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29"/>
  </p:notesMasterIdLst>
  <p:sldIdLst>
    <p:sldId id="303" r:id="rId3"/>
    <p:sldId id="258" r:id="rId4"/>
    <p:sldId id="259" r:id="rId5"/>
    <p:sldId id="260" r:id="rId6"/>
    <p:sldId id="261" r:id="rId7"/>
    <p:sldId id="262" r:id="rId8"/>
    <p:sldId id="263" r:id="rId9"/>
    <p:sldId id="298" r:id="rId10"/>
    <p:sldId id="264" r:id="rId11"/>
    <p:sldId id="265" r:id="rId12"/>
    <p:sldId id="266" r:id="rId13"/>
    <p:sldId id="267" r:id="rId14"/>
    <p:sldId id="299" r:id="rId15"/>
    <p:sldId id="271" r:id="rId16"/>
    <p:sldId id="272" r:id="rId17"/>
    <p:sldId id="273" r:id="rId18"/>
    <p:sldId id="295" r:id="rId19"/>
    <p:sldId id="300" r:id="rId20"/>
    <p:sldId id="280" r:id="rId21"/>
    <p:sldId id="283" r:id="rId22"/>
    <p:sldId id="302" r:id="rId23"/>
    <p:sldId id="288" r:id="rId24"/>
    <p:sldId id="289" r:id="rId25"/>
    <p:sldId id="297" r:id="rId26"/>
    <p:sldId id="290" r:id="rId27"/>
    <p:sldId id="291" r:id="rId28"/>
  </p:sldIdLst>
  <p:sldSz cx="9144000" cy="5145088"/>
  <p:notesSz cx="6858000" cy="9144000"/>
  <p:embeddedFontLst>
    <p:embeddedFont>
      <p:font typeface="Erica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WboCgkT4nXOefoFmGeVBGy63P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9D4DCE-4730-4DD5-81E1-E949EA677464}">
  <a:tblStyle styleId="{2C9D4DCE-4730-4DD5-81E1-E949EA6774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582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FEEDD42D-2B46-6B58-60CE-D2CC61349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84B3DAB3-7E1E-F110-1D6C-E798312C5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5BE4C6A3-B875-8956-273D-1F7CBC013F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>
            <a:extLst>
              <a:ext uri="{FF2B5EF4-FFF2-40B4-BE49-F238E27FC236}">
                <a16:creationId xmlns:a16="http://schemas.microsoft.com/office/drawing/2014/main" id="{A0034DE4-5805-8A36-D6D3-8A943B68A0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72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9219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54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457202" y="204852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457120" marR="0" lvl="0" indent="-431725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2"/>
          </p:nvPr>
        </p:nvSpPr>
        <p:spPr>
          <a:xfrm>
            <a:off x="457202" y="1076659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457120" marR="0" lvl="0" indent="-22856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22856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22856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 txBox="1"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51"/>
          <p:cNvSpPr>
            <a:spLocks noGrp="1"/>
          </p:cNvSpPr>
          <p:nvPr>
            <p:ph type="pic" idx="2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51"/>
          <p:cNvSpPr txBox="1">
            <a:spLocks noGrp="1"/>
          </p:cNvSpPr>
          <p:nvPr>
            <p:ph type="body" idx="1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457120" marR="0" lvl="0" indent="-22856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22856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22856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22856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 rot="5400000">
            <a:off x="2874241" y="-1216519"/>
            <a:ext cx="33955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457120" marR="0" lvl="0" indent="-431725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3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5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8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0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7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7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4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97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77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/>
          <p:nvPr/>
        </p:nvSpPr>
        <p:spPr>
          <a:xfrm>
            <a:off x="899592" y="412304"/>
            <a:ext cx="2088232" cy="864096"/>
          </a:xfrm>
          <a:prstGeom prst="rect">
            <a:avLst/>
          </a:prstGeom>
          <a:solidFill>
            <a:srgbClr val="E5F3FE"/>
          </a:solidFill>
          <a:ln w="25400" cap="flat" cmpd="sng">
            <a:solidFill>
              <a:srgbClr val="E5F3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1"/>
          <p:cNvSpPr/>
          <p:nvPr/>
        </p:nvSpPr>
        <p:spPr>
          <a:xfrm>
            <a:off x="683568" y="700336"/>
            <a:ext cx="2088232" cy="864096"/>
          </a:xfrm>
          <a:prstGeom prst="rect">
            <a:avLst/>
          </a:prstGeom>
          <a:solidFill>
            <a:srgbClr val="E5F3FE"/>
          </a:solidFill>
          <a:ln w="25400" cap="flat" cmpd="sng">
            <a:solidFill>
              <a:srgbClr val="E5F3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2"/>
          <p:cNvSpPr txBox="1">
            <a:spLocks noGrp="1"/>
          </p:cNvSpPr>
          <p:nvPr>
            <p:ph type="body" idx="1"/>
          </p:nvPr>
        </p:nvSpPr>
        <p:spPr>
          <a:xfrm>
            <a:off x="457200" y="206043"/>
            <a:ext cx="8229600" cy="43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457120" marR="0" lvl="0" indent="-431725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457120" marR="0" lvl="0" indent="-431725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dt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ft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ldNum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8" descr="卡通背景天空漫画云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7764"/>
            <a:ext cx="9144000" cy="5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8"/>
          <p:cNvSpPr/>
          <p:nvPr/>
        </p:nvSpPr>
        <p:spPr>
          <a:xfrm>
            <a:off x="827585" y="412304"/>
            <a:ext cx="2736304" cy="1224136"/>
          </a:xfrm>
          <a:prstGeom prst="rect">
            <a:avLst/>
          </a:prstGeom>
          <a:solidFill>
            <a:srgbClr val="E5F3FE"/>
          </a:solidFill>
          <a:ln w="25400" cap="flat" cmpd="sng">
            <a:solidFill>
              <a:srgbClr val="E5F3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8"/>
          <p:cNvSpPr/>
          <p:nvPr/>
        </p:nvSpPr>
        <p:spPr>
          <a:xfrm>
            <a:off x="683568" y="772344"/>
            <a:ext cx="2736304" cy="1224136"/>
          </a:xfrm>
          <a:prstGeom prst="rect">
            <a:avLst/>
          </a:prstGeom>
          <a:solidFill>
            <a:srgbClr val="E5F3FE"/>
          </a:solidFill>
          <a:ln w="25400" cap="flat" cmpd="sng">
            <a:solidFill>
              <a:srgbClr val="E5F3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1037A883-0EEC-440C-B562-2FB3C8CB77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FE9FF5AE-7BDA-4B70-A2FA-C7CFDABDDE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3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BCB61084-691D-A940-C7E0-C7D0ECF1C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 descr="卡通背景天空漫画云">
            <a:extLst>
              <a:ext uri="{FF2B5EF4-FFF2-40B4-BE49-F238E27FC236}">
                <a16:creationId xmlns:a16="http://schemas.microsoft.com/office/drawing/2014/main" id="{DC75C083-04EE-FC89-EEC3-E70760D250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764"/>
            <a:ext cx="9144000" cy="51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>
            <a:extLst>
              <a:ext uri="{FF2B5EF4-FFF2-40B4-BE49-F238E27FC236}">
                <a16:creationId xmlns:a16="http://schemas.microsoft.com/office/drawing/2014/main" id="{73937416-D3DE-064A-E0E9-3E5C9F3483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206" y="484313"/>
            <a:ext cx="6200154" cy="349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>
            <a:extLst>
              <a:ext uri="{FF2B5EF4-FFF2-40B4-BE49-F238E27FC236}">
                <a16:creationId xmlns:a16="http://schemas.microsoft.com/office/drawing/2014/main" id="{33411166-F162-B03C-DA41-718D2C16C8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265" y="2671688"/>
            <a:ext cx="1973213" cy="24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>
            <a:extLst>
              <a:ext uri="{FF2B5EF4-FFF2-40B4-BE49-F238E27FC236}">
                <a16:creationId xmlns:a16="http://schemas.microsoft.com/office/drawing/2014/main" id="{4053191E-D214-6890-53A3-F93EC01CE5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" y="3796680"/>
            <a:ext cx="9143908" cy="157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>
            <a:extLst>
              <a:ext uri="{FF2B5EF4-FFF2-40B4-BE49-F238E27FC236}">
                <a16:creationId xmlns:a16="http://schemas.microsoft.com/office/drawing/2014/main" id="{F4408812-93F0-1257-43C1-3C028C24685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545" y="2284512"/>
            <a:ext cx="1165508" cy="17958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>
            <a:extLst>
              <a:ext uri="{FF2B5EF4-FFF2-40B4-BE49-F238E27FC236}">
                <a16:creationId xmlns:a16="http://schemas.microsoft.com/office/drawing/2014/main" id="{F7DA7630-39CD-496F-7EFC-14657170FDDC}"/>
              </a:ext>
            </a:extLst>
          </p:cNvPr>
          <p:cNvSpPr txBox="1"/>
          <p:nvPr/>
        </p:nvSpPr>
        <p:spPr>
          <a:xfrm>
            <a:off x="1197057" y="1819419"/>
            <a:ext cx="7357731" cy="107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3200" b="1" u="sng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</a:t>
            </a:r>
            <a:r>
              <a:rPr lang="en-US" sz="32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HÀI KỊCH VÀ </a:t>
            </a:r>
          </a:p>
          <a:p>
            <a:pPr algn="ctr"/>
            <a:r>
              <a:rPr lang="en-US" sz="32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 CƯỜI</a:t>
            </a:r>
            <a:endParaRPr sz="3200" b="1" dirty="0">
              <a:solidFill>
                <a:srgbClr val="FE2A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037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/>
          <p:nvPr/>
        </p:nvSpPr>
        <p:spPr>
          <a:xfrm>
            <a:off x="575556" y="261785"/>
            <a:ext cx="7992888" cy="648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Sơ đồ bố cục hài kịch “Trưởng giả học làm sang”</a:t>
            </a:r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323528" y="1714952"/>
            <a:ext cx="1296144" cy="648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 1</a:t>
            </a:r>
            <a:endParaRPr/>
          </a:p>
        </p:txBody>
      </p:sp>
      <p:sp>
        <p:nvSpPr>
          <p:cNvPr id="145" name="Google Shape;145;p10"/>
          <p:cNvSpPr/>
          <p:nvPr/>
        </p:nvSpPr>
        <p:spPr>
          <a:xfrm>
            <a:off x="2123728" y="1714952"/>
            <a:ext cx="1296144" cy="648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 2</a:t>
            </a:r>
            <a:endParaRPr/>
          </a:p>
        </p:txBody>
      </p:sp>
      <p:sp>
        <p:nvSpPr>
          <p:cNvPr id="146" name="Google Shape;146;p10"/>
          <p:cNvSpPr/>
          <p:nvPr/>
        </p:nvSpPr>
        <p:spPr>
          <a:xfrm>
            <a:off x="3923928" y="1714952"/>
            <a:ext cx="1296144" cy="648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 3</a:t>
            </a:r>
            <a:endParaRPr/>
          </a:p>
        </p:txBody>
      </p:sp>
      <p:sp>
        <p:nvSpPr>
          <p:cNvPr id="147" name="Google Shape;147;p10"/>
          <p:cNvSpPr/>
          <p:nvPr/>
        </p:nvSpPr>
        <p:spPr>
          <a:xfrm>
            <a:off x="5652120" y="1714952"/>
            <a:ext cx="1296144" cy="648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 4</a:t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7452320" y="1714952"/>
            <a:ext cx="1296144" cy="648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 5</a:t>
            </a:r>
            <a:endParaRPr/>
          </a:p>
        </p:txBody>
      </p:sp>
      <p:cxnSp>
        <p:nvCxnSpPr>
          <p:cNvPr id="149" name="Google Shape;149;p10"/>
          <p:cNvCxnSpPr>
            <a:stCxn id="143" idx="2"/>
            <a:endCxn id="144" idx="0"/>
          </p:cNvCxnSpPr>
          <p:nvPr/>
        </p:nvCxnSpPr>
        <p:spPr>
          <a:xfrm flipH="1">
            <a:off x="971700" y="909857"/>
            <a:ext cx="3600300" cy="805200"/>
          </a:xfrm>
          <a:prstGeom prst="straightConnector1">
            <a:avLst/>
          </a:prstGeom>
          <a:noFill/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0" name="Google Shape;150;p10"/>
          <p:cNvCxnSpPr>
            <a:stCxn id="143" idx="2"/>
            <a:endCxn id="145" idx="0"/>
          </p:cNvCxnSpPr>
          <p:nvPr/>
        </p:nvCxnSpPr>
        <p:spPr>
          <a:xfrm flipH="1">
            <a:off x="2771700" y="909857"/>
            <a:ext cx="1800300" cy="805200"/>
          </a:xfrm>
          <a:prstGeom prst="straightConnector1">
            <a:avLst/>
          </a:prstGeom>
          <a:noFill/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10"/>
          <p:cNvCxnSpPr>
            <a:stCxn id="143" idx="2"/>
            <a:endCxn id="146" idx="0"/>
          </p:cNvCxnSpPr>
          <p:nvPr/>
        </p:nvCxnSpPr>
        <p:spPr>
          <a:xfrm>
            <a:off x="4572000" y="909857"/>
            <a:ext cx="0" cy="805200"/>
          </a:xfrm>
          <a:prstGeom prst="straightConnector1">
            <a:avLst/>
          </a:prstGeom>
          <a:noFill/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10"/>
          <p:cNvCxnSpPr>
            <a:stCxn id="143" idx="2"/>
            <a:endCxn id="147" idx="0"/>
          </p:cNvCxnSpPr>
          <p:nvPr/>
        </p:nvCxnSpPr>
        <p:spPr>
          <a:xfrm>
            <a:off x="4572000" y="909857"/>
            <a:ext cx="1728300" cy="805200"/>
          </a:xfrm>
          <a:prstGeom prst="straightConnector1">
            <a:avLst/>
          </a:prstGeom>
          <a:noFill/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" name="Google Shape;153;p10"/>
          <p:cNvCxnSpPr>
            <a:stCxn id="143" idx="2"/>
            <a:endCxn id="148" idx="0"/>
          </p:cNvCxnSpPr>
          <p:nvPr/>
        </p:nvCxnSpPr>
        <p:spPr>
          <a:xfrm>
            <a:off x="4572000" y="909857"/>
            <a:ext cx="3528300" cy="805200"/>
          </a:xfrm>
          <a:prstGeom prst="straightConnector1">
            <a:avLst/>
          </a:prstGeom>
          <a:noFill/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" name="Google Shape;154;p10"/>
          <p:cNvSpPr/>
          <p:nvPr/>
        </p:nvSpPr>
        <p:spPr>
          <a:xfrm>
            <a:off x="323528" y="3233624"/>
            <a:ext cx="864096" cy="851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1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1331640" y="3233624"/>
            <a:ext cx="864096" cy="851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2</a:t>
            </a:r>
            <a:endParaRPr/>
          </a:p>
        </p:txBody>
      </p:sp>
      <p:sp>
        <p:nvSpPr>
          <p:cNvPr id="156" name="Google Shape;156;p10"/>
          <p:cNvSpPr/>
          <p:nvPr/>
        </p:nvSpPr>
        <p:spPr>
          <a:xfrm>
            <a:off x="2339752" y="3233624"/>
            <a:ext cx="864096" cy="851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3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3347864" y="3233624"/>
            <a:ext cx="864096" cy="851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4</a:t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4355976" y="3233624"/>
            <a:ext cx="864096" cy="851088"/>
          </a:xfrm>
          <a:prstGeom prst="roundRect">
            <a:avLst>
              <a:gd name="adj" fmla="val 16667"/>
            </a:avLst>
          </a:prstGeom>
          <a:solidFill>
            <a:srgbClr val="FDD9D9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5</a:t>
            </a:r>
            <a:endParaRPr/>
          </a:p>
        </p:txBody>
      </p:sp>
      <p:cxnSp>
        <p:nvCxnSpPr>
          <p:cNvPr id="159" name="Google Shape;159;p10"/>
          <p:cNvCxnSpPr>
            <a:stCxn id="145" idx="2"/>
            <a:endCxn id="154" idx="0"/>
          </p:cNvCxnSpPr>
          <p:nvPr/>
        </p:nvCxnSpPr>
        <p:spPr>
          <a:xfrm flipH="1">
            <a:off x="755500" y="2363024"/>
            <a:ext cx="2016300" cy="8706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10"/>
          <p:cNvCxnSpPr>
            <a:stCxn id="145" idx="2"/>
            <a:endCxn id="155" idx="0"/>
          </p:cNvCxnSpPr>
          <p:nvPr/>
        </p:nvCxnSpPr>
        <p:spPr>
          <a:xfrm flipH="1">
            <a:off x="1763800" y="2363024"/>
            <a:ext cx="1008000" cy="8706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1" name="Google Shape;161;p10"/>
          <p:cNvCxnSpPr>
            <a:stCxn id="145" idx="2"/>
            <a:endCxn id="156" idx="0"/>
          </p:cNvCxnSpPr>
          <p:nvPr/>
        </p:nvCxnSpPr>
        <p:spPr>
          <a:xfrm>
            <a:off x="2771800" y="2363024"/>
            <a:ext cx="0" cy="8706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10"/>
          <p:cNvCxnSpPr>
            <a:stCxn id="145" idx="2"/>
            <a:endCxn id="157" idx="0"/>
          </p:cNvCxnSpPr>
          <p:nvPr/>
        </p:nvCxnSpPr>
        <p:spPr>
          <a:xfrm>
            <a:off x="2771800" y="2363024"/>
            <a:ext cx="1008000" cy="8706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10"/>
          <p:cNvCxnSpPr>
            <a:stCxn id="145" idx="2"/>
            <a:endCxn id="158" idx="0"/>
          </p:cNvCxnSpPr>
          <p:nvPr/>
        </p:nvCxnSpPr>
        <p:spPr>
          <a:xfrm>
            <a:off x="2771800" y="2363024"/>
            <a:ext cx="2016300" cy="8706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4" name="Google Shape;164;p10"/>
          <p:cNvSpPr/>
          <p:nvPr/>
        </p:nvSpPr>
        <p:spPr>
          <a:xfrm>
            <a:off x="6190900" y="3462888"/>
            <a:ext cx="2522841" cy="1230640"/>
          </a:xfrm>
          <a:prstGeom prst="ellipse">
            <a:avLst/>
          </a:prstGeom>
          <a:solidFill>
            <a:srgbClr val="FDD9D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r>
              <a:rPr lang="en-US" sz="2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en-US" sz="21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sz="2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Giuốc</a:t>
            </a:r>
            <a:r>
              <a:rPr lang="en-US" sz="2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1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đanh</a:t>
            </a:r>
            <a:r>
              <a:rPr lang="en-US" sz="2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mặc</a:t>
            </a:r>
            <a:r>
              <a:rPr lang="en-US" sz="2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lễ</a:t>
            </a:r>
            <a:r>
              <a:rPr lang="en-US" sz="2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phục</a:t>
            </a:r>
            <a:r>
              <a:rPr lang="en-US" sz="2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sz="21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3339235"/>
            <a:ext cx="864096" cy="67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/>
        </p:nvSpPr>
        <p:spPr>
          <a:xfrm>
            <a:off x="0" y="187570"/>
            <a:ext cx="91085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 tắt vở hài kịch </a:t>
            </a:r>
            <a:r>
              <a:rPr lang="en-US" sz="3200" b="1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giả học làm sang</a:t>
            </a:r>
            <a:endParaRPr sz="20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35496" y="1009268"/>
            <a:ext cx="9073008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just"/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kịch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xen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vũ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khúc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kịch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Giuốc-đanh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40,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giàu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nghề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buôn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tộc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thượng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dốt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nát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đòi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sang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thuê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dạy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đủ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thuật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triết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lối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ngớ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ngẩn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bọn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lừa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bịp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dễ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gả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gái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Luyxin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Clê-ông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tộc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mưu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mẹo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đầy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-vi-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Clê-ông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Thổ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Nhĩ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cưới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chấp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500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2" descr="kich kem mu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52264"/>
            <a:ext cx="3744416" cy="2482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 descr="trang phu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912" y="2700963"/>
            <a:ext cx="3538845" cy="237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 descr="trang phuc thoi 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033" y="52264"/>
            <a:ext cx="3744416" cy="248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/>
          <p:nvPr/>
        </p:nvSpPr>
        <p:spPr>
          <a:xfrm>
            <a:off x="583636" y="3076600"/>
            <a:ext cx="223224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màn kịch xen ca vũ 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1186534" y="1666743"/>
            <a:ext cx="5873122" cy="5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None/>
            </a:pP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Đọc, tóm tắt, chú thích</a:t>
            </a:r>
            <a:endParaRPr sz="28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1186534" y="246299"/>
            <a:ext cx="7419584" cy="5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Đoạn trích “Ông Giuốc-đanh mặc lễ phục”</a:t>
            </a:r>
            <a:endParaRPr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53" y="200360"/>
            <a:ext cx="720080" cy="676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5;p9"/>
          <p:cNvSpPr txBox="1">
            <a:spLocks/>
          </p:cNvSpPr>
          <p:nvPr/>
        </p:nvSpPr>
        <p:spPr>
          <a:xfrm>
            <a:off x="1207796" y="2177237"/>
            <a:ext cx="5851859" cy="5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20" marR="0" lvl="0" indent="-4317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PTBĐ: Tự sự + miêu tả, biểu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None/>
            </a:pP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Hài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kịch</a:t>
            </a:r>
            <a:endParaRPr lang="en-US" sz="28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Font typeface="Arial"/>
              <a:buNone/>
            </a:pPr>
            <a:endParaRPr lang="en-US" sz="28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35;p9"/>
          <p:cNvSpPr txBox="1">
            <a:spLocks/>
          </p:cNvSpPr>
          <p:nvPr/>
        </p:nvSpPr>
        <p:spPr>
          <a:xfrm>
            <a:off x="1243251" y="3125375"/>
            <a:ext cx="5748293" cy="5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20" marR="0" lvl="0" indent="-4317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Bố cục: 2 phần:</a:t>
            </a:r>
          </a:p>
        </p:txBody>
      </p:sp>
      <p:sp>
        <p:nvSpPr>
          <p:cNvPr id="7" name="Google Shape;135;p9"/>
          <p:cNvSpPr txBox="1">
            <a:spLocks/>
          </p:cNvSpPr>
          <p:nvPr/>
        </p:nvSpPr>
        <p:spPr>
          <a:xfrm>
            <a:off x="1186533" y="718605"/>
            <a:ext cx="7819244" cy="5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20" marR="0" lvl="0" indent="-4317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xứ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Trích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cảnh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kịch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sang” </a:t>
            </a:r>
          </a:p>
        </p:txBody>
      </p:sp>
    </p:spTree>
    <p:extLst>
      <p:ext uri="{BB962C8B-B14F-4D97-AF65-F5344CB8AC3E}">
        <p14:creationId xmlns:p14="http://schemas.microsoft.com/office/powerpoint/2010/main" val="17334076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6"/>
          <p:cNvGrpSpPr/>
          <p:nvPr/>
        </p:nvGrpSpPr>
        <p:grpSpPr>
          <a:xfrm>
            <a:off x="179512" y="1866458"/>
            <a:ext cx="2880320" cy="1743142"/>
            <a:chOff x="2744356" y="1370813"/>
            <a:chExt cx="3498285" cy="2059634"/>
          </a:xfrm>
        </p:grpSpPr>
        <p:pic>
          <p:nvPicPr>
            <p:cNvPr id="206" name="Google Shape;20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44356" y="1370813"/>
              <a:ext cx="1888000" cy="2059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4641" y="1370813"/>
              <a:ext cx="1888000" cy="20596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16"/>
            <p:cNvSpPr/>
            <p:nvPr/>
          </p:nvSpPr>
          <p:spPr>
            <a:xfrm>
              <a:off x="3061478" y="1774158"/>
              <a:ext cx="2808485" cy="72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Bố     cục</a:t>
              </a:r>
              <a:endParaRPr sz="4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9" name="Google Shape;209;p16"/>
          <p:cNvSpPr/>
          <p:nvPr/>
        </p:nvSpPr>
        <p:spPr>
          <a:xfrm>
            <a:off x="3707905" y="340296"/>
            <a:ext cx="4824536" cy="2088232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endParaRPr sz="32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6"/>
          <p:cNvSpPr/>
          <p:nvPr/>
        </p:nvSpPr>
        <p:spPr>
          <a:xfrm>
            <a:off x="4355977" y="844352"/>
            <a:ext cx="3672407" cy="107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3200" b="1" i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Cảnh 1: </a:t>
            </a:r>
            <a:r>
              <a:rPr lang="en-US" sz="32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Giuốc-đanh và bác phó may</a:t>
            </a: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3707905" y="2716560"/>
            <a:ext cx="4824536" cy="2088232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endParaRPr sz="32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4211961" y="2975846"/>
            <a:ext cx="367240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3200" b="1" i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Cảnh</a:t>
            </a:r>
            <a:r>
              <a:rPr lang="en-US" sz="32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3200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200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Giuốc-đanh</a:t>
            </a:r>
            <a:r>
              <a:rPr lang="en-US" sz="3200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3200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thợ</a:t>
            </a:r>
            <a:r>
              <a:rPr lang="en-US" sz="3200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</a:t>
            </a:r>
            <a:endParaRPr sz="3200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7" descr="卡通背景天空漫画云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764"/>
            <a:ext cx="9144000" cy="51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206" y="484313"/>
            <a:ext cx="6200154" cy="349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265" y="2671688"/>
            <a:ext cx="1973213" cy="24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" y="3796680"/>
            <a:ext cx="9143908" cy="157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545" y="2284512"/>
            <a:ext cx="1165508" cy="179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/>
        </p:nvSpPr>
        <p:spPr>
          <a:xfrm>
            <a:off x="2896858" y="1594046"/>
            <a:ext cx="3600400" cy="144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lang="en-US" sz="4400" b="1" dirty="0" err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4400" b="1" dirty="0" err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 </a:t>
            </a:r>
            <a:r>
              <a:rPr lang="en-US" sz="4400" b="1" dirty="0" err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400" b="1" dirty="0">
              <a:solidFill>
                <a:srgbClr val="FE2A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8" descr="Káº¿t quáº£ hÃ¬nh áº£nh cho Ã´ng giuá»c Äanh vÃ  bÃ¡c phÃ³ may"/>
          <p:cNvPicPr preferRelativeResize="0"/>
          <p:nvPr/>
        </p:nvPicPr>
        <p:blipFill rotWithShape="1">
          <a:blip r:embed="rId3">
            <a:alphaModFix/>
          </a:blip>
          <a:srcRect l="12974"/>
          <a:stretch/>
        </p:blipFill>
        <p:spPr>
          <a:xfrm>
            <a:off x="4246300" y="-451792"/>
            <a:ext cx="6302364" cy="6048672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229" name="Google Shape;229;p18"/>
          <p:cNvSpPr txBox="1"/>
          <p:nvPr/>
        </p:nvSpPr>
        <p:spPr>
          <a:xfrm flipH="1">
            <a:off x="395536" y="1109732"/>
            <a:ext cx="345638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Giuốc-đanh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mặc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lễ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45829"/>
              </p:ext>
            </p:extLst>
          </p:nvPr>
        </p:nvGraphicFramePr>
        <p:xfrm>
          <a:off x="342901" y="202285"/>
          <a:ext cx="8361484" cy="42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ÔNG</a:t>
                      </a:r>
                      <a:r>
                        <a:rPr lang="en-US" sz="2100" baseline="0" dirty="0"/>
                        <a:t> GIUỐC-ĐANH TRƯỚC KHI  MẶC LỄ PHỤC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Thái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độ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lúc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đầu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Thái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độ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về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sau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Nguyên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nhân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thay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đổi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Mâu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thuẫn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gây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cười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Đánh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giá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về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nhân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vật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6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47336"/>
              </p:ext>
            </p:extLst>
          </p:nvPr>
        </p:nvGraphicFramePr>
        <p:xfrm>
          <a:off x="342901" y="202285"/>
          <a:ext cx="8559052" cy="453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ÔNG</a:t>
                      </a:r>
                      <a:r>
                        <a:rPr lang="en-US" sz="2100" baseline="0" dirty="0"/>
                        <a:t> GIUỐC-ĐANH TRƯỚC KHI  MẶC LỄ PHỤC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Thái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độ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lúc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đầu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Sắp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phát khùng vì phát hiện mọi thứ không như ý.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Thái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độ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về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sau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Ưng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thuận ngay.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Nguyên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nhân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thay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đổi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Sự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ma mãnh, lọc lõi,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lừa bịp 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của tay phó may.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Mâu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thuẫn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gây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cười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Thói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học đòi làm sang.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97">
                <a:tc>
                  <a:txBody>
                    <a:bodyPr/>
                    <a:lstStyle/>
                    <a:p>
                      <a:r>
                        <a:rPr lang="en-US" sz="2100" dirty="0" err="1"/>
                        <a:t>Đánh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giá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về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nhân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vật</a:t>
                      </a:r>
                      <a:endParaRPr lang="en-US" sz="2100" dirty="0"/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Mê muội, ngu dốt, ngớ ngẩn.</a:t>
                      </a:r>
                    </a:p>
                    <a:p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5"/>
          <p:cNvGrpSpPr/>
          <p:nvPr/>
        </p:nvGrpSpPr>
        <p:grpSpPr>
          <a:xfrm>
            <a:off x="-185112" y="394062"/>
            <a:ext cx="3753647" cy="4362226"/>
            <a:chOff x="-931626" y="34182"/>
            <a:chExt cx="6271202" cy="6510197"/>
          </a:xfrm>
        </p:grpSpPr>
        <p:pic>
          <p:nvPicPr>
            <p:cNvPr id="332" name="Google Shape;33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434881">
              <a:off x="-618408" y="3066073"/>
              <a:ext cx="2942875" cy="23509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3" name="Google Shape;333;p25"/>
            <p:cNvGrpSpPr/>
            <p:nvPr/>
          </p:nvGrpSpPr>
          <p:grpSpPr>
            <a:xfrm>
              <a:off x="-237410" y="34182"/>
              <a:ext cx="5576986" cy="6510197"/>
              <a:chOff x="-237410" y="34182"/>
              <a:chExt cx="5576986" cy="6510197"/>
            </a:xfrm>
          </p:grpSpPr>
          <p:pic>
            <p:nvPicPr>
              <p:cNvPr id="334" name="Google Shape;334;p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5400000">
                <a:off x="1947025" y="4583954"/>
                <a:ext cx="1837411" cy="17435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5" name="Google Shape;335;p2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22969" y="3163758"/>
                <a:ext cx="2660207" cy="33455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6" name="Google Shape;336;p2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3549833">
                <a:off x="2491839" y="2556761"/>
                <a:ext cx="2350495" cy="18650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7" name="Google Shape;337;p2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rot="861528">
                <a:off x="2114473" y="366144"/>
                <a:ext cx="2976732" cy="23780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8" name="Google Shape;338;p2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41366" y="244975"/>
                <a:ext cx="2031433" cy="2673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9" name="Google Shape;339;p2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 rot="-6284801">
                <a:off x="390854" y="3108774"/>
                <a:ext cx="2765153" cy="33455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0" name="Google Shape;340;p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7200000">
                <a:off x="2745222" y="1976022"/>
                <a:ext cx="1837411" cy="17435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1" name="Google Shape;341;p2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 rot="2589177">
                <a:off x="2482345" y="3694120"/>
                <a:ext cx="2455705" cy="15987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Google Shape;342;p2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 rot="-5400000">
                <a:off x="-611981" y="1331738"/>
                <a:ext cx="3724570" cy="29754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3" name="Google Shape;343;p25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 rot="-6089816">
                <a:off x="1097483" y="597357"/>
                <a:ext cx="2455705" cy="15987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" name="Google Shape;344;p25"/>
              <p:cNvSpPr/>
              <p:nvPr/>
            </p:nvSpPr>
            <p:spPr>
              <a:xfrm>
                <a:off x="1226671" y="1660073"/>
                <a:ext cx="2290125" cy="38186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27000" sx="104000" sy="104000" algn="ctr" rotWithShape="0">
                  <a:srgbClr val="000000">
                    <a:alpha val="3372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4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45" name="Google Shape;345;p25"/>
          <p:cNvSpPr/>
          <p:nvPr/>
        </p:nvSpPr>
        <p:spPr>
          <a:xfrm>
            <a:off x="1106744" y="1564434"/>
            <a:ext cx="1370764" cy="267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Yếu tố hài được xây dựng trên cơ sở “Cái trái tự nhiên”</a:t>
            </a:r>
            <a:endParaRPr/>
          </a:p>
        </p:txBody>
      </p:sp>
      <p:pic>
        <p:nvPicPr>
          <p:cNvPr id="346" name="Google Shape;346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8100000">
            <a:off x="3596654" y="1553334"/>
            <a:ext cx="698279" cy="66261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5"/>
          <p:cNvSpPr txBox="1"/>
          <p:nvPr/>
        </p:nvSpPr>
        <p:spPr>
          <a:xfrm>
            <a:off x="4471177" y="968764"/>
            <a:ext cx="4305026" cy="165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just">
              <a:buClr>
                <a:srgbClr val="00B050"/>
              </a:buClr>
              <a:buSzPts val="2000"/>
            </a:pPr>
            <a:r>
              <a:rPr lang="en-US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gã tài sản giàu có liên tiếp bị bác phó may “xỏ mũi”: </a:t>
            </a:r>
            <a:r>
              <a:rPr lang="en-US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 giày và đôi tất cỡ nhỏ (bớt tiền); áo hoa may ngược (may hỏng); bớt vải may áo trước mặt ông ta</a:t>
            </a:r>
            <a:endParaRPr sz="2000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8" name="Google Shape;348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8100000">
            <a:off x="3724827" y="3442466"/>
            <a:ext cx="698279" cy="66261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5"/>
          <p:cNvSpPr txBox="1"/>
          <p:nvPr/>
        </p:nvSpPr>
        <p:spPr>
          <a:xfrm>
            <a:off x="4498561" y="3322713"/>
            <a:ext cx="4305026" cy="102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just">
              <a:buClr>
                <a:srgbClr val="00B050"/>
              </a:buClr>
              <a:buSzPts val="2000"/>
            </a:pPr>
            <a:r>
              <a:rPr lang="en-US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chất là trưởng giả ngu dốt nhưng cố tình muốn trở thành tầng lớp quý tộc</a:t>
            </a:r>
            <a:endParaRPr sz="2000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 descr="Káº¿t quáº£ hÃ¬nh áº£nh cho ÃNG GIUá»C-ÄANH Máº¶C Lá» PHá»¤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22"/>
            <a:ext cx="9144000" cy="514761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/>
        </p:nvSpPr>
        <p:spPr>
          <a:xfrm>
            <a:off x="1" y="93839"/>
            <a:ext cx="8552328" cy="113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3200" b="1" kern="1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ĐỌC HIỂU 1:</a:t>
            </a:r>
            <a:endParaRPr lang="en-US" sz="3200" kern="12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GIUỐC-ĐANH MẶC LỄ PHỤC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1586381" y="1232556"/>
            <a:ext cx="4724771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r"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(Trích: </a:t>
            </a:r>
            <a:r>
              <a:rPr lang="en-US" sz="2400" b="1" i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giả học làm sang)</a:t>
            </a:r>
            <a:r>
              <a:rPr lang="en-US" sz="24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Mô-li-e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3707905" y="4683424"/>
            <a:ext cx="37158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28"/>
          <p:cNvGraphicFramePr/>
          <p:nvPr>
            <p:extLst>
              <p:ext uri="{D42A27DB-BD31-4B8C-83A1-F6EECF244321}">
                <p14:modId xmlns:p14="http://schemas.microsoft.com/office/powerpoint/2010/main" val="4287906619"/>
              </p:ext>
            </p:extLst>
          </p:nvPr>
        </p:nvGraphicFramePr>
        <p:xfrm>
          <a:off x="611560" y="527720"/>
          <a:ext cx="7920900" cy="3218939"/>
        </p:xfrm>
        <a:graphic>
          <a:graphicData uri="http://schemas.openxmlformats.org/drawingml/2006/table">
            <a:tbl>
              <a:tblPr firstRow="1" bandRow="1">
                <a:noFill/>
                <a:tableStyleId>{2C9D4DCE-4730-4DD5-81E1-E949EA677464}</a:tableStyleId>
              </a:tblPr>
              <a:tblGrid>
                <a:gridCol w="39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Thợ</a:t>
                      </a:r>
                      <a:r>
                        <a:rPr lang="en-US" sz="2400" b="1" i="0" u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b="1" i="0" u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phụ</a:t>
                      </a:r>
                      <a:endParaRPr sz="2400" b="1" i="0" u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Ông</a:t>
                      </a:r>
                      <a:r>
                        <a:rPr lang="en-US" sz="2400" b="1" i="0" u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b="1" i="0" u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Giuốc-đanh</a:t>
                      </a:r>
                      <a:endParaRPr sz="2400" b="1" i="0" u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B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664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3" name="Google Shape;373;p28"/>
          <p:cNvSpPr txBox="1"/>
          <p:nvPr/>
        </p:nvSpPr>
        <p:spPr>
          <a:xfrm>
            <a:off x="1619673" y="1175207"/>
            <a:ext cx="20162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Bẩm ông lớn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1619673" y="1744741"/>
            <a:ext cx="20882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Bẩm cụ lớn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28"/>
          <p:cNvSpPr txBox="1"/>
          <p:nvPr/>
        </p:nvSpPr>
        <p:spPr>
          <a:xfrm>
            <a:off x="1547665" y="2299721"/>
            <a:ext cx="20882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Bẩm đức ông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8"/>
          <p:cNvSpPr txBox="1"/>
          <p:nvPr/>
        </p:nvSpPr>
        <p:spPr>
          <a:xfrm>
            <a:off x="5324237" y="1175207"/>
            <a:ext cx="32585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Thưởng tiền…</a:t>
            </a:r>
            <a:endParaRPr/>
          </a:p>
        </p:txBody>
      </p:sp>
      <p:sp>
        <p:nvSpPr>
          <p:cNvPr id="378" name="Google Shape;378;p28"/>
          <p:cNvSpPr txBox="1"/>
          <p:nvPr/>
        </p:nvSpPr>
        <p:spPr>
          <a:xfrm>
            <a:off x="5273885" y="1731527"/>
            <a:ext cx="32585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 thưởng tiền…</a:t>
            </a:r>
            <a:endParaRPr/>
          </a:p>
        </p:txBody>
      </p:sp>
      <p:sp>
        <p:nvSpPr>
          <p:cNvPr id="379" name="Google Shape;379;p28"/>
          <p:cNvSpPr txBox="1"/>
          <p:nvPr/>
        </p:nvSpPr>
        <p:spPr>
          <a:xfrm>
            <a:off x="5148065" y="2327921"/>
            <a:ext cx="32585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nữa, thưởng tiếp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643811" y="3017977"/>
            <a:ext cx="7888629" cy="4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>
              <a:buClr>
                <a:srgbClr val="0000FF"/>
              </a:buClr>
              <a:buSzPts val="2000"/>
            </a:pPr>
            <a:endParaRPr sz="2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193" y="166008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2. ÔNG GIUỐC-ĐANH SAU KHI  MẶC LỄ PHỤC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407884" y="1204392"/>
            <a:ext cx="5748293" cy="5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None/>
            </a:pPr>
            <a:endParaRPr sz="28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1186534" y="246299"/>
            <a:ext cx="7419584" cy="321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lvl="0"/>
            <a:endParaRPr lang="en-US" sz="3200" dirty="0"/>
          </a:p>
          <a:p>
            <a:pPr lvl="0"/>
            <a:endParaRPr lang="en-US" sz="2800" dirty="0"/>
          </a:p>
          <a:p>
            <a:pPr lvl="0"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Ngu dốt, chỉ vì thói học đòi làm sang mà bị bác phó may và mấy tay thợ phụ lợi dụng để kiếm chác.</a:t>
            </a: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endParaRPr lang="en-US" sz="2800" dirty="0"/>
          </a:p>
          <a:p>
            <a:pPr lvl="0"/>
            <a:endParaRPr lang="en-US" sz="300" dirty="0"/>
          </a:p>
          <a:p>
            <a:endParaRPr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53" y="200360"/>
            <a:ext cx="720080" cy="676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5;p9"/>
          <p:cNvSpPr txBox="1">
            <a:spLocks/>
          </p:cNvSpPr>
          <p:nvPr/>
        </p:nvSpPr>
        <p:spPr>
          <a:xfrm>
            <a:off x="466453" y="1821564"/>
            <a:ext cx="5748293" cy="5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20" marR="0" lvl="0" indent="-4317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Font typeface="Arial"/>
              <a:buNone/>
            </a:pPr>
            <a:endParaRPr lang="en-US" sz="28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35;p9"/>
          <p:cNvSpPr txBox="1">
            <a:spLocks/>
          </p:cNvSpPr>
          <p:nvPr/>
        </p:nvSpPr>
        <p:spPr>
          <a:xfrm>
            <a:off x="466453" y="2438736"/>
            <a:ext cx="5748293" cy="5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20" marR="0" lvl="0" indent="-4317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Font typeface="Arial"/>
              <a:buNone/>
            </a:pPr>
            <a:endParaRPr lang="en-US" sz="28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35;p9"/>
          <p:cNvSpPr txBox="1">
            <a:spLocks/>
          </p:cNvSpPr>
          <p:nvPr/>
        </p:nvSpPr>
        <p:spPr>
          <a:xfrm>
            <a:off x="466453" y="3063143"/>
            <a:ext cx="5748293" cy="5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20" marR="0" lvl="0" indent="-4317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40" marR="0" lvl="1" indent="-4063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0" marR="0" lvl="2" indent="-3809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0" marR="0" lvl="4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20" marR="0" lvl="5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840" marR="0" lvl="6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960" marR="0" lvl="7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080" marR="0" lvl="8" indent="-3555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Font typeface="Arial"/>
              <a:buNone/>
            </a:pPr>
            <a:endParaRPr lang="en-US" sz="28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064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3" descr="卡通背景天空漫画云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764"/>
            <a:ext cx="9144000" cy="51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206" y="484313"/>
            <a:ext cx="6200154" cy="349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265" y="2671688"/>
            <a:ext cx="1973213" cy="24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" y="3796680"/>
            <a:ext cx="9143908" cy="157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545" y="2284512"/>
            <a:ext cx="1165508" cy="179587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3"/>
          <p:cNvSpPr txBox="1"/>
          <p:nvPr/>
        </p:nvSpPr>
        <p:spPr>
          <a:xfrm>
            <a:off x="2843808" y="1492425"/>
            <a:ext cx="3600400" cy="831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4800" b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Tổng kết</a:t>
            </a:r>
            <a:endParaRPr sz="4800" b="1">
              <a:solidFill>
                <a:srgbClr val="FE2A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34"/>
          <p:cNvGrpSpPr/>
          <p:nvPr/>
        </p:nvGrpSpPr>
        <p:grpSpPr>
          <a:xfrm>
            <a:off x="251521" y="1185228"/>
            <a:ext cx="936103" cy="883260"/>
            <a:chOff x="498683" y="1294355"/>
            <a:chExt cx="1316164" cy="1236264"/>
          </a:xfrm>
        </p:grpSpPr>
        <p:pic>
          <p:nvPicPr>
            <p:cNvPr id="425" name="Google Shape;425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8683" y="1326405"/>
              <a:ext cx="1316164" cy="1204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p34"/>
            <p:cNvSpPr txBox="1"/>
            <p:nvPr/>
          </p:nvSpPr>
          <p:spPr>
            <a:xfrm>
              <a:off x="1150425" y="1294355"/>
              <a:ext cx="554741" cy="732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b="1">
                  <a:solidFill>
                    <a:srgbClr val="FF66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800" b="1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7" name="Google Shape;427;p34"/>
          <p:cNvSpPr txBox="1"/>
          <p:nvPr/>
        </p:nvSpPr>
        <p:spPr>
          <a:xfrm>
            <a:off x="1259632" y="1185228"/>
            <a:ext cx="2808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thuật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4"/>
          <p:cNvSpPr txBox="1"/>
          <p:nvPr/>
        </p:nvSpPr>
        <p:spPr>
          <a:xfrm>
            <a:off x="3690450" y="231201"/>
            <a:ext cx="4913999" cy="156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marL="342840" indent="-342840" algn="just"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thoại chân thực, sinh động.</a:t>
            </a:r>
          </a:p>
          <a:p>
            <a:pPr marL="342840" indent="-342840" algn="just"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Ngôn ngữ trào phúng, mỉa mai, đả kích, phê phán.</a:t>
            </a:r>
          </a:p>
          <a:p>
            <a:pPr marL="342840" indent="-342840" algn="just"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Nghệ thuật tăng cấp.</a:t>
            </a:r>
            <a:endParaRPr dirty="0">
              <a:solidFill>
                <a:srgbClr val="0000FF"/>
              </a:solidFill>
            </a:endParaRPr>
          </a:p>
        </p:txBody>
      </p:sp>
      <p:grpSp>
        <p:nvGrpSpPr>
          <p:cNvPr id="430" name="Google Shape;430;p34"/>
          <p:cNvGrpSpPr/>
          <p:nvPr/>
        </p:nvGrpSpPr>
        <p:grpSpPr>
          <a:xfrm>
            <a:off x="390322" y="3332863"/>
            <a:ext cx="884144" cy="895865"/>
            <a:chOff x="2274747" y="2295403"/>
            <a:chExt cx="1178858" cy="1194487"/>
          </a:xfrm>
        </p:grpSpPr>
        <p:pic>
          <p:nvPicPr>
            <p:cNvPr id="431" name="Google Shape;431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74747" y="2295403"/>
              <a:ext cx="1178858" cy="1194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34"/>
            <p:cNvSpPr txBox="1"/>
            <p:nvPr/>
          </p:nvSpPr>
          <p:spPr>
            <a:xfrm>
              <a:off x="2872763" y="2538703"/>
              <a:ext cx="481328" cy="738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000" b="1">
                  <a:solidFill>
                    <a:srgbClr val="E36C09"/>
                  </a:solidFill>
                  <a:latin typeface="Erica One"/>
                  <a:ea typeface="Erica One"/>
                  <a:cs typeface="Erica One"/>
                  <a:sym typeface="Erica One"/>
                </a:rPr>
                <a:t>2</a:t>
              </a:r>
              <a:endParaRPr sz="3000" b="1">
                <a:solidFill>
                  <a:srgbClr val="E36C09"/>
                </a:solidFill>
                <a:latin typeface="Erica One"/>
                <a:ea typeface="Erica One"/>
                <a:cs typeface="Erica One"/>
                <a:sym typeface="Erica One"/>
              </a:endParaRPr>
            </a:p>
          </p:txBody>
        </p:sp>
      </p:grpSp>
      <p:sp>
        <p:nvSpPr>
          <p:cNvPr id="433" name="Google Shape;433;p34"/>
          <p:cNvSpPr txBox="1"/>
          <p:nvPr/>
        </p:nvSpPr>
        <p:spPr>
          <a:xfrm>
            <a:off x="1403649" y="3364632"/>
            <a:ext cx="187220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dung, ý nghĩa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3923929" y="3148608"/>
            <a:ext cx="47863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về việc ông Giuốc-đanh muốn thay đổi cách ăn mặc, tác giả phê phán thói học đòi cao sang của tầng lớp trưởng giả.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22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822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Dat\Desktop\tac-gia-tac-pham-ong-giuoc-danh-mac-le-phuc-100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8" y="172244"/>
            <a:ext cx="900404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7833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1" y="124272"/>
            <a:ext cx="2016224" cy="1717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5"/>
          <p:cNvSpPr txBox="1"/>
          <p:nvPr/>
        </p:nvSpPr>
        <p:spPr>
          <a:xfrm>
            <a:off x="2267745" y="398325"/>
            <a:ext cx="3427344" cy="5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LUYỆN TẬP: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35"/>
          <p:cNvSpPr txBox="1"/>
          <p:nvPr/>
        </p:nvSpPr>
        <p:spPr>
          <a:xfrm>
            <a:off x="2267745" y="949321"/>
            <a:ext cx="6094388" cy="9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just"/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Đóng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vai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kịch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Giuốc-đanh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mặc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lễ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endParaRPr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2761335"/>
            <a:ext cx="2160240" cy="238720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6"/>
          <p:cNvSpPr txBox="1"/>
          <p:nvPr/>
        </p:nvSpPr>
        <p:spPr>
          <a:xfrm>
            <a:off x="2843808" y="187570"/>
            <a:ext cx="33778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tự học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Google Shape;4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13" y="189945"/>
            <a:ext cx="720080" cy="67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3449" y="189945"/>
            <a:ext cx="720080" cy="67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6" descr="9ee51994848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073" y="1555720"/>
            <a:ext cx="938839" cy="5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6"/>
          <p:cNvSpPr txBox="1"/>
          <p:nvPr/>
        </p:nvSpPr>
        <p:spPr>
          <a:xfrm>
            <a:off x="1698208" y="1348408"/>
            <a:ext cx="5178048" cy="97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sơ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endParaRPr sz="2400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2" name="Google Shape;462;p36" descr="9ee51994848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545" y="2644552"/>
            <a:ext cx="938839" cy="5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6"/>
          <p:cNvSpPr txBox="1"/>
          <p:nvPr/>
        </p:nvSpPr>
        <p:spPr>
          <a:xfrm>
            <a:off x="1691680" y="2644553"/>
            <a:ext cx="6624736" cy="97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Giuốc-đanh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tưởng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endParaRPr sz="2400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4" name="Google Shape;464;p36" descr="9ee51994848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545" y="3784006"/>
            <a:ext cx="938839" cy="5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6"/>
          <p:cNvSpPr txBox="1"/>
          <p:nvPr/>
        </p:nvSpPr>
        <p:spPr>
          <a:xfrm>
            <a:off x="1691680" y="3580656"/>
            <a:ext cx="4661768" cy="53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</a:t>
            </a:r>
            <a:endParaRPr sz="2400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 descr="卡通背景天空漫画云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764"/>
            <a:ext cx="9144000" cy="51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206" y="484313"/>
            <a:ext cx="6200154" cy="349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265" y="2671688"/>
            <a:ext cx="1973213" cy="24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" y="3796680"/>
            <a:ext cx="9143908" cy="157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545" y="2284512"/>
            <a:ext cx="1165508" cy="17958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2771801" y="1492424"/>
            <a:ext cx="36004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</a:t>
            </a:r>
            <a:r>
              <a:rPr lang="en-US" sz="4400" b="1" dirty="0" err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4400" b="1" dirty="0" err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4400" b="1" dirty="0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E2A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chung</a:t>
            </a:r>
            <a:endParaRPr sz="4400" b="1" dirty="0">
              <a:solidFill>
                <a:srgbClr val="FE2A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947933">
            <a:off x="8149874" y="581873"/>
            <a:ext cx="541101" cy="68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/>
          <p:nvPr/>
        </p:nvSpPr>
        <p:spPr>
          <a:xfrm>
            <a:off x="4496033" y="1319210"/>
            <a:ext cx="3604359" cy="275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9BBB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bày những hiểu biết của em về tác giả và tác phẩm</a:t>
            </a:r>
            <a:endParaRPr sz="3600" b="1">
              <a:solidFill>
                <a:srgbClr val="9BBB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394865" y="1204393"/>
            <a:ext cx="3777535" cy="2846537"/>
          </a:xfrm>
          <a:custGeom>
            <a:avLst/>
            <a:gdLst/>
            <a:ahLst/>
            <a:cxnLst/>
            <a:rect l="l" t="t" r="r" b="b"/>
            <a:pathLst>
              <a:path w="3171853" h="2197739" extrusionOk="0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 cap="flat" cmpd="sng">
            <a:solidFill>
              <a:srgbClr val="9BBB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9" tIns="45692" rIns="91409" bIns="45692" anchor="ctr" anchorCtr="0">
            <a:noAutofit/>
          </a:bodyPr>
          <a:lstStyle/>
          <a:p>
            <a:pPr algn="ctr"/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9591">
            <a:off x="361619" y="1641456"/>
            <a:ext cx="3624442" cy="261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22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539553" y="1276400"/>
            <a:ext cx="4176464" cy="188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/>
          <a:p>
            <a:pPr marL="342840" indent="-342840" algn="just">
              <a:spcBef>
                <a:spcPts val="0"/>
              </a:spcBef>
              <a:buClr>
                <a:srgbClr val="0000FF"/>
              </a:buClr>
              <a:buSzPts val="3000"/>
              <a:buFont typeface="Noto Sans Symbols"/>
              <a:buChar char="❖"/>
            </a:pPr>
            <a:r>
              <a:rPr lang="en-US" sz="3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Mô-li-e (1622 -1673) </a:t>
            </a:r>
            <a:r>
              <a:rPr lang="en-US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soạn kịch nổi tiếng người Pháp.</a:t>
            </a:r>
            <a:endParaRPr/>
          </a:p>
          <a:p>
            <a:pPr marL="342840" indent="-342840" algn="just">
              <a:spcBef>
                <a:spcPts val="600"/>
              </a:spcBef>
              <a:buSzPts val="3000"/>
              <a:buNone/>
            </a:pP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6" descr="C:\Documents and Settings\Administrator\My Documents\Downloads\250px-Molie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5974" y="116465"/>
            <a:ext cx="3602250" cy="49121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2" name="Google Shape;112;p6"/>
          <p:cNvSpPr txBox="1"/>
          <p:nvPr/>
        </p:nvSpPr>
        <p:spPr>
          <a:xfrm>
            <a:off x="1403649" y="246299"/>
            <a:ext cx="18838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Tác giả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453" y="200360"/>
            <a:ext cx="720080" cy="67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/>
          <p:nvPr/>
        </p:nvSpPr>
        <p:spPr>
          <a:xfrm>
            <a:off x="3101485" y="124273"/>
            <a:ext cx="3430058" cy="800347"/>
          </a:xfrm>
          <a:prstGeom prst="rect">
            <a:avLst/>
          </a:prstGeom>
        </p:spPr>
        <p:txBody>
          <a:bodyPr lIns="91424" tIns="45712" rIns="91424" bIns="45712"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36699"/>
                </a:solidFill>
                <a:latin typeface="Times New Roman"/>
              </a:rPr>
              <a:t>MÔ-LI-E (1622-1673)</a:t>
            </a:r>
          </a:p>
        </p:txBody>
      </p:sp>
      <p:pic>
        <p:nvPicPr>
          <p:cNvPr id="119" name="Google Shape;119;p7" descr="200px-Molière_-_Nicolas_Mignard_(1658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156723"/>
            <a:ext cx="2915816" cy="400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 descr="moliere_1011582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2188" y="1156723"/>
            <a:ext cx="3088360" cy="400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 descr="C:\Documents and Settings\Administrator\My Documents\Downloads\250px-Perelachaise-Moliere-p100040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0547" y="1156723"/>
            <a:ext cx="3131812" cy="395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/>
          <p:nvPr/>
        </p:nvSpPr>
        <p:spPr>
          <a:xfrm>
            <a:off x="2113792" y="245190"/>
            <a:ext cx="4809228" cy="743179"/>
          </a:xfrm>
          <a:prstGeom prst="rect">
            <a:avLst/>
          </a:prstGeom>
        </p:spPr>
        <p:txBody>
          <a:bodyPr lIns="91424" tIns="45712" rIns="91424" bIns="45712">
            <a:prstTxWarp prst="textPlain">
              <a:avLst/>
            </a:prstTxWarp>
          </a:bodyPr>
          <a:lstStyle/>
          <a:p>
            <a:pPr lvl="0" algn="ctr"/>
            <a:r>
              <a:rPr b="0" i="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libri"/>
              </a:rPr>
              <a:t>CÁC VỞ KỊCH NỔI TIẾNG CỦA MÔ-LI-E</a:t>
            </a:r>
          </a:p>
        </p:txBody>
      </p:sp>
      <p:pic>
        <p:nvPicPr>
          <p:cNvPr id="127" name="Google Shape;127;p8" descr="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666" y="1336278"/>
            <a:ext cx="2445756" cy="354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 descr="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3134" y="1335560"/>
            <a:ext cx="2470133" cy="354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 descr="lao-ha-ti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5314" y="1335559"/>
            <a:ext cx="2463150" cy="354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Dat\Desktop\mo-li-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" y="121298"/>
            <a:ext cx="8957387" cy="47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407884" y="1204392"/>
            <a:ext cx="5748293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00FF"/>
              </a:buClr>
              <a:buSzPts val="2800"/>
              <a:buNone/>
            </a:pPr>
            <a:r>
              <a:rPr lang="en-US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Vở kịch “Trưởng giả học làm sang”</a:t>
            </a:r>
            <a:endParaRPr sz="28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1403649" y="246299"/>
            <a:ext cx="23615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92" rIns="91409" bIns="45692" anchor="t" anchorCtr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Tác phẩm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53" y="200360"/>
            <a:ext cx="720080" cy="67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774</Words>
  <Application>Microsoft Office PowerPoint</Application>
  <PresentationFormat>Custom</PresentationFormat>
  <Paragraphs>100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Erica One</vt:lpstr>
      <vt:lpstr>Noto Sans Symbols</vt:lpstr>
      <vt:lpstr>Calibri Light</vt:lpstr>
      <vt:lpstr>Times New Roman</vt:lpstr>
      <vt:lpstr>Arial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16</cp:revision>
  <dcterms:created xsi:type="dcterms:W3CDTF">2017-09-06T02:58:53Z</dcterms:created>
  <dcterms:modified xsi:type="dcterms:W3CDTF">2025-01-16T15:15:06Z</dcterms:modified>
</cp:coreProperties>
</file>