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7"/>
  </p:notesMasterIdLst>
  <p:sldIdLst>
    <p:sldId id="256" r:id="rId2"/>
    <p:sldId id="257" r:id="rId3"/>
    <p:sldId id="311" r:id="rId4"/>
    <p:sldId id="260" r:id="rId5"/>
    <p:sldId id="263" r:id="rId6"/>
    <p:sldId id="312" r:id="rId7"/>
    <p:sldId id="264" r:id="rId8"/>
    <p:sldId id="270" r:id="rId9"/>
    <p:sldId id="275" r:id="rId10"/>
    <p:sldId id="258" r:id="rId11"/>
    <p:sldId id="315" r:id="rId12"/>
    <p:sldId id="261" r:id="rId13"/>
    <p:sldId id="274" r:id="rId14"/>
    <p:sldId id="314" r:id="rId15"/>
    <p:sldId id="316" r:id="rId16"/>
    <p:sldId id="317" r:id="rId17"/>
    <p:sldId id="319" r:id="rId18"/>
    <p:sldId id="325" r:id="rId19"/>
    <p:sldId id="318" r:id="rId20"/>
    <p:sldId id="320" r:id="rId21"/>
    <p:sldId id="321" r:id="rId22"/>
    <p:sldId id="322" r:id="rId23"/>
    <p:sldId id="323" r:id="rId24"/>
    <p:sldId id="324" r:id="rId25"/>
    <p:sldId id="342" r:id="rId26"/>
    <p:sldId id="326" r:id="rId27"/>
    <p:sldId id="268" r:id="rId28"/>
    <p:sldId id="327" r:id="rId29"/>
    <p:sldId id="340" r:id="rId30"/>
    <p:sldId id="341" r:id="rId31"/>
    <p:sldId id="333" r:id="rId32"/>
    <p:sldId id="334" r:id="rId33"/>
    <p:sldId id="339" r:id="rId34"/>
    <p:sldId id="329" r:id="rId35"/>
    <p:sldId id="338" r:id="rId36"/>
    <p:sldId id="269" r:id="rId37"/>
    <p:sldId id="291" r:id="rId38"/>
    <p:sldId id="343" r:id="rId39"/>
    <p:sldId id="344" r:id="rId40"/>
    <p:sldId id="345" r:id="rId41"/>
    <p:sldId id="286" r:id="rId42"/>
    <p:sldId id="281" r:id="rId43"/>
    <p:sldId id="262" r:id="rId44"/>
    <p:sldId id="273" r:id="rId45"/>
    <p:sldId id="290" r:id="rId46"/>
  </p:sldIdLst>
  <p:sldSz cx="9144000" cy="5143500" type="screen16x9"/>
  <p:notesSz cx="6858000" cy="9144000"/>
  <p:embeddedFontLst>
    <p:embeddedFont>
      <p:font typeface="1FTV Akira Expanded" panose="02000800000000000000" charset="0"/>
      <p:bold r:id="rId48"/>
    </p:embeddedFont>
    <p:embeddedFont>
      <p:font typeface="Barlow" panose="020F0502020204030204" pitchFamily="2" charset="0"/>
      <p:regular r:id="rId49"/>
      <p:bold r:id="rId50"/>
      <p:italic r:id="rId51"/>
      <p:boldItalic r:id="rId52"/>
    </p:embeddedFont>
    <p:embeddedFont>
      <p:font typeface="Bebas Neue" panose="020B0606020202050201" pitchFamily="34" charset="0"/>
      <p:regular r:id="rId53"/>
    </p:embeddedFont>
    <p:embeddedFont>
      <p:font typeface="Cabin Condensed" panose="020B0604020202020204" charset="0"/>
      <p:regular r:id="rId54"/>
      <p:bold r:id="rId55"/>
    </p:embeddedFont>
    <p:embeddedFont>
      <p:font typeface="Cabin Condensed Medium" panose="020B0604020202020204" charset="0"/>
      <p:regular r:id="rId56"/>
      <p:bold r:id="rId57"/>
    </p:embeddedFont>
    <p:embeddedFont>
      <p:font typeface="Lexend" panose="020B0604020202020204" charset="0"/>
      <p:regular r:id="rId58"/>
      <p:bold r:id="rId59"/>
    </p:embeddedFont>
    <p:embeddedFont>
      <p:font typeface="Nunito Light" pitchFamily="2" charset="0"/>
      <p:regular r:id="rId60"/>
      <p: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587"/>
    <a:srgbClr val="000000"/>
    <a:srgbClr val="F6B2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08CF95-786A-4515-A660-7A2BE144710B}">
  <a:tblStyle styleId="{6708CF95-786A-4515-A660-7A2BE14471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92" y="5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624eacba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624eacba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4acd442b1b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4acd442b1b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C5DB082E-3593-3CA0-C7C0-BF05E80B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312BA343-7A37-45CB-4FAA-6149E16CE6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652189D7-A64C-952C-B8DA-224EA2CBE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720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388D0639-051A-CCC8-0DBA-61572411D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457955D5-E903-8229-9D72-4CC36F2694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D9AA8CC9-C258-9DFC-1D78-1EFF1FABD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93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6AABCF1F-3A90-2659-C571-2CCE14352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2FEA70F5-EA62-EC0D-F913-30D71A40F6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0C069F03-4683-0FF3-25F3-5CA0B479F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82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4acd442b1b_0_18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4acd442b1b_0_18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C5DB082E-3593-3CA0-C7C0-BF05E80B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312BA343-7A37-45CB-4FAA-6149E16CE6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652189D7-A64C-952C-B8DA-224EA2CBE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159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388D0639-051A-CCC8-0DBA-61572411D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457955D5-E903-8229-9D72-4CC36F2694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D9AA8CC9-C258-9DFC-1D78-1EFF1FABD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254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>
          <a:extLst>
            <a:ext uri="{FF2B5EF4-FFF2-40B4-BE49-F238E27FC236}">
              <a16:creationId xmlns:a16="http://schemas.microsoft.com/office/drawing/2014/main" id="{6AABCF1F-3A90-2659-C571-2CCE14352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>
            <a:extLst>
              <a:ext uri="{FF2B5EF4-FFF2-40B4-BE49-F238E27FC236}">
                <a16:creationId xmlns:a16="http://schemas.microsoft.com/office/drawing/2014/main" id="{2FEA70F5-EA62-EC0D-F913-30D71A40F6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>
            <a:extLst>
              <a:ext uri="{FF2B5EF4-FFF2-40B4-BE49-F238E27FC236}">
                <a16:creationId xmlns:a16="http://schemas.microsoft.com/office/drawing/2014/main" id="{0C069F03-4683-0FF3-25F3-5CA0B479F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745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4acd442b1b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4acd442b1b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4acd442b1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4acd442b1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4acd442b1b_0_17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4acd442b1b_0_17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>
          <a:extLst>
            <a:ext uri="{FF2B5EF4-FFF2-40B4-BE49-F238E27FC236}">
              <a16:creationId xmlns:a16="http://schemas.microsoft.com/office/drawing/2014/main" id="{AA4A6DD7-BCF0-E8A3-7436-90399A7A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4acd442b1b_0_17922:notes">
            <a:extLst>
              <a:ext uri="{FF2B5EF4-FFF2-40B4-BE49-F238E27FC236}">
                <a16:creationId xmlns:a16="http://schemas.microsoft.com/office/drawing/2014/main" id="{3BC5E9FD-0C3D-5041-373E-A6FD2609D9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4acd442b1b_0_17922:notes">
            <a:extLst>
              <a:ext uri="{FF2B5EF4-FFF2-40B4-BE49-F238E27FC236}">
                <a16:creationId xmlns:a16="http://schemas.microsoft.com/office/drawing/2014/main" id="{9AE9088C-72C3-6249-5846-1093FA32E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83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>
          <a:extLst>
            <a:ext uri="{FF2B5EF4-FFF2-40B4-BE49-F238E27FC236}">
              <a16:creationId xmlns:a16="http://schemas.microsoft.com/office/drawing/2014/main" id="{D966FF7A-4E59-22BD-0820-6417CBE2E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4acd442b1b_0_17922:notes">
            <a:extLst>
              <a:ext uri="{FF2B5EF4-FFF2-40B4-BE49-F238E27FC236}">
                <a16:creationId xmlns:a16="http://schemas.microsoft.com/office/drawing/2014/main" id="{6ACC9906-A7C1-6687-B2C1-5D158E9D40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4acd442b1b_0_17922:notes">
            <a:extLst>
              <a:ext uri="{FF2B5EF4-FFF2-40B4-BE49-F238E27FC236}">
                <a16:creationId xmlns:a16="http://schemas.microsoft.com/office/drawing/2014/main" id="{FDDB1B48-5068-6C9E-9160-9B39A2318E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165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>
          <a:extLst>
            <a:ext uri="{FF2B5EF4-FFF2-40B4-BE49-F238E27FC236}">
              <a16:creationId xmlns:a16="http://schemas.microsoft.com/office/drawing/2014/main" id="{C0C73112-831F-4758-178D-D4A87B409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4acd442b1b_0_17922:notes">
            <a:extLst>
              <a:ext uri="{FF2B5EF4-FFF2-40B4-BE49-F238E27FC236}">
                <a16:creationId xmlns:a16="http://schemas.microsoft.com/office/drawing/2014/main" id="{C9D162A2-6F41-5108-3AF0-71E736DCD1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4acd442b1b_0_17922:notes">
            <a:extLst>
              <a:ext uri="{FF2B5EF4-FFF2-40B4-BE49-F238E27FC236}">
                <a16:creationId xmlns:a16="http://schemas.microsoft.com/office/drawing/2014/main" id="{EA000E6D-967A-8AB9-07D7-D1D9AFCAC9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104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4acd442b1b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14acd442b1b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4acd442b1b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4acd442b1b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4acd442b1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4acd442b1b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4acd442b1b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4acd442b1b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4acd442b1b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4acd442b1b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4acd442b1b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4acd442b1b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acd442b1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4acd442b1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4acd442b1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4acd442b1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4acd442b1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4acd442b1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4acd442b1b_0_23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4acd442b1b_0_23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acd442b1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acd442b1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50164E7B-8892-876F-B57F-21EBD833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acd442b1b_0_45:notes">
            <a:extLst>
              <a:ext uri="{FF2B5EF4-FFF2-40B4-BE49-F238E27FC236}">
                <a16:creationId xmlns:a16="http://schemas.microsoft.com/office/drawing/2014/main" id="{267ED607-670A-0C6E-372C-E2F8A8C77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acd442b1b_0_45:notes">
            <a:extLst>
              <a:ext uri="{FF2B5EF4-FFF2-40B4-BE49-F238E27FC236}">
                <a16:creationId xmlns:a16="http://schemas.microsoft.com/office/drawing/2014/main" id="{43A2F080-0F09-BB1C-F9E0-F7263FAD81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9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55100" y="867025"/>
            <a:ext cx="5833800" cy="258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55100" y="3654275"/>
            <a:ext cx="5833800" cy="6219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3394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" name="Google Shape;40;p13"/>
          <p:cNvSpPr txBox="1">
            <a:spLocks noGrp="1"/>
          </p:cNvSpPr>
          <p:nvPr>
            <p:ph type="subTitle" idx="1"/>
          </p:nvPr>
        </p:nvSpPr>
        <p:spPr>
          <a:xfrm>
            <a:off x="4785350" y="1339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title" idx="2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3"/>
          </p:nvPr>
        </p:nvSpPr>
        <p:spPr>
          <a:xfrm>
            <a:off x="2251975" y="1339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19109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4785350" y="1910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6"/>
          </p:nvPr>
        </p:nvSpPr>
        <p:spPr>
          <a:xfrm>
            <a:off x="2251975" y="1910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4824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4785350" y="2482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9"/>
          </p:nvPr>
        </p:nvSpPr>
        <p:spPr>
          <a:xfrm>
            <a:off x="2251975" y="2482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539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4785350" y="3053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5"/>
          </p:nvPr>
        </p:nvSpPr>
        <p:spPr>
          <a:xfrm>
            <a:off x="2251975" y="3053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6" hasCustomPrompt="1"/>
          </p:nvPr>
        </p:nvSpPr>
        <p:spPr>
          <a:xfrm>
            <a:off x="720000" y="36254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7"/>
          </p:nvPr>
        </p:nvSpPr>
        <p:spPr>
          <a:xfrm>
            <a:off x="4785350" y="3625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8"/>
          </p:nvPr>
        </p:nvSpPr>
        <p:spPr>
          <a:xfrm>
            <a:off x="2251975" y="36254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9" hasCustomPrompt="1"/>
          </p:nvPr>
        </p:nvSpPr>
        <p:spPr>
          <a:xfrm>
            <a:off x="720000" y="4196905"/>
            <a:ext cx="1335000" cy="4116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20"/>
          </p:nvPr>
        </p:nvSpPr>
        <p:spPr>
          <a:xfrm>
            <a:off x="4785350" y="4196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21"/>
          </p:nvPr>
        </p:nvSpPr>
        <p:spPr>
          <a:xfrm>
            <a:off x="2251975" y="4196905"/>
            <a:ext cx="23364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938725" y="3392700"/>
            <a:ext cx="3490200" cy="5319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1847850" y="609750"/>
            <a:ext cx="6581100" cy="23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_1_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715100" y="2431575"/>
            <a:ext cx="5695800" cy="9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407125"/>
            <a:ext cx="3847500" cy="8418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715100" y="3201475"/>
            <a:ext cx="56958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subTitle" idx="1"/>
          </p:nvPr>
        </p:nvSpPr>
        <p:spPr>
          <a:xfrm>
            <a:off x="3713476" y="2926700"/>
            <a:ext cx="47154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713375" y="2223500"/>
            <a:ext cx="4715400" cy="7032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1290763" y="2999300"/>
            <a:ext cx="29076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2"/>
          </p:nvPr>
        </p:nvSpPr>
        <p:spPr>
          <a:xfrm>
            <a:off x="4945638" y="2999300"/>
            <a:ext cx="29076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ubTitle" idx="3"/>
          </p:nvPr>
        </p:nvSpPr>
        <p:spPr>
          <a:xfrm>
            <a:off x="1290763" y="3558500"/>
            <a:ext cx="29076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ubTitle" idx="4"/>
          </p:nvPr>
        </p:nvSpPr>
        <p:spPr>
          <a:xfrm>
            <a:off x="4945638" y="3558500"/>
            <a:ext cx="29076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ubTitle" idx="1"/>
          </p:nvPr>
        </p:nvSpPr>
        <p:spPr>
          <a:xfrm>
            <a:off x="1658900" y="1383000"/>
            <a:ext cx="2558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2"/>
          </p:nvPr>
        </p:nvSpPr>
        <p:spPr>
          <a:xfrm>
            <a:off x="4217225" y="1383000"/>
            <a:ext cx="2366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ubTitle" idx="3"/>
          </p:nvPr>
        </p:nvSpPr>
        <p:spPr>
          <a:xfrm>
            <a:off x="4217225" y="2547181"/>
            <a:ext cx="23661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4"/>
          </p:nvPr>
        </p:nvSpPr>
        <p:spPr>
          <a:xfrm>
            <a:off x="4217225" y="3711061"/>
            <a:ext cx="23661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ubTitle" idx="5"/>
          </p:nvPr>
        </p:nvSpPr>
        <p:spPr>
          <a:xfrm>
            <a:off x="1658900" y="2546943"/>
            <a:ext cx="2558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ubTitle" idx="6"/>
          </p:nvPr>
        </p:nvSpPr>
        <p:spPr>
          <a:xfrm>
            <a:off x="1658900" y="3710911"/>
            <a:ext cx="2558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 hasCustomPrompt="1"/>
          </p:nvPr>
        </p:nvSpPr>
        <p:spPr>
          <a:xfrm>
            <a:off x="4707275" y="540000"/>
            <a:ext cx="3721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1" name="Google Shape;131;p27"/>
          <p:cNvSpPr txBox="1">
            <a:spLocks noGrp="1"/>
          </p:cNvSpPr>
          <p:nvPr>
            <p:ph type="subTitle" idx="1"/>
          </p:nvPr>
        </p:nvSpPr>
        <p:spPr>
          <a:xfrm>
            <a:off x="4707275" y="1322227"/>
            <a:ext cx="3721500" cy="4452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title" idx="2" hasCustomPrompt="1"/>
          </p:nvPr>
        </p:nvSpPr>
        <p:spPr>
          <a:xfrm>
            <a:off x="4707275" y="1919949"/>
            <a:ext cx="3721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3" name="Google Shape;133;p27"/>
          <p:cNvSpPr txBox="1">
            <a:spLocks noGrp="1"/>
          </p:cNvSpPr>
          <p:nvPr>
            <p:ph type="subTitle" idx="3"/>
          </p:nvPr>
        </p:nvSpPr>
        <p:spPr>
          <a:xfrm>
            <a:off x="4707275" y="2702176"/>
            <a:ext cx="3721500" cy="4452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 idx="4" hasCustomPrompt="1"/>
          </p:nvPr>
        </p:nvSpPr>
        <p:spPr>
          <a:xfrm>
            <a:off x="4707275" y="3299897"/>
            <a:ext cx="3721500" cy="8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" name="Google Shape;135;p27"/>
          <p:cNvSpPr txBox="1">
            <a:spLocks noGrp="1"/>
          </p:cNvSpPr>
          <p:nvPr>
            <p:ph type="subTitle" idx="5"/>
          </p:nvPr>
        </p:nvSpPr>
        <p:spPr>
          <a:xfrm>
            <a:off x="4707275" y="4082125"/>
            <a:ext cx="3721500" cy="4452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2" hasCustomPrompt="1"/>
          </p:nvPr>
        </p:nvSpPr>
        <p:spPr>
          <a:xfrm>
            <a:off x="1490559" y="1905125"/>
            <a:ext cx="23043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" name="Google Shape;139;p28"/>
          <p:cNvSpPr txBox="1">
            <a:spLocks noGrp="1"/>
          </p:cNvSpPr>
          <p:nvPr>
            <p:ph type="title" idx="3" hasCustomPrompt="1"/>
          </p:nvPr>
        </p:nvSpPr>
        <p:spPr>
          <a:xfrm>
            <a:off x="5349141" y="1905125"/>
            <a:ext cx="23043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" name="Google Shape;140;p28"/>
          <p:cNvSpPr txBox="1">
            <a:spLocks noGrp="1"/>
          </p:cNvSpPr>
          <p:nvPr>
            <p:ph type="subTitle" idx="1"/>
          </p:nvPr>
        </p:nvSpPr>
        <p:spPr>
          <a:xfrm>
            <a:off x="1080459" y="3466400"/>
            <a:ext cx="3124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subTitle" idx="4"/>
          </p:nvPr>
        </p:nvSpPr>
        <p:spPr>
          <a:xfrm>
            <a:off x="4939041" y="3466400"/>
            <a:ext cx="3124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bin Condensed Medium"/>
              <a:buNone/>
              <a:defRPr sz="2800">
                <a:latin typeface="Cabin Condensed Medium"/>
                <a:ea typeface="Cabin Condensed Medium"/>
                <a:cs typeface="Cabin Condensed Medium"/>
                <a:sym typeface="Cabin Condensed Medium"/>
              </a:defRPr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ubTitle" idx="5"/>
          </p:nvPr>
        </p:nvSpPr>
        <p:spPr>
          <a:xfrm>
            <a:off x="1080459" y="3905300"/>
            <a:ext cx="31245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6"/>
          </p:nvPr>
        </p:nvSpPr>
        <p:spPr>
          <a:xfrm>
            <a:off x="4939191" y="3905300"/>
            <a:ext cx="3124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BLANK_1_1_1_1_1_1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33100" y="3303700"/>
            <a:ext cx="5695800" cy="9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81525" y="2279250"/>
            <a:ext cx="3847500" cy="8418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733100" y="4073600"/>
            <a:ext cx="56958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30"/>
          <p:cNvGrpSpPr/>
          <p:nvPr/>
        </p:nvGrpSpPr>
        <p:grpSpPr>
          <a:xfrm>
            <a:off x="314110" y="122351"/>
            <a:ext cx="2202123" cy="2205150"/>
            <a:chOff x="-10057244" y="-7361174"/>
            <a:chExt cx="1444204" cy="1444200"/>
          </a:xfrm>
        </p:grpSpPr>
        <p:sp>
          <p:nvSpPr>
            <p:cNvPr id="150" name="Google Shape;150;p30"/>
            <p:cNvSpPr/>
            <p:nvPr/>
          </p:nvSpPr>
          <p:spPr>
            <a:xfrm>
              <a:off x="-100572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1" name="Google Shape;151;p30"/>
            <p:cNvPicPr preferRelativeResize="0"/>
            <p:nvPr/>
          </p:nvPicPr>
          <p:blipFill rotWithShape="1">
            <a:blip r:embed="rId2">
              <a:alphaModFix/>
            </a:blip>
            <a:srcRect t="24908" b="4390"/>
            <a:stretch/>
          </p:blipFill>
          <p:spPr>
            <a:xfrm>
              <a:off x="-100572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1"/>
          <p:cNvGrpSpPr/>
          <p:nvPr/>
        </p:nvGrpSpPr>
        <p:grpSpPr>
          <a:xfrm>
            <a:off x="6937852" y="-142094"/>
            <a:ext cx="2380338" cy="2383570"/>
            <a:chOff x="-8152194" y="-7361211"/>
            <a:chExt cx="1444204" cy="1444238"/>
          </a:xfrm>
        </p:grpSpPr>
        <p:sp>
          <p:nvSpPr>
            <p:cNvPr id="154" name="Google Shape;154;p31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1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6" name="Google Shape;156;p31"/>
            <p:cNvPicPr preferRelativeResize="0"/>
            <p:nvPr/>
          </p:nvPicPr>
          <p:blipFill rotWithShape="1">
            <a:blip r:embed="rId2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1"/>
          <p:cNvGrpSpPr/>
          <p:nvPr/>
        </p:nvGrpSpPr>
        <p:grpSpPr>
          <a:xfrm>
            <a:off x="6444339" y="1823869"/>
            <a:ext cx="1911633" cy="1911627"/>
            <a:chOff x="5705046" y="308725"/>
            <a:chExt cx="1261804" cy="1261800"/>
          </a:xfrm>
        </p:grpSpPr>
        <p:sp>
          <p:nvSpPr>
            <p:cNvPr id="158" name="Google Shape;158;p31"/>
            <p:cNvSpPr/>
            <p:nvPr/>
          </p:nvSpPr>
          <p:spPr>
            <a:xfrm>
              <a:off x="5705050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9" name="Google Shape;15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05046" y="308725"/>
              <a:ext cx="1261799" cy="12617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247651" y="1636725"/>
            <a:ext cx="3198600" cy="29718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4697749" y="1636725"/>
            <a:ext cx="3198600" cy="29718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70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720000" y="1998600"/>
            <a:ext cx="4204500" cy="25128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720000" y="1181100"/>
            <a:ext cx="4204500" cy="74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952550" y="1152525"/>
            <a:ext cx="5238900" cy="28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152079" y="2926700"/>
            <a:ext cx="48405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2151975" y="2065475"/>
            <a:ext cx="4840500" cy="8613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2638425" y="1204900"/>
            <a:ext cx="5790300" cy="19515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subTitle" idx="1"/>
          </p:nvPr>
        </p:nvSpPr>
        <p:spPr>
          <a:xfrm>
            <a:off x="2638528" y="3289700"/>
            <a:ext cx="5790300" cy="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3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bin Condensed"/>
              <a:buNone/>
              <a:defRPr sz="3500" b="1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8" r:id="rId15"/>
    <p:sldLayoutId id="2147483670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hyperlink" Target="http://www.nchmf.gov.vn/kttv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35"/>
          <p:cNvGrpSpPr/>
          <p:nvPr/>
        </p:nvGrpSpPr>
        <p:grpSpPr>
          <a:xfrm>
            <a:off x="-1214826" y="1409618"/>
            <a:ext cx="2705186" cy="2705173"/>
            <a:chOff x="7314475" y="308725"/>
            <a:chExt cx="1261806" cy="1261800"/>
          </a:xfrm>
        </p:grpSpPr>
        <p:sp>
          <p:nvSpPr>
            <p:cNvPr id="173" name="Google Shape;173;p35"/>
            <p:cNvSpPr/>
            <p:nvPr/>
          </p:nvSpPr>
          <p:spPr>
            <a:xfrm>
              <a:off x="7314475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4" name="Google Shape;174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14481" y="309050"/>
              <a:ext cx="1261800" cy="1261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Google Shape;175;p35"/>
          <p:cNvGrpSpPr/>
          <p:nvPr/>
        </p:nvGrpSpPr>
        <p:grpSpPr>
          <a:xfrm>
            <a:off x="6906148" y="-797201"/>
            <a:ext cx="2468721" cy="2468714"/>
            <a:chOff x="71400" y="71399"/>
            <a:chExt cx="1261805" cy="1261801"/>
          </a:xfrm>
        </p:grpSpPr>
        <p:sp>
          <p:nvSpPr>
            <p:cNvPr id="176" name="Google Shape;176;p35"/>
            <p:cNvSpPr/>
            <p:nvPr/>
          </p:nvSpPr>
          <p:spPr>
            <a:xfrm>
              <a:off x="71400" y="71400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7" name="Google Shape;17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04" y="71399"/>
              <a:ext cx="1261801" cy="12618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35"/>
          <p:cNvGrpSpPr/>
          <p:nvPr/>
        </p:nvGrpSpPr>
        <p:grpSpPr>
          <a:xfrm>
            <a:off x="7544143" y="2331651"/>
            <a:ext cx="1444134" cy="1444130"/>
            <a:chOff x="5705046" y="308725"/>
            <a:chExt cx="1261804" cy="1261800"/>
          </a:xfrm>
        </p:grpSpPr>
        <p:sp>
          <p:nvSpPr>
            <p:cNvPr id="179" name="Google Shape;179;p35"/>
            <p:cNvSpPr/>
            <p:nvPr/>
          </p:nvSpPr>
          <p:spPr>
            <a:xfrm>
              <a:off x="5705050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0" name="Google Shape;180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05046" y="308725"/>
              <a:ext cx="1261799" cy="1261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35"/>
          <p:cNvGrpSpPr/>
          <p:nvPr/>
        </p:nvGrpSpPr>
        <p:grpSpPr>
          <a:xfrm>
            <a:off x="390778" y="92421"/>
            <a:ext cx="1797469" cy="1797467"/>
            <a:chOff x="84175" y="1713563"/>
            <a:chExt cx="1261825" cy="1261823"/>
          </a:xfrm>
        </p:grpSpPr>
        <p:sp>
          <p:nvSpPr>
            <p:cNvPr id="182" name="Google Shape;182;p35"/>
            <p:cNvSpPr/>
            <p:nvPr/>
          </p:nvSpPr>
          <p:spPr>
            <a:xfrm>
              <a:off x="84200" y="171357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3" name="Google Shape;183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4175" y="1713563"/>
              <a:ext cx="1261823" cy="12618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DEE4CB-AF9B-AF24-7391-55F90B3C8516}"/>
              </a:ext>
            </a:extLst>
          </p:cNvPr>
          <p:cNvSpPr txBox="1"/>
          <p:nvPr/>
        </p:nvSpPr>
        <p:spPr>
          <a:xfrm>
            <a:off x="1953049" y="1100259"/>
            <a:ext cx="5420095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1"/>
                </a:solidFill>
              </a:rPr>
              <a:t>XIN CHÀO CÁC EM ĐẾN VỚI BÀI HỌC NGÀY HÔM NAY!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8C6D41-25AF-7090-6EAB-D5939C0FA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588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7"/>
          <p:cNvGrpSpPr/>
          <p:nvPr/>
        </p:nvGrpSpPr>
        <p:grpSpPr>
          <a:xfrm>
            <a:off x="7318726" y="-512553"/>
            <a:ext cx="2701673" cy="2704699"/>
            <a:chOff x="7088206" y="-7361174"/>
            <a:chExt cx="1444204" cy="1444200"/>
          </a:xfrm>
        </p:grpSpPr>
        <p:sp>
          <p:nvSpPr>
            <p:cNvPr id="219" name="Google Shape;219;p37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7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1" name="Google Shape;221;p37"/>
            <p:cNvPicPr preferRelativeResize="0"/>
            <p:nvPr/>
          </p:nvPicPr>
          <p:blipFill rotWithShape="1">
            <a:blip r:embed="rId3">
              <a:alphaModFix/>
            </a:blip>
            <a:srcRect l="9762" t="7367" r="24139" b="7359"/>
            <a:stretch/>
          </p:blipFill>
          <p:spPr>
            <a:xfrm>
              <a:off x="70882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22" name="Google Shape;222;p37"/>
          <p:cNvGrpSpPr/>
          <p:nvPr/>
        </p:nvGrpSpPr>
        <p:grpSpPr>
          <a:xfrm>
            <a:off x="7711389" y="1781613"/>
            <a:ext cx="1801356" cy="1801351"/>
            <a:chOff x="477356" y="-2514611"/>
            <a:chExt cx="1444204" cy="1444200"/>
          </a:xfrm>
        </p:grpSpPr>
        <p:sp>
          <p:nvSpPr>
            <p:cNvPr id="223" name="Google Shape;223;p37"/>
            <p:cNvSpPr/>
            <p:nvPr/>
          </p:nvSpPr>
          <p:spPr>
            <a:xfrm>
              <a:off x="47736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4" name="Google Shape;224;p37"/>
            <p:cNvPicPr preferRelativeResize="0"/>
            <p:nvPr/>
          </p:nvPicPr>
          <p:blipFill rotWithShape="1">
            <a:blip r:embed="rId4">
              <a:alphaModFix/>
            </a:blip>
            <a:srcRect l="18237" r="18237"/>
            <a:stretch/>
          </p:blipFill>
          <p:spPr>
            <a:xfrm>
              <a:off x="477356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A66C9DD6-F8FE-25F4-E785-7E870558D50A}"/>
              </a:ext>
            </a:extLst>
          </p:cNvPr>
          <p:cNvSpPr txBox="1"/>
          <p:nvPr/>
        </p:nvSpPr>
        <p:spPr>
          <a:xfrm>
            <a:off x="1180168" y="294302"/>
            <a:ext cx="6783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3</a:t>
            </a: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. Viết báo cáo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4672413A-9A85-7C81-86E2-B482472A398C}"/>
              </a:ext>
            </a:extLst>
          </p:cNvPr>
          <p:cNvGrpSpPr/>
          <p:nvPr/>
        </p:nvGrpSpPr>
        <p:grpSpPr>
          <a:xfrm>
            <a:off x="397180" y="755967"/>
            <a:ext cx="5996996" cy="958660"/>
            <a:chOff x="230718" y="-30855"/>
            <a:chExt cx="5996996" cy="958660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CD5F0153-E323-F2FD-0CE4-928BF0712DA1}"/>
                </a:ext>
              </a:extLst>
            </p:cNvPr>
            <p:cNvSpPr/>
            <p:nvPr/>
          </p:nvSpPr>
          <p:spPr>
            <a:xfrm>
              <a:off x="793678" y="-30855"/>
              <a:ext cx="5434036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Chọn </a:t>
              </a:r>
              <a:r>
                <a:rPr lang="en-US" sz="2000" dirty="0" err="1"/>
                <a:t>lọc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thông</a:t>
              </a:r>
              <a:r>
                <a:rPr lang="en-US" sz="2000" dirty="0"/>
                <a:t> tin </a:t>
              </a:r>
              <a:r>
                <a:rPr lang="en-US" sz="2000" dirty="0" err="1"/>
                <a:t>liên</a:t>
              </a:r>
              <a:r>
                <a:rPr lang="en-US" sz="2000" dirty="0"/>
                <a:t> </a:t>
              </a:r>
              <a:r>
                <a:rPr lang="en-US" sz="2000" dirty="0" err="1"/>
                <a:t>quan</a:t>
              </a:r>
              <a:r>
                <a:rPr lang="en-US" sz="2000" dirty="0"/>
                <a:t> </a:t>
              </a:r>
              <a:r>
                <a:rPr lang="en-US" sz="2000" dirty="0" err="1"/>
                <a:t>đến</a:t>
              </a:r>
              <a:r>
                <a:rPr lang="en-US" sz="2000" dirty="0"/>
                <a:t> </a:t>
              </a:r>
              <a:r>
                <a:rPr lang="en-US" sz="2000" dirty="0" err="1"/>
                <a:t>nội</a:t>
              </a:r>
              <a:r>
                <a:rPr lang="en-US" sz="2000" dirty="0"/>
                <a:t> dung </a:t>
              </a:r>
              <a:r>
                <a:rPr lang="en-US" sz="2000" dirty="0" err="1"/>
                <a:t>báo</a:t>
              </a:r>
              <a:r>
                <a:rPr lang="en-US" sz="2000" dirty="0"/>
                <a:t> </a:t>
              </a:r>
              <a:r>
                <a:rPr lang="en-US" sz="2000" dirty="0" err="1"/>
                <a:t>cáo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err="1"/>
                <a:t>mẫu</a:t>
              </a:r>
              <a:r>
                <a:rPr lang="en-US" sz="2000"/>
                <a:t>:</a:t>
              </a:r>
              <a:endParaRPr lang="en-US" sz="2000" dirty="0"/>
            </a:p>
          </p:txBody>
        </p:sp>
        <p:pic>
          <p:nvPicPr>
            <p:cNvPr id="241" name="Picture 10" descr="https://lh5.googleusercontent.com/hl1BGups3EED96ATAnaMaM26PJ6ckBurR5VDQJ_y7eQIyq_avgEqDkIKTUniEtiiSlLCmypghKZc8L5pHod5nYOq2GuOwm2tcugYF5GcRcLTtdRRgYWXgWUf5LvFPWyacO910Egd1ktsFinbpWKigA=s2048">
              <a:extLst>
                <a:ext uri="{FF2B5EF4-FFF2-40B4-BE49-F238E27FC236}">
                  <a16:creationId xmlns:a16="http://schemas.microsoft.com/office/drawing/2014/main" id="{556FF0BC-24A6-0E94-496F-A14814A03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94016">
              <a:off x="230718" y="209386"/>
              <a:ext cx="514454" cy="47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42" name="Table 241">
            <a:extLst>
              <a:ext uri="{FF2B5EF4-FFF2-40B4-BE49-F238E27FC236}">
                <a16:creationId xmlns:a16="http://schemas.microsoft.com/office/drawing/2014/main" id="{E78CB1DB-C0D3-4A0A-5748-455A0DD40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76231"/>
              </p:ext>
            </p:extLst>
          </p:nvPr>
        </p:nvGraphicFramePr>
        <p:xfrm>
          <a:off x="348674" y="1714627"/>
          <a:ext cx="7225487" cy="312403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88900" dir="2580000" algn="tl" rotWithShape="0">
                    <a:prstClr val="black">
                      <a:alpha val="29000"/>
                    </a:prstClr>
                  </a:outerShdw>
                </a:effectLst>
              </a:tblPr>
              <a:tblGrid>
                <a:gridCol w="722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40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PHÒNG CHỐNG THIÊN TAI Ở BẮC TRUNG BỘ</a:t>
                      </a:r>
                      <a:endParaRPr lang="en-US" sz="2000" b="1" i="0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i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……………………………………………………</a:t>
                      </a:r>
                      <a:endParaRPr lang="en-US" sz="200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 quát về một số thiên tai thường xảy ra ở Bắc Trung Bộ.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Giải pháp phòng ngừa, ứng phó và khắc phục hậu quả thiên tai ở Bắc Trung Bộ.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Ý nghĩa của việc phòng chống thiên tai ở Bắc Trung Bộ.</a:t>
                      </a:r>
                    </a:p>
                  </a:txBody>
                  <a:tcPr marL="57910" marR="5791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7E53E424-3226-696B-67B1-6724311B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7">
            <a:extLst>
              <a:ext uri="{FF2B5EF4-FFF2-40B4-BE49-F238E27FC236}">
                <a16:creationId xmlns:a16="http://schemas.microsoft.com/office/drawing/2014/main" id="{5F9CE323-A540-FEF8-F744-F8645F631D87}"/>
              </a:ext>
            </a:extLst>
          </p:cNvPr>
          <p:cNvGrpSpPr/>
          <p:nvPr/>
        </p:nvGrpSpPr>
        <p:grpSpPr>
          <a:xfrm>
            <a:off x="7318726" y="-512553"/>
            <a:ext cx="2701673" cy="2704699"/>
            <a:chOff x="7088206" y="-7361174"/>
            <a:chExt cx="1444204" cy="1444200"/>
          </a:xfrm>
        </p:grpSpPr>
        <p:sp>
          <p:nvSpPr>
            <p:cNvPr id="219" name="Google Shape;219;p37">
              <a:extLst>
                <a:ext uri="{FF2B5EF4-FFF2-40B4-BE49-F238E27FC236}">
                  <a16:creationId xmlns:a16="http://schemas.microsoft.com/office/drawing/2014/main" id="{0C70A473-6A7C-D566-E69A-C1792D48C45A}"/>
                </a:ext>
              </a:extLst>
            </p:cNvPr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7">
              <a:extLst>
                <a:ext uri="{FF2B5EF4-FFF2-40B4-BE49-F238E27FC236}">
                  <a16:creationId xmlns:a16="http://schemas.microsoft.com/office/drawing/2014/main" id="{A322522F-A881-9A28-A88C-EB441BF72CA4}"/>
                </a:ext>
              </a:extLst>
            </p:cNvPr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1" name="Google Shape;221;p37">
              <a:extLst>
                <a:ext uri="{FF2B5EF4-FFF2-40B4-BE49-F238E27FC236}">
                  <a16:creationId xmlns:a16="http://schemas.microsoft.com/office/drawing/2014/main" id="{6C7A1E21-4C92-E5C5-C7F5-9893C518FDA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762" t="7367" r="24139" b="7359"/>
            <a:stretch/>
          </p:blipFill>
          <p:spPr>
            <a:xfrm>
              <a:off x="70882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22" name="Google Shape;222;p37">
            <a:extLst>
              <a:ext uri="{FF2B5EF4-FFF2-40B4-BE49-F238E27FC236}">
                <a16:creationId xmlns:a16="http://schemas.microsoft.com/office/drawing/2014/main" id="{ED5057AF-63D7-D7A1-71AA-81537C7993A2}"/>
              </a:ext>
            </a:extLst>
          </p:cNvPr>
          <p:cNvGrpSpPr/>
          <p:nvPr/>
        </p:nvGrpSpPr>
        <p:grpSpPr>
          <a:xfrm>
            <a:off x="7711389" y="1781613"/>
            <a:ext cx="1801356" cy="1801351"/>
            <a:chOff x="477356" y="-2514611"/>
            <a:chExt cx="1444204" cy="1444200"/>
          </a:xfrm>
        </p:grpSpPr>
        <p:sp>
          <p:nvSpPr>
            <p:cNvPr id="223" name="Google Shape;223;p37">
              <a:extLst>
                <a:ext uri="{FF2B5EF4-FFF2-40B4-BE49-F238E27FC236}">
                  <a16:creationId xmlns:a16="http://schemas.microsoft.com/office/drawing/2014/main" id="{F6956824-E8EB-1872-BBB0-9C20196E654E}"/>
                </a:ext>
              </a:extLst>
            </p:cNvPr>
            <p:cNvSpPr/>
            <p:nvPr/>
          </p:nvSpPr>
          <p:spPr>
            <a:xfrm>
              <a:off x="47736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4" name="Google Shape;224;p37">
              <a:extLst>
                <a:ext uri="{FF2B5EF4-FFF2-40B4-BE49-F238E27FC236}">
                  <a16:creationId xmlns:a16="http://schemas.microsoft.com/office/drawing/2014/main" id="{5E1D3A30-D0E1-EBCE-8455-DEF543B6B7E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8237" r="18237"/>
            <a:stretch/>
          </p:blipFill>
          <p:spPr>
            <a:xfrm>
              <a:off x="477356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D665E1C4-F42E-0995-C2D6-D80F654433FB}"/>
              </a:ext>
            </a:extLst>
          </p:cNvPr>
          <p:cNvSpPr txBox="1"/>
          <p:nvPr/>
        </p:nvSpPr>
        <p:spPr>
          <a:xfrm>
            <a:off x="1180168" y="294302"/>
            <a:ext cx="6783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3</a:t>
            </a: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. Viết báo cáo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405238FB-C019-C4FD-07FC-FEB666439D7B}"/>
              </a:ext>
            </a:extLst>
          </p:cNvPr>
          <p:cNvGrpSpPr/>
          <p:nvPr/>
        </p:nvGrpSpPr>
        <p:grpSpPr>
          <a:xfrm>
            <a:off x="397180" y="755967"/>
            <a:ext cx="5996996" cy="958660"/>
            <a:chOff x="230718" y="-30855"/>
            <a:chExt cx="5996996" cy="958660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E15BC07-4332-0E0A-8785-E0256E6CAFC9}"/>
                </a:ext>
              </a:extLst>
            </p:cNvPr>
            <p:cNvSpPr/>
            <p:nvPr/>
          </p:nvSpPr>
          <p:spPr>
            <a:xfrm>
              <a:off x="793678" y="-30855"/>
              <a:ext cx="5434036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/>
                <a:t>Chọn </a:t>
              </a:r>
              <a:r>
                <a:rPr lang="en-US" sz="2000" dirty="0" err="1"/>
                <a:t>lọc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thông</a:t>
              </a:r>
              <a:r>
                <a:rPr lang="en-US" sz="2000" dirty="0"/>
                <a:t> tin </a:t>
              </a:r>
              <a:r>
                <a:rPr lang="en-US" sz="2000" dirty="0" err="1"/>
                <a:t>liên</a:t>
              </a:r>
              <a:r>
                <a:rPr lang="en-US" sz="2000" dirty="0"/>
                <a:t> </a:t>
              </a:r>
              <a:r>
                <a:rPr lang="en-US" sz="2000" dirty="0" err="1"/>
                <a:t>quan</a:t>
              </a:r>
              <a:r>
                <a:rPr lang="en-US" sz="2000" dirty="0"/>
                <a:t> </a:t>
              </a:r>
              <a:r>
                <a:rPr lang="en-US" sz="2000" dirty="0" err="1"/>
                <a:t>đến</a:t>
              </a:r>
              <a:r>
                <a:rPr lang="en-US" sz="2000" dirty="0"/>
                <a:t> </a:t>
              </a:r>
              <a:r>
                <a:rPr lang="en-US" sz="2000" dirty="0" err="1"/>
                <a:t>nội</a:t>
              </a:r>
              <a:r>
                <a:rPr lang="en-US" sz="2000" dirty="0"/>
                <a:t> dung </a:t>
              </a:r>
              <a:r>
                <a:rPr lang="en-US" sz="2000" dirty="0" err="1"/>
                <a:t>báo</a:t>
              </a:r>
              <a:r>
                <a:rPr lang="en-US" sz="2000" dirty="0"/>
                <a:t> </a:t>
              </a:r>
              <a:r>
                <a:rPr lang="en-US" sz="2000" dirty="0" err="1"/>
                <a:t>cáo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err="1"/>
                <a:t>mẫu</a:t>
              </a:r>
              <a:r>
                <a:rPr lang="en-US" sz="2000"/>
                <a:t>:</a:t>
              </a:r>
              <a:endParaRPr lang="en-US" sz="2000" dirty="0"/>
            </a:p>
          </p:txBody>
        </p:sp>
        <p:pic>
          <p:nvPicPr>
            <p:cNvPr id="241" name="Picture 10" descr="https://lh5.googleusercontent.com/hl1BGups3EED96ATAnaMaM26PJ6ckBurR5VDQJ_y7eQIyq_avgEqDkIKTUniEtiiSlLCmypghKZc8L5pHod5nYOq2GuOwm2tcugYF5GcRcLTtdRRgYWXgWUf5LvFPWyacO910Egd1ktsFinbpWKigA=s2048">
              <a:extLst>
                <a:ext uri="{FF2B5EF4-FFF2-40B4-BE49-F238E27FC236}">
                  <a16:creationId xmlns:a16="http://schemas.microsoft.com/office/drawing/2014/main" id="{3C38207C-0F5E-F609-D13E-2D42E8216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94016">
              <a:off x="230718" y="209386"/>
              <a:ext cx="514454" cy="47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42" name="Table 241">
            <a:extLst>
              <a:ext uri="{FF2B5EF4-FFF2-40B4-BE49-F238E27FC236}">
                <a16:creationId xmlns:a16="http://schemas.microsoft.com/office/drawing/2014/main" id="{60AAD463-57D4-8CEB-322B-9C6855023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19409"/>
              </p:ext>
            </p:extLst>
          </p:nvPr>
        </p:nvGraphicFramePr>
        <p:xfrm>
          <a:off x="348677" y="1725162"/>
          <a:ext cx="6970045" cy="312403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88900" dir="2580000" algn="tl" rotWithShape="0">
                    <a:prstClr val="black">
                      <a:alpha val="29000"/>
                    </a:prstClr>
                  </a:outerShdw>
                </a:effectLst>
              </a:tblPr>
              <a:tblGrid>
                <a:gridCol w="697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40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chemeClr val="tx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 PHÓ BIẾN ĐỔI KHÍ HẬU Ở BẮC TRUNG BỘ</a:t>
                      </a:r>
                      <a:endParaRPr lang="en-US" sz="2000" b="1">
                        <a:solidFill>
                          <a:schemeClr val="tx2">
                            <a:lumMod val="2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i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……………………………………………………</a:t>
                      </a:r>
                      <a:endParaRPr lang="en-US" sz="200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 quát biểu hiện của biến đổi khí hậu ở Bắc Trung Bộ.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Giải pháp ứng phó với biến đổi khí hậu ở Bắc Trung Bộ.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của việc thực hiện các giải pháp ứng phó biến đổi khí hậu ở Bắc Trung Bộ</a:t>
                      </a:r>
                      <a:r>
                        <a:rPr lang="vi-VN" sz="20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7910" marR="5791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614749F-1A6C-B7FB-F1C1-0902D727D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40"/>
          <p:cNvGrpSpPr/>
          <p:nvPr/>
        </p:nvGrpSpPr>
        <p:grpSpPr>
          <a:xfrm>
            <a:off x="2239529" y="84330"/>
            <a:ext cx="1798179" cy="1800629"/>
            <a:chOff x="7088206" y="-7361174"/>
            <a:chExt cx="1444204" cy="1444200"/>
          </a:xfrm>
        </p:grpSpPr>
        <p:sp>
          <p:nvSpPr>
            <p:cNvPr id="263" name="Google Shape;263;p40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5" name="Google Shape;265;p40"/>
            <p:cNvPicPr preferRelativeResize="0"/>
            <p:nvPr/>
          </p:nvPicPr>
          <p:blipFill rotWithShape="1">
            <a:blip r:embed="rId3">
              <a:alphaModFix/>
            </a:blip>
            <a:srcRect l="9762" t="7367" r="24139" b="7359"/>
            <a:stretch/>
          </p:blipFill>
          <p:spPr>
            <a:xfrm>
              <a:off x="70882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40"/>
          <p:cNvGrpSpPr/>
          <p:nvPr/>
        </p:nvGrpSpPr>
        <p:grpSpPr>
          <a:xfrm>
            <a:off x="7084518" y="192902"/>
            <a:ext cx="1444134" cy="1444130"/>
            <a:chOff x="5705046" y="308725"/>
            <a:chExt cx="1261804" cy="1261800"/>
          </a:xfrm>
        </p:grpSpPr>
        <p:sp>
          <p:nvSpPr>
            <p:cNvPr id="267" name="Google Shape;267;p40"/>
            <p:cNvSpPr/>
            <p:nvPr/>
          </p:nvSpPr>
          <p:spPr>
            <a:xfrm>
              <a:off x="5705050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8" name="Google Shape;268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05046" y="308725"/>
              <a:ext cx="1261799" cy="1261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269;p40"/>
          <p:cNvGrpSpPr/>
          <p:nvPr/>
        </p:nvGrpSpPr>
        <p:grpSpPr>
          <a:xfrm>
            <a:off x="87419" y="1093216"/>
            <a:ext cx="2701673" cy="2704699"/>
            <a:chOff x="3278106" y="-7361174"/>
            <a:chExt cx="1444204" cy="1444200"/>
          </a:xfrm>
        </p:grpSpPr>
        <p:sp>
          <p:nvSpPr>
            <p:cNvPr id="270" name="Google Shape;270;p40"/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0"/>
            <p:cNvPicPr preferRelativeResize="0"/>
            <p:nvPr/>
          </p:nvPicPr>
          <p:blipFill rotWithShape="1">
            <a:blip r:embed="rId5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AC619D-BD94-3102-FEAD-6858A352B91D}"/>
              </a:ext>
            </a:extLst>
          </p:cNvPr>
          <p:cNvSpPr txBox="1"/>
          <p:nvPr/>
        </p:nvSpPr>
        <p:spPr>
          <a:xfrm>
            <a:off x="2666993" y="1601709"/>
            <a:ext cx="638958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accent6">
                    <a:lumMod val="75000"/>
                  </a:schemeClr>
                </a:solidFill>
              </a:rPr>
              <a:t>BÁO CÁO VỀ VẤN ĐỀ PHÒNG CHỐNG THIÊN TAI VÀ ỨNG PHÓ VỚI BIẾN ĐỔI KHÍ HẬU Ở BẮC TRUNG BỘ</a:t>
            </a:r>
            <a:endParaRPr lang="en-US" sz="36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53"/>
          <p:cNvGrpSpPr/>
          <p:nvPr/>
        </p:nvGrpSpPr>
        <p:grpSpPr>
          <a:xfrm>
            <a:off x="1607065" y="1087092"/>
            <a:ext cx="2697485" cy="2697478"/>
            <a:chOff x="-2894494" y="-2514611"/>
            <a:chExt cx="1444204" cy="1444200"/>
          </a:xfrm>
        </p:grpSpPr>
        <p:sp>
          <p:nvSpPr>
            <p:cNvPr id="505" name="Google Shape;505;p53"/>
            <p:cNvSpPr/>
            <p:nvPr/>
          </p:nvSpPr>
          <p:spPr>
            <a:xfrm>
              <a:off x="-289449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6" name="Google Shape;506;p53"/>
            <p:cNvPicPr preferRelativeResize="0"/>
            <p:nvPr/>
          </p:nvPicPr>
          <p:blipFill rotWithShape="1">
            <a:blip r:embed="rId3">
              <a:alphaModFix/>
            </a:blip>
            <a:srcRect t="31161" b="2140"/>
            <a:stretch/>
          </p:blipFill>
          <p:spPr>
            <a:xfrm>
              <a:off x="-2894494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513" name="Google Shape;513;p53"/>
          <p:cNvGrpSpPr/>
          <p:nvPr/>
        </p:nvGrpSpPr>
        <p:grpSpPr>
          <a:xfrm>
            <a:off x="818631" y="3144351"/>
            <a:ext cx="1444204" cy="1444200"/>
            <a:chOff x="-6247144" y="-7361174"/>
            <a:chExt cx="1444204" cy="1444200"/>
          </a:xfrm>
        </p:grpSpPr>
        <p:sp>
          <p:nvSpPr>
            <p:cNvPr id="514" name="Google Shape;514;p53"/>
            <p:cNvSpPr/>
            <p:nvPr/>
          </p:nvSpPr>
          <p:spPr>
            <a:xfrm>
              <a:off x="-62471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5" name="Google Shape;515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62471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516" name="Google Shape;516;p53"/>
          <p:cNvGrpSpPr/>
          <p:nvPr/>
        </p:nvGrpSpPr>
        <p:grpSpPr>
          <a:xfrm>
            <a:off x="522741" y="437014"/>
            <a:ext cx="1801356" cy="1801351"/>
            <a:chOff x="477356" y="-2514611"/>
            <a:chExt cx="1444204" cy="1444200"/>
          </a:xfrm>
        </p:grpSpPr>
        <p:sp>
          <p:nvSpPr>
            <p:cNvPr id="517" name="Google Shape;517;p53"/>
            <p:cNvSpPr/>
            <p:nvPr/>
          </p:nvSpPr>
          <p:spPr>
            <a:xfrm>
              <a:off x="47736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18" name="Google Shape;518;p53"/>
            <p:cNvPicPr preferRelativeResize="0"/>
            <p:nvPr/>
          </p:nvPicPr>
          <p:blipFill rotWithShape="1">
            <a:blip r:embed="rId5">
              <a:alphaModFix/>
            </a:blip>
            <a:srcRect l="18237" r="18237"/>
            <a:stretch/>
          </p:blipFill>
          <p:spPr>
            <a:xfrm>
              <a:off x="477356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CDA70-60BC-6072-95D7-43AB93FC7409}"/>
              </a:ext>
            </a:extLst>
          </p:cNvPr>
          <p:cNvSpPr/>
          <p:nvPr/>
        </p:nvSpPr>
        <p:spPr>
          <a:xfrm>
            <a:off x="6013369" y="837825"/>
            <a:ext cx="1259139" cy="999728"/>
          </a:xfrm>
          <a:prstGeom prst="rect">
            <a:avLst/>
          </a:prstGeom>
          <a:solidFill>
            <a:srgbClr val="F6B26B"/>
          </a:solidFill>
          <a:ln w="57150"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3C887-0ED1-3DE3-C0AC-EA2963A96ACA}"/>
              </a:ext>
            </a:extLst>
          </p:cNvPr>
          <p:cNvSpPr txBox="1"/>
          <p:nvPr/>
        </p:nvSpPr>
        <p:spPr>
          <a:xfrm>
            <a:off x="4356938" y="1903017"/>
            <a:ext cx="45720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/>
              <a:t>PHÒNG CHỐNG THIÊN TAI Ở </a:t>
            </a:r>
          </a:p>
          <a:p>
            <a:pPr algn="ctr">
              <a:lnSpc>
                <a:spcPct val="150000"/>
              </a:lnSpc>
            </a:pPr>
            <a:r>
              <a:rPr lang="en-US" sz="3600" b="1"/>
              <a:t>BẮC TRUNG BỘ</a:t>
            </a:r>
          </a:p>
        </p:txBody>
      </p:sp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B1BBFEA5-A0F6-30BE-DE55-902F387E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54">
            <a:extLst>
              <a:ext uri="{FF2B5EF4-FFF2-40B4-BE49-F238E27FC236}">
                <a16:creationId xmlns:a16="http://schemas.microsoft.com/office/drawing/2014/main" id="{672C691F-B4C0-C375-BEA5-1346D7B40551}"/>
              </a:ext>
            </a:extLst>
          </p:cNvPr>
          <p:cNvGrpSpPr/>
          <p:nvPr/>
        </p:nvGrpSpPr>
        <p:grpSpPr>
          <a:xfrm>
            <a:off x="8097739" y="-31749"/>
            <a:ext cx="1444204" cy="1444200"/>
            <a:chOff x="3278106" y="-7361174"/>
            <a:chExt cx="1444204" cy="1444200"/>
          </a:xfrm>
        </p:grpSpPr>
        <p:sp>
          <p:nvSpPr>
            <p:cNvPr id="535" name="Google Shape;535;p54">
              <a:extLst>
                <a:ext uri="{FF2B5EF4-FFF2-40B4-BE49-F238E27FC236}">
                  <a16:creationId xmlns:a16="http://schemas.microsoft.com/office/drawing/2014/main" id="{D060ED7D-D5E1-DB37-AE0E-92791357525B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>
              <a:extLst>
                <a:ext uri="{FF2B5EF4-FFF2-40B4-BE49-F238E27FC236}">
                  <a16:creationId xmlns:a16="http://schemas.microsoft.com/office/drawing/2014/main" id="{837AA8BE-2528-ACC9-BC9A-7F4DA09EED32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7" name="Google Shape;537;p54">
              <a:extLst>
                <a:ext uri="{FF2B5EF4-FFF2-40B4-BE49-F238E27FC236}">
                  <a16:creationId xmlns:a16="http://schemas.microsoft.com/office/drawing/2014/main" id="{4D178647-49D7-FA63-8884-9D6098C2EDC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A2CAA0-53C4-B636-56DC-2F4AA8950F95}"/>
              </a:ext>
            </a:extLst>
          </p:cNvPr>
          <p:cNvSpPr txBox="1"/>
          <p:nvPr/>
        </p:nvSpPr>
        <p:spPr>
          <a:xfrm>
            <a:off x="1106255" y="280603"/>
            <a:ext cx="693149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1. Khái quát về một số thiên tai thường xảy ra ở Bắc Trung Bộ. 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1260B-66B8-88BC-6792-31E0185748FD}"/>
              </a:ext>
            </a:extLst>
          </p:cNvPr>
          <p:cNvSpPr txBox="1"/>
          <p:nvPr/>
        </p:nvSpPr>
        <p:spPr>
          <a:xfrm>
            <a:off x="571499" y="1562956"/>
            <a:ext cx="8001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/>
              <a:t>C</a:t>
            </a:r>
            <a:r>
              <a:rPr lang="vi-VN" sz="2200"/>
              <a:t>ác loại hình thiên tai chính là</a:t>
            </a:r>
            <a:endParaRPr lang="en-US" sz="2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DFA4D8-F365-8E3F-AC5C-14BF061F9617}"/>
              </a:ext>
            </a:extLst>
          </p:cNvPr>
          <p:cNvSpPr/>
          <p:nvPr/>
        </p:nvSpPr>
        <p:spPr>
          <a:xfrm>
            <a:off x="677335" y="2489202"/>
            <a:ext cx="1439334" cy="1126067"/>
          </a:xfrm>
          <a:prstGeom prst="roundRect">
            <a:avLst>
              <a:gd name="adj" fmla="val 8439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lũ, lũ quét</a:t>
            </a:r>
            <a:endParaRPr lang="en-US" sz="1600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B39B82-90B4-A0DE-2452-829CE3975B0D}"/>
              </a:ext>
            </a:extLst>
          </p:cNvPr>
          <p:cNvSpPr/>
          <p:nvPr/>
        </p:nvSpPr>
        <p:spPr>
          <a:xfrm>
            <a:off x="2252135" y="2489202"/>
            <a:ext cx="1439334" cy="1126067"/>
          </a:xfrm>
          <a:prstGeom prst="roundRect">
            <a:avLst>
              <a:gd name="adj" fmla="val 8439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sạt lở đất</a:t>
            </a:r>
            <a:endParaRPr lang="en-US" sz="160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635F2C-9FC7-A0D8-AE52-7A12D8CBB119}"/>
              </a:ext>
            </a:extLst>
          </p:cNvPr>
          <p:cNvSpPr/>
          <p:nvPr/>
        </p:nvSpPr>
        <p:spPr>
          <a:xfrm>
            <a:off x="3826935" y="2489202"/>
            <a:ext cx="1439334" cy="1126067"/>
          </a:xfrm>
          <a:prstGeom prst="roundRect">
            <a:avLst>
              <a:gd name="adj" fmla="val 8439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rét hại</a:t>
            </a:r>
            <a:endParaRPr lang="en-US" sz="160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9FDF19-B654-2A1C-C2BD-91C23D5C12B6}"/>
              </a:ext>
            </a:extLst>
          </p:cNvPr>
          <p:cNvSpPr/>
          <p:nvPr/>
        </p:nvSpPr>
        <p:spPr>
          <a:xfrm>
            <a:off x="5401734" y="2489202"/>
            <a:ext cx="1634067" cy="1126067"/>
          </a:xfrm>
          <a:prstGeom prst="roundRect">
            <a:avLst>
              <a:gd name="adj" fmla="val 8439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ương muối</a:t>
            </a:r>
            <a:endParaRPr lang="en-US" sz="160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2C0FAB-1540-8BE6-C785-53D8BAC76461}"/>
              </a:ext>
            </a:extLst>
          </p:cNvPr>
          <p:cNvSpPr/>
          <p:nvPr/>
        </p:nvSpPr>
        <p:spPr>
          <a:xfrm>
            <a:off x="7171267" y="2489202"/>
            <a:ext cx="1325036" cy="1126067"/>
          </a:xfrm>
          <a:prstGeom prst="roundRect">
            <a:avLst>
              <a:gd name="adj" fmla="val 8439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mưa lớn</a:t>
            </a:r>
            <a:endParaRPr lang="en-US" sz="160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47292B-FAF9-3ABB-EBDE-B08A4E4281A7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1397002" y="1993843"/>
            <a:ext cx="3174998" cy="49535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D530B9-BF5B-EC57-A1F2-90B2A5750207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2971802" y="1993843"/>
            <a:ext cx="1600198" cy="49535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5C2FD26-F994-30B2-45B4-D7B8424E9CDC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flipH="1">
            <a:off x="4546602" y="1993843"/>
            <a:ext cx="25398" cy="49535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3B64F1-51D1-8237-9EB0-61DAEE0F4384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4572000" y="1993843"/>
            <a:ext cx="1646768" cy="49535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C14FF1-263E-9A69-5BCF-752EBFDA5D40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4572000" y="1993843"/>
            <a:ext cx="3261785" cy="49535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TextBox 511">
            <a:extLst>
              <a:ext uri="{FF2B5EF4-FFF2-40B4-BE49-F238E27FC236}">
                <a16:creationId xmlns:a16="http://schemas.microsoft.com/office/drawing/2014/main" id="{BF6B0728-498D-3943-FC2E-A33E140A17E1}"/>
              </a:ext>
            </a:extLst>
          </p:cNvPr>
          <p:cNvSpPr txBox="1"/>
          <p:nvPr/>
        </p:nvSpPr>
        <p:spPr>
          <a:xfrm>
            <a:off x="571499" y="4297690"/>
            <a:ext cx="8001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/>
              <a:t>Thiên tai chủ yếu ở khu vực miền núi</a:t>
            </a:r>
          </a:p>
        </p:txBody>
      </p: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8B8EE9C7-736A-D04D-1025-C40D841128FA}"/>
              </a:ext>
            </a:extLst>
          </p:cNvPr>
          <p:cNvCxnSpPr>
            <a:cxnSpLocks/>
            <a:stCxn id="512" idx="0"/>
            <a:endCxn id="10" idx="2"/>
          </p:cNvCxnSpPr>
          <p:nvPr/>
        </p:nvCxnSpPr>
        <p:spPr>
          <a:xfrm flipH="1" flipV="1">
            <a:off x="1397002" y="3615269"/>
            <a:ext cx="3174998" cy="682421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Arrow Connector 515">
            <a:extLst>
              <a:ext uri="{FF2B5EF4-FFF2-40B4-BE49-F238E27FC236}">
                <a16:creationId xmlns:a16="http://schemas.microsoft.com/office/drawing/2014/main" id="{5772B8BC-4CBB-82CC-A4B4-E9A8AFD13659}"/>
              </a:ext>
            </a:extLst>
          </p:cNvPr>
          <p:cNvCxnSpPr>
            <a:cxnSpLocks/>
            <a:stCxn id="512" idx="0"/>
            <a:endCxn id="11" idx="2"/>
          </p:cNvCxnSpPr>
          <p:nvPr/>
        </p:nvCxnSpPr>
        <p:spPr>
          <a:xfrm flipH="1" flipV="1">
            <a:off x="2971802" y="3615269"/>
            <a:ext cx="1600198" cy="682421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Arrow Connector 518">
            <a:extLst>
              <a:ext uri="{FF2B5EF4-FFF2-40B4-BE49-F238E27FC236}">
                <a16:creationId xmlns:a16="http://schemas.microsoft.com/office/drawing/2014/main" id="{7455012E-2FA3-8EC7-B7EF-B14E30BA5AA4}"/>
              </a:ext>
            </a:extLst>
          </p:cNvPr>
          <p:cNvCxnSpPr>
            <a:cxnSpLocks/>
            <a:stCxn id="512" idx="0"/>
            <a:endCxn id="12" idx="2"/>
          </p:cNvCxnSpPr>
          <p:nvPr/>
        </p:nvCxnSpPr>
        <p:spPr>
          <a:xfrm flipH="1" flipV="1">
            <a:off x="4546602" y="3615269"/>
            <a:ext cx="25398" cy="682421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>
            <a:extLst>
              <a:ext uri="{FF2B5EF4-FFF2-40B4-BE49-F238E27FC236}">
                <a16:creationId xmlns:a16="http://schemas.microsoft.com/office/drawing/2014/main" id="{87060423-1098-87FE-2AAF-A8A257734AE6}"/>
              </a:ext>
            </a:extLst>
          </p:cNvPr>
          <p:cNvCxnSpPr>
            <a:cxnSpLocks/>
            <a:stCxn id="512" idx="0"/>
            <a:endCxn id="14" idx="2"/>
          </p:cNvCxnSpPr>
          <p:nvPr/>
        </p:nvCxnSpPr>
        <p:spPr>
          <a:xfrm flipV="1">
            <a:off x="4572000" y="3615269"/>
            <a:ext cx="3261785" cy="682421"/>
          </a:xfrm>
          <a:prstGeom prst="straightConnector1">
            <a:avLst/>
          </a:prstGeom>
          <a:ln w="1905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5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31AD7-ABBA-DDCE-6C78-BF884F90ED13}"/>
              </a:ext>
            </a:extLst>
          </p:cNvPr>
          <p:cNvSpPr/>
          <p:nvPr/>
        </p:nvSpPr>
        <p:spPr>
          <a:xfrm>
            <a:off x="330199" y="541160"/>
            <a:ext cx="1126068" cy="40611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/>
              <a:t>PHÂN LOẠI THEO TÍNH CHẤT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F8591C-4DF6-7737-8234-A76799259566}"/>
              </a:ext>
            </a:extLst>
          </p:cNvPr>
          <p:cNvGrpSpPr/>
          <p:nvPr/>
        </p:nvGrpSpPr>
        <p:grpSpPr>
          <a:xfrm>
            <a:off x="1617133" y="541161"/>
            <a:ext cx="4631266" cy="932040"/>
            <a:chOff x="1761067" y="541161"/>
            <a:chExt cx="4631266" cy="932040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A690EA2-1D68-CE89-58E7-6536732BDBAE}"/>
                </a:ext>
              </a:extLst>
            </p:cNvPr>
            <p:cNvSpPr/>
            <p:nvPr/>
          </p:nvSpPr>
          <p:spPr>
            <a:xfrm>
              <a:off x="1761067" y="837847"/>
              <a:ext cx="423333" cy="33866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5087EE-96BD-0EEC-6B20-441CA7363636}"/>
                </a:ext>
              </a:extLst>
            </p:cNvPr>
            <p:cNvSpPr/>
            <p:nvPr/>
          </p:nvSpPr>
          <p:spPr>
            <a:xfrm>
              <a:off x="2345266" y="541161"/>
              <a:ext cx="4047067" cy="932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Nhóm 1: mưa lớn, lũ, lũ quét, ngập lụt, sạt lở đất.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C68219-02D9-E6F2-31DB-7674335761F3}"/>
              </a:ext>
            </a:extLst>
          </p:cNvPr>
          <p:cNvGrpSpPr/>
          <p:nvPr/>
        </p:nvGrpSpPr>
        <p:grpSpPr>
          <a:xfrm>
            <a:off x="1617133" y="1639710"/>
            <a:ext cx="4631266" cy="932040"/>
            <a:chOff x="1761067" y="1861961"/>
            <a:chExt cx="4631266" cy="932040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683E435-9899-68A1-E7EF-69158A0C1CC7}"/>
                </a:ext>
              </a:extLst>
            </p:cNvPr>
            <p:cNvSpPr/>
            <p:nvPr/>
          </p:nvSpPr>
          <p:spPr>
            <a:xfrm>
              <a:off x="1761067" y="2158647"/>
              <a:ext cx="423333" cy="33866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66D56F-1579-6B40-E0CF-6CF40AACA109}"/>
                </a:ext>
              </a:extLst>
            </p:cNvPr>
            <p:cNvSpPr/>
            <p:nvPr/>
          </p:nvSpPr>
          <p:spPr>
            <a:xfrm>
              <a:off x="2345266" y="1861961"/>
              <a:ext cx="4047067" cy="932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Nhóm 2: sương muối, rét hại và băng tuyết.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3BB2F6-6E4D-9008-C1D4-CA4DCC38CA33}"/>
              </a:ext>
            </a:extLst>
          </p:cNvPr>
          <p:cNvGrpSpPr/>
          <p:nvPr/>
        </p:nvGrpSpPr>
        <p:grpSpPr>
          <a:xfrm>
            <a:off x="1642533" y="2777420"/>
            <a:ext cx="4605866" cy="1824919"/>
            <a:chOff x="1786467" y="2777420"/>
            <a:chExt cx="4605866" cy="1824919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796F069-C118-33EC-ECB5-98CE20B12A29}"/>
                </a:ext>
              </a:extLst>
            </p:cNvPr>
            <p:cNvSpPr/>
            <p:nvPr/>
          </p:nvSpPr>
          <p:spPr>
            <a:xfrm>
              <a:off x="1786467" y="3520545"/>
              <a:ext cx="423333" cy="33866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9D9EAC-B303-ADEB-9AFA-32C15C3B0B66}"/>
                </a:ext>
              </a:extLst>
            </p:cNvPr>
            <p:cNvSpPr/>
            <p:nvPr/>
          </p:nvSpPr>
          <p:spPr>
            <a:xfrm>
              <a:off x="2345266" y="2777420"/>
              <a:ext cx="4047067" cy="1824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Nhóm 3: nắng nóng, lốc, sét, mưa đá và các loại hình thiên tai như áp thấp nhiệt đới, bão, nước biển dâng, xâm nhập mặn…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5A05F2-231A-33C4-54D9-1957088BF7A3}"/>
              </a:ext>
            </a:extLst>
          </p:cNvPr>
          <p:cNvGrpSpPr/>
          <p:nvPr/>
        </p:nvGrpSpPr>
        <p:grpSpPr>
          <a:xfrm>
            <a:off x="6409265" y="821744"/>
            <a:ext cx="2490376" cy="3500012"/>
            <a:chOff x="6441485" y="335670"/>
            <a:chExt cx="2490376" cy="3500012"/>
          </a:xfrm>
        </p:grpSpPr>
        <p:pic>
          <p:nvPicPr>
            <p:cNvPr id="28" name="Picture 27" descr="A house with a thatched roof and logs&#10;&#10;Description automatically generated">
              <a:extLst>
                <a:ext uri="{FF2B5EF4-FFF2-40B4-BE49-F238E27FC236}">
                  <a16:creationId xmlns:a16="http://schemas.microsoft.com/office/drawing/2014/main" id="{A5E00BBE-62F2-29A6-2618-3DAE1AE5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7244" y="335670"/>
              <a:ext cx="2442397" cy="183179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84310-210E-F010-D8DD-3E4B3E5DA535}"/>
                </a:ext>
              </a:extLst>
            </p:cNvPr>
            <p:cNvSpPr txBox="1"/>
            <p:nvPr/>
          </p:nvSpPr>
          <p:spPr>
            <a:xfrm>
              <a:off x="6441485" y="2167468"/>
              <a:ext cx="2490376" cy="1668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/>
                <a:t>Hình ảnh tan hoang sau trận lũ quét kinh hoàng ở xã Nâm Giải (huyện Quế Phong) cướp đi sinh mạng của 17 người vào năm 2007</a:t>
              </a:r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D31437-5C9B-7C7E-DEA5-373CD4FC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1BEFB-C46D-C45C-7AF9-B4F8F891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3AE1A6-A16E-943E-48E8-70D2DAD1DBB6}"/>
              </a:ext>
            </a:extLst>
          </p:cNvPr>
          <p:cNvGrpSpPr/>
          <p:nvPr/>
        </p:nvGrpSpPr>
        <p:grpSpPr>
          <a:xfrm>
            <a:off x="266613" y="444597"/>
            <a:ext cx="4192743" cy="3513080"/>
            <a:chOff x="341912" y="549824"/>
            <a:chExt cx="8385486" cy="7026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3AC470-8A08-2F96-776D-A676F838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1084" b="1084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417B45-4651-78F4-010A-4BC275F2FDC7}"/>
                </a:ext>
              </a:extLst>
            </p:cNvPr>
            <p:cNvSpPr/>
            <p:nvPr/>
          </p:nvSpPr>
          <p:spPr>
            <a:xfrm>
              <a:off x="341912" y="6005297"/>
              <a:ext cx="8385486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Hàng trăm ngôi nhà ở huyện Mường Lát (Thanh Hóa) đã bị đất, đá vùi lấp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94F36E-B6AB-3D5A-77FF-FF4CCB60D6A6}"/>
              </a:ext>
            </a:extLst>
          </p:cNvPr>
          <p:cNvGrpSpPr/>
          <p:nvPr/>
        </p:nvGrpSpPr>
        <p:grpSpPr>
          <a:xfrm>
            <a:off x="4334933" y="1415794"/>
            <a:ext cx="4707467" cy="3513080"/>
            <a:chOff x="-413633" y="63054"/>
            <a:chExt cx="9414933" cy="702615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AF1B269-59F8-9CC8-9800-D9B519E04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886" r="886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1A924B-F851-46BA-C12E-FB8E27D8229D}"/>
                </a:ext>
              </a:extLst>
            </p:cNvPr>
            <p:cNvSpPr/>
            <p:nvPr/>
          </p:nvSpPr>
          <p:spPr>
            <a:xfrm>
              <a:off x="-413633" y="5518527"/>
              <a:ext cx="9414933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Cảnh báo cấp độ rủi ro thiên tai do lũ, lũ quét, sạt lở đất ở Hòa Bình, Sơn La, Thanh Hóa, Nghệ An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B22F8-9BC2-CB8C-5CED-202AA17D1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72733B-7573-91BA-F7B0-A7F61E076B67}"/>
              </a:ext>
            </a:extLst>
          </p:cNvPr>
          <p:cNvGrpSpPr/>
          <p:nvPr/>
        </p:nvGrpSpPr>
        <p:grpSpPr>
          <a:xfrm>
            <a:off x="266613" y="444597"/>
            <a:ext cx="4192743" cy="3513080"/>
            <a:chOff x="341912" y="549824"/>
            <a:chExt cx="8385486" cy="7026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72E3FB-91B5-73C7-7466-1C7E6052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6628" b="6628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B753C9-3E01-2531-FFA4-4FFE3FF04D30}"/>
                </a:ext>
              </a:extLst>
            </p:cNvPr>
            <p:cNvSpPr/>
            <p:nvPr/>
          </p:nvSpPr>
          <p:spPr>
            <a:xfrm>
              <a:off x="341912" y="6005297"/>
              <a:ext cx="8385486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en-US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 </a:t>
              </a: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ở xã Thông Thụ, huyện Quế Phong (Nghệ An) bị sạt lở làm sập nhà hoàn toàn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264187-6883-1A1A-D3F4-82A81E8E10A9}"/>
              </a:ext>
            </a:extLst>
          </p:cNvPr>
          <p:cNvGrpSpPr/>
          <p:nvPr/>
        </p:nvGrpSpPr>
        <p:grpSpPr>
          <a:xfrm>
            <a:off x="4334933" y="1415794"/>
            <a:ext cx="4707467" cy="3513080"/>
            <a:chOff x="-413633" y="63054"/>
            <a:chExt cx="9414933" cy="702615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212BC94-8920-40F9-D980-5B1A914A2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3631" r="3631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ED79A4-DC2F-C09C-88BD-1B0E03A017DE}"/>
                </a:ext>
              </a:extLst>
            </p:cNvPr>
            <p:cNvSpPr/>
            <p:nvPr/>
          </p:nvSpPr>
          <p:spPr>
            <a:xfrm>
              <a:off x="-413633" y="5518527"/>
              <a:ext cx="9414933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Mưa lũ những ngày qua khiến nhiều địa phương tại Thanh Háo ngập sâu trong biển nước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39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18091-4A4D-7954-C662-0A48398D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B27E84-6075-A172-E4C0-4CF8C7C9263C}"/>
              </a:ext>
            </a:extLst>
          </p:cNvPr>
          <p:cNvGrpSpPr/>
          <p:nvPr/>
        </p:nvGrpSpPr>
        <p:grpSpPr>
          <a:xfrm>
            <a:off x="266613" y="444597"/>
            <a:ext cx="4192743" cy="3513080"/>
            <a:chOff x="341912" y="549824"/>
            <a:chExt cx="8385486" cy="7026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6BE849-4EC1-E5C5-14EF-58F9192B6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6845" r="6845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0D86A7-01F9-3CA9-7DA4-13EE58F6E9EB}"/>
                </a:ext>
              </a:extLst>
            </p:cNvPr>
            <p:cNvSpPr/>
            <p:nvPr/>
          </p:nvSpPr>
          <p:spPr>
            <a:xfrm>
              <a:off x="341912" y="6005297"/>
              <a:ext cx="8385486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 nhấn chìm nhiều tuyến đường, làm nhà cửa ngập sâu ở trung tâm TP Huế.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C69B7D-B4DF-A2E4-3014-E7FFD8CE5D1D}"/>
              </a:ext>
            </a:extLst>
          </p:cNvPr>
          <p:cNvGrpSpPr/>
          <p:nvPr/>
        </p:nvGrpSpPr>
        <p:grpSpPr>
          <a:xfrm>
            <a:off x="4707874" y="1415794"/>
            <a:ext cx="4192744" cy="3513080"/>
            <a:chOff x="332249" y="63054"/>
            <a:chExt cx="8385487" cy="702615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C90ADF8-A5EB-C719-7686-D8C26CC9D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6770" r="6770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85D93F-915B-1853-CCBA-6DC45DA55F95}"/>
                </a:ext>
              </a:extLst>
            </p:cNvPr>
            <p:cNvSpPr/>
            <p:nvPr/>
          </p:nvSpPr>
          <p:spPr>
            <a:xfrm>
              <a:off x="554125" y="5518527"/>
              <a:ext cx="7941733" cy="1570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Hàng nghìn nhà dân tại huyện Cẩm Thủy (Thanh Hóa) chìm trong biển nước 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35DC38-791D-EE7B-CDEF-C48909EC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5A06-ACD9-BC33-7BF0-9E674EE0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ủ động ứng phó thiên tai tại các tỉnh miền núi Bắc Bộ và Bắc Trung Bộ">
            <a:hlinkClick r:id="" action="ppaction://media"/>
            <a:extLst>
              <a:ext uri="{FF2B5EF4-FFF2-40B4-BE49-F238E27FC236}">
                <a16:creationId xmlns:a16="http://schemas.microsoft.com/office/drawing/2014/main" id="{9F966F36-6ABB-02CA-FF85-AA7EE04EA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B44B4897-231C-38BA-7597-6E743443FAC8}"/>
              </a:ext>
            </a:extLst>
          </p:cNvPr>
          <p:cNvSpPr/>
          <p:nvPr/>
        </p:nvSpPr>
        <p:spPr>
          <a:xfrm>
            <a:off x="241299" y="3801533"/>
            <a:ext cx="8661401" cy="1138767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Chủ động ứng phó thiên tai tại các tỉnh miền núi Bắc Bộ và Bắc Trung Bộ</a:t>
            </a:r>
          </a:p>
        </p:txBody>
      </p:sp>
    </p:spTree>
    <p:extLst>
      <p:ext uri="{BB962C8B-B14F-4D97-AF65-F5344CB8AC3E}">
        <p14:creationId xmlns:p14="http://schemas.microsoft.com/office/powerpoint/2010/main" val="37092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/>
          <p:nvPr/>
        </p:nvSpPr>
        <p:spPr>
          <a:xfrm>
            <a:off x="-364757" y="-160580"/>
            <a:ext cx="1444200" cy="1444200"/>
          </a:xfrm>
          <a:prstGeom prst="ellipse">
            <a:avLst/>
          </a:prstGeom>
          <a:solidFill>
            <a:schemeClr val="dk1"/>
          </a:solidFill>
          <a:ln w="152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36"/>
          <p:cNvPicPr preferRelativeResize="0"/>
          <p:nvPr/>
        </p:nvPicPr>
        <p:blipFill rotWithShape="1">
          <a:blip r:embed="rId3">
            <a:alphaModFix/>
          </a:blip>
          <a:srcRect l="29" r="19"/>
          <a:stretch/>
        </p:blipFill>
        <p:spPr>
          <a:xfrm>
            <a:off x="-364762" y="-160579"/>
            <a:ext cx="1444129" cy="1444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01DAE0C-D62B-88A7-BBC0-CDD63C6ADDE2}"/>
              </a:ext>
            </a:extLst>
          </p:cNvPr>
          <p:cNvSpPr txBox="1"/>
          <p:nvPr/>
        </p:nvSpPr>
        <p:spPr>
          <a:xfrm>
            <a:off x="2579648" y="561486"/>
            <a:ext cx="39847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Ô 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23F22-AB42-6CD0-CBA3-4B07F440E636}"/>
              </a:ext>
            </a:extLst>
          </p:cNvPr>
          <p:cNvSpPr txBox="1"/>
          <p:nvPr/>
        </p:nvSpPr>
        <p:spPr>
          <a:xfrm>
            <a:off x="676507" y="1236517"/>
            <a:ext cx="4170556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>
                <a:solidFill>
                  <a:srgbClr val="FF0000"/>
                </a:solidFill>
              </a:rPr>
              <a:t>Luật chơi: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HS quan sát ô chữ mà giáu viên chuẩn bị, tìm kiếm những từ khóa được ẩn trong ô chữ trong thời gian 1 phút.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/>
              <a:t>HS trả lời được nhiều đáp án nhất sẽ được điểm cộng.</a:t>
            </a:r>
          </a:p>
        </p:txBody>
      </p:sp>
      <p:pic>
        <p:nvPicPr>
          <p:cNvPr id="6" name="Picture 5" descr="A person holding a pencil and a sudoku game&#10;&#10;Description automatically generated">
            <a:extLst>
              <a:ext uri="{FF2B5EF4-FFF2-40B4-BE49-F238E27FC236}">
                <a16:creationId xmlns:a16="http://schemas.microsoft.com/office/drawing/2014/main" id="{862094FE-34E8-C92D-EC27-22D74CBD8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40" y="653740"/>
            <a:ext cx="4489760" cy="448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D1B3E71D-9377-E0CA-61CB-B1B2D194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54">
            <a:extLst>
              <a:ext uri="{FF2B5EF4-FFF2-40B4-BE49-F238E27FC236}">
                <a16:creationId xmlns:a16="http://schemas.microsoft.com/office/drawing/2014/main" id="{AC4B6CF7-35F3-79E7-9C76-0B839D02C49F}"/>
              </a:ext>
            </a:extLst>
          </p:cNvPr>
          <p:cNvGrpSpPr/>
          <p:nvPr/>
        </p:nvGrpSpPr>
        <p:grpSpPr>
          <a:xfrm>
            <a:off x="8097739" y="-31749"/>
            <a:ext cx="1444204" cy="1444200"/>
            <a:chOff x="3278106" y="-7361174"/>
            <a:chExt cx="1444204" cy="1444200"/>
          </a:xfrm>
        </p:grpSpPr>
        <p:sp>
          <p:nvSpPr>
            <p:cNvPr id="535" name="Google Shape;535;p54">
              <a:extLst>
                <a:ext uri="{FF2B5EF4-FFF2-40B4-BE49-F238E27FC236}">
                  <a16:creationId xmlns:a16="http://schemas.microsoft.com/office/drawing/2014/main" id="{B8765FEA-9CFD-50BC-D376-821A19690143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>
              <a:extLst>
                <a:ext uri="{FF2B5EF4-FFF2-40B4-BE49-F238E27FC236}">
                  <a16:creationId xmlns:a16="http://schemas.microsoft.com/office/drawing/2014/main" id="{1D155B41-3C40-6AA0-8287-C4C728B8EAAE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7" name="Google Shape;537;p54">
              <a:extLst>
                <a:ext uri="{FF2B5EF4-FFF2-40B4-BE49-F238E27FC236}">
                  <a16:creationId xmlns:a16="http://schemas.microsoft.com/office/drawing/2014/main" id="{1D366B0F-2CC7-7680-75CF-1A9D88266E1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590F1C-F4B9-5FDE-1D4D-056F531CE4E8}"/>
              </a:ext>
            </a:extLst>
          </p:cNvPr>
          <p:cNvSpPr txBox="1"/>
          <p:nvPr/>
        </p:nvSpPr>
        <p:spPr>
          <a:xfrm>
            <a:off x="1106255" y="416070"/>
            <a:ext cx="6931490" cy="1157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2. Giải pháp phòng ngừa, ứng phó và </a:t>
            </a:r>
            <a:endParaRPr lang="en-US" sz="2400" b="1">
              <a:solidFill>
                <a:schemeClr val="accent4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khắc phục hậu quả thiên tai ở Bắc Trung Bộ. 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A8D7CF-60F0-D70E-9D92-B2B79E54FC66}"/>
              </a:ext>
            </a:extLst>
          </p:cNvPr>
          <p:cNvSpPr/>
          <p:nvPr/>
        </p:nvSpPr>
        <p:spPr>
          <a:xfrm>
            <a:off x="372533" y="1898329"/>
            <a:ext cx="2438400" cy="2379133"/>
          </a:xfrm>
          <a:prstGeom prst="roundRect">
            <a:avLst>
              <a:gd name="adj" fmla="val 634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Phòng ngừa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B946D-8262-3BE2-14FD-1B3136FAC9CD}"/>
              </a:ext>
            </a:extLst>
          </p:cNvPr>
          <p:cNvSpPr/>
          <p:nvPr/>
        </p:nvSpPr>
        <p:spPr>
          <a:xfrm>
            <a:off x="3031067" y="1898329"/>
            <a:ext cx="2023533" cy="2379133"/>
          </a:xfrm>
          <a:prstGeom prst="roundRect">
            <a:avLst>
              <a:gd name="adj" fmla="val 634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ỨNG PHÓ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782C06-2B21-A8C3-BC83-2CAEDAA8AEE5}"/>
              </a:ext>
            </a:extLst>
          </p:cNvPr>
          <p:cNvSpPr/>
          <p:nvPr/>
        </p:nvSpPr>
        <p:spPr>
          <a:xfrm>
            <a:off x="5274734" y="1898328"/>
            <a:ext cx="3547533" cy="2379133"/>
          </a:xfrm>
          <a:prstGeom prst="roundRect">
            <a:avLst>
              <a:gd name="adj" fmla="val 634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Khắc phục hậu quả thiên tai</a:t>
            </a:r>
          </a:p>
        </p:txBody>
      </p:sp>
    </p:spTree>
    <p:extLst>
      <p:ext uri="{BB962C8B-B14F-4D97-AF65-F5344CB8AC3E}">
        <p14:creationId xmlns:p14="http://schemas.microsoft.com/office/powerpoint/2010/main" val="23608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368183-EA7D-AD18-DEF5-9EFD6DF33CCD}"/>
              </a:ext>
            </a:extLst>
          </p:cNvPr>
          <p:cNvSpPr/>
          <p:nvPr/>
        </p:nvSpPr>
        <p:spPr>
          <a:xfrm>
            <a:off x="508000" y="621081"/>
            <a:ext cx="2192867" cy="3901337"/>
          </a:xfrm>
          <a:prstGeom prst="roundRect">
            <a:avLst>
              <a:gd name="adj" fmla="val 6347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Phòng ngừa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8BC24D-8921-7522-EAE1-B1D15629AED1}"/>
              </a:ext>
            </a:extLst>
          </p:cNvPr>
          <p:cNvGrpSpPr/>
          <p:nvPr/>
        </p:nvGrpSpPr>
        <p:grpSpPr>
          <a:xfrm>
            <a:off x="2908300" y="621080"/>
            <a:ext cx="5727700" cy="914400"/>
            <a:chOff x="2908299" y="683072"/>
            <a:chExt cx="5727700" cy="91440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350C458-4630-0B0D-029E-E8BE3C0503E7}"/>
                </a:ext>
              </a:extLst>
            </p:cNvPr>
            <p:cNvSpPr/>
            <p:nvPr/>
          </p:nvSpPr>
          <p:spPr>
            <a:xfrm>
              <a:off x="2908299" y="949772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B09249-DDBE-462F-96C4-F9A3BA8CA1CB}"/>
                </a:ext>
              </a:extLst>
            </p:cNvPr>
            <p:cNvSpPr/>
            <p:nvPr/>
          </p:nvSpPr>
          <p:spPr>
            <a:xfrm>
              <a:off x="3615266" y="683072"/>
              <a:ext cx="502073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C</a:t>
              </a:r>
              <a:r>
                <a:rPr lang="vi-VN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ảnh báo về thiên tai trên các phương tiện thông tin</a:t>
              </a:r>
              <a:r>
                <a:rPr lang="en-US" sz="20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D861D9-0AEE-110F-60DC-ED3A249822B6}"/>
              </a:ext>
            </a:extLst>
          </p:cNvPr>
          <p:cNvGrpSpPr/>
          <p:nvPr/>
        </p:nvGrpSpPr>
        <p:grpSpPr>
          <a:xfrm>
            <a:off x="2908300" y="1715437"/>
            <a:ext cx="5727700" cy="640453"/>
            <a:chOff x="2908300" y="621081"/>
            <a:chExt cx="5727700" cy="64045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C3A98E6-71ED-B012-C85E-3A4440140162}"/>
                </a:ext>
              </a:extLst>
            </p:cNvPr>
            <p:cNvSpPr/>
            <p:nvPr/>
          </p:nvSpPr>
          <p:spPr>
            <a:xfrm>
              <a:off x="2908300" y="75080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747CD1-717C-C15D-ED86-081A4A66C2E6}"/>
                </a:ext>
              </a:extLst>
            </p:cNvPr>
            <p:cNvSpPr/>
            <p:nvPr/>
          </p:nvSpPr>
          <p:spPr>
            <a:xfrm>
              <a:off x="3615267" y="621081"/>
              <a:ext cx="50207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Diễn tập phòng chống thiên tai.</a:t>
              </a:r>
              <a:endParaRPr lang="en-US"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A5CC2D-F646-30A0-D034-6D1464990D20}"/>
              </a:ext>
            </a:extLst>
          </p:cNvPr>
          <p:cNvGrpSpPr/>
          <p:nvPr/>
        </p:nvGrpSpPr>
        <p:grpSpPr>
          <a:xfrm>
            <a:off x="2908300" y="2536606"/>
            <a:ext cx="5727700" cy="914400"/>
            <a:chOff x="2908300" y="484107"/>
            <a:chExt cx="5727700" cy="914400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13BE09D5-03D5-DA4B-37EA-DF3663EC3B20}"/>
                </a:ext>
              </a:extLst>
            </p:cNvPr>
            <p:cNvSpPr/>
            <p:nvPr/>
          </p:nvSpPr>
          <p:spPr>
            <a:xfrm>
              <a:off x="2908300" y="75080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90C45D-ED55-2E0F-64B3-108F1CBE3363}"/>
                </a:ext>
              </a:extLst>
            </p:cNvPr>
            <p:cNvSpPr/>
            <p:nvPr/>
          </p:nvSpPr>
          <p:spPr>
            <a:xfrm>
              <a:off x="3615267" y="484107"/>
              <a:ext cx="502073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Trồng rừng và bảo vệ rừng đầu nguồn, ven biển</a:t>
              </a:r>
              <a:endParaRPr lang="en-US" sz="16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AE9BEA-EC2D-AD2B-591F-1E06758C2BAC}"/>
              </a:ext>
            </a:extLst>
          </p:cNvPr>
          <p:cNvGrpSpPr/>
          <p:nvPr/>
        </p:nvGrpSpPr>
        <p:grpSpPr>
          <a:xfrm>
            <a:off x="2908300" y="3608018"/>
            <a:ext cx="5727700" cy="914400"/>
            <a:chOff x="2908300" y="484107"/>
            <a:chExt cx="5727700" cy="914400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3C31A3B-0D06-8EF3-3F98-A0522446FAAC}"/>
                </a:ext>
              </a:extLst>
            </p:cNvPr>
            <p:cNvSpPr/>
            <p:nvPr/>
          </p:nvSpPr>
          <p:spPr>
            <a:xfrm>
              <a:off x="2908300" y="75080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7296AD-9430-0A4D-39AD-8C926E70CB9E}"/>
                </a:ext>
              </a:extLst>
            </p:cNvPr>
            <p:cNvSpPr/>
            <p:nvPr/>
          </p:nvSpPr>
          <p:spPr>
            <a:xfrm>
              <a:off x="3615267" y="484107"/>
              <a:ext cx="502073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D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i dời người dân ra khỏi vùng có nguy cơ để giảm thiểu thiệt hại nếu thiên tai xảy ra</a:t>
              </a:r>
              <a:endParaRPr lang="en-US" sz="16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0F2346-807A-9DC9-7730-35B333DD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E5FD-220A-6271-63E1-3B0527717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F6F899-4B1B-8980-83A8-72998F5DECA6}"/>
              </a:ext>
            </a:extLst>
          </p:cNvPr>
          <p:cNvSpPr/>
          <p:nvPr/>
        </p:nvSpPr>
        <p:spPr>
          <a:xfrm>
            <a:off x="491067" y="265482"/>
            <a:ext cx="2192867" cy="2433292"/>
          </a:xfrm>
          <a:prstGeom prst="roundRect">
            <a:avLst>
              <a:gd name="adj" fmla="val 634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ỨNG PHÓ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F9745E-E689-E4DC-8E10-DE39CD944327}"/>
              </a:ext>
            </a:extLst>
          </p:cNvPr>
          <p:cNvGrpSpPr/>
          <p:nvPr/>
        </p:nvGrpSpPr>
        <p:grpSpPr>
          <a:xfrm>
            <a:off x="2891367" y="265480"/>
            <a:ext cx="5727700" cy="914400"/>
            <a:chOff x="2908299" y="683072"/>
            <a:chExt cx="5727700" cy="914400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FC45452-6D96-E040-0BAE-F0DBE0687951}"/>
                </a:ext>
              </a:extLst>
            </p:cNvPr>
            <p:cNvSpPr/>
            <p:nvPr/>
          </p:nvSpPr>
          <p:spPr>
            <a:xfrm>
              <a:off x="2908299" y="949772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A682CE-E91A-83AA-3060-78C0A0490A6B}"/>
                </a:ext>
              </a:extLst>
            </p:cNvPr>
            <p:cNvSpPr/>
            <p:nvPr/>
          </p:nvSpPr>
          <p:spPr>
            <a:xfrm>
              <a:off x="3615266" y="683072"/>
              <a:ext cx="502073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S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ơ tán kịp thời người và tài sản ra khỏi vùng nguy hiểm khi có bão, lũ, sạt lở đất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93218F-EB31-79A0-44A1-067CE4D6B752}"/>
              </a:ext>
            </a:extLst>
          </p:cNvPr>
          <p:cNvGrpSpPr/>
          <p:nvPr/>
        </p:nvGrpSpPr>
        <p:grpSpPr>
          <a:xfrm>
            <a:off x="2891367" y="1300571"/>
            <a:ext cx="5727700" cy="640453"/>
            <a:chOff x="2908300" y="621081"/>
            <a:chExt cx="5727700" cy="64045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5612788-32D4-126C-F7DE-9E87483E5069}"/>
                </a:ext>
              </a:extLst>
            </p:cNvPr>
            <p:cNvSpPr/>
            <p:nvPr/>
          </p:nvSpPr>
          <p:spPr>
            <a:xfrm>
              <a:off x="2908300" y="75080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ACFF16-A21B-0448-7FA5-C594CDE7AB40}"/>
                </a:ext>
              </a:extLst>
            </p:cNvPr>
            <p:cNvSpPr/>
            <p:nvPr/>
          </p:nvSpPr>
          <p:spPr>
            <a:xfrm>
              <a:off x="3615267" y="621081"/>
              <a:ext cx="50207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Gia cố nhà cửa, tài sản.</a:t>
              </a:r>
              <a:endParaRPr lang="en-US"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D5F950-4A63-D055-F995-380433238DA9}"/>
              </a:ext>
            </a:extLst>
          </p:cNvPr>
          <p:cNvGrpSpPr/>
          <p:nvPr/>
        </p:nvGrpSpPr>
        <p:grpSpPr>
          <a:xfrm>
            <a:off x="2891367" y="2058321"/>
            <a:ext cx="5727700" cy="640453"/>
            <a:chOff x="2908300" y="484107"/>
            <a:chExt cx="5727700" cy="640453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426D8E0-9E07-2AD8-40B9-8743F42F681A}"/>
                </a:ext>
              </a:extLst>
            </p:cNvPr>
            <p:cNvSpPr/>
            <p:nvPr/>
          </p:nvSpPr>
          <p:spPr>
            <a:xfrm>
              <a:off x="2908300" y="613833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618639-D6C6-2120-E2F3-FEAB96CBA3D5}"/>
                </a:ext>
              </a:extLst>
            </p:cNvPr>
            <p:cNvSpPr/>
            <p:nvPr/>
          </p:nvSpPr>
          <p:spPr>
            <a:xfrm>
              <a:off x="3615267" y="484107"/>
              <a:ext cx="50207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Gia cố đê sông, đê biển…</a:t>
              </a:r>
              <a:endParaRPr lang="en-US" sz="16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350335-CCE4-6165-FBE1-458C6CE2B146}"/>
              </a:ext>
            </a:extLst>
          </p:cNvPr>
          <p:cNvGrpSpPr/>
          <p:nvPr/>
        </p:nvGrpSpPr>
        <p:grpSpPr>
          <a:xfrm>
            <a:off x="207432" y="2816071"/>
            <a:ext cx="8754464" cy="2230486"/>
            <a:chOff x="207432" y="2816071"/>
            <a:chExt cx="8754464" cy="2230486"/>
          </a:xfrm>
        </p:grpSpPr>
        <p:pic>
          <p:nvPicPr>
            <p:cNvPr id="3" name="Picture 2" descr="A group of people in a boat in a flooded street&#10;&#10;Description automatically generated">
              <a:extLst>
                <a:ext uri="{FF2B5EF4-FFF2-40B4-BE49-F238E27FC236}">
                  <a16:creationId xmlns:a16="http://schemas.microsoft.com/office/drawing/2014/main" id="{8C75A13F-534A-4A32-EFA8-58091067E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432" y="2821035"/>
              <a:ext cx="3022600" cy="19227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0BF632-EF46-D1CC-4A3F-E4F16960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14699" y="2816071"/>
              <a:ext cx="2722956" cy="19227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5E7AE6-5086-FE1B-E5FB-F2B5A4C6E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22322" y="2830900"/>
              <a:ext cx="2839574" cy="18930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41940C-52A8-4D26-E090-AF937F37464B}"/>
                </a:ext>
              </a:extLst>
            </p:cNvPr>
            <p:cNvSpPr txBox="1"/>
            <p:nvPr/>
          </p:nvSpPr>
          <p:spPr>
            <a:xfrm>
              <a:off x="2390177" y="4738780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/>
                <a:t>Sơ tán ngay những hộ dân ở khu vực nguy hiểm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4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573D95-88C0-C614-FAAB-68335EACEB6E}"/>
              </a:ext>
            </a:extLst>
          </p:cNvPr>
          <p:cNvSpPr/>
          <p:nvPr/>
        </p:nvSpPr>
        <p:spPr>
          <a:xfrm>
            <a:off x="355600" y="484107"/>
            <a:ext cx="2844801" cy="4169546"/>
          </a:xfrm>
          <a:prstGeom prst="roundRect">
            <a:avLst>
              <a:gd name="adj" fmla="val 634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Khắc phục hậu quả thiên tai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272E75-81C1-AB22-3739-3377E23470F7}"/>
              </a:ext>
            </a:extLst>
          </p:cNvPr>
          <p:cNvGrpSpPr/>
          <p:nvPr/>
        </p:nvGrpSpPr>
        <p:grpSpPr>
          <a:xfrm>
            <a:off x="3386666" y="484107"/>
            <a:ext cx="5418667" cy="640454"/>
            <a:chOff x="2908298" y="957018"/>
            <a:chExt cx="5418667" cy="640454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697BEFD-F46B-FCEF-B9C1-37A1D7387658}"/>
                </a:ext>
              </a:extLst>
            </p:cNvPr>
            <p:cNvSpPr/>
            <p:nvPr/>
          </p:nvSpPr>
          <p:spPr>
            <a:xfrm>
              <a:off x="2908298" y="1086745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D15388-2E64-F6F5-D046-02E4D8FB958C}"/>
                </a:ext>
              </a:extLst>
            </p:cNvPr>
            <p:cNvSpPr/>
            <p:nvPr/>
          </p:nvSpPr>
          <p:spPr>
            <a:xfrm>
              <a:off x="3615266" y="957018"/>
              <a:ext cx="4711699" cy="640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Ổ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n định đời sống của người dân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706A5-D80F-3562-42FC-98776D504A1A}"/>
              </a:ext>
            </a:extLst>
          </p:cNvPr>
          <p:cNvGrpSpPr/>
          <p:nvPr/>
        </p:nvGrpSpPr>
        <p:grpSpPr>
          <a:xfrm>
            <a:off x="3382433" y="1278008"/>
            <a:ext cx="5422900" cy="640453"/>
            <a:chOff x="2908300" y="621081"/>
            <a:chExt cx="5422900" cy="64045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8BF0BA8-0443-2A96-874E-25CF9E6DB588}"/>
                </a:ext>
              </a:extLst>
            </p:cNvPr>
            <p:cNvSpPr/>
            <p:nvPr/>
          </p:nvSpPr>
          <p:spPr>
            <a:xfrm>
              <a:off x="2908300" y="75080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AF1593-6E32-020F-D389-E39D06216F2E}"/>
                </a:ext>
              </a:extLst>
            </p:cNvPr>
            <p:cNvSpPr/>
            <p:nvPr/>
          </p:nvSpPr>
          <p:spPr>
            <a:xfrm>
              <a:off x="3615267" y="621081"/>
              <a:ext cx="47159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T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ăng cường công tác cứu trợ, cứu nạn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35EC52-472A-FEF1-9573-340698052470}"/>
              </a:ext>
            </a:extLst>
          </p:cNvPr>
          <p:cNvGrpSpPr/>
          <p:nvPr/>
        </p:nvGrpSpPr>
        <p:grpSpPr>
          <a:xfrm>
            <a:off x="3382433" y="2086134"/>
            <a:ext cx="5422900" cy="640453"/>
            <a:chOff x="2908300" y="484107"/>
            <a:chExt cx="5422900" cy="640453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C63F518-004D-3EC8-6C2F-7F7EC71F250B}"/>
                </a:ext>
              </a:extLst>
            </p:cNvPr>
            <p:cNvSpPr/>
            <p:nvPr/>
          </p:nvSpPr>
          <p:spPr>
            <a:xfrm>
              <a:off x="2908300" y="613833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F595572-1AB8-80EB-3480-40A675B3C680}"/>
                </a:ext>
              </a:extLst>
            </p:cNvPr>
            <p:cNvSpPr/>
            <p:nvPr/>
          </p:nvSpPr>
          <p:spPr>
            <a:xfrm>
              <a:off x="3615267" y="484107"/>
              <a:ext cx="47159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V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ệ sinh môi trường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722A83-8FFB-6512-A836-7027D739ED7B}"/>
              </a:ext>
            </a:extLst>
          </p:cNvPr>
          <p:cNvGrpSpPr/>
          <p:nvPr/>
        </p:nvGrpSpPr>
        <p:grpSpPr>
          <a:xfrm>
            <a:off x="3395134" y="2880034"/>
            <a:ext cx="5410199" cy="640453"/>
            <a:chOff x="2921001" y="484107"/>
            <a:chExt cx="5410199" cy="640453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5C0BF46F-4B55-4C1F-5FDA-959DC1F6144C}"/>
                </a:ext>
              </a:extLst>
            </p:cNvPr>
            <p:cNvSpPr/>
            <p:nvPr/>
          </p:nvSpPr>
          <p:spPr>
            <a:xfrm>
              <a:off x="2921001" y="613833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D6A670-4860-3DAD-C712-6DAFC119900D}"/>
                </a:ext>
              </a:extLst>
            </p:cNvPr>
            <p:cNvSpPr/>
            <p:nvPr/>
          </p:nvSpPr>
          <p:spPr>
            <a:xfrm>
              <a:off x="3615267" y="484107"/>
              <a:ext cx="4715933" cy="640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Phòng chống dịch bệnh sau thiên tai.</a:t>
              </a:r>
              <a:endParaRPr lang="en-US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4E03CD-15BF-A706-9DED-C133F5C74D8E}"/>
              </a:ext>
            </a:extLst>
          </p:cNvPr>
          <p:cNvGrpSpPr/>
          <p:nvPr/>
        </p:nvGrpSpPr>
        <p:grpSpPr>
          <a:xfrm>
            <a:off x="3395134" y="3663672"/>
            <a:ext cx="5410199" cy="989981"/>
            <a:chOff x="2921001" y="484107"/>
            <a:chExt cx="5410199" cy="989981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AF5982F2-5FCF-F218-C18C-C5080A98D17E}"/>
                </a:ext>
              </a:extLst>
            </p:cNvPr>
            <p:cNvSpPr/>
            <p:nvPr/>
          </p:nvSpPr>
          <p:spPr>
            <a:xfrm>
              <a:off x="2921001" y="788597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19F02F-5DB5-C1BB-C241-F99D81D4972F}"/>
                </a:ext>
              </a:extLst>
            </p:cNvPr>
            <p:cNvSpPr/>
            <p:nvPr/>
          </p:nvSpPr>
          <p:spPr>
            <a:xfrm>
              <a:off x="3615267" y="484107"/>
              <a:ext cx="4715933" cy="989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T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ổ chức lại sản xuất và thay đổi cơ cấu cây trồng, lịch thời vụ sản xuất. 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2365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F5DDF-747A-0048-A9B3-A59119E7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F3137-DAC2-2CEC-4BC8-6DBFE9FD7918}"/>
              </a:ext>
            </a:extLst>
          </p:cNvPr>
          <p:cNvGrpSpPr/>
          <p:nvPr/>
        </p:nvGrpSpPr>
        <p:grpSpPr>
          <a:xfrm>
            <a:off x="266613" y="444597"/>
            <a:ext cx="4192743" cy="3882412"/>
            <a:chOff x="341912" y="549824"/>
            <a:chExt cx="8385486" cy="77648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686C76-703C-E886-FB69-CF8C1E83D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1236" b="1236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1242E1-83BB-0BE1-9424-C4A6C0E3CAD4}"/>
                </a:ext>
              </a:extLst>
            </p:cNvPr>
            <p:cNvSpPr/>
            <p:nvPr/>
          </p:nvSpPr>
          <p:spPr>
            <a:xfrm>
              <a:off x="341912" y="6005297"/>
              <a:ext cx="8385486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 Biên phòng Hướng Lập (Biên phòng Quảng Trị) vận động người dân di dời đến nơi an toàn.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3C3CD5-AF6D-E605-3704-3ECC9E3F73CF}"/>
              </a:ext>
            </a:extLst>
          </p:cNvPr>
          <p:cNvGrpSpPr/>
          <p:nvPr/>
        </p:nvGrpSpPr>
        <p:grpSpPr>
          <a:xfrm>
            <a:off x="4572000" y="1060194"/>
            <a:ext cx="4445000" cy="3882412"/>
            <a:chOff x="79993" y="63054"/>
            <a:chExt cx="8889999" cy="77648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417D12C-EA04-5333-C512-7D7A10D7C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7534" b="7534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393AD-3141-66AD-1579-8DE76DCD0CDA}"/>
                </a:ext>
              </a:extLst>
            </p:cNvPr>
            <p:cNvSpPr/>
            <p:nvPr/>
          </p:nvSpPr>
          <p:spPr>
            <a:xfrm>
              <a:off x="79993" y="5518527"/>
              <a:ext cx="8889999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Lực lượng cứu nạn cứu hộ Cảnh sát PCCC Thanh Hóa giúp những hộ dân trong vùng lũ đến nơi an toàn 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53E5F1-2F0C-F480-74ED-92BD0CCBA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377D-32F0-0047-EB5B-29ED2DCF8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88420A-58F9-8708-BCA2-CF36AEB47295}"/>
              </a:ext>
            </a:extLst>
          </p:cNvPr>
          <p:cNvGrpSpPr/>
          <p:nvPr/>
        </p:nvGrpSpPr>
        <p:grpSpPr>
          <a:xfrm>
            <a:off x="266613" y="444597"/>
            <a:ext cx="4192743" cy="4251744"/>
            <a:chOff x="341912" y="549824"/>
            <a:chExt cx="8385486" cy="85034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1BA409-BABF-29C9-2D56-B70933001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849" r="849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DF7EE7-B7C5-25B0-41F3-ACD6A6D2E766}"/>
                </a:ext>
              </a:extLst>
            </p:cNvPr>
            <p:cNvSpPr/>
            <p:nvPr/>
          </p:nvSpPr>
          <p:spPr>
            <a:xfrm>
              <a:off x="341912" y="6005297"/>
              <a:ext cx="8385486" cy="3048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Ban chỉ đạo diễn tập tỉnh Quảng Trị vừa tổ chức diễn tập phòng chống lụt bão, tìm kiếm cứu nạn (PCLB-TKCN) năm 2024 tại huyện Cam Lộ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A7ECCC-63C9-74E4-D7ED-8C792362C638}"/>
              </a:ext>
            </a:extLst>
          </p:cNvPr>
          <p:cNvGrpSpPr/>
          <p:nvPr/>
        </p:nvGrpSpPr>
        <p:grpSpPr>
          <a:xfrm>
            <a:off x="4572000" y="1900252"/>
            <a:ext cx="4445000" cy="3143748"/>
            <a:chOff x="79993" y="63054"/>
            <a:chExt cx="8889999" cy="628749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60C574D-841F-ABEB-B763-8C72A93AA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260" r="2260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F873FA-7522-D063-0393-CD25CDC9C484}"/>
                </a:ext>
              </a:extLst>
            </p:cNvPr>
            <p:cNvSpPr/>
            <p:nvPr/>
          </p:nvSpPr>
          <p:spPr>
            <a:xfrm>
              <a:off x="79993" y="5518527"/>
              <a:ext cx="8889999" cy="832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en-US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Diễn tập cứu hộ, cứu nạn khi có lũ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6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A4AC5215-E934-CD9A-AC13-AC649E3D3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C5FA2F-6672-0318-98D9-9115CD46F2C8}"/>
              </a:ext>
            </a:extLst>
          </p:cNvPr>
          <p:cNvSpPr txBox="1"/>
          <p:nvPr/>
        </p:nvSpPr>
        <p:spPr>
          <a:xfrm>
            <a:off x="174964" y="204155"/>
            <a:ext cx="8794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3. Ý nghĩa của việc phòng chống thiên tai ở Bắc Trung Bộ.</a:t>
            </a:r>
            <a:endParaRPr lang="en-US" sz="2400">
              <a:solidFill>
                <a:schemeClr val="bg2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258AC-22E4-6AAD-0B3A-35010D908165}"/>
              </a:ext>
            </a:extLst>
          </p:cNvPr>
          <p:cNvGrpSpPr/>
          <p:nvPr/>
        </p:nvGrpSpPr>
        <p:grpSpPr>
          <a:xfrm>
            <a:off x="463236" y="762422"/>
            <a:ext cx="8217528" cy="965200"/>
            <a:chOff x="562406" y="1312757"/>
            <a:chExt cx="8217528" cy="965200"/>
          </a:xfrm>
        </p:grpSpPr>
        <p:grpSp>
          <p:nvGrpSpPr>
            <p:cNvPr id="534" name="Google Shape;534;p54">
              <a:extLst>
                <a:ext uri="{FF2B5EF4-FFF2-40B4-BE49-F238E27FC236}">
                  <a16:creationId xmlns:a16="http://schemas.microsoft.com/office/drawing/2014/main" id="{7937A30C-1484-6BB3-6470-E74E0B980822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535" name="Google Shape;535;p54">
                <a:extLst>
                  <a:ext uri="{FF2B5EF4-FFF2-40B4-BE49-F238E27FC236}">
                    <a16:creationId xmlns:a16="http://schemas.microsoft.com/office/drawing/2014/main" id="{7EEF3EFE-32C7-2209-65F6-E87EED9AB27F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4">
                <a:extLst>
                  <a:ext uri="{FF2B5EF4-FFF2-40B4-BE49-F238E27FC236}">
                    <a16:creationId xmlns:a16="http://schemas.microsoft.com/office/drawing/2014/main" id="{29BA2F9D-217B-3D4A-5076-C17C83DC7505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37" name="Google Shape;537;p54">
                <a:extLst>
                  <a:ext uri="{FF2B5EF4-FFF2-40B4-BE49-F238E27FC236}">
                    <a16:creationId xmlns:a16="http://schemas.microsoft.com/office/drawing/2014/main" id="{0C62A274-F5DF-9515-30A8-4FB8D381E00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FAFBAA-ECA4-B65A-0B08-52646DFE7DA8}"/>
                </a:ext>
              </a:extLst>
            </p:cNvPr>
            <p:cNvSpPr/>
            <p:nvPr/>
          </p:nvSpPr>
          <p:spPr>
            <a:xfrm>
              <a:off x="1287151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Hạn chế tối đa thiệt hại về người và tài sản của người dân trước diễn biến phực tạp của thiên tai, thời tiết. 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D8E6B5-2A01-751F-1B66-7C2DF2BA198C}"/>
              </a:ext>
            </a:extLst>
          </p:cNvPr>
          <p:cNvGrpSpPr/>
          <p:nvPr/>
        </p:nvGrpSpPr>
        <p:grpSpPr>
          <a:xfrm>
            <a:off x="463236" y="1817792"/>
            <a:ext cx="8217528" cy="965200"/>
            <a:chOff x="562406" y="1312757"/>
            <a:chExt cx="8217528" cy="965200"/>
          </a:xfrm>
        </p:grpSpPr>
        <p:grpSp>
          <p:nvGrpSpPr>
            <p:cNvPr id="11" name="Google Shape;534;p54">
              <a:extLst>
                <a:ext uri="{FF2B5EF4-FFF2-40B4-BE49-F238E27FC236}">
                  <a16:creationId xmlns:a16="http://schemas.microsoft.com/office/drawing/2014/main" id="{FBA3D4F6-1045-86BC-3B9C-50B69CFB5A74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13" name="Google Shape;535;p54">
                <a:extLst>
                  <a:ext uri="{FF2B5EF4-FFF2-40B4-BE49-F238E27FC236}">
                    <a16:creationId xmlns:a16="http://schemas.microsoft.com/office/drawing/2014/main" id="{19E80041-99FB-1C7B-EC75-F9DB0D201C0E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6;p54">
                <a:extLst>
                  <a:ext uri="{FF2B5EF4-FFF2-40B4-BE49-F238E27FC236}">
                    <a16:creationId xmlns:a16="http://schemas.microsoft.com/office/drawing/2014/main" id="{34E1AEB4-AA4F-BA25-865E-80F9C4DA2955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" name="Google Shape;537;p54">
                <a:extLst>
                  <a:ext uri="{FF2B5EF4-FFF2-40B4-BE49-F238E27FC236}">
                    <a16:creationId xmlns:a16="http://schemas.microsoft.com/office/drawing/2014/main" id="{219E5BD8-D76C-60BA-0D5F-803BF72DAB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F3C7EFD-6288-0BE6-E347-2675D3B66F45}"/>
                </a:ext>
              </a:extLst>
            </p:cNvPr>
            <p:cNvSpPr/>
            <p:nvPr/>
          </p:nvSpPr>
          <p:spPr>
            <a:xfrm>
              <a:off x="1287151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Đ</a:t>
              </a:r>
              <a:r>
                <a:rPr lang="en-US" sz="2000">
                  <a:solidFill>
                    <a:srgbClr val="000000"/>
                  </a:solidFill>
                </a:rPr>
                <a:t>ả</a:t>
              </a:r>
              <a:r>
                <a:rPr lang="vi-VN" sz="2000">
                  <a:solidFill>
                    <a:srgbClr val="000000"/>
                  </a:solidFill>
                </a:rPr>
                <a:t>m bảo sự ổn định an ninh, xã hội, hoạt động sản xuất, đời sống nhân dân góp phần ổn định chính trị. 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F4CEDA-E728-CCA1-F608-90FC23D841BF}"/>
              </a:ext>
            </a:extLst>
          </p:cNvPr>
          <p:cNvGrpSpPr/>
          <p:nvPr/>
        </p:nvGrpSpPr>
        <p:grpSpPr>
          <a:xfrm>
            <a:off x="463236" y="2873162"/>
            <a:ext cx="8217528" cy="965200"/>
            <a:chOff x="562406" y="1312757"/>
            <a:chExt cx="8217528" cy="965200"/>
          </a:xfrm>
        </p:grpSpPr>
        <p:grpSp>
          <p:nvGrpSpPr>
            <p:cNvPr id="17" name="Google Shape;534;p54">
              <a:extLst>
                <a:ext uri="{FF2B5EF4-FFF2-40B4-BE49-F238E27FC236}">
                  <a16:creationId xmlns:a16="http://schemas.microsoft.com/office/drawing/2014/main" id="{F7594933-CEA4-0D65-4719-D213463E81EB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19" name="Google Shape;535;p54">
                <a:extLst>
                  <a:ext uri="{FF2B5EF4-FFF2-40B4-BE49-F238E27FC236}">
                    <a16:creationId xmlns:a16="http://schemas.microsoft.com/office/drawing/2014/main" id="{BD8132C1-1810-5AC3-427F-025518C4AFE3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6;p54">
                <a:extLst>
                  <a:ext uri="{FF2B5EF4-FFF2-40B4-BE49-F238E27FC236}">
                    <a16:creationId xmlns:a16="http://schemas.microsoft.com/office/drawing/2014/main" id="{E68DBD06-41A9-7964-CC03-1743B1C46A8F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1" name="Google Shape;537;p54">
                <a:extLst>
                  <a:ext uri="{FF2B5EF4-FFF2-40B4-BE49-F238E27FC236}">
                    <a16:creationId xmlns:a16="http://schemas.microsoft.com/office/drawing/2014/main" id="{37FD8695-F2CE-A809-809C-0E18E2AD0A9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805F6BE-4755-75C2-5C56-37321A910DED}"/>
                </a:ext>
              </a:extLst>
            </p:cNvPr>
            <p:cNvSpPr/>
            <p:nvPr/>
          </p:nvSpPr>
          <p:spPr>
            <a:xfrm>
              <a:off x="1287151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Đảm bảo nguồn nước đáp ứng nhu cầu sinh hoạt của người dân, phục vụ hoạt động sản xuất nông nghiệp, công nghiệp….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E65162-E1D5-C86D-B4F3-18F6A1AD6F93}"/>
              </a:ext>
            </a:extLst>
          </p:cNvPr>
          <p:cNvGrpSpPr/>
          <p:nvPr/>
        </p:nvGrpSpPr>
        <p:grpSpPr>
          <a:xfrm>
            <a:off x="463236" y="3928532"/>
            <a:ext cx="8217528" cy="965200"/>
            <a:chOff x="562406" y="1312757"/>
            <a:chExt cx="8217528" cy="965200"/>
          </a:xfrm>
        </p:grpSpPr>
        <p:grpSp>
          <p:nvGrpSpPr>
            <p:cNvPr id="23" name="Google Shape;534;p54">
              <a:extLst>
                <a:ext uri="{FF2B5EF4-FFF2-40B4-BE49-F238E27FC236}">
                  <a16:creationId xmlns:a16="http://schemas.microsoft.com/office/drawing/2014/main" id="{7D6CD37F-F362-3DA4-63E9-1E07CC8C7B5B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25" name="Google Shape;535;p54">
                <a:extLst>
                  <a:ext uri="{FF2B5EF4-FFF2-40B4-BE49-F238E27FC236}">
                    <a16:creationId xmlns:a16="http://schemas.microsoft.com/office/drawing/2014/main" id="{2BD081DD-D67C-3D48-55F0-C7A8C3D57850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6;p54">
                <a:extLst>
                  <a:ext uri="{FF2B5EF4-FFF2-40B4-BE49-F238E27FC236}">
                    <a16:creationId xmlns:a16="http://schemas.microsoft.com/office/drawing/2014/main" id="{BF7EA886-49C6-9D20-FE87-BB7449AB9F17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7" name="Google Shape;537;p54">
                <a:extLst>
                  <a:ext uri="{FF2B5EF4-FFF2-40B4-BE49-F238E27FC236}">
                    <a16:creationId xmlns:a16="http://schemas.microsoft.com/office/drawing/2014/main" id="{322F90E1-97E7-3B1A-178C-F209BC825B7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7A3FDB3-ABEE-A071-7561-7464B82EFCA3}"/>
                </a:ext>
              </a:extLst>
            </p:cNvPr>
            <p:cNvSpPr/>
            <p:nvPr/>
          </p:nvSpPr>
          <p:spPr>
            <a:xfrm>
              <a:off x="1287151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Bảo vệ môi trường, tài nguyên thiên nhiên và hướng đến sự phát triển kinh tế - xã hội bền vững của vùng. 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0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47"/>
          <p:cNvGrpSpPr/>
          <p:nvPr/>
        </p:nvGrpSpPr>
        <p:grpSpPr>
          <a:xfrm>
            <a:off x="7212667" y="701218"/>
            <a:ext cx="1931335" cy="1931329"/>
            <a:chOff x="477356" y="-2514611"/>
            <a:chExt cx="1444204" cy="1444200"/>
          </a:xfrm>
        </p:grpSpPr>
        <p:sp>
          <p:nvSpPr>
            <p:cNvPr id="423" name="Google Shape;423;p47"/>
            <p:cNvSpPr/>
            <p:nvPr/>
          </p:nvSpPr>
          <p:spPr>
            <a:xfrm>
              <a:off x="47736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4" name="Google Shape;424;p47"/>
            <p:cNvPicPr preferRelativeResize="0"/>
            <p:nvPr/>
          </p:nvPicPr>
          <p:blipFill rotWithShape="1">
            <a:blip r:embed="rId3">
              <a:alphaModFix/>
            </a:blip>
            <a:srcRect l="18237" r="18237"/>
            <a:stretch/>
          </p:blipFill>
          <p:spPr>
            <a:xfrm>
              <a:off x="477356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28" name="Google Shape;428;p47"/>
          <p:cNvGrpSpPr/>
          <p:nvPr/>
        </p:nvGrpSpPr>
        <p:grpSpPr>
          <a:xfrm>
            <a:off x="5517456" y="611201"/>
            <a:ext cx="1444134" cy="1444130"/>
            <a:chOff x="5705046" y="308725"/>
            <a:chExt cx="1261804" cy="1261800"/>
          </a:xfrm>
        </p:grpSpPr>
        <p:sp>
          <p:nvSpPr>
            <p:cNvPr id="429" name="Google Shape;429;p47"/>
            <p:cNvSpPr/>
            <p:nvPr/>
          </p:nvSpPr>
          <p:spPr>
            <a:xfrm>
              <a:off x="5705050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0" name="Google Shape;43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05046" y="308725"/>
              <a:ext cx="1261799" cy="1261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1" name="Google Shape;431;p47"/>
          <p:cNvGrpSpPr/>
          <p:nvPr/>
        </p:nvGrpSpPr>
        <p:grpSpPr>
          <a:xfrm>
            <a:off x="5913782" y="2248922"/>
            <a:ext cx="2701673" cy="2704699"/>
            <a:chOff x="-10057244" y="-7361174"/>
            <a:chExt cx="1444204" cy="1444200"/>
          </a:xfrm>
        </p:grpSpPr>
        <p:sp>
          <p:nvSpPr>
            <p:cNvPr id="432" name="Google Shape;432;p47"/>
            <p:cNvSpPr/>
            <p:nvPr/>
          </p:nvSpPr>
          <p:spPr>
            <a:xfrm>
              <a:off x="-100572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3" name="Google Shape;433;p47"/>
            <p:cNvPicPr preferRelativeResize="0"/>
            <p:nvPr/>
          </p:nvPicPr>
          <p:blipFill rotWithShape="1">
            <a:blip r:embed="rId5">
              <a:alphaModFix/>
            </a:blip>
            <a:srcRect t="24908" b="4390"/>
            <a:stretch/>
          </p:blipFill>
          <p:spPr>
            <a:xfrm>
              <a:off x="-100572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D7BCB6-C41A-9D5A-C2ED-9B52C64767DC}"/>
              </a:ext>
            </a:extLst>
          </p:cNvPr>
          <p:cNvSpPr/>
          <p:nvPr/>
        </p:nvSpPr>
        <p:spPr>
          <a:xfrm>
            <a:off x="2271102" y="795491"/>
            <a:ext cx="1259139" cy="999728"/>
          </a:xfrm>
          <a:prstGeom prst="rect">
            <a:avLst/>
          </a:prstGeom>
          <a:solidFill>
            <a:srgbClr val="F6B26B"/>
          </a:solidFill>
          <a:ln w="57150"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7EBA4-5910-E2FE-3466-915C457F5169}"/>
              </a:ext>
            </a:extLst>
          </p:cNvPr>
          <p:cNvSpPr txBox="1"/>
          <p:nvPr/>
        </p:nvSpPr>
        <p:spPr>
          <a:xfrm>
            <a:off x="614671" y="1860683"/>
            <a:ext cx="45720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/>
              <a:t>ỨNG PHÓ BIẾN ĐỔI KHÍ HẬU Ở </a:t>
            </a:r>
          </a:p>
          <a:p>
            <a:pPr algn="ctr">
              <a:lnSpc>
                <a:spcPct val="150000"/>
              </a:lnSpc>
            </a:pPr>
            <a:r>
              <a:rPr lang="en-US" sz="3600" b="1"/>
              <a:t>BẮC TRUNG BỘ</a:t>
            </a:r>
          </a:p>
        </p:txBody>
      </p:sp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B1BBFEA5-A0F6-30BE-DE55-902F387E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54">
            <a:extLst>
              <a:ext uri="{FF2B5EF4-FFF2-40B4-BE49-F238E27FC236}">
                <a16:creationId xmlns:a16="http://schemas.microsoft.com/office/drawing/2014/main" id="{672C691F-B4C0-C375-BEA5-1346D7B40551}"/>
              </a:ext>
            </a:extLst>
          </p:cNvPr>
          <p:cNvGrpSpPr/>
          <p:nvPr/>
        </p:nvGrpSpPr>
        <p:grpSpPr>
          <a:xfrm>
            <a:off x="8097739" y="-31749"/>
            <a:ext cx="1444204" cy="1444200"/>
            <a:chOff x="3278106" y="-7361174"/>
            <a:chExt cx="1444204" cy="1444200"/>
          </a:xfrm>
        </p:grpSpPr>
        <p:sp>
          <p:nvSpPr>
            <p:cNvPr id="535" name="Google Shape;535;p54">
              <a:extLst>
                <a:ext uri="{FF2B5EF4-FFF2-40B4-BE49-F238E27FC236}">
                  <a16:creationId xmlns:a16="http://schemas.microsoft.com/office/drawing/2014/main" id="{D060ED7D-D5E1-DB37-AE0E-92791357525B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>
              <a:extLst>
                <a:ext uri="{FF2B5EF4-FFF2-40B4-BE49-F238E27FC236}">
                  <a16:creationId xmlns:a16="http://schemas.microsoft.com/office/drawing/2014/main" id="{837AA8BE-2528-ACC9-BC9A-7F4DA09EED32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7" name="Google Shape;537;p54">
              <a:extLst>
                <a:ext uri="{FF2B5EF4-FFF2-40B4-BE49-F238E27FC236}">
                  <a16:creationId xmlns:a16="http://schemas.microsoft.com/office/drawing/2014/main" id="{4D178647-49D7-FA63-8884-9D6098C2EDC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A2CAA0-53C4-B636-56DC-2F4AA8950F95}"/>
              </a:ext>
            </a:extLst>
          </p:cNvPr>
          <p:cNvSpPr txBox="1"/>
          <p:nvPr/>
        </p:nvSpPr>
        <p:spPr>
          <a:xfrm>
            <a:off x="1106255" y="280603"/>
            <a:ext cx="693149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b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1. Khái quát biểu hiện của biến đổi khí hậu ở Bắc Trung Bộ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107B78-0B16-28B8-042A-64C46F3B6A13}"/>
              </a:ext>
            </a:extLst>
          </p:cNvPr>
          <p:cNvSpPr/>
          <p:nvPr/>
        </p:nvSpPr>
        <p:spPr>
          <a:xfrm>
            <a:off x="601134" y="1540934"/>
            <a:ext cx="1236133" cy="1337733"/>
          </a:xfrm>
          <a:prstGeom prst="roundRect">
            <a:avLst>
              <a:gd name="adj" fmla="val 8889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ea typeface="Times New Roman" panose="02020603050405020304" pitchFamily="18" charset="0"/>
              </a:rPr>
              <a:t>B</a:t>
            </a:r>
            <a:r>
              <a:rPr lang="vi-VN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iến đổi khí hậu </a:t>
            </a:r>
            <a:endParaRPr lang="en-US" sz="16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8FBD53-511D-9CB1-6941-95866A9B6655}"/>
              </a:ext>
            </a:extLst>
          </p:cNvPr>
          <p:cNvGrpSpPr/>
          <p:nvPr/>
        </p:nvGrpSpPr>
        <p:grpSpPr>
          <a:xfrm>
            <a:off x="1989666" y="1540932"/>
            <a:ext cx="2226734" cy="1337733"/>
            <a:chOff x="1930399" y="1634065"/>
            <a:chExt cx="2226734" cy="1337733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2DC64FB-C754-A524-3EC1-653327FD7A8F}"/>
                </a:ext>
              </a:extLst>
            </p:cNvPr>
            <p:cNvSpPr/>
            <p:nvPr/>
          </p:nvSpPr>
          <p:spPr>
            <a:xfrm>
              <a:off x="1930399" y="2126191"/>
              <a:ext cx="381000" cy="3534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FD383D9-B30A-0EF2-6A9E-55692254AE63}"/>
                </a:ext>
              </a:extLst>
            </p:cNvPr>
            <p:cNvSpPr/>
            <p:nvPr/>
          </p:nvSpPr>
          <p:spPr>
            <a:xfrm>
              <a:off x="2463798" y="1634065"/>
              <a:ext cx="1693335" cy="1337733"/>
            </a:xfrm>
            <a:prstGeom prst="roundRect">
              <a:avLst>
                <a:gd name="adj" fmla="val 8889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N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hiệt độ và lượng mưa tăng lên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16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82BEE6-309D-E0B1-5297-FB27D173EC7C}"/>
              </a:ext>
            </a:extLst>
          </p:cNvPr>
          <p:cNvGrpSpPr/>
          <p:nvPr/>
        </p:nvGrpSpPr>
        <p:grpSpPr>
          <a:xfrm>
            <a:off x="4368799" y="1540931"/>
            <a:ext cx="4089401" cy="1337733"/>
            <a:chOff x="1930399" y="1634065"/>
            <a:chExt cx="4089401" cy="1337733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1F080B2-2B25-3CD4-25C9-DC3C55767B09}"/>
                </a:ext>
              </a:extLst>
            </p:cNvPr>
            <p:cNvSpPr/>
            <p:nvPr/>
          </p:nvSpPr>
          <p:spPr>
            <a:xfrm>
              <a:off x="1930399" y="2126191"/>
              <a:ext cx="381000" cy="3534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C0F54E1-A054-B6CF-666E-F51DC006022E}"/>
                </a:ext>
              </a:extLst>
            </p:cNvPr>
            <p:cNvSpPr/>
            <p:nvPr/>
          </p:nvSpPr>
          <p:spPr>
            <a:xfrm>
              <a:off x="2463798" y="1634065"/>
              <a:ext cx="3556002" cy="1337733"/>
            </a:xfrm>
            <a:prstGeom prst="roundRect">
              <a:avLst>
                <a:gd name="adj" fmla="val 8889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S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ố lượng 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các cơn 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áp thấp nhiệt đới có xu hướng tăng và mạnh hơn về cường độ</a:t>
              </a:r>
              <a:endParaRPr lang="en-US" sz="16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BC12F7-F6C4-9969-8E9D-54FADC729479}"/>
              </a:ext>
            </a:extLst>
          </p:cNvPr>
          <p:cNvGrpSpPr/>
          <p:nvPr/>
        </p:nvGrpSpPr>
        <p:grpSpPr>
          <a:xfrm>
            <a:off x="6764865" y="3063731"/>
            <a:ext cx="1693335" cy="1799166"/>
            <a:chOff x="2463798" y="1172632"/>
            <a:chExt cx="1693335" cy="1799166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E61ECC60-A4EA-D8F8-04B0-D6C16D08CC00}"/>
                </a:ext>
              </a:extLst>
            </p:cNvPr>
            <p:cNvSpPr/>
            <p:nvPr/>
          </p:nvSpPr>
          <p:spPr>
            <a:xfrm rot="5400000">
              <a:off x="3119964" y="1186390"/>
              <a:ext cx="381000" cy="3534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137CCF-BF06-9E91-B4ED-80751B03D8AC}"/>
                </a:ext>
              </a:extLst>
            </p:cNvPr>
            <p:cNvSpPr/>
            <p:nvPr/>
          </p:nvSpPr>
          <p:spPr>
            <a:xfrm>
              <a:off x="2463798" y="1634065"/>
              <a:ext cx="1693335" cy="1337733"/>
            </a:xfrm>
            <a:prstGeom prst="roundRect">
              <a:avLst>
                <a:gd name="adj" fmla="val 8889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Mùa đ</a:t>
              </a: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ô</a:t>
              </a: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ng ngắn hơn. </a:t>
              </a:r>
              <a:endParaRPr lang="en-US" sz="16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BEEC88-B464-780E-C255-3916CA2A1D5D}"/>
              </a:ext>
            </a:extLst>
          </p:cNvPr>
          <p:cNvGrpSpPr/>
          <p:nvPr/>
        </p:nvGrpSpPr>
        <p:grpSpPr>
          <a:xfrm>
            <a:off x="2438398" y="3525163"/>
            <a:ext cx="4127500" cy="1337733"/>
            <a:chOff x="2463798" y="1634065"/>
            <a:chExt cx="4127500" cy="1337733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FCDD94CF-D859-CA07-D472-8F55EC421F52}"/>
                </a:ext>
              </a:extLst>
            </p:cNvPr>
            <p:cNvSpPr/>
            <p:nvPr/>
          </p:nvSpPr>
          <p:spPr>
            <a:xfrm flipH="1">
              <a:off x="6210298" y="2126189"/>
              <a:ext cx="381000" cy="3534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52F150B-2340-9B10-4CE4-E6ADEBF1C0A8}"/>
                </a:ext>
              </a:extLst>
            </p:cNvPr>
            <p:cNvSpPr/>
            <p:nvPr/>
          </p:nvSpPr>
          <p:spPr>
            <a:xfrm>
              <a:off x="2463798" y="1634065"/>
              <a:ext cx="3556002" cy="1337733"/>
            </a:xfrm>
            <a:prstGeom prst="roundRect">
              <a:avLst>
                <a:gd name="adj" fmla="val 8889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Gió Tây khô nóng gay gắt và có xu hướng kéo dài hơn. </a:t>
              </a:r>
              <a:endParaRPr lang="en-US" sz="1600"/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005E85D8-3D49-2810-FCBF-A8A841BD41BE}"/>
              </a:ext>
            </a:extLst>
          </p:cNvPr>
          <p:cNvSpPr/>
          <p:nvPr/>
        </p:nvSpPr>
        <p:spPr>
          <a:xfrm>
            <a:off x="0" y="3063730"/>
            <a:ext cx="2438398" cy="2074333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6" y="0"/>
                </a:lnTo>
                <a:lnTo>
                  <a:pt x="4484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AEBE9-B55D-FB15-207B-1ABBDA9DA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913E-DD47-ED11-DB82-02E4A4E7C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A5B39B-8D59-525B-EBC5-21E72D316D0D}"/>
              </a:ext>
            </a:extLst>
          </p:cNvPr>
          <p:cNvGrpSpPr/>
          <p:nvPr/>
        </p:nvGrpSpPr>
        <p:grpSpPr>
          <a:xfrm>
            <a:off x="266613" y="444597"/>
            <a:ext cx="4192743" cy="3882412"/>
            <a:chOff x="341912" y="549824"/>
            <a:chExt cx="8385486" cy="77648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B2B761-E5E7-4B0A-42B9-B287EE511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6770" r="6770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FD6314-0D8E-9F3F-6138-9F4255E332F4}"/>
                </a:ext>
              </a:extLst>
            </p:cNvPr>
            <p:cNvSpPr/>
            <p:nvPr/>
          </p:nvSpPr>
          <p:spPr>
            <a:xfrm>
              <a:off x="341912" y="6005297"/>
              <a:ext cx="8385486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Sóng, nước biển xâm thực tàn phá công trình, cây trồng, hạ thấp cốt nền bờ biển ở xã Hoằng Phụ, huyện Hoằng Hóa.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B15AE-5C6C-B323-C8EB-83BD83B361BD}"/>
              </a:ext>
            </a:extLst>
          </p:cNvPr>
          <p:cNvGrpSpPr/>
          <p:nvPr/>
        </p:nvGrpSpPr>
        <p:grpSpPr>
          <a:xfrm>
            <a:off x="4640141" y="1077127"/>
            <a:ext cx="4192744" cy="3882412"/>
            <a:chOff x="332249" y="63054"/>
            <a:chExt cx="8385487" cy="77648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E149C79-63FA-5C08-B9CF-4EF9FDAD7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6806" r="6806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BE551E-3E6B-BC56-87FB-09611A5E77B9}"/>
                </a:ext>
              </a:extLst>
            </p:cNvPr>
            <p:cNvSpPr/>
            <p:nvPr/>
          </p:nvSpPr>
          <p:spPr>
            <a:xfrm>
              <a:off x="1300471" y="5518527"/>
              <a:ext cx="6449041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Sạt lở bờ sông, hư hỏng đường giao thông ở xã Trung Sơn, huyện Quan Hóa năm 2018.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0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15D2B3-1297-4FA6-F108-DA4F3A80A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418278"/>
              </p:ext>
            </p:extLst>
          </p:nvPr>
        </p:nvGraphicFramePr>
        <p:xfrm>
          <a:off x="498433" y="285750"/>
          <a:ext cx="8147133" cy="4572000"/>
        </p:xfrm>
        <a:graphic>
          <a:graphicData uri="http://schemas.openxmlformats.org/drawingml/2006/table">
            <a:tbl>
              <a:tblPr bandRow="1">
                <a:tableStyleId>{22838BEF-8BB2-4498-84A7-C5851F593DF1}</a:tableStyleId>
              </a:tblPr>
              <a:tblGrid>
                <a:gridCol w="813942">
                  <a:extLst>
                    <a:ext uri="{9D8B030D-6E8A-4147-A177-3AD203B41FA5}">
                      <a16:colId xmlns:a16="http://schemas.microsoft.com/office/drawing/2014/main" val="3205304911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1155429345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2055197523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1158447552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3947819106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1848266616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2218977234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4149347762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3216804204"/>
                    </a:ext>
                  </a:extLst>
                </a:gridCol>
                <a:gridCol w="814799">
                  <a:extLst>
                    <a:ext uri="{9D8B030D-6E8A-4147-A177-3AD203B41FA5}">
                      <a16:colId xmlns:a16="http://schemas.microsoft.com/office/drawing/2014/main" val="176185004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9412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393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5321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657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647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325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896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726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425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1356360" algn="l"/>
                        </a:tabLs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828" marR="5982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60454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1FD4E51-204C-C3FD-447D-5605C35B4A41}"/>
              </a:ext>
            </a:extLst>
          </p:cNvPr>
          <p:cNvSpPr/>
          <p:nvPr/>
        </p:nvSpPr>
        <p:spPr>
          <a:xfrm>
            <a:off x="498432" y="735980"/>
            <a:ext cx="809977" cy="3660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2AC6A-0913-ED69-AF67-A445E55C1F7C}"/>
              </a:ext>
            </a:extLst>
          </p:cNvPr>
          <p:cNvSpPr/>
          <p:nvPr/>
        </p:nvSpPr>
        <p:spPr>
          <a:xfrm rot="17927528">
            <a:off x="4257226" y="822625"/>
            <a:ext cx="541138" cy="5240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A22161-13CA-5CFA-82E0-DEFF14E14AC4}"/>
              </a:ext>
            </a:extLst>
          </p:cNvPr>
          <p:cNvSpPr/>
          <p:nvPr/>
        </p:nvSpPr>
        <p:spPr>
          <a:xfrm rot="3648523">
            <a:off x="4257226" y="-1835779"/>
            <a:ext cx="541138" cy="8877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095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A893-E2B1-287D-4947-E1A29893B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80A545-C033-F9A1-1E05-C9B0406DCC04}"/>
              </a:ext>
            </a:extLst>
          </p:cNvPr>
          <p:cNvGrpSpPr/>
          <p:nvPr/>
        </p:nvGrpSpPr>
        <p:grpSpPr>
          <a:xfrm>
            <a:off x="266613" y="444597"/>
            <a:ext cx="4192743" cy="3882412"/>
            <a:chOff x="341912" y="549824"/>
            <a:chExt cx="8385486" cy="77648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63BD2E-41EA-9B46-2140-5827E0C0C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6806" r="6806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B10949-87BA-1378-DFF0-C0661F7196A5}"/>
                </a:ext>
              </a:extLst>
            </p:cNvPr>
            <p:cNvSpPr/>
            <p:nvPr/>
          </p:nvSpPr>
          <p:spPr>
            <a:xfrm>
              <a:off x="898134" y="6005297"/>
              <a:ext cx="7273040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Nỗi đau trong lòng người bản Sa Ná, xã Na Mèo, huyện Quan Sơn sau thảm họa lũ quét năm 2019.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44BA5B-24A2-374E-D75D-EB4C1EB3C280}"/>
              </a:ext>
            </a:extLst>
          </p:cNvPr>
          <p:cNvGrpSpPr/>
          <p:nvPr/>
        </p:nvGrpSpPr>
        <p:grpSpPr>
          <a:xfrm>
            <a:off x="4640141" y="1077127"/>
            <a:ext cx="4192744" cy="3882412"/>
            <a:chOff x="332249" y="63054"/>
            <a:chExt cx="8385487" cy="77648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CD24A30-4D2C-5844-844F-F9D5AA4A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6806" r="6806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655E2D-4ABB-627B-B5FD-76BE6E3A1224}"/>
                </a:ext>
              </a:extLst>
            </p:cNvPr>
            <p:cNvSpPr/>
            <p:nvPr/>
          </p:nvSpPr>
          <p:spPr>
            <a:xfrm>
              <a:off x="1300471" y="5518527"/>
              <a:ext cx="6449041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Bờ biển và đường bê-tông ở Khu du lịch Hải Tiến bị nước biển xâm thực, tàn phá vào năm 2017.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6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D1B3E71D-9377-E0CA-61CB-B1B2D194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54">
            <a:extLst>
              <a:ext uri="{FF2B5EF4-FFF2-40B4-BE49-F238E27FC236}">
                <a16:creationId xmlns:a16="http://schemas.microsoft.com/office/drawing/2014/main" id="{AC4B6CF7-35F3-79E7-9C76-0B839D02C49F}"/>
              </a:ext>
            </a:extLst>
          </p:cNvPr>
          <p:cNvGrpSpPr/>
          <p:nvPr/>
        </p:nvGrpSpPr>
        <p:grpSpPr>
          <a:xfrm>
            <a:off x="8097739" y="-31749"/>
            <a:ext cx="1444204" cy="1444200"/>
            <a:chOff x="3278106" y="-7361174"/>
            <a:chExt cx="1444204" cy="1444200"/>
          </a:xfrm>
        </p:grpSpPr>
        <p:sp>
          <p:nvSpPr>
            <p:cNvPr id="535" name="Google Shape;535;p54">
              <a:extLst>
                <a:ext uri="{FF2B5EF4-FFF2-40B4-BE49-F238E27FC236}">
                  <a16:creationId xmlns:a16="http://schemas.microsoft.com/office/drawing/2014/main" id="{B8765FEA-9CFD-50BC-D376-821A19690143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>
              <a:extLst>
                <a:ext uri="{FF2B5EF4-FFF2-40B4-BE49-F238E27FC236}">
                  <a16:creationId xmlns:a16="http://schemas.microsoft.com/office/drawing/2014/main" id="{1D155B41-3C40-6AA0-8287-C4C728B8EAAE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7" name="Google Shape;537;p54">
              <a:extLst>
                <a:ext uri="{FF2B5EF4-FFF2-40B4-BE49-F238E27FC236}">
                  <a16:creationId xmlns:a16="http://schemas.microsoft.com/office/drawing/2014/main" id="{1D366B0F-2CC7-7680-75CF-1A9D88266E1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590F1C-F4B9-5FDE-1D4D-056F531CE4E8}"/>
              </a:ext>
            </a:extLst>
          </p:cNvPr>
          <p:cNvSpPr txBox="1"/>
          <p:nvPr/>
        </p:nvSpPr>
        <p:spPr>
          <a:xfrm>
            <a:off x="1106255" y="542822"/>
            <a:ext cx="6931490" cy="1157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accent4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2. Giải pháp ứng phó với biến đổi khí hậu ở Bắc Trung Bộ</a:t>
            </a:r>
            <a:endParaRPr lang="en-US" sz="2400">
              <a:solidFill>
                <a:schemeClr val="accent4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25D41B-0848-E09B-D781-8D1947499217}"/>
              </a:ext>
            </a:extLst>
          </p:cNvPr>
          <p:cNvSpPr/>
          <p:nvPr/>
        </p:nvSpPr>
        <p:spPr>
          <a:xfrm>
            <a:off x="1213607" y="1906795"/>
            <a:ext cx="3302002" cy="2379133"/>
          </a:xfrm>
          <a:prstGeom prst="roundRect">
            <a:avLst>
              <a:gd name="adj" fmla="val 634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BIỆN PHÁP GIẢM NHẸ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C15E6E-6D4E-23FF-A3F3-60FD26F68DAB}"/>
              </a:ext>
            </a:extLst>
          </p:cNvPr>
          <p:cNvSpPr/>
          <p:nvPr/>
        </p:nvSpPr>
        <p:spPr>
          <a:xfrm>
            <a:off x="4735743" y="1906795"/>
            <a:ext cx="3302002" cy="2379133"/>
          </a:xfrm>
          <a:prstGeom prst="roundRect">
            <a:avLst>
              <a:gd name="adj" fmla="val 634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1FTV Akira Expanded" panose="02000800000000000000" pitchFamily="50" charset="0"/>
              </a:rPr>
              <a:t>BIỆN PHÁP THÍCH ỨNG</a:t>
            </a:r>
          </a:p>
        </p:txBody>
      </p:sp>
    </p:spTree>
    <p:extLst>
      <p:ext uri="{BB962C8B-B14F-4D97-AF65-F5344CB8AC3E}">
        <p14:creationId xmlns:p14="http://schemas.microsoft.com/office/powerpoint/2010/main" val="34764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FE159C-F38F-B7E5-84CB-254A99E89EED}"/>
              </a:ext>
            </a:extLst>
          </p:cNvPr>
          <p:cNvSpPr/>
          <p:nvPr/>
        </p:nvSpPr>
        <p:spPr>
          <a:xfrm>
            <a:off x="457200" y="600326"/>
            <a:ext cx="2362200" cy="4006935"/>
          </a:xfrm>
          <a:prstGeom prst="roundRect">
            <a:avLst>
              <a:gd name="adj" fmla="val 634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+mj-lt"/>
              </a:rPr>
              <a:t>Để giảm nhẹ biến đổi khí hậu ở Bắc Trung Bộ, cần thực hiện các biện pháp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FAB60B-C970-315C-8810-5EB4B5866DC3}"/>
              </a:ext>
            </a:extLst>
          </p:cNvPr>
          <p:cNvGrpSpPr/>
          <p:nvPr/>
        </p:nvGrpSpPr>
        <p:grpSpPr>
          <a:xfrm>
            <a:off x="2959100" y="600326"/>
            <a:ext cx="5727700" cy="914400"/>
            <a:chOff x="2908299" y="683072"/>
            <a:chExt cx="5727700" cy="914400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5F77B070-D556-D3B7-5B7A-92DC1C35B876}"/>
                </a:ext>
              </a:extLst>
            </p:cNvPr>
            <p:cNvSpPr/>
            <p:nvPr/>
          </p:nvSpPr>
          <p:spPr>
            <a:xfrm>
              <a:off x="2908299" y="949772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5F3951-48A3-2745-FD48-FCA94CB6D15A}"/>
                </a:ext>
              </a:extLst>
            </p:cNvPr>
            <p:cNvSpPr/>
            <p:nvPr/>
          </p:nvSpPr>
          <p:spPr>
            <a:xfrm>
              <a:off x="3615266" y="683072"/>
              <a:ext cx="502073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Tuyên truyền, giáo dục nhằm nâng cao nhận thức về biến đổi khí hậu. </a:t>
              </a:r>
              <a:endParaRPr lang="en-US" sz="16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6E8872-D0D4-819B-03BC-E2DD7B296EFB}"/>
              </a:ext>
            </a:extLst>
          </p:cNvPr>
          <p:cNvGrpSpPr/>
          <p:nvPr/>
        </p:nvGrpSpPr>
        <p:grpSpPr>
          <a:xfrm>
            <a:off x="2959100" y="1682987"/>
            <a:ext cx="5727699" cy="1378006"/>
            <a:chOff x="2908300" y="297058"/>
            <a:chExt cx="5727699" cy="1378006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49A6384-7A94-6C2F-8F3A-48BA30BC9436}"/>
                </a:ext>
              </a:extLst>
            </p:cNvPr>
            <p:cNvSpPr/>
            <p:nvPr/>
          </p:nvSpPr>
          <p:spPr>
            <a:xfrm>
              <a:off x="2908300" y="754999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2C9EF-76F4-24AB-44E7-106C9B3DCB91}"/>
                </a:ext>
              </a:extLst>
            </p:cNvPr>
            <p:cNvSpPr/>
            <p:nvPr/>
          </p:nvSpPr>
          <p:spPr>
            <a:xfrm>
              <a:off x="3615266" y="297058"/>
              <a:ext cx="5020733" cy="1378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Sử dụng tài nguyên nước, năng lượng hợp lí, ưu tiên phát triển năng lượng tái tạo, giảm thiểu và xử lí chất thiểu. </a:t>
              </a:r>
              <a:endParaRPr lang="en-US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B0DA94-DEF1-E3A2-718F-836E2E017BE5}"/>
              </a:ext>
            </a:extLst>
          </p:cNvPr>
          <p:cNvGrpSpPr/>
          <p:nvPr/>
        </p:nvGrpSpPr>
        <p:grpSpPr>
          <a:xfrm>
            <a:off x="2959100" y="3229254"/>
            <a:ext cx="5727700" cy="1378007"/>
            <a:chOff x="2908300" y="484106"/>
            <a:chExt cx="5727700" cy="1378007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BA619EC-AC7B-0FD4-4AEF-7F784DF2C7C1}"/>
                </a:ext>
              </a:extLst>
            </p:cNvPr>
            <p:cNvSpPr/>
            <p:nvPr/>
          </p:nvSpPr>
          <p:spPr>
            <a:xfrm>
              <a:off x="2908300" y="982609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C46733-769C-32F8-B21C-8FC3F29A2BB4}"/>
                </a:ext>
              </a:extLst>
            </p:cNvPr>
            <p:cNvSpPr/>
            <p:nvPr/>
          </p:nvSpPr>
          <p:spPr>
            <a:xfrm>
              <a:off x="3615267" y="484106"/>
              <a:ext cx="5020733" cy="1378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Xác định và công bố các khu vực ảnh hưởng nghiêm trọng bởi biến đổi khí hậu và kế hoạch di dời dân.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7773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FC69D-566E-88B7-F633-7E235C8A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53B0EC-9224-6FB4-C869-5835FCD9546C}"/>
              </a:ext>
            </a:extLst>
          </p:cNvPr>
          <p:cNvSpPr/>
          <p:nvPr/>
        </p:nvSpPr>
        <p:spPr>
          <a:xfrm>
            <a:off x="457200" y="600326"/>
            <a:ext cx="2362200" cy="4006935"/>
          </a:xfrm>
          <a:prstGeom prst="roundRect">
            <a:avLst>
              <a:gd name="adj" fmla="val 6347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>
                <a:latin typeface="+mj-lt"/>
              </a:rPr>
              <a:t>Để thích ứng với biến đổi khí hậu ở Bắc Trung Bộ, cần thực hiện các biện pháp: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9DEB04-7C90-7557-5DFF-2431E7417D97}"/>
              </a:ext>
            </a:extLst>
          </p:cNvPr>
          <p:cNvGrpSpPr/>
          <p:nvPr/>
        </p:nvGrpSpPr>
        <p:grpSpPr>
          <a:xfrm>
            <a:off x="2959100" y="600326"/>
            <a:ext cx="5863167" cy="1380744"/>
            <a:chOff x="2908299" y="683072"/>
            <a:chExt cx="5863167" cy="138074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577433CE-F3FB-302A-781B-AD189EACB8FE}"/>
                </a:ext>
              </a:extLst>
            </p:cNvPr>
            <p:cNvSpPr/>
            <p:nvPr/>
          </p:nvSpPr>
          <p:spPr>
            <a:xfrm>
              <a:off x="2908299" y="1182944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D5508F-BD3C-EC04-3FFF-4BBDEFC17D32}"/>
                </a:ext>
              </a:extLst>
            </p:cNvPr>
            <p:cNvSpPr/>
            <p:nvPr/>
          </p:nvSpPr>
          <p:spPr>
            <a:xfrm>
              <a:off x="3615266" y="683072"/>
              <a:ext cx="5156200" cy="1380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Bảo vệ và phát triển rừng ở khu vực miễn núi, phục hồi diện tích rừng ven biển, trồng thêm nhiều cây xanh. </a:t>
              </a:r>
              <a:endParaRPr lang="en-US" sz="16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C54D89-407F-BB76-17B2-7E0032A32021}"/>
              </a:ext>
            </a:extLst>
          </p:cNvPr>
          <p:cNvGrpSpPr/>
          <p:nvPr/>
        </p:nvGrpSpPr>
        <p:grpSpPr>
          <a:xfrm>
            <a:off x="2959100" y="2146593"/>
            <a:ext cx="5863167" cy="914400"/>
            <a:chOff x="2908300" y="488299"/>
            <a:chExt cx="5863167" cy="914400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E136DF9-DBAE-822B-4731-068B70F39CD1}"/>
                </a:ext>
              </a:extLst>
            </p:cNvPr>
            <p:cNvSpPr/>
            <p:nvPr/>
          </p:nvSpPr>
          <p:spPr>
            <a:xfrm>
              <a:off x="2908300" y="754999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20B24-21A1-041F-6274-189AA72AEB22}"/>
                </a:ext>
              </a:extLst>
            </p:cNvPr>
            <p:cNvSpPr/>
            <p:nvPr/>
          </p:nvSpPr>
          <p:spPr>
            <a:xfrm>
              <a:off x="3615266" y="488299"/>
              <a:ext cx="5156201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Chuyển đổi mùa vụ và cơ cấu cây trồng, vật nuôi thích nghi với sự thay đổi của khí hậu. </a:t>
              </a:r>
              <a:endParaRPr lang="en-US" sz="16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A90F29-B0C4-955A-4A20-68C3BA0D5C4D}"/>
              </a:ext>
            </a:extLst>
          </p:cNvPr>
          <p:cNvGrpSpPr/>
          <p:nvPr/>
        </p:nvGrpSpPr>
        <p:grpSpPr>
          <a:xfrm>
            <a:off x="2959100" y="3229254"/>
            <a:ext cx="5863167" cy="1378007"/>
            <a:chOff x="2908300" y="484106"/>
            <a:chExt cx="5863167" cy="1378007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4DA4C187-ED08-7D04-35EA-6768BA41946D}"/>
                </a:ext>
              </a:extLst>
            </p:cNvPr>
            <p:cNvSpPr/>
            <p:nvPr/>
          </p:nvSpPr>
          <p:spPr>
            <a:xfrm>
              <a:off x="2908300" y="982609"/>
              <a:ext cx="499533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123518-F82D-A3AD-2258-96A7A1930588}"/>
                </a:ext>
              </a:extLst>
            </p:cNvPr>
            <p:cNvSpPr/>
            <p:nvPr/>
          </p:nvSpPr>
          <p:spPr>
            <a:xfrm>
              <a:off x="3615267" y="484106"/>
              <a:ext cx="5156200" cy="1378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ea typeface="Times New Roman" panose="02020603050405020304" pitchFamily="18" charset="0"/>
                </a:rPr>
                <a:t>Xây dựng, nâng cấp các công trình thủy lợi, đê biển đảm bảo tiêu, trữ nước, hạn chế xâm nhập mặn, xói lở bờ biển…</a:t>
              </a:r>
              <a:endParaRPr lang="en-US" sz="16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FC7EF1-30C2-9F01-4A07-F742FB44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1BEFB-C46D-C45C-7AF9-B4F8F891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3AE1A6-A16E-943E-48E8-70D2DAD1DBB6}"/>
              </a:ext>
            </a:extLst>
          </p:cNvPr>
          <p:cNvGrpSpPr/>
          <p:nvPr/>
        </p:nvGrpSpPr>
        <p:grpSpPr>
          <a:xfrm>
            <a:off x="266613" y="444597"/>
            <a:ext cx="4192743" cy="3882412"/>
            <a:chOff x="341912" y="549824"/>
            <a:chExt cx="8385486" cy="77648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3AC470-8A08-2F96-776D-A676F838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4697" r="4697"/>
            <a:stretch/>
          </p:blipFill>
          <p:spPr bwMode="auto">
            <a:xfrm>
              <a:off x="341912" y="549824"/>
              <a:ext cx="8385486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417B45-4651-78F4-010A-4BC275F2FDC7}"/>
                </a:ext>
              </a:extLst>
            </p:cNvPr>
            <p:cNvSpPr/>
            <p:nvPr/>
          </p:nvSpPr>
          <p:spPr>
            <a:xfrm>
              <a:off x="341912" y="6005297"/>
              <a:ext cx="8385486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 chống lũ cộng đồng được xây dựng ở huyện Lệ Thuỷ (Quảng Bình) là nơi tránh trú an toàn của người dân vào mùa mưa lũ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94F36E-B6AB-3D5A-77FF-FF4CCB60D6A6}"/>
              </a:ext>
            </a:extLst>
          </p:cNvPr>
          <p:cNvGrpSpPr/>
          <p:nvPr/>
        </p:nvGrpSpPr>
        <p:grpSpPr>
          <a:xfrm>
            <a:off x="4395479" y="1077127"/>
            <a:ext cx="4682067" cy="3882412"/>
            <a:chOff x="-157075" y="63054"/>
            <a:chExt cx="9364133" cy="776482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AF1B269-59F8-9CC8-9800-D9B519E04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2665" b="2665"/>
            <a:stretch/>
          </p:blipFill>
          <p:spPr bwMode="auto">
            <a:xfrm>
              <a:off x="332249" y="63054"/>
              <a:ext cx="8385487" cy="545547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1A924B-F851-46BA-C12E-FB8E27D8229D}"/>
                </a:ext>
              </a:extLst>
            </p:cNvPr>
            <p:cNvSpPr/>
            <p:nvPr/>
          </p:nvSpPr>
          <p:spPr>
            <a:xfrm>
              <a:off x="-157075" y="5518527"/>
              <a:ext cx="9364133" cy="2309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50"/>
                </a:spcBef>
                <a:spcAft>
                  <a:spcPts val="50"/>
                </a:spcAft>
                <a:buClrTx/>
              </a:pPr>
              <a:r>
                <a:rPr lang="vi-VN" sz="1600" kern="1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 hình trồng dưa lưới ứng phó biến đổi khí hậu của anh Lê Điện tại xã Diễn Hải (Diễn Châu, Nghệ An) mang lại hiệu quả kinh tế cao.</a:t>
              </a:r>
              <a:endParaRPr lang="en-US" sz="1600" kern="12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0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>
          <a:extLst>
            <a:ext uri="{FF2B5EF4-FFF2-40B4-BE49-F238E27FC236}">
              <a16:creationId xmlns:a16="http://schemas.microsoft.com/office/drawing/2014/main" id="{A4AC5215-E934-CD9A-AC13-AC649E3D3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C5FA2F-6672-0318-98D9-9115CD46F2C8}"/>
              </a:ext>
            </a:extLst>
          </p:cNvPr>
          <p:cNvSpPr txBox="1"/>
          <p:nvPr/>
        </p:nvSpPr>
        <p:spPr>
          <a:xfrm>
            <a:off x="422018" y="111985"/>
            <a:ext cx="829996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vi-VN" sz="2400" b="1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Ý nghĩa của việc thực hiện các giải pháp ứng phó biến đổi khí hậu ở Bắc Trung Bộ</a:t>
            </a:r>
            <a:endParaRPr lang="en-US" sz="2400">
              <a:solidFill>
                <a:schemeClr val="bg2">
                  <a:lumMod val="7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258AC-22E4-6AAD-0B3A-35010D908165}"/>
              </a:ext>
            </a:extLst>
          </p:cNvPr>
          <p:cNvGrpSpPr/>
          <p:nvPr/>
        </p:nvGrpSpPr>
        <p:grpSpPr>
          <a:xfrm>
            <a:off x="475782" y="1332597"/>
            <a:ext cx="8217525" cy="965200"/>
            <a:chOff x="562406" y="1312757"/>
            <a:chExt cx="8217525" cy="965200"/>
          </a:xfrm>
        </p:grpSpPr>
        <p:grpSp>
          <p:nvGrpSpPr>
            <p:cNvPr id="534" name="Google Shape;534;p54">
              <a:extLst>
                <a:ext uri="{FF2B5EF4-FFF2-40B4-BE49-F238E27FC236}">
                  <a16:creationId xmlns:a16="http://schemas.microsoft.com/office/drawing/2014/main" id="{7937A30C-1484-6BB3-6470-E74E0B980822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535" name="Google Shape;535;p54">
                <a:extLst>
                  <a:ext uri="{FF2B5EF4-FFF2-40B4-BE49-F238E27FC236}">
                    <a16:creationId xmlns:a16="http://schemas.microsoft.com/office/drawing/2014/main" id="{7EEF3EFE-32C7-2209-65F6-E87EED9AB27F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4">
                <a:extLst>
                  <a:ext uri="{FF2B5EF4-FFF2-40B4-BE49-F238E27FC236}">
                    <a16:creationId xmlns:a16="http://schemas.microsoft.com/office/drawing/2014/main" id="{29BA2F9D-217B-3D4A-5076-C17C83DC7505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37" name="Google Shape;537;p54">
                <a:extLst>
                  <a:ext uri="{FF2B5EF4-FFF2-40B4-BE49-F238E27FC236}">
                    <a16:creationId xmlns:a16="http://schemas.microsoft.com/office/drawing/2014/main" id="{0C62A274-F5DF-9515-30A8-4FB8D381E00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FAFBAA-ECA4-B65A-0B08-52646DFE7DA8}"/>
                </a:ext>
              </a:extLst>
            </p:cNvPr>
            <p:cNvSpPr/>
            <p:nvPr/>
          </p:nvSpPr>
          <p:spPr>
            <a:xfrm>
              <a:off x="1287148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Th</a:t>
              </a:r>
              <a:r>
                <a:rPr lang="vi-VN" sz="2000">
                  <a:solidFill>
                    <a:srgbClr val="000000"/>
                  </a:solidFill>
                </a:rPr>
                <a:t>ực hiện các giải pháp ứng phó giúp giảm thiểu tác động tiêu cực, bảo vệ môi trường, phát triển kinh tế - xã hội.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D8E6B5-2A01-751F-1B66-7C2DF2BA198C}"/>
              </a:ext>
            </a:extLst>
          </p:cNvPr>
          <p:cNvGrpSpPr/>
          <p:nvPr/>
        </p:nvGrpSpPr>
        <p:grpSpPr>
          <a:xfrm>
            <a:off x="463236" y="2385598"/>
            <a:ext cx="8217525" cy="640080"/>
            <a:chOff x="562406" y="1475317"/>
            <a:chExt cx="8217525" cy="640080"/>
          </a:xfrm>
        </p:grpSpPr>
        <p:grpSp>
          <p:nvGrpSpPr>
            <p:cNvPr id="11" name="Google Shape;534;p54">
              <a:extLst>
                <a:ext uri="{FF2B5EF4-FFF2-40B4-BE49-F238E27FC236}">
                  <a16:creationId xmlns:a16="http://schemas.microsoft.com/office/drawing/2014/main" id="{FBA3D4F6-1045-86BC-3B9C-50B69CFB5A74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13" name="Google Shape;535;p54">
                <a:extLst>
                  <a:ext uri="{FF2B5EF4-FFF2-40B4-BE49-F238E27FC236}">
                    <a16:creationId xmlns:a16="http://schemas.microsoft.com/office/drawing/2014/main" id="{19E80041-99FB-1C7B-EC75-F9DB0D201C0E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6;p54">
                <a:extLst>
                  <a:ext uri="{FF2B5EF4-FFF2-40B4-BE49-F238E27FC236}">
                    <a16:creationId xmlns:a16="http://schemas.microsoft.com/office/drawing/2014/main" id="{34E1AEB4-AA4F-BA25-865E-80F9C4DA2955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" name="Google Shape;537;p54">
                <a:extLst>
                  <a:ext uri="{FF2B5EF4-FFF2-40B4-BE49-F238E27FC236}">
                    <a16:creationId xmlns:a16="http://schemas.microsoft.com/office/drawing/2014/main" id="{219E5BD8-D76C-60BA-0D5F-803BF72DAB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F3C7EFD-6288-0BE6-E347-2675D3B66F45}"/>
                </a:ext>
              </a:extLst>
            </p:cNvPr>
            <p:cNvSpPr/>
            <p:nvPr/>
          </p:nvSpPr>
          <p:spPr>
            <a:xfrm>
              <a:off x="1287148" y="1475317"/>
              <a:ext cx="7492783" cy="64008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000">
                  <a:solidFill>
                    <a:srgbClr val="000000"/>
                  </a:solidFill>
                </a:rPr>
                <a:t>Phát triển kinh tế - xã hội bền vững.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F4CEDA-E728-CCA1-F608-90FC23D841BF}"/>
              </a:ext>
            </a:extLst>
          </p:cNvPr>
          <p:cNvGrpSpPr/>
          <p:nvPr/>
        </p:nvGrpSpPr>
        <p:grpSpPr>
          <a:xfrm>
            <a:off x="463236" y="3113479"/>
            <a:ext cx="8217528" cy="965200"/>
            <a:chOff x="562406" y="1312757"/>
            <a:chExt cx="8217528" cy="965200"/>
          </a:xfrm>
        </p:grpSpPr>
        <p:grpSp>
          <p:nvGrpSpPr>
            <p:cNvPr id="17" name="Google Shape;534;p54">
              <a:extLst>
                <a:ext uri="{FF2B5EF4-FFF2-40B4-BE49-F238E27FC236}">
                  <a16:creationId xmlns:a16="http://schemas.microsoft.com/office/drawing/2014/main" id="{F7594933-CEA4-0D65-4719-D213463E81EB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19" name="Google Shape;535;p54">
                <a:extLst>
                  <a:ext uri="{FF2B5EF4-FFF2-40B4-BE49-F238E27FC236}">
                    <a16:creationId xmlns:a16="http://schemas.microsoft.com/office/drawing/2014/main" id="{BD8132C1-1810-5AC3-427F-025518C4AFE3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6;p54">
                <a:extLst>
                  <a:ext uri="{FF2B5EF4-FFF2-40B4-BE49-F238E27FC236}">
                    <a16:creationId xmlns:a16="http://schemas.microsoft.com/office/drawing/2014/main" id="{E68DBD06-41A9-7964-CC03-1743B1C46A8F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1" name="Google Shape;537;p54">
                <a:extLst>
                  <a:ext uri="{FF2B5EF4-FFF2-40B4-BE49-F238E27FC236}">
                    <a16:creationId xmlns:a16="http://schemas.microsoft.com/office/drawing/2014/main" id="{37FD8695-F2CE-A809-809C-0E18E2AD0A9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805F6BE-4755-75C2-5C56-37321A910DED}"/>
                </a:ext>
              </a:extLst>
            </p:cNvPr>
            <p:cNvSpPr/>
            <p:nvPr/>
          </p:nvSpPr>
          <p:spPr>
            <a:xfrm>
              <a:off x="1287151" y="1312757"/>
              <a:ext cx="7492783" cy="96520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</a:rPr>
                <a:t>Bảo vệ môi trường: ứng phó giúp bảo vệ môi trường, hạn chế sự suy thoái môi trường.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E65162-E1D5-C86D-B4F3-18F6A1AD6F93}"/>
              </a:ext>
            </a:extLst>
          </p:cNvPr>
          <p:cNvGrpSpPr/>
          <p:nvPr/>
        </p:nvGrpSpPr>
        <p:grpSpPr>
          <a:xfrm>
            <a:off x="463236" y="4166480"/>
            <a:ext cx="8217525" cy="640080"/>
            <a:chOff x="562406" y="1475317"/>
            <a:chExt cx="8217525" cy="640080"/>
          </a:xfrm>
        </p:grpSpPr>
        <p:grpSp>
          <p:nvGrpSpPr>
            <p:cNvPr id="23" name="Google Shape;534;p54">
              <a:extLst>
                <a:ext uri="{FF2B5EF4-FFF2-40B4-BE49-F238E27FC236}">
                  <a16:creationId xmlns:a16="http://schemas.microsoft.com/office/drawing/2014/main" id="{7D6CD37F-F362-3DA4-63E9-1E07CC8C7B5B}"/>
                </a:ext>
              </a:extLst>
            </p:cNvPr>
            <p:cNvGrpSpPr/>
            <p:nvPr/>
          </p:nvGrpSpPr>
          <p:grpSpPr>
            <a:xfrm>
              <a:off x="562406" y="1475317"/>
              <a:ext cx="640080" cy="640080"/>
              <a:chOff x="3278106" y="-7361174"/>
              <a:chExt cx="1444204" cy="1444200"/>
            </a:xfrm>
          </p:grpSpPr>
          <p:sp>
            <p:nvSpPr>
              <p:cNvPr id="25" name="Google Shape;535;p54">
                <a:extLst>
                  <a:ext uri="{FF2B5EF4-FFF2-40B4-BE49-F238E27FC236}">
                    <a16:creationId xmlns:a16="http://schemas.microsoft.com/office/drawing/2014/main" id="{2BD081DD-D67C-3D48-55F0-C7A8C3D57850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6;p54">
                <a:extLst>
                  <a:ext uri="{FF2B5EF4-FFF2-40B4-BE49-F238E27FC236}">
                    <a16:creationId xmlns:a16="http://schemas.microsoft.com/office/drawing/2014/main" id="{BF7EA886-49C6-9D20-FE87-BB7449AB9F17}"/>
                  </a:ext>
                </a:extLst>
              </p:cNvPr>
              <p:cNvSpPr/>
              <p:nvPr/>
            </p:nvSpPr>
            <p:spPr>
              <a:xfrm>
                <a:off x="3278110" y="-7361174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7" name="Google Shape;537;p54">
                <a:extLst>
                  <a:ext uri="{FF2B5EF4-FFF2-40B4-BE49-F238E27FC236}">
                    <a16:creationId xmlns:a16="http://schemas.microsoft.com/office/drawing/2014/main" id="{322F90E1-97E7-3B1A-178C-F209BC825B7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8429" r="20137" b="3929"/>
              <a:stretch/>
            </p:blipFill>
            <p:spPr>
              <a:xfrm>
                <a:off x="3278106" y="-7361173"/>
                <a:ext cx="1444200" cy="14442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7A3FDB3-ABEE-A071-7561-7464B82EFCA3}"/>
                </a:ext>
              </a:extLst>
            </p:cNvPr>
            <p:cNvSpPr/>
            <p:nvPr/>
          </p:nvSpPr>
          <p:spPr>
            <a:xfrm>
              <a:off x="1287148" y="1475317"/>
              <a:ext cx="7492783" cy="640080"/>
            </a:xfrm>
            <a:prstGeom prst="roundRect">
              <a:avLst>
                <a:gd name="adj" fmla="val 70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000">
                  <a:solidFill>
                    <a:srgbClr val="000000"/>
                  </a:solidFill>
                </a:rPr>
                <a:t>Nâng cao chất lượng cuộc sống.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95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48"/>
          <p:cNvGrpSpPr/>
          <p:nvPr/>
        </p:nvGrpSpPr>
        <p:grpSpPr>
          <a:xfrm>
            <a:off x="6760551" y="2662297"/>
            <a:ext cx="2701673" cy="2704699"/>
            <a:chOff x="7088206" y="-7361174"/>
            <a:chExt cx="1444204" cy="1444200"/>
          </a:xfrm>
        </p:grpSpPr>
        <p:sp>
          <p:nvSpPr>
            <p:cNvPr id="440" name="Google Shape;440;p48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8"/>
            <p:cNvSpPr/>
            <p:nvPr/>
          </p:nvSpPr>
          <p:spPr>
            <a:xfrm>
              <a:off x="70882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2" name="Google Shape;442;p48"/>
            <p:cNvPicPr preferRelativeResize="0"/>
            <p:nvPr/>
          </p:nvPicPr>
          <p:blipFill rotWithShape="1">
            <a:blip r:embed="rId3">
              <a:alphaModFix/>
            </a:blip>
            <a:srcRect l="9762" t="7367" r="24139" b="7359"/>
            <a:stretch/>
          </p:blipFill>
          <p:spPr>
            <a:xfrm>
              <a:off x="70882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43" name="Google Shape;443;p48"/>
          <p:cNvGrpSpPr/>
          <p:nvPr/>
        </p:nvGrpSpPr>
        <p:grpSpPr>
          <a:xfrm>
            <a:off x="-809622" y="695372"/>
            <a:ext cx="2701673" cy="2704699"/>
            <a:chOff x="8993256" y="-7361174"/>
            <a:chExt cx="1444204" cy="1444200"/>
          </a:xfrm>
        </p:grpSpPr>
        <p:sp>
          <p:nvSpPr>
            <p:cNvPr id="444" name="Google Shape;444;p48"/>
            <p:cNvSpPr/>
            <p:nvPr/>
          </p:nvSpPr>
          <p:spPr>
            <a:xfrm>
              <a:off x="89932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5" name="Google Shape;445;p48"/>
            <p:cNvPicPr preferRelativeResize="0"/>
            <p:nvPr/>
          </p:nvPicPr>
          <p:blipFill rotWithShape="1">
            <a:blip r:embed="rId4">
              <a:alphaModFix/>
            </a:blip>
            <a:srcRect l="7081" r="36628" b="2381"/>
            <a:stretch/>
          </p:blipFill>
          <p:spPr>
            <a:xfrm>
              <a:off x="89932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46" name="Google Shape;446;p48"/>
          <p:cNvGrpSpPr/>
          <p:nvPr/>
        </p:nvGrpSpPr>
        <p:grpSpPr>
          <a:xfrm>
            <a:off x="7514406" y="1325614"/>
            <a:ext cx="1444204" cy="1444200"/>
            <a:chOff x="5183156" y="-7361174"/>
            <a:chExt cx="1444204" cy="1444200"/>
          </a:xfrm>
        </p:grpSpPr>
        <p:sp>
          <p:nvSpPr>
            <p:cNvPr id="447" name="Google Shape;447;p48"/>
            <p:cNvSpPr/>
            <p:nvPr/>
          </p:nvSpPr>
          <p:spPr>
            <a:xfrm>
              <a:off x="51831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8"/>
            <p:cNvSpPr/>
            <p:nvPr/>
          </p:nvSpPr>
          <p:spPr>
            <a:xfrm>
              <a:off x="518316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9" name="Google Shape;449;p48"/>
            <p:cNvPicPr preferRelativeResize="0"/>
            <p:nvPr/>
          </p:nvPicPr>
          <p:blipFill rotWithShape="1">
            <a:blip r:embed="rId5">
              <a:alphaModFix/>
            </a:blip>
            <a:srcRect t="5492" b="5483"/>
            <a:stretch/>
          </p:blipFill>
          <p:spPr>
            <a:xfrm>
              <a:off x="51831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50" name="Google Shape;450;p48"/>
          <p:cNvGrpSpPr/>
          <p:nvPr/>
        </p:nvGrpSpPr>
        <p:grpSpPr>
          <a:xfrm>
            <a:off x="507768" y="3106416"/>
            <a:ext cx="1444782" cy="1444778"/>
            <a:chOff x="-2894494" y="-2514611"/>
            <a:chExt cx="1444204" cy="1444200"/>
          </a:xfrm>
        </p:grpSpPr>
        <p:sp>
          <p:nvSpPr>
            <p:cNvPr id="451" name="Google Shape;451;p48"/>
            <p:cNvSpPr/>
            <p:nvPr/>
          </p:nvSpPr>
          <p:spPr>
            <a:xfrm>
              <a:off x="-289449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2" name="Google Shape;452;p48"/>
            <p:cNvPicPr preferRelativeResize="0"/>
            <p:nvPr/>
          </p:nvPicPr>
          <p:blipFill rotWithShape="1">
            <a:blip r:embed="rId6">
              <a:alphaModFix/>
            </a:blip>
            <a:srcRect t="31161" b="2140"/>
            <a:stretch/>
          </p:blipFill>
          <p:spPr>
            <a:xfrm>
              <a:off x="-2894494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0415D9-A127-BEFA-F019-C696A0388E5F}"/>
              </a:ext>
            </a:extLst>
          </p:cNvPr>
          <p:cNvSpPr txBox="1"/>
          <p:nvPr/>
        </p:nvSpPr>
        <p:spPr>
          <a:xfrm>
            <a:off x="2473142" y="2110085"/>
            <a:ext cx="4197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1C4587"/>
                </a:solidFill>
              </a:rPr>
              <a:t>LUYỆN TẬP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54281-1ED1-98BA-9DA3-2EC232780D49}"/>
              </a:ext>
            </a:extLst>
          </p:cNvPr>
          <p:cNvGrpSpPr/>
          <p:nvPr/>
        </p:nvGrpSpPr>
        <p:grpSpPr>
          <a:xfrm>
            <a:off x="720000" y="4025995"/>
            <a:ext cx="7704000" cy="787128"/>
            <a:chOff x="719993" y="3342053"/>
            <a:chExt cx="7704000" cy="787128"/>
          </a:xfrm>
        </p:grpSpPr>
        <p:grpSp>
          <p:nvGrpSpPr>
            <p:cNvPr id="949" name="Google Shape;949;p70"/>
            <p:cNvGrpSpPr/>
            <p:nvPr/>
          </p:nvGrpSpPr>
          <p:grpSpPr>
            <a:xfrm>
              <a:off x="719993" y="3342066"/>
              <a:ext cx="787089" cy="787089"/>
              <a:chOff x="2163281" y="-2514611"/>
              <a:chExt cx="1444200" cy="1444200"/>
            </a:xfrm>
          </p:grpSpPr>
          <p:sp>
            <p:nvSpPr>
              <p:cNvPr id="950" name="Google Shape;950;p70"/>
              <p:cNvSpPr/>
              <p:nvPr/>
            </p:nvSpPr>
            <p:spPr>
              <a:xfrm>
                <a:off x="21632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1" name="Google Shape;951;p70"/>
              <p:cNvPicPr preferRelativeResize="0"/>
              <p:nvPr/>
            </p:nvPicPr>
            <p:blipFill rotWithShape="1">
              <a:blip r:embed="rId3">
                <a:alphaModFix/>
              </a:blip>
              <a:srcRect l="3768" r="36221"/>
              <a:stretch/>
            </p:blipFill>
            <p:spPr>
              <a:xfrm>
                <a:off x="21632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2" name="Google Shape;952;p70"/>
            <p:cNvGrpSpPr/>
            <p:nvPr/>
          </p:nvGrpSpPr>
          <p:grpSpPr>
            <a:xfrm>
              <a:off x="1872805" y="3342066"/>
              <a:ext cx="787089" cy="787089"/>
              <a:chOff x="3849206" y="-2514611"/>
              <a:chExt cx="1444200" cy="1444200"/>
            </a:xfrm>
          </p:grpSpPr>
          <p:sp>
            <p:nvSpPr>
              <p:cNvPr id="953" name="Google Shape;953;p70"/>
              <p:cNvSpPr/>
              <p:nvPr/>
            </p:nvSpPr>
            <p:spPr>
              <a:xfrm>
                <a:off x="38492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4" name="Google Shape;954;p70"/>
              <p:cNvPicPr preferRelativeResize="0"/>
              <p:nvPr/>
            </p:nvPicPr>
            <p:blipFill rotWithShape="1">
              <a:blip r:embed="rId4">
                <a:alphaModFix/>
              </a:blip>
              <a:srcRect l="2204" r="39161" b="4461"/>
              <a:stretch/>
            </p:blipFill>
            <p:spPr>
              <a:xfrm>
                <a:off x="38492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5" name="Google Shape;955;p70"/>
            <p:cNvGrpSpPr/>
            <p:nvPr/>
          </p:nvGrpSpPr>
          <p:grpSpPr>
            <a:xfrm>
              <a:off x="7636900" y="3342053"/>
              <a:ext cx="787093" cy="787103"/>
              <a:chOff x="12278823" y="-2514636"/>
              <a:chExt cx="1444208" cy="1444225"/>
            </a:xfrm>
          </p:grpSpPr>
          <p:sp>
            <p:nvSpPr>
              <p:cNvPr id="956" name="Google Shape;956;p70"/>
              <p:cNvSpPr/>
              <p:nvPr/>
            </p:nvSpPr>
            <p:spPr>
              <a:xfrm>
                <a:off x="1227883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0"/>
              <p:cNvSpPr/>
              <p:nvPr/>
            </p:nvSpPr>
            <p:spPr>
              <a:xfrm>
                <a:off x="122788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8" name="Google Shape;958;p70"/>
              <p:cNvPicPr preferRelativeResize="0"/>
              <p:nvPr/>
            </p:nvPicPr>
            <p:blipFill rotWithShape="1">
              <a:blip r:embed="rId5">
                <a:alphaModFix/>
              </a:blip>
              <a:srcRect t="8785" b="8794"/>
              <a:stretch/>
            </p:blipFill>
            <p:spPr>
              <a:xfrm>
                <a:off x="122788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9" name="Google Shape;959;p70"/>
            <p:cNvGrpSpPr/>
            <p:nvPr/>
          </p:nvGrpSpPr>
          <p:grpSpPr>
            <a:xfrm>
              <a:off x="3025617" y="3342053"/>
              <a:ext cx="787109" cy="787103"/>
              <a:chOff x="5535123" y="-2514636"/>
              <a:chExt cx="1444237" cy="1444225"/>
            </a:xfrm>
          </p:grpSpPr>
          <p:sp>
            <p:nvSpPr>
              <p:cNvPr id="960" name="Google Shape;960;p70"/>
              <p:cNvSpPr/>
              <p:nvPr/>
            </p:nvSpPr>
            <p:spPr>
              <a:xfrm>
                <a:off x="5535160" y="-2514611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0"/>
              <p:cNvSpPr/>
              <p:nvPr/>
            </p:nvSpPr>
            <p:spPr>
              <a:xfrm>
                <a:off x="55351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2" name="Google Shape;962;p70"/>
              <p:cNvPicPr preferRelativeResize="0"/>
              <p:nvPr/>
            </p:nvPicPr>
            <p:blipFill rotWithShape="1">
              <a:blip r:embed="rId6">
                <a:alphaModFix/>
              </a:blip>
              <a:srcRect t="5884" b="5884"/>
              <a:stretch/>
            </p:blipFill>
            <p:spPr>
              <a:xfrm>
                <a:off x="55351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3" name="Google Shape;963;p70"/>
            <p:cNvGrpSpPr/>
            <p:nvPr/>
          </p:nvGrpSpPr>
          <p:grpSpPr>
            <a:xfrm>
              <a:off x="4178450" y="3342053"/>
              <a:ext cx="787093" cy="787103"/>
              <a:chOff x="7221048" y="-2514636"/>
              <a:chExt cx="1444208" cy="1444225"/>
            </a:xfrm>
          </p:grpSpPr>
          <p:sp>
            <p:nvSpPr>
              <p:cNvPr id="964" name="Google Shape;964;p70"/>
              <p:cNvSpPr/>
              <p:nvPr/>
            </p:nvSpPr>
            <p:spPr>
              <a:xfrm>
                <a:off x="722106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0"/>
              <p:cNvSpPr/>
              <p:nvPr/>
            </p:nvSpPr>
            <p:spPr>
              <a:xfrm>
                <a:off x="722104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6" name="Google Shape;966;p70"/>
              <p:cNvPicPr preferRelativeResize="0"/>
              <p:nvPr/>
            </p:nvPicPr>
            <p:blipFill rotWithShape="1">
              <a:blip r:embed="rId7">
                <a:alphaModFix/>
              </a:blip>
              <a:srcRect l="24487" r="24487"/>
              <a:stretch/>
            </p:blipFill>
            <p:spPr>
              <a:xfrm>
                <a:off x="722105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7" name="Google Shape;967;p70"/>
            <p:cNvGrpSpPr/>
            <p:nvPr/>
          </p:nvGrpSpPr>
          <p:grpSpPr>
            <a:xfrm>
              <a:off x="5331267" y="3342065"/>
              <a:ext cx="787093" cy="787103"/>
              <a:chOff x="8906973" y="-2514636"/>
              <a:chExt cx="1444208" cy="1444225"/>
            </a:xfrm>
          </p:grpSpPr>
          <p:sp>
            <p:nvSpPr>
              <p:cNvPr id="968" name="Google Shape;968;p70"/>
              <p:cNvSpPr/>
              <p:nvPr/>
            </p:nvSpPr>
            <p:spPr>
              <a:xfrm>
                <a:off x="89069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0"/>
              <p:cNvSpPr/>
              <p:nvPr/>
            </p:nvSpPr>
            <p:spPr>
              <a:xfrm>
                <a:off x="890697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0" name="Google Shape;970;p70"/>
              <p:cNvPicPr preferRelativeResize="0"/>
              <p:nvPr/>
            </p:nvPicPr>
            <p:blipFill rotWithShape="1">
              <a:blip r:embed="rId8">
                <a:alphaModFix/>
              </a:blip>
              <a:srcRect l="15039" r="15039"/>
              <a:stretch/>
            </p:blipFill>
            <p:spPr>
              <a:xfrm>
                <a:off x="89069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1" name="Google Shape;971;p70"/>
            <p:cNvGrpSpPr/>
            <p:nvPr/>
          </p:nvGrpSpPr>
          <p:grpSpPr>
            <a:xfrm>
              <a:off x="6484084" y="3342078"/>
              <a:ext cx="787093" cy="787103"/>
              <a:chOff x="10592898" y="-2514636"/>
              <a:chExt cx="1444208" cy="1444225"/>
            </a:xfrm>
          </p:grpSpPr>
          <p:sp>
            <p:nvSpPr>
              <p:cNvPr id="972" name="Google Shape;972;p70"/>
              <p:cNvSpPr/>
              <p:nvPr/>
            </p:nvSpPr>
            <p:spPr>
              <a:xfrm>
                <a:off x="105929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0"/>
              <p:cNvSpPr/>
              <p:nvPr/>
            </p:nvSpPr>
            <p:spPr>
              <a:xfrm>
                <a:off x="1059289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4" name="Google Shape;974;p70"/>
              <p:cNvPicPr preferRelativeResize="0"/>
              <p:nvPr/>
            </p:nvPicPr>
            <p:blipFill rotWithShape="1">
              <a:blip r:embed="rId9">
                <a:alphaModFix/>
              </a:blip>
              <a:srcRect l="9130" r="9130"/>
              <a:stretch/>
            </p:blipFill>
            <p:spPr>
              <a:xfrm>
                <a:off x="105929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9F0CB0-A6AB-DDE4-D303-D25223ACBAAE}"/>
              </a:ext>
            </a:extLst>
          </p:cNvPr>
          <p:cNvSpPr txBox="1"/>
          <p:nvPr/>
        </p:nvSpPr>
        <p:spPr>
          <a:xfrm>
            <a:off x="1203203" y="604343"/>
            <a:ext cx="6737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>
                <a:solidFill>
                  <a:srgbClr val="1C4587"/>
                </a:solidFill>
              </a:rPr>
              <a:t>Câu 1: Thiên tai thường được chia làm mấy nhóm chính?</a:t>
            </a:r>
            <a:endParaRPr lang="en-US" sz="2000">
              <a:solidFill>
                <a:srgbClr val="1C4587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06CDF9-F11C-87B8-5986-00D5D5D218F7}"/>
              </a:ext>
            </a:extLst>
          </p:cNvPr>
          <p:cNvSpPr/>
          <p:nvPr/>
        </p:nvSpPr>
        <p:spPr>
          <a:xfrm>
            <a:off x="720001" y="1274241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A. 3 nhóm. 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449EFE-0D87-2006-E00E-D42FCBD65730}"/>
              </a:ext>
            </a:extLst>
          </p:cNvPr>
          <p:cNvSpPr/>
          <p:nvPr/>
        </p:nvSpPr>
        <p:spPr>
          <a:xfrm>
            <a:off x="720000" y="2433699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B. 2 nhóm.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FAF30D-7E73-2319-F696-29E38BE06A6C}"/>
              </a:ext>
            </a:extLst>
          </p:cNvPr>
          <p:cNvSpPr/>
          <p:nvPr/>
        </p:nvSpPr>
        <p:spPr>
          <a:xfrm>
            <a:off x="4780372" y="1274240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C. 1 nhóm.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E0F7C4-B6E6-272C-EDCC-5E4240DE722B}"/>
              </a:ext>
            </a:extLst>
          </p:cNvPr>
          <p:cNvSpPr/>
          <p:nvPr/>
        </p:nvSpPr>
        <p:spPr>
          <a:xfrm>
            <a:off x="4780371" y="2433699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D. 4 nhóm.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3E4CAF-BC7A-E91C-2C7F-E7B8CC7B4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584" y="1004453"/>
            <a:ext cx="1368404" cy="1358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FE0D3C-F9FF-3070-BCAD-9F733E31B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>
          <a:extLst>
            <a:ext uri="{FF2B5EF4-FFF2-40B4-BE49-F238E27FC236}">
              <a16:creationId xmlns:a16="http://schemas.microsoft.com/office/drawing/2014/main" id="{8DB3D357-E022-C703-BA2B-7E9DCCB1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6C84AD-13EC-F5B9-122F-53CF1D2ECAD6}"/>
              </a:ext>
            </a:extLst>
          </p:cNvPr>
          <p:cNvGrpSpPr/>
          <p:nvPr/>
        </p:nvGrpSpPr>
        <p:grpSpPr>
          <a:xfrm>
            <a:off x="720000" y="4025995"/>
            <a:ext cx="7704000" cy="787128"/>
            <a:chOff x="719993" y="3342053"/>
            <a:chExt cx="7704000" cy="787128"/>
          </a:xfrm>
        </p:grpSpPr>
        <p:grpSp>
          <p:nvGrpSpPr>
            <p:cNvPr id="949" name="Google Shape;949;p70">
              <a:extLst>
                <a:ext uri="{FF2B5EF4-FFF2-40B4-BE49-F238E27FC236}">
                  <a16:creationId xmlns:a16="http://schemas.microsoft.com/office/drawing/2014/main" id="{01F79E73-1577-2E85-A1D5-D27237C9270A}"/>
                </a:ext>
              </a:extLst>
            </p:cNvPr>
            <p:cNvGrpSpPr/>
            <p:nvPr/>
          </p:nvGrpSpPr>
          <p:grpSpPr>
            <a:xfrm>
              <a:off x="719993" y="3342066"/>
              <a:ext cx="787089" cy="787089"/>
              <a:chOff x="2163281" y="-2514611"/>
              <a:chExt cx="1444200" cy="1444200"/>
            </a:xfrm>
          </p:grpSpPr>
          <p:sp>
            <p:nvSpPr>
              <p:cNvPr id="950" name="Google Shape;950;p70">
                <a:extLst>
                  <a:ext uri="{FF2B5EF4-FFF2-40B4-BE49-F238E27FC236}">
                    <a16:creationId xmlns:a16="http://schemas.microsoft.com/office/drawing/2014/main" id="{10BDD205-F903-5946-63C8-4BBB0DED8C21}"/>
                  </a:ext>
                </a:extLst>
              </p:cNvPr>
              <p:cNvSpPr/>
              <p:nvPr/>
            </p:nvSpPr>
            <p:spPr>
              <a:xfrm>
                <a:off x="21632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1" name="Google Shape;951;p70">
                <a:extLst>
                  <a:ext uri="{FF2B5EF4-FFF2-40B4-BE49-F238E27FC236}">
                    <a16:creationId xmlns:a16="http://schemas.microsoft.com/office/drawing/2014/main" id="{8330BB8A-40BA-6844-0D50-BFD4BC599DF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768" r="36221"/>
              <a:stretch/>
            </p:blipFill>
            <p:spPr>
              <a:xfrm>
                <a:off x="21632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2" name="Google Shape;952;p70">
              <a:extLst>
                <a:ext uri="{FF2B5EF4-FFF2-40B4-BE49-F238E27FC236}">
                  <a16:creationId xmlns:a16="http://schemas.microsoft.com/office/drawing/2014/main" id="{9BCED4AC-FBDB-7A2D-0DD2-97A731C87E44}"/>
                </a:ext>
              </a:extLst>
            </p:cNvPr>
            <p:cNvGrpSpPr/>
            <p:nvPr/>
          </p:nvGrpSpPr>
          <p:grpSpPr>
            <a:xfrm>
              <a:off x="1872805" y="3342066"/>
              <a:ext cx="787089" cy="787089"/>
              <a:chOff x="3849206" y="-2514611"/>
              <a:chExt cx="1444200" cy="1444200"/>
            </a:xfrm>
          </p:grpSpPr>
          <p:sp>
            <p:nvSpPr>
              <p:cNvPr id="953" name="Google Shape;953;p70">
                <a:extLst>
                  <a:ext uri="{FF2B5EF4-FFF2-40B4-BE49-F238E27FC236}">
                    <a16:creationId xmlns:a16="http://schemas.microsoft.com/office/drawing/2014/main" id="{312831D7-9C23-FA5E-B9FF-70D35888BBF3}"/>
                  </a:ext>
                </a:extLst>
              </p:cNvPr>
              <p:cNvSpPr/>
              <p:nvPr/>
            </p:nvSpPr>
            <p:spPr>
              <a:xfrm>
                <a:off x="38492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4" name="Google Shape;954;p70">
                <a:extLst>
                  <a:ext uri="{FF2B5EF4-FFF2-40B4-BE49-F238E27FC236}">
                    <a16:creationId xmlns:a16="http://schemas.microsoft.com/office/drawing/2014/main" id="{BAA08E36-49CE-9529-BA69-9EC0FABF77A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204" r="39161" b="4461"/>
              <a:stretch/>
            </p:blipFill>
            <p:spPr>
              <a:xfrm>
                <a:off x="38492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5" name="Google Shape;955;p70">
              <a:extLst>
                <a:ext uri="{FF2B5EF4-FFF2-40B4-BE49-F238E27FC236}">
                  <a16:creationId xmlns:a16="http://schemas.microsoft.com/office/drawing/2014/main" id="{01277F6A-7A92-BBD8-FC8D-6A2C9E93C950}"/>
                </a:ext>
              </a:extLst>
            </p:cNvPr>
            <p:cNvGrpSpPr/>
            <p:nvPr/>
          </p:nvGrpSpPr>
          <p:grpSpPr>
            <a:xfrm>
              <a:off x="7636900" y="3342053"/>
              <a:ext cx="787093" cy="787103"/>
              <a:chOff x="12278823" y="-2514636"/>
              <a:chExt cx="1444208" cy="1444225"/>
            </a:xfrm>
          </p:grpSpPr>
          <p:sp>
            <p:nvSpPr>
              <p:cNvPr id="956" name="Google Shape;956;p70">
                <a:extLst>
                  <a:ext uri="{FF2B5EF4-FFF2-40B4-BE49-F238E27FC236}">
                    <a16:creationId xmlns:a16="http://schemas.microsoft.com/office/drawing/2014/main" id="{2020B2FB-FD18-9903-3F0B-31F12D675643}"/>
                  </a:ext>
                </a:extLst>
              </p:cNvPr>
              <p:cNvSpPr/>
              <p:nvPr/>
            </p:nvSpPr>
            <p:spPr>
              <a:xfrm>
                <a:off x="1227883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0">
                <a:extLst>
                  <a:ext uri="{FF2B5EF4-FFF2-40B4-BE49-F238E27FC236}">
                    <a16:creationId xmlns:a16="http://schemas.microsoft.com/office/drawing/2014/main" id="{D402A21B-CC7D-B2FE-A425-1B96BB035C8C}"/>
                  </a:ext>
                </a:extLst>
              </p:cNvPr>
              <p:cNvSpPr/>
              <p:nvPr/>
            </p:nvSpPr>
            <p:spPr>
              <a:xfrm>
                <a:off x="122788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8" name="Google Shape;958;p70">
                <a:extLst>
                  <a:ext uri="{FF2B5EF4-FFF2-40B4-BE49-F238E27FC236}">
                    <a16:creationId xmlns:a16="http://schemas.microsoft.com/office/drawing/2014/main" id="{2A6AAE13-15FF-187F-D11A-5425739A51C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8785" b="8794"/>
              <a:stretch/>
            </p:blipFill>
            <p:spPr>
              <a:xfrm>
                <a:off x="122788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9" name="Google Shape;959;p70">
              <a:extLst>
                <a:ext uri="{FF2B5EF4-FFF2-40B4-BE49-F238E27FC236}">
                  <a16:creationId xmlns:a16="http://schemas.microsoft.com/office/drawing/2014/main" id="{71C7F29E-9566-A1C6-FAFB-950D826F2A79}"/>
                </a:ext>
              </a:extLst>
            </p:cNvPr>
            <p:cNvGrpSpPr/>
            <p:nvPr/>
          </p:nvGrpSpPr>
          <p:grpSpPr>
            <a:xfrm>
              <a:off x="3025617" y="3342053"/>
              <a:ext cx="787109" cy="787103"/>
              <a:chOff x="5535123" y="-2514636"/>
              <a:chExt cx="1444237" cy="1444225"/>
            </a:xfrm>
          </p:grpSpPr>
          <p:sp>
            <p:nvSpPr>
              <p:cNvPr id="960" name="Google Shape;960;p70">
                <a:extLst>
                  <a:ext uri="{FF2B5EF4-FFF2-40B4-BE49-F238E27FC236}">
                    <a16:creationId xmlns:a16="http://schemas.microsoft.com/office/drawing/2014/main" id="{D538A495-C2B6-CDF7-BAC2-BCD8F3BA92DE}"/>
                  </a:ext>
                </a:extLst>
              </p:cNvPr>
              <p:cNvSpPr/>
              <p:nvPr/>
            </p:nvSpPr>
            <p:spPr>
              <a:xfrm>
                <a:off x="5535160" y="-2514611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0">
                <a:extLst>
                  <a:ext uri="{FF2B5EF4-FFF2-40B4-BE49-F238E27FC236}">
                    <a16:creationId xmlns:a16="http://schemas.microsoft.com/office/drawing/2014/main" id="{19FDF5B0-1B90-9892-87CD-71AF793C6D17}"/>
                  </a:ext>
                </a:extLst>
              </p:cNvPr>
              <p:cNvSpPr/>
              <p:nvPr/>
            </p:nvSpPr>
            <p:spPr>
              <a:xfrm>
                <a:off x="55351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2" name="Google Shape;962;p70">
                <a:extLst>
                  <a:ext uri="{FF2B5EF4-FFF2-40B4-BE49-F238E27FC236}">
                    <a16:creationId xmlns:a16="http://schemas.microsoft.com/office/drawing/2014/main" id="{FDF075AE-9FE1-1681-DE09-6A05C23FCD3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t="5884" b="5884"/>
              <a:stretch/>
            </p:blipFill>
            <p:spPr>
              <a:xfrm>
                <a:off x="55351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3" name="Google Shape;963;p70">
              <a:extLst>
                <a:ext uri="{FF2B5EF4-FFF2-40B4-BE49-F238E27FC236}">
                  <a16:creationId xmlns:a16="http://schemas.microsoft.com/office/drawing/2014/main" id="{79F31A5E-853C-4427-8627-1CCA1CE77A48}"/>
                </a:ext>
              </a:extLst>
            </p:cNvPr>
            <p:cNvGrpSpPr/>
            <p:nvPr/>
          </p:nvGrpSpPr>
          <p:grpSpPr>
            <a:xfrm>
              <a:off x="4178450" y="3342053"/>
              <a:ext cx="787093" cy="787103"/>
              <a:chOff x="7221048" y="-2514636"/>
              <a:chExt cx="1444208" cy="1444225"/>
            </a:xfrm>
          </p:grpSpPr>
          <p:sp>
            <p:nvSpPr>
              <p:cNvPr id="964" name="Google Shape;964;p70">
                <a:extLst>
                  <a:ext uri="{FF2B5EF4-FFF2-40B4-BE49-F238E27FC236}">
                    <a16:creationId xmlns:a16="http://schemas.microsoft.com/office/drawing/2014/main" id="{87F6773C-D0AA-2099-1327-DBD1D56355C6}"/>
                  </a:ext>
                </a:extLst>
              </p:cNvPr>
              <p:cNvSpPr/>
              <p:nvPr/>
            </p:nvSpPr>
            <p:spPr>
              <a:xfrm>
                <a:off x="722106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0">
                <a:extLst>
                  <a:ext uri="{FF2B5EF4-FFF2-40B4-BE49-F238E27FC236}">
                    <a16:creationId xmlns:a16="http://schemas.microsoft.com/office/drawing/2014/main" id="{0CEDA5E2-B6F9-6315-6C6B-62DC3FA8D287}"/>
                  </a:ext>
                </a:extLst>
              </p:cNvPr>
              <p:cNvSpPr/>
              <p:nvPr/>
            </p:nvSpPr>
            <p:spPr>
              <a:xfrm>
                <a:off x="722104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6" name="Google Shape;966;p70">
                <a:extLst>
                  <a:ext uri="{FF2B5EF4-FFF2-40B4-BE49-F238E27FC236}">
                    <a16:creationId xmlns:a16="http://schemas.microsoft.com/office/drawing/2014/main" id="{5F0FDCE2-AC71-800D-318F-EE1EA93A9BD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487" r="24487"/>
              <a:stretch/>
            </p:blipFill>
            <p:spPr>
              <a:xfrm>
                <a:off x="722105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7" name="Google Shape;967;p70">
              <a:extLst>
                <a:ext uri="{FF2B5EF4-FFF2-40B4-BE49-F238E27FC236}">
                  <a16:creationId xmlns:a16="http://schemas.microsoft.com/office/drawing/2014/main" id="{C1D1E1E3-6269-5A8C-A899-7291EB2CF3B8}"/>
                </a:ext>
              </a:extLst>
            </p:cNvPr>
            <p:cNvGrpSpPr/>
            <p:nvPr/>
          </p:nvGrpSpPr>
          <p:grpSpPr>
            <a:xfrm>
              <a:off x="5331267" y="3342065"/>
              <a:ext cx="787093" cy="787103"/>
              <a:chOff x="8906973" y="-2514636"/>
              <a:chExt cx="1444208" cy="1444225"/>
            </a:xfrm>
          </p:grpSpPr>
          <p:sp>
            <p:nvSpPr>
              <p:cNvPr id="968" name="Google Shape;968;p70">
                <a:extLst>
                  <a:ext uri="{FF2B5EF4-FFF2-40B4-BE49-F238E27FC236}">
                    <a16:creationId xmlns:a16="http://schemas.microsoft.com/office/drawing/2014/main" id="{47DB679E-C8CC-D73F-FF43-5A730BC4D1D7}"/>
                  </a:ext>
                </a:extLst>
              </p:cNvPr>
              <p:cNvSpPr/>
              <p:nvPr/>
            </p:nvSpPr>
            <p:spPr>
              <a:xfrm>
                <a:off x="89069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0">
                <a:extLst>
                  <a:ext uri="{FF2B5EF4-FFF2-40B4-BE49-F238E27FC236}">
                    <a16:creationId xmlns:a16="http://schemas.microsoft.com/office/drawing/2014/main" id="{D6EF820D-F652-BE18-555A-13F89BD2C158}"/>
                  </a:ext>
                </a:extLst>
              </p:cNvPr>
              <p:cNvSpPr/>
              <p:nvPr/>
            </p:nvSpPr>
            <p:spPr>
              <a:xfrm>
                <a:off x="890697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0" name="Google Shape;970;p70">
                <a:extLst>
                  <a:ext uri="{FF2B5EF4-FFF2-40B4-BE49-F238E27FC236}">
                    <a16:creationId xmlns:a16="http://schemas.microsoft.com/office/drawing/2014/main" id="{3A954094-1781-8D03-170E-AFEBC6A1B8DB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15039" r="15039"/>
              <a:stretch/>
            </p:blipFill>
            <p:spPr>
              <a:xfrm>
                <a:off x="89069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1" name="Google Shape;971;p70">
              <a:extLst>
                <a:ext uri="{FF2B5EF4-FFF2-40B4-BE49-F238E27FC236}">
                  <a16:creationId xmlns:a16="http://schemas.microsoft.com/office/drawing/2014/main" id="{749F76ED-E221-CD85-A040-9257782B9CF5}"/>
                </a:ext>
              </a:extLst>
            </p:cNvPr>
            <p:cNvGrpSpPr/>
            <p:nvPr/>
          </p:nvGrpSpPr>
          <p:grpSpPr>
            <a:xfrm>
              <a:off x="6484084" y="3342078"/>
              <a:ext cx="787093" cy="787103"/>
              <a:chOff x="10592898" y="-2514636"/>
              <a:chExt cx="1444208" cy="1444225"/>
            </a:xfrm>
          </p:grpSpPr>
          <p:sp>
            <p:nvSpPr>
              <p:cNvPr id="972" name="Google Shape;972;p70">
                <a:extLst>
                  <a:ext uri="{FF2B5EF4-FFF2-40B4-BE49-F238E27FC236}">
                    <a16:creationId xmlns:a16="http://schemas.microsoft.com/office/drawing/2014/main" id="{09B123D2-B16D-788E-BA56-316F6494A2A4}"/>
                  </a:ext>
                </a:extLst>
              </p:cNvPr>
              <p:cNvSpPr/>
              <p:nvPr/>
            </p:nvSpPr>
            <p:spPr>
              <a:xfrm>
                <a:off x="105929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0">
                <a:extLst>
                  <a:ext uri="{FF2B5EF4-FFF2-40B4-BE49-F238E27FC236}">
                    <a16:creationId xmlns:a16="http://schemas.microsoft.com/office/drawing/2014/main" id="{7A996559-50E3-BDC2-F3E7-2ADCCC2E0341}"/>
                  </a:ext>
                </a:extLst>
              </p:cNvPr>
              <p:cNvSpPr/>
              <p:nvPr/>
            </p:nvSpPr>
            <p:spPr>
              <a:xfrm>
                <a:off x="1059289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4" name="Google Shape;974;p70">
                <a:extLst>
                  <a:ext uri="{FF2B5EF4-FFF2-40B4-BE49-F238E27FC236}">
                    <a16:creationId xmlns:a16="http://schemas.microsoft.com/office/drawing/2014/main" id="{6FAFD2D2-0485-01FC-4480-998662CA7985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9130" r="9130"/>
              <a:stretch/>
            </p:blipFill>
            <p:spPr>
              <a:xfrm>
                <a:off x="105929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5C7B80-B6CA-1BBE-4621-A1346FA99A52}"/>
              </a:ext>
            </a:extLst>
          </p:cNvPr>
          <p:cNvSpPr txBox="1"/>
          <p:nvPr/>
        </p:nvSpPr>
        <p:spPr>
          <a:xfrm>
            <a:off x="772575" y="534611"/>
            <a:ext cx="7598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>
                <a:solidFill>
                  <a:srgbClr val="1C4587"/>
                </a:solidFill>
              </a:rPr>
              <a:t>Câu 2: Loại hình thiên tai nào là nguy hiểm với khu vực miền núi?</a:t>
            </a:r>
            <a:endParaRPr lang="en-US" sz="2000">
              <a:solidFill>
                <a:srgbClr val="1C4587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17AABD-0CD6-363F-22E1-96D8D1060A33}"/>
              </a:ext>
            </a:extLst>
          </p:cNvPr>
          <p:cNvSpPr/>
          <p:nvPr/>
        </p:nvSpPr>
        <p:spPr>
          <a:xfrm>
            <a:off x="720001" y="1274241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A. Sạt lở đất.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EC5E9D-B0A4-B956-8FE5-2AB5D3077F29}"/>
              </a:ext>
            </a:extLst>
          </p:cNvPr>
          <p:cNvSpPr/>
          <p:nvPr/>
        </p:nvSpPr>
        <p:spPr>
          <a:xfrm>
            <a:off x="720000" y="2433699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B. Băng tuyết.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85C1A8-DED4-7311-6BE8-180F184481ED}"/>
              </a:ext>
            </a:extLst>
          </p:cNvPr>
          <p:cNvSpPr/>
          <p:nvPr/>
        </p:nvSpPr>
        <p:spPr>
          <a:xfrm>
            <a:off x="4780372" y="1274240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C. Sương muối.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3FCEA5-FFAA-415C-9A20-1EBB9FE88A50}"/>
              </a:ext>
            </a:extLst>
          </p:cNvPr>
          <p:cNvSpPr/>
          <p:nvPr/>
        </p:nvSpPr>
        <p:spPr>
          <a:xfrm>
            <a:off x="4780371" y="2433699"/>
            <a:ext cx="3603171" cy="1019994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D. Hạn hán.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7C3D90-5A5B-B5EA-9E05-125ABC719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584" y="1004453"/>
            <a:ext cx="1368404" cy="13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>
          <a:extLst>
            <a:ext uri="{FF2B5EF4-FFF2-40B4-BE49-F238E27FC236}">
              <a16:creationId xmlns:a16="http://schemas.microsoft.com/office/drawing/2014/main" id="{D8ADF078-9A57-0AEE-7DD6-691633C2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DBDCF8-E9CF-0B60-A613-3BA07550ED17}"/>
              </a:ext>
            </a:extLst>
          </p:cNvPr>
          <p:cNvGrpSpPr/>
          <p:nvPr/>
        </p:nvGrpSpPr>
        <p:grpSpPr>
          <a:xfrm>
            <a:off x="719988" y="4228108"/>
            <a:ext cx="7704000" cy="787128"/>
            <a:chOff x="719993" y="3342053"/>
            <a:chExt cx="7704000" cy="787128"/>
          </a:xfrm>
        </p:grpSpPr>
        <p:grpSp>
          <p:nvGrpSpPr>
            <p:cNvPr id="949" name="Google Shape;949;p70">
              <a:extLst>
                <a:ext uri="{FF2B5EF4-FFF2-40B4-BE49-F238E27FC236}">
                  <a16:creationId xmlns:a16="http://schemas.microsoft.com/office/drawing/2014/main" id="{C5581C72-9895-8D8C-7347-0E6CA5A395A1}"/>
                </a:ext>
              </a:extLst>
            </p:cNvPr>
            <p:cNvGrpSpPr/>
            <p:nvPr/>
          </p:nvGrpSpPr>
          <p:grpSpPr>
            <a:xfrm>
              <a:off x="719993" y="3342066"/>
              <a:ext cx="787089" cy="787089"/>
              <a:chOff x="2163281" y="-2514611"/>
              <a:chExt cx="1444200" cy="1444200"/>
            </a:xfrm>
          </p:grpSpPr>
          <p:sp>
            <p:nvSpPr>
              <p:cNvPr id="950" name="Google Shape;950;p70">
                <a:extLst>
                  <a:ext uri="{FF2B5EF4-FFF2-40B4-BE49-F238E27FC236}">
                    <a16:creationId xmlns:a16="http://schemas.microsoft.com/office/drawing/2014/main" id="{7F6108F4-DF2B-D149-39EF-0BB04D960901}"/>
                  </a:ext>
                </a:extLst>
              </p:cNvPr>
              <p:cNvSpPr/>
              <p:nvPr/>
            </p:nvSpPr>
            <p:spPr>
              <a:xfrm>
                <a:off x="21632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1" name="Google Shape;951;p70">
                <a:extLst>
                  <a:ext uri="{FF2B5EF4-FFF2-40B4-BE49-F238E27FC236}">
                    <a16:creationId xmlns:a16="http://schemas.microsoft.com/office/drawing/2014/main" id="{1C977798-C71A-06D6-C6B7-E8EA414B6A3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768" r="36221"/>
              <a:stretch/>
            </p:blipFill>
            <p:spPr>
              <a:xfrm>
                <a:off x="21632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2" name="Google Shape;952;p70">
              <a:extLst>
                <a:ext uri="{FF2B5EF4-FFF2-40B4-BE49-F238E27FC236}">
                  <a16:creationId xmlns:a16="http://schemas.microsoft.com/office/drawing/2014/main" id="{2A47777A-C585-76C0-A5F3-8B44E96C4943}"/>
                </a:ext>
              </a:extLst>
            </p:cNvPr>
            <p:cNvGrpSpPr/>
            <p:nvPr/>
          </p:nvGrpSpPr>
          <p:grpSpPr>
            <a:xfrm>
              <a:off x="1872805" y="3342066"/>
              <a:ext cx="787089" cy="787089"/>
              <a:chOff x="3849206" y="-2514611"/>
              <a:chExt cx="1444200" cy="1444200"/>
            </a:xfrm>
          </p:grpSpPr>
          <p:sp>
            <p:nvSpPr>
              <p:cNvPr id="953" name="Google Shape;953;p70">
                <a:extLst>
                  <a:ext uri="{FF2B5EF4-FFF2-40B4-BE49-F238E27FC236}">
                    <a16:creationId xmlns:a16="http://schemas.microsoft.com/office/drawing/2014/main" id="{1A3AF1CD-7790-7A9D-F4ED-B8988EDA35BC}"/>
                  </a:ext>
                </a:extLst>
              </p:cNvPr>
              <p:cNvSpPr/>
              <p:nvPr/>
            </p:nvSpPr>
            <p:spPr>
              <a:xfrm>
                <a:off x="38492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4" name="Google Shape;954;p70">
                <a:extLst>
                  <a:ext uri="{FF2B5EF4-FFF2-40B4-BE49-F238E27FC236}">
                    <a16:creationId xmlns:a16="http://schemas.microsoft.com/office/drawing/2014/main" id="{F6695B15-A9B8-C3D2-8807-DB1CB9327AD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204" r="39161" b="4461"/>
              <a:stretch/>
            </p:blipFill>
            <p:spPr>
              <a:xfrm>
                <a:off x="38492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5" name="Google Shape;955;p70">
              <a:extLst>
                <a:ext uri="{FF2B5EF4-FFF2-40B4-BE49-F238E27FC236}">
                  <a16:creationId xmlns:a16="http://schemas.microsoft.com/office/drawing/2014/main" id="{EABBA814-AABA-C882-633A-F0D40483055D}"/>
                </a:ext>
              </a:extLst>
            </p:cNvPr>
            <p:cNvGrpSpPr/>
            <p:nvPr/>
          </p:nvGrpSpPr>
          <p:grpSpPr>
            <a:xfrm>
              <a:off x="7636900" y="3342053"/>
              <a:ext cx="787093" cy="787103"/>
              <a:chOff x="12278823" y="-2514636"/>
              <a:chExt cx="1444208" cy="1444225"/>
            </a:xfrm>
          </p:grpSpPr>
          <p:sp>
            <p:nvSpPr>
              <p:cNvPr id="956" name="Google Shape;956;p70">
                <a:extLst>
                  <a:ext uri="{FF2B5EF4-FFF2-40B4-BE49-F238E27FC236}">
                    <a16:creationId xmlns:a16="http://schemas.microsoft.com/office/drawing/2014/main" id="{0221F563-3566-7CAD-F979-5303C2E57E84}"/>
                  </a:ext>
                </a:extLst>
              </p:cNvPr>
              <p:cNvSpPr/>
              <p:nvPr/>
            </p:nvSpPr>
            <p:spPr>
              <a:xfrm>
                <a:off x="1227883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0">
                <a:extLst>
                  <a:ext uri="{FF2B5EF4-FFF2-40B4-BE49-F238E27FC236}">
                    <a16:creationId xmlns:a16="http://schemas.microsoft.com/office/drawing/2014/main" id="{7EDF9019-06D2-B347-5F1C-8C728F06C68C}"/>
                  </a:ext>
                </a:extLst>
              </p:cNvPr>
              <p:cNvSpPr/>
              <p:nvPr/>
            </p:nvSpPr>
            <p:spPr>
              <a:xfrm>
                <a:off x="122788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8" name="Google Shape;958;p70">
                <a:extLst>
                  <a:ext uri="{FF2B5EF4-FFF2-40B4-BE49-F238E27FC236}">
                    <a16:creationId xmlns:a16="http://schemas.microsoft.com/office/drawing/2014/main" id="{A07660D8-540A-DD10-E646-E5CC8D6CBCF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8785" b="8794"/>
              <a:stretch/>
            </p:blipFill>
            <p:spPr>
              <a:xfrm>
                <a:off x="122788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9" name="Google Shape;959;p70">
              <a:extLst>
                <a:ext uri="{FF2B5EF4-FFF2-40B4-BE49-F238E27FC236}">
                  <a16:creationId xmlns:a16="http://schemas.microsoft.com/office/drawing/2014/main" id="{DA2DB888-95D8-89EF-AE2A-EBA3DA9612DE}"/>
                </a:ext>
              </a:extLst>
            </p:cNvPr>
            <p:cNvGrpSpPr/>
            <p:nvPr/>
          </p:nvGrpSpPr>
          <p:grpSpPr>
            <a:xfrm>
              <a:off x="3025617" y="3342053"/>
              <a:ext cx="787109" cy="787103"/>
              <a:chOff x="5535123" y="-2514636"/>
              <a:chExt cx="1444237" cy="1444225"/>
            </a:xfrm>
          </p:grpSpPr>
          <p:sp>
            <p:nvSpPr>
              <p:cNvPr id="960" name="Google Shape;960;p70">
                <a:extLst>
                  <a:ext uri="{FF2B5EF4-FFF2-40B4-BE49-F238E27FC236}">
                    <a16:creationId xmlns:a16="http://schemas.microsoft.com/office/drawing/2014/main" id="{DA908128-F8A9-E3D8-FC5A-8169B1202E61}"/>
                  </a:ext>
                </a:extLst>
              </p:cNvPr>
              <p:cNvSpPr/>
              <p:nvPr/>
            </p:nvSpPr>
            <p:spPr>
              <a:xfrm>
                <a:off x="5535160" y="-2514611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0">
                <a:extLst>
                  <a:ext uri="{FF2B5EF4-FFF2-40B4-BE49-F238E27FC236}">
                    <a16:creationId xmlns:a16="http://schemas.microsoft.com/office/drawing/2014/main" id="{7EB106A4-803C-4AF5-9667-DD3DA12D3E1E}"/>
                  </a:ext>
                </a:extLst>
              </p:cNvPr>
              <p:cNvSpPr/>
              <p:nvPr/>
            </p:nvSpPr>
            <p:spPr>
              <a:xfrm>
                <a:off x="55351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2" name="Google Shape;962;p70">
                <a:extLst>
                  <a:ext uri="{FF2B5EF4-FFF2-40B4-BE49-F238E27FC236}">
                    <a16:creationId xmlns:a16="http://schemas.microsoft.com/office/drawing/2014/main" id="{B9697615-CE45-C24C-3EFF-41E19E9EE41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t="5884" b="5884"/>
              <a:stretch/>
            </p:blipFill>
            <p:spPr>
              <a:xfrm>
                <a:off x="55351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3" name="Google Shape;963;p70">
              <a:extLst>
                <a:ext uri="{FF2B5EF4-FFF2-40B4-BE49-F238E27FC236}">
                  <a16:creationId xmlns:a16="http://schemas.microsoft.com/office/drawing/2014/main" id="{CB07BA0C-541F-599B-686B-03CCBC2532D2}"/>
                </a:ext>
              </a:extLst>
            </p:cNvPr>
            <p:cNvGrpSpPr/>
            <p:nvPr/>
          </p:nvGrpSpPr>
          <p:grpSpPr>
            <a:xfrm>
              <a:off x="4178450" y="3342053"/>
              <a:ext cx="787093" cy="787103"/>
              <a:chOff x="7221048" y="-2514636"/>
              <a:chExt cx="1444208" cy="1444225"/>
            </a:xfrm>
          </p:grpSpPr>
          <p:sp>
            <p:nvSpPr>
              <p:cNvPr id="964" name="Google Shape;964;p70">
                <a:extLst>
                  <a:ext uri="{FF2B5EF4-FFF2-40B4-BE49-F238E27FC236}">
                    <a16:creationId xmlns:a16="http://schemas.microsoft.com/office/drawing/2014/main" id="{46C5A35C-245D-AC0A-C1C0-70B04032BE46}"/>
                  </a:ext>
                </a:extLst>
              </p:cNvPr>
              <p:cNvSpPr/>
              <p:nvPr/>
            </p:nvSpPr>
            <p:spPr>
              <a:xfrm>
                <a:off x="722106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0">
                <a:extLst>
                  <a:ext uri="{FF2B5EF4-FFF2-40B4-BE49-F238E27FC236}">
                    <a16:creationId xmlns:a16="http://schemas.microsoft.com/office/drawing/2014/main" id="{2F4C6D9E-29DB-EE00-AE90-90FAD7DD08B6}"/>
                  </a:ext>
                </a:extLst>
              </p:cNvPr>
              <p:cNvSpPr/>
              <p:nvPr/>
            </p:nvSpPr>
            <p:spPr>
              <a:xfrm>
                <a:off x="722104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6" name="Google Shape;966;p70">
                <a:extLst>
                  <a:ext uri="{FF2B5EF4-FFF2-40B4-BE49-F238E27FC236}">
                    <a16:creationId xmlns:a16="http://schemas.microsoft.com/office/drawing/2014/main" id="{7B1A2EFA-65A8-0ED3-A5D9-496208D8C79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487" r="24487"/>
              <a:stretch/>
            </p:blipFill>
            <p:spPr>
              <a:xfrm>
                <a:off x="722105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7" name="Google Shape;967;p70">
              <a:extLst>
                <a:ext uri="{FF2B5EF4-FFF2-40B4-BE49-F238E27FC236}">
                  <a16:creationId xmlns:a16="http://schemas.microsoft.com/office/drawing/2014/main" id="{3C029CFF-994D-A2BE-0617-83217F5DD7B2}"/>
                </a:ext>
              </a:extLst>
            </p:cNvPr>
            <p:cNvGrpSpPr/>
            <p:nvPr/>
          </p:nvGrpSpPr>
          <p:grpSpPr>
            <a:xfrm>
              <a:off x="5331267" y="3342065"/>
              <a:ext cx="787093" cy="787103"/>
              <a:chOff x="8906973" y="-2514636"/>
              <a:chExt cx="1444208" cy="1444225"/>
            </a:xfrm>
          </p:grpSpPr>
          <p:sp>
            <p:nvSpPr>
              <p:cNvPr id="968" name="Google Shape;968;p70">
                <a:extLst>
                  <a:ext uri="{FF2B5EF4-FFF2-40B4-BE49-F238E27FC236}">
                    <a16:creationId xmlns:a16="http://schemas.microsoft.com/office/drawing/2014/main" id="{88CEEFFD-6A6E-375C-4D3D-67FA7DE99EA6}"/>
                  </a:ext>
                </a:extLst>
              </p:cNvPr>
              <p:cNvSpPr/>
              <p:nvPr/>
            </p:nvSpPr>
            <p:spPr>
              <a:xfrm>
                <a:off x="89069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0">
                <a:extLst>
                  <a:ext uri="{FF2B5EF4-FFF2-40B4-BE49-F238E27FC236}">
                    <a16:creationId xmlns:a16="http://schemas.microsoft.com/office/drawing/2014/main" id="{54F43813-F9AA-D910-DCF6-ED2F03EDE945}"/>
                  </a:ext>
                </a:extLst>
              </p:cNvPr>
              <p:cNvSpPr/>
              <p:nvPr/>
            </p:nvSpPr>
            <p:spPr>
              <a:xfrm>
                <a:off x="890697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0" name="Google Shape;970;p70">
                <a:extLst>
                  <a:ext uri="{FF2B5EF4-FFF2-40B4-BE49-F238E27FC236}">
                    <a16:creationId xmlns:a16="http://schemas.microsoft.com/office/drawing/2014/main" id="{AFA340DD-4B03-EB52-F9B6-7A679CADC28F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15039" r="15039"/>
              <a:stretch/>
            </p:blipFill>
            <p:spPr>
              <a:xfrm>
                <a:off x="89069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1" name="Google Shape;971;p70">
              <a:extLst>
                <a:ext uri="{FF2B5EF4-FFF2-40B4-BE49-F238E27FC236}">
                  <a16:creationId xmlns:a16="http://schemas.microsoft.com/office/drawing/2014/main" id="{CAA75DA8-4B30-E606-AABF-CA7F3B42886D}"/>
                </a:ext>
              </a:extLst>
            </p:cNvPr>
            <p:cNvGrpSpPr/>
            <p:nvPr/>
          </p:nvGrpSpPr>
          <p:grpSpPr>
            <a:xfrm>
              <a:off x="6484084" y="3342078"/>
              <a:ext cx="787093" cy="787103"/>
              <a:chOff x="10592898" y="-2514636"/>
              <a:chExt cx="1444208" cy="1444225"/>
            </a:xfrm>
          </p:grpSpPr>
          <p:sp>
            <p:nvSpPr>
              <p:cNvPr id="972" name="Google Shape;972;p70">
                <a:extLst>
                  <a:ext uri="{FF2B5EF4-FFF2-40B4-BE49-F238E27FC236}">
                    <a16:creationId xmlns:a16="http://schemas.microsoft.com/office/drawing/2014/main" id="{1B60E7D8-4B2A-C603-6E86-A85861411B4F}"/>
                  </a:ext>
                </a:extLst>
              </p:cNvPr>
              <p:cNvSpPr/>
              <p:nvPr/>
            </p:nvSpPr>
            <p:spPr>
              <a:xfrm>
                <a:off x="105929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0">
                <a:extLst>
                  <a:ext uri="{FF2B5EF4-FFF2-40B4-BE49-F238E27FC236}">
                    <a16:creationId xmlns:a16="http://schemas.microsoft.com/office/drawing/2014/main" id="{1A1EA5F7-5F57-C411-9672-FA4D2E41CDF2}"/>
                  </a:ext>
                </a:extLst>
              </p:cNvPr>
              <p:cNvSpPr/>
              <p:nvPr/>
            </p:nvSpPr>
            <p:spPr>
              <a:xfrm>
                <a:off x="1059289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4" name="Google Shape;974;p70">
                <a:extLst>
                  <a:ext uri="{FF2B5EF4-FFF2-40B4-BE49-F238E27FC236}">
                    <a16:creationId xmlns:a16="http://schemas.microsoft.com/office/drawing/2014/main" id="{1BB260A5-E3D6-C8F7-B9F8-5B09B2E3B78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9130" r="9130"/>
              <a:stretch/>
            </p:blipFill>
            <p:spPr>
              <a:xfrm>
                <a:off x="105929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5E5412A-B8B2-A5CB-6663-71DF4545DBC1}"/>
              </a:ext>
            </a:extLst>
          </p:cNvPr>
          <p:cNvSpPr txBox="1"/>
          <p:nvPr/>
        </p:nvSpPr>
        <p:spPr>
          <a:xfrm>
            <a:off x="1505761" y="128264"/>
            <a:ext cx="613114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1C4587"/>
                </a:solidFill>
              </a:rPr>
              <a:t>Câu 3: Ý nào dưới đây là biện pháp thích ứng với biến đ</a:t>
            </a:r>
            <a:r>
              <a:rPr lang="en-US" sz="2000">
                <a:solidFill>
                  <a:srgbClr val="1C4587"/>
                </a:solidFill>
              </a:rPr>
              <a:t>ổ</a:t>
            </a:r>
            <a:r>
              <a:rPr lang="vi-VN" sz="2000">
                <a:solidFill>
                  <a:srgbClr val="1C4587"/>
                </a:solidFill>
              </a:rPr>
              <a:t>i khí hậu ở Bắc Trung Bộ?</a:t>
            </a:r>
            <a:endParaRPr lang="en-US" sz="2000">
              <a:solidFill>
                <a:srgbClr val="1C4587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CB9F24-45B1-7BA0-2848-CF56198E8057}"/>
              </a:ext>
            </a:extLst>
          </p:cNvPr>
          <p:cNvSpPr/>
          <p:nvPr/>
        </p:nvSpPr>
        <p:spPr>
          <a:xfrm>
            <a:off x="720001" y="1170164"/>
            <a:ext cx="3603171" cy="135028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A. Tuyên truyền, giáo dục nhằm nâng cao nhận thức và biến đổi khí hậu.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D54DE-1A53-FD8A-CAFA-46F208B1F5D1}"/>
              </a:ext>
            </a:extLst>
          </p:cNvPr>
          <p:cNvSpPr/>
          <p:nvPr/>
        </p:nvSpPr>
        <p:spPr>
          <a:xfrm>
            <a:off x="720000" y="2648201"/>
            <a:ext cx="3603171" cy="135028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B. Chuyển đổi mùa vụ và cơ cấu cây trồng, vật nuôi thích nghi với sự thay đổi khí hậu.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038191-B749-2079-FEB3-D5F3A0F017BD}"/>
              </a:ext>
            </a:extLst>
          </p:cNvPr>
          <p:cNvSpPr/>
          <p:nvPr/>
        </p:nvSpPr>
        <p:spPr>
          <a:xfrm>
            <a:off x="4780372" y="1170163"/>
            <a:ext cx="3603171" cy="135028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C. Sử dụng tài nguyên nước, năng lượng hợp lí, ưu tiên phát triển năng lượng tái tạo.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F8E045-AEC7-5B70-0620-40601670EAB3}"/>
              </a:ext>
            </a:extLst>
          </p:cNvPr>
          <p:cNvSpPr/>
          <p:nvPr/>
        </p:nvSpPr>
        <p:spPr>
          <a:xfrm>
            <a:off x="4780371" y="2648201"/>
            <a:ext cx="3603171" cy="135028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D. Xác định và công bố các khu vực ảnh hưởng nghiêm trọng với biến đối khí hậu.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E83F7-A60F-EBA8-3080-FE938F97F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2930" y="2648201"/>
            <a:ext cx="1368404" cy="13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39"/>
          <p:cNvGrpSpPr/>
          <p:nvPr/>
        </p:nvGrpSpPr>
        <p:grpSpPr>
          <a:xfrm>
            <a:off x="1254424" y="-1047694"/>
            <a:ext cx="2701673" cy="2704699"/>
            <a:chOff x="8993256" y="-7361174"/>
            <a:chExt cx="1444204" cy="1444200"/>
          </a:xfrm>
        </p:grpSpPr>
        <p:sp>
          <p:nvSpPr>
            <p:cNvPr id="242" name="Google Shape;242;p39"/>
            <p:cNvSpPr/>
            <p:nvPr/>
          </p:nvSpPr>
          <p:spPr>
            <a:xfrm>
              <a:off x="89932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3" name="Google Shape;243;p39"/>
            <p:cNvPicPr preferRelativeResize="0"/>
            <p:nvPr/>
          </p:nvPicPr>
          <p:blipFill rotWithShape="1">
            <a:blip r:embed="rId3">
              <a:alphaModFix/>
            </a:blip>
            <a:srcRect l="7081" r="36628" b="2381"/>
            <a:stretch/>
          </p:blipFill>
          <p:spPr>
            <a:xfrm>
              <a:off x="89932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39"/>
          <p:cNvGrpSpPr/>
          <p:nvPr/>
        </p:nvGrpSpPr>
        <p:grpSpPr>
          <a:xfrm>
            <a:off x="6703798" y="-697480"/>
            <a:ext cx="2706623" cy="2706623"/>
            <a:chOff x="451325" y="1408900"/>
            <a:chExt cx="2706623" cy="2706623"/>
          </a:xfrm>
        </p:grpSpPr>
        <p:sp>
          <p:nvSpPr>
            <p:cNvPr id="247" name="Google Shape;247;p39"/>
            <p:cNvSpPr/>
            <p:nvPr/>
          </p:nvSpPr>
          <p:spPr>
            <a:xfrm>
              <a:off x="452049" y="1409618"/>
              <a:ext cx="2705100" cy="27051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8" name="Google Shape;24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1325" y="1408900"/>
              <a:ext cx="2706623" cy="2706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39"/>
          <p:cNvGrpSpPr/>
          <p:nvPr/>
        </p:nvGrpSpPr>
        <p:grpSpPr>
          <a:xfrm>
            <a:off x="5075279" y="-316466"/>
            <a:ext cx="1798179" cy="1800629"/>
            <a:chOff x="-6247144" y="-7361174"/>
            <a:chExt cx="1444204" cy="1444200"/>
          </a:xfrm>
        </p:grpSpPr>
        <p:sp>
          <p:nvSpPr>
            <p:cNvPr id="250" name="Google Shape;250;p39"/>
            <p:cNvSpPr/>
            <p:nvPr/>
          </p:nvSpPr>
          <p:spPr>
            <a:xfrm>
              <a:off x="-62471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1" name="Google Shape;251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62471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52" name="Google Shape;252;p39"/>
          <p:cNvGrpSpPr/>
          <p:nvPr/>
        </p:nvGrpSpPr>
        <p:grpSpPr>
          <a:xfrm>
            <a:off x="-98829" y="799301"/>
            <a:ext cx="1801356" cy="1801351"/>
            <a:chOff x="-1208569" y="-2514611"/>
            <a:chExt cx="1444204" cy="1444200"/>
          </a:xfrm>
        </p:grpSpPr>
        <p:sp>
          <p:nvSpPr>
            <p:cNvPr id="253" name="Google Shape;253;p39"/>
            <p:cNvSpPr/>
            <p:nvPr/>
          </p:nvSpPr>
          <p:spPr>
            <a:xfrm>
              <a:off x="-1208565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4" name="Google Shape;254;p39"/>
            <p:cNvPicPr preferRelativeResize="0"/>
            <p:nvPr/>
          </p:nvPicPr>
          <p:blipFill rotWithShape="1">
            <a:blip r:embed="rId6">
              <a:alphaModFix/>
            </a:blip>
            <a:srcRect l="18286" r="18286"/>
            <a:stretch/>
          </p:blipFill>
          <p:spPr>
            <a:xfrm>
              <a:off x="-1208569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2677306-C07D-BBED-08CE-8560588141E0}"/>
              </a:ext>
            </a:extLst>
          </p:cNvPr>
          <p:cNvSpPr/>
          <p:nvPr/>
        </p:nvSpPr>
        <p:spPr>
          <a:xfrm>
            <a:off x="2149272" y="1888715"/>
            <a:ext cx="4840500" cy="7542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BÀI 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DBE00-65E3-9A59-44D0-4492CF03BBF7}"/>
              </a:ext>
            </a:extLst>
          </p:cNvPr>
          <p:cNvSpPr txBox="1"/>
          <p:nvPr/>
        </p:nvSpPr>
        <p:spPr>
          <a:xfrm>
            <a:off x="225450" y="2746790"/>
            <a:ext cx="8688144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1C4587"/>
                </a:solidFill>
              </a:rPr>
              <a:t>THỰC HÀNH: TÌM HIỂU VẤN ĐỀ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1C4587"/>
                </a:solidFill>
              </a:rPr>
              <a:t>PHÒNG CHỐNG THIÊN TAI VÀ ỨNG PHÓ VỚI BIẾN ĐỔI KHÍ HẬU Ở BẮC TRUNG BỘ.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>
          <a:extLst>
            <a:ext uri="{FF2B5EF4-FFF2-40B4-BE49-F238E27FC236}">
              <a16:creationId xmlns:a16="http://schemas.microsoft.com/office/drawing/2014/main" id="{D4E12C13-C611-238B-8E99-3739653F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09F9BA6-65F9-B123-BF5D-432E6459FE42}"/>
              </a:ext>
            </a:extLst>
          </p:cNvPr>
          <p:cNvGrpSpPr/>
          <p:nvPr/>
        </p:nvGrpSpPr>
        <p:grpSpPr>
          <a:xfrm>
            <a:off x="719988" y="4228108"/>
            <a:ext cx="7704000" cy="787128"/>
            <a:chOff x="719993" y="3342053"/>
            <a:chExt cx="7704000" cy="787128"/>
          </a:xfrm>
        </p:grpSpPr>
        <p:grpSp>
          <p:nvGrpSpPr>
            <p:cNvPr id="949" name="Google Shape;949;p70">
              <a:extLst>
                <a:ext uri="{FF2B5EF4-FFF2-40B4-BE49-F238E27FC236}">
                  <a16:creationId xmlns:a16="http://schemas.microsoft.com/office/drawing/2014/main" id="{82633829-7C63-2039-3DE1-00773FBC4AC7}"/>
                </a:ext>
              </a:extLst>
            </p:cNvPr>
            <p:cNvGrpSpPr/>
            <p:nvPr/>
          </p:nvGrpSpPr>
          <p:grpSpPr>
            <a:xfrm>
              <a:off x="719993" y="3342066"/>
              <a:ext cx="787089" cy="787089"/>
              <a:chOff x="2163281" y="-2514611"/>
              <a:chExt cx="1444200" cy="1444200"/>
            </a:xfrm>
          </p:grpSpPr>
          <p:sp>
            <p:nvSpPr>
              <p:cNvPr id="950" name="Google Shape;950;p70">
                <a:extLst>
                  <a:ext uri="{FF2B5EF4-FFF2-40B4-BE49-F238E27FC236}">
                    <a16:creationId xmlns:a16="http://schemas.microsoft.com/office/drawing/2014/main" id="{C3AB2E52-7043-D8F8-2553-9B24C53F87BB}"/>
                  </a:ext>
                </a:extLst>
              </p:cNvPr>
              <p:cNvSpPr/>
              <p:nvPr/>
            </p:nvSpPr>
            <p:spPr>
              <a:xfrm>
                <a:off x="21632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1" name="Google Shape;951;p70">
                <a:extLst>
                  <a:ext uri="{FF2B5EF4-FFF2-40B4-BE49-F238E27FC236}">
                    <a16:creationId xmlns:a16="http://schemas.microsoft.com/office/drawing/2014/main" id="{058114EE-CF42-9A55-212A-2E21A95F9FF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768" r="36221"/>
              <a:stretch/>
            </p:blipFill>
            <p:spPr>
              <a:xfrm>
                <a:off x="21632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2" name="Google Shape;952;p70">
              <a:extLst>
                <a:ext uri="{FF2B5EF4-FFF2-40B4-BE49-F238E27FC236}">
                  <a16:creationId xmlns:a16="http://schemas.microsoft.com/office/drawing/2014/main" id="{D5144C88-7EC6-21F6-0472-A6C67C899806}"/>
                </a:ext>
              </a:extLst>
            </p:cNvPr>
            <p:cNvGrpSpPr/>
            <p:nvPr/>
          </p:nvGrpSpPr>
          <p:grpSpPr>
            <a:xfrm>
              <a:off x="1872805" y="3342066"/>
              <a:ext cx="787089" cy="787089"/>
              <a:chOff x="3849206" y="-2514611"/>
              <a:chExt cx="1444200" cy="1444200"/>
            </a:xfrm>
          </p:grpSpPr>
          <p:sp>
            <p:nvSpPr>
              <p:cNvPr id="953" name="Google Shape;953;p70">
                <a:extLst>
                  <a:ext uri="{FF2B5EF4-FFF2-40B4-BE49-F238E27FC236}">
                    <a16:creationId xmlns:a16="http://schemas.microsoft.com/office/drawing/2014/main" id="{2375A520-D648-A1F9-385E-498454368520}"/>
                  </a:ext>
                </a:extLst>
              </p:cNvPr>
              <p:cNvSpPr/>
              <p:nvPr/>
            </p:nvSpPr>
            <p:spPr>
              <a:xfrm>
                <a:off x="38492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4" name="Google Shape;954;p70">
                <a:extLst>
                  <a:ext uri="{FF2B5EF4-FFF2-40B4-BE49-F238E27FC236}">
                    <a16:creationId xmlns:a16="http://schemas.microsoft.com/office/drawing/2014/main" id="{84A66ED0-6276-48B4-D024-BD6ED2442F5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204" r="39161" b="4461"/>
              <a:stretch/>
            </p:blipFill>
            <p:spPr>
              <a:xfrm>
                <a:off x="38492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5" name="Google Shape;955;p70">
              <a:extLst>
                <a:ext uri="{FF2B5EF4-FFF2-40B4-BE49-F238E27FC236}">
                  <a16:creationId xmlns:a16="http://schemas.microsoft.com/office/drawing/2014/main" id="{20CC073D-E66E-FB83-373E-C15CA6D429CB}"/>
                </a:ext>
              </a:extLst>
            </p:cNvPr>
            <p:cNvGrpSpPr/>
            <p:nvPr/>
          </p:nvGrpSpPr>
          <p:grpSpPr>
            <a:xfrm>
              <a:off x="7636900" y="3342053"/>
              <a:ext cx="787093" cy="787103"/>
              <a:chOff x="12278823" y="-2514636"/>
              <a:chExt cx="1444208" cy="1444225"/>
            </a:xfrm>
          </p:grpSpPr>
          <p:sp>
            <p:nvSpPr>
              <p:cNvPr id="956" name="Google Shape;956;p70">
                <a:extLst>
                  <a:ext uri="{FF2B5EF4-FFF2-40B4-BE49-F238E27FC236}">
                    <a16:creationId xmlns:a16="http://schemas.microsoft.com/office/drawing/2014/main" id="{71997E1E-FBBC-3287-36E7-AF1CA60018D3}"/>
                  </a:ext>
                </a:extLst>
              </p:cNvPr>
              <p:cNvSpPr/>
              <p:nvPr/>
            </p:nvSpPr>
            <p:spPr>
              <a:xfrm>
                <a:off x="1227883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0">
                <a:extLst>
                  <a:ext uri="{FF2B5EF4-FFF2-40B4-BE49-F238E27FC236}">
                    <a16:creationId xmlns:a16="http://schemas.microsoft.com/office/drawing/2014/main" id="{A40C6E20-8FEE-2CA8-928A-A8F0AD158571}"/>
                  </a:ext>
                </a:extLst>
              </p:cNvPr>
              <p:cNvSpPr/>
              <p:nvPr/>
            </p:nvSpPr>
            <p:spPr>
              <a:xfrm>
                <a:off x="122788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58" name="Google Shape;958;p70">
                <a:extLst>
                  <a:ext uri="{FF2B5EF4-FFF2-40B4-BE49-F238E27FC236}">
                    <a16:creationId xmlns:a16="http://schemas.microsoft.com/office/drawing/2014/main" id="{0CA5A833-DF22-C1EF-885E-1FCF42E26AE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t="8785" b="8794"/>
              <a:stretch/>
            </p:blipFill>
            <p:spPr>
              <a:xfrm>
                <a:off x="122788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9" name="Google Shape;959;p70">
              <a:extLst>
                <a:ext uri="{FF2B5EF4-FFF2-40B4-BE49-F238E27FC236}">
                  <a16:creationId xmlns:a16="http://schemas.microsoft.com/office/drawing/2014/main" id="{E26A9967-612D-DC70-AA97-18544F03C53C}"/>
                </a:ext>
              </a:extLst>
            </p:cNvPr>
            <p:cNvGrpSpPr/>
            <p:nvPr/>
          </p:nvGrpSpPr>
          <p:grpSpPr>
            <a:xfrm>
              <a:off x="3025617" y="3342053"/>
              <a:ext cx="787109" cy="787103"/>
              <a:chOff x="5535123" y="-2514636"/>
              <a:chExt cx="1444237" cy="1444225"/>
            </a:xfrm>
          </p:grpSpPr>
          <p:sp>
            <p:nvSpPr>
              <p:cNvPr id="960" name="Google Shape;960;p70">
                <a:extLst>
                  <a:ext uri="{FF2B5EF4-FFF2-40B4-BE49-F238E27FC236}">
                    <a16:creationId xmlns:a16="http://schemas.microsoft.com/office/drawing/2014/main" id="{92C64ECC-81E7-5963-5074-4E8A72653CEE}"/>
                  </a:ext>
                </a:extLst>
              </p:cNvPr>
              <p:cNvSpPr/>
              <p:nvPr/>
            </p:nvSpPr>
            <p:spPr>
              <a:xfrm>
                <a:off x="5535160" y="-2514611"/>
                <a:ext cx="1444200" cy="144420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0">
                <a:extLst>
                  <a:ext uri="{FF2B5EF4-FFF2-40B4-BE49-F238E27FC236}">
                    <a16:creationId xmlns:a16="http://schemas.microsoft.com/office/drawing/2014/main" id="{67366721-9C9D-2F7B-3FA8-8DF233981AA2}"/>
                  </a:ext>
                </a:extLst>
              </p:cNvPr>
              <p:cNvSpPr/>
              <p:nvPr/>
            </p:nvSpPr>
            <p:spPr>
              <a:xfrm>
                <a:off x="553512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2" name="Google Shape;962;p70">
                <a:extLst>
                  <a:ext uri="{FF2B5EF4-FFF2-40B4-BE49-F238E27FC236}">
                    <a16:creationId xmlns:a16="http://schemas.microsoft.com/office/drawing/2014/main" id="{E2F55CB0-46E0-CC44-47D9-53968ED7698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t="5884" b="5884"/>
              <a:stretch/>
            </p:blipFill>
            <p:spPr>
              <a:xfrm>
                <a:off x="553513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3" name="Google Shape;963;p70">
              <a:extLst>
                <a:ext uri="{FF2B5EF4-FFF2-40B4-BE49-F238E27FC236}">
                  <a16:creationId xmlns:a16="http://schemas.microsoft.com/office/drawing/2014/main" id="{AE2F3CE9-AAFD-26D7-B893-19DA329A1F91}"/>
                </a:ext>
              </a:extLst>
            </p:cNvPr>
            <p:cNvGrpSpPr/>
            <p:nvPr/>
          </p:nvGrpSpPr>
          <p:grpSpPr>
            <a:xfrm>
              <a:off x="4178450" y="3342053"/>
              <a:ext cx="787093" cy="787103"/>
              <a:chOff x="7221048" y="-2514636"/>
              <a:chExt cx="1444208" cy="1444225"/>
            </a:xfrm>
          </p:grpSpPr>
          <p:sp>
            <p:nvSpPr>
              <p:cNvPr id="964" name="Google Shape;964;p70">
                <a:extLst>
                  <a:ext uri="{FF2B5EF4-FFF2-40B4-BE49-F238E27FC236}">
                    <a16:creationId xmlns:a16="http://schemas.microsoft.com/office/drawing/2014/main" id="{B90E65A2-20C3-C661-D327-013A9301BCD5}"/>
                  </a:ext>
                </a:extLst>
              </p:cNvPr>
              <p:cNvSpPr/>
              <p:nvPr/>
            </p:nvSpPr>
            <p:spPr>
              <a:xfrm>
                <a:off x="722106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0">
                <a:extLst>
                  <a:ext uri="{FF2B5EF4-FFF2-40B4-BE49-F238E27FC236}">
                    <a16:creationId xmlns:a16="http://schemas.microsoft.com/office/drawing/2014/main" id="{302AA8C5-9340-CA04-F749-A6F00E34C050}"/>
                  </a:ext>
                </a:extLst>
              </p:cNvPr>
              <p:cNvSpPr/>
              <p:nvPr/>
            </p:nvSpPr>
            <p:spPr>
              <a:xfrm>
                <a:off x="722104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66" name="Google Shape;966;p70">
                <a:extLst>
                  <a:ext uri="{FF2B5EF4-FFF2-40B4-BE49-F238E27FC236}">
                    <a16:creationId xmlns:a16="http://schemas.microsoft.com/office/drawing/2014/main" id="{DEC27C9D-017A-DF61-14C2-632E4D260A8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24487" r="24487"/>
              <a:stretch/>
            </p:blipFill>
            <p:spPr>
              <a:xfrm>
                <a:off x="722105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67" name="Google Shape;967;p70">
              <a:extLst>
                <a:ext uri="{FF2B5EF4-FFF2-40B4-BE49-F238E27FC236}">
                  <a16:creationId xmlns:a16="http://schemas.microsoft.com/office/drawing/2014/main" id="{77F65D3D-5EB5-43A0-4DC8-0A011A33A9C1}"/>
                </a:ext>
              </a:extLst>
            </p:cNvPr>
            <p:cNvGrpSpPr/>
            <p:nvPr/>
          </p:nvGrpSpPr>
          <p:grpSpPr>
            <a:xfrm>
              <a:off x="5331267" y="3342065"/>
              <a:ext cx="787093" cy="787103"/>
              <a:chOff x="8906973" y="-2514636"/>
              <a:chExt cx="1444208" cy="1444225"/>
            </a:xfrm>
          </p:grpSpPr>
          <p:sp>
            <p:nvSpPr>
              <p:cNvPr id="968" name="Google Shape;968;p70">
                <a:extLst>
                  <a:ext uri="{FF2B5EF4-FFF2-40B4-BE49-F238E27FC236}">
                    <a16:creationId xmlns:a16="http://schemas.microsoft.com/office/drawing/2014/main" id="{2D2E5A9E-D130-9CF2-2E8E-34531AB3B6B7}"/>
                  </a:ext>
                </a:extLst>
              </p:cNvPr>
              <p:cNvSpPr/>
              <p:nvPr/>
            </p:nvSpPr>
            <p:spPr>
              <a:xfrm>
                <a:off x="8906985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0">
                <a:extLst>
                  <a:ext uri="{FF2B5EF4-FFF2-40B4-BE49-F238E27FC236}">
                    <a16:creationId xmlns:a16="http://schemas.microsoft.com/office/drawing/2014/main" id="{7937FB69-C69F-245F-DABE-27703DFE64B4}"/>
                  </a:ext>
                </a:extLst>
              </p:cNvPr>
              <p:cNvSpPr/>
              <p:nvPr/>
            </p:nvSpPr>
            <p:spPr>
              <a:xfrm>
                <a:off x="8906973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0" name="Google Shape;970;p70">
                <a:extLst>
                  <a:ext uri="{FF2B5EF4-FFF2-40B4-BE49-F238E27FC236}">
                    <a16:creationId xmlns:a16="http://schemas.microsoft.com/office/drawing/2014/main" id="{D4CB2398-C62B-F393-8F05-8DF343351F4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15039" r="15039"/>
              <a:stretch/>
            </p:blipFill>
            <p:spPr>
              <a:xfrm>
                <a:off x="8906981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1" name="Google Shape;971;p70">
              <a:extLst>
                <a:ext uri="{FF2B5EF4-FFF2-40B4-BE49-F238E27FC236}">
                  <a16:creationId xmlns:a16="http://schemas.microsoft.com/office/drawing/2014/main" id="{602FB677-AAE7-EF69-F454-B625524FFF36}"/>
                </a:ext>
              </a:extLst>
            </p:cNvPr>
            <p:cNvGrpSpPr/>
            <p:nvPr/>
          </p:nvGrpSpPr>
          <p:grpSpPr>
            <a:xfrm>
              <a:off x="6484084" y="3342078"/>
              <a:ext cx="787093" cy="787103"/>
              <a:chOff x="10592898" y="-2514636"/>
              <a:chExt cx="1444208" cy="1444225"/>
            </a:xfrm>
          </p:grpSpPr>
          <p:sp>
            <p:nvSpPr>
              <p:cNvPr id="972" name="Google Shape;972;p70">
                <a:extLst>
                  <a:ext uri="{FF2B5EF4-FFF2-40B4-BE49-F238E27FC236}">
                    <a16:creationId xmlns:a16="http://schemas.microsoft.com/office/drawing/2014/main" id="{19F65439-2DDA-DE3D-9F96-30DA6E54B715}"/>
                  </a:ext>
                </a:extLst>
              </p:cNvPr>
              <p:cNvSpPr/>
              <p:nvPr/>
            </p:nvSpPr>
            <p:spPr>
              <a:xfrm>
                <a:off x="10592910" y="-2514611"/>
                <a:ext cx="1444130" cy="1444130"/>
              </a:xfrm>
              <a:prstGeom prst="ellipse">
                <a:avLst/>
              </a:prstGeom>
              <a:solidFill>
                <a:schemeClr val="dk1"/>
              </a:solidFill>
              <a:ln w="152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0">
                <a:extLst>
                  <a:ext uri="{FF2B5EF4-FFF2-40B4-BE49-F238E27FC236}">
                    <a16:creationId xmlns:a16="http://schemas.microsoft.com/office/drawing/2014/main" id="{AB83E234-2D74-8C20-F603-20FD67E52A9A}"/>
                  </a:ext>
                </a:extLst>
              </p:cNvPr>
              <p:cNvSpPr/>
              <p:nvPr/>
            </p:nvSpPr>
            <p:spPr>
              <a:xfrm>
                <a:off x="10592898" y="-2514636"/>
                <a:ext cx="1444200" cy="1444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74" name="Google Shape;974;p70">
                <a:extLst>
                  <a:ext uri="{FF2B5EF4-FFF2-40B4-BE49-F238E27FC236}">
                    <a16:creationId xmlns:a16="http://schemas.microsoft.com/office/drawing/2014/main" id="{AF6A0778-F443-F98B-FF98-7B089C296CC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9130" r="9130"/>
              <a:stretch/>
            </p:blipFill>
            <p:spPr>
              <a:xfrm>
                <a:off x="10592906" y="-2514611"/>
                <a:ext cx="1444200" cy="1444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556058-5E66-6EB0-7D76-6D8991AB1621}"/>
              </a:ext>
            </a:extLst>
          </p:cNvPr>
          <p:cNvSpPr txBox="1"/>
          <p:nvPr/>
        </p:nvSpPr>
        <p:spPr>
          <a:xfrm>
            <a:off x="1505749" y="333649"/>
            <a:ext cx="613114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1C4587"/>
                </a:solidFill>
              </a:rPr>
              <a:t>Câu 4: Ý nào không phải là hoạt động phòng ngừa thiên tai ở Bắc Trung Bộ?</a:t>
            </a:r>
            <a:endParaRPr lang="en-US" sz="2000">
              <a:solidFill>
                <a:srgbClr val="1C4587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37C59E-A9EB-FBBA-D7DE-71787D7D035E}"/>
              </a:ext>
            </a:extLst>
          </p:cNvPr>
          <p:cNvSpPr/>
          <p:nvPr/>
        </p:nvSpPr>
        <p:spPr>
          <a:xfrm>
            <a:off x="196574" y="1394931"/>
            <a:ext cx="4167054" cy="115363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A. Cảnh báo về thiên tai trên các phương tiện thông tin. 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27726A-14D9-AC93-644C-18A497798F1D}"/>
              </a:ext>
            </a:extLst>
          </p:cNvPr>
          <p:cNvSpPr/>
          <p:nvPr/>
        </p:nvSpPr>
        <p:spPr>
          <a:xfrm>
            <a:off x="196574" y="2700238"/>
            <a:ext cx="4167054" cy="115363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B. Diễn tập phòng chống thiên tai.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33EE27-CDD0-544A-0588-18D44543AE53}"/>
              </a:ext>
            </a:extLst>
          </p:cNvPr>
          <p:cNvSpPr/>
          <p:nvPr/>
        </p:nvSpPr>
        <p:spPr>
          <a:xfrm>
            <a:off x="4738580" y="1391948"/>
            <a:ext cx="4207512" cy="115363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C. Trồng rừng và bảo vệ rừng đầu nguồn.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B04DDF-E745-4966-48D4-FAB72C00F7C0}"/>
              </a:ext>
            </a:extLst>
          </p:cNvPr>
          <p:cNvSpPr/>
          <p:nvPr/>
        </p:nvSpPr>
        <p:spPr>
          <a:xfrm>
            <a:off x="4738580" y="2697256"/>
            <a:ext cx="4207512" cy="1153631"/>
          </a:xfrm>
          <a:prstGeom prst="roundRect">
            <a:avLst>
              <a:gd name="adj" fmla="val 939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Calibri" panose="020F0502020204030204" pitchFamily="34" charset="0"/>
              </a:rPr>
              <a:t>D. Sơ tán kịp thời người và tài sản ra khỏi vùng nguy hiểm khi có bão. </a:t>
            </a: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E0C3BF-E81D-442D-9DDB-5F69E8580C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9750" y="2607106"/>
            <a:ext cx="1368404" cy="13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65"/>
          <p:cNvGrpSpPr/>
          <p:nvPr/>
        </p:nvGrpSpPr>
        <p:grpSpPr>
          <a:xfrm>
            <a:off x="7039210" y="877558"/>
            <a:ext cx="1798179" cy="1800629"/>
            <a:chOff x="-2437044" y="-7361174"/>
            <a:chExt cx="1444204" cy="1444200"/>
          </a:xfrm>
        </p:grpSpPr>
        <p:sp>
          <p:nvSpPr>
            <p:cNvPr id="833" name="Google Shape;833;p65"/>
            <p:cNvSpPr/>
            <p:nvPr/>
          </p:nvSpPr>
          <p:spPr>
            <a:xfrm>
              <a:off x="-24370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4" name="Google Shape;834;p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4370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65"/>
          <p:cNvGrpSpPr/>
          <p:nvPr/>
        </p:nvGrpSpPr>
        <p:grpSpPr>
          <a:xfrm>
            <a:off x="7468484" y="2620758"/>
            <a:ext cx="1798179" cy="1800676"/>
            <a:chOff x="-8152194" y="-7361211"/>
            <a:chExt cx="1444204" cy="1444238"/>
          </a:xfrm>
        </p:grpSpPr>
        <p:sp>
          <p:nvSpPr>
            <p:cNvPr id="836" name="Google Shape;836;p65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5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8" name="Google Shape;838;p65"/>
            <p:cNvPicPr preferRelativeResize="0"/>
            <p:nvPr/>
          </p:nvPicPr>
          <p:blipFill rotWithShape="1">
            <a:blip r:embed="rId4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39" name="Google Shape;839;p65"/>
          <p:cNvGrpSpPr/>
          <p:nvPr/>
        </p:nvGrpSpPr>
        <p:grpSpPr>
          <a:xfrm>
            <a:off x="6531780" y="3699370"/>
            <a:ext cx="1444134" cy="1444130"/>
            <a:chOff x="5705046" y="308725"/>
            <a:chExt cx="1261804" cy="1261800"/>
          </a:xfrm>
        </p:grpSpPr>
        <p:sp>
          <p:nvSpPr>
            <p:cNvPr id="840" name="Google Shape;840;p65"/>
            <p:cNvSpPr/>
            <p:nvPr/>
          </p:nvSpPr>
          <p:spPr>
            <a:xfrm>
              <a:off x="5705050" y="308725"/>
              <a:ext cx="1261800" cy="12618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1" name="Google Shape;841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05046" y="308725"/>
              <a:ext cx="1261799" cy="1261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06D2CB-A14C-E201-191A-7651F42D6F1B}"/>
              </a:ext>
            </a:extLst>
          </p:cNvPr>
          <p:cNvSpPr txBox="1"/>
          <p:nvPr/>
        </p:nvSpPr>
        <p:spPr>
          <a:xfrm>
            <a:off x="403865" y="331384"/>
            <a:ext cx="8336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/>
              <a:t>Câu </a:t>
            </a:r>
            <a:r>
              <a:rPr lang="en-US" sz="2000"/>
              <a:t>5</a:t>
            </a:r>
            <a:r>
              <a:rPr lang="vi-VN" sz="2000"/>
              <a:t>: Đâu là ý nghĩa của việc phòng chống thiên tai ở Bắc Trung Bộ?</a:t>
            </a:r>
            <a:endParaRPr lang="en-US" sz="20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9ACAFA-44B5-1912-A0A1-74946840A5EE}"/>
              </a:ext>
            </a:extLst>
          </p:cNvPr>
          <p:cNvSpPr/>
          <p:nvPr/>
        </p:nvSpPr>
        <p:spPr>
          <a:xfrm>
            <a:off x="433930" y="870134"/>
            <a:ext cx="4638417" cy="1280160"/>
          </a:xfrm>
          <a:prstGeom prst="roundRect">
            <a:avLst>
              <a:gd name="adj" fmla="val 11112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Hạn chế tối đa thiệt hại về người và tài sản của người dân trước diễn biến phức tạp của thiên tai.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CECE49-BB5B-E5BE-CB5B-FED34712D7D0}"/>
              </a:ext>
            </a:extLst>
          </p:cNvPr>
          <p:cNvSpPr/>
          <p:nvPr/>
        </p:nvSpPr>
        <p:spPr>
          <a:xfrm>
            <a:off x="433930" y="2234598"/>
            <a:ext cx="4638417" cy="1280160"/>
          </a:xfrm>
          <a:prstGeom prst="roundRect">
            <a:avLst>
              <a:gd name="adj" fmla="val 6804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Bảo vệ môi trường, tài nguyên thiên nhiên và hướng đến sự phát triển kinh tế - xã hội bền vững của vùng.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24841E-764A-8389-4C63-C7C3DB00605B}"/>
              </a:ext>
            </a:extLst>
          </p:cNvPr>
          <p:cNvSpPr/>
          <p:nvPr/>
        </p:nvSpPr>
        <p:spPr>
          <a:xfrm>
            <a:off x="433930" y="3599062"/>
            <a:ext cx="4638417" cy="1280160"/>
          </a:xfrm>
          <a:prstGeom prst="roundRect">
            <a:avLst>
              <a:gd name="adj" fmla="val 8958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Đảm bảo sự ổn định an ninh xã hội, hoạt động sản xuất, đời sống nhân dân góp phần ổn định chính trị.</a:t>
            </a:r>
            <a:endParaRPr lang="vi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2D22B4-FD53-A20F-0F36-19375A501A2E}"/>
              </a:ext>
            </a:extLst>
          </p:cNvPr>
          <p:cNvSpPr/>
          <p:nvPr/>
        </p:nvSpPr>
        <p:spPr>
          <a:xfrm>
            <a:off x="5214384" y="870134"/>
            <a:ext cx="1009696" cy="1280160"/>
          </a:xfrm>
          <a:prstGeom prst="roundRect">
            <a:avLst>
              <a:gd name="adj" fmla="val 11112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  <a:defRPr/>
            </a:pPr>
            <a:r>
              <a:rPr lang="en-US" sz="7200" dirty="0">
                <a:solidFill>
                  <a:srgbClr val="00B050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B050"/>
              </a:solidFill>
              <a:ea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B89CFDC-565E-E368-C2C0-EA6645199F4C}"/>
              </a:ext>
            </a:extLst>
          </p:cNvPr>
          <p:cNvSpPr/>
          <p:nvPr/>
        </p:nvSpPr>
        <p:spPr>
          <a:xfrm>
            <a:off x="5214384" y="2234598"/>
            <a:ext cx="1009696" cy="1280160"/>
          </a:xfrm>
          <a:prstGeom prst="roundRect">
            <a:avLst>
              <a:gd name="adj" fmla="val 11112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  <a:defRPr/>
            </a:pPr>
            <a:r>
              <a:rPr lang="en-US" sz="7200">
                <a:solidFill>
                  <a:srgbClr val="00B050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B050"/>
              </a:solidFill>
              <a:ea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3404B5B-550D-E91E-92BC-338CAA9D4897}"/>
              </a:ext>
            </a:extLst>
          </p:cNvPr>
          <p:cNvSpPr/>
          <p:nvPr/>
        </p:nvSpPr>
        <p:spPr>
          <a:xfrm>
            <a:off x="5214384" y="3599062"/>
            <a:ext cx="1009696" cy="1280160"/>
          </a:xfrm>
          <a:prstGeom prst="roundRect">
            <a:avLst>
              <a:gd name="adj" fmla="val 11112"/>
            </a:avLst>
          </a:prstGeom>
          <a:solidFill>
            <a:schemeClr val="bg1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  <a:defRPr/>
            </a:pPr>
            <a:r>
              <a:rPr lang="en-US" sz="7200" dirty="0">
                <a:solidFill>
                  <a:srgbClr val="00B050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B050"/>
              </a:solidFill>
              <a:ea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54974F-2BF2-C9AE-7573-CF91BCAA7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60"/>
          <p:cNvGrpSpPr/>
          <p:nvPr/>
        </p:nvGrpSpPr>
        <p:grpSpPr>
          <a:xfrm>
            <a:off x="470295" y="526950"/>
            <a:ext cx="2701260" cy="2704543"/>
            <a:chOff x="-27394167" y="-6583375"/>
            <a:chExt cx="2701260" cy="2704543"/>
          </a:xfrm>
        </p:grpSpPr>
        <p:sp>
          <p:nvSpPr>
            <p:cNvPr id="723" name="Google Shape;723;p60"/>
            <p:cNvSpPr/>
            <p:nvPr/>
          </p:nvSpPr>
          <p:spPr>
            <a:xfrm>
              <a:off x="-27394159" y="-6583375"/>
              <a:ext cx="2701200" cy="27045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4" name="Google Shape;724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7394167" y="-6583374"/>
              <a:ext cx="2701260" cy="27045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5" name="Google Shape;725;p60"/>
          <p:cNvGrpSpPr/>
          <p:nvPr/>
        </p:nvGrpSpPr>
        <p:grpSpPr>
          <a:xfrm>
            <a:off x="2796231" y="230201"/>
            <a:ext cx="1444204" cy="1444200"/>
            <a:chOff x="-2437044" y="-7361174"/>
            <a:chExt cx="1444204" cy="1444200"/>
          </a:xfrm>
        </p:grpSpPr>
        <p:sp>
          <p:nvSpPr>
            <p:cNvPr id="726" name="Google Shape;726;p60"/>
            <p:cNvSpPr/>
            <p:nvPr/>
          </p:nvSpPr>
          <p:spPr>
            <a:xfrm>
              <a:off x="-24370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7" name="Google Shape;727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4370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28" name="Google Shape;728;p60"/>
          <p:cNvGrpSpPr/>
          <p:nvPr/>
        </p:nvGrpSpPr>
        <p:grpSpPr>
          <a:xfrm>
            <a:off x="1518631" y="3088064"/>
            <a:ext cx="1444204" cy="1444238"/>
            <a:chOff x="1373056" y="-7361211"/>
            <a:chExt cx="1444204" cy="1444238"/>
          </a:xfrm>
        </p:grpSpPr>
        <p:sp>
          <p:nvSpPr>
            <p:cNvPr id="729" name="Google Shape;729;p60"/>
            <p:cNvSpPr/>
            <p:nvPr/>
          </p:nvSpPr>
          <p:spPr>
            <a:xfrm>
              <a:off x="13730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0"/>
            <p:cNvSpPr/>
            <p:nvPr/>
          </p:nvSpPr>
          <p:spPr>
            <a:xfrm>
              <a:off x="137306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1" name="Google Shape;731;p60"/>
            <p:cNvPicPr preferRelativeResize="0"/>
            <p:nvPr/>
          </p:nvPicPr>
          <p:blipFill rotWithShape="1">
            <a:blip r:embed="rId5">
              <a:alphaModFix/>
            </a:blip>
            <a:srcRect l="1465" r="1465"/>
            <a:stretch/>
          </p:blipFill>
          <p:spPr>
            <a:xfrm>
              <a:off x="13730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F728930-6847-4B4F-2029-0EE65513F96C}"/>
              </a:ext>
            </a:extLst>
          </p:cNvPr>
          <p:cNvSpPr txBox="1"/>
          <p:nvPr/>
        </p:nvSpPr>
        <p:spPr>
          <a:xfrm>
            <a:off x="4685764" y="784166"/>
            <a:ext cx="4197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C4587"/>
                </a:solidFill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0EB64-5C06-F8EC-C6DA-DB2C9C43CC32}"/>
              </a:ext>
            </a:extLst>
          </p:cNvPr>
          <p:cNvSpPr txBox="1"/>
          <p:nvPr/>
        </p:nvSpPr>
        <p:spPr>
          <a:xfrm>
            <a:off x="3518331" y="2454923"/>
            <a:ext cx="5274366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/>
              <a:t>H</a:t>
            </a:r>
            <a:r>
              <a:rPr lang="vi-VN" sz="2200"/>
              <a:t>oàn thành bài </a:t>
            </a:r>
            <a:r>
              <a:rPr lang="en-US" sz="2200"/>
              <a:t>báo cáo </a:t>
            </a:r>
            <a:r>
              <a:rPr lang="vi-VN" sz="2200"/>
              <a:t>về Tìm hiểu vấn đề phòng chống thiên tai và ứng phó với biến đổi khí hậu ở Bắc Trung Bộ.</a:t>
            </a:r>
            <a:endParaRPr lang="en-US" sz="2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34ED16-0A9D-0A57-DE9D-B511BAA23A90}"/>
              </a:ext>
            </a:extLst>
          </p:cNvPr>
          <p:cNvSpPr/>
          <p:nvPr/>
        </p:nvSpPr>
        <p:spPr>
          <a:xfrm>
            <a:off x="5762705" y="1674401"/>
            <a:ext cx="1805940" cy="67009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Nhiệm vụ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1"/>
          <p:cNvGrpSpPr/>
          <p:nvPr/>
        </p:nvGrpSpPr>
        <p:grpSpPr>
          <a:xfrm>
            <a:off x="7783462" y="-4422"/>
            <a:ext cx="1444204" cy="1444238"/>
            <a:chOff x="1373056" y="-7361211"/>
            <a:chExt cx="1444204" cy="1444238"/>
          </a:xfrm>
        </p:grpSpPr>
        <p:sp>
          <p:nvSpPr>
            <p:cNvPr id="281" name="Google Shape;281;p41"/>
            <p:cNvSpPr/>
            <p:nvPr/>
          </p:nvSpPr>
          <p:spPr>
            <a:xfrm>
              <a:off x="13730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1"/>
            <p:cNvSpPr/>
            <p:nvPr/>
          </p:nvSpPr>
          <p:spPr>
            <a:xfrm>
              <a:off x="137306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3" name="Google Shape;283;p41"/>
            <p:cNvPicPr preferRelativeResize="0"/>
            <p:nvPr/>
          </p:nvPicPr>
          <p:blipFill rotWithShape="1">
            <a:blip r:embed="rId3">
              <a:alphaModFix/>
            </a:blip>
            <a:srcRect l="1465" r="1465"/>
            <a:stretch/>
          </p:blipFill>
          <p:spPr>
            <a:xfrm>
              <a:off x="13730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84" name="Google Shape;284;p41"/>
          <p:cNvGrpSpPr/>
          <p:nvPr/>
        </p:nvGrpSpPr>
        <p:grpSpPr>
          <a:xfrm>
            <a:off x="315831" y="-139774"/>
            <a:ext cx="1444204" cy="1444200"/>
            <a:chOff x="-10057244" y="-7361174"/>
            <a:chExt cx="1444204" cy="1444200"/>
          </a:xfrm>
        </p:grpSpPr>
        <p:sp>
          <p:nvSpPr>
            <p:cNvPr id="285" name="Google Shape;285;p41"/>
            <p:cNvSpPr/>
            <p:nvPr/>
          </p:nvSpPr>
          <p:spPr>
            <a:xfrm>
              <a:off x="-100572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6" name="Google Shape;286;p41"/>
            <p:cNvPicPr preferRelativeResize="0"/>
            <p:nvPr/>
          </p:nvPicPr>
          <p:blipFill rotWithShape="1">
            <a:blip r:embed="rId4">
              <a:alphaModFix/>
            </a:blip>
            <a:srcRect t="24908" b="4390"/>
            <a:stretch/>
          </p:blipFill>
          <p:spPr>
            <a:xfrm>
              <a:off x="-100572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34026C2-1AE5-9446-BAF7-03D5AEF35DBD}"/>
              </a:ext>
            </a:extLst>
          </p:cNvPr>
          <p:cNvSpPr txBox="1"/>
          <p:nvPr/>
        </p:nvSpPr>
        <p:spPr>
          <a:xfrm>
            <a:off x="2013865" y="307930"/>
            <a:ext cx="5116268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400" b="1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Bảng nhận xét, đánh giá hiệu quả làm việc nhóm</a:t>
            </a:r>
            <a:endParaRPr lang="en-US" sz="2400">
              <a:solidFill>
                <a:schemeClr val="bg2">
                  <a:lumMod val="75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2DC82AF-68F8-F657-6156-9F880B73E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123793"/>
              </p:ext>
            </p:extLst>
          </p:nvPr>
        </p:nvGraphicFramePr>
        <p:xfrm>
          <a:off x="253999" y="1635890"/>
          <a:ext cx="8636000" cy="314394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650267">
                  <a:extLst>
                    <a:ext uri="{9D8B030D-6E8A-4147-A177-3AD203B41FA5}">
                      <a16:colId xmlns:a16="http://schemas.microsoft.com/office/drawing/2014/main" val="2144958835"/>
                    </a:ext>
                  </a:extLst>
                </a:gridCol>
                <a:gridCol w="1568000">
                  <a:extLst>
                    <a:ext uri="{9D8B030D-6E8A-4147-A177-3AD203B41FA5}">
                      <a16:colId xmlns:a16="http://schemas.microsoft.com/office/drawing/2014/main" val="4106267"/>
                    </a:ext>
                  </a:extLst>
                </a:gridCol>
                <a:gridCol w="1602005">
                  <a:extLst>
                    <a:ext uri="{9D8B030D-6E8A-4147-A177-3AD203B41FA5}">
                      <a16:colId xmlns:a16="http://schemas.microsoft.com/office/drawing/2014/main" val="3711139377"/>
                    </a:ext>
                  </a:extLst>
                </a:gridCol>
                <a:gridCol w="1691528">
                  <a:extLst>
                    <a:ext uri="{9D8B030D-6E8A-4147-A177-3AD203B41FA5}">
                      <a16:colId xmlns:a16="http://schemas.microsoft.com/office/drawing/2014/main" val="3064536274"/>
                    </a:ext>
                  </a:extLst>
                </a:gridCol>
                <a:gridCol w="2334913">
                  <a:extLst>
                    <a:ext uri="{9D8B030D-6E8A-4147-A177-3AD203B41FA5}">
                      <a16:colId xmlns:a16="http://schemas.microsoft.com/office/drawing/2014/main" val="2128479524"/>
                    </a:ext>
                  </a:extLst>
                </a:gridCol>
                <a:gridCol w="789287">
                  <a:extLst>
                    <a:ext uri="{9D8B030D-6E8A-4147-A177-3AD203B41FA5}">
                      <a16:colId xmlns:a16="http://schemas.microsoft.com/office/drawing/2014/main" val="38064901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các thành viên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 vụ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 xét kết quả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 pháp khắc phục (nếu có)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5019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40020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44780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923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29133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0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  <a:endParaRPr lang="en-US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369612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FE3123-8926-CB56-7E24-F5DBE5B8DF4B}"/>
              </a:ext>
            </a:extLst>
          </p:cNvPr>
          <p:cNvSpPr txBox="1"/>
          <p:nvPr/>
        </p:nvSpPr>
        <p:spPr>
          <a:xfrm>
            <a:off x="2052401" y="366279"/>
            <a:ext cx="5039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HƯỚNG DẪN VỀ NHÀ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E1B52C-02A5-93BC-4561-8EF8C8C8C8B5}"/>
              </a:ext>
            </a:extLst>
          </p:cNvPr>
          <p:cNvSpPr/>
          <p:nvPr/>
        </p:nvSpPr>
        <p:spPr>
          <a:xfrm>
            <a:off x="4348239" y="1995590"/>
            <a:ext cx="4305106" cy="1157633"/>
          </a:xfrm>
          <a:prstGeom prst="roundRect">
            <a:avLst>
              <a:gd name="adj" fmla="val 10272"/>
            </a:avLst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ea typeface="Times New Roman" panose="02020603050405020304" pitchFamily="18" charset="0"/>
              </a:rPr>
              <a:t>Làm bài tập Bài 1</a:t>
            </a:r>
            <a:r>
              <a:rPr lang="en-US" sz="2000">
                <a:solidFill>
                  <a:srgbClr val="000000"/>
                </a:solidFill>
                <a:ea typeface="Times New Roman" panose="02020603050405020304" pitchFamily="18" charset="0"/>
              </a:rPr>
              <a:t>4</a:t>
            </a:r>
            <a:r>
              <a:rPr lang="vi-VN" sz="2000">
                <a:solidFill>
                  <a:srgbClr val="000000"/>
                </a:solidFill>
                <a:ea typeface="Times New Roman" panose="02020603050405020304" pitchFamily="18" charset="0"/>
              </a:rPr>
              <a:t> – SBT Lịch sử và Địa lí 9, phần Địa lí. 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4EB21B-45A1-BF11-D00A-D672ACC54BBF}"/>
              </a:ext>
            </a:extLst>
          </p:cNvPr>
          <p:cNvSpPr/>
          <p:nvPr/>
        </p:nvSpPr>
        <p:spPr>
          <a:xfrm>
            <a:off x="4348238" y="3280653"/>
            <a:ext cx="4305107" cy="1381865"/>
          </a:xfrm>
          <a:prstGeom prst="roundRect">
            <a:avLst>
              <a:gd name="adj" fmla="val 7721"/>
            </a:avLst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ker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 và tìm hiểu trước nội dung </a:t>
            </a:r>
            <a:endParaRPr lang="en-US" sz="2000" ker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i="1">
                <a:solidFill>
                  <a:srgbClr val="000000"/>
                </a:solidFill>
                <a:ea typeface="Times New Roman" panose="02020603050405020304" pitchFamily="18" charset="0"/>
              </a:rPr>
              <a:t>Bài 15: Duyên hải Nam Trung Bộ.</a:t>
            </a:r>
            <a:endParaRPr lang="en-US" sz="1600" b="1" i="1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074931-EFA1-CA91-E976-96185A1E43C5}"/>
              </a:ext>
            </a:extLst>
          </p:cNvPr>
          <p:cNvSpPr/>
          <p:nvPr/>
        </p:nvSpPr>
        <p:spPr>
          <a:xfrm>
            <a:off x="4348239" y="1189855"/>
            <a:ext cx="4305106" cy="672394"/>
          </a:xfrm>
          <a:prstGeom prst="roundRect">
            <a:avLst>
              <a:gd name="adj" fmla="val 10272"/>
            </a:avLst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ea typeface="Times New Roman" panose="02020603050405020304" pitchFamily="18" charset="0"/>
              </a:rPr>
              <a:t>Ôn lại kiến thức đã học</a:t>
            </a: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493" name="Google Shape;493;p52"/>
          <p:cNvGrpSpPr/>
          <p:nvPr/>
        </p:nvGrpSpPr>
        <p:grpSpPr>
          <a:xfrm>
            <a:off x="447498" y="1280726"/>
            <a:ext cx="1444204" cy="1444238"/>
            <a:chOff x="-8152194" y="-7361211"/>
            <a:chExt cx="1444204" cy="1444238"/>
          </a:xfrm>
        </p:grpSpPr>
        <p:sp>
          <p:nvSpPr>
            <p:cNvPr id="494" name="Google Shape;494;p52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2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6" name="Google Shape;496;p52"/>
            <p:cNvPicPr preferRelativeResize="0"/>
            <p:nvPr/>
          </p:nvPicPr>
          <p:blipFill rotWithShape="1">
            <a:blip r:embed="rId3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52"/>
          <p:cNvGrpSpPr/>
          <p:nvPr/>
        </p:nvGrpSpPr>
        <p:grpSpPr>
          <a:xfrm>
            <a:off x="-561525" y="2597050"/>
            <a:ext cx="2701260" cy="2704543"/>
            <a:chOff x="-27394167" y="-6583375"/>
            <a:chExt cx="2701260" cy="2704543"/>
          </a:xfrm>
        </p:grpSpPr>
        <p:sp>
          <p:nvSpPr>
            <p:cNvPr id="498" name="Google Shape;498;p52"/>
            <p:cNvSpPr/>
            <p:nvPr/>
          </p:nvSpPr>
          <p:spPr>
            <a:xfrm>
              <a:off x="-27394159" y="-6583375"/>
              <a:ext cx="2701200" cy="27045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9" name="Google Shape;499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27394167" y="-6583374"/>
              <a:ext cx="2701260" cy="27045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389;p45">
            <a:extLst>
              <a:ext uri="{FF2B5EF4-FFF2-40B4-BE49-F238E27FC236}">
                <a16:creationId xmlns:a16="http://schemas.microsoft.com/office/drawing/2014/main" id="{4A694E16-642C-F7E2-6793-746D72B6ACF2}"/>
              </a:ext>
            </a:extLst>
          </p:cNvPr>
          <p:cNvGrpSpPr/>
          <p:nvPr/>
        </p:nvGrpSpPr>
        <p:grpSpPr>
          <a:xfrm>
            <a:off x="2297344" y="2187363"/>
            <a:ext cx="1444204" cy="1444238"/>
            <a:chOff x="-531994" y="-7361211"/>
            <a:chExt cx="1444204" cy="1444238"/>
          </a:xfrm>
        </p:grpSpPr>
        <p:sp>
          <p:nvSpPr>
            <p:cNvPr id="11" name="Google Shape;390;p45">
              <a:extLst>
                <a:ext uri="{FF2B5EF4-FFF2-40B4-BE49-F238E27FC236}">
                  <a16:creationId xmlns:a16="http://schemas.microsoft.com/office/drawing/2014/main" id="{5FF98C66-9B8F-103A-797E-D80CED9EFC33}"/>
                </a:ext>
              </a:extLst>
            </p:cNvPr>
            <p:cNvSpPr/>
            <p:nvPr/>
          </p:nvSpPr>
          <p:spPr>
            <a:xfrm>
              <a:off x="-5319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1;p45">
              <a:extLst>
                <a:ext uri="{FF2B5EF4-FFF2-40B4-BE49-F238E27FC236}">
                  <a16:creationId xmlns:a16="http://schemas.microsoft.com/office/drawing/2014/main" id="{96548139-0E9C-4EEB-A38F-55401DC53809}"/>
                </a:ext>
              </a:extLst>
            </p:cNvPr>
            <p:cNvSpPr/>
            <p:nvPr/>
          </p:nvSpPr>
          <p:spPr>
            <a:xfrm>
              <a:off x="-5319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392;p45">
              <a:extLst>
                <a:ext uri="{FF2B5EF4-FFF2-40B4-BE49-F238E27FC236}">
                  <a16:creationId xmlns:a16="http://schemas.microsoft.com/office/drawing/2014/main" id="{3321274C-C6EC-051B-AED8-B499F8E020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3929" r="21655"/>
            <a:stretch/>
          </p:blipFill>
          <p:spPr>
            <a:xfrm>
              <a:off x="-5319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410;p46">
            <a:extLst>
              <a:ext uri="{FF2B5EF4-FFF2-40B4-BE49-F238E27FC236}">
                <a16:creationId xmlns:a16="http://schemas.microsoft.com/office/drawing/2014/main" id="{957352D5-0F89-719F-42C8-ECF1D0192510}"/>
              </a:ext>
            </a:extLst>
          </p:cNvPr>
          <p:cNvGrpSpPr/>
          <p:nvPr/>
        </p:nvGrpSpPr>
        <p:grpSpPr>
          <a:xfrm>
            <a:off x="-522637" y="218300"/>
            <a:ext cx="1444204" cy="1444238"/>
            <a:chOff x="1373056" y="-7361211"/>
            <a:chExt cx="1444204" cy="1444238"/>
          </a:xfrm>
        </p:grpSpPr>
        <p:sp>
          <p:nvSpPr>
            <p:cNvPr id="15" name="Google Shape;411;p46">
              <a:extLst>
                <a:ext uri="{FF2B5EF4-FFF2-40B4-BE49-F238E27FC236}">
                  <a16:creationId xmlns:a16="http://schemas.microsoft.com/office/drawing/2014/main" id="{B4510E8F-A75D-E2A5-944B-9DC5E534384B}"/>
                </a:ext>
              </a:extLst>
            </p:cNvPr>
            <p:cNvSpPr/>
            <p:nvPr/>
          </p:nvSpPr>
          <p:spPr>
            <a:xfrm>
              <a:off x="13730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2;p46">
              <a:extLst>
                <a:ext uri="{FF2B5EF4-FFF2-40B4-BE49-F238E27FC236}">
                  <a16:creationId xmlns:a16="http://schemas.microsoft.com/office/drawing/2014/main" id="{14363E9B-1DDE-3D79-09FC-9C37C791D405}"/>
                </a:ext>
              </a:extLst>
            </p:cNvPr>
            <p:cNvSpPr/>
            <p:nvPr/>
          </p:nvSpPr>
          <p:spPr>
            <a:xfrm>
              <a:off x="137306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413;p46">
              <a:extLst>
                <a:ext uri="{FF2B5EF4-FFF2-40B4-BE49-F238E27FC236}">
                  <a16:creationId xmlns:a16="http://schemas.microsoft.com/office/drawing/2014/main" id="{B349E352-DE9B-BEB7-BF89-43C369D3868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465" r="1465"/>
            <a:stretch/>
          </p:blipFill>
          <p:spPr>
            <a:xfrm>
              <a:off x="13730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" name="Google Shape;414;p46">
            <a:extLst>
              <a:ext uri="{FF2B5EF4-FFF2-40B4-BE49-F238E27FC236}">
                <a16:creationId xmlns:a16="http://schemas.microsoft.com/office/drawing/2014/main" id="{8C13F58F-5EA0-D511-5BE5-00CCF04C2FA8}"/>
              </a:ext>
            </a:extLst>
          </p:cNvPr>
          <p:cNvGrpSpPr/>
          <p:nvPr/>
        </p:nvGrpSpPr>
        <p:grpSpPr>
          <a:xfrm>
            <a:off x="1891694" y="1256190"/>
            <a:ext cx="1097280" cy="1097280"/>
            <a:chOff x="3278106" y="-7361174"/>
            <a:chExt cx="1444204" cy="1444200"/>
          </a:xfrm>
        </p:grpSpPr>
        <p:sp>
          <p:nvSpPr>
            <p:cNvPr id="19" name="Google Shape;415;p46">
              <a:extLst>
                <a:ext uri="{FF2B5EF4-FFF2-40B4-BE49-F238E27FC236}">
                  <a16:creationId xmlns:a16="http://schemas.microsoft.com/office/drawing/2014/main" id="{9163B5CD-D29E-08FC-37B2-9B32844532DA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;p46">
              <a:extLst>
                <a:ext uri="{FF2B5EF4-FFF2-40B4-BE49-F238E27FC236}">
                  <a16:creationId xmlns:a16="http://schemas.microsoft.com/office/drawing/2014/main" id="{CA29AE1A-C35B-AFBC-00D4-0C0E7C34FB6A}"/>
                </a:ext>
              </a:extLst>
            </p:cNvPr>
            <p:cNvSpPr/>
            <p:nvPr/>
          </p:nvSpPr>
          <p:spPr>
            <a:xfrm>
              <a:off x="3278110" y="-7361174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417;p46">
              <a:extLst>
                <a:ext uri="{FF2B5EF4-FFF2-40B4-BE49-F238E27FC236}">
                  <a16:creationId xmlns:a16="http://schemas.microsoft.com/office/drawing/2014/main" id="{5A3F6FF3-25AB-F38D-0578-11CC81376E3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8429" r="20137" b="3929"/>
            <a:stretch/>
          </p:blipFill>
          <p:spPr>
            <a:xfrm>
              <a:off x="327810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769;p63">
            <a:extLst>
              <a:ext uri="{FF2B5EF4-FFF2-40B4-BE49-F238E27FC236}">
                <a16:creationId xmlns:a16="http://schemas.microsoft.com/office/drawing/2014/main" id="{15E0C29E-EE34-0464-D078-D920F12E602A}"/>
              </a:ext>
            </a:extLst>
          </p:cNvPr>
          <p:cNvGrpSpPr/>
          <p:nvPr/>
        </p:nvGrpSpPr>
        <p:grpSpPr>
          <a:xfrm>
            <a:off x="2152013" y="3631563"/>
            <a:ext cx="1188720" cy="1188720"/>
            <a:chOff x="477356" y="-2514611"/>
            <a:chExt cx="1444204" cy="1444200"/>
          </a:xfrm>
        </p:grpSpPr>
        <p:sp>
          <p:nvSpPr>
            <p:cNvPr id="23" name="Google Shape;770;p63">
              <a:extLst>
                <a:ext uri="{FF2B5EF4-FFF2-40B4-BE49-F238E27FC236}">
                  <a16:creationId xmlns:a16="http://schemas.microsoft.com/office/drawing/2014/main" id="{15C9947D-E3E6-BA83-8FEB-91BED0166038}"/>
                </a:ext>
              </a:extLst>
            </p:cNvPr>
            <p:cNvSpPr/>
            <p:nvPr/>
          </p:nvSpPr>
          <p:spPr>
            <a:xfrm>
              <a:off x="47736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Google Shape;771;p63">
              <a:extLst>
                <a:ext uri="{FF2B5EF4-FFF2-40B4-BE49-F238E27FC236}">
                  <a16:creationId xmlns:a16="http://schemas.microsoft.com/office/drawing/2014/main" id="{57A4FDB0-73C3-00AA-DD34-10C2F9954AB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18237" r="18237"/>
            <a:stretch/>
          </p:blipFill>
          <p:spPr>
            <a:xfrm>
              <a:off x="477356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F39D90A-4723-B819-6762-F988E13BA6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69"/>
          <p:cNvGrpSpPr/>
          <p:nvPr/>
        </p:nvGrpSpPr>
        <p:grpSpPr>
          <a:xfrm>
            <a:off x="7238777" y="1093610"/>
            <a:ext cx="1798179" cy="1800629"/>
            <a:chOff x="-6247144" y="-7361174"/>
            <a:chExt cx="1444204" cy="1444200"/>
          </a:xfrm>
        </p:grpSpPr>
        <p:sp>
          <p:nvSpPr>
            <p:cNvPr id="921" name="Google Shape;921;p69"/>
            <p:cNvSpPr/>
            <p:nvPr/>
          </p:nvSpPr>
          <p:spPr>
            <a:xfrm>
              <a:off x="-624714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2" name="Google Shape;922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624714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23" name="Google Shape;923;p69"/>
          <p:cNvGrpSpPr/>
          <p:nvPr/>
        </p:nvGrpSpPr>
        <p:grpSpPr>
          <a:xfrm>
            <a:off x="6005711" y="173495"/>
            <a:ext cx="1444204" cy="1444238"/>
            <a:chOff x="-8152194" y="-7361211"/>
            <a:chExt cx="1444204" cy="1444238"/>
          </a:xfrm>
        </p:grpSpPr>
        <p:sp>
          <p:nvSpPr>
            <p:cNvPr id="924" name="Google Shape;924;p69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9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6" name="Google Shape;926;p69"/>
            <p:cNvPicPr preferRelativeResize="0"/>
            <p:nvPr/>
          </p:nvPicPr>
          <p:blipFill rotWithShape="1">
            <a:blip r:embed="rId4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69"/>
          <p:cNvGrpSpPr/>
          <p:nvPr/>
        </p:nvGrpSpPr>
        <p:grpSpPr>
          <a:xfrm>
            <a:off x="5468261" y="2141856"/>
            <a:ext cx="2697485" cy="2697478"/>
            <a:chOff x="-1208569" y="-2514611"/>
            <a:chExt cx="1444204" cy="1444200"/>
          </a:xfrm>
        </p:grpSpPr>
        <p:sp>
          <p:nvSpPr>
            <p:cNvPr id="941" name="Google Shape;941;p69"/>
            <p:cNvSpPr/>
            <p:nvPr/>
          </p:nvSpPr>
          <p:spPr>
            <a:xfrm>
              <a:off x="-1208565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2" name="Google Shape;942;p69"/>
            <p:cNvPicPr preferRelativeResize="0"/>
            <p:nvPr/>
          </p:nvPicPr>
          <p:blipFill rotWithShape="1">
            <a:blip r:embed="rId5">
              <a:alphaModFix/>
            </a:blip>
            <a:srcRect l="18286" r="18286"/>
            <a:stretch/>
          </p:blipFill>
          <p:spPr>
            <a:xfrm>
              <a:off x="-1208569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689;p58">
            <a:extLst>
              <a:ext uri="{FF2B5EF4-FFF2-40B4-BE49-F238E27FC236}">
                <a16:creationId xmlns:a16="http://schemas.microsoft.com/office/drawing/2014/main" id="{4611A107-D814-489A-4877-4D0A6A5B201E}"/>
              </a:ext>
            </a:extLst>
          </p:cNvPr>
          <p:cNvGrpSpPr/>
          <p:nvPr/>
        </p:nvGrpSpPr>
        <p:grpSpPr>
          <a:xfrm>
            <a:off x="5178040" y="1271824"/>
            <a:ext cx="1444204" cy="1444200"/>
            <a:chOff x="8993256" y="-7361174"/>
            <a:chExt cx="1444204" cy="1444200"/>
          </a:xfrm>
        </p:grpSpPr>
        <p:sp>
          <p:nvSpPr>
            <p:cNvPr id="3" name="Google Shape;690;p58">
              <a:extLst>
                <a:ext uri="{FF2B5EF4-FFF2-40B4-BE49-F238E27FC236}">
                  <a16:creationId xmlns:a16="http://schemas.microsoft.com/office/drawing/2014/main" id="{7881F082-B430-F16B-1B30-3A660AFCCBA6}"/>
                </a:ext>
              </a:extLst>
            </p:cNvPr>
            <p:cNvSpPr/>
            <p:nvPr/>
          </p:nvSpPr>
          <p:spPr>
            <a:xfrm>
              <a:off x="89932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691;p58">
              <a:extLst>
                <a:ext uri="{FF2B5EF4-FFF2-40B4-BE49-F238E27FC236}">
                  <a16:creationId xmlns:a16="http://schemas.microsoft.com/office/drawing/2014/main" id="{3A2DEF2F-E43A-AF6A-244A-BF9FC4346E2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7081" r="36628" b="2381"/>
            <a:stretch/>
          </p:blipFill>
          <p:spPr>
            <a:xfrm>
              <a:off x="89932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667A002-9036-3561-D152-B7194406FA76}"/>
              </a:ext>
            </a:extLst>
          </p:cNvPr>
          <p:cNvSpPr txBox="1"/>
          <p:nvPr/>
        </p:nvSpPr>
        <p:spPr>
          <a:xfrm>
            <a:off x="82279" y="1209105"/>
            <a:ext cx="509575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4400" b="1"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 LẮNG NGHE 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GIẢNG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>
              <a:solidFill>
                <a:schemeClr val="tx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42"/>
          <p:cNvGrpSpPr/>
          <p:nvPr/>
        </p:nvGrpSpPr>
        <p:grpSpPr>
          <a:xfrm>
            <a:off x="5652438" y="1960497"/>
            <a:ext cx="2701673" cy="2704699"/>
            <a:chOff x="-4342094" y="-7361174"/>
            <a:chExt cx="1444204" cy="1444200"/>
          </a:xfrm>
        </p:grpSpPr>
        <p:sp>
          <p:nvSpPr>
            <p:cNvPr id="294" name="Google Shape;294;p42"/>
            <p:cNvSpPr/>
            <p:nvPr/>
          </p:nvSpPr>
          <p:spPr>
            <a:xfrm>
              <a:off x="-43420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5" name="Google Shape;295;p42"/>
            <p:cNvPicPr preferRelativeResize="0"/>
            <p:nvPr/>
          </p:nvPicPr>
          <p:blipFill rotWithShape="1">
            <a:blip r:embed="rId3">
              <a:alphaModFix/>
            </a:blip>
            <a:srcRect l="29" r="19"/>
            <a:stretch/>
          </p:blipFill>
          <p:spPr>
            <a:xfrm>
              <a:off x="-43420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6" name="Google Shape;296;p42"/>
          <p:cNvGrpSpPr/>
          <p:nvPr/>
        </p:nvGrpSpPr>
        <p:grpSpPr>
          <a:xfrm>
            <a:off x="3366803" y="-1276053"/>
            <a:ext cx="2701673" cy="2704699"/>
            <a:chOff x="8993256" y="-7361174"/>
            <a:chExt cx="1444204" cy="1444200"/>
          </a:xfrm>
        </p:grpSpPr>
        <p:sp>
          <p:nvSpPr>
            <p:cNvPr id="297" name="Google Shape;297;p42"/>
            <p:cNvSpPr/>
            <p:nvPr/>
          </p:nvSpPr>
          <p:spPr>
            <a:xfrm>
              <a:off x="899326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8" name="Google Shape;298;p42"/>
            <p:cNvPicPr preferRelativeResize="0"/>
            <p:nvPr/>
          </p:nvPicPr>
          <p:blipFill rotWithShape="1">
            <a:blip r:embed="rId4">
              <a:alphaModFix/>
            </a:blip>
            <a:srcRect l="7081" r="36628" b="2381"/>
            <a:stretch/>
          </p:blipFill>
          <p:spPr>
            <a:xfrm>
              <a:off x="8993256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299;p42"/>
          <p:cNvGrpSpPr/>
          <p:nvPr/>
        </p:nvGrpSpPr>
        <p:grpSpPr>
          <a:xfrm>
            <a:off x="6863849" y="534637"/>
            <a:ext cx="1801356" cy="1801351"/>
            <a:chOff x="-2894494" y="-2514611"/>
            <a:chExt cx="1444204" cy="1444200"/>
          </a:xfrm>
        </p:grpSpPr>
        <p:sp>
          <p:nvSpPr>
            <p:cNvPr id="300" name="Google Shape;300;p42"/>
            <p:cNvSpPr/>
            <p:nvPr/>
          </p:nvSpPr>
          <p:spPr>
            <a:xfrm>
              <a:off x="-2894490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1" name="Google Shape;301;p42"/>
            <p:cNvPicPr preferRelativeResize="0"/>
            <p:nvPr/>
          </p:nvPicPr>
          <p:blipFill rotWithShape="1">
            <a:blip r:embed="rId5">
              <a:alphaModFix/>
            </a:blip>
            <a:srcRect t="31161" b="2140"/>
            <a:stretch/>
          </p:blipFill>
          <p:spPr>
            <a:xfrm>
              <a:off x="-2894494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D4E6AE-CB74-8E57-E31C-431732994062}"/>
              </a:ext>
            </a:extLst>
          </p:cNvPr>
          <p:cNvSpPr txBox="1"/>
          <p:nvPr/>
        </p:nvSpPr>
        <p:spPr>
          <a:xfrm>
            <a:off x="1289287" y="1197813"/>
            <a:ext cx="2856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Yêu cầu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FCE8F6-85B3-6598-FEF4-4BAF6219B0B1}"/>
              </a:ext>
            </a:extLst>
          </p:cNvPr>
          <p:cNvSpPr/>
          <p:nvPr/>
        </p:nvSpPr>
        <p:spPr>
          <a:xfrm>
            <a:off x="556669" y="1753311"/>
            <a:ext cx="4321805" cy="291188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7150">
            <a:solidFill>
              <a:srgbClr val="1C45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>
                <a:solidFill>
                  <a:srgbClr val="000000"/>
                </a:solidFill>
              </a:rPr>
              <a:t>Dựa vào kiến thức đã học và thông tin kiếm được, hãy trình bày vấn đề phòng chống thiên tai và ứng phó với biến đổi khí hậu ở Bắc Trung Bộ. </a:t>
            </a:r>
            <a:endParaRPr lang="en-US" sz="22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7A16AE-D74D-7C2E-384E-750D11C33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BBD38EA-0DFF-B8AA-CFB9-3F8EDD52FF14}"/>
              </a:ext>
            </a:extLst>
          </p:cNvPr>
          <p:cNvSpPr txBox="1"/>
          <p:nvPr/>
        </p:nvSpPr>
        <p:spPr>
          <a:xfrm>
            <a:off x="1180170" y="340803"/>
            <a:ext cx="6783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Tìm kiếm thông tin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2" name="Pentagon 10">
            <a:extLst>
              <a:ext uri="{FF2B5EF4-FFF2-40B4-BE49-F238E27FC236}">
                <a16:creationId xmlns:a16="http://schemas.microsoft.com/office/drawing/2014/main" id="{884F97E2-F7C6-BE63-D5BB-50B27F710F53}"/>
              </a:ext>
            </a:extLst>
          </p:cNvPr>
          <p:cNvSpPr/>
          <p:nvPr/>
        </p:nvSpPr>
        <p:spPr>
          <a:xfrm>
            <a:off x="0" y="978089"/>
            <a:ext cx="3763818" cy="545976"/>
          </a:xfrm>
          <a:prstGeom prst="homePlat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Lựa chọn nội dung</a:t>
            </a:r>
            <a:endParaRPr lang="en-US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EE10AA-8189-72F8-7423-5B1D6C8101A0}"/>
              </a:ext>
            </a:extLst>
          </p:cNvPr>
          <p:cNvSpPr/>
          <p:nvPr/>
        </p:nvSpPr>
        <p:spPr>
          <a:xfrm>
            <a:off x="337201" y="1770941"/>
            <a:ext cx="5928134" cy="1420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20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1. Các loại hình thiên tai thưởng xảy ra ở Bắc Trung Bộ: bão, ngập lụt, sạt lở… và việc phòng ngừa, ứng phó, khắc phục hậu quả thiên tai.</a:t>
            </a:r>
            <a:endParaRPr lang="en-US" sz="2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EBCA9A-7095-C01F-AF83-CC8587BC9016}"/>
              </a:ext>
            </a:extLst>
          </p:cNvPr>
          <p:cNvSpPr/>
          <p:nvPr/>
        </p:nvSpPr>
        <p:spPr>
          <a:xfrm>
            <a:off x="337201" y="3331571"/>
            <a:ext cx="5928134" cy="1420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2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hiện của biến đổi khí hậu và giải pháp ứng phó với biến đổi khí hậu: tiết kiệm điện, nước, trồng cây xanh, sử dụng vật liệu chống nắng…</a:t>
            </a: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9" name="Picture 38" descr="A large bag on a flooded street&#10;&#10;Description automatically generated with medium confidence">
            <a:extLst>
              <a:ext uri="{FF2B5EF4-FFF2-40B4-BE49-F238E27FC236}">
                <a16:creationId xmlns:a16="http://schemas.microsoft.com/office/drawing/2014/main" id="{A2BB7D5D-6FB7-3D85-FA49-F676472A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12" r="25795"/>
          <a:stretch/>
        </p:blipFill>
        <p:spPr>
          <a:xfrm>
            <a:off x="6400802" y="1448354"/>
            <a:ext cx="2607733" cy="3303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02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3"/>
          <p:cNvGrpSpPr/>
          <p:nvPr/>
        </p:nvGrpSpPr>
        <p:grpSpPr>
          <a:xfrm>
            <a:off x="7554406" y="153989"/>
            <a:ext cx="1444204" cy="1444238"/>
            <a:chOff x="-8152194" y="-7361211"/>
            <a:chExt cx="1444204" cy="1444238"/>
          </a:xfrm>
        </p:grpSpPr>
        <p:sp>
          <p:nvSpPr>
            <p:cNvPr id="322" name="Google Shape;322;p43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3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43"/>
            <p:cNvPicPr preferRelativeResize="0"/>
            <p:nvPr/>
          </p:nvPicPr>
          <p:blipFill rotWithShape="1">
            <a:blip r:embed="rId3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AE2C15-56B0-F001-C8C1-D381DCFED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833006" y="1792909"/>
            <a:ext cx="4165600" cy="3350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1638FD-68A2-1FD7-AA60-5D2B7F9538FA}"/>
              </a:ext>
            </a:extLst>
          </p:cNvPr>
          <p:cNvSpPr txBox="1"/>
          <p:nvPr/>
        </p:nvSpPr>
        <p:spPr>
          <a:xfrm>
            <a:off x="1180170" y="435027"/>
            <a:ext cx="6783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Tìm kiếm thông tin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4" name="Pentagon 10">
            <a:extLst>
              <a:ext uri="{FF2B5EF4-FFF2-40B4-BE49-F238E27FC236}">
                <a16:creationId xmlns:a16="http://schemas.microsoft.com/office/drawing/2014/main" id="{D76A8A91-4157-A4C1-C302-7DB7DEB9E219}"/>
              </a:ext>
            </a:extLst>
          </p:cNvPr>
          <p:cNvSpPr/>
          <p:nvPr/>
        </p:nvSpPr>
        <p:spPr>
          <a:xfrm>
            <a:off x="0" y="1177692"/>
            <a:ext cx="3763818" cy="545976"/>
          </a:xfrm>
          <a:prstGeom prst="homePlate">
            <a:avLst/>
          </a:prstGeom>
          <a:solidFill>
            <a:srgbClr val="1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kiếm thông tin</a:t>
            </a:r>
            <a:endParaRPr lang="en-US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8C7FD4-53AD-A7F1-A8D6-FDB916528078}"/>
              </a:ext>
            </a:extLst>
          </p:cNvPr>
          <p:cNvSpPr/>
          <p:nvPr/>
        </p:nvSpPr>
        <p:spPr>
          <a:xfrm>
            <a:off x="339894" y="2190275"/>
            <a:ext cx="4367573" cy="193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Calibri" panose="020F0502020204030204" pitchFamily="34" charset="0"/>
              </a:rPr>
              <a:t>Tổng cục khí tượng thủy văn: </a:t>
            </a:r>
            <a:r>
              <a:rPr lang="en-US" sz="2000">
                <a:solidFill>
                  <a:srgbClr val="0070C0"/>
                </a:solidFill>
                <a:latin typeface="+mn-lt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www.nchmf.gov.vn/kttv/</a:t>
            </a:r>
            <a:endParaRPr lang="en-US" sz="2000">
              <a:solidFill>
                <a:srgbClr val="0070C0"/>
              </a:solidFill>
              <a:latin typeface="+mn-lt"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Calibri" panose="020F0502020204030204" pitchFamily="34" charset="0"/>
              </a:rPr>
              <a:t>Các website của tỉnh, thành phố.</a:t>
            </a:r>
          </a:p>
          <a:p>
            <a:pPr marL="285750" lvl="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Calibri" panose="020F0502020204030204" pitchFamily="34" charset="0"/>
              </a:rPr>
              <a:t>Sách, báo, tạp chí, internet,…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3D0A4-1B3C-5F23-A8B0-ABC970722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49"/>
          <p:cNvGrpSpPr/>
          <p:nvPr/>
        </p:nvGrpSpPr>
        <p:grpSpPr>
          <a:xfrm>
            <a:off x="356616" y="1827866"/>
            <a:ext cx="1554480" cy="1554480"/>
            <a:chOff x="-8152194" y="-7361211"/>
            <a:chExt cx="1444204" cy="1444238"/>
          </a:xfrm>
        </p:grpSpPr>
        <p:sp>
          <p:nvSpPr>
            <p:cNvPr id="460" name="Google Shape;460;p49"/>
            <p:cNvSpPr/>
            <p:nvPr/>
          </p:nvSpPr>
          <p:spPr>
            <a:xfrm>
              <a:off x="-8152190" y="-7361174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9"/>
            <p:cNvSpPr/>
            <p:nvPr/>
          </p:nvSpPr>
          <p:spPr>
            <a:xfrm>
              <a:off x="-8152190" y="-7361211"/>
              <a:ext cx="1444200" cy="1444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2" name="Google Shape;462;p49"/>
            <p:cNvPicPr preferRelativeResize="0"/>
            <p:nvPr/>
          </p:nvPicPr>
          <p:blipFill rotWithShape="1">
            <a:blip r:embed="rId3">
              <a:alphaModFix/>
            </a:blip>
            <a:srcRect l="1221" r="37061"/>
            <a:stretch/>
          </p:blipFill>
          <p:spPr>
            <a:xfrm>
              <a:off x="-8152194" y="-7361173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49"/>
          <p:cNvGrpSpPr/>
          <p:nvPr/>
        </p:nvGrpSpPr>
        <p:grpSpPr>
          <a:xfrm>
            <a:off x="1881909" y="2537149"/>
            <a:ext cx="2286000" cy="2286000"/>
            <a:chOff x="-1208569" y="-2514611"/>
            <a:chExt cx="1444204" cy="1444200"/>
          </a:xfrm>
        </p:grpSpPr>
        <p:sp>
          <p:nvSpPr>
            <p:cNvPr id="464" name="Google Shape;464;p49"/>
            <p:cNvSpPr/>
            <p:nvPr/>
          </p:nvSpPr>
          <p:spPr>
            <a:xfrm>
              <a:off x="-1208565" y="-2514611"/>
              <a:ext cx="1444200" cy="1444200"/>
            </a:xfrm>
            <a:prstGeom prst="ellipse">
              <a:avLst/>
            </a:pr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5" name="Google Shape;465;p49"/>
            <p:cNvPicPr preferRelativeResize="0"/>
            <p:nvPr/>
          </p:nvPicPr>
          <p:blipFill rotWithShape="1">
            <a:blip r:embed="rId4">
              <a:alphaModFix/>
            </a:blip>
            <a:srcRect l="18286" r="18286"/>
            <a:stretch/>
          </p:blipFill>
          <p:spPr>
            <a:xfrm>
              <a:off x="-1208569" y="-2514611"/>
              <a:ext cx="1444200" cy="14442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7F62C3-D7D9-82C0-1398-F2F82610025F}"/>
              </a:ext>
            </a:extLst>
          </p:cNvPr>
          <p:cNvSpPr txBox="1"/>
          <p:nvPr/>
        </p:nvSpPr>
        <p:spPr>
          <a:xfrm>
            <a:off x="1180170" y="435027"/>
            <a:ext cx="6783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400" b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vi-VN" sz="2400" b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Tìm kiếm thông tin</a:t>
            </a:r>
            <a:endParaRPr lang="en-US" sz="2400">
              <a:solidFill>
                <a:srgbClr val="C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Pentagon 10">
            <a:extLst>
              <a:ext uri="{FF2B5EF4-FFF2-40B4-BE49-F238E27FC236}">
                <a16:creationId xmlns:a16="http://schemas.microsoft.com/office/drawing/2014/main" id="{C1AA2583-0BC1-A319-B4A7-D3F531E54F9B}"/>
              </a:ext>
            </a:extLst>
          </p:cNvPr>
          <p:cNvSpPr/>
          <p:nvPr/>
        </p:nvSpPr>
        <p:spPr>
          <a:xfrm>
            <a:off x="0" y="1059999"/>
            <a:ext cx="3763818" cy="545976"/>
          </a:xfrm>
          <a:prstGeom prst="homePlate">
            <a:avLst/>
          </a:prstGeom>
          <a:solidFill>
            <a:srgbClr val="1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Xử lí thông tin</a:t>
            </a:r>
            <a:endParaRPr lang="en-US" sz="2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BE613D-FB75-4C7E-28A8-CA679CFC24BD}"/>
              </a:ext>
            </a:extLst>
          </p:cNvPr>
          <p:cNvSpPr/>
          <p:nvPr/>
        </p:nvSpPr>
        <p:spPr>
          <a:xfrm>
            <a:off x="4505092" y="1769282"/>
            <a:ext cx="4051609" cy="1092864"/>
          </a:xfrm>
          <a:prstGeom prst="roundRect">
            <a:avLst>
              <a:gd name="adj" fmla="val 11905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Chọn lọc tư liệu từ những thông tin tìm kiếm được.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5881E8-668A-97A9-C9E2-B6BE8A53EC86}"/>
              </a:ext>
            </a:extLst>
          </p:cNvPr>
          <p:cNvSpPr/>
          <p:nvPr/>
        </p:nvSpPr>
        <p:spPr>
          <a:xfrm>
            <a:off x="4505092" y="3098085"/>
            <a:ext cx="4051609" cy="1407007"/>
          </a:xfrm>
          <a:prstGeom prst="roundRect">
            <a:avLst>
              <a:gd name="adj" fmla="val 9263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</a:rPr>
              <a:t>Sắp xếp, xử lí các thông tin vừa tìm kiếm được cho phù hơp với bài báo cáo.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7FCC6-066A-B8DF-F817-93C59B656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177" y="4963303"/>
            <a:ext cx="1016823" cy="18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7E7ED2F-347D-BB0A-A006-4A315D4F7858}"/>
              </a:ext>
            </a:extLst>
          </p:cNvPr>
          <p:cNvSpPr txBox="1"/>
          <p:nvPr/>
        </p:nvSpPr>
        <p:spPr>
          <a:xfrm>
            <a:off x="2285999" y="25866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r>
              <a:rPr lang="en-US" sz="2000" b="1">
                <a:solidFill>
                  <a:srgbClr val="1C4587"/>
                </a:solidFill>
                <a:effectLst/>
                <a:latin typeface="+mj-lt"/>
                <a:ea typeface="Times New Roman" panose="02020603050405020304" pitchFamily="18" charset="0"/>
              </a:rPr>
              <a:t>PHIẾU ĐÁNH GIÁ </a:t>
            </a:r>
            <a:endParaRPr lang="en-US" sz="2000">
              <a:solidFill>
                <a:srgbClr val="1C4587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0E427CE-B4D0-E8FA-C0FF-54306AE49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0129"/>
              </p:ext>
            </p:extLst>
          </p:nvPr>
        </p:nvGraphicFramePr>
        <p:xfrm>
          <a:off x="383321" y="777851"/>
          <a:ext cx="8377357" cy="407121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278871">
                  <a:extLst>
                    <a:ext uri="{9D8B030D-6E8A-4147-A177-3AD203B41FA5}">
                      <a16:colId xmlns:a16="http://schemas.microsoft.com/office/drawing/2014/main" val="391492411"/>
                    </a:ext>
                  </a:extLst>
                </a:gridCol>
                <a:gridCol w="4399891">
                  <a:extLst>
                    <a:ext uri="{9D8B030D-6E8A-4147-A177-3AD203B41FA5}">
                      <a16:colId xmlns:a16="http://schemas.microsoft.com/office/drawing/2014/main" val="3121996396"/>
                    </a:ext>
                  </a:extLst>
                </a:gridCol>
                <a:gridCol w="1791629">
                  <a:extLst>
                    <a:ext uri="{9D8B030D-6E8A-4147-A177-3AD203B41FA5}">
                      <a16:colId xmlns:a16="http://schemas.microsoft.com/office/drawing/2014/main" val="1172060575"/>
                    </a:ext>
                  </a:extLst>
                </a:gridCol>
                <a:gridCol w="906966">
                  <a:extLst>
                    <a:ext uri="{9D8B030D-6E8A-4147-A177-3AD203B41FA5}">
                      <a16:colId xmlns:a16="http://schemas.microsoft.com/office/drawing/2014/main" val="2297496154"/>
                    </a:ext>
                  </a:extLst>
                </a:gridCol>
              </a:tblGrid>
              <a:tr h="563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Tiêu chí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Chấm điểm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Điểm tuyệt đối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Điểm chấm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1881185772"/>
                  </a:ext>
                </a:extLst>
              </a:tr>
              <a:tr h="366428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Nội dung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Cấu trúc đầy đủ, rõ ràng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711769107"/>
                  </a:ext>
                </a:extLst>
              </a:tr>
              <a:tr h="366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Nội dung phong phú, chính xác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2811528161"/>
                  </a:ext>
                </a:extLst>
              </a:tr>
              <a:tr h="366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Các nguồn thông tin đáng tin cậy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3531734471"/>
                  </a:ext>
                </a:extLst>
              </a:tr>
              <a:tr h="366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Có nhiều dạng thông tin: hình ảnh, số liệu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580982432"/>
                  </a:ext>
                </a:extLst>
              </a:tr>
              <a:tr h="3664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Hình thức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Trình bày khoa học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3084511369"/>
                  </a:ext>
                </a:extLst>
              </a:tr>
              <a:tr h="366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Có tính thẩm mĩ, sáng tạo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989193590"/>
                  </a:ext>
                </a:extLst>
              </a:tr>
              <a:tr h="36642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Báo cáo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Trình bày báo cáo rõ ràng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3280496468"/>
                  </a:ext>
                </a:extLst>
              </a:tr>
              <a:tr h="366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Trả lời câu hỏi chính xác, dễ hiểu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725065732"/>
                  </a:ext>
                </a:extLst>
              </a:tr>
              <a:tr h="3664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Tổng hợp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24" marR="64324" marT="0" marB="0" anchor="ctr"/>
                </a:tc>
                <a:extLst>
                  <a:ext uri="{0D108BD9-81ED-4DB2-BD59-A6C34878D82A}">
                    <a16:rowId xmlns:a16="http://schemas.microsoft.com/office/drawing/2014/main" val="182253846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urricane Recommendations for Middle School by Slidesgo">
  <a:themeElements>
    <a:clrScheme name="Custom 49">
      <a:dk1>
        <a:srgbClr val="1C4587"/>
      </a:dk1>
      <a:lt1>
        <a:srgbClr val="FFFFFF"/>
      </a:lt1>
      <a:dk2>
        <a:srgbClr val="F6B26B"/>
      </a:dk2>
      <a:lt2>
        <a:srgbClr val="E9BD55"/>
      </a:lt2>
      <a:accent1>
        <a:srgbClr val="7F5A34"/>
      </a:accent1>
      <a:accent2>
        <a:srgbClr val="AFD0E2"/>
      </a:accent2>
      <a:accent3>
        <a:srgbClr val="0098A8"/>
      </a:accent3>
      <a:accent4>
        <a:srgbClr val="004660"/>
      </a:accent4>
      <a:accent5>
        <a:srgbClr val="946B92"/>
      </a:accent5>
      <a:accent6>
        <a:srgbClr val="4D4D7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2424</Words>
  <Application>Microsoft Office PowerPoint</Application>
  <PresentationFormat>On-screen Show (16:9)</PresentationFormat>
  <Paragraphs>333</Paragraphs>
  <Slides>45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Cabin Condensed</vt:lpstr>
      <vt:lpstr>Bebas Neue</vt:lpstr>
      <vt:lpstr>Nunito Light</vt:lpstr>
      <vt:lpstr>Roboto</vt:lpstr>
      <vt:lpstr>Cabin Condensed Medium</vt:lpstr>
      <vt:lpstr>Lexend</vt:lpstr>
      <vt:lpstr>Barlow</vt:lpstr>
      <vt:lpstr>Arial</vt:lpstr>
      <vt:lpstr>Times New Roman</vt:lpstr>
      <vt:lpstr>1FTV Akira Expanded</vt:lpstr>
      <vt:lpstr>Calibri</vt:lpstr>
      <vt:lpstr>Hurricane Recommendations for Middle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Dell</cp:lastModifiedBy>
  <cp:revision>7</cp:revision>
  <dcterms:modified xsi:type="dcterms:W3CDTF">2025-01-09T00:42:48Z</dcterms:modified>
</cp:coreProperties>
</file>