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sldIdLst>
    <p:sldId id="257" r:id="rId2"/>
    <p:sldId id="256" r:id="rId3"/>
    <p:sldId id="259" r:id="rId4"/>
    <p:sldId id="258" r:id="rId5"/>
    <p:sldId id="260" r:id="rId6"/>
    <p:sldId id="261" r:id="rId7"/>
    <p:sldId id="262" r:id="rId8"/>
    <p:sldId id="263" r:id="rId9"/>
    <p:sldId id="264" r:id="rId10"/>
    <p:sldId id="265" r:id="rId11"/>
    <p:sldId id="268" r:id="rId12"/>
    <p:sldId id="267" r:id="rId13"/>
    <p:sldId id="269" r:id="rId14"/>
    <p:sldId id="270" r:id="rId15"/>
    <p:sldId id="271" r:id="rId16"/>
    <p:sldId id="275" r:id="rId17"/>
    <p:sldId id="276" r:id="rId18"/>
    <p:sldId id="278"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420" r:id="rId41"/>
    <p:sldId id="300" r:id="rId42"/>
    <p:sldId id="301" r:id="rId43"/>
    <p:sldId id="302"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421"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422" r:id="rId93"/>
    <p:sldId id="351" r:id="rId94"/>
    <p:sldId id="352" r:id="rId95"/>
    <p:sldId id="353" r:id="rId96"/>
    <p:sldId id="354" r:id="rId97"/>
    <p:sldId id="355" r:id="rId98"/>
    <p:sldId id="356" r:id="rId99"/>
    <p:sldId id="358" r:id="rId100"/>
    <p:sldId id="357"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423"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424"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0" d="100"/>
          <a:sy n="70" d="100"/>
        </p:scale>
        <p:origin x="660" y="66"/>
      </p:cViewPr>
      <p:guideLst>
        <p:guide pos="432"/>
        <p:guide pos="7248"/>
        <p:guide orient="horz" pos="648"/>
        <p:guide orient="horz" pos="712"/>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A2EDA-CEFF-4FC1-8129-31D51395F9E4}"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6B946-BF5A-476B-A88B-0D5143C25549}" type="slidenum">
              <a:rPr lang="en-US" smtClean="0"/>
              <a:t>‹#›</a:t>
            </a:fld>
            <a:endParaRPr lang="en-US"/>
          </a:p>
        </p:txBody>
      </p:sp>
    </p:spTree>
    <p:extLst>
      <p:ext uri="{BB962C8B-B14F-4D97-AF65-F5344CB8AC3E}">
        <p14:creationId xmlns:p14="http://schemas.microsoft.com/office/powerpoint/2010/main" val="199594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16B946-BF5A-476B-A88B-0D5143C25549}" type="slidenum">
              <a:rPr lang="en-US" smtClean="0"/>
              <a:t>1</a:t>
            </a:fld>
            <a:endParaRPr lang="en-US"/>
          </a:p>
        </p:txBody>
      </p:sp>
    </p:spTree>
    <p:extLst>
      <p:ext uri="{BB962C8B-B14F-4D97-AF65-F5344CB8AC3E}">
        <p14:creationId xmlns:p14="http://schemas.microsoft.com/office/powerpoint/2010/main" val="166063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37A883-0EEC-440C-B562-2FB3C8CB7763}"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11494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A883-0EEC-440C-B562-2FB3C8CB7763}"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85040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A883-0EEC-440C-B562-2FB3C8CB7763}"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59216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7A883-0EEC-440C-B562-2FB3C8CB7763}"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256588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037A883-0EEC-440C-B562-2FB3C8CB7763}"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303693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37A883-0EEC-440C-B562-2FB3C8CB7763}"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326736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37A883-0EEC-440C-B562-2FB3C8CB7763}" type="datetimeFigureOut">
              <a:rPr lang="en-US" smtClean="0"/>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195590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37A883-0EEC-440C-B562-2FB3C8CB7763}" type="datetimeFigureOut">
              <a:rPr lang="en-US" smtClean="0"/>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204821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7A883-0EEC-440C-B562-2FB3C8CB7763}"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2398862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37A883-0EEC-440C-B562-2FB3C8CB7763}"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1430826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37A883-0EEC-440C-B562-2FB3C8CB7763}"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FF5AE-7BDA-4B70-A2FA-C7CFDABDDE04}" type="slidenum">
              <a:rPr lang="en-US" smtClean="0"/>
              <a:t>‹#›</a:t>
            </a:fld>
            <a:endParaRPr lang="en-US"/>
          </a:p>
        </p:txBody>
      </p:sp>
    </p:spTree>
    <p:extLst>
      <p:ext uri="{BB962C8B-B14F-4D97-AF65-F5344CB8AC3E}">
        <p14:creationId xmlns:p14="http://schemas.microsoft.com/office/powerpoint/2010/main" val="405067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7A883-0EEC-440C-B562-2FB3C8CB7763}" type="datetimeFigureOut">
              <a:rPr lang="en-US" smtClean="0"/>
              <a:t>12/19/2021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FF5AE-7BDA-4B70-A2FA-C7CFDABDDE04}" type="slidenum">
              <a:rPr lang="en-US" smtClean="0"/>
              <a:t>‹#›</a:t>
            </a:fld>
            <a:endParaRPr lang="en-US"/>
          </a:p>
        </p:txBody>
      </p:sp>
    </p:spTree>
    <p:extLst>
      <p:ext uri="{BB962C8B-B14F-4D97-AF65-F5344CB8AC3E}">
        <p14:creationId xmlns:p14="http://schemas.microsoft.com/office/powerpoint/2010/main" val="3144554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7.jpeg"/><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0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0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0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95.png"/><Relationship Id="rId4" Type="http://schemas.openxmlformats.org/officeDocument/2006/relationships/image" Target="../media/image51.png"/><Relationship Id="rId9" Type="http://schemas.microsoft.com/office/2007/relationships/hdphoto" Target="../media/hdphoto11.wdp"/></Relationships>
</file>

<file path=ppt/slides/_rels/slide10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0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12.wdp"/><Relationship Id="rId5" Type="http://schemas.openxmlformats.org/officeDocument/2006/relationships/image" Target="../media/image52.png"/><Relationship Id="rId10" Type="http://schemas.openxmlformats.org/officeDocument/2006/relationships/image" Target="../media/image96.png"/><Relationship Id="rId4" Type="http://schemas.openxmlformats.org/officeDocument/2006/relationships/image" Target="../media/image51.png"/><Relationship Id="rId9" Type="http://schemas.microsoft.com/office/2007/relationships/hdphoto" Target="../media/hdphoto11.wdp"/></Relationships>
</file>

<file path=ppt/slides/_rels/slide10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9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laodong.vn/van-hoa/lan-toa-thong-diep-ve-phuc-loi-dong-vat-trong-cac-le-hoi-truyen-thong-762696.ldo" TargetMode="External"/><Relationship Id="rId5" Type="http://schemas.openxmlformats.org/officeDocument/2006/relationships/image" Target="../media/image52.png"/><Relationship Id="rId10" Type="http://schemas.openxmlformats.org/officeDocument/2006/relationships/image" Target="../media/image97.png"/><Relationship Id="rId4" Type="http://schemas.openxmlformats.org/officeDocument/2006/relationships/image" Target="../media/image51.png"/><Relationship Id="rId9" Type="http://schemas.microsoft.com/office/2007/relationships/hdphoto" Target="../media/hdphoto11.wdp"/></Relationships>
</file>

<file path=ppt/slides/_rels/slide1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10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99.png"/><Relationship Id="rId5" Type="http://schemas.openxmlformats.org/officeDocument/2006/relationships/image" Target="../media/image52.png"/><Relationship Id="rId10" Type="http://schemas.openxmlformats.org/officeDocument/2006/relationships/hyperlink" Target="http://tintuc.vn/bac-ninh" TargetMode="External"/><Relationship Id="rId4" Type="http://schemas.openxmlformats.org/officeDocument/2006/relationships/image" Target="../media/image51.png"/><Relationship Id="rId9" Type="http://schemas.microsoft.com/office/2007/relationships/hdphoto" Target="../media/hdphoto11.wdp"/></Relationships>
</file>

<file path=ppt/slides/_rels/slide1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10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13.wdp"/><Relationship Id="rId5" Type="http://schemas.openxmlformats.org/officeDocument/2006/relationships/image" Target="../media/image52.png"/><Relationship Id="rId10" Type="http://schemas.openxmlformats.org/officeDocument/2006/relationships/image" Target="../media/image101.png"/><Relationship Id="rId4" Type="http://schemas.openxmlformats.org/officeDocument/2006/relationships/image" Target="../media/image51.png"/><Relationship Id="rId9" Type="http://schemas.microsoft.com/office/2007/relationships/hdphoto" Target="../media/hdphoto11.wdp"/></Relationships>
</file>

<file path=ppt/slides/_rels/slide1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6.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10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04.png"/><Relationship Id="rId5" Type="http://schemas.openxmlformats.org/officeDocument/2006/relationships/image" Target="../media/image52.png"/><Relationship Id="rId10" Type="http://schemas.openxmlformats.org/officeDocument/2006/relationships/image" Target="../media/image103.jpeg"/><Relationship Id="rId4" Type="http://schemas.openxmlformats.org/officeDocument/2006/relationships/image" Target="../media/image51.png"/><Relationship Id="rId9" Type="http://schemas.microsoft.com/office/2007/relationships/hdphoto" Target="../media/hdphoto11.wdp"/></Relationships>
</file>

<file path=ppt/slides/_rels/slide1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14.wdp"/><Relationship Id="rId5" Type="http://schemas.openxmlformats.org/officeDocument/2006/relationships/image" Target="../media/image52.png"/><Relationship Id="rId10" Type="http://schemas.openxmlformats.org/officeDocument/2006/relationships/image" Target="../media/image107.png"/><Relationship Id="rId4" Type="http://schemas.openxmlformats.org/officeDocument/2006/relationships/image" Target="../media/image51.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37.png"/><Relationship Id="rId4" Type="http://schemas.openxmlformats.org/officeDocument/2006/relationships/image" Target="../media/image51.png"/><Relationship Id="rId9" Type="http://schemas.microsoft.com/office/2007/relationships/hdphoto" Target="../media/hdphoto11.wdp"/></Relationships>
</file>

<file path=ppt/slides/_rels/slide1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2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vi.wikipedia.org/wiki/Gia_s%C3%BAc" TargetMode="External"/><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hyperlink" Target="https://vi.wikipedia.org/wiki/Thu%E1%BA%A7n_h%C3%B3a"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vi.wikipedia.org/wiki/S%C3%BAc_v%E1%BA%ADt" TargetMode="External"/><Relationship Id="rId5" Type="http://schemas.openxmlformats.org/officeDocument/2006/relationships/image" Target="../media/image52.png"/><Relationship Id="rId10" Type="http://schemas.openxmlformats.org/officeDocument/2006/relationships/hyperlink" Target="https://vi.wikipedia.org/wiki/%C4%90%E1%BB%99ng_v%E1%BA%ADt" TargetMode="External"/><Relationship Id="rId4" Type="http://schemas.openxmlformats.org/officeDocument/2006/relationships/image" Target="../media/image51.png"/><Relationship Id="rId9" Type="http://schemas.microsoft.com/office/2007/relationships/hdphoto" Target="../media/hdphoto11.wdp"/><Relationship Id="rId14" Type="http://schemas.openxmlformats.org/officeDocument/2006/relationships/hyperlink" Target="https://vi.wikipedia.org/wiki/Gia_c%E1%BA%A7m"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vi.wikipedia.org/wiki/Gia_s%C3%BAc" TargetMode="External"/><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hyperlink" Target="https://vi.wikipedia.org/wiki/Thu%E1%BA%A7n_h%C3%B3a"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vi.wikipedia.org/wiki/S%C3%BAc_v%E1%BA%ADt" TargetMode="External"/><Relationship Id="rId5" Type="http://schemas.openxmlformats.org/officeDocument/2006/relationships/image" Target="../media/image52.png"/><Relationship Id="rId10" Type="http://schemas.openxmlformats.org/officeDocument/2006/relationships/hyperlink" Target="https://vi.wikipedia.org/wiki/%C4%90%E1%BB%99ng_v%E1%BA%ADt" TargetMode="External"/><Relationship Id="rId4" Type="http://schemas.openxmlformats.org/officeDocument/2006/relationships/image" Target="../media/image51.png"/><Relationship Id="rId9" Type="http://schemas.microsoft.com/office/2007/relationships/hdphoto" Target="../media/hdphoto11.wdp"/><Relationship Id="rId14" Type="http://schemas.openxmlformats.org/officeDocument/2006/relationships/hyperlink" Target="https://vi.wikipedia.org/wiki/Gia_c%E1%BA%A7m"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08.png"/><Relationship Id="rId4" Type="http://schemas.openxmlformats.org/officeDocument/2006/relationships/image" Target="../media/image51.png"/><Relationship Id="rId9" Type="http://schemas.microsoft.com/office/2007/relationships/hdphoto" Target="../media/hdphoto11.wdp"/></Relationships>
</file>

<file path=ppt/slides/_rels/slide1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hyperlink" Target="https://www.youtube.com/watch?v=WCD6JaLJouY"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10.jpg"/><Relationship Id="rId5" Type="http://schemas.openxmlformats.org/officeDocument/2006/relationships/image" Target="../media/image52.png"/><Relationship Id="rId10" Type="http://schemas.openxmlformats.org/officeDocument/2006/relationships/image" Target="../media/image109.png"/><Relationship Id="rId4" Type="http://schemas.openxmlformats.org/officeDocument/2006/relationships/image" Target="../media/image51.png"/><Relationship Id="rId9" Type="http://schemas.microsoft.com/office/2007/relationships/hdphoto" Target="../media/hdphoto11.wdp"/></Relationships>
</file>

<file path=ppt/slides/_rels/slide1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1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15.wdp"/><Relationship Id="rId5" Type="http://schemas.openxmlformats.org/officeDocument/2006/relationships/image" Target="../media/image52.png"/><Relationship Id="rId10" Type="http://schemas.openxmlformats.org/officeDocument/2006/relationships/image" Target="../media/image111.png"/><Relationship Id="rId4" Type="http://schemas.openxmlformats.org/officeDocument/2006/relationships/image" Target="../media/image51.png"/><Relationship Id="rId9" Type="http://schemas.microsoft.com/office/2007/relationships/hdphoto" Target="../media/hdphoto11.wdp"/></Relationships>
</file>

<file path=ppt/slides/_rels/slide1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1.jpeg"/><Relationship Id="rId4" Type="http://schemas.openxmlformats.org/officeDocument/2006/relationships/image" Target="../media/image51.png"/><Relationship Id="rId9" Type="http://schemas.microsoft.com/office/2007/relationships/hdphoto" Target="../media/hdphoto11.wdp"/></Relationships>
</file>

<file path=ppt/slides/_rels/slide1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3.png"/><Relationship Id="rId4" Type="http://schemas.openxmlformats.org/officeDocument/2006/relationships/image" Target="../media/image51.png"/><Relationship Id="rId9" Type="http://schemas.microsoft.com/office/2007/relationships/hdphoto" Target="../media/hdphoto11.wdp"/></Relationships>
</file>

<file path=ppt/slides/_rels/slide1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4.png"/><Relationship Id="rId4" Type="http://schemas.openxmlformats.org/officeDocument/2006/relationships/image" Target="../media/image51.png"/><Relationship Id="rId9" Type="http://schemas.microsoft.com/office/2007/relationships/hdphoto" Target="../media/hdphoto11.wdp"/></Relationships>
</file>

<file path=ppt/slides/_rels/slide13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vi.wikipedia.org/wiki/Gia_s%C3%BAc" TargetMode="External"/><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hyperlink" Target="https://vi.wikipedia.org/wiki/Thu%E1%BA%A7n_h%C3%B3a" TargetMode="External"/><Relationship Id="rId2" Type="http://schemas.openxmlformats.org/officeDocument/2006/relationships/image" Target="../media/image3.jpeg"/><Relationship Id="rId16" Type="http://schemas.openxmlformats.org/officeDocument/2006/relationships/hyperlink" Target="https://vi.wikipedia.org/wiki/%C4%90%E1%BB%99ng_v%E1%BA%ADt_c%E1%BA%A3nh" TargetMode="Externa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vi.wikipedia.org/wiki/S%C3%BAc_v%E1%BA%ADt" TargetMode="External"/><Relationship Id="rId5" Type="http://schemas.openxmlformats.org/officeDocument/2006/relationships/image" Target="../media/image52.png"/><Relationship Id="rId15" Type="http://schemas.openxmlformats.org/officeDocument/2006/relationships/hyperlink" Target="https://vi.wikipedia.org/wiki/V%E1%BA%ADt_c%C6%B0ng" TargetMode="External"/><Relationship Id="rId10" Type="http://schemas.openxmlformats.org/officeDocument/2006/relationships/hyperlink" Target="https://vi.wikipedia.org/wiki/%C4%90%E1%BB%99ng_v%E1%BA%ADt" TargetMode="External"/><Relationship Id="rId4" Type="http://schemas.openxmlformats.org/officeDocument/2006/relationships/image" Target="../media/image51.png"/><Relationship Id="rId9" Type="http://schemas.microsoft.com/office/2007/relationships/hdphoto" Target="../media/hdphoto11.wdp"/><Relationship Id="rId14" Type="http://schemas.openxmlformats.org/officeDocument/2006/relationships/hyperlink" Target="https://vi.wikipedia.org/wiki/Gia_c%E1%BA%A7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1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5.png"/><Relationship Id="rId4" Type="http://schemas.openxmlformats.org/officeDocument/2006/relationships/image" Target="../media/image51.png"/><Relationship Id="rId9" Type="http://schemas.microsoft.com/office/2007/relationships/hdphoto" Target="../media/hdphoto11.wdp"/></Relationships>
</file>

<file path=ppt/slides/_rels/slide14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6.png"/><Relationship Id="rId4" Type="http://schemas.openxmlformats.org/officeDocument/2006/relationships/image" Target="../media/image51.png"/><Relationship Id="rId9" Type="http://schemas.microsoft.com/office/2007/relationships/hdphoto" Target="../media/hdphoto11.wdp"/></Relationships>
</file>

<file path=ppt/slides/_rels/slide1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5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7.png"/><Relationship Id="rId4" Type="http://schemas.openxmlformats.org/officeDocument/2006/relationships/image" Target="../media/image51.png"/><Relationship Id="rId9" Type="http://schemas.microsoft.com/office/2007/relationships/hdphoto" Target="../media/hdphoto11.wdp"/></Relationships>
</file>

<file path=ppt/slides/_rels/slide1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7.png"/><Relationship Id="rId4" Type="http://schemas.openxmlformats.org/officeDocument/2006/relationships/image" Target="../media/image51.png"/><Relationship Id="rId9" Type="http://schemas.microsoft.com/office/2007/relationships/hdphoto" Target="../media/hdphoto11.wdp"/></Relationships>
</file>

<file path=ppt/slides/_rels/slide15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40.png"/><Relationship Id="rId5" Type="http://schemas.openxmlformats.org/officeDocument/2006/relationships/image" Target="../media/image52.png"/><Relationship Id="rId10" Type="http://schemas.openxmlformats.org/officeDocument/2006/relationships/image" Target="../media/image118.png"/><Relationship Id="rId4" Type="http://schemas.openxmlformats.org/officeDocument/2006/relationships/image" Target="../media/image51.png"/><Relationship Id="rId9" Type="http://schemas.microsoft.com/office/2007/relationships/hdphoto" Target="../media/hdphoto11.wdp"/></Relationships>
</file>

<file path=ppt/slides/_rels/slide15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6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9.png"/><Relationship Id="rId4" Type="http://schemas.openxmlformats.org/officeDocument/2006/relationships/image" Target="../media/image51.png"/><Relationship Id="rId9" Type="http://schemas.microsoft.com/office/2007/relationships/hdphoto" Target="../media/hdphoto11.wdp"/></Relationships>
</file>

<file path=ppt/slides/_rels/slide16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6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5.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63.png"/><Relationship Id="rId5" Type="http://schemas.openxmlformats.org/officeDocument/2006/relationships/image" Target="../media/image52.png"/><Relationship Id="rId10"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67.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image" Target="../media/image51.png"/><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2.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70.png"/><Relationship Id="rId5" Type="http://schemas.openxmlformats.org/officeDocument/2006/relationships/image" Target="../media/image52.png"/><Relationship Id="rId10" Type="http://schemas.openxmlformats.org/officeDocument/2006/relationships/image" Target="../media/image69.png"/><Relationship Id="rId4" Type="http://schemas.openxmlformats.org/officeDocument/2006/relationships/image" Target="../media/image51.png"/><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6.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74.png"/><Relationship Id="rId5" Type="http://schemas.openxmlformats.org/officeDocument/2006/relationships/image" Target="../media/image52.png"/><Relationship Id="rId10"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79.png"/><Relationship Id="rId5" Type="http://schemas.openxmlformats.org/officeDocument/2006/relationships/image" Target="../media/image52.png"/><Relationship Id="rId10" Type="http://schemas.openxmlformats.org/officeDocument/2006/relationships/image" Target="../media/image78.png"/><Relationship Id="rId4" Type="http://schemas.openxmlformats.org/officeDocument/2006/relationships/image" Target="../media/image51.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10.wdp"/><Relationship Id="rId4" Type="http://schemas.openxmlformats.org/officeDocument/2006/relationships/image" Target="../media/image51.png"/><Relationship Id="rId9" Type="http://schemas.openxmlformats.org/officeDocument/2006/relationships/image" Target="../media/image81.png"/></Relationships>
</file>

<file path=ppt/slides/_rels/slide5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84.png"/><Relationship Id="rId4" Type="http://schemas.openxmlformats.org/officeDocument/2006/relationships/image" Target="../media/image51.png"/><Relationship Id="rId9" Type="http://schemas.openxmlformats.org/officeDocument/2006/relationships/image" Target="../media/image83.png"/></Relationships>
</file>

<file path=ppt/slides/_rels/slide6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86.png"/><Relationship Id="rId4" Type="http://schemas.openxmlformats.org/officeDocument/2006/relationships/image" Target="../media/image51.png"/><Relationship Id="rId9" Type="http://schemas.openxmlformats.org/officeDocument/2006/relationships/image" Target="../media/image85.png"/></Relationships>
</file>

<file path=ppt/slides/_rels/slide6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7.png"/></Relationships>
</file>

<file path=ppt/slides/_rels/slide7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8.png"/></Relationships>
</file>

<file path=ppt/slides/_rels/slide7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3.jpeg"/><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12" Type="http://schemas.openxmlformats.org/officeDocument/2006/relationships/image" Target="../media/image9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91.png"/><Relationship Id="rId5" Type="http://schemas.openxmlformats.org/officeDocument/2006/relationships/image" Target="../media/image52.png"/><Relationship Id="rId10" Type="http://schemas.openxmlformats.org/officeDocument/2006/relationships/image" Target="../media/image90.png"/><Relationship Id="rId4" Type="http://schemas.openxmlformats.org/officeDocument/2006/relationships/image" Target="../media/image51.png"/><Relationship Id="rId9" Type="http://schemas.openxmlformats.org/officeDocument/2006/relationships/image" Target="../media/image89.png"/></Relationships>
</file>

<file path=ppt/slides/_rels/slide9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23.jpeg"/><Relationship Id="rId5" Type="http://schemas.openxmlformats.org/officeDocument/2006/relationships/image" Target="../media/image52.png"/><Relationship Id="rId10"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93.png"/></Relationships>
</file>

<file path=ppt/slides/_rels/slide9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4">
                <a:shade val="45000"/>
                <a:satMod val="135000"/>
              </a:schemeClr>
              <a:prstClr val="white"/>
            </a:duotone>
          </a:blip>
          <a:stretch>
            <a:fillRect/>
          </a:stretch>
        </p:blipFill>
        <p:spPr>
          <a:xfrm>
            <a:off x="3257146" y="0"/>
            <a:ext cx="8894089" cy="6833187"/>
          </a:xfrm>
          <a:prstGeom prst="rect">
            <a:avLst/>
          </a:prstGeom>
        </p:spPr>
      </p:pic>
      <p:grpSp>
        <p:nvGrpSpPr>
          <p:cNvPr id="22" name="Group 21"/>
          <p:cNvGrpSpPr/>
          <p:nvPr/>
        </p:nvGrpSpPr>
        <p:grpSpPr>
          <a:xfrm>
            <a:off x="5128" y="0"/>
            <a:ext cx="4809760" cy="6858000"/>
            <a:chOff x="5128" y="0"/>
            <a:chExt cx="4809760" cy="6858000"/>
          </a:xfrm>
          <a:scene3d>
            <a:camera prst="orthographicFront">
              <a:rot lat="0" lon="0" rev="0"/>
            </a:camera>
            <a:lightRig rig="balanced" dir="t">
              <a:rot lat="0" lon="0" rev="8700000"/>
            </a:lightRig>
          </a:scene3d>
        </p:grpSpPr>
        <p:sp>
          <p:nvSpPr>
            <p:cNvPr id="23" name="Freeform 22"/>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4"/>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12269" y="1879608"/>
              <a:ext cx="2609849" cy="2391517"/>
            </a:xfrm>
            <a:prstGeom prst="ellipse">
              <a:avLst/>
            </a:prstGeom>
            <a:blipFill>
              <a:blip r:embed="rId5"/>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Brush Script MT" panose="03060802040406070304" pitchFamily="66"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Times New Roman" panose="02020603050405020304" pitchFamily="18" charset="0"/>
              </a:endParaRPr>
            </a:p>
          </p:txBody>
        </p:sp>
      </p:grpSp>
      <p:sp>
        <p:nvSpPr>
          <p:cNvPr id="97" name="Right Triangle 96"/>
          <p:cNvSpPr/>
          <p:nvPr/>
        </p:nvSpPr>
        <p:spPr>
          <a:xfrm rot="16200000">
            <a:off x="11236836" y="5918787"/>
            <a:ext cx="914400" cy="914400"/>
          </a:xfrm>
          <a:prstGeom prst="rtTriangl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31"/>
          <p:cNvSpPr/>
          <p:nvPr/>
        </p:nvSpPr>
        <p:spPr>
          <a:xfrm>
            <a:off x="5626763" y="1537118"/>
            <a:ext cx="3763" cy="2055"/>
          </a:xfrm>
          <a:custGeom>
            <a:avLst/>
            <a:gdLst>
              <a:gd name="connsiteX0" fmla="*/ 829 w 3763"/>
              <a:gd name="connsiteY0" fmla="*/ 572 h 2055"/>
              <a:gd name="connsiteX1" fmla="*/ 2973 w 3763"/>
              <a:gd name="connsiteY1" fmla="*/ 1571 h 2055"/>
              <a:gd name="connsiteX2" fmla="*/ 3763 w 3763"/>
              <a:gd name="connsiteY2" fmla="*/ 2055 h 2055"/>
              <a:gd name="connsiteX3" fmla="*/ 829 w 3763"/>
              <a:gd name="connsiteY3" fmla="*/ 572 h 2055"/>
            </a:gdLst>
            <a:ahLst/>
            <a:cxnLst>
              <a:cxn ang="0">
                <a:pos x="connsiteX0" y="connsiteY0"/>
              </a:cxn>
              <a:cxn ang="0">
                <a:pos x="connsiteX1" y="connsiteY1"/>
              </a:cxn>
              <a:cxn ang="0">
                <a:pos x="connsiteX2" y="connsiteY2"/>
              </a:cxn>
              <a:cxn ang="0">
                <a:pos x="connsiteX3" y="connsiteY3"/>
              </a:cxn>
            </a:cxnLst>
            <a:rect l="l" t="t" r="r" b="b"/>
            <a:pathLst>
              <a:path w="3763" h="2055">
                <a:moveTo>
                  <a:pt x="829" y="572"/>
                </a:moveTo>
                <a:cubicBezTo>
                  <a:pt x="-618" y="-305"/>
                  <a:pt x="-330" y="-318"/>
                  <a:pt x="2973" y="1571"/>
                </a:cubicBezTo>
                <a:lnTo>
                  <a:pt x="3763" y="2055"/>
                </a:lnTo>
                <a:lnTo>
                  <a:pt x="829" y="572"/>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1" name="Freeform 30"/>
          <p:cNvSpPr/>
          <p:nvPr/>
        </p:nvSpPr>
        <p:spPr>
          <a:xfrm>
            <a:off x="9112788" y="2697375"/>
            <a:ext cx="3353" cy="2431"/>
          </a:xfrm>
          <a:custGeom>
            <a:avLst/>
            <a:gdLst>
              <a:gd name="connsiteX0" fmla="*/ 2511 w 3353"/>
              <a:gd name="connsiteY0" fmla="*/ 556 h 2431"/>
              <a:gd name="connsiteX1" fmla="*/ 735 w 3353"/>
              <a:gd name="connsiteY1" fmla="*/ 1923 h 2431"/>
              <a:gd name="connsiteX2" fmla="*/ 0 w 3353"/>
              <a:gd name="connsiteY2" fmla="*/ 2431 h 2431"/>
              <a:gd name="connsiteX3" fmla="*/ 2511 w 3353"/>
              <a:gd name="connsiteY3" fmla="*/ 556 h 2431"/>
            </a:gdLst>
            <a:ahLst/>
            <a:cxnLst>
              <a:cxn ang="0">
                <a:pos x="connsiteX0" y="connsiteY0"/>
              </a:cxn>
              <a:cxn ang="0">
                <a:pos x="connsiteX1" y="connsiteY1"/>
              </a:cxn>
              <a:cxn ang="0">
                <a:pos x="connsiteX2" y="connsiteY2"/>
              </a:cxn>
              <a:cxn ang="0">
                <a:pos x="connsiteX3" y="connsiteY3"/>
              </a:cxn>
            </a:cxnLst>
            <a:rect l="l" t="t" r="r" b="b"/>
            <a:pathLst>
              <a:path w="3353" h="2431">
                <a:moveTo>
                  <a:pt x="2511" y="556"/>
                </a:moveTo>
                <a:cubicBezTo>
                  <a:pt x="3883" y="-397"/>
                  <a:pt x="3770" y="-234"/>
                  <a:pt x="735" y="1923"/>
                </a:cubicBezTo>
                <a:lnTo>
                  <a:pt x="0" y="2431"/>
                </a:lnTo>
                <a:lnTo>
                  <a:pt x="2511" y="556"/>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grpSp>
        <p:nvGrpSpPr>
          <p:cNvPr id="4" name="Group 3"/>
          <p:cNvGrpSpPr/>
          <p:nvPr/>
        </p:nvGrpSpPr>
        <p:grpSpPr>
          <a:xfrm>
            <a:off x="142875" y="33810"/>
            <a:ext cx="3667733" cy="5588321"/>
            <a:chOff x="142875" y="33810"/>
            <a:chExt cx="3667733" cy="5588321"/>
          </a:xfrm>
        </p:grpSpPr>
        <p:sp>
          <p:nvSpPr>
            <p:cNvPr id="26" name="5-Point Star 25"/>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7"/>
              <a:tile tx="0" ty="0" sx="100000" sy="100000" flip="none" algn="tl"/>
            </a:blip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CÁNH</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DIỀU</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46" name="Picture 45"/>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940" t="21939" r="81047" b="77922"/>
          <a:stretch>
            <a:fillRect/>
          </a:stretch>
        </p:blipFill>
        <p:spPr>
          <a:xfrm>
            <a:off x="3983724" y="2400133"/>
            <a:ext cx="1141" cy="9325"/>
          </a:xfrm>
          <a:custGeom>
            <a:avLst/>
            <a:gdLst>
              <a:gd name="connsiteX0" fmla="*/ 0 w 1141"/>
              <a:gd name="connsiteY0" fmla="*/ 0 h 9325"/>
              <a:gd name="connsiteX1" fmla="*/ 268 w 1141"/>
              <a:gd name="connsiteY1" fmla="*/ 2168 h 9325"/>
              <a:gd name="connsiteX2" fmla="*/ 860 w 1141"/>
              <a:gd name="connsiteY2" fmla="*/ 7086 h 9325"/>
              <a:gd name="connsiteX3" fmla="*/ 0 w 1141"/>
              <a:gd name="connsiteY3" fmla="*/ 0 h 9325"/>
            </a:gdLst>
            <a:ahLst/>
            <a:cxnLst>
              <a:cxn ang="0">
                <a:pos x="connsiteX0" y="connsiteY0"/>
              </a:cxn>
              <a:cxn ang="0">
                <a:pos x="connsiteX1" y="connsiteY1"/>
              </a:cxn>
              <a:cxn ang="0">
                <a:pos x="connsiteX2" y="connsiteY2"/>
              </a:cxn>
              <a:cxn ang="0">
                <a:pos x="connsiteX3" y="connsiteY3"/>
              </a:cxn>
            </a:cxnLst>
            <a:rect l="l" t="t" r="r" b="b"/>
            <a:pathLst>
              <a:path w="1141" h="9325">
                <a:moveTo>
                  <a:pt x="0" y="0"/>
                </a:moveTo>
                <a:lnTo>
                  <a:pt x="268" y="2168"/>
                </a:lnTo>
                <a:cubicBezTo>
                  <a:pt x="1280" y="10394"/>
                  <a:pt x="1318" y="10783"/>
                  <a:pt x="860" y="7086"/>
                </a:cubicBezTo>
                <a:lnTo>
                  <a:pt x="0" y="0"/>
                </a:lnTo>
                <a:close/>
              </a:path>
            </a:pathLst>
          </a:custGeom>
        </p:spPr>
      </p:pic>
      <p:pic>
        <p:nvPicPr>
          <p:cNvPr id="45" name="Picture 44"/>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34554" t="-1202" r="54761" b="100000"/>
          <a:stretch>
            <a:fillRect/>
          </a:stretch>
        </p:blipFill>
        <p:spPr>
          <a:xfrm>
            <a:off x="5322225" y="857251"/>
            <a:ext cx="915944" cy="80125"/>
          </a:xfrm>
          <a:custGeom>
            <a:avLst/>
            <a:gdLst>
              <a:gd name="connsiteX0" fmla="*/ 335625 w 915944"/>
              <a:gd name="connsiteY0" fmla="*/ 0 h 80125"/>
              <a:gd name="connsiteX1" fmla="*/ 621375 w 915944"/>
              <a:gd name="connsiteY1" fmla="*/ 38100 h 80125"/>
              <a:gd name="connsiteX2" fmla="*/ 849975 w 915944"/>
              <a:gd name="connsiteY2" fmla="*/ 57150 h 80125"/>
              <a:gd name="connsiteX3" fmla="*/ 911503 w 915944"/>
              <a:gd name="connsiteY3" fmla="*/ 77859 h 80125"/>
              <a:gd name="connsiteX4" fmla="*/ 915944 w 915944"/>
              <a:gd name="connsiteY4" fmla="*/ 80125 h 80125"/>
              <a:gd name="connsiteX5" fmla="*/ 0 w 915944"/>
              <a:gd name="connsiteY5" fmla="*/ 80125 h 80125"/>
              <a:gd name="connsiteX6" fmla="*/ 11775 w 915944"/>
              <a:gd name="connsiteY6" fmla="*/ 76200 h 80125"/>
              <a:gd name="connsiteX7" fmla="*/ 202275 w 915944"/>
              <a:gd name="connsiteY7" fmla="*/ 38100 h 80125"/>
              <a:gd name="connsiteX8" fmla="*/ 259425 w 915944"/>
              <a:gd name="connsiteY8" fmla="*/ 19050 h 80125"/>
              <a:gd name="connsiteX9" fmla="*/ 335625 w 915944"/>
              <a:gd name="connsiteY9" fmla="*/ 0 h 8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944" h="80125">
                <a:moveTo>
                  <a:pt x="335625" y="0"/>
                </a:moveTo>
                <a:cubicBezTo>
                  <a:pt x="418890" y="11895"/>
                  <a:pt x="539311" y="29894"/>
                  <a:pt x="621375" y="38100"/>
                </a:cubicBezTo>
                <a:cubicBezTo>
                  <a:pt x="697460" y="45708"/>
                  <a:pt x="773775" y="50800"/>
                  <a:pt x="849975" y="57150"/>
                </a:cubicBezTo>
                <a:cubicBezTo>
                  <a:pt x="884189" y="68554"/>
                  <a:pt x="901394" y="73849"/>
                  <a:pt x="911503" y="77859"/>
                </a:cubicBezTo>
                <a:lnTo>
                  <a:pt x="915944" y="80125"/>
                </a:lnTo>
                <a:lnTo>
                  <a:pt x="0" y="80125"/>
                </a:lnTo>
                <a:lnTo>
                  <a:pt x="11775" y="76200"/>
                </a:lnTo>
                <a:cubicBezTo>
                  <a:pt x="144616" y="38245"/>
                  <a:pt x="33871" y="75523"/>
                  <a:pt x="202275" y="38100"/>
                </a:cubicBezTo>
                <a:cubicBezTo>
                  <a:pt x="221877" y="33744"/>
                  <a:pt x="240117" y="24567"/>
                  <a:pt x="259425" y="19050"/>
                </a:cubicBezTo>
                <a:cubicBezTo>
                  <a:pt x="284599" y="11857"/>
                  <a:pt x="310225" y="6350"/>
                  <a:pt x="335625" y="0"/>
                </a:cubicBezTo>
                <a:close/>
              </a:path>
            </a:pathLst>
          </a:custGeom>
        </p:spPr>
      </p:pic>
      <p:pic>
        <p:nvPicPr>
          <p:cNvPr id="42" name="Picture 41"/>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43802" t="100000" r="52600" b="-1133"/>
          <a:stretch>
            <a:fillRect/>
          </a:stretch>
        </p:blipFill>
        <p:spPr>
          <a:xfrm>
            <a:off x="6115050" y="7604876"/>
            <a:ext cx="308438" cy="75523"/>
          </a:xfrm>
          <a:custGeom>
            <a:avLst/>
            <a:gdLst>
              <a:gd name="connsiteX0" fmla="*/ 72275 w 308438"/>
              <a:gd name="connsiteY0" fmla="*/ 0 h 75523"/>
              <a:gd name="connsiteX1" fmla="*/ 308438 w 308438"/>
              <a:gd name="connsiteY1" fmla="*/ 0 h 75523"/>
              <a:gd name="connsiteX2" fmla="*/ 285750 w 308438"/>
              <a:gd name="connsiteY2" fmla="*/ 15125 h 75523"/>
              <a:gd name="connsiteX3" fmla="*/ 228600 w 308438"/>
              <a:gd name="connsiteY3" fmla="*/ 34175 h 75523"/>
              <a:gd name="connsiteX4" fmla="*/ 133350 w 308438"/>
              <a:gd name="connsiteY4" fmla="*/ 72275 h 75523"/>
              <a:gd name="connsiteX5" fmla="*/ 0 w 308438"/>
              <a:gd name="connsiteY5" fmla="*/ 72275 h 75523"/>
              <a:gd name="connsiteX6" fmla="*/ 72275 w 308438"/>
              <a:gd name="connsiteY6" fmla="*/ 0 h 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8" h="75523">
                <a:moveTo>
                  <a:pt x="72275" y="0"/>
                </a:moveTo>
                <a:lnTo>
                  <a:pt x="308438" y="0"/>
                </a:lnTo>
                <a:lnTo>
                  <a:pt x="285750" y="15125"/>
                </a:lnTo>
                <a:cubicBezTo>
                  <a:pt x="267789" y="24105"/>
                  <a:pt x="247402" y="27124"/>
                  <a:pt x="228600" y="34175"/>
                </a:cubicBezTo>
                <a:cubicBezTo>
                  <a:pt x="196581" y="46182"/>
                  <a:pt x="167081" y="66653"/>
                  <a:pt x="133350" y="72275"/>
                </a:cubicBezTo>
                <a:cubicBezTo>
                  <a:pt x="89505" y="79583"/>
                  <a:pt x="44450" y="72275"/>
                  <a:pt x="0" y="72275"/>
                </a:cubicBezTo>
                <a:lnTo>
                  <a:pt x="72275" y="0"/>
                </a:lnTo>
                <a:close/>
              </a:path>
            </a:pathLst>
          </a:custGeom>
        </p:spPr>
      </p:pic>
      <p:sp>
        <p:nvSpPr>
          <p:cNvPr id="60" name="Freeform 59"/>
          <p:cNvSpPr/>
          <p:nvPr/>
        </p:nvSpPr>
        <p:spPr>
          <a:xfrm>
            <a:off x="10275003" y="4253006"/>
            <a:ext cx="155202" cy="77004"/>
          </a:xfrm>
          <a:custGeom>
            <a:avLst/>
            <a:gdLst>
              <a:gd name="connsiteX0" fmla="*/ 0 w 155202"/>
              <a:gd name="connsiteY0" fmla="*/ 0 h 77004"/>
              <a:gd name="connsiteX1" fmla="*/ 155202 w 155202"/>
              <a:gd name="connsiteY1" fmla="*/ 0 h 77004"/>
              <a:gd name="connsiteX2" fmla="*/ 87208 w 155202"/>
              <a:gd name="connsiteY2" fmla="*/ 77004 h 77004"/>
              <a:gd name="connsiteX3" fmla="*/ 0 w 155202"/>
              <a:gd name="connsiteY3" fmla="*/ 0 h 77004"/>
            </a:gdLst>
            <a:ahLst/>
            <a:cxnLst>
              <a:cxn ang="0">
                <a:pos x="connsiteX0" y="connsiteY0"/>
              </a:cxn>
              <a:cxn ang="0">
                <a:pos x="connsiteX1" y="connsiteY1"/>
              </a:cxn>
              <a:cxn ang="0">
                <a:pos x="connsiteX2" y="connsiteY2"/>
              </a:cxn>
              <a:cxn ang="0">
                <a:pos x="connsiteX3" y="connsiteY3"/>
              </a:cxn>
            </a:cxnLst>
            <a:rect l="l" t="t" r="r" b="b"/>
            <a:pathLst>
              <a:path w="155202" h="77004">
                <a:moveTo>
                  <a:pt x="0" y="0"/>
                </a:moveTo>
                <a:lnTo>
                  <a:pt x="155202" y="0"/>
                </a:lnTo>
                <a:lnTo>
                  <a:pt x="87208" y="7700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p:cNvGrpSpPr/>
          <p:nvPr/>
        </p:nvGrpSpPr>
        <p:grpSpPr>
          <a:xfrm>
            <a:off x="5721483" y="1225139"/>
            <a:ext cx="5256439" cy="2220132"/>
            <a:chOff x="5164124" y="2023263"/>
            <a:chExt cx="5256439" cy="2220132"/>
          </a:xfrm>
        </p:grpSpPr>
        <p:sp>
          <p:nvSpPr>
            <p:cNvPr id="69" name="Freeform 68"/>
            <p:cNvSpPr/>
            <p:nvPr/>
          </p:nvSpPr>
          <p:spPr>
            <a:xfrm>
              <a:off x="5164124" y="2023263"/>
              <a:ext cx="5046889" cy="1565808"/>
            </a:xfrm>
            <a:custGeom>
              <a:avLst/>
              <a:gdLst>
                <a:gd name="connsiteX0" fmla="*/ 2455876 w 4913326"/>
                <a:gd name="connsiteY0" fmla="*/ 0 h 1565808"/>
                <a:gd name="connsiteX1" fmla="*/ 2589226 w 4913326"/>
                <a:gd name="connsiteY1" fmla="*/ 114300 h 1565808"/>
                <a:gd name="connsiteX2" fmla="*/ 2703526 w 4913326"/>
                <a:gd name="connsiteY2" fmla="*/ 190500 h 1565808"/>
                <a:gd name="connsiteX3" fmla="*/ 2760676 w 4913326"/>
                <a:gd name="connsiteY3" fmla="*/ 171450 h 1565808"/>
                <a:gd name="connsiteX4" fmla="*/ 2874976 w 4913326"/>
                <a:gd name="connsiteY4" fmla="*/ 95250 h 1565808"/>
                <a:gd name="connsiteX5" fmla="*/ 2932126 w 4913326"/>
                <a:gd name="connsiteY5" fmla="*/ 76200 h 1565808"/>
                <a:gd name="connsiteX6" fmla="*/ 3046426 w 4913326"/>
                <a:gd name="connsiteY6" fmla="*/ 19050 h 1565808"/>
                <a:gd name="connsiteX7" fmla="*/ 3103576 w 4913326"/>
                <a:gd name="connsiteY7" fmla="*/ 57150 h 1565808"/>
                <a:gd name="connsiteX8" fmla="*/ 3198826 w 4913326"/>
                <a:gd name="connsiteY8" fmla="*/ 190500 h 1565808"/>
                <a:gd name="connsiteX9" fmla="*/ 3255976 w 4913326"/>
                <a:gd name="connsiteY9" fmla="*/ 247650 h 1565808"/>
                <a:gd name="connsiteX10" fmla="*/ 3313126 w 4913326"/>
                <a:gd name="connsiteY10" fmla="*/ 266700 h 1565808"/>
                <a:gd name="connsiteX11" fmla="*/ 3427426 w 4913326"/>
                <a:gd name="connsiteY11" fmla="*/ 247650 h 1565808"/>
                <a:gd name="connsiteX12" fmla="*/ 3484576 w 4913326"/>
                <a:gd name="connsiteY12" fmla="*/ 209550 h 1565808"/>
                <a:gd name="connsiteX13" fmla="*/ 3617926 w 4913326"/>
                <a:gd name="connsiteY13" fmla="*/ 114300 h 1565808"/>
                <a:gd name="connsiteX14" fmla="*/ 3922726 w 4913326"/>
                <a:gd name="connsiteY14" fmla="*/ 209550 h 1565808"/>
                <a:gd name="connsiteX15" fmla="*/ 4189426 w 4913326"/>
                <a:gd name="connsiteY15" fmla="*/ 266700 h 1565808"/>
                <a:gd name="connsiteX16" fmla="*/ 4456126 w 4913326"/>
                <a:gd name="connsiteY16" fmla="*/ 342900 h 1565808"/>
                <a:gd name="connsiteX17" fmla="*/ 4494226 w 4913326"/>
                <a:gd name="connsiteY17" fmla="*/ 266700 h 1565808"/>
                <a:gd name="connsiteX18" fmla="*/ 4513276 w 4913326"/>
                <a:gd name="connsiteY18" fmla="*/ 209550 h 1565808"/>
                <a:gd name="connsiteX19" fmla="*/ 4570426 w 4913326"/>
                <a:gd name="connsiteY19" fmla="*/ 171450 h 1565808"/>
                <a:gd name="connsiteX20" fmla="*/ 4627576 w 4913326"/>
                <a:gd name="connsiteY20" fmla="*/ 190500 h 1565808"/>
                <a:gd name="connsiteX21" fmla="*/ 4722826 w 4913326"/>
                <a:gd name="connsiteY21" fmla="*/ 361950 h 1565808"/>
                <a:gd name="connsiteX22" fmla="*/ 4779976 w 4913326"/>
                <a:gd name="connsiteY22" fmla="*/ 342900 h 1565808"/>
                <a:gd name="connsiteX23" fmla="*/ 4837126 w 4913326"/>
                <a:gd name="connsiteY23" fmla="*/ 304800 h 1565808"/>
                <a:gd name="connsiteX24" fmla="*/ 4875226 w 4913326"/>
                <a:gd name="connsiteY24" fmla="*/ 381000 h 1565808"/>
                <a:gd name="connsiteX25" fmla="*/ 4913326 w 4913326"/>
                <a:gd name="connsiteY25" fmla="*/ 723900 h 1565808"/>
                <a:gd name="connsiteX26" fmla="*/ 4894276 w 4913326"/>
                <a:gd name="connsiteY26" fmla="*/ 1276350 h 1565808"/>
                <a:gd name="connsiteX27" fmla="*/ 4741876 w 4913326"/>
                <a:gd name="connsiteY27" fmla="*/ 1409700 h 1565808"/>
                <a:gd name="connsiteX28" fmla="*/ 4532326 w 4913326"/>
                <a:gd name="connsiteY28" fmla="*/ 1428750 h 1565808"/>
                <a:gd name="connsiteX29" fmla="*/ 4227526 w 4913326"/>
                <a:gd name="connsiteY29" fmla="*/ 1447800 h 1565808"/>
                <a:gd name="connsiteX30" fmla="*/ 4113226 w 4913326"/>
                <a:gd name="connsiteY30" fmla="*/ 1409700 h 1565808"/>
                <a:gd name="connsiteX31" fmla="*/ 3998926 w 4913326"/>
                <a:gd name="connsiteY31" fmla="*/ 1466850 h 1565808"/>
                <a:gd name="connsiteX32" fmla="*/ 3944042 w 4913326"/>
                <a:gd name="connsiteY32" fmla="*/ 1484055 h 1565808"/>
                <a:gd name="connsiteX33" fmla="*/ 3948664 w 4913326"/>
                <a:gd name="connsiteY33" fmla="*/ 1480605 h 1565808"/>
                <a:gd name="connsiteX34" fmla="*/ 3949399 w 4913326"/>
                <a:gd name="connsiteY34" fmla="*/ 1480097 h 1565808"/>
                <a:gd name="connsiteX35" fmla="*/ 3951175 w 4913326"/>
                <a:gd name="connsiteY35" fmla="*/ 1478730 h 1565808"/>
                <a:gd name="connsiteX36" fmla="*/ 3948664 w 4913326"/>
                <a:gd name="connsiteY36" fmla="*/ 1480605 h 1565808"/>
                <a:gd name="connsiteX37" fmla="*/ 3930091 w 4913326"/>
                <a:gd name="connsiteY37" fmla="*/ 1493430 h 1565808"/>
                <a:gd name="connsiteX38" fmla="*/ 3884626 w 4913326"/>
                <a:gd name="connsiteY38" fmla="*/ 1524000 h 1565808"/>
                <a:gd name="connsiteX39" fmla="*/ 3598876 w 4913326"/>
                <a:gd name="connsiteY39" fmla="*/ 1466850 h 1565808"/>
                <a:gd name="connsiteX40" fmla="*/ 3541726 w 4913326"/>
                <a:gd name="connsiteY40" fmla="*/ 1447800 h 1565808"/>
                <a:gd name="connsiteX41" fmla="*/ 3465526 w 4913326"/>
                <a:gd name="connsiteY41" fmla="*/ 1466850 h 1565808"/>
                <a:gd name="connsiteX42" fmla="*/ 3351226 w 4913326"/>
                <a:gd name="connsiteY42" fmla="*/ 1504950 h 1565808"/>
                <a:gd name="connsiteX43" fmla="*/ 3294076 w 4913326"/>
                <a:gd name="connsiteY43" fmla="*/ 1562100 h 1565808"/>
                <a:gd name="connsiteX44" fmla="*/ 2493976 w 4913326"/>
                <a:gd name="connsiteY44" fmla="*/ 1543050 h 1565808"/>
                <a:gd name="connsiteX45" fmla="*/ 2417776 w 4913326"/>
                <a:gd name="connsiteY45" fmla="*/ 1524000 h 1565808"/>
                <a:gd name="connsiteX46" fmla="*/ 2322526 w 4913326"/>
                <a:gd name="connsiteY46" fmla="*/ 1504950 h 1565808"/>
                <a:gd name="connsiteX47" fmla="*/ 1617676 w 4913326"/>
                <a:gd name="connsiteY47" fmla="*/ 1524000 h 1565808"/>
                <a:gd name="connsiteX48" fmla="*/ 1560526 w 4913326"/>
                <a:gd name="connsiteY48" fmla="*/ 1543050 h 1565808"/>
                <a:gd name="connsiteX49" fmla="*/ 1198576 w 4913326"/>
                <a:gd name="connsiteY49" fmla="*/ 1504950 h 1565808"/>
                <a:gd name="connsiteX50" fmla="*/ 1141426 w 4913326"/>
                <a:gd name="connsiteY50" fmla="*/ 1485900 h 1565808"/>
                <a:gd name="connsiteX51" fmla="*/ 1084276 w 4913326"/>
                <a:gd name="connsiteY51" fmla="*/ 1447800 h 1565808"/>
                <a:gd name="connsiteX52" fmla="*/ 1008076 w 4913326"/>
                <a:gd name="connsiteY52" fmla="*/ 1428750 h 1565808"/>
                <a:gd name="connsiteX53" fmla="*/ 931876 w 4913326"/>
                <a:gd name="connsiteY53" fmla="*/ 1371600 h 1565808"/>
                <a:gd name="connsiteX54" fmla="*/ 893776 w 4913326"/>
                <a:gd name="connsiteY54" fmla="*/ 1314450 h 1565808"/>
                <a:gd name="connsiteX55" fmla="*/ 779476 w 4913326"/>
                <a:gd name="connsiteY55" fmla="*/ 1257300 h 1565808"/>
                <a:gd name="connsiteX56" fmla="*/ 455626 w 4913326"/>
                <a:gd name="connsiteY56" fmla="*/ 1238250 h 1565808"/>
                <a:gd name="connsiteX57" fmla="*/ 360376 w 4913326"/>
                <a:gd name="connsiteY57" fmla="*/ 1066800 h 1565808"/>
                <a:gd name="connsiteX58" fmla="*/ 341326 w 4913326"/>
                <a:gd name="connsiteY58" fmla="*/ 990600 h 1565808"/>
                <a:gd name="connsiteX59" fmla="*/ 379426 w 4913326"/>
                <a:gd name="connsiteY59" fmla="*/ 781050 h 1565808"/>
                <a:gd name="connsiteX60" fmla="*/ 417526 w 4913326"/>
                <a:gd name="connsiteY60" fmla="*/ 723900 h 1565808"/>
                <a:gd name="connsiteX61" fmla="*/ 436576 w 4913326"/>
                <a:gd name="connsiteY61" fmla="*/ 647700 h 1565808"/>
                <a:gd name="connsiteX62" fmla="*/ 474676 w 4913326"/>
                <a:gd name="connsiteY62" fmla="*/ 590550 h 1565808"/>
                <a:gd name="connsiteX63" fmla="*/ 455626 w 4913326"/>
                <a:gd name="connsiteY63" fmla="*/ 400050 h 1565808"/>
                <a:gd name="connsiteX64" fmla="*/ 0 w 4913326"/>
                <a:gd name="connsiteY64" fmla="*/ 660408 h 1565808"/>
                <a:gd name="connsiteX65" fmla="*/ 7245 w 4913326"/>
                <a:gd name="connsiteY65" fmla="*/ 631207 h 1565808"/>
                <a:gd name="connsiteX66" fmla="*/ 55576 w 4913326"/>
                <a:gd name="connsiteY66" fmla="*/ 476250 h 1565808"/>
                <a:gd name="connsiteX67" fmla="*/ 112726 w 4913326"/>
                <a:gd name="connsiteY67" fmla="*/ 361950 h 1565808"/>
                <a:gd name="connsiteX68" fmla="*/ 169876 w 4913326"/>
                <a:gd name="connsiteY68" fmla="*/ 323850 h 1565808"/>
                <a:gd name="connsiteX69" fmla="*/ 207976 w 4913326"/>
                <a:gd name="connsiteY69" fmla="*/ 381000 h 1565808"/>
                <a:gd name="connsiteX70" fmla="*/ 227026 w 4913326"/>
                <a:gd name="connsiteY70" fmla="*/ 438150 h 1565808"/>
                <a:gd name="connsiteX71" fmla="*/ 322276 w 4913326"/>
                <a:gd name="connsiteY71" fmla="*/ 400050 h 1565808"/>
                <a:gd name="connsiteX72" fmla="*/ 341326 w 4913326"/>
                <a:gd name="connsiteY72" fmla="*/ 342900 h 1565808"/>
                <a:gd name="connsiteX73" fmla="*/ 398476 w 4913326"/>
                <a:gd name="connsiteY73" fmla="*/ 228600 h 1565808"/>
                <a:gd name="connsiteX74" fmla="*/ 455626 w 4913326"/>
                <a:gd name="connsiteY74" fmla="*/ 266700 h 1565808"/>
                <a:gd name="connsiteX75" fmla="*/ 471742 w 4913326"/>
                <a:gd name="connsiteY75" fmla="*/ 322673 h 1565808"/>
                <a:gd name="connsiteX76" fmla="*/ 466402 w 4913326"/>
                <a:gd name="connsiteY76" fmla="*/ 319972 h 1565808"/>
                <a:gd name="connsiteX77" fmla="*/ 465612 w 4913326"/>
                <a:gd name="connsiteY77" fmla="*/ 319488 h 1565808"/>
                <a:gd name="connsiteX78" fmla="*/ 463468 w 4913326"/>
                <a:gd name="connsiteY78" fmla="*/ 318489 h 1565808"/>
                <a:gd name="connsiteX79" fmla="*/ 466402 w 4913326"/>
                <a:gd name="connsiteY79" fmla="*/ 319972 h 1565808"/>
                <a:gd name="connsiteX80" fmla="*/ 485841 w 4913326"/>
                <a:gd name="connsiteY80" fmla="*/ 331900 h 1565808"/>
                <a:gd name="connsiteX81" fmla="*/ 531826 w 4913326"/>
                <a:gd name="connsiteY81" fmla="*/ 361950 h 1565808"/>
                <a:gd name="connsiteX82" fmla="*/ 665176 w 4913326"/>
                <a:gd name="connsiteY82" fmla="*/ 304800 h 1565808"/>
                <a:gd name="connsiteX83" fmla="*/ 703276 w 4913326"/>
                <a:gd name="connsiteY83" fmla="*/ 247650 h 1565808"/>
                <a:gd name="connsiteX84" fmla="*/ 760426 w 4913326"/>
                <a:gd name="connsiteY84" fmla="*/ 209550 h 1565808"/>
                <a:gd name="connsiteX85" fmla="*/ 855676 w 4913326"/>
                <a:gd name="connsiteY85" fmla="*/ 95250 h 1565808"/>
                <a:gd name="connsiteX86" fmla="*/ 931876 w 4913326"/>
                <a:gd name="connsiteY86" fmla="*/ 228600 h 1565808"/>
                <a:gd name="connsiteX87" fmla="*/ 950926 w 4913326"/>
                <a:gd name="connsiteY87" fmla="*/ 285750 h 1565808"/>
                <a:gd name="connsiteX88" fmla="*/ 1027126 w 4913326"/>
                <a:gd name="connsiteY88" fmla="*/ 266700 h 1565808"/>
                <a:gd name="connsiteX89" fmla="*/ 1122376 w 4913326"/>
                <a:gd name="connsiteY89" fmla="*/ 152400 h 1565808"/>
                <a:gd name="connsiteX90" fmla="*/ 1179526 w 4913326"/>
                <a:gd name="connsiteY90" fmla="*/ 114300 h 1565808"/>
                <a:gd name="connsiteX91" fmla="*/ 1274776 w 4913326"/>
                <a:gd name="connsiteY91" fmla="*/ 228600 h 1565808"/>
                <a:gd name="connsiteX92" fmla="*/ 1312876 w 4913326"/>
                <a:gd name="connsiteY92" fmla="*/ 285750 h 1565808"/>
                <a:gd name="connsiteX93" fmla="*/ 1370026 w 4913326"/>
                <a:gd name="connsiteY93" fmla="*/ 304800 h 1565808"/>
                <a:gd name="connsiteX94" fmla="*/ 1465276 w 4913326"/>
                <a:gd name="connsiteY94" fmla="*/ 285750 h 1565808"/>
                <a:gd name="connsiteX95" fmla="*/ 1579576 w 4913326"/>
                <a:gd name="connsiteY95" fmla="*/ 171450 h 1565808"/>
                <a:gd name="connsiteX96" fmla="*/ 1636726 w 4913326"/>
                <a:gd name="connsiteY96" fmla="*/ 133350 h 1565808"/>
                <a:gd name="connsiteX97" fmla="*/ 1655776 w 4913326"/>
                <a:gd name="connsiteY97" fmla="*/ 76200 h 1565808"/>
                <a:gd name="connsiteX98" fmla="*/ 1712926 w 4913326"/>
                <a:gd name="connsiteY98" fmla="*/ 95250 h 1565808"/>
                <a:gd name="connsiteX99" fmla="*/ 1827226 w 4913326"/>
                <a:gd name="connsiteY99" fmla="*/ 171450 h 1565808"/>
                <a:gd name="connsiteX100" fmla="*/ 1941526 w 4913326"/>
                <a:gd name="connsiteY100" fmla="*/ 133350 h 1565808"/>
                <a:gd name="connsiteX101" fmla="*/ 2017726 w 4913326"/>
                <a:gd name="connsiteY101" fmla="*/ 95250 h 1565808"/>
                <a:gd name="connsiteX102" fmla="*/ 2132026 w 4913326"/>
                <a:gd name="connsiteY102" fmla="*/ 57150 h 1565808"/>
                <a:gd name="connsiteX103" fmla="*/ 2227276 w 4913326"/>
                <a:gd name="connsiteY103" fmla="*/ 76200 h 1565808"/>
                <a:gd name="connsiteX104" fmla="*/ 2284426 w 4913326"/>
                <a:gd name="connsiteY104" fmla="*/ 114300 h 1565808"/>
                <a:gd name="connsiteX105" fmla="*/ 2398726 w 4913326"/>
                <a:gd name="connsiteY105" fmla="*/ 19050 h 1565808"/>
                <a:gd name="connsiteX106" fmla="*/ 2455876 w 4913326"/>
                <a:gd name="connsiteY106" fmla="*/ 0 h 156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913326" h="1565808">
                  <a:moveTo>
                    <a:pt x="2455876" y="0"/>
                  </a:moveTo>
                  <a:cubicBezTo>
                    <a:pt x="2636310" y="90217"/>
                    <a:pt x="2430250" y="-27012"/>
                    <a:pt x="2589226" y="114300"/>
                  </a:cubicBezTo>
                  <a:cubicBezTo>
                    <a:pt x="2623450" y="144722"/>
                    <a:pt x="2703526" y="190500"/>
                    <a:pt x="2703526" y="190500"/>
                  </a:cubicBezTo>
                  <a:cubicBezTo>
                    <a:pt x="2722576" y="184150"/>
                    <a:pt x="2743123" y="181202"/>
                    <a:pt x="2760676" y="171450"/>
                  </a:cubicBezTo>
                  <a:cubicBezTo>
                    <a:pt x="2800704" y="149212"/>
                    <a:pt x="2831535" y="109730"/>
                    <a:pt x="2874976" y="95250"/>
                  </a:cubicBezTo>
                  <a:cubicBezTo>
                    <a:pt x="2894026" y="88900"/>
                    <a:pt x="2914165" y="85180"/>
                    <a:pt x="2932126" y="76200"/>
                  </a:cubicBezTo>
                  <a:cubicBezTo>
                    <a:pt x="3079842" y="2342"/>
                    <a:pt x="2902778" y="66933"/>
                    <a:pt x="3046426" y="19050"/>
                  </a:cubicBezTo>
                  <a:cubicBezTo>
                    <a:pt x="3065476" y="31750"/>
                    <a:pt x="3087387" y="40961"/>
                    <a:pt x="3103576" y="57150"/>
                  </a:cubicBezTo>
                  <a:cubicBezTo>
                    <a:pt x="3172205" y="125779"/>
                    <a:pt x="3144742" y="125600"/>
                    <a:pt x="3198826" y="190500"/>
                  </a:cubicBezTo>
                  <a:cubicBezTo>
                    <a:pt x="3216073" y="211196"/>
                    <a:pt x="3233560" y="232706"/>
                    <a:pt x="3255976" y="247650"/>
                  </a:cubicBezTo>
                  <a:cubicBezTo>
                    <a:pt x="3272684" y="258789"/>
                    <a:pt x="3294076" y="260350"/>
                    <a:pt x="3313126" y="266700"/>
                  </a:cubicBezTo>
                  <a:cubicBezTo>
                    <a:pt x="3351226" y="260350"/>
                    <a:pt x="3390783" y="259864"/>
                    <a:pt x="3427426" y="247650"/>
                  </a:cubicBezTo>
                  <a:cubicBezTo>
                    <a:pt x="3449146" y="240410"/>
                    <a:pt x="3465945" y="222858"/>
                    <a:pt x="3484576" y="209550"/>
                  </a:cubicBezTo>
                  <a:cubicBezTo>
                    <a:pt x="3649979" y="91405"/>
                    <a:pt x="3483241" y="204090"/>
                    <a:pt x="3617926" y="114300"/>
                  </a:cubicBezTo>
                  <a:cubicBezTo>
                    <a:pt x="3753157" y="159377"/>
                    <a:pt x="3807133" y="183863"/>
                    <a:pt x="3922726" y="209550"/>
                  </a:cubicBezTo>
                  <a:cubicBezTo>
                    <a:pt x="4011479" y="229273"/>
                    <a:pt x="4103173" y="237949"/>
                    <a:pt x="4189426" y="266700"/>
                  </a:cubicBezTo>
                  <a:cubicBezTo>
                    <a:pt x="4353402" y="321359"/>
                    <a:pt x="4264764" y="295060"/>
                    <a:pt x="4456126" y="342900"/>
                  </a:cubicBezTo>
                  <a:cubicBezTo>
                    <a:pt x="4468826" y="317500"/>
                    <a:pt x="4483039" y="292802"/>
                    <a:pt x="4494226" y="266700"/>
                  </a:cubicBezTo>
                  <a:cubicBezTo>
                    <a:pt x="4502136" y="248243"/>
                    <a:pt x="4500732" y="225230"/>
                    <a:pt x="4513276" y="209550"/>
                  </a:cubicBezTo>
                  <a:cubicBezTo>
                    <a:pt x="4527579" y="191672"/>
                    <a:pt x="4551376" y="184150"/>
                    <a:pt x="4570426" y="171450"/>
                  </a:cubicBezTo>
                  <a:cubicBezTo>
                    <a:pt x="4589476" y="177800"/>
                    <a:pt x="4617824" y="172947"/>
                    <a:pt x="4627576" y="190500"/>
                  </a:cubicBezTo>
                  <a:cubicBezTo>
                    <a:pt x="4735002" y="383866"/>
                    <a:pt x="4591282" y="318102"/>
                    <a:pt x="4722826" y="361950"/>
                  </a:cubicBezTo>
                  <a:cubicBezTo>
                    <a:pt x="4741876" y="355600"/>
                    <a:pt x="4762015" y="351880"/>
                    <a:pt x="4779976" y="342900"/>
                  </a:cubicBezTo>
                  <a:cubicBezTo>
                    <a:pt x="4800454" y="332661"/>
                    <a:pt x="4815868" y="296297"/>
                    <a:pt x="4837126" y="304800"/>
                  </a:cubicBezTo>
                  <a:cubicBezTo>
                    <a:pt x="4863493" y="315347"/>
                    <a:pt x="4862526" y="355600"/>
                    <a:pt x="4875226" y="381000"/>
                  </a:cubicBezTo>
                  <a:cubicBezTo>
                    <a:pt x="4889397" y="480197"/>
                    <a:pt x="4913326" y="631439"/>
                    <a:pt x="4913326" y="723900"/>
                  </a:cubicBezTo>
                  <a:cubicBezTo>
                    <a:pt x="4913326" y="908159"/>
                    <a:pt x="4911475" y="1092895"/>
                    <a:pt x="4894276" y="1276350"/>
                  </a:cubicBezTo>
                  <a:cubicBezTo>
                    <a:pt x="4889445" y="1327878"/>
                    <a:pt x="4757887" y="1408244"/>
                    <a:pt x="4741876" y="1409700"/>
                  </a:cubicBezTo>
                  <a:lnTo>
                    <a:pt x="4532326" y="1428750"/>
                  </a:lnTo>
                  <a:cubicBezTo>
                    <a:pt x="4413632" y="1507879"/>
                    <a:pt x="4471443" y="1486313"/>
                    <a:pt x="4227526" y="1447800"/>
                  </a:cubicBezTo>
                  <a:cubicBezTo>
                    <a:pt x="4187857" y="1441536"/>
                    <a:pt x="4113226" y="1409700"/>
                    <a:pt x="4113226" y="1409700"/>
                  </a:cubicBezTo>
                  <a:cubicBezTo>
                    <a:pt x="3969578" y="1457583"/>
                    <a:pt x="4146642" y="1392992"/>
                    <a:pt x="3998926" y="1466850"/>
                  </a:cubicBezTo>
                  <a:cubicBezTo>
                    <a:pt x="3920056" y="1506285"/>
                    <a:pt x="3932426" y="1493275"/>
                    <a:pt x="3944042" y="1484055"/>
                  </a:cubicBezTo>
                  <a:lnTo>
                    <a:pt x="3948664" y="1480605"/>
                  </a:lnTo>
                  <a:lnTo>
                    <a:pt x="3949399" y="1480097"/>
                  </a:lnTo>
                  <a:cubicBezTo>
                    <a:pt x="3952434" y="1477940"/>
                    <a:pt x="3952547" y="1477777"/>
                    <a:pt x="3951175" y="1478730"/>
                  </a:cubicBezTo>
                  <a:lnTo>
                    <a:pt x="3948664" y="1480605"/>
                  </a:lnTo>
                  <a:lnTo>
                    <a:pt x="3930091" y="1493430"/>
                  </a:lnTo>
                  <a:cubicBezTo>
                    <a:pt x="3919775" y="1500454"/>
                    <a:pt x="3905099" y="1510352"/>
                    <a:pt x="3884626" y="1524000"/>
                  </a:cubicBezTo>
                  <a:cubicBezTo>
                    <a:pt x="3789376" y="1504950"/>
                    <a:pt x="3693699" y="1487922"/>
                    <a:pt x="3598876" y="1466850"/>
                  </a:cubicBezTo>
                  <a:cubicBezTo>
                    <a:pt x="3579274" y="1462494"/>
                    <a:pt x="3561806" y="1447800"/>
                    <a:pt x="3541726" y="1447800"/>
                  </a:cubicBezTo>
                  <a:cubicBezTo>
                    <a:pt x="3515544" y="1447800"/>
                    <a:pt x="3490604" y="1459327"/>
                    <a:pt x="3465526" y="1466850"/>
                  </a:cubicBezTo>
                  <a:cubicBezTo>
                    <a:pt x="3427059" y="1478390"/>
                    <a:pt x="3351226" y="1504950"/>
                    <a:pt x="3351226" y="1504950"/>
                  </a:cubicBezTo>
                  <a:cubicBezTo>
                    <a:pt x="3332176" y="1524000"/>
                    <a:pt x="3320990" y="1560904"/>
                    <a:pt x="3294076" y="1562100"/>
                  </a:cubicBezTo>
                  <a:cubicBezTo>
                    <a:pt x="3027564" y="1573945"/>
                    <a:pt x="2760500" y="1554638"/>
                    <a:pt x="2493976" y="1543050"/>
                  </a:cubicBezTo>
                  <a:cubicBezTo>
                    <a:pt x="2467819" y="1541913"/>
                    <a:pt x="2443334" y="1529680"/>
                    <a:pt x="2417776" y="1524000"/>
                  </a:cubicBezTo>
                  <a:cubicBezTo>
                    <a:pt x="2386168" y="1516976"/>
                    <a:pt x="2354276" y="1511300"/>
                    <a:pt x="2322526" y="1504950"/>
                  </a:cubicBezTo>
                  <a:cubicBezTo>
                    <a:pt x="2087576" y="1511300"/>
                    <a:pt x="1852419" y="1512263"/>
                    <a:pt x="1617676" y="1524000"/>
                  </a:cubicBezTo>
                  <a:cubicBezTo>
                    <a:pt x="1597621" y="1525003"/>
                    <a:pt x="1580586" y="1543962"/>
                    <a:pt x="1560526" y="1543050"/>
                  </a:cubicBezTo>
                  <a:cubicBezTo>
                    <a:pt x="1439335" y="1537541"/>
                    <a:pt x="1319226" y="1517650"/>
                    <a:pt x="1198576" y="1504950"/>
                  </a:cubicBezTo>
                  <a:cubicBezTo>
                    <a:pt x="1179526" y="1498600"/>
                    <a:pt x="1159387" y="1494880"/>
                    <a:pt x="1141426" y="1485900"/>
                  </a:cubicBezTo>
                  <a:cubicBezTo>
                    <a:pt x="1120948" y="1475661"/>
                    <a:pt x="1105320" y="1456819"/>
                    <a:pt x="1084276" y="1447800"/>
                  </a:cubicBezTo>
                  <a:cubicBezTo>
                    <a:pt x="1060211" y="1437487"/>
                    <a:pt x="1033476" y="1435100"/>
                    <a:pt x="1008076" y="1428750"/>
                  </a:cubicBezTo>
                  <a:cubicBezTo>
                    <a:pt x="982676" y="1409700"/>
                    <a:pt x="954327" y="1394051"/>
                    <a:pt x="931876" y="1371600"/>
                  </a:cubicBezTo>
                  <a:cubicBezTo>
                    <a:pt x="915687" y="1355411"/>
                    <a:pt x="909965" y="1330639"/>
                    <a:pt x="893776" y="1314450"/>
                  </a:cubicBezTo>
                  <a:cubicBezTo>
                    <a:pt x="870587" y="1291261"/>
                    <a:pt x="813907" y="1260743"/>
                    <a:pt x="779476" y="1257300"/>
                  </a:cubicBezTo>
                  <a:cubicBezTo>
                    <a:pt x="671876" y="1246540"/>
                    <a:pt x="563576" y="1244600"/>
                    <a:pt x="455626" y="1238250"/>
                  </a:cubicBezTo>
                  <a:cubicBezTo>
                    <a:pt x="387403" y="1135915"/>
                    <a:pt x="385524" y="1154817"/>
                    <a:pt x="360376" y="1066800"/>
                  </a:cubicBezTo>
                  <a:cubicBezTo>
                    <a:pt x="353183" y="1041626"/>
                    <a:pt x="347676" y="1016000"/>
                    <a:pt x="341326" y="990600"/>
                  </a:cubicBezTo>
                  <a:cubicBezTo>
                    <a:pt x="347893" y="938065"/>
                    <a:pt x="350060" y="839782"/>
                    <a:pt x="379426" y="781050"/>
                  </a:cubicBezTo>
                  <a:cubicBezTo>
                    <a:pt x="389665" y="760572"/>
                    <a:pt x="404826" y="742950"/>
                    <a:pt x="417526" y="723900"/>
                  </a:cubicBezTo>
                  <a:cubicBezTo>
                    <a:pt x="423876" y="698500"/>
                    <a:pt x="426263" y="671765"/>
                    <a:pt x="436576" y="647700"/>
                  </a:cubicBezTo>
                  <a:cubicBezTo>
                    <a:pt x="445595" y="626656"/>
                    <a:pt x="472920" y="613378"/>
                    <a:pt x="474676" y="590550"/>
                  </a:cubicBezTo>
                  <a:cubicBezTo>
                    <a:pt x="479571" y="526921"/>
                    <a:pt x="455626" y="400050"/>
                    <a:pt x="455626" y="400050"/>
                  </a:cubicBezTo>
                  <a:lnTo>
                    <a:pt x="0" y="660408"/>
                  </a:lnTo>
                  <a:lnTo>
                    <a:pt x="7245" y="631207"/>
                  </a:lnTo>
                  <a:cubicBezTo>
                    <a:pt x="23718" y="564367"/>
                    <a:pt x="14995" y="597996"/>
                    <a:pt x="55576" y="476250"/>
                  </a:cubicBezTo>
                  <a:cubicBezTo>
                    <a:pt x="71070" y="429769"/>
                    <a:pt x="75797" y="398879"/>
                    <a:pt x="112726" y="361950"/>
                  </a:cubicBezTo>
                  <a:cubicBezTo>
                    <a:pt x="128915" y="345761"/>
                    <a:pt x="150826" y="336550"/>
                    <a:pt x="169876" y="323850"/>
                  </a:cubicBezTo>
                  <a:cubicBezTo>
                    <a:pt x="182576" y="342900"/>
                    <a:pt x="197737" y="360522"/>
                    <a:pt x="207976" y="381000"/>
                  </a:cubicBezTo>
                  <a:cubicBezTo>
                    <a:pt x="216956" y="398961"/>
                    <a:pt x="207219" y="434849"/>
                    <a:pt x="227026" y="438150"/>
                  </a:cubicBezTo>
                  <a:cubicBezTo>
                    <a:pt x="260757" y="443772"/>
                    <a:pt x="290526" y="412750"/>
                    <a:pt x="322276" y="400050"/>
                  </a:cubicBezTo>
                  <a:cubicBezTo>
                    <a:pt x="328626" y="381000"/>
                    <a:pt x="332346" y="360861"/>
                    <a:pt x="341326" y="342900"/>
                  </a:cubicBezTo>
                  <a:cubicBezTo>
                    <a:pt x="415184" y="195184"/>
                    <a:pt x="350593" y="372248"/>
                    <a:pt x="398476" y="228600"/>
                  </a:cubicBezTo>
                  <a:cubicBezTo>
                    <a:pt x="417526" y="241300"/>
                    <a:pt x="441323" y="248822"/>
                    <a:pt x="455626" y="266700"/>
                  </a:cubicBezTo>
                  <a:cubicBezTo>
                    <a:pt x="508206" y="332426"/>
                    <a:pt x="486310" y="328941"/>
                    <a:pt x="471742" y="322673"/>
                  </a:cubicBezTo>
                  <a:lnTo>
                    <a:pt x="466402" y="319972"/>
                  </a:lnTo>
                  <a:lnTo>
                    <a:pt x="465612" y="319488"/>
                  </a:lnTo>
                  <a:cubicBezTo>
                    <a:pt x="462309" y="317599"/>
                    <a:pt x="462021" y="317612"/>
                    <a:pt x="463468" y="318489"/>
                  </a:cubicBezTo>
                  <a:lnTo>
                    <a:pt x="466402" y="319972"/>
                  </a:lnTo>
                  <a:lnTo>
                    <a:pt x="485841" y="331900"/>
                  </a:lnTo>
                  <a:cubicBezTo>
                    <a:pt x="496451" y="338631"/>
                    <a:pt x="511353" y="348301"/>
                    <a:pt x="531826" y="361950"/>
                  </a:cubicBezTo>
                  <a:cubicBezTo>
                    <a:pt x="590120" y="347377"/>
                    <a:pt x="621323" y="348653"/>
                    <a:pt x="665176" y="304800"/>
                  </a:cubicBezTo>
                  <a:cubicBezTo>
                    <a:pt x="681365" y="288611"/>
                    <a:pt x="687087" y="263839"/>
                    <a:pt x="703276" y="247650"/>
                  </a:cubicBezTo>
                  <a:cubicBezTo>
                    <a:pt x="719465" y="231461"/>
                    <a:pt x="742837" y="224207"/>
                    <a:pt x="760426" y="209550"/>
                  </a:cubicBezTo>
                  <a:cubicBezTo>
                    <a:pt x="815431" y="163713"/>
                    <a:pt x="818214" y="151444"/>
                    <a:pt x="855676" y="95250"/>
                  </a:cubicBezTo>
                  <a:cubicBezTo>
                    <a:pt x="893940" y="152645"/>
                    <a:pt x="902873" y="160925"/>
                    <a:pt x="931876" y="228600"/>
                  </a:cubicBezTo>
                  <a:cubicBezTo>
                    <a:pt x="939786" y="247057"/>
                    <a:pt x="944576" y="266700"/>
                    <a:pt x="950926" y="285750"/>
                  </a:cubicBezTo>
                  <a:cubicBezTo>
                    <a:pt x="976326" y="279400"/>
                    <a:pt x="1004394" y="279690"/>
                    <a:pt x="1027126" y="266700"/>
                  </a:cubicBezTo>
                  <a:cubicBezTo>
                    <a:pt x="1099946" y="225089"/>
                    <a:pt x="1069774" y="205002"/>
                    <a:pt x="1122376" y="152400"/>
                  </a:cubicBezTo>
                  <a:cubicBezTo>
                    <a:pt x="1138565" y="136211"/>
                    <a:pt x="1160476" y="127000"/>
                    <a:pt x="1179526" y="114300"/>
                  </a:cubicBezTo>
                  <a:cubicBezTo>
                    <a:pt x="1274121" y="256193"/>
                    <a:pt x="1152544" y="81921"/>
                    <a:pt x="1274776" y="228600"/>
                  </a:cubicBezTo>
                  <a:cubicBezTo>
                    <a:pt x="1289433" y="246189"/>
                    <a:pt x="1294998" y="271447"/>
                    <a:pt x="1312876" y="285750"/>
                  </a:cubicBezTo>
                  <a:cubicBezTo>
                    <a:pt x="1328556" y="298294"/>
                    <a:pt x="1350976" y="298450"/>
                    <a:pt x="1370026" y="304800"/>
                  </a:cubicBezTo>
                  <a:cubicBezTo>
                    <a:pt x="1401776" y="298450"/>
                    <a:pt x="1437959" y="303133"/>
                    <a:pt x="1465276" y="285750"/>
                  </a:cubicBezTo>
                  <a:cubicBezTo>
                    <a:pt x="1510734" y="256822"/>
                    <a:pt x="1534744" y="201338"/>
                    <a:pt x="1579576" y="171450"/>
                  </a:cubicBezTo>
                  <a:lnTo>
                    <a:pt x="1636726" y="133350"/>
                  </a:lnTo>
                  <a:cubicBezTo>
                    <a:pt x="1643076" y="114300"/>
                    <a:pt x="1637815" y="85180"/>
                    <a:pt x="1655776" y="76200"/>
                  </a:cubicBezTo>
                  <a:cubicBezTo>
                    <a:pt x="1673737" y="67220"/>
                    <a:pt x="1695373" y="85498"/>
                    <a:pt x="1712926" y="95250"/>
                  </a:cubicBezTo>
                  <a:cubicBezTo>
                    <a:pt x="1752954" y="117488"/>
                    <a:pt x="1827226" y="171450"/>
                    <a:pt x="1827226" y="171450"/>
                  </a:cubicBezTo>
                  <a:cubicBezTo>
                    <a:pt x="1865326" y="158750"/>
                    <a:pt x="1905605" y="151311"/>
                    <a:pt x="1941526" y="133350"/>
                  </a:cubicBezTo>
                  <a:cubicBezTo>
                    <a:pt x="1966926" y="120650"/>
                    <a:pt x="1991359" y="105797"/>
                    <a:pt x="2017726" y="95250"/>
                  </a:cubicBezTo>
                  <a:cubicBezTo>
                    <a:pt x="2055014" y="80335"/>
                    <a:pt x="2132026" y="57150"/>
                    <a:pt x="2132026" y="57150"/>
                  </a:cubicBezTo>
                  <a:cubicBezTo>
                    <a:pt x="2163776" y="63500"/>
                    <a:pt x="2196959" y="64831"/>
                    <a:pt x="2227276" y="76200"/>
                  </a:cubicBezTo>
                  <a:cubicBezTo>
                    <a:pt x="2248713" y="84239"/>
                    <a:pt x="2261531" y="114300"/>
                    <a:pt x="2284426" y="114300"/>
                  </a:cubicBezTo>
                  <a:cubicBezTo>
                    <a:pt x="2315589" y="114300"/>
                    <a:pt x="2382342" y="29973"/>
                    <a:pt x="2398726" y="19050"/>
                  </a:cubicBezTo>
                  <a:cubicBezTo>
                    <a:pt x="2415434" y="7911"/>
                    <a:pt x="2436826" y="6350"/>
                    <a:pt x="2455876" y="0"/>
                  </a:cubicBezTo>
                  <a:close/>
                </a:path>
              </a:pathLst>
            </a:custGeom>
            <a:blipFill>
              <a:blip r:embed="rId6"/>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BÀI 8</a:t>
              </a: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9317559" y="293474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grpSp>
        <p:nvGrpSpPr>
          <p:cNvPr id="19" name="Group 18"/>
          <p:cNvGrpSpPr/>
          <p:nvPr/>
        </p:nvGrpSpPr>
        <p:grpSpPr>
          <a:xfrm>
            <a:off x="6965657" y="2587929"/>
            <a:ext cx="2432987" cy="1593970"/>
            <a:chOff x="5371518" y="1981526"/>
            <a:chExt cx="4674576" cy="3289370"/>
          </a:xfrm>
          <a:solidFill>
            <a:schemeClr val="accent2"/>
          </a:solidFill>
        </p:grpSpPr>
        <p:sp>
          <p:nvSpPr>
            <p:cNvPr id="18" name="Flowchart: Decision 17"/>
            <p:cNvSpPr/>
            <p:nvPr/>
          </p:nvSpPr>
          <p:spPr>
            <a:xfrm>
              <a:off x="5371518" y="1981526"/>
              <a:ext cx="4674576" cy="32893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Decision 65"/>
            <p:cNvSpPr/>
            <p:nvPr/>
          </p:nvSpPr>
          <p:spPr>
            <a:xfrm>
              <a:off x="5724377" y="2255250"/>
              <a:ext cx="3930731" cy="27620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 name="Group 70"/>
          <p:cNvGrpSpPr/>
          <p:nvPr/>
        </p:nvGrpSpPr>
        <p:grpSpPr>
          <a:xfrm>
            <a:off x="5667550" y="3891456"/>
            <a:ext cx="5029200" cy="2296485"/>
            <a:chOff x="5507990" y="4454940"/>
            <a:chExt cx="5029200" cy="2296485"/>
          </a:xfrm>
        </p:grpSpPr>
        <p:sp>
          <p:nvSpPr>
            <p:cNvPr id="72" name="Freeform 71"/>
            <p:cNvSpPr/>
            <p:nvPr/>
          </p:nvSpPr>
          <p:spPr>
            <a:xfrm>
              <a:off x="5507990" y="4454940"/>
              <a:ext cx="5029200" cy="1609344"/>
            </a:xfrm>
            <a:custGeom>
              <a:avLst/>
              <a:gdLst>
                <a:gd name="connsiteX0" fmla="*/ 1444752 w 5029200"/>
                <a:gd name="connsiteY0" fmla="*/ 0 h 1609344"/>
                <a:gd name="connsiteX1" fmla="*/ 1572768 w 5029200"/>
                <a:gd name="connsiteY1" fmla="*/ 18288 h 1609344"/>
                <a:gd name="connsiteX2" fmla="*/ 1700784 w 5029200"/>
                <a:gd name="connsiteY2" fmla="*/ 109728 h 1609344"/>
                <a:gd name="connsiteX3" fmla="*/ 1792224 w 5029200"/>
                <a:gd name="connsiteY3" fmla="*/ 146304 h 1609344"/>
                <a:gd name="connsiteX4" fmla="*/ 1956816 w 5029200"/>
                <a:gd name="connsiteY4" fmla="*/ 128016 h 1609344"/>
                <a:gd name="connsiteX5" fmla="*/ 2029968 w 5029200"/>
                <a:gd name="connsiteY5" fmla="*/ 109728 h 1609344"/>
                <a:gd name="connsiteX6" fmla="*/ 2157984 w 5029200"/>
                <a:gd name="connsiteY6" fmla="*/ 91440 h 1609344"/>
                <a:gd name="connsiteX7" fmla="*/ 2212848 w 5029200"/>
                <a:gd name="connsiteY7" fmla="*/ 73152 h 1609344"/>
                <a:gd name="connsiteX8" fmla="*/ 2724912 w 5029200"/>
                <a:gd name="connsiteY8" fmla="*/ 128016 h 1609344"/>
                <a:gd name="connsiteX9" fmla="*/ 2944368 w 5029200"/>
                <a:gd name="connsiteY9" fmla="*/ 91440 h 1609344"/>
                <a:gd name="connsiteX10" fmla="*/ 3108960 w 5029200"/>
                <a:gd name="connsiteY10" fmla="*/ 0 h 1609344"/>
                <a:gd name="connsiteX11" fmla="*/ 3364992 w 5029200"/>
                <a:gd name="connsiteY11" fmla="*/ 18288 h 1609344"/>
                <a:gd name="connsiteX12" fmla="*/ 3474720 w 5029200"/>
                <a:gd name="connsiteY12" fmla="*/ 73152 h 1609344"/>
                <a:gd name="connsiteX13" fmla="*/ 3529584 w 5029200"/>
                <a:gd name="connsiteY13" fmla="*/ 91440 h 1609344"/>
                <a:gd name="connsiteX14" fmla="*/ 3968496 w 5029200"/>
                <a:gd name="connsiteY14" fmla="*/ 73152 h 1609344"/>
                <a:gd name="connsiteX15" fmla="*/ 4919472 w 5029200"/>
                <a:gd name="connsiteY15" fmla="*/ 109728 h 1609344"/>
                <a:gd name="connsiteX16" fmla="*/ 4956048 w 5029200"/>
                <a:gd name="connsiteY16" fmla="*/ 164592 h 1609344"/>
                <a:gd name="connsiteX17" fmla="*/ 5010912 w 5029200"/>
                <a:gd name="connsiteY17" fmla="*/ 201168 h 1609344"/>
                <a:gd name="connsiteX18" fmla="*/ 5029200 w 5029200"/>
                <a:gd name="connsiteY18" fmla="*/ 256032 h 1609344"/>
                <a:gd name="connsiteX19" fmla="*/ 5010912 w 5029200"/>
                <a:gd name="connsiteY19" fmla="*/ 566928 h 1609344"/>
                <a:gd name="connsiteX20" fmla="*/ 4919472 w 5029200"/>
                <a:gd name="connsiteY20" fmla="*/ 731520 h 1609344"/>
                <a:gd name="connsiteX21" fmla="*/ 4901184 w 5029200"/>
                <a:gd name="connsiteY21" fmla="*/ 786384 h 1609344"/>
                <a:gd name="connsiteX22" fmla="*/ 4828032 w 5029200"/>
                <a:gd name="connsiteY22" fmla="*/ 896112 h 1609344"/>
                <a:gd name="connsiteX23" fmla="*/ 4681728 w 5029200"/>
                <a:gd name="connsiteY23" fmla="*/ 1024128 h 1609344"/>
                <a:gd name="connsiteX24" fmla="*/ 4370832 w 5029200"/>
                <a:gd name="connsiteY24" fmla="*/ 1042416 h 1609344"/>
                <a:gd name="connsiteX25" fmla="*/ 4279392 w 5029200"/>
                <a:gd name="connsiteY25" fmla="*/ 1207008 h 1609344"/>
                <a:gd name="connsiteX26" fmla="*/ 4224528 w 5029200"/>
                <a:gd name="connsiteY26" fmla="*/ 1243584 h 1609344"/>
                <a:gd name="connsiteX27" fmla="*/ 4169664 w 5029200"/>
                <a:gd name="connsiteY27" fmla="*/ 1353312 h 1609344"/>
                <a:gd name="connsiteX28" fmla="*/ 4114800 w 5029200"/>
                <a:gd name="connsiteY28" fmla="*/ 1389888 h 1609344"/>
                <a:gd name="connsiteX29" fmla="*/ 3730752 w 5029200"/>
                <a:gd name="connsiteY29" fmla="*/ 1426464 h 1609344"/>
                <a:gd name="connsiteX30" fmla="*/ 3621024 w 5029200"/>
                <a:gd name="connsiteY30" fmla="*/ 1444752 h 1609344"/>
                <a:gd name="connsiteX31" fmla="*/ 3566160 w 5029200"/>
                <a:gd name="connsiteY31" fmla="*/ 1463040 h 1609344"/>
                <a:gd name="connsiteX32" fmla="*/ 3364992 w 5029200"/>
                <a:gd name="connsiteY32" fmla="*/ 1481328 h 1609344"/>
                <a:gd name="connsiteX33" fmla="*/ 3200400 w 5029200"/>
                <a:gd name="connsiteY33" fmla="*/ 1499616 h 1609344"/>
                <a:gd name="connsiteX34" fmla="*/ 2907792 w 5029200"/>
                <a:gd name="connsiteY34" fmla="*/ 1481328 h 1609344"/>
                <a:gd name="connsiteX35" fmla="*/ 2761488 w 5029200"/>
                <a:gd name="connsiteY35" fmla="*/ 1444752 h 1609344"/>
                <a:gd name="connsiteX36" fmla="*/ 2724912 w 5029200"/>
                <a:gd name="connsiteY36" fmla="*/ 1444752 h 1609344"/>
                <a:gd name="connsiteX37" fmla="*/ 2768903 w 5029200"/>
                <a:gd name="connsiteY37" fmla="*/ 1442919 h 1609344"/>
                <a:gd name="connsiteX38" fmla="*/ 2854058 w 5029200"/>
                <a:gd name="connsiteY38" fmla="*/ 1444252 h 1609344"/>
                <a:gd name="connsiteX39" fmla="*/ 2962656 w 5029200"/>
                <a:gd name="connsiteY39" fmla="*/ 1444752 h 1609344"/>
                <a:gd name="connsiteX40" fmla="*/ 3163824 w 5029200"/>
                <a:gd name="connsiteY40" fmla="*/ 1426464 h 1609344"/>
                <a:gd name="connsiteX41" fmla="*/ 2768903 w 5029200"/>
                <a:gd name="connsiteY41" fmla="*/ 1442919 h 1609344"/>
                <a:gd name="connsiteX42" fmla="*/ 2766728 w 5029200"/>
                <a:gd name="connsiteY42" fmla="*/ 1442885 h 1609344"/>
                <a:gd name="connsiteX43" fmla="*/ 2377440 w 5029200"/>
                <a:gd name="connsiteY43" fmla="*/ 1444752 h 1609344"/>
                <a:gd name="connsiteX44" fmla="*/ 2359152 w 5029200"/>
                <a:gd name="connsiteY44" fmla="*/ 1499616 h 1609344"/>
                <a:gd name="connsiteX45" fmla="*/ 2267712 w 5029200"/>
                <a:gd name="connsiteY45" fmla="*/ 1609344 h 1609344"/>
                <a:gd name="connsiteX46" fmla="*/ 1920240 w 5029200"/>
                <a:gd name="connsiteY46" fmla="*/ 1572768 h 1609344"/>
                <a:gd name="connsiteX47" fmla="*/ 1773936 w 5029200"/>
                <a:gd name="connsiteY47" fmla="*/ 1517904 h 1609344"/>
                <a:gd name="connsiteX48" fmla="*/ 1627632 w 5029200"/>
                <a:gd name="connsiteY48" fmla="*/ 1481328 h 1609344"/>
                <a:gd name="connsiteX49" fmla="*/ 1389888 w 5029200"/>
                <a:gd name="connsiteY49" fmla="*/ 1463040 h 1609344"/>
                <a:gd name="connsiteX50" fmla="*/ 1115568 w 5029200"/>
                <a:gd name="connsiteY50" fmla="*/ 1444752 h 1609344"/>
                <a:gd name="connsiteX51" fmla="*/ 1005840 w 5029200"/>
                <a:gd name="connsiteY51" fmla="*/ 1408176 h 1609344"/>
                <a:gd name="connsiteX52" fmla="*/ 950976 w 5029200"/>
                <a:gd name="connsiteY52" fmla="*/ 1389888 h 1609344"/>
                <a:gd name="connsiteX53" fmla="*/ 841248 w 5029200"/>
                <a:gd name="connsiteY53" fmla="*/ 1444752 h 1609344"/>
                <a:gd name="connsiteX54" fmla="*/ 694944 w 5029200"/>
                <a:gd name="connsiteY54" fmla="*/ 1499616 h 1609344"/>
                <a:gd name="connsiteX55" fmla="*/ 457200 w 5029200"/>
                <a:gd name="connsiteY55" fmla="*/ 1481328 h 1609344"/>
                <a:gd name="connsiteX56" fmla="*/ 347472 w 5029200"/>
                <a:gd name="connsiteY56" fmla="*/ 1408176 h 1609344"/>
                <a:gd name="connsiteX57" fmla="*/ 292608 w 5029200"/>
                <a:gd name="connsiteY57" fmla="*/ 1371600 h 1609344"/>
                <a:gd name="connsiteX58" fmla="*/ 182880 w 5029200"/>
                <a:gd name="connsiteY58" fmla="*/ 1280160 h 1609344"/>
                <a:gd name="connsiteX59" fmla="*/ 73152 w 5029200"/>
                <a:gd name="connsiteY59" fmla="*/ 1261872 h 1609344"/>
                <a:gd name="connsiteX60" fmla="*/ 36576 w 5029200"/>
                <a:gd name="connsiteY60" fmla="*/ 1207008 h 1609344"/>
                <a:gd name="connsiteX61" fmla="*/ 0 w 5029200"/>
                <a:gd name="connsiteY61" fmla="*/ 1097280 h 1609344"/>
                <a:gd name="connsiteX62" fmla="*/ 18288 w 5029200"/>
                <a:gd name="connsiteY62" fmla="*/ 877824 h 1609344"/>
                <a:gd name="connsiteX63" fmla="*/ 36576 w 5029200"/>
                <a:gd name="connsiteY63" fmla="*/ 804672 h 1609344"/>
                <a:gd name="connsiteX64" fmla="*/ 54864 w 5029200"/>
                <a:gd name="connsiteY64" fmla="*/ 402336 h 1609344"/>
                <a:gd name="connsiteX65" fmla="*/ 109728 w 5029200"/>
                <a:gd name="connsiteY65" fmla="*/ 219456 h 1609344"/>
                <a:gd name="connsiteX66" fmla="*/ 219456 w 5029200"/>
                <a:gd name="connsiteY66" fmla="*/ 164592 h 1609344"/>
                <a:gd name="connsiteX67" fmla="*/ 438912 w 5029200"/>
                <a:gd name="connsiteY67" fmla="*/ 219456 h 1609344"/>
                <a:gd name="connsiteX68" fmla="*/ 493776 w 5029200"/>
                <a:gd name="connsiteY68" fmla="*/ 237744 h 1609344"/>
                <a:gd name="connsiteX69" fmla="*/ 621792 w 5029200"/>
                <a:gd name="connsiteY69" fmla="*/ 201168 h 1609344"/>
                <a:gd name="connsiteX70" fmla="*/ 731520 w 5029200"/>
                <a:gd name="connsiteY70" fmla="*/ 128016 h 1609344"/>
                <a:gd name="connsiteX71" fmla="*/ 969264 w 5029200"/>
                <a:gd name="connsiteY71" fmla="*/ 91440 h 1609344"/>
                <a:gd name="connsiteX72" fmla="*/ 1024128 w 5029200"/>
                <a:gd name="connsiteY72" fmla="*/ 73152 h 1609344"/>
                <a:gd name="connsiteX73" fmla="*/ 1078992 w 5029200"/>
                <a:gd name="connsiteY73" fmla="*/ 36576 h 1609344"/>
                <a:gd name="connsiteX74" fmla="*/ 1389888 w 5029200"/>
                <a:gd name="connsiteY74" fmla="*/ 18288 h 1609344"/>
                <a:gd name="connsiteX75" fmla="*/ 1444752 w 5029200"/>
                <a:gd name="connsiteY75" fmla="*/ 0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029200" h="1609344">
                  <a:moveTo>
                    <a:pt x="1444752" y="0"/>
                  </a:moveTo>
                  <a:cubicBezTo>
                    <a:pt x="1487857" y="0"/>
                    <a:pt x="1531481" y="5902"/>
                    <a:pt x="1572768" y="18288"/>
                  </a:cubicBezTo>
                  <a:cubicBezTo>
                    <a:pt x="1587672" y="22759"/>
                    <a:pt x="1700633" y="109644"/>
                    <a:pt x="1700784" y="109728"/>
                  </a:cubicBezTo>
                  <a:cubicBezTo>
                    <a:pt x="1729481" y="125671"/>
                    <a:pt x="1761744" y="134112"/>
                    <a:pt x="1792224" y="146304"/>
                  </a:cubicBezTo>
                  <a:cubicBezTo>
                    <a:pt x="1847088" y="140208"/>
                    <a:pt x="1902256" y="136410"/>
                    <a:pt x="1956816" y="128016"/>
                  </a:cubicBezTo>
                  <a:cubicBezTo>
                    <a:pt x="1981658" y="124194"/>
                    <a:pt x="2005239" y="114224"/>
                    <a:pt x="2029968" y="109728"/>
                  </a:cubicBezTo>
                  <a:cubicBezTo>
                    <a:pt x="2072378" y="102017"/>
                    <a:pt x="2115312" y="97536"/>
                    <a:pt x="2157984" y="91440"/>
                  </a:cubicBezTo>
                  <a:cubicBezTo>
                    <a:pt x="2176272" y="85344"/>
                    <a:pt x="2193584" y="72439"/>
                    <a:pt x="2212848" y="73152"/>
                  </a:cubicBezTo>
                  <a:cubicBezTo>
                    <a:pt x="2575947" y="86600"/>
                    <a:pt x="2526600" y="78438"/>
                    <a:pt x="2724912" y="128016"/>
                  </a:cubicBezTo>
                  <a:cubicBezTo>
                    <a:pt x="2755129" y="124659"/>
                    <a:pt x="2890752" y="121227"/>
                    <a:pt x="2944368" y="91440"/>
                  </a:cubicBezTo>
                  <a:cubicBezTo>
                    <a:pt x="3133019" y="-13366"/>
                    <a:pt x="2984817" y="41381"/>
                    <a:pt x="3108960" y="0"/>
                  </a:cubicBezTo>
                  <a:cubicBezTo>
                    <a:pt x="3194304" y="6096"/>
                    <a:pt x="3280017" y="8291"/>
                    <a:pt x="3364992" y="18288"/>
                  </a:cubicBezTo>
                  <a:cubicBezTo>
                    <a:pt x="3425103" y="25360"/>
                    <a:pt x="3421608" y="46596"/>
                    <a:pt x="3474720" y="73152"/>
                  </a:cubicBezTo>
                  <a:cubicBezTo>
                    <a:pt x="3491962" y="81773"/>
                    <a:pt x="3511296" y="85344"/>
                    <a:pt x="3529584" y="91440"/>
                  </a:cubicBezTo>
                  <a:cubicBezTo>
                    <a:pt x="3675888" y="85344"/>
                    <a:pt x="3822065" y="73152"/>
                    <a:pt x="3968496" y="73152"/>
                  </a:cubicBezTo>
                  <a:cubicBezTo>
                    <a:pt x="4827837" y="73152"/>
                    <a:pt x="4584790" y="-1833"/>
                    <a:pt x="4919472" y="109728"/>
                  </a:cubicBezTo>
                  <a:cubicBezTo>
                    <a:pt x="4931664" y="128016"/>
                    <a:pt x="4940506" y="149050"/>
                    <a:pt x="4956048" y="164592"/>
                  </a:cubicBezTo>
                  <a:cubicBezTo>
                    <a:pt x="4971590" y="180134"/>
                    <a:pt x="4997182" y="184005"/>
                    <a:pt x="5010912" y="201168"/>
                  </a:cubicBezTo>
                  <a:cubicBezTo>
                    <a:pt x="5022954" y="216221"/>
                    <a:pt x="5023104" y="237744"/>
                    <a:pt x="5029200" y="256032"/>
                  </a:cubicBezTo>
                  <a:cubicBezTo>
                    <a:pt x="5023104" y="359664"/>
                    <a:pt x="5021242" y="463632"/>
                    <a:pt x="5010912" y="566928"/>
                  </a:cubicBezTo>
                  <a:cubicBezTo>
                    <a:pt x="5003033" y="645718"/>
                    <a:pt x="4947882" y="646291"/>
                    <a:pt x="4919472" y="731520"/>
                  </a:cubicBezTo>
                  <a:cubicBezTo>
                    <a:pt x="4913376" y="749808"/>
                    <a:pt x="4910546" y="769533"/>
                    <a:pt x="4901184" y="786384"/>
                  </a:cubicBezTo>
                  <a:cubicBezTo>
                    <a:pt x="4879836" y="824811"/>
                    <a:pt x="4852416" y="859536"/>
                    <a:pt x="4828032" y="896112"/>
                  </a:cubicBezTo>
                  <a:cubicBezTo>
                    <a:pt x="4794069" y="947057"/>
                    <a:pt x="4755751" y="1019774"/>
                    <a:pt x="4681728" y="1024128"/>
                  </a:cubicBezTo>
                  <a:lnTo>
                    <a:pt x="4370832" y="1042416"/>
                  </a:lnTo>
                  <a:cubicBezTo>
                    <a:pt x="4351775" y="1099588"/>
                    <a:pt x="4333292" y="1171074"/>
                    <a:pt x="4279392" y="1207008"/>
                  </a:cubicBezTo>
                  <a:lnTo>
                    <a:pt x="4224528" y="1243584"/>
                  </a:lnTo>
                  <a:cubicBezTo>
                    <a:pt x="4209654" y="1288206"/>
                    <a:pt x="4205116" y="1317860"/>
                    <a:pt x="4169664" y="1353312"/>
                  </a:cubicBezTo>
                  <a:cubicBezTo>
                    <a:pt x="4154122" y="1368854"/>
                    <a:pt x="4134459" y="1380058"/>
                    <a:pt x="4114800" y="1389888"/>
                  </a:cubicBezTo>
                  <a:cubicBezTo>
                    <a:pt x="4015349" y="1439614"/>
                    <a:pt x="3739009" y="1426005"/>
                    <a:pt x="3730752" y="1426464"/>
                  </a:cubicBezTo>
                  <a:cubicBezTo>
                    <a:pt x="3694176" y="1432560"/>
                    <a:pt x="3657222" y="1436708"/>
                    <a:pt x="3621024" y="1444752"/>
                  </a:cubicBezTo>
                  <a:cubicBezTo>
                    <a:pt x="3602206" y="1448934"/>
                    <a:pt x="3585243" y="1460314"/>
                    <a:pt x="3566160" y="1463040"/>
                  </a:cubicBezTo>
                  <a:cubicBezTo>
                    <a:pt x="3499504" y="1472562"/>
                    <a:pt x="3431990" y="1474628"/>
                    <a:pt x="3364992" y="1481328"/>
                  </a:cubicBezTo>
                  <a:cubicBezTo>
                    <a:pt x="3310064" y="1486821"/>
                    <a:pt x="3255264" y="1493520"/>
                    <a:pt x="3200400" y="1499616"/>
                  </a:cubicBezTo>
                  <a:cubicBezTo>
                    <a:pt x="3102864" y="1493520"/>
                    <a:pt x="3005078" y="1490593"/>
                    <a:pt x="2907792" y="1481328"/>
                  </a:cubicBezTo>
                  <a:cubicBezTo>
                    <a:pt x="2734683" y="1464841"/>
                    <a:pt x="2884767" y="1469408"/>
                    <a:pt x="2761488" y="1444752"/>
                  </a:cubicBezTo>
                  <a:cubicBezTo>
                    <a:pt x="2749533" y="1442361"/>
                    <a:pt x="2737104" y="1444752"/>
                    <a:pt x="2724912" y="1444752"/>
                  </a:cubicBezTo>
                  <a:lnTo>
                    <a:pt x="2768903" y="1442919"/>
                  </a:lnTo>
                  <a:lnTo>
                    <a:pt x="2854058" y="1444252"/>
                  </a:lnTo>
                  <a:cubicBezTo>
                    <a:pt x="2886574" y="1444574"/>
                    <a:pt x="2922635" y="1444752"/>
                    <a:pt x="2962656" y="1444752"/>
                  </a:cubicBezTo>
                  <a:cubicBezTo>
                    <a:pt x="3029989" y="1444752"/>
                    <a:pt x="3096768" y="1432560"/>
                    <a:pt x="3163824" y="1426464"/>
                  </a:cubicBezTo>
                  <a:lnTo>
                    <a:pt x="2768903" y="1442919"/>
                  </a:lnTo>
                  <a:lnTo>
                    <a:pt x="2766728" y="1442885"/>
                  </a:lnTo>
                  <a:cubicBezTo>
                    <a:pt x="2404923" y="1434796"/>
                    <a:pt x="2656209" y="1404928"/>
                    <a:pt x="2377440" y="1444752"/>
                  </a:cubicBezTo>
                  <a:cubicBezTo>
                    <a:pt x="2371344" y="1463040"/>
                    <a:pt x="2367773" y="1482374"/>
                    <a:pt x="2359152" y="1499616"/>
                  </a:cubicBezTo>
                  <a:cubicBezTo>
                    <a:pt x="2333691" y="1550538"/>
                    <a:pt x="2308158" y="1568898"/>
                    <a:pt x="2267712" y="1609344"/>
                  </a:cubicBezTo>
                  <a:cubicBezTo>
                    <a:pt x="2151888" y="1597152"/>
                    <a:pt x="2035726" y="1587831"/>
                    <a:pt x="1920240" y="1572768"/>
                  </a:cubicBezTo>
                  <a:cubicBezTo>
                    <a:pt x="1839460" y="1562231"/>
                    <a:pt x="1849156" y="1550141"/>
                    <a:pt x="1773936" y="1517904"/>
                  </a:cubicBezTo>
                  <a:cubicBezTo>
                    <a:pt x="1724730" y="1496816"/>
                    <a:pt x="1681302" y="1492062"/>
                    <a:pt x="1627632" y="1481328"/>
                  </a:cubicBezTo>
                  <a:cubicBezTo>
                    <a:pt x="1510775" y="1403423"/>
                    <a:pt x="1625351" y="1463040"/>
                    <a:pt x="1389888" y="1463040"/>
                  </a:cubicBezTo>
                  <a:cubicBezTo>
                    <a:pt x="1298245" y="1463040"/>
                    <a:pt x="1207008" y="1450848"/>
                    <a:pt x="1115568" y="1444752"/>
                  </a:cubicBezTo>
                  <a:lnTo>
                    <a:pt x="1005840" y="1408176"/>
                  </a:lnTo>
                  <a:lnTo>
                    <a:pt x="950976" y="1389888"/>
                  </a:lnTo>
                  <a:cubicBezTo>
                    <a:pt x="845541" y="1460178"/>
                    <a:pt x="947250" y="1399323"/>
                    <a:pt x="841248" y="1444752"/>
                  </a:cubicBezTo>
                  <a:cubicBezTo>
                    <a:pt x="707362" y="1502132"/>
                    <a:pt x="829812" y="1465899"/>
                    <a:pt x="694944" y="1499616"/>
                  </a:cubicBezTo>
                  <a:cubicBezTo>
                    <a:pt x="615696" y="1493520"/>
                    <a:pt x="534065" y="1501556"/>
                    <a:pt x="457200" y="1481328"/>
                  </a:cubicBezTo>
                  <a:cubicBezTo>
                    <a:pt x="414688" y="1470141"/>
                    <a:pt x="384048" y="1432560"/>
                    <a:pt x="347472" y="1408176"/>
                  </a:cubicBezTo>
                  <a:cubicBezTo>
                    <a:pt x="329184" y="1395984"/>
                    <a:pt x="308150" y="1387142"/>
                    <a:pt x="292608" y="1371600"/>
                  </a:cubicBezTo>
                  <a:cubicBezTo>
                    <a:pt x="267142" y="1346134"/>
                    <a:pt x="221072" y="1292891"/>
                    <a:pt x="182880" y="1280160"/>
                  </a:cubicBezTo>
                  <a:cubicBezTo>
                    <a:pt x="147702" y="1268434"/>
                    <a:pt x="109728" y="1267968"/>
                    <a:pt x="73152" y="1261872"/>
                  </a:cubicBezTo>
                  <a:cubicBezTo>
                    <a:pt x="60960" y="1243584"/>
                    <a:pt x="45503" y="1227093"/>
                    <a:pt x="36576" y="1207008"/>
                  </a:cubicBezTo>
                  <a:cubicBezTo>
                    <a:pt x="20918" y="1171776"/>
                    <a:pt x="0" y="1097280"/>
                    <a:pt x="0" y="1097280"/>
                  </a:cubicBezTo>
                  <a:cubicBezTo>
                    <a:pt x="6096" y="1024128"/>
                    <a:pt x="9183" y="950663"/>
                    <a:pt x="18288" y="877824"/>
                  </a:cubicBezTo>
                  <a:cubicBezTo>
                    <a:pt x="21406" y="852884"/>
                    <a:pt x="34648" y="829732"/>
                    <a:pt x="36576" y="804672"/>
                  </a:cubicBezTo>
                  <a:cubicBezTo>
                    <a:pt x="46873" y="670817"/>
                    <a:pt x="44567" y="536191"/>
                    <a:pt x="54864" y="402336"/>
                  </a:cubicBezTo>
                  <a:cubicBezTo>
                    <a:pt x="56843" y="376615"/>
                    <a:pt x="104565" y="222898"/>
                    <a:pt x="109728" y="219456"/>
                  </a:cubicBezTo>
                  <a:cubicBezTo>
                    <a:pt x="180632" y="172187"/>
                    <a:pt x="143740" y="189831"/>
                    <a:pt x="219456" y="164592"/>
                  </a:cubicBezTo>
                  <a:cubicBezTo>
                    <a:pt x="367214" y="189218"/>
                    <a:pt x="294006" y="171154"/>
                    <a:pt x="438912" y="219456"/>
                  </a:cubicBezTo>
                  <a:lnTo>
                    <a:pt x="493776" y="237744"/>
                  </a:lnTo>
                  <a:cubicBezTo>
                    <a:pt x="536448" y="225552"/>
                    <a:pt x="581497" y="219766"/>
                    <a:pt x="621792" y="201168"/>
                  </a:cubicBezTo>
                  <a:cubicBezTo>
                    <a:pt x="661705" y="182747"/>
                    <a:pt x="688415" y="136637"/>
                    <a:pt x="731520" y="128016"/>
                  </a:cubicBezTo>
                  <a:cubicBezTo>
                    <a:pt x="871153" y="100089"/>
                    <a:pt x="792116" y="113583"/>
                    <a:pt x="969264" y="91440"/>
                  </a:cubicBezTo>
                  <a:cubicBezTo>
                    <a:pt x="987552" y="85344"/>
                    <a:pt x="1006886" y="81773"/>
                    <a:pt x="1024128" y="73152"/>
                  </a:cubicBezTo>
                  <a:cubicBezTo>
                    <a:pt x="1043787" y="63322"/>
                    <a:pt x="1057256" y="39836"/>
                    <a:pt x="1078992" y="36576"/>
                  </a:cubicBezTo>
                  <a:cubicBezTo>
                    <a:pt x="1181655" y="21177"/>
                    <a:pt x="1286256" y="24384"/>
                    <a:pt x="1389888" y="18288"/>
                  </a:cubicBezTo>
                  <a:cubicBezTo>
                    <a:pt x="1408176" y="12192"/>
                    <a:pt x="1425475" y="0"/>
                    <a:pt x="1444752" y="0"/>
                  </a:cubicBezTo>
                  <a:close/>
                </a:path>
              </a:pathLst>
            </a:custGeom>
            <a:blipFill>
              <a:blip r:embed="rId10"/>
              <a:tile tx="0" ty="0" sx="100000" sy="100000" flip="none" algn="tl"/>
            </a:blip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VĂN</a:t>
              </a:r>
              <a:r>
                <a:rPr kumimoji="0" lang="en-US" sz="3200" b="1" i="0" u="none" strike="noStrike" kern="1200" cap="none" spc="0" normalizeH="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 BẢN NGHỊ LUẬN</a:t>
              </a:r>
              <a:endParaRPr kumimoji="0" lang="en-US" sz="3200" b="1" i="0" u="none" strike="noStrike" kern="1200" cap="none" spc="0" normalizeH="0" baseline="0" noProof="0" dirty="0">
                <a:ln>
                  <a:noFill/>
                </a:ln>
                <a:solidFill>
                  <a:prstClr val="white"/>
                </a:solidFill>
                <a:effectLst/>
                <a:uLnTx/>
                <a:uFillTx/>
                <a:latin typeface="Matura MT Script Capitals" panose="03020802060602070202" pitchFamily="66" charset="0"/>
                <a:ea typeface="Times New Roman" panose="02020603050405020304" pitchFamily="18" charset="0"/>
                <a:cs typeface="+mn-cs"/>
              </a:endParaRPr>
            </a:p>
          </p:txBody>
        </p:sp>
        <p:pic>
          <p:nvPicPr>
            <p:cNvPr id="74" name="Picture 73"/>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5780197" y="544277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spTree>
    <p:extLst>
      <p:ext uri="{BB962C8B-B14F-4D97-AF65-F5344CB8AC3E}">
        <p14:creationId xmlns:p14="http://schemas.microsoft.com/office/powerpoint/2010/main" val="37070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3000" fill="hold"/>
                                        <p:tgtEl>
                                          <p:spTgt spid="68"/>
                                        </p:tgtEl>
                                        <p:attrNameLst>
                                          <p:attrName>ppt_x</p:attrName>
                                        </p:attrNameLst>
                                      </p:cBhvr>
                                      <p:tavLst>
                                        <p:tav tm="0">
                                          <p:val>
                                            <p:strVal val="1+#ppt_w/2"/>
                                          </p:val>
                                        </p:tav>
                                        <p:tav tm="100000">
                                          <p:val>
                                            <p:strVal val="#ppt_x"/>
                                          </p:val>
                                        </p:tav>
                                      </p:tavLst>
                                    </p:anim>
                                    <p:anim calcmode="lin" valueType="num">
                                      <p:cBhvr additive="base">
                                        <p:cTn id="8" dur="3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3000" fill="hold"/>
                                        <p:tgtEl>
                                          <p:spTgt spid="71"/>
                                        </p:tgtEl>
                                        <p:attrNameLst>
                                          <p:attrName>ppt_x</p:attrName>
                                        </p:attrNameLst>
                                      </p:cBhvr>
                                      <p:tavLst>
                                        <p:tav tm="0">
                                          <p:val>
                                            <p:strVal val="0-#ppt_w/2"/>
                                          </p:val>
                                        </p:tav>
                                        <p:tav tm="100000">
                                          <p:val>
                                            <p:strVal val="#ppt_x"/>
                                          </p:val>
                                        </p:tav>
                                      </p:tavLst>
                                    </p:anim>
                                    <p:anim calcmode="lin" valueType="num">
                                      <p:cBhvr additive="base">
                                        <p:cTn id="12" dur="3000" fill="hold"/>
                                        <p:tgtEl>
                                          <p:spTgt spid="71"/>
                                        </p:tgtEl>
                                        <p:attrNameLst>
                                          <p:attrName>ppt_y</p:attrName>
                                        </p:attrNameLst>
                                      </p:cBhvr>
                                      <p:tavLst>
                                        <p:tav tm="0">
                                          <p:val>
                                            <p:strVal val="#ppt_y"/>
                                          </p:val>
                                        </p:tav>
                                        <p:tav tm="100000">
                                          <p:val>
                                            <p:strVal val="#ppt_y"/>
                                          </p:val>
                                        </p:tav>
                                      </p:tavLst>
                                    </p:anim>
                                  </p:childTnLst>
                                </p:cTn>
                              </p:par>
                              <p:par>
                                <p:cTn id="13" presetID="6" presetClass="emph" presetSubtype="0" repeatCount="indefinite" fill="hold" nodeType="withEffect">
                                  <p:stCondLst>
                                    <p:cond delay="500"/>
                                  </p:stCondLst>
                                  <p:childTnLst>
                                    <p:animScale>
                                      <p:cBhvr>
                                        <p:cTn id="14" dur="5000" fill="hold"/>
                                        <p:tgtEl>
                                          <p:spTgt spid="19"/>
                                        </p:tgtEl>
                                      </p:cBhvr>
                                      <p:by x="150000" y="150000"/>
                                    </p:animScale>
                                  </p:childTnLst>
                                </p:cTn>
                              </p:par>
                              <p:par>
                                <p:cTn id="15" presetID="49" presetClass="entr" presetSubtype="0" repeatCount="indefinite" decel="10000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0" fill="hold"/>
                                        <p:tgtEl>
                                          <p:spTgt spid="19"/>
                                        </p:tgtEl>
                                        <p:attrNameLst>
                                          <p:attrName>ppt_w</p:attrName>
                                        </p:attrNameLst>
                                      </p:cBhvr>
                                      <p:tavLst>
                                        <p:tav tm="0">
                                          <p:val>
                                            <p:fltVal val="0"/>
                                          </p:val>
                                        </p:tav>
                                        <p:tav tm="100000">
                                          <p:val>
                                            <p:strVal val="#ppt_w"/>
                                          </p:val>
                                        </p:tav>
                                      </p:tavLst>
                                    </p:anim>
                                    <p:anim calcmode="lin" valueType="num">
                                      <p:cBhvr>
                                        <p:cTn id="18" dur="5000" fill="hold"/>
                                        <p:tgtEl>
                                          <p:spTgt spid="19"/>
                                        </p:tgtEl>
                                        <p:attrNameLst>
                                          <p:attrName>ppt_h</p:attrName>
                                        </p:attrNameLst>
                                      </p:cBhvr>
                                      <p:tavLst>
                                        <p:tav tm="0">
                                          <p:val>
                                            <p:fltVal val="0"/>
                                          </p:val>
                                        </p:tav>
                                        <p:tav tm="100000">
                                          <p:val>
                                            <p:strVal val="#ppt_h"/>
                                          </p:val>
                                        </p:tav>
                                      </p:tavLst>
                                    </p:anim>
                                    <p:anim calcmode="lin" valueType="num">
                                      <p:cBhvr>
                                        <p:cTn id="19" dur="5000" fill="hold"/>
                                        <p:tgtEl>
                                          <p:spTgt spid="19"/>
                                        </p:tgtEl>
                                        <p:attrNameLst>
                                          <p:attrName>style.rotation</p:attrName>
                                        </p:attrNameLst>
                                      </p:cBhvr>
                                      <p:tavLst>
                                        <p:tav tm="0">
                                          <p:val>
                                            <p:fltVal val="360"/>
                                          </p:val>
                                        </p:tav>
                                        <p:tav tm="100000">
                                          <p:val>
                                            <p:fltVal val="0"/>
                                          </p:val>
                                        </p:tav>
                                      </p:tavLst>
                                    </p:anim>
                                    <p:animEffect transition="in" filter="fade">
                                      <p:cBhvr>
                                        <p:cTn id="20"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293534" y="1609355"/>
            <a:ext cx="6096000" cy="104361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64813" y="2568849"/>
            <a:ext cx="6441443" cy="548099"/>
          </a:xfrm>
          <a:prstGeom prst="rect">
            <a:avLst/>
          </a:prstGeom>
        </p:spPr>
        <p:txBody>
          <a:bodyPr wrap="none">
            <a:spAutoFit/>
          </a:bodyPr>
          <a:lstStyle/>
          <a:p>
            <a:pPr marL="457200" marR="30480" indent="-457200" algn="just">
              <a:lnSpc>
                <a:spcPct val="115000"/>
              </a:lnSpc>
              <a:spcAft>
                <a:spcPts val="12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Tìm </a:t>
            </a:r>
            <a:r>
              <a:rPr lang="vi-VN" sz="2800" dirty="0">
                <a:solidFill>
                  <a:srgbClr val="000000"/>
                </a:solidFill>
                <a:latin typeface="Times New Roman" panose="02020603050405020304" pitchFamily="18" charset="0"/>
                <a:ea typeface="Times New Roman" panose="02020603050405020304" pitchFamily="18" charset="0"/>
              </a:rPr>
              <a:t>hiểu chú 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g</a:t>
            </a:r>
            <a:r>
              <a:rPr lang="vi-VN" sz="2800" dirty="0">
                <a:solidFill>
                  <a:srgbClr val="000000"/>
                </a:solidFill>
                <a:latin typeface="Times New Roman" panose="02020603050405020304" pitchFamily="18" charset="0"/>
                <a:ea typeface="Times New Roman" panose="02020603050405020304" pitchFamily="18" charset="0"/>
              </a:rPr>
              <a:t>iải thích từ khó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97336918"/>
              </p:ext>
            </p:extLst>
          </p:nvPr>
        </p:nvGraphicFramePr>
        <p:xfrm>
          <a:off x="660399" y="3137297"/>
          <a:ext cx="10858500" cy="3383956"/>
        </p:xfrm>
        <a:graphic>
          <a:graphicData uri="http://schemas.openxmlformats.org/drawingml/2006/table">
            <a:tbl>
              <a:tblPr firstRow="1" firstCol="1" bandRow="1"/>
              <a:tblGrid>
                <a:gridCol w="1994311">
                  <a:extLst>
                    <a:ext uri="{9D8B030D-6E8A-4147-A177-3AD203B41FA5}">
                      <a16:colId xmlns:a16="http://schemas.microsoft.com/office/drawing/2014/main" val="44453105"/>
                    </a:ext>
                  </a:extLst>
                </a:gridCol>
                <a:gridCol w="8864189">
                  <a:extLst>
                    <a:ext uri="{9D8B030D-6E8A-4147-A177-3AD203B41FA5}">
                      <a16:colId xmlns:a16="http://schemas.microsoft.com/office/drawing/2014/main" val="261579610"/>
                    </a:ext>
                  </a:extLst>
                </a:gridCol>
              </a:tblGrid>
              <a:tr h="93980">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943307"/>
                  </a:ext>
                </a:extLst>
              </a:tr>
              <a:tr h="373380">
                <a:tc>
                  <a:txBody>
                    <a:bodyPr/>
                    <a:lstStyle/>
                    <a:p>
                      <a:pPr>
                        <a:lnSpc>
                          <a:spcPct val="115000"/>
                        </a:lnSpc>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986268"/>
                  </a:ext>
                </a:extLst>
              </a:tr>
              <a:tr h="468630">
                <a:tc>
                  <a:txBody>
                    <a:bodyPr/>
                    <a:lstStyle/>
                    <a:p>
                      <a:pPr>
                        <a:lnSpc>
                          <a:spcPct val="115000"/>
                        </a:lnSpc>
                        <a:spcAft>
                          <a:spcPts val="0"/>
                        </a:spcAf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Trực tiếp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065094"/>
                  </a:ext>
                </a:extLst>
              </a:tr>
              <a:tr h="93980">
                <a:tc>
                  <a:txBody>
                    <a:bodyPr/>
                    <a:lstStyle/>
                    <a:p>
                      <a:pPr>
                        <a:lnSpc>
                          <a:spcPct val="115000"/>
                        </a:lnSpc>
                        <a:spcAft>
                          <a:spcPts val="0"/>
                        </a:spcAf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Tạo hóa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047695"/>
                  </a:ext>
                </a:extLst>
              </a:tr>
              <a:tr h="439588">
                <a:tc>
                  <a:txBody>
                    <a:bodyPr/>
                    <a:lstStyle/>
                    <a:p>
                      <a:pPr>
                        <a:lnSpc>
                          <a:spcPct val="115000"/>
                        </a:lnSpc>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29199"/>
                  </a:ext>
                </a:extLst>
              </a:tr>
              <a:tr h="373380">
                <a:tc>
                  <a:txBody>
                    <a:bodyPr/>
                    <a:lstStyle/>
                    <a:p>
                      <a:pPr>
                        <a:lnSpc>
                          <a:spcPct val="115000"/>
                        </a:lnSpc>
                        <a:spcAft>
                          <a:spcPts val="0"/>
                        </a:spcAf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 Sinh thái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737411"/>
                  </a:ext>
                </a:extLst>
              </a:tr>
            </a:tbl>
          </a:graphicData>
        </a:graphic>
      </p:graphicFrame>
      <p:sp>
        <p:nvSpPr>
          <p:cNvPr id="10" name="Cloud Callout 9"/>
          <p:cNvSpPr/>
          <p:nvPr/>
        </p:nvSpPr>
        <p:spPr>
          <a:xfrm>
            <a:off x="3485534" y="3137297"/>
            <a:ext cx="5334459" cy="208811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cột</a:t>
            </a:r>
            <a:r>
              <a:rPr lang="en-US" sz="2400" dirty="0">
                <a:latin typeface="Times New Roman" panose="02020603050405020304" pitchFamily="18" charset="0"/>
                <a:ea typeface="Times New Roman" panose="02020603050405020304" pitchFamily="18" charset="0"/>
              </a:rPr>
              <a:t> A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ứng</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cột</a:t>
            </a:r>
            <a:r>
              <a:rPr lang="en-US" sz="2400" dirty="0">
                <a:latin typeface="Times New Roman" panose="02020603050405020304" pitchFamily="18" charset="0"/>
                <a:ea typeface="Times New Roman" panose="02020603050405020304" pitchFamily="18" charset="0"/>
              </a:rPr>
              <a:t> B:</a:t>
            </a:r>
            <a:endParaRPr lang="en-US" sz="2400" dirty="0">
              <a:effectLst/>
              <a:latin typeface="Times New Roman" panose="02020603050405020304" pitchFamily="18" charset="0"/>
              <a:ea typeface="Times New Roman" panose="02020603050405020304" pitchFamily="18" charset="0"/>
            </a:endParaRPr>
          </a:p>
        </p:txBody>
      </p:sp>
      <p:cxnSp>
        <p:nvCxnSpPr>
          <p:cNvPr id="14" name="Straight Arrow Connector 13"/>
          <p:cNvCxnSpPr/>
          <p:nvPr/>
        </p:nvCxnSpPr>
        <p:spPr>
          <a:xfrm>
            <a:off x="1726380" y="3877134"/>
            <a:ext cx="1061065" cy="2358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37071" y="4696851"/>
            <a:ext cx="1061883" cy="1183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8516" y="3851838"/>
            <a:ext cx="648929" cy="1605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433484" y="4654370"/>
            <a:ext cx="526025" cy="117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38516" y="5500380"/>
            <a:ext cx="545690" cy="735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3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8136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3402" y="1589870"/>
            <a:ext cx="970009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Giải quyết vấn đề: Đưa ra các lợi ích của việc nuôi thú cưng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820194933"/>
              </p:ext>
            </p:extLst>
          </p:nvPr>
        </p:nvGraphicFramePr>
        <p:xfrm>
          <a:off x="666750" y="2295414"/>
          <a:ext cx="10845800" cy="3669792"/>
        </p:xfrm>
        <a:graphic>
          <a:graphicData uri="http://schemas.openxmlformats.org/drawingml/2006/table">
            <a:tbl>
              <a:tblPr firstRow="1" firstCol="1" bandRow="1"/>
              <a:tblGrid>
                <a:gridCol w="2309758">
                  <a:extLst>
                    <a:ext uri="{9D8B030D-6E8A-4147-A177-3AD203B41FA5}">
                      <a16:colId xmlns:a16="http://schemas.microsoft.com/office/drawing/2014/main" val="702723563"/>
                    </a:ext>
                  </a:extLst>
                </a:gridCol>
                <a:gridCol w="8536042">
                  <a:extLst>
                    <a:ext uri="{9D8B030D-6E8A-4147-A177-3AD203B41FA5}">
                      <a16:colId xmlns:a16="http://schemas.microsoft.com/office/drawing/2014/main" val="1886844898"/>
                    </a:ext>
                  </a:extLst>
                </a:gridCol>
              </a:tblGrid>
              <a:tr h="40246">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do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47704633"/>
                  </a:ext>
                </a:extLst>
              </a:tr>
              <a:tr h="457059">
                <a:tc>
                  <a:txBody>
                    <a:bodyPr/>
                    <a:lstStyle/>
                    <a:p>
                      <a:pPr marL="342900" lvl="0" indent="-342900">
                        <a:lnSpc>
                          <a:spcPct val="115000"/>
                        </a:lnSpc>
                        <a:spcAft>
                          <a:spcPts val="0"/>
                        </a:spcAft>
                        <a:buSzPts val="1400"/>
                        <a:buFont typeface="Times New Roman" panose="02020603050405020304" pitchFamily="18" charset="0"/>
                        <a:buChar char="-"/>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Vận động trong hoạt động luyện tập, vui đùa với thú cưng.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Dành nhiều thời gian ngoài trời tốt cho con người: ánh nắng, không khí trong lành.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Giúp trẻ áp dụng hiểu biết về vận động để có sức khỏe cho bản thân</a:t>
                      </a: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019627"/>
                  </a:ext>
                </a:extLst>
              </a:tr>
              <a:tr h="40246">
                <a:tc>
                  <a:txBody>
                    <a:bodyPr/>
                    <a:lstStyle/>
                    <a:p>
                      <a:pPr marL="342900" lvl="0" indent="-342900">
                        <a:lnSpc>
                          <a:spcPct val="115000"/>
                        </a:lnSpc>
                        <a:spcAft>
                          <a:spcPts val="0"/>
                        </a:spcAft>
                        <a:buSzPts val="1400"/>
                        <a:buFont typeface="Times New Roman" panose="02020603050405020304" pitchFamily="18" charset="0"/>
                        <a:buChar char="-"/>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Bình tĩnh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604491"/>
                  </a:ext>
                </a:extLst>
              </a:tr>
            </a:tbl>
          </a:graphicData>
        </a:graphic>
      </p:graphicFrame>
    </p:spTree>
    <p:extLst>
      <p:ext uri="{BB962C8B-B14F-4D97-AF65-F5344CB8AC3E}">
        <p14:creationId xmlns:p14="http://schemas.microsoft.com/office/powerpoint/2010/main" val="22094996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52790"/>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3402" y="1589870"/>
            <a:ext cx="970009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Giải quyết vấn đề: Đưa ra các lợi ích của việc nuôi thú cưng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702096268"/>
              </p:ext>
            </p:extLst>
          </p:nvPr>
        </p:nvGraphicFramePr>
        <p:xfrm>
          <a:off x="625171" y="2220585"/>
          <a:ext cx="10845800" cy="3764280"/>
        </p:xfrm>
        <a:graphic>
          <a:graphicData uri="http://schemas.openxmlformats.org/drawingml/2006/table">
            <a:tbl>
              <a:tblPr firstRow="1" firstCol="1" bandRow="1"/>
              <a:tblGrid>
                <a:gridCol w="1587087">
                  <a:extLst>
                    <a:ext uri="{9D8B030D-6E8A-4147-A177-3AD203B41FA5}">
                      <a16:colId xmlns:a16="http://schemas.microsoft.com/office/drawing/2014/main" val="702723563"/>
                    </a:ext>
                  </a:extLst>
                </a:gridCol>
                <a:gridCol w="9258713">
                  <a:extLst>
                    <a:ext uri="{9D8B030D-6E8A-4147-A177-3AD203B41FA5}">
                      <a16:colId xmlns:a16="http://schemas.microsoft.com/office/drawing/2014/main" val="1886844898"/>
                    </a:ext>
                  </a:extLst>
                </a:gridCol>
              </a:tblGrid>
              <a:tr h="40246">
                <a:tc>
                  <a:txBody>
                    <a:bodyPr/>
                    <a:lstStyle/>
                    <a:p>
                      <a:pPr algn="ctr">
                        <a:lnSpc>
                          <a:spcPct val="115000"/>
                        </a:lnSpc>
                        <a:spcAft>
                          <a:spcPts val="0"/>
                        </a:spcAft>
                      </a:pP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do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47704633"/>
                  </a:ext>
                </a:extLst>
              </a:tr>
              <a:tr h="457059">
                <a:tc>
                  <a:txBody>
                    <a:bodyPr/>
                    <a:lstStyle/>
                    <a:p>
                      <a:pPr marL="342900" lvl="0" indent="-342900">
                        <a:lnSpc>
                          <a:spcPct val="115000"/>
                        </a:lnSpc>
                        <a:spcAft>
                          <a:spcPts val="0"/>
                        </a:spcAft>
                        <a:buSzPts val="1400"/>
                        <a:buFont typeface="Times New Roman" panose="02020603050405020304" pitchFamily="18" charset="0"/>
                        <a:buChar char="-"/>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stress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Cử chỉ, hành động của động vật mang lại cảm giác an toàn cho trẻ.</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Chúng mang lại sự yên tĩnh cho những người cảm thấy bối rối và căng thẳng.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vuốt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mệt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cọ</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grừ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grừ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335029"/>
                  </a:ext>
                </a:extLst>
              </a:tr>
              <a:tr h="318122">
                <a:tc>
                  <a:txBody>
                    <a:bodyPr/>
                    <a:lstStyle/>
                    <a:p>
                      <a:pPr marL="342900" lvl="0" indent="-342900">
                        <a:lnSpc>
                          <a:spcPct val="115000"/>
                        </a:lnSpc>
                        <a:spcAft>
                          <a:spcPts val="0"/>
                        </a:spcAft>
                        <a:buSzPts val="1400"/>
                        <a:buFont typeface="Times New Roman" panose="02020603050405020304" pitchFamily="18" charset="0"/>
                        <a:buChar char="-"/>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Trẻ thích đọc to câu chuyện cho thú cưng hơn.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Giúp rèn luyện về kĩ năng đọc trôi chảy và tốt khi trẻ có thể nghe âm thanh của chính mình</a:t>
                      </a:r>
                      <a:r>
                        <a:rPr lang="vi-VN" sz="20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817001"/>
                  </a:ext>
                </a:extLst>
              </a:tr>
            </a:tbl>
          </a:graphicData>
        </a:graphic>
      </p:graphicFrame>
    </p:spTree>
    <p:extLst>
      <p:ext uri="{BB962C8B-B14F-4D97-AF65-F5344CB8AC3E}">
        <p14:creationId xmlns:p14="http://schemas.microsoft.com/office/powerpoint/2010/main" val="22793916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8136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3402" y="1589870"/>
            <a:ext cx="970009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Giải quyết vấn đề: Đưa ra các lợi ích của việc nuôi thú cưng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2210273084"/>
              </p:ext>
            </p:extLst>
          </p:nvPr>
        </p:nvGraphicFramePr>
        <p:xfrm>
          <a:off x="642144" y="2177723"/>
          <a:ext cx="10845800" cy="4090416"/>
        </p:xfrm>
        <a:graphic>
          <a:graphicData uri="http://schemas.openxmlformats.org/drawingml/2006/table">
            <a:tbl>
              <a:tblPr firstRow="1" firstCol="1" bandRow="1"/>
              <a:tblGrid>
                <a:gridCol w="2560481">
                  <a:extLst>
                    <a:ext uri="{9D8B030D-6E8A-4147-A177-3AD203B41FA5}">
                      <a16:colId xmlns:a16="http://schemas.microsoft.com/office/drawing/2014/main" val="702723563"/>
                    </a:ext>
                  </a:extLst>
                </a:gridCol>
                <a:gridCol w="8285319">
                  <a:extLst>
                    <a:ext uri="{9D8B030D-6E8A-4147-A177-3AD203B41FA5}">
                      <a16:colId xmlns:a16="http://schemas.microsoft.com/office/drawing/2014/main" val="1886844898"/>
                    </a:ext>
                  </a:extLst>
                </a:gridCol>
              </a:tblGrid>
              <a:tr h="40246">
                <a:tc>
                  <a:txBody>
                    <a:bodyPr/>
                    <a:lstStyle/>
                    <a:p>
                      <a:pPr algn="ctr">
                        <a:lnSpc>
                          <a:spcPct val="115000"/>
                        </a:lnSpc>
                        <a:spcAft>
                          <a:spcPts val="0"/>
                        </a:spcAft>
                      </a:pP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47704633"/>
                  </a:ext>
                </a:extLst>
              </a:tr>
              <a:tr h="40246">
                <a:tc>
                  <a:txBody>
                    <a:bodyPr/>
                    <a:lstStyle/>
                    <a:p>
                      <a:pPr marL="342900" lvl="0" indent="-342900">
                        <a:lnSpc>
                          <a:spcPct val="115000"/>
                        </a:lnSpc>
                        <a:spcAft>
                          <a:spcPts val="0"/>
                        </a:spcAft>
                        <a:buSzPts val="1400"/>
                        <a:buFont typeface="Times New Roman" panose="02020603050405020304" pitchFamily="18" charset="0"/>
                        <a:buChar char="-"/>
                      </a:pP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776176"/>
                  </a:ext>
                </a:extLst>
              </a:tr>
              <a:tr h="179184">
                <a:tc>
                  <a:txBody>
                    <a:bodyPr/>
                    <a:lstStyle/>
                    <a:p>
                      <a:pPr marL="342900" lvl="0" indent="-342900">
                        <a:lnSpc>
                          <a:spcPct val="115000"/>
                        </a:lnSpc>
                        <a:spcAft>
                          <a:spcPts val="0"/>
                        </a:spcAft>
                        <a:buSzPts val="1400"/>
                        <a:buFont typeface="Times New Roman" panose="02020603050405020304" pitchFamily="18" charset="0"/>
                        <a:buChar char="-"/>
                      </a:pPr>
                      <a:r>
                        <a:rPr lang="en-US" sz="27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 cách cam kết</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vi-VN"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Nuôi thú cưng là cam kết hoàn toàn và không được coi là công việc làm thêm.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Giúp trẻ học cách cam kết và tuân theo cam kết.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948877"/>
                  </a:ext>
                </a:extLst>
              </a:tr>
              <a:tr h="179184">
                <a:tc>
                  <a:txBody>
                    <a:bodyPr/>
                    <a:lstStyle/>
                    <a:p>
                      <a:pPr marL="342900" lvl="0" indent="-342900">
                        <a:lnSpc>
                          <a:spcPct val="115000"/>
                        </a:lnSpc>
                        <a:spcAft>
                          <a:spcPts val="0"/>
                        </a:spcAft>
                        <a:buSzPts val="1400"/>
                        <a:buFont typeface="Times New Roman" panose="02020603050405020304" pitchFamily="18" charset="0"/>
                        <a:buChar char="-"/>
                      </a:pPr>
                      <a:r>
                        <a:rPr lang="en-US" sz="27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Kỉ luật</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vi-VN"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Huấn luyện thú cưng và dạy nó cách nghe lời.</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Nuôi chó sẽ giúp trẻ học và rèn luyện tính rèn luyện.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105206"/>
                  </a:ext>
                </a:extLst>
              </a:tr>
            </a:tbl>
          </a:graphicData>
        </a:graphic>
      </p:graphicFrame>
    </p:spTree>
    <p:extLst>
      <p:ext uri="{BB962C8B-B14F-4D97-AF65-F5344CB8AC3E}">
        <p14:creationId xmlns:p14="http://schemas.microsoft.com/office/powerpoint/2010/main" val="165388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Isosceles Triangle 11"/>
          <p:cNvSpPr/>
          <p:nvPr/>
        </p:nvSpPr>
        <p:spPr>
          <a:xfrm>
            <a:off x="2581915" y="1943097"/>
            <a:ext cx="5418667" cy="3858035"/>
          </a:xfrm>
          <a:prstGeom prst="triangle">
            <a:avLst/>
          </a:pr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13500000" scaled="1"/>
            <a:tileRect/>
          </a:grad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2959090" y="2029022"/>
            <a:ext cx="7692803" cy="1100135"/>
          </a:xfrm>
          <a:custGeom>
            <a:avLst/>
            <a:gdLst>
              <a:gd name="connsiteX0" fmla="*/ 0 w 7127565"/>
              <a:gd name="connsiteY0" fmla="*/ 213788 h 1282700"/>
              <a:gd name="connsiteX1" fmla="*/ 213788 w 7127565"/>
              <a:gd name="connsiteY1" fmla="*/ 0 h 1282700"/>
              <a:gd name="connsiteX2" fmla="*/ 6913777 w 7127565"/>
              <a:gd name="connsiteY2" fmla="*/ 0 h 1282700"/>
              <a:gd name="connsiteX3" fmla="*/ 7127565 w 7127565"/>
              <a:gd name="connsiteY3" fmla="*/ 213788 h 1282700"/>
              <a:gd name="connsiteX4" fmla="*/ 7127565 w 7127565"/>
              <a:gd name="connsiteY4" fmla="*/ 1068912 h 1282700"/>
              <a:gd name="connsiteX5" fmla="*/ 6913777 w 7127565"/>
              <a:gd name="connsiteY5" fmla="*/ 1282700 h 1282700"/>
              <a:gd name="connsiteX6" fmla="*/ 213788 w 7127565"/>
              <a:gd name="connsiteY6" fmla="*/ 1282700 h 1282700"/>
              <a:gd name="connsiteX7" fmla="*/ 0 w 7127565"/>
              <a:gd name="connsiteY7" fmla="*/ 1068912 h 1282700"/>
              <a:gd name="connsiteX8" fmla="*/ 0 w 7127565"/>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7565" h="1282700">
                <a:moveTo>
                  <a:pt x="0" y="213788"/>
                </a:moveTo>
                <a:cubicBezTo>
                  <a:pt x="0" y="95716"/>
                  <a:pt x="95716" y="0"/>
                  <a:pt x="213788" y="0"/>
                </a:cubicBezTo>
                <a:lnTo>
                  <a:pt x="6913777" y="0"/>
                </a:lnTo>
                <a:cubicBezTo>
                  <a:pt x="7031849" y="0"/>
                  <a:pt x="7127565" y="95716"/>
                  <a:pt x="7127565" y="213788"/>
                </a:cubicBezTo>
                <a:lnTo>
                  <a:pt x="7127565" y="1068912"/>
                </a:lnTo>
                <a:cubicBezTo>
                  <a:pt x="7127565" y="1186984"/>
                  <a:pt x="7031849" y="1282700"/>
                  <a:pt x="6913777" y="1282700"/>
                </a:cubicBezTo>
                <a:lnTo>
                  <a:pt x="213788" y="1282700"/>
                </a:lnTo>
                <a:cubicBezTo>
                  <a:pt x="95716" y="1282700"/>
                  <a:pt x="0" y="1186984"/>
                  <a:pt x="0" y="1068912"/>
                </a:cubicBezTo>
                <a:lnTo>
                  <a:pt x="0" y="213788"/>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4056" tIns="154056" rIns="154056" bIns="154056" numCol="1" spcCol="1270" anchor="ctr" anchorCtr="0">
            <a:noAutofit/>
          </a:bodyPr>
          <a:lstStyle/>
          <a:p>
            <a:pPr lvl="0" algn="ctr" defTabSz="1066800">
              <a:lnSpc>
                <a:spcPct val="90000"/>
              </a:lnSpc>
              <a:spcBef>
                <a:spcPct val="0"/>
              </a:spcBef>
              <a:spcAft>
                <a:spcPct val="35000"/>
              </a:spcAft>
            </a:pPr>
            <a:r>
              <a:rPr lang="vi-VN" sz="2400" kern="1200" dirty="0" smtClean="0">
                <a:latin typeface="+mj-lt"/>
              </a:rPr>
              <a:t>Người viết khẳng định lợi ích, tầm quan trọng của việc nuôi một con vật trong nhà sẽ giúp trẻ học được nhiều kĩ năng sống cũng như cái thiện đời sống tinh thần.</a:t>
            </a:r>
            <a:endParaRPr lang="en-US" sz="2400" kern="1200" dirty="0">
              <a:latin typeface="+mj-lt"/>
            </a:endParaRPr>
          </a:p>
        </p:txBody>
      </p:sp>
      <p:sp>
        <p:nvSpPr>
          <p:cNvPr id="15" name="Freeform 14"/>
          <p:cNvSpPr/>
          <p:nvPr/>
        </p:nvSpPr>
        <p:spPr>
          <a:xfrm>
            <a:off x="3777454" y="3259785"/>
            <a:ext cx="6724053" cy="1151726"/>
          </a:xfrm>
          <a:custGeom>
            <a:avLst/>
            <a:gdLst>
              <a:gd name="connsiteX0" fmla="*/ 0 w 6650809"/>
              <a:gd name="connsiteY0" fmla="*/ 213788 h 1282700"/>
              <a:gd name="connsiteX1" fmla="*/ 213788 w 6650809"/>
              <a:gd name="connsiteY1" fmla="*/ 0 h 1282700"/>
              <a:gd name="connsiteX2" fmla="*/ 6437021 w 6650809"/>
              <a:gd name="connsiteY2" fmla="*/ 0 h 1282700"/>
              <a:gd name="connsiteX3" fmla="*/ 6650809 w 6650809"/>
              <a:gd name="connsiteY3" fmla="*/ 213788 h 1282700"/>
              <a:gd name="connsiteX4" fmla="*/ 6650809 w 6650809"/>
              <a:gd name="connsiteY4" fmla="*/ 1068912 h 1282700"/>
              <a:gd name="connsiteX5" fmla="*/ 6437021 w 6650809"/>
              <a:gd name="connsiteY5" fmla="*/ 1282700 h 1282700"/>
              <a:gd name="connsiteX6" fmla="*/ 213788 w 6650809"/>
              <a:gd name="connsiteY6" fmla="*/ 1282700 h 1282700"/>
              <a:gd name="connsiteX7" fmla="*/ 0 w 6650809"/>
              <a:gd name="connsiteY7" fmla="*/ 1068912 h 1282700"/>
              <a:gd name="connsiteX8" fmla="*/ 0 w 6650809"/>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809" h="1282700">
                <a:moveTo>
                  <a:pt x="0" y="213788"/>
                </a:moveTo>
                <a:cubicBezTo>
                  <a:pt x="0" y="95716"/>
                  <a:pt x="95716" y="0"/>
                  <a:pt x="213788" y="0"/>
                </a:cubicBezTo>
                <a:lnTo>
                  <a:pt x="6437021" y="0"/>
                </a:lnTo>
                <a:cubicBezTo>
                  <a:pt x="6555093" y="0"/>
                  <a:pt x="6650809" y="95716"/>
                  <a:pt x="6650809" y="213788"/>
                </a:cubicBezTo>
                <a:lnTo>
                  <a:pt x="6650809" y="1068912"/>
                </a:lnTo>
                <a:cubicBezTo>
                  <a:pt x="6650809" y="1186984"/>
                  <a:pt x="6555093" y="1282700"/>
                  <a:pt x="6437021" y="1282700"/>
                </a:cubicBezTo>
                <a:lnTo>
                  <a:pt x="213788" y="1282700"/>
                </a:lnTo>
                <a:cubicBezTo>
                  <a:pt x="95716" y="1282700"/>
                  <a:pt x="0" y="1186984"/>
                  <a:pt x="0" y="1068912"/>
                </a:cubicBezTo>
                <a:lnTo>
                  <a:pt x="0" y="213788"/>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4056" tIns="154056" rIns="154056" bIns="154056"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nhằm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239022" y="4504323"/>
            <a:ext cx="6026512" cy="1100135"/>
          </a:xfrm>
          <a:custGeom>
            <a:avLst/>
            <a:gdLst>
              <a:gd name="connsiteX0" fmla="*/ 0 w 5698178"/>
              <a:gd name="connsiteY0" fmla="*/ 213788 h 1282700"/>
              <a:gd name="connsiteX1" fmla="*/ 213788 w 5698178"/>
              <a:gd name="connsiteY1" fmla="*/ 0 h 1282700"/>
              <a:gd name="connsiteX2" fmla="*/ 5484390 w 5698178"/>
              <a:gd name="connsiteY2" fmla="*/ 0 h 1282700"/>
              <a:gd name="connsiteX3" fmla="*/ 5698178 w 5698178"/>
              <a:gd name="connsiteY3" fmla="*/ 213788 h 1282700"/>
              <a:gd name="connsiteX4" fmla="*/ 5698178 w 5698178"/>
              <a:gd name="connsiteY4" fmla="*/ 1068912 h 1282700"/>
              <a:gd name="connsiteX5" fmla="*/ 5484390 w 5698178"/>
              <a:gd name="connsiteY5" fmla="*/ 1282700 h 1282700"/>
              <a:gd name="connsiteX6" fmla="*/ 213788 w 5698178"/>
              <a:gd name="connsiteY6" fmla="*/ 1282700 h 1282700"/>
              <a:gd name="connsiteX7" fmla="*/ 0 w 5698178"/>
              <a:gd name="connsiteY7" fmla="*/ 1068912 h 1282700"/>
              <a:gd name="connsiteX8" fmla="*/ 0 w 5698178"/>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178" h="1282700">
                <a:moveTo>
                  <a:pt x="0" y="213788"/>
                </a:moveTo>
                <a:cubicBezTo>
                  <a:pt x="0" y="95716"/>
                  <a:pt x="95716" y="0"/>
                  <a:pt x="213788" y="0"/>
                </a:cubicBezTo>
                <a:lnTo>
                  <a:pt x="5484390" y="0"/>
                </a:lnTo>
                <a:cubicBezTo>
                  <a:pt x="5602462" y="0"/>
                  <a:pt x="5698178" y="95716"/>
                  <a:pt x="5698178" y="213788"/>
                </a:cubicBezTo>
                <a:lnTo>
                  <a:pt x="5698178" y="1068912"/>
                </a:lnTo>
                <a:cubicBezTo>
                  <a:pt x="5698178" y="1186984"/>
                  <a:pt x="5602462" y="1282700"/>
                  <a:pt x="5484390" y="1282700"/>
                </a:cubicBezTo>
                <a:lnTo>
                  <a:pt x="213788" y="1282700"/>
                </a:lnTo>
                <a:cubicBezTo>
                  <a:pt x="95716" y="1282700"/>
                  <a:pt x="0" y="1186984"/>
                  <a:pt x="0" y="1068912"/>
                </a:cubicBezTo>
                <a:lnTo>
                  <a:pt x="0" y="213788"/>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4056" tIns="154056" rIns="154056" bIns="154056"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ngay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đoạn và được in đậm rõ ràng giúp người đọc dễ nắm bắt thông tin chính.</a:t>
            </a:r>
            <a:endParaRPr lang="en-US" sz="2400" kern="1200" dirty="0">
              <a:latin typeface="Times New Roman" panose="02020603050405020304" pitchFamily="18" charset="0"/>
              <a:cs typeface="Times New Roman" panose="02020603050405020304" pitchFamily="18" charset="0"/>
            </a:endParaRPr>
          </a:p>
        </p:txBody>
      </p:sp>
      <p:sp>
        <p:nvSpPr>
          <p:cNvPr id="17" name="Rectangle 16"/>
          <p:cNvSpPr/>
          <p:nvPr/>
        </p:nvSpPr>
        <p:spPr>
          <a:xfrm>
            <a:off x="814388" y="1684495"/>
            <a:ext cx="2076209" cy="547650"/>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b="1" dirty="0" err="1">
                <a:solidFill>
                  <a:srgbClr val="0D0D0D"/>
                </a:solidFill>
                <a:latin typeface="Times New Roman" panose="02020603050405020304" pitchFamily="18" charset="0"/>
                <a:ea typeface="Times New Roman" panose="02020603050405020304" pitchFamily="18" charset="0"/>
              </a:rPr>
              <a:t>Nhận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xét</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516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696638"/>
            <a:ext cx="3938899" cy="587853"/>
          </a:xfrm>
          <a:prstGeom prst="rect">
            <a:avLst/>
          </a:prstGeom>
        </p:spPr>
        <p:txBody>
          <a:bodyPr wrap="none">
            <a:spAutoFit/>
          </a:bodyPr>
          <a:lstStyle/>
          <a:p>
            <a:pPr lvl="0">
              <a:lnSpc>
                <a:spcPct val="115000"/>
              </a:lnSpc>
              <a:spcAft>
                <a:spcPts val="0"/>
              </a:spcAft>
            </a:pPr>
            <a:r>
              <a:rPr lang="en-US" sz="2800" b="1" dirty="0" smtClean="0">
                <a:solidFill>
                  <a:srgbClr val="0070C0"/>
                </a:solidFill>
                <a:latin typeface="Times New Roman" panose="02020603050405020304" pitchFamily="18" charset="0"/>
                <a:ea typeface="Times New Roman" panose="02020603050405020304" pitchFamily="18" charset="0"/>
              </a:rPr>
              <a:t>3. </a:t>
            </a:r>
            <a:r>
              <a:rPr lang="en-US" sz="2800" b="1" dirty="0" err="1" smtClean="0">
                <a:solidFill>
                  <a:srgbClr val="0070C0"/>
                </a:solidFill>
                <a:latin typeface="Times New Roman" panose="02020603050405020304" pitchFamily="18" charset="0"/>
                <a:ea typeface="Times New Roman" panose="02020603050405020304" pitchFamily="18" charset="0"/>
              </a:rPr>
              <a:t>Khẳng</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định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vấn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sp>
        <p:nvSpPr>
          <p:cNvPr id="18" name="Freeform 17"/>
          <p:cNvSpPr/>
          <p:nvPr/>
        </p:nvSpPr>
        <p:spPr>
          <a:xfrm>
            <a:off x="563403" y="2365072"/>
            <a:ext cx="3731587" cy="1793188"/>
          </a:xfrm>
          <a:custGeom>
            <a:avLst/>
            <a:gdLst>
              <a:gd name="connsiteX0" fmla="*/ 0 w 3794125"/>
              <a:gd name="connsiteY0" fmla="*/ 94853 h 948531"/>
              <a:gd name="connsiteX1" fmla="*/ 94853 w 3794125"/>
              <a:gd name="connsiteY1" fmla="*/ 0 h 948531"/>
              <a:gd name="connsiteX2" fmla="*/ 3699272 w 3794125"/>
              <a:gd name="connsiteY2" fmla="*/ 0 h 948531"/>
              <a:gd name="connsiteX3" fmla="*/ 3794125 w 3794125"/>
              <a:gd name="connsiteY3" fmla="*/ 94853 h 948531"/>
              <a:gd name="connsiteX4" fmla="*/ 3794125 w 3794125"/>
              <a:gd name="connsiteY4" fmla="*/ 853678 h 948531"/>
              <a:gd name="connsiteX5" fmla="*/ 3699272 w 3794125"/>
              <a:gd name="connsiteY5" fmla="*/ 948531 h 948531"/>
              <a:gd name="connsiteX6" fmla="*/ 94853 w 3794125"/>
              <a:gd name="connsiteY6" fmla="*/ 948531 h 948531"/>
              <a:gd name="connsiteX7" fmla="*/ 0 w 3794125"/>
              <a:gd name="connsiteY7" fmla="*/ 853678 h 948531"/>
              <a:gd name="connsiteX8" fmla="*/ 0 w 3794125"/>
              <a:gd name="connsiteY8" fmla="*/ 94853 h 9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125" h="948531">
                <a:moveTo>
                  <a:pt x="0" y="94853"/>
                </a:moveTo>
                <a:cubicBezTo>
                  <a:pt x="0" y="42467"/>
                  <a:pt x="42467" y="0"/>
                  <a:pt x="94853" y="0"/>
                </a:cubicBezTo>
                <a:lnTo>
                  <a:pt x="3699272" y="0"/>
                </a:lnTo>
                <a:cubicBezTo>
                  <a:pt x="3751658" y="0"/>
                  <a:pt x="3794125" y="42467"/>
                  <a:pt x="3794125" y="94853"/>
                </a:cubicBezTo>
                <a:lnTo>
                  <a:pt x="3794125" y="853678"/>
                </a:lnTo>
                <a:cubicBezTo>
                  <a:pt x="3794125" y="906064"/>
                  <a:pt x="3751658" y="948531"/>
                  <a:pt x="3699272" y="948531"/>
                </a:cubicBezTo>
                <a:lnTo>
                  <a:pt x="94853" y="948531"/>
                </a:lnTo>
                <a:cubicBezTo>
                  <a:pt x="42467" y="948531"/>
                  <a:pt x="0" y="906064"/>
                  <a:pt x="0" y="853678"/>
                </a:cubicBezTo>
                <a:lnTo>
                  <a:pt x="0" y="9485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4452" tIns="54452" rIns="54452" bIns="54452" numCol="1" spcCol="1270" anchor="ctr" anchorCtr="0">
            <a:noAutofit/>
          </a:bodyPr>
          <a:lstStyle/>
          <a:p>
            <a:pPr lvl="0" algn="ctr" defTabSz="9334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Bày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tỏ</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độ</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đồng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tình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với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việc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vật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nuôi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nhà</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616246" y="2153650"/>
            <a:ext cx="6740014" cy="875566"/>
          </a:xfrm>
          <a:custGeom>
            <a:avLst/>
            <a:gdLst>
              <a:gd name="connsiteX0" fmla="*/ 0 w 3794125"/>
              <a:gd name="connsiteY0" fmla="*/ 94853 h 948531"/>
              <a:gd name="connsiteX1" fmla="*/ 94853 w 3794125"/>
              <a:gd name="connsiteY1" fmla="*/ 0 h 948531"/>
              <a:gd name="connsiteX2" fmla="*/ 3699272 w 3794125"/>
              <a:gd name="connsiteY2" fmla="*/ 0 h 948531"/>
              <a:gd name="connsiteX3" fmla="*/ 3794125 w 3794125"/>
              <a:gd name="connsiteY3" fmla="*/ 94853 h 948531"/>
              <a:gd name="connsiteX4" fmla="*/ 3794125 w 3794125"/>
              <a:gd name="connsiteY4" fmla="*/ 853678 h 948531"/>
              <a:gd name="connsiteX5" fmla="*/ 3699272 w 3794125"/>
              <a:gd name="connsiteY5" fmla="*/ 948531 h 948531"/>
              <a:gd name="connsiteX6" fmla="*/ 94853 w 3794125"/>
              <a:gd name="connsiteY6" fmla="*/ 948531 h 948531"/>
              <a:gd name="connsiteX7" fmla="*/ 0 w 3794125"/>
              <a:gd name="connsiteY7" fmla="*/ 853678 h 948531"/>
              <a:gd name="connsiteX8" fmla="*/ 0 w 3794125"/>
              <a:gd name="connsiteY8" fmla="*/ 94853 h 9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125" h="948531">
                <a:moveTo>
                  <a:pt x="0" y="94853"/>
                </a:moveTo>
                <a:cubicBezTo>
                  <a:pt x="0" y="42467"/>
                  <a:pt x="42467" y="0"/>
                  <a:pt x="94853" y="0"/>
                </a:cubicBezTo>
                <a:lnTo>
                  <a:pt x="3699272" y="0"/>
                </a:lnTo>
                <a:cubicBezTo>
                  <a:pt x="3751658" y="0"/>
                  <a:pt x="3794125" y="42467"/>
                  <a:pt x="3794125" y="94853"/>
                </a:cubicBezTo>
                <a:lnTo>
                  <a:pt x="3794125" y="853678"/>
                </a:lnTo>
                <a:cubicBezTo>
                  <a:pt x="3794125" y="906064"/>
                  <a:pt x="3751658" y="948531"/>
                  <a:pt x="3699272" y="948531"/>
                </a:cubicBezTo>
                <a:lnTo>
                  <a:pt x="94853" y="948531"/>
                </a:lnTo>
                <a:cubicBezTo>
                  <a:pt x="42467" y="948531"/>
                  <a:pt x="0" y="906064"/>
                  <a:pt x="0" y="853678"/>
                </a:cubicBezTo>
                <a:lnTo>
                  <a:pt x="0" y="9485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4452" tIns="54452" rIns="54452" bIns="54452"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lợi ích của việc nuôi một con vật:</a:t>
            </a:r>
            <a:endParaRPr lang="en-US" sz="2800" kern="1200" dirty="0">
              <a:latin typeface="Times New Roman" panose="02020603050405020304" pitchFamily="18" charset="0"/>
              <a:cs typeface="Times New Roman" panose="02020603050405020304" pitchFamily="18" charset="0"/>
            </a:endParaRPr>
          </a:p>
        </p:txBody>
      </p:sp>
      <p:sp>
        <p:nvSpPr>
          <p:cNvPr id="24" name="Right Arrow 23"/>
          <p:cNvSpPr/>
          <p:nvPr/>
        </p:nvSpPr>
        <p:spPr>
          <a:xfrm rot="5400000">
            <a:off x="8202206" y="2914185"/>
            <a:ext cx="127512" cy="473801"/>
          </a:xfrm>
          <a:prstGeom prst="rightArrow">
            <a:avLst>
              <a:gd name="adj1" fmla="val 667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5" name="Freeform 24"/>
          <p:cNvSpPr/>
          <p:nvPr/>
        </p:nvSpPr>
        <p:spPr>
          <a:xfrm>
            <a:off x="4616245" y="3261666"/>
            <a:ext cx="6740014" cy="664143"/>
          </a:xfrm>
          <a:custGeom>
            <a:avLst/>
            <a:gdLst>
              <a:gd name="connsiteX0" fmla="*/ 0 w 3794125"/>
              <a:gd name="connsiteY0" fmla="*/ 94853 h 948531"/>
              <a:gd name="connsiteX1" fmla="*/ 94853 w 3794125"/>
              <a:gd name="connsiteY1" fmla="*/ 0 h 948531"/>
              <a:gd name="connsiteX2" fmla="*/ 3699272 w 3794125"/>
              <a:gd name="connsiteY2" fmla="*/ 0 h 948531"/>
              <a:gd name="connsiteX3" fmla="*/ 3794125 w 3794125"/>
              <a:gd name="connsiteY3" fmla="*/ 94853 h 948531"/>
              <a:gd name="connsiteX4" fmla="*/ 3794125 w 3794125"/>
              <a:gd name="connsiteY4" fmla="*/ 853678 h 948531"/>
              <a:gd name="connsiteX5" fmla="*/ 3699272 w 3794125"/>
              <a:gd name="connsiteY5" fmla="*/ 948531 h 948531"/>
              <a:gd name="connsiteX6" fmla="*/ 94853 w 3794125"/>
              <a:gd name="connsiteY6" fmla="*/ 948531 h 948531"/>
              <a:gd name="connsiteX7" fmla="*/ 0 w 3794125"/>
              <a:gd name="connsiteY7" fmla="*/ 853678 h 948531"/>
              <a:gd name="connsiteX8" fmla="*/ 0 w 3794125"/>
              <a:gd name="connsiteY8" fmla="*/ 94853 h 9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125" h="948531">
                <a:moveTo>
                  <a:pt x="0" y="94853"/>
                </a:moveTo>
                <a:cubicBezTo>
                  <a:pt x="0" y="42467"/>
                  <a:pt x="42467" y="0"/>
                  <a:pt x="94853" y="0"/>
                </a:cubicBezTo>
                <a:lnTo>
                  <a:pt x="3699272" y="0"/>
                </a:lnTo>
                <a:cubicBezTo>
                  <a:pt x="3751658" y="0"/>
                  <a:pt x="3794125" y="42467"/>
                  <a:pt x="3794125" y="94853"/>
                </a:cubicBezTo>
                <a:lnTo>
                  <a:pt x="3794125" y="853678"/>
                </a:lnTo>
                <a:cubicBezTo>
                  <a:pt x="3794125" y="906064"/>
                  <a:pt x="3751658" y="948531"/>
                  <a:pt x="3699272" y="948531"/>
                </a:cubicBezTo>
                <a:lnTo>
                  <a:pt x="94853" y="948531"/>
                </a:lnTo>
                <a:cubicBezTo>
                  <a:pt x="42467" y="948531"/>
                  <a:pt x="0" y="906064"/>
                  <a:pt x="0" y="853678"/>
                </a:cubicBezTo>
                <a:lnTo>
                  <a:pt x="0" y="9485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612" tIns="64612" rIns="64612" bIns="64612" numCol="1" spcCol="1270" anchor="ctr" anchorCtr="0">
            <a:noAutofit/>
          </a:bodyPr>
          <a:lstStyle/>
          <a:p>
            <a:pPr lvl="0" algn="ctr" defTabSz="1289050">
              <a:lnSpc>
                <a:spcPct val="90000"/>
              </a:lnSpc>
              <a:spcBef>
                <a:spcPct val="0"/>
              </a:spcBef>
              <a:spcAft>
                <a:spcPct val="35000"/>
              </a:spcAft>
            </a:pPr>
            <a:r>
              <a:rPr lang="vi-VN" sz="2900" kern="1200" dirty="0" smtClean="0">
                <a:latin typeface="Times New Roman" panose="02020603050405020304" pitchFamily="18" charset="0"/>
                <a:cs typeface="Times New Roman" panose="02020603050405020304" pitchFamily="18" charset="0"/>
              </a:rPr>
              <a:t>Giúp trẻ học nhiều kĩ năng sống.</a:t>
            </a:r>
            <a:endParaRPr lang="en-US" sz="2900" kern="1200" dirty="0">
              <a:latin typeface="Times New Roman" panose="02020603050405020304" pitchFamily="18" charset="0"/>
              <a:cs typeface="Times New Roman" panose="02020603050405020304" pitchFamily="18" charset="0"/>
            </a:endParaRPr>
          </a:p>
        </p:txBody>
      </p:sp>
      <p:sp>
        <p:nvSpPr>
          <p:cNvPr id="27" name="Right Arrow 26"/>
          <p:cNvSpPr/>
          <p:nvPr/>
        </p:nvSpPr>
        <p:spPr>
          <a:xfrm rot="5400000">
            <a:off x="8202206" y="3810778"/>
            <a:ext cx="127511" cy="473801"/>
          </a:xfrm>
          <a:prstGeom prst="rightArrow">
            <a:avLst>
              <a:gd name="adj1" fmla="val 667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Freeform 27"/>
          <p:cNvSpPr/>
          <p:nvPr/>
        </p:nvSpPr>
        <p:spPr>
          <a:xfrm>
            <a:off x="4616245" y="4158260"/>
            <a:ext cx="6740014" cy="664143"/>
          </a:xfrm>
          <a:custGeom>
            <a:avLst/>
            <a:gdLst>
              <a:gd name="connsiteX0" fmla="*/ 0 w 3794125"/>
              <a:gd name="connsiteY0" fmla="*/ 94853 h 948531"/>
              <a:gd name="connsiteX1" fmla="*/ 94853 w 3794125"/>
              <a:gd name="connsiteY1" fmla="*/ 0 h 948531"/>
              <a:gd name="connsiteX2" fmla="*/ 3699272 w 3794125"/>
              <a:gd name="connsiteY2" fmla="*/ 0 h 948531"/>
              <a:gd name="connsiteX3" fmla="*/ 3794125 w 3794125"/>
              <a:gd name="connsiteY3" fmla="*/ 94853 h 948531"/>
              <a:gd name="connsiteX4" fmla="*/ 3794125 w 3794125"/>
              <a:gd name="connsiteY4" fmla="*/ 853678 h 948531"/>
              <a:gd name="connsiteX5" fmla="*/ 3699272 w 3794125"/>
              <a:gd name="connsiteY5" fmla="*/ 948531 h 948531"/>
              <a:gd name="connsiteX6" fmla="*/ 94853 w 3794125"/>
              <a:gd name="connsiteY6" fmla="*/ 948531 h 948531"/>
              <a:gd name="connsiteX7" fmla="*/ 0 w 3794125"/>
              <a:gd name="connsiteY7" fmla="*/ 853678 h 948531"/>
              <a:gd name="connsiteX8" fmla="*/ 0 w 3794125"/>
              <a:gd name="connsiteY8" fmla="*/ 94853 h 9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125" h="948531">
                <a:moveTo>
                  <a:pt x="0" y="94853"/>
                </a:moveTo>
                <a:cubicBezTo>
                  <a:pt x="0" y="42467"/>
                  <a:pt x="42467" y="0"/>
                  <a:pt x="94853" y="0"/>
                </a:cubicBezTo>
                <a:lnTo>
                  <a:pt x="3699272" y="0"/>
                </a:lnTo>
                <a:cubicBezTo>
                  <a:pt x="3751658" y="0"/>
                  <a:pt x="3794125" y="42467"/>
                  <a:pt x="3794125" y="94853"/>
                </a:cubicBezTo>
                <a:lnTo>
                  <a:pt x="3794125" y="853678"/>
                </a:lnTo>
                <a:cubicBezTo>
                  <a:pt x="3794125" y="906064"/>
                  <a:pt x="3751658" y="948531"/>
                  <a:pt x="3699272" y="948531"/>
                </a:cubicBezTo>
                <a:lnTo>
                  <a:pt x="94853" y="948531"/>
                </a:lnTo>
                <a:cubicBezTo>
                  <a:pt x="42467" y="948531"/>
                  <a:pt x="0" y="906064"/>
                  <a:pt x="0" y="853678"/>
                </a:cubicBezTo>
                <a:lnTo>
                  <a:pt x="0" y="9485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612" tIns="64612" rIns="64612" bIns="64612" numCol="1" spcCol="1270" anchor="ctr" anchorCtr="0">
            <a:noAutofit/>
          </a:bodyPr>
          <a:lstStyle/>
          <a:p>
            <a:pPr lvl="0" algn="ctr" defTabSz="1289050">
              <a:lnSpc>
                <a:spcPct val="90000"/>
              </a:lnSpc>
              <a:spcBef>
                <a:spcPct val="0"/>
              </a:spcBef>
              <a:spcAft>
                <a:spcPct val="35000"/>
              </a:spcAft>
            </a:pPr>
            <a:r>
              <a:rPr lang="vi-VN" sz="2900" kern="1200" dirty="0" smtClean="0">
                <a:latin typeface="Times New Roman" panose="02020603050405020304" pitchFamily="18" charset="0"/>
                <a:cs typeface="Times New Roman" panose="02020603050405020304" pitchFamily="18" charset="0"/>
              </a:rPr>
              <a:t>Cải thiện đời sống tinh thần.</a:t>
            </a:r>
            <a:endParaRPr lang="en-US" sz="2900" kern="1200" dirty="0">
              <a:latin typeface="Times New Roman" panose="02020603050405020304" pitchFamily="18" charset="0"/>
              <a:cs typeface="Times New Roman" panose="02020603050405020304" pitchFamily="18" charset="0"/>
            </a:endParaRPr>
          </a:p>
        </p:txBody>
      </p:sp>
      <p:sp>
        <p:nvSpPr>
          <p:cNvPr id="29" name="Right Arrow 28"/>
          <p:cNvSpPr/>
          <p:nvPr/>
        </p:nvSpPr>
        <p:spPr>
          <a:xfrm rot="5400000">
            <a:off x="8202206" y="4707373"/>
            <a:ext cx="127512" cy="473801"/>
          </a:xfrm>
          <a:prstGeom prst="rightArrow">
            <a:avLst>
              <a:gd name="adj1" fmla="val 66700"/>
              <a:gd name="adj2" fmla="val 50000"/>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Freeform 29"/>
          <p:cNvSpPr/>
          <p:nvPr/>
        </p:nvSpPr>
        <p:spPr>
          <a:xfrm>
            <a:off x="4616245" y="5054854"/>
            <a:ext cx="6740014" cy="664143"/>
          </a:xfrm>
          <a:custGeom>
            <a:avLst/>
            <a:gdLst>
              <a:gd name="connsiteX0" fmla="*/ 0 w 3794125"/>
              <a:gd name="connsiteY0" fmla="*/ 94853 h 948531"/>
              <a:gd name="connsiteX1" fmla="*/ 94853 w 3794125"/>
              <a:gd name="connsiteY1" fmla="*/ 0 h 948531"/>
              <a:gd name="connsiteX2" fmla="*/ 3699272 w 3794125"/>
              <a:gd name="connsiteY2" fmla="*/ 0 h 948531"/>
              <a:gd name="connsiteX3" fmla="*/ 3794125 w 3794125"/>
              <a:gd name="connsiteY3" fmla="*/ 94853 h 948531"/>
              <a:gd name="connsiteX4" fmla="*/ 3794125 w 3794125"/>
              <a:gd name="connsiteY4" fmla="*/ 853678 h 948531"/>
              <a:gd name="connsiteX5" fmla="*/ 3699272 w 3794125"/>
              <a:gd name="connsiteY5" fmla="*/ 948531 h 948531"/>
              <a:gd name="connsiteX6" fmla="*/ 94853 w 3794125"/>
              <a:gd name="connsiteY6" fmla="*/ 948531 h 948531"/>
              <a:gd name="connsiteX7" fmla="*/ 0 w 3794125"/>
              <a:gd name="connsiteY7" fmla="*/ 853678 h 948531"/>
              <a:gd name="connsiteX8" fmla="*/ 0 w 3794125"/>
              <a:gd name="connsiteY8" fmla="*/ 94853 h 9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125" h="948531">
                <a:moveTo>
                  <a:pt x="0" y="94853"/>
                </a:moveTo>
                <a:cubicBezTo>
                  <a:pt x="0" y="42467"/>
                  <a:pt x="42467" y="0"/>
                  <a:pt x="94853" y="0"/>
                </a:cubicBezTo>
                <a:lnTo>
                  <a:pt x="3699272" y="0"/>
                </a:lnTo>
                <a:cubicBezTo>
                  <a:pt x="3751658" y="0"/>
                  <a:pt x="3794125" y="42467"/>
                  <a:pt x="3794125" y="94853"/>
                </a:cubicBezTo>
                <a:lnTo>
                  <a:pt x="3794125" y="853678"/>
                </a:lnTo>
                <a:cubicBezTo>
                  <a:pt x="3794125" y="906064"/>
                  <a:pt x="3751658" y="948531"/>
                  <a:pt x="3699272" y="948531"/>
                </a:cubicBezTo>
                <a:lnTo>
                  <a:pt x="94853" y="948531"/>
                </a:lnTo>
                <a:cubicBezTo>
                  <a:pt x="42467" y="948531"/>
                  <a:pt x="0" y="906064"/>
                  <a:pt x="0" y="853678"/>
                </a:cubicBezTo>
                <a:lnTo>
                  <a:pt x="0" y="9485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612" tIns="64612" rIns="64612" bIns="64612" numCol="1" spcCol="1270" anchor="ctr" anchorCtr="0">
            <a:noAutofit/>
          </a:bodyPr>
          <a:lstStyle/>
          <a:p>
            <a:pPr lvl="0" algn="ctr" defTabSz="12890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chia </a:t>
            </a:r>
            <a:r>
              <a:rPr lang="en-US" sz="2800" kern="1200" dirty="0" err="1" smtClean="0">
                <a:latin typeface="Times New Roman" panose="02020603050405020304" pitchFamily="18" charset="0"/>
                <a:cs typeface="Times New Roman" panose="02020603050405020304" pitchFamily="18" charset="0"/>
              </a:rPr>
              <a:t>sẻ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8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5" grpId="0" animBg="1"/>
      <p:bldP spid="28" grpId="0" animBg="1"/>
      <p:bldP spid="3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95760" y="978693"/>
            <a:ext cx="2143472" cy="587853"/>
          </a:xfrm>
          <a:prstGeom prst="rect">
            <a:avLst/>
          </a:prstGeom>
        </p:spPr>
        <p:txBody>
          <a:bodyPr wrap="none">
            <a:spAutoFit/>
          </a:bodyPr>
          <a:lstStyle/>
          <a:p>
            <a:pPr algn="just">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III. </a:t>
            </a:r>
            <a:r>
              <a:rPr lang="en-US" sz="2800" b="1" dirty="0" err="1">
                <a:solidFill>
                  <a:srgbClr val="FF0000"/>
                </a:solidFill>
                <a:latin typeface="Times New Roman" panose="02020603050405020304" pitchFamily="18" charset="0"/>
                <a:ea typeface="Times New Roman" panose="02020603050405020304" pitchFamily="18" charset="0"/>
              </a:rPr>
              <a:t>Tổng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279704" y="1709421"/>
            <a:ext cx="9607192" cy="4359673"/>
            <a:chOff x="2037465" y="1309371"/>
            <a:chExt cx="8117070" cy="4359673"/>
          </a:xfrm>
        </p:grpSpPr>
        <p:sp>
          <p:nvSpPr>
            <p:cNvPr id="13" name="Freeform 12"/>
            <p:cNvSpPr/>
            <p:nvPr/>
          </p:nvSpPr>
          <p:spPr>
            <a:xfrm>
              <a:off x="2037465" y="1309371"/>
              <a:ext cx="2681712" cy="767028"/>
            </a:xfrm>
            <a:custGeom>
              <a:avLst/>
              <a:gdLst>
                <a:gd name="connsiteX0" fmla="*/ 0 w 3010012"/>
                <a:gd name="connsiteY0" fmla="*/ 88745 h 887445"/>
                <a:gd name="connsiteX1" fmla="*/ 88745 w 3010012"/>
                <a:gd name="connsiteY1" fmla="*/ 0 h 887445"/>
                <a:gd name="connsiteX2" fmla="*/ 2921268 w 3010012"/>
                <a:gd name="connsiteY2" fmla="*/ 0 h 887445"/>
                <a:gd name="connsiteX3" fmla="*/ 3010013 w 3010012"/>
                <a:gd name="connsiteY3" fmla="*/ 88745 h 887445"/>
                <a:gd name="connsiteX4" fmla="*/ 3010012 w 3010012"/>
                <a:gd name="connsiteY4" fmla="*/ 798701 h 887445"/>
                <a:gd name="connsiteX5" fmla="*/ 2921267 w 3010012"/>
                <a:gd name="connsiteY5" fmla="*/ 887446 h 887445"/>
                <a:gd name="connsiteX6" fmla="*/ 88745 w 3010012"/>
                <a:gd name="connsiteY6" fmla="*/ 887445 h 887445"/>
                <a:gd name="connsiteX7" fmla="*/ 0 w 3010012"/>
                <a:gd name="connsiteY7" fmla="*/ 798700 h 887445"/>
                <a:gd name="connsiteX8" fmla="*/ 0 w 3010012"/>
                <a:gd name="connsiteY8" fmla="*/ 88745 h 88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012" h="887445">
                  <a:moveTo>
                    <a:pt x="0" y="88745"/>
                  </a:moveTo>
                  <a:cubicBezTo>
                    <a:pt x="0" y="39732"/>
                    <a:pt x="39732" y="0"/>
                    <a:pt x="88745" y="0"/>
                  </a:cubicBezTo>
                  <a:lnTo>
                    <a:pt x="2921268" y="0"/>
                  </a:lnTo>
                  <a:cubicBezTo>
                    <a:pt x="2970281" y="0"/>
                    <a:pt x="3010013" y="39732"/>
                    <a:pt x="3010013" y="88745"/>
                  </a:cubicBezTo>
                  <a:cubicBezTo>
                    <a:pt x="3010013" y="325397"/>
                    <a:pt x="3010012" y="562049"/>
                    <a:pt x="3010012" y="798701"/>
                  </a:cubicBezTo>
                  <a:cubicBezTo>
                    <a:pt x="3010012" y="847714"/>
                    <a:pt x="2970280" y="887446"/>
                    <a:pt x="2921267" y="887446"/>
                  </a:cubicBezTo>
                  <a:lnTo>
                    <a:pt x="88745" y="887445"/>
                  </a:lnTo>
                  <a:cubicBezTo>
                    <a:pt x="39732" y="887445"/>
                    <a:pt x="0" y="847713"/>
                    <a:pt x="0" y="798700"/>
                  </a:cubicBezTo>
                  <a:lnTo>
                    <a:pt x="0" y="88745"/>
                  </a:lnTo>
                  <a:close/>
                </a:path>
              </a:pathLst>
            </a:cu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477" tIns="72982" rIns="96477" bIns="72982" numCol="1" spcCol="1270" anchor="ctr" anchorCtr="0">
              <a:noAutofit/>
            </a:bodyPr>
            <a:lstStyle/>
            <a:p>
              <a:pPr lvl="0" algn="ctr" defTabSz="16446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2338465" y="2076399"/>
              <a:ext cx="301001" cy="561793"/>
            </a:xfrm>
            <a:custGeom>
              <a:avLst/>
              <a:gdLst/>
              <a:ahLst/>
              <a:cxnLst/>
              <a:rect l="0" t="0" r="0" b="0"/>
              <a:pathLst>
                <a:path>
                  <a:moveTo>
                    <a:pt x="0" y="0"/>
                  </a:moveTo>
                  <a:lnTo>
                    <a:pt x="0" y="561793"/>
                  </a:lnTo>
                  <a:lnTo>
                    <a:pt x="301001" y="561793"/>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552244" y="2350739"/>
              <a:ext cx="2665937" cy="574906"/>
            </a:xfrm>
            <a:custGeom>
              <a:avLst/>
              <a:gdLst>
                <a:gd name="connsiteX0" fmla="*/ 0 w 1755775"/>
                <a:gd name="connsiteY0" fmla="*/ 57491 h 574906"/>
                <a:gd name="connsiteX1" fmla="*/ 57491 w 1755775"/>
                <a:gd name="connsiteY1" fmla="*/ 0 h 574906"/>
                <a:gd name="connsiteX2" fmla="*/ 1698284 w 1755775"/>
                <a:gd name="connsiteY2" fmla="*/ 0 h 574906"/>
                <a:gd name="connsiteX3" fmla="*/ 1755775 w 1755775"/>
                <a:gd name="connsiteY3" fmla="*/ 57491 h 574906"/>
                <a:gd name="connsiteX4" fmla="*/ 1755775 w 1755775"/>
                <a:gd name="connsiteY4" fmla="*/ 517415 h 574906"/>
                <a:gd name="connsiteX5" fmla="*/ 1698284 w 1755775"/>
                <a:gd name="connsiteY5" fmla="*/ 574906 h 574906"/>
                <a:gd name="connsiteX6" fmla="*/ 57491 w 1755775"/>
                <a:gd name="connsiteY6" fmla="*/ 574906 h 574906"/>
                <a:gd name="connsiteX7" fmla="*/ 0 w 1755775"/>
                <a:gd name="connsiteY7" fmla="*/ 517415 h 574906"/>
                <a:gd name="connsiteX8" fmla="*/ 0 w 1755775"/>
                <a:gd name="connsiteY8" fmla="*/ 57491 h 57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775" h="574906">
                  <a:moveTo>
                    <a:pt x="0" y="57491"/>
                  </a:moveTo>
                  <a:cubicBezTo>
                    <a:pt x="0" y="25740"/>
                    <a:pt x="25740" y="0"/>
                    <a:pt x="57491" y="0"/>
                  </a:cubicBezTo>
                  <a:lnTo>
                    <a:pt x="1698284" y="0"/>
                  </a:lnTo>
                  <a:cubicBezTo>
                    <a:pt x="1730035" y="0"/>
                    <a:pt x="1755775" y="25740"/>
                    <a:pt x="1755775" y="57491"/>
                  </a:cubicBezTo>
                  <a:lnTo>
                    <a:pt x="1755775" y="517415"/>
                  </a:lnTo>
                  <a:cubicBezTo>
                    <a:pt x="1755775" y="549166"/>
                    <a:pt x="1730035" y="574906"/>
                    <a:pt x="1698284" y="574906"/>
                  </a:cubicBezTo>
                  <a:lnTo>
                    <a:pt x="57491" y="574906"/>
                  </a:lnTo>
                  <a:cubicBezTo>
                    <a:pt x="25740" y="574906"/>
                    <a:pt x="0" y="549166"/>
                    <a:pt x="0" y="517415"/>
                  </a:cubicBezTo>
                  <a:lnTo>
                    <a:pt x="0" y="57491"/>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28" tIns="39698" rIns="51128" bIns="39698"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338465" y="2076399"/>
              <a:ext cx="301001" cy="1672265"/>
            </a:xfrm>
            <a:custGeom>
              <a:avLst/>
              <a:gdLst/>
              <a:ahLst/>
              <a:cxnLst/>
              <a:rect l="0" t="0" r="0" b="0"/>
              <a:pathLst>
                <a:path>
                  <a:moveTo>
                    <a:pt x="0" y="0"/>
                  </a:moveTo>
                  <a:lnTo>
                    <a:pt x="0" y="1672265"/>
                  </a:lnTo>
                  <a:lnTo>
                    <a:pt x="301001" y="1672265"/>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552244" y="3111269"/>
              <a:ext cx="3007502" cy="1339059"/>
            </a:xfrm>
            <a:custGeom>
              <a:avLst/>
              <a:gdLst>
                <a:gd name="connsiteX0" fmla="*/ 0 w 3007502"/>
                <a:gd name="connsiteY0" fmla="*/ 109736 h 1097359"/>
                <a:gd name="connsiteX1" fmla="*/ 109736 w 3007502"/>
                <a:gd name="connsiteY1" fmla="*/ 0 h 1097359"/>
                <a:gd name="connsiteX2" fmla="*/ 2897766 w 3007502"/>
                <a:gd name="connsiteY2" fmla="*/ 0 h 1097359"/>
                <a:gd name="connsiteX3" fmla="*/ 3007502 w 3007502"/>
                <a:gd name="connsiteY3" fmla="*/ 109736 h 1097359"/>
                <a:gd name="connsiteX4" fmla="*/ 3007502 w 3007502"/>
                <a:gd name="connsiteY4" fmla="*/ 987623 h 1097359"/>
                <a:gd name="connsiteX5" fmla="*/ 2897766 w 3007502"/>
                <a:gd name="connsiteY5" fmla="*/ 1097359 h 1097359"/>
                <a:gd name="connsiteX6" fmla="*/ 109736 w 3007502"/>
                <a:gd name="connsiteY6" fmla="*/ 1097359 h 1097359"/>
                <a:gd name="connsiteX7" fmla="*/ 0 w 3007502"/>
                <a:gd name="connsiteY7" fmla="*/ 987623 h 1097359"/>
                <a:gd name="connsiteX8" fmla="*/ 0 w 3007502"/>
                <a:gd name="connsiteY8" fmla="*/ 109736 h 109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02" h="1097359">
                  <a:moveTo>
                    <a:pt x="0" y="109736"/>
                  </a:moveTo>
                  <a:cubicBezTo>
                    <a:pt x="0" y="49130"/>
                    <a:pt x="49130" y="0"/>
                    <a:pt x="109736" y="0"/>
                  </a:cubicBezTo>
                  <a:lnTo>
                    <a:pt x="2897766" y="0"/>
                  </a:lnTo>
                  <a:cubicBezTo>
                    <a:pt x="2958372" y="0"/>
                    <a:pt x="3007502" y="49130"/>
                    <a:pt x="3007502" y="109736"/>
                  </a:cubicBezTo>
                  <a:lnTo>
                    <a:pt x="3007502" y="987623"/>
                  </a:lnTo>
                  <a:cubicBezTo>
                    <a:pt x="3007502" y="1048229"/>
                    <a:pt x="2958372" y="1097359"/>
                    <a:pt x="2897766" y="1097359"/>
                  </a:cubicBezTo>
                  <a:lnTo>
                    <a:pt x="109736" y="1097359"/>
                  </a:lnTo>
                  <a:cubicBezTo>
                    <a:pt x="49130" y="1097359"/>
                    <a:pt x="0" y="1048229"/>
                    <a:pt x="0" y="987623"/>
                  </a:cubicBezTo>
                  <a:lnTo>
                    <a:pt x="0" y="10973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431" tIns="55001" rIns="66431" bIns="55001"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338465" y="2076399"/>
              <a:ext cx="301001" cy="3043965"/>
            </a:xfrm>
            <a:custGeom>
              <a:avLst/>
              <a:gdLst/>
              <a:ahLst/>
              <a:cxnLst/>
              <a:rect l="0" t="0" r="0" b="0"/>
              <a:pathLst>
                <a:path>
                  <a:moveTo>
                    <a:pt x="0" y="0"/>
                  </a:moveTo>
                  <a:lnTo>
                    <a:pt x="0" y="3043965"/>
                  </a:lnTo>
                  <a:lnTo>
                    <a:pt x="301001" y="3043965"/>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2552243" y="4571685"/>
              <a:ext cx="3691724" cy="1097359"/>
            </a:xfrm>
            <a:custGeom>
              <a:avLst/>
              <a:gdLst>
                <a:gd name="connsiteX0" fmla="*/ 0 w 3366505"/>
                <a:gd name="connsiteY0" fmla="*/ 109736 h 1097359"/>
                <a:gd name="connsiteX1" fmla="*/ 109736 w 3366505"/>
                <a:gd name="connsiteY1" fmla="*/ 0 h 1097359"/>
                <a:gd name="connsiteX2" fmla="*/ 3256769 w 3366505"/>
                <a:gd name="connsiteY2" fmla="*/ 0 h 1097359"/>
                <a:gd name="connsiteX3" fmla="*/ 3366505 w 3366505"/>
                <a:gd name="connsiteY3" fmla="*/ 109736 h 1097359"/>
                <a:gd name="connsiteX4" fmla="*/ 3366505 w 3366505"/>
                <a:gd name="connsiteY4" fmla="*/ 987623 h 1097359"/>
                <a:gd name="connsiteX5" fmla="*/ 3256769 w 3366505"/>
                <a:gd name="connsiteY5" fmla="*/ 1097359 h 1097359"/>
                <a:gd name="connsiteX6" fmla="*/ 109736 w 3366505"/>
                <a:gd name="connsiteY6" fmla="*/ 1097359 h 1097359"/>
                <a:gd name="connsiteX7" fmla="*/ 0 w 3366505"/>
                <a:gd name="connsiteY7" fmla="*/ 987623 h 1097359"/>
                <a:gd name="connsiteX8" fmla="*/ 0 w 3366505"/>
                <a:gd name="connsiteY8" fmla="*/ 109736 h 109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6505" h="1097359">
                  <a:moveTo>
                    <a:pt x="0" y="109736"/>
                  </a:moveTo>
                  <a:cubicBezTo>
                    <a:pt x="0" y="49130"/>
                    <a:pt x="49130" y="0"/>
                    <a:pt x="109736" y="0"/>
                  </a:cubicBezTo>
                  <a:lnTo>
                    <a:pt x="3256769" y="0"/>
                  </a:lnTo>
                  <a:cubicBezTo>
                    <a:pt x="3317375" y="0"/>
                    <a:pt x="3366505" y="49130"/>
                    <a:pt x="3366505" y="109736"/>
                  </a:cubicBezTo>
                  <a:lnTo>
                    <a:pt x="3366505" y="987623"/>
                  </a:lnTo>
                  <a:cubicBezTo>
                    <a:pt x="3366505" y="1048229"/>
                    <a:pt x="3317375" y="1097359"/>
                    <a:pt x="3256769" y="1097359"/>
                  </a:cubicBezTo>
                  <a:lnTo>
                    <a:pt x="109736" y="1097359"/>
                  </a:lnTo>
                  <a:cubicBezTo>
                    <a:pt x="49130" y="1097359"/>
                    <a:pt x="0" y="1048229"/>
                    <a:pt x="0" y="987623"/>
                  </a:cubicBezTo>
                  <a:lnTo>
                    <a:pt x="0" y="10973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431" tIns="55001" rIns="66431" bIns="55001"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nắm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636724" y="1309371"/>
              <a:ext cx="2794623" cy="787658"/>
            </a:xfrm>
            <a:custGeom>
              <a:avLst/>
              <a:gdLst>
                <a:gd name="connsiteX0" fmla="*/ 0 w 2794623"/>
                <a:gd name="connsiteY0" fmla="*/ 90808 h 908075"/>
                <a:gd name="connsiteX1" fmla="*/ 90808 w 2794623"/>
                <a:gd name="connsiteY1" fmla="*/ 0 h 908075"/>
                <a:gd name="connsiteX2" fmla="*/ 2703816 w 2794623"/>
                <a:gd name="connsiteY2" fmla="*/ 0 h 908075"/>
                <a:gd name="connsiteX3" fmla="*/ 2794624 w 2794623"/>
                <a:gd name="connsiteY3" fmla="*/ 90808 h 908075"/>
                <a:gd name="connsiteX4" fmla="*/ 2794623 w 2794623"/>
                <a:gd name="connsiteY4" fmla="*/ 817268 h 908075"/>
                <a:gd name="connsiteX5" fmla="*/ 2703815 w 2794623"/>
                <a:gd name="connsiteY5" fmla="*/ 908076 h 908075"/>
                <a:gd name="connsiteX6" fmla="*/ 90808 w 2794623"/>
                <a:gd name="connsiteY6" fmla="*/ 908075 h 908075"/>
                <a:gd name="connsiteX7" fmla="*/ 0 w 2794623"/>
                <a:gd name="connsiteY7" fmla="*/ 817267 h 908075"/>
                <a:gd name="connsiteX8" fmla="*/ 0 w 2794623"/>
                <a:gd name="connsiteY8" fmla="*/ 90808 h 9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623" h="908075">
                  <a:moveTo>
                    <a:pt x="0" y="90808"/>
                  </a:moveTo>
                  <a:cubicBezTo>
                    <a:pt x="0" y="40656"/>
                    <a:pt x="40656" y="0"/>
                    <a:pt x="90808" y="0"/>
                  </a:cubicBezTo>
                  <a:lnTo>
                    <a:pt x="2703816" y="0"/>
                  </a:lnTo>
                  <a:cubicBezTo>
                    <a:pt x="2753968" y="0"/>
                    <a:pt x="2794624" y="40656"/>
                    <a:pt x="2794624" y="90808"/>
                  </a:cubicBezTo>
                  <a:cubicBezTo>
                    <a:pt x="2794624" y="332961"/>
                    <a:pt x="2794623" y="575115"/>
                    <a:pt x="2794623" y="817268"/>
                  </a:cubicBezTo>
                  <a:cubicBezTo>
                    <a:pt x="2794623" y="867420"/>
                    <a:pt x="2753967" y="908076"/>
                    <a:pt x="2703815" y="908076"/>
                  </a:cubicBezTo>
                  <a:lnTo>
                    <a:pt x="90808" y="908075"/>
                  </a:lnTo>
                  <a:cubicBezTo>
                    <a:pt x="40656" y="908075"/>
                    <a:pt x="0" y="867419"/>
                    <a:pt x="0" y="817267"/>
                  </a:cubicBezTo>
                  <a:lnTo>
                    <a:pt x="0" y="90808"/>
                  </a:lnTo>
                  <a:close/>
                </a:path>
              </a:pathLst>
            </a:cu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082" tIns="73587" rIns="97082" bIns="73587" numCol="1" spcCol="1270" anchor="ctr" anchorCtr="0">
              <a:noAutofit/>
            </a:bodyPr>
            <a:lstStyle/>
            <a:p>
              <a:pPr lvl="0" algn="ctr" defTabSz="1644650">
                <a:lnSpc>
                  <a:spcPct val="90000"/>
                </a:lnSpc>
                <a:spcBef>
                  <a:spcPct val="0"/>
                </a:spcBef>
                <a:spcAft>
                  <a:spcPct val="35000"/>
                </a:spcAft>
              </a:pPr>
              <a:r>
                <a:rPr lang="pt-BR" sz="2800" b="1" kern="1200" dirty="0" smtClean="0">
                  <a:latin typeface="Times New Roman" panose="02020603050405020304" pitchFamily="18" charset="0"/>
                  <a:cs typeface="Times New Roman" panose="02020603050405020304" pitchFamily="18" charset="0"/>
                </a:rPr>
                <a:t>2. Nội dung:</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5916186" y="2097030"/>
              <a:ext cx="279462" cy="1313818"/>
            </a:xfrm>
            <a:custGeom>
              <a:avLst/>
              <a:gdLst/>
              <a:ahLst/>
              <a:cxnLst/>
              <a:rect l="0" t="0" r="0" b="0"/>
              <a:pathLst>
                <a:path>
                  <a:moveTo>
                    <a:pt x="0" y="0"/>
                  </a:moveTo>
                  <a:lnTo>
                    <a:pt x="0" y="1313818"/>
                  </a:lnTo>
                  <a:lnTo>
                    <a:pt x="279462" y="1313818"/>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Freeform 32"/>
            <p:cNvSpPr/>
            <p:nvPr/>
          </p:nvSpPr>
          <p:spPr>
            <a:xfrm>
              <a:off x="6195649" y="2371370"/>
              <a:ext cx="3958886" cy="2078958"/>
            </a:xfrm>
            <a:custGeom>
              <a:avLst/>
              <a:gdLst>
                <a:gd name="connsiteX0" fmla="*/ 0 w 3958886"/>
                <a:gd name="connsiteY0" fmla="*/ 207896 h 2078958"/>
                <a:gd name="connsiteX1" fmla="*/ 207896 w 3958886"/>
                <a:gd name="connsiteY1" fmla="*/ 0 h 2078958"/>
                <a:gd name="connsiteX2" fmla="*/ 3750990 w 3958886"/>
                <a:gd name="connsiteY2" fmla="*/ 0 h 2078958"/>
                <a:gd name="connsiteX3" fmla="*/ 3958886 w 3958886"/>
                <a:gd name="connsiteY3" fmla="*/ 207896 h 2078958"/>
                <a:gd name="connsiteX4" fmla="*/ 3958886 w 3958886"/>
                <a:gd name="connsiteY4" fmla="*/ 1871062 h 2078958"/>
                <a:gd name="connsiteX5" fmla="*/ 3750990 w 3958886"/>
                <a:gd name="connsiteY5" fmla="*/ 2078958 h 2078958"/>
                <a:gd name="connsiteX6" fmla="*/ 207896 w 3958886"/>
                <a:gd name="connsiteY6" fmla="*/ 2078958 h 2078958"/>
                <a:gd name="connsiteX7" fmla="*/ 0 w 3958886"/>
                <a:gd name="connsiteY7" fmla="*/ 1871062 h 2078958"/>
                <a:gd name="connsiteX8" fmla="*/ 0 w 3958886"/>
                <a:gd name="connsiteY8" fmla="*/ 207896 h 20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886" h="2078958">
                  <a:moveTo>
                    <a:pt x="0" y="207896"/>
                  </a:moveTo>
                  <a:cubicBezTo>
                    <a:pt x="0" y="93078"/>
                    <a:pt x="93078" y="0"/>
                    <a:pt x="207896" y="0"/>
                  </a:cubicBezTo>
                  <a:lnTo>
                    <a:pt x="3750990" y="0"/>
                  </a:lnTo>
                  <a:cubicBezTo>
                    <a:pt x="3865808" y="0"/>
                    <a:pt x="3958886" y="93078"/>
                    <a:pt x="3958886" y="207896"/>
                  </a:cubicBezTo>
                  <a:lnTo>
                    <a:pt x="3958886" y="1871062"/>
                  </a:lnTo>
                  <a:cubicBezTo>
                    <a:pt x="3958886" y="1985880"/>
                    <a:pt x="3865808" y="2078958"/>
                    <a:pt x="3750990" y="2078958"/>
                  </a:cubicBezTo>
                  <a:lnTo>
                    <a:pt x="207896" y="2078958"/>
                  </a:lnTo>
                  <a:cubicBezTo>
                    <a:pt x="93078" y="2078958"/>
                    <a:pt x="0" y="1985880"/>
                    <a:pt x="0" y="1871062"/>
                  </a:cubicBezTo>
                  <a:lnTo>
                    <a:pt x="0" y="20789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181" tIns="83751" rIns="95181" bIns="83751"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nuôi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nuôi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trẻ</a:t>
              </a:r>
              <a:r>
                <a:rPr lang="en-US" sz="2800" kern="1200" dirty="0" smtClean="0">
                  <a:latin typeface="Times New Roman" panose="02020603050405020304" pitchFamily="18" charset="0"/>
                  <a:cs typeface="Times New Roman" panose="02020603050405020304" pitchFamily="18" charset="0"/>
                </a:rPr>
                <a:t> con.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93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704643"/>
            <a:ext cx="1752403" cy="548099"/>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39405" y="1147608"/>
            <a:ext cx="5763373" cy="587853"/>
          </a:xfrm>
          <a:prstGeom prst="rect">
            <a:avLst/>
          </a:prstGeom>
        </p:spPr>
        <p:txBody>
          <a:bodyPr wrap="none">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rPr>
              <a:t>Vẽ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23" name="Group 22"/>
          <p:cNvGrpSpPr/>
          <p:nvPr/>
        </p:nvGrpSpPr>
        <p:grpSpPr>
          <a:xfrm>
            <a:off x="1553003" y="1844038"/>
            <a:ext cx="10348485" cy="4413887"/>
            <a:chOff x="1843515" y="1785192"/>
            <a:chExt cx="9333785" cy="4413887"/>
          </a:xfrm>
        </p:grpSpPr>
        <p:pic>
          <p:nvPicPr>
            <p:cNvPr id="11" name="Picture 10"/>
            <p:cNvPicPr>
              <a:picLocks noChangeAspect="1"/>
            </p:cNvPicPr>
            <p:nvPr/>
          </p:nvPicPr>
          <p:blipFill>
            <a:blip r:embed="rId10"/>
            <a:stretch>
              <a:fillRect/>
            </a:stretch>
          </p:blipFill>
          <p:spPr>
            <a:xfrm>
              <a:off x="1843515" y="1785192"/>
              <a:ext cx="9333785" cy="4413887"/>
            </a:xfrm>
            <a:prstGeom prst="rect">
              <a:avLst/>
            </a:prstGeom>
          </p:spPr>
        </p:pic>
        <p:sp>
          <p:nvSpPr>
            <p:cNvPr id="18" name="Rectangle 17"/>
            <p:cNvSpPr/>
            <p:nvPr/>
          </p:nvSpPr>
          <p:spPr>
            <a:xfrm>
              <a:off x="2928937" y="1814042"/>
              <a:ext cx="4489502" cy="53503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Ý KIẾN: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nuối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71087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704643"/>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0045" y="1281031"/>
            <a:ext cx="6372257" cy="587853"/>
          </a:xfrm>
          <a:prstGeom prst="rect">
            <a:avLst/>
          </a:prstGeom>
        </p:spPr>
        <p:txBody>
          <a:bodyPr wrap="none">
            <a:spAutoFit/>
          </a:bodyPr>
          <a:lstStyle/>
          <a:p>
            <a:pPr algn="just">
              <a:lnSpc>
                <a:spcPct val="115000"/>
              </a:lnSpc>
              <a:spcAft>
                <a:spcPts val="0"/>
              </a:spcAft>
            </a:pPr>
            <a:r>
              <a:rPr lang="vi-VN" sz="2800" b="1" dirty="0">
                <a:latin typeface="Times New Roman" panose="02020603050405020304" pitchFamily="18" charset="0"/>
                <a:ea typeface="Times New Roman" panose="02020603050405020304" pitchFamily="18" charset="0"/>
              </a:rPr>
              <a:t>Rubric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duy</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4429487"/>
              </p:ext>
            </p:extLst>
          </p:nvPr>
        </p:nvGraphicFramePr>
        <p:xfrm>
          <a:off x="660400" y="2013249"/>
          <a:ext cx="10845801" cy="3785616"/>
        </p:xfrm>
        <a:graphic>
          <a:graphicData uri="http://schemas.openxmlformats.org/drawingml/2006/table">
            <a:tbl>
              <a:tblPr firstRow="1" firstCol="1" bandRow="1"/>
              <a:tblGrid>
                <a:gridCol w="2082800">
                  <a:extLst>
                    <a:ext uri="{9D8B030D-6E8A-4147-A177-3AD203B41FA5}">
                      <a16:colId xmlns:a16="http://schemas.microsoft.com/office/drawing/2014/main" val="2580922450"/>
                    </a:ext>
                  </a:extLst>
                </a:gridCol>
                <a:gridCol w="2772697">
                  <a:extLst>
                    <a:ext uri="{9D8B030D-6E8A-4147-A177-3AD203B41FA5}">
                      <a16:colId xmlns:a16="http://schemas.microsoft.com/office/drawing/2014/main" val="970564994"/>
                    </a:ext>
                  </a:extLst>
                </a:gridCol>
                <a:gridCol w="3278854">
                  <a:extLst>
                    <a:ext uri="{9D8B030D-6E8A-4147-A177-3AD203B41FA5}">
                      <a16:colId xmlns:a16="http://schemas.microsoft.com/office/drawing/2014/main" val="1294575640"/>
                    </a:ext>
                  </a:extLst>
                </a:gridCol>
                <a:gridCol w="2711450">
                  <a:extLst>
                    <a:ext uri="{9D8B030D-6E8A-4147-A177-3AD203B41FA5}">
                      <a16:colId xmlns:a16="http://schemas.microsoft.com/office/drawing/2014/main" val="3610662557"/>
                    </a:ext>
                  </a:extLst>
                </a:gridCol>
              </a:tblGrid>
              <a:tr h="0">
                <a:tc rowSpan="2">
                  <a:txBody>
                    <a:bodyPr/>
                    <a:lstStyle/>
                    <a:p>
                      <a:pPr algn="ctr">
                        <a:lnSpc>
                          <a:spcPct val="115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Nội dung đánh giá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FFF43"/>
                    </a:solidFill>
                  </a:tcPr>
                </a:tc>
                <a:tc gridSpan="3">
                  <a:txBody>
                    <a:bodyPr/>
                    <a:lstStyle/>
                    <a:p>
                      <a:pPr algn="ctr">
                        <a:lnSpc>
                          <a:spcPct val="115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Mức đánh giá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5466227"/>
                  </a:ext>
                </a:extLst>
              </a:tr>
              <a:tr h="0">
                <a:tc vMerge="1">
                  <a:txBody>
                    <a:bodyPr/>
                    <a:lstStyle/>
                    <a:p>
                      <a:endParaRPr lang="en-US"/>
                    </a:p>
                  </a:txBody>
                  <a:tcPr/>
                </a:tc>
                <a:tc>
                  <a:txBody>
                    <a:bodyPr/>
                    <a:lstStyle/>
                    <a:p>
                      <a:pPr algn="ctr">
                        <a:lnSpc>
                          <a:spcPct val="115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31853743"/>
                  </a:ext>
                </a:extLst>
              </a:tr>
              <a:tr h="1130300">
                <a:tc>
                  <a:txBody>
                    <a:bodyPr/>
                    <a:lstStyle/>
                    <a:p>
                      <a:pPr algn="ctr">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Sơ đồ tư duy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0CC"/>
                    </a:solidFill>
                  </a:tcPr>
                </a:tc>
                <a:tc>
                  <a:txBody>
                    <a:bodyPr/>
                    <a:lstStyle/>
                    <a:p>
                      <a:pPr algn="just">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Phần thông tin: Chỉ nêu được một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p>
                    <a:p>
                      <a:pPr algn="just">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chỉ có 1 nhánh chính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Phần thông tin: Chỉ nêu được ba đến năm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lí lẽ, chưa đủ bằng chứng.</a:t>
                      </a:r>
                    </a:p>
                    <a:p>
                      <a:pPr algn="just">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có nhánh chính và các nhánh phụ nhưng chưa được sắp xếp hợp lí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Phần thông tin: Nêu được đủ 9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có nhánh chính, nhánh phụ, sắp xếp hợp lí.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603902"/>
                  </a:ext>
                </a:extLst>
              </a:tr>
            </a:tbl>
          </a:graphicData>
        </a:graphic>
      </p:graphicFrame>
    </p:spTree>
    <p:extLst>
      <p:ext uri="{BB962C8B-B14F-4D97-AF65-F5344CB8AC3E}">
        <p14:creationId xmlns:p14="http://schemas.microsoft.com/office/powerpoint/2010/main" val="17478090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704643"/>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l="8001" t="24814" r="9323" b="24933"/>
          <a:stretch/>
        </p:blipFill>
        <p:spPr>
          <a:xfrm>
            <a:off x="1976284" y="1433306"/>
            <a:ext cx="8155858" cy="4596019"/>
          </a:xfrm>
          <a:prstGeom prst="rect">
            <a:avLst/>
          </a:prstGeom>
        </p:spPr>
      </p:pic>
      <p:sp>
        <p:nvSpPr>
          <p:cNvPr id="11" name="Rectangle 10"/>
          <p:cNvSpPr/>
          <p:nvPr/>
        </p:nvSpPr>
        <p:spPr>
          <a:xfrm>
            <a:off x="3280941" y="2231243"/>
            <a:ext cx="5853958" cy="3065455"/>
          </a:xfrm>
          <a:prstGeom prst="rect">
            <a:avLst/>
          </a:prstGeom>
        </p:spPr>
        <p:txBody>
          <a:bodyPr wrap="square">
            <a:spAutoFit/>
          </a:bodyPr>
          <a:lstStyle/>
          <a:p>
            <a:pPr>
              <a:lnSpc>
                <a:spcPct val="115000"/>
              </a:lnSpc>
              <a:spcAft>
                <a:spcPts val="0"/>
              </a:spcAft>
            </a:pP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Bài</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a:t>
            </a:r>
            <a:r>
              <a:rPr lang="en-US" sz="2800" b="1" dirty="0">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Nội</a:t>
            </a:r>
            <a:r>
              <a:rPr lang="en-US" sz="2800" dirty="0">
                <a:solidFill>
                  <a:srgbClr val="363636"/>
                </a:solidFill>
                <a:latin typeface="Times New Roman" panose="02020603050405020304" pitchFamily="18" charset="0"/>
                <a:ea typeface="Times New Roman" panose="02020603050405020304" pitchFamily="18" charset="0"/>
              </a:rPr>
              <a:t> dung </a:t>
            </a:r>
            <a:r>
              <a:rPr lang="en-US" sz="2800" dirty="0" err="1">
                <a:solidFill>
                  <a:srgbClr val="363636"/>
                </a:solidFill>
                <a:latin typeface="Times New Roman" panose="02020603050405020304" pitchFamily="18" charset="0"/>
                <a:ea typeface="Times New Roman" panose="02020603050405020304" pitchFamily="18" charset="0"/>
              </a:rPr>
              <a:t>hai</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văn</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bản</a:t>
            </a:r>
            <a:r>
              <a:rPr lang="en-US" sz="2800"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Tại</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sao</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nên</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có</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vật</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nuôi</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trong</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nhà</a:t>
            </a:r>
            <a:r>
              <a:rPr lang="en-US" sz="2800" i="1" dirty="0">
                <a:solidFill>
                  <a:srgbClr val="363636"/>
                </a:solidFill>
                <a:latin typeface="Times New Roman" panose="02020603050405020304" pitchFamily="18" charset="0"/>
                <a:ea typeface="Times New Roman" panose="02020603050405020304" pitchFamily="18" charset="0"/>
              </a:rPr>
              <a:t>?</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và</a:t>
            </a:r>
            <a:r>
              <a:rPr lang="en-US" sz="2800"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Vì</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sao</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chúng</a:t>
            </a:r>
            <a:r>
              <a:rPr lang="en-US" sz="2800" i="1" dirty="0">
                <a:solidFill>
                  <a:srgbClr val="363636"/>
                </a:solidFill>
                <a:latin typeface="Times New Roman" panose="02020603050405020304" pitchFamily="18" charset="0"/>
                <a:ea typeface="Times New Roman" panose="02020603050405020304" pitchFamily="18" charset="0"/>
              </a:rPr>
              <a:t> ta </a:t>
            </a:r>
            <a:r>
              <a:rPr lang="en-US" sz="2800" i="1" dirty="0" err="1">
                <a:solidFill>
                  <a:srgbClr val="363636"/>
                </a:solidFill>
                <a:latin typeface="Times New Roman" panose="02020603050405020304" pitchFamily="18" charset="0"/>
                <a:ea typeface="Times New Roman" panose="02020603050405020304" pitchFamily="18" charset="0"/>
              </a:rPr>
              <a:t>phải</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đối</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xử</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thân</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thiện</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với</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động</a:t>
            </a:r>
            <a:r>
              <a:rPr lang="en-US" sz="2800" i="1" dirty="0">
                <a:solidFill>
                  <a:srgbClr val="363636"/>
                </a:solidFill>
                <a:latin typeface="Times New Roman" panose="02020603050405020304" pitchFamily="18" charset="0"/>
                <a:ea typeface="Times New Roman" panose="02020603050405020304" pitchFamily="18" charset="0"/>
              </a:rPr>
              <a:t> </a:t>
            </a:r>
            <a:r>
              <a:rPr lang="en-US" sz="2800" i="1" dirty="0" err="1">
                <a:solidFill>
                  <a:srgbClr val="363636"/>
                </a:solidFill>
                <a:latin typeface="Times New Roman" panose="02020603050405020304" pitchFamily="18" charset="0"/>
                <a:ea typeface="Times New Roman" panose="02020603050405020304" pitchFamily="18" charset="0"/>
              </a:rPr>
              <a:t>vật</a:t>
            </a:r>
            <a:r>
              <a:rPr lang="en-US" sz="2800" i="1" dirty="0">
                <a:solidFill>
                  <a:srgbClr val="363636"/>
                </a:solidFill>
                <a:latin typeface="Times New Roman" panose="02020603050405020304" pitchFamily="18" charset="0"/>
                <a:ea typeface="Times New Roman" panose="02020603050405020304" pitchFamily="18" charset="0"/>
              </a:rPr>
              <a:t>?</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có</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điểm</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gì</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giống</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nhau</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Điểm</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giống</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nhau</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ấy</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có</a:t>
            </a:r>
            <a:r>
              <a:rPr lang="en-US" sz="2800" dirty="0">
                <a:solidFill>
                  <a:srgbClr val="363636"/>
                </a:solidFill>
                <a:latin typeface="Times New Roman" panose="02020603050405020304" pitchFamily="18" charset="0"/>
                <a:ea typeface="Times New Roman" panose="02020603050405020304" pitchFamily="18" charset="0"/>
              </a:rPr>
              <a:t> ý </a:t>
            </a:r>
            <a:r>
              <a:rPr lang="en-US" sz="2800" dirty="0" err="1">
                <a:solidFill>
                  <a:srgbClr val="363636"/>
                </a:solidFill>
                <a:latin typeface="Times New Roman" panose="02020603050405020304" pitchFamily="18" charset="0"/>
                <a:ea typeface="Times New Roman" panose="02020603050405020304" pitchFamily="18" charset="0"/>
              </a:rPr>
              <a:t>nghĩa</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gì</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đối</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với</a:t>
            </a:r>
            <a:r>
              <a:rPr lang="en-US" sz="2800" dirty="0">
                <a:solidFill>
                  <a:srgbClr val="363636"/>
                </a:solidFill>
                <a:latin typeface="Times New Roman" panose="02020603050405020304" pitchFamily="18" charset="0"/>
                <a:ea typeface="Times New Roman" panose="02020603050405020304" pitchFamily="18" charset="0"/>
              </a:rPr>
              <a:t> </a:t>
            </a:r>
            <a:r>
              <a:rPr lang="en-US" sz="2800" dirty="0" err="1">
                <a:solidFill>
                  <a:srgbClr val="363636"/>
                </a:solidFill>
                <a:latin typeface="Times New Roman" panose="02020603050405020304" pitchFamily="18" charset="0"/>
                <a:ea typeface="Times New Roman" panose="02020603050405020304" pitchFamily="18" charset="0"/>
              </a:rPr>
              <a:t>em</a:t>
            </a:r>
            <a:r>
              <a:rPr lang="en-US" sz="2800" dirty="0">
                <a:solidFill>
                  <a:srgbClr val="363636"/>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15528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704643"/>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250154"/>
            <a:ext cx="10845800" cy="4672048"/>
          </a:xfrm>
          <a:prstGeom prst="rect">
            <a:avLst/>
          </a:prstGeom>
        </p:spPr>
        <p:txBody>
          <a:bodyPr>
            <a:spAutoFit/>
          </a:bodyP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Gợi</a:t>
            </a:r>
            <a:r>
              <a:rPr lang="en-US" sz="2800" b="1"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Điểm giống nhau của hai văn bản</a:t>
            </a:r>
            <a:r>
              <a:rPr lang="vi-VN"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Rút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thân</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Điểm giống nhau ấy giúp em rút ra bài học cần </a:t>
            </a:r>
            <a:r>
              <a:rPr lang="en-US" sz="2800" dirty="0" err="1">
                <a:solidFill>
                  <a:srgbClr val="0D0D0D"/>
                </a:solidFill>
                <a:latin typeface="Times New Roman" panose="02020603050405020304" pitchFamily="18" charset="0"/>
                <a:ea typeface="Times New Roman" panose="02020603050405020304" pitchFamily="18" charset="0"/>
              </a:rPr>
              <a:t>học</a:t>
            </a:r>
            <a:r>
              <a:rPr lang="vi-VN" sz="2800" dirty="0">
                <a:solidFill>
                  <a:srgbClr val="0D0D0D"/>
                </a:solidFill>
                <a:latin typeface="Times New Roman" panose="02020603050405020304" pitchFamily="18" charset="0"/>
                <a:ea typeface="Times New Roman" panose="02020603050405020304" pitchFamily="18" charset="0"/>
              </a:rPr>
              <a:t> cách  đối xử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với động vật, đặc biệt là các vật nuôi trong nhà.</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7862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38326" y="171354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1890167" y="2142683"/>
            <a:ext cx="8398966" cy="3734786"/>
            <a:chOff x="2594644" y="2076081"/>
            <a:chExt cx="8398966" cy="3734786"/>
          </a:xfrm>
        </p:grpSpPr>
        <p:grpSp>
          <p:nvGrpSpPr>
            <p:cNvPr id="5" name="Group 4"/>
            <p:cNvGrpSpPr/>
            <p:nvPr/>
          </p:nvGrpSpPr>
          <p:grpSpPr>
            <a:xfrm>
              <a:off x="2594644" y="2076081"/>
              <a:ext cx="7485565" cy="3734786"/>
              <a:chOff x="2697882" y="2029887"/>
              <a:chExt cx="7485565" cy="3734786"/>
            </a:xfrm>
          </p:grpSpPr>
          <p:sp>
            <p:nvSpPr>
              <p:cNvPr id="6" name="Freeform 5"/>
              <p:cNvSpPr/>
              <p:nvPr/>
            </p:nvSpPr>
            <p:spPr>
              <a:xfrm>
                <a:off x="2697882" y="2029887"/>
                <a:ext cx="7485565" cy="1323919"/>
              </a:xfrm>
              <a:custGeom>
                <a:avLst/>
                <a:gdLst>
                  <a:gd name="connsiteX0" fmla="*/ 0 w 7485565"/>
                  <a:gd name="connsiteY0" fmla="*/ 272568 h 1090272"/>
                  <a:gd name="connsiteX1" fmla="*/ 6940429 w 7485565"/>
                  <a:gd name="connsiteY1" fmla="*/ 272568 h 1090272"/>
                  <a:gd name="connsiteX2" fmla="*/ 6940429 w 7485565"/>
                  <a:gd name="connsiteY2" fmla="*/ 0 h 1090272"/>
                  <a:gd name="connsiteX3" fmla="*/ 7485565 w 7485565"/>
                  <a:gd name="connsiteY3" fmla="*/ 545136 h 1090272"/>
                  <a:gd name="connsiteX4" fmla="*/ 6940429 w 7485565"/>
                  <a:gd name="connsiteY4" fmla="*/ 1090272 h 1090272"/>
                  <a:gd name="connsiteX5" fmla="*/ 6940429 w 7485565"/>
                  <a:gd name="connsiteY5" fmla="*/ 817704 h 1090272"/>
                  <a:gd name="connsiteX6" fmla="*/ 0 w 7485565"/>
                  <a:gd name="connsiteY6" fmla="*/ 817704 h 1090272"/>
                  <a:gd name="connsiteX7" fmla="*/ 0 w 7485565"/>
                  <a:gd name="connsiteY7" fmla="*/ 272568 h 10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5565" h="1090272">
                    <a:moveTo>
                      <a:pt x="0" y="272568"/>
                    </a:moveTo>
                    <a:lnTo>
                      <a:pt x="6940429" y="272568"/>
                    </a:lnTo>
                    <a:lnTo>
                      <a:pt x="6940429" y="0"/>
                    </a:lnTo>
                    <a:lnTo>
                      <a:pt x="7485565" y="545136"/>
                    </a:lnTo>
                    <a:lnTo>
                      <a:pt x="6940429" y="1090272"/>
                    </a:lnTo>
                    <a:lnTo>
                      <a:pt x="6940429" y="817704"/>
                    </a:lnTo>
                    <a:lnTo>
                      <a:pt x="0" y="817704"/>
                    </a:lnTo>
                    <a:lnTo>
                      <a:pt x="0" y="2725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379248" rIns="526568" bIns="445649"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a:t>
                </a:r>
                <a:r>
                  <a:rPr lang="vi-VN" sz="2800" kern="1200" dirty="0" smtClean="0">
                    <a:latin typeface="Times New Roman" panose="02020603050405020304" pitchFamily="18" charset="0"/>
                    <a:cs typeface="Times New Roman" panose="02020603050405020304" pitchFamily="18" charset="0"/>
                  </a:rPr>
                  <a:t> </a:t>
                </a:r>
                <a:r>
                  <a:rPr lang="vi-VN" sz="2800" b="1" kern="1200" dirty="0" smtClean="0">
                    <a:latin typeface="Times New Roman" panose="02020603050405020304" pitchFamily="18" charset="0"/>
                    <a:cs typeface="Times New Roman" panose="02020603050405020304" pitchFamily="18" charset="0"/>
                  </a:rPr>
                  <a:t>Xuất xứ</a:t>
                </a:r>
                <a:r>
                  <a:rPr lang="vi-VN"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2742127" y="3048565"/>
                <a:ext cx="3347398" cy="2716108"/>
              </a:xfrm>
              <a:custGeom>
                <a:avLst/>
                <a:gdLst>
                  <a:gd name="connsiteX0" fmla="*/ 0 w 3458331"/>
                  <a:gd name="connsiteY0" fmla="*/ 0 h 2433545"/>
                  <a:gd name="connsiteX1" fmla="*/ 3458331 w 3458331"/>
                  <a:gd name="connsiteY1" fmla="*/ 0 h 2433545"/>
                  <a:gd name="connsiteX2" fmla="*/ 3458331 w 3458331"/>
                  <a:gd name="connsiteY2" fmla="*/ 2433545 h 2433545"/>
                  <a:gd name="connsiteX3" fmla="*/ 0 w 3458331"/>
                  <a:gd name="connsiteY3" fmla="*/ 2433545 h 2433545"/>
                  <a:gd name="connsiteX4" fmla="*/ 0 w 3458331"/>
                  <a:gd name="connsiteY4" fmla="*/ 0 h 243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331" h="2433545">
                    <a:moveTo>
                      <a:pt x="0" y="0"/>
                    </a:moveTo>
                    <a:lnTo>
                      <a:pt x="3458331" y="0"/>
                    </a:lnTo>
                    <a:lnTo>
                      <a:pt x="3458331" y="2433545"/>
                    </a:lnTo>
                    <a:lnTo>
                      <a:pt x="0" y="2433545"/>
                    </a:lnTo>
                    <a:lnTo>
                      <a:pt x="0" y="0"/>
                    </a:lnTo>
                    <a:close/>
                  </a:path>
                </a:pathLst>
              </a:custGeom>
              <a:ln w="28575"/>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Kim </a:t>
                </a:r>
                <a:r>
                  <a:rPr lang="en-US" sz="2800" kern="1200" dirty="0" err="1" smtClean="0">
                    <a:latin typeface="Times New Roman" panose="02020603050405020304" pitchFamily="18" charset="0"/>
                    <a:cs typeface="Times New Roman" panose="02020603050405020304" pitchFamily="18" charset="0"/>
                  </a:rPr>
                  <a:t>Hạnh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Du</a:t>
                </a:r>
                <a:endParaRPr lang="en-US" sz="2800" kern="1200" dirty="0">
                  <a:latin typeface="Times New Roman" panose="02020603050405020304" pitchFamily="18" charset="0"/>
                  <a:cs typeface="Times New Roman" panose="02020603050405020304" pitchFamily="18" charset="0"/>
                </a:endParaRPr>
              </a:p>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Bách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khoa</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trị</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thức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tuổi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trẻ</a:t>
                </a:r>
                <a:r>
                  <a:rPr lang="en-US" sz="2800" i="1" kern="1200" dirty="0" smtClean="0">
                    <a:latin typeface="Times New Roman" panose="02020603050405020304" pitchFamily="18" charset="0"/>
                    <a:cs typeface="Times New Roman" panose="02020603050405020304" pitchFamily="18" charset="0"/>
                  </a:rPr>
                  <a:t>: 10 </a:t>
                </a:r>
                <a:r>
                  <a:rPr lang="en-US" sz="2800" i="1" kern="1200" dirty="0" err="1" smtClean="0">
                    <a:latin typeface="Times New Roman" panose="02020603050405020304" pitchFamily="18" charset="0"/>
                    <a:cs typeface="Times New Roman" panose="02020603050405020304" pitchFamily="18" charset="0"/>
                  </a:rPr>
                  <a:t>vạn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câu</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hỏi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vì</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sao</a:t>
                </a:r>
                <a:r>
                  <a:rPr lang="en-US" sz="2800" i="1" kern="1200" dirty="0" smtClean="0">
                    <a:latin typeface="Times New Roman" panose="02020603050405020304" pitchFamily="18" charset="0"/>
                    <a:cs typeface="Times New Roman" panose="02020603050405020304" pitchFamily="18" charset="0"/>
                  </a:rPr>
                  <a:t> – </a:t>
                </a:r>
                <a:r>
                  <a:rPr lang="en-US" sz="2800" i="1" kern="1200" dirty="0" err="1" smtClean="0">
                    <a:latin typeface="Times New Roman" panose="02020603050405020304" pitchFamily="18" charset="0"/>
                    <a:cs typeface="Times New Roman" panose="02020603050405020304" pitchFamily="18" charset="0"/>
                  </a:rPr>
                  <a:t>Động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vật</a:t>
                </a:r>
                <a:r>
                  <a:rPr lang="en-US" sz="2800" i="1" kern="1200" dirty="0" smtClean="0">
                    <a:latin typeface="Times New Roman" panose="02020603050405020304" pitchFamily="18" charset="0"/>
                    <a:cs typeface="Times New Roman" panose="02020603050405020304" pitchFamily="18" charset="0"/>
                  </a:rPr>
                  <a:t>.</a:t>
                </a:r>
                <a:br>
                  <a:rPr lang="en-US" sz="2800" i="1" kern="1200" dirty="0" smtClean="0">
                    <a:latin typeface="Times New Roman" panose="02020603050405020304" pitchFamily="18" charset="0"/>
                    <a:cs typeface="Times New Roman" panose="02020603050405020304" pitchFamily="18" charset="0"/>
                  </a:rPr>
                </a:b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097222" y="3339058"/>
                <a:ext cx="3657112" cy="1452219"/>
              </a:xfrm>
              <a:custGeom>
                <a:avLst/>
                <a:gdLst>
                  <a:gd name="connsiteX0" fmla="*/ 0 w 3458331"/>
                  <a:gd name="connsiteY0" fmla="*/ 0 h 2433545"/>
                  <a:gd name="connsiteX1" fmla="*/ 3458331 w 3458331"/>
                  <a:gd name="connsiteY1" fmla="*/ 0 h 2433545"/>
                  <a:gd name="connsiteX2" fmla="*/ 3458331 w 3458331"/>
                  <a:gd name="connsiteY2" fmla="*/ 2433545 h 2433545"/>
                  <a:gd name="connsiteX3" fmla="*/ 0 w 3458331"/>
                  <a:gd name="connsiteY3" fmla="*/ 2433545 h 2433545"/>
                  <a:gd name="connsiteX4" fmla="*/ 0 w 3458331"/>
                  <a:gd name="connsiteY4" fmla="*/ 0 h 243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331" h="2433545">
                    <a:moveTo>
                      <a:pt x="0" y="0"/>
                    </a:moveTo>
                    <a:lnTo>
                      <a:pt x="3458331" y="0"/>
                    </a:lnTo>
                    <a:lnTo>
                      <a:pt x="3458331" y="2433545"/>
                    </a:lnTo>
                    <a:lnTo>
                      <a:pt x="0" y="2433545"/>
                    </a:lnTo>
                    <a:lnTo>
                      <a:pt x="0" y="0"/>
                    </a:lnTo>
                    <a:close/>
                  </a:path>
                </a:pathLst>
              </a:custGeom>
              <a:ln w="28575"/>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Nghị luận (nghị luận xã hội)</a:t>
                </a:r>
                <a:r>
                  <a:rPr lang="vi-VN"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
          <p:nvSpPr>
            <p:cNvPr id="15" name="Freeform 14"/>
            <p:cNvSpPr/>
            <p:nvPr/>
          </p:nvSpPr>
          <p:spPr>
            <a:xfrm>
              <a:off x="5992365" y="2422566"/>
              <a:ext cx="5001245" cy="1275903"/>
            </a:xfrm>
            <a:custGeom>
              <a:avLst/>
              <a:gdLst>
                <a:gd name="connsiteX0" fmla="*/ 0 w 3806622"/>
                <a:gd name="connsiteY0" fmla="*/ 406116 h 1624462"/>
                <a:gd name="connsiteX1" fmla="*/ 2994391 w 3806622"/>
                <a:gd name="connsiteY1" fmla="*/ 406116 h 1624462"/>
                <a:gd name="connsiteX2" fmla="*/ 2994391 w 3806622"/>
                <a:gd name="connsiteY2" fmla="*/ 0 h 1624462"/>
                <a:gd name="connsiteX3" fmla="*/ 3806622 w 3806622"/>
                <a:gd name="connsiteY3" fmla="*/ 812231 h 1624462"/>
                <a:gd name="connsiteX4" fmla="*/ 2994391 w 3806622"/>
                <a:gd name="connsiteY4" fmla="*/ 1624462 h 1624462"/>
                <a:gd name="connsiteX5" fmla="*/ 2994391 w 3806622"/>
                <a:gd name="connsiteY5" fmla="*/ 1218347 h 1624462"/>
                <a:gd name="connsiteX6" fmla="*/ 0 w 3806622"/>
                <a:gd name="connsiteY6" fmla="*/ 1218347 h 1624462"/>
                <a:gd name="connsiteX7" fmla="*/ 0 w 3806622"/>
                <a:gd name="connsiteY7" fmla="*/ 406116 h 16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22" h="1624462">
                  <a:moveTo>
                    <a:pt x="0" y="406116"/>
                  </a:moveTo>
                  <a:lnTo>
                    <a:pt x="2994391" y="406116"/>
                  </a:lnTo>
                  <a:lnTo>
                    <a:pt x="2994391" y="0"/>
                  </a:lnTo>
                  <a:lnTo>
                    <a:pt x="3806622" y="812231"/>
                  </a:lnTo>
                  <a:lnTo>
                    <a:pt x="2994391" y="1624462"/>
                  </a:lnTo>
                  <a:lnTo>
                    <a:pt x="2994391" y="1218347"/>
                  </a:lnTo>
                  <a:lnTo>
                    <a:pt x="0" y="1218347"/>
                  </a:lnTo>
                  <a:lnTo>
                    <a:pt x="0" y="40611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97556" rIns="660115" bIns="579196"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b. </a:t>
              </a:r>
              <a:r>
                <a:rPr lang="en-US" sz="2400" b="1" kern="1200" dirty="0" err="1" smtClean="0">
                  <a:latin typeface="Times New Roman" panose="02020603050405020304" pitchFamily="18" charset="0"/>
                  <a:cs typeface="Times New Roman" panose="02020603050405020304" pitchFamily="18" charset="0"/>
                </a:rPr>
                <a:t>Phương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thức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biểu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đạt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chính</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8351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235952" y="724225"/>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sp>
        <p:nvSpPr>
          <p:cNvPr id="10" name="Rectangle 9"/>
          <p:cNvSpPr/>
          <p:nvPr/>
        </p:nvSpPr>
        <p:spPr>
          <a:xfrm>
            <a:off x="660400" y="1304936"/>
            <a:ext cx="10845800" cy="4730334"/>
          </a:xfrm>
          <a:prstGeom prst="rect">
            <a:avLst/>
          </a:prstGeom>
        </p:spPr>
        <p:txBody>
          <a:bodyPr>
            <a:spAutoFit/>
          </a:bodyPr>
          <a:lstStyle/>
          <a:p>
            <a:pPr marL="342900" lvl="0" indent="-342900" algn="just">
              <a:lnSpc>
                <a:spcPct val="115000"/>
              </a:lnSpc>
              <a:spcAft>
                <a:spcPts val="0"/>
              </a:spcAft>
              <a:buClr>
                <a:srgbClr val="0070C0"/>
              </a:buClr>
              <a:buFont typeface="+mj-lt"/>
              <a:buAutoNum type="arabicParenBoth"/>
            </a:pPr>
            <a:r>
              <a:rPr lang="en-US" sz="2400" dirty="0" err="1">
                <a:solidFill>
                  <a:srgbClr val="333333"/>
                </a:solidFill>
                <a:latin typeface="Times New Roman" panose="02020603050405020304" pitchFamily="18" charset="0"/>
                <a:ea typeface="Times New Roman" panose="02020603050405020304" pitchFamily="18" charset="0"/>
              </a:rPr>
              <a:t>Hằng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năm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cứ</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độ</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vào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mùa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hè</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những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dân</a:t>
            </a:r>
            <a:r>
              <a:rPr lang="en-US" sz="2400" dirty="0">
                <a:solidFill>
                  <a:srgbClr val="333333"/>
                </a:solidFill>
                <a:latin typeface="Times New Roman" panose="02020603050405020304" pitchFamily="18" charset="0"/>
                <a:ea typeface="Times New Roman" panose="02020603050405020304" pitchFamily="18" charset="0"/>
              </a:rPr>
              <a:t> ở </a:t>
            </a:r>
            <a:r>
              <a:rPr lang="en-US" sz="2400" dirty="0" err="1">
                <a:solidFill>
                  <a:srgbClr val="333333"/>
                </a:solidFill>
                <a:latin typeface="Times New Roman" panose="02020603050405020304" pitchFamily="18" charset="0"/>
                <a:ea typeface="Times New Roman" panose="02020603050405020304" pitchFamily="18" charset="0"/>
              </a:rPr>
              <a:t>quần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đảo</a:t>
            </a:r>
            <a:r>
              <a:rPr lang="en-US" sz="2400" dirty="0">
                <a:solidFill>
                  <a:srgbClr val="333333"/>
                </a:solidFill>
                <a:latin typeface="Times New Roman" panose="02020603050405020304" pitchFamily="18" charset="0"/>
                <a:ea typeface="Times New Roman" panose="02020603050405020304" pitchFamily="18" charset="0"/>
              </a:rPr>
              <a:t> Faroe, </a:t>
            </a:r>
            <a:r>
              <a:rPr lang="en-US" sz="2400" dirty="0" err="1">
                <a:solidFill>
                  <a:srgbClr val="333333"/>
                </a:solidFill>
                <a:latin typeface="Times New Roman" panose="02020603050405020304" pitchFamily="18" charset="0"/>
                <a:ea typeface="Times New Roman" panose="02020603050405020304" pitchFamily="18" charset="0"/>
              </a:rPr>
              <a:t>Đan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Mạch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lại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tưng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bừng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tổ</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chức</a:t>
            </a:r>
            <a:r>
              <a:rPr lang="en-US" sz="2400"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lễ</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hội</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săn</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và</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giết</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cá</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voi</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hoa</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tiêu</a:t>
            </a:r>
            <a:r>
              <a:rPr lang="en-US" sz="2400" b="1" dirty="0">
                <a:solidFill>
                  <a:srgbClr val="333333"/>
                </a:solidFill>
                <a:latin typeface="Times New Roman" panose="02020603050405020304" pitchFamily="18" charset="0"/>
                <a:ea typeface="Times New Roman" panose="02020603050405020304" pitchFamily="18" charset="0"/>
              </a:rPr>
              <a: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Mặc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dù</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gặp</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rất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nhiều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phản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đối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tổ</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chức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yêu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động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vật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tính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tàn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bạo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lễ</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hội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nhưng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vẫn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chưa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dấu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hiệu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dừng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lại.Theo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ghi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mỗi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năm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khoảng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hơn</a:t>
            </a:r>
            <a:r>
              <a:rPr lang="en-US" sz="2400" dirty="0">
                <a:solidFill>
                  <a:srgbClr val="333333"/>
                </a:solidFill>
                <a:latin typeface="Times New Roman" panose="02020603050405020304" pitchFamily="18" charset="0"/>
                <a:ea typeface="Times New Roman" panose="02020603050405020304" pitchFamily="18" charset="0"/>
              </a:rPr>
              <a:t> 200 </a:t>
            </a:r>
            <a:r>
              <a:rPr lang="en-US" sz="2400" dirty="0" err="1">
                <a:solidFill>
                  <a:srgbClr val="333333"/>
                </a:solidFill>
                <a:latin typeface="Times New Roman" panose="02020603050405020304" pitchFamily="18" charset="0"/>
                <a:ea typeface="Times New Roman" panose="02020603050405020304" pitchFamily="18" charset="0"/>
              </a:rPr>
              <a:t>chú</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voi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hoa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tiêu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bị</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giết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trong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lễ</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hội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này</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mặc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dù</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cả</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thế</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giới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chỉ</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khoảng</a:t>
            </a:r>
            <a:r>
              <a:rPr lang="en-US" sz="2400" dirty="0">
                <a:solidFill>
                  <a:srgbClr val="333333"/>
                </a:solidFill>
                <a:latin typeface="Times New Roman" panose="02020603050405020304" pitchFamily="18" charset="0"/>
                <a:ea typeface="Times New Roman" panose="02020603050405020304" pitchFamily="18" charset="0"/>
              </a:rPr>
              <a:t> 200 </a:t>
            </a:r>
            <a:r>
              <a:rPr lang="en-US" sz="2400" dirty="0" err="1">
                <a:solidFill>
                  <a:srgbClr val="333333"/>
                </a:solidFill>
                <a:latin typeface="Times New Roman" panose="02020603050405020304" pitchFamily="18" charset="0"/>
                <a:ea typeface="Times New Roman" panose="02020603050405020304" pitchFamily="18" charset="0"/>
              </a:rPr>
              <a:t>nghìn</a:t>
            </a:r>
            <a:r>
              <a:rPr lang="en-US" sz="2400" dirty="0">
                <a:solidFill>
                  <a:srgbClr val="333333"/>
                </a:solidFill>
                <a:latin typeface="Times New Roman" panose="02020603050405020304" pitchFamily="18" charset="0"/>
                <a:ea typeface="Times New Roman" panose="02020603050405020304" pitchFamily="18" charset="0"/>
              </a:rPr>
              <a:t> con. </a:t>
            </a:r>
            <a:r>
              <a:rPr lang="en-US" sz="2400" dirty="0" err="1">
                <a:solidFill>
                  <a:srgbClr val="333333"/>
                </a:solidFill>
                <a:latin typeface="Times New Roman" panose="02020603050405020304" pitchFamily="18" charset="0"/>
                <a:ea typeface="Times New Roman" panose="02020603050405020304" pitchFamily="18" charset="0"/>
              </a:rPr>
              <a:t>Cá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heo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hoa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tiêu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được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biết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một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loài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rất</a:t>
            </a:r>
            <a:r>
              <a:rPr lang="en-US" sz="2400" dirty="0">
                <a:solidFill>
                  <a:srgbClr val="333333"/>
                </a:solidFill>
                <a:latin typeface="Times New Roman" panose="02020603050405020304" pitchFamily="18" charset="0"/>
                <a:ea typeface="Times New Roman" panose="02020603050405020304" pitchFamily="18" charset="0"/>
              </a:rPr>
              <a:t> to </a:t>
            </a:r>
            <a:r>
              <a:rPr lang="en-US" sz="2400" dirty="0" err="1">
                <a:solidFill>
                  <a:srgbClr val="333333"/>
                </a:solidFill>
                <a:latin typeface="Times New Roman" panose="02020603050405020304" pitchFamily="18" charset="0"/>
                <a:ea typeface="Times New Roman" panose="02020603050405020304" pitchFamily="18" charset="0"/>
              </a:rPr>
              <a:t>lớn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hiền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chỉ</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nhỏ</a:t>
            </a:r>
            <a:r>
              <a:rPr lang="en-US" sz="2400" dirty="0">
                <a:solidFill>
                  <a:srgbClr val="333333"/>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457200" algn="just">
              <a:lnSpc>
                <a:spcPct val="115000"/>
              </a:lnSpc>
              <a:spcAft>
                <a:spcPts val="0"/>
              </a:spcAft>
            </a:pPr>
            <a:r>
              <a:rPr lang="en-US" sz="2400" dirty="0" err="1">
                <a:solidFill>
                  <a:srgbClr val="161616"/>
                </a:solidFill>
                <a:latin typeface="Times New Roman" panose="02020603050405020304" pitchFamily="18" charset="0"/>
                <a:ea typeface="Times New Roman" panose="02020603050405020304" pitchFamily="18" charset="0"/>
              </a:rPr>
              <a:t>Tại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đất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nước</a:t>
            </a:r>
            <a:r>
              <a:rPr lang="en-US" sz="2400" dirty="0">
                <a:solidFill>
                  <a:srgbClr val="161616"/>
                </a:solidFill>
                <a:latin typeface="Times New Roman" panose="02020603050405020304" pitchFamily="18" charset="0"/>
                <a:ea typeface="Times New Roman" panose="02020603050405020304" pitchFamily="18" charset="0"/>
              </a:rPr>
              <a:t> Nepal</a:t>
            </a:r>
            <a:r>
              <a:rPr lang="en-US" sz="2400" b="1" dirty="0">
                <a:solidFill>
                  <a:srgbClr val="161616"/>
                </a:solidFill>
                <a:latin typeface="Times New Roman" panose="02020603050405020304" pitchFamily="18" charset="0"/>
                <a:ea typeface="Times New Roman" panose="02020603050405020304" pitchFamily="18" charset="0"/>
              </a:rPr>
              <a:t>, </a:t>
            </a:r>
            <a:r>
              <a:rPr lang="en-US" sz="2400" b="1" dirty="0" err="1">
                <a:solidFill>
                  <a:srgbClr val="161616"/>
                </a:solidFill>
                <a:latin typeface="Times New Roman" panose="02020603050405020304" pitchFamily="18" charset="0"/>
                <a:ea typeface="Times New Roman" panose="02020603050405020304" pitchFamily="18" charset="0"/>
              </a:rPr>
              <a:t>lễ</a:t>
            </a:r>
            <a:r>
              <a:rPr lang="en-US" sz="2400" b="1" dirty="0">
                <a:solidFill>
                  <a:srgbClr val="161616"/>
                </a:solidFill>
                <a:latin typeface="Times New Roman" panose="02020603050405020304" pitchFamily="18" charset="0"/>
                <a:ea typeface="Times New Roman" panose="02020603050405020304" pitchFamily="18" charset="0"/>
              </a:rPr>
              <a:t> </a:t>
            </a:r>
            <a:r>
              <a:rPr lang="en-US" sz="2400" b="1" dirty="0" err="1">
                <a:solidFill>
                  <a:srgbClr val="161616"/>
                </a:solidFill>
                <a:latin typeface="Times New Roman" panose="02020603050405020304" pitchFamily="18" charset="0"/>
                <a:ea typeface="Times New Roman" panose="02020603050405020304" pitchFamily="18" charset="0"/>
              </a:rPr>
              <a:t>hội</a:t>
            </a:r>
            <a:r>
              <a:rPr lang="en-US" sz="2400" dirty="0">
                <a:solidFill>
                  <a:srgbClr val="161616"/>
                </a:solidFill>
                <a:latin typeface="Times New Roman" panose="02020603050405020304" pitchFamily="18" charset="0"/>
                <a:ea typeface="Times New Roman" panose="02020603050405020304" pitchFamily="18" charset="0"/>
              </a:rPr>
              <a:t> </a:t>
            </a:r>
            <a:r>
              <a:rPr lang="en-US" sz="2400" b="1" dirty="0" err="1">
                <a:solidFill>
                  <a:srgbClr val="161616"/>
                </a:solidFill>
                <a:latin typeface="Times New Roman" panose="02020603050405020304" pitchFamily="18" charset="0"/>
                <a:ea typeface="Times New Roman" panose="02020603050405020304" pitchFamily="18" charset="0"/>
              </a:rPr>
              <a:t>Gadhimai</a:t>
            </a:r>
            <a:r>
              <a:rPr lang="en-US" sz="2400" b="1" dirty="0">
                <a:solidFill>
                  <a:srgbClr val="161616"/>
                </a:solidFill>
                <a:latin typeface="Times New Roman" panose="02020603050405020304" pitchFamily="18" charset="0"/>
                <a:ea typeface="Times New Roman" panose="02020603050405020304" pitchFamily="18" charset="0"/>
              </a:rPr>
              <a:t> </a:t>
            </a:r>
            <a:r>
              <a:rPr lang="en-US" sz="2400" b="1" dirty="0" err="1">
                <a:solidFill>
                  <a:srgbClr val="161616"/>
                </a:solidFill>
                <a:latin typeface="Times New Roman" panose="02020603050405020304" pitchFamily="18" charset="0"/>
                <a:ea typeface="Times New Roman" panose="02020603050405020304" pitchFamily="18" charset="0"/>
              </a:rPr>
              <a:t>l</a:t>
            </a:r>
            <a:r>
              <a:rPr lang="en-US" sz="2400" dirty="0" err="1">
                <a:solidFill>
                  <a:srgbClr val="161616"/>
                </a:solidFill>
                <a:latin typeface="Times New Roman" panose="02020603050405020304" pitchFamily="18" charset="0"/>
                <a:ea typeface="Times New Roman" panose="02020603050405020304" pitchFamily="18" charset="0"/>
              </a:rPr>
              <a:t>à</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một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trong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những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lễ</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hội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hiến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tế</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có</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số</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lượng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động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vật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bị</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giết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nhiều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nhất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trên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thế</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giới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Vào</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ngày</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này</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những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tín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đồ</a:t>
            </a:r>
            <a:r>
              <a:rPr lang="en-US" sz="2400" dirty="0">
                <a:solidFill>
                  <a:srgbClr val="161616"/>
                </a:solidFill>
                <a:latin typeface="Times New Roman" panose="02020603050405020304" pitchFamily="18" charset="0"/>
                <a:ea typeface="Times New Roman" panose="02020603050405020304" pitchFamily="18" charset="0"/>
              </a:rPr>
              <a:t> Hindu </a:t>
            </a:r>
            <a:r>
              <a:rPr lang="en-US" sz="2400" dirty="0" err="1">
                <a:solidFill>
                  <a:srgbClr val="161616"/>
                </a:solidFill>
                <a:latin typeface="Times New Roman" panose="02020603050405020304" pitchFamily="18" charset="0"/>
                <a:ea typeface="Times New Roman" panose="02020603050405020304" pitchFamily="18" charset="0"/>
              </a:rPr>
              <a:t>sẽ</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đổ</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về</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đền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thờ</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nữ</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thần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sức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mạnh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Gadhimai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để</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dự</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lễ</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tế</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thần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Trước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ngày</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diễn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ra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buổi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lễ</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hàng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ngàn</a:t>
            </a:r>
            <a:r>
              <a:rPr lang="en-US" sz="2400" dirty="0">
                <a:solidFill>
                  <a:srgbClr val="161616"/>
                </a:solidFill>
                <a:latin typeface="Times New Roman" panose="02020603050405020304" pitchFamily="18" charset="0"/>
                <a:ea typeface="Times New Roman" panose="02020603050405020304" pitchFamily="18" charset="0"/>
              </a:rPr>
              <a:t> con </a:t>
            </a:r>
            <a:r>
              <a:rPr lang="en-US" sz="2400" dirty="0" err="1">
                <a:solidFill>
                  <a:srgbClr val="161616"/>
                </a:solidFill>
                <a:latin typeface="Times New Roman" panose="02020603050405020304" pitchFamily="18" charset="0"/>
                <a:ea typeface="Times New Roman" panose="02020603050405020304" pitchFamily="18" charset="0"/>
              </a:rPr>
              <a:t>trâu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được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dồn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vào</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khu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đất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rộng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và</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nhốt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lại.Với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người</a:t>
            </a:r>
            <a:r>
              <a:rPr lang="en-US" sz="2400" dirty="0">
                <a:solidFill>
                  <a:srgbClr val="161616"/>
                </a:solidFill>
                <a:latin typeface="Times New Roman" panose="02020603050405020304" pitchFamily="18" charset="0"/>
                <a:ea typeface="Times New Roman" panose="02020603050405020304" pitchFamily="18" charset="0"/>
              </a:rPr>
              <a:t> Hindu, </a:t>
            </a:r>
            <a:r>
              <a:rPr lang="en-US" sz="2400" dirty="0" err="1">
                <a:solidFill>
                  <a:srgbClr val="161616"/>
                </a:solidFill>
                <a:latin typeface="Times New Roman" panose="02020603050405020304" pitchFamily="18" charset="0"/>
                <a:ea typeface="Times New Roman" panose="02020603050405020304" pitchFamily="18" charset="0"/>
              </a:rPr>
              <a:t>bò</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là</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động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vật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linh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thiêng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nhưng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giết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trâu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sẽ</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mang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vụ</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mùa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bội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thu</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38534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235952" y="724225"/>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1200615" y="1455323"/>
            <a:ext cx="9586449" cy="4411696"/>
            <a:chOff x="4180237" y="1635762"/>
            <a:chExt cx="4437704" cy="3113421"/>
          </a:xfrm>
        </p:grpSpPr>
        <p:sp>
          <p:nvSpPr>
            <p:cNvPr id="12" name="Oval 11"/>
            <p:cNvSpPr/>
            <p:nvPr/>
          </p:nvSpPr>
          <p:spPr>
            <a:xfrm>
              <a:off x="5429103" y="3397793"/>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5330918" y="3555138"/>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p:cNvSpPr/>
            <p:nvPr/>
          </p:nvSpPr>
          <p:spPr>
            <a:xfrm>
              <a:off x="5213904" y="3691366"/>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p:cNvSpPr/>
            <p:nvPr/>
          </p:nvSpPr>
          <p:spPr>
            <a:xfrm>
              <a:off x="5353783" y="1814226"/>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p:cNvSpPr/>
            <p:nvPr/>
          </p:nvSpPr>
          <p:spPr>
            <a:xfrm>
              <a:off x="5503525" y="1724994"/>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7"/>
            <p:cNvSpPr/>
            <p:nvPr/>
          </p:nvSpPr>
          <p:spPr>
            <a:xfrm>
              <a:off x="5652819" y="1635762"/>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8"/>
            <p:cNvSpPr/>
            <p:nvPr/>
          </p:nvSpPr>
          <p:spPr>
            <a:xfrm>
              <a:off x="5802113" y="1724994"/>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9"/>
            <p:cNvSpPr/>
            <p:nvPr/>
          </p:nvSpPr>
          <p:spPr>
            <a:xfrm>
              <a:off x="5951856" y="1814226"/>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5652819" y="1824042"/>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21"/>
            <p:cNvSpPr/>
            <p:nvPr/>
          </p:nvSpPr>
          <p:spPr>
            <a:xfrm>
              <a:off x="5652819" y="2012321"/>
              <a:ext cx="112082" cy="112082"/>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4740916" y="3836799"/>
              <a:ext cx="3644899" cy="912384"/>
            </a:xfrm>
            <a:custGeom>
              <a:avLst/>
              <a:gdLst>
                <a:gd name="connsiteX0" fmla="*/ 0 w 2417396"/>
                <a:gd name="connsiteY0" fmla="*/ 108072 h 648417"/>
                <a:gd name="connsiteX1" fmla="*/ 108072 w 2417396"/>
                <a:gd name="connsiteY1" fmla="*/ 0 h 648417"/>
                <a:gd name="connsiteX2" fmla="*/ 2309324 w 2417396"/>
                <a:gd name="connsiteY2" fmla="*/ 0 h 648417"/>
                <a:gd name="connsiteX3" fmla="*/ 2417396 w 2417396"/>
                <a:gd name="connsiteY3" fmla="*/ 108072 h 648417"/>
                <a:gd name="connsiteX4" fmla="*/ 2417396 w 2417396"/>
                <a:gd name="connsiteY4" fmla="*/ 540345 h 648417"/>
                <a:gd name="connsiteX5" fmla="*/ 2309324 w 2417396"/>
                <a:gd name="connsiteY5" fmla="*/ 648417 h 648417"/>
                <a:gd name="connsiteX6" fmla="*/ 108072 w 2417396"/>
                <a:gd name="connsiteY6" fmla="*/ 648417 h 648417"/>
                <a:gd name="connsiteX7" fmla="*/ 0 w 2417396"/>
                <a:gd name="connsiteY7" fmla="*/ 540345 h 648417"/>
                <a:gd name="connsiteX8" fmla="*/ 0 w 2417396"/>
                <a:gd name="connsiteY8" fmla="*/ 108072 h 64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396" h="648417">
                  <a:moveTo>
                    <a:pt x="0" y="108072"/>
                  </a:moveTo>
                  <a:cubicBezTo>
                    <a:pt x="0" y="48385"/>
                    <a:pt x="48385" y="0"/>
                    <a:pt x="108072" y="0"/>
                  </a:cubicBezTo>
                  <a:lnTo>
                    <a:pt x="2309324" y="0"/>
                  </a:lnTo>
                  <a:cubicBezTo>
                    <a:pt x="2369011" y="0"/>
                    <a:pt x="2417396" y="48385"/>
                    <a:pt x="2417396" y="108072"/>
                  </a:cubicBezTo>
                  <a:lnTo>
                    <a:pt x="2417396" y="540345"/>
                  </a:lnTo>
                  <a:cubicBezTo>
                    <a:pt x="2417396" y="600032"/>
                    <a:pt x="2369011" y="648417"/>
                    <a:pt x="2309324" y="648417"/>
                  </a:cubicBezTo>
                  <a:lnTo>
                    <a:pt x="108072" y="648417"/>
                  </a:lnTo>
                  <a:cubicBezTo>
                    <a:pt x="48385" y="648417"/>
                    <a:pt x="0" y="600032"/>
                    <a:pt x="0" y="540345"/>
                  </a:cubicBezTo>
                  <a:lnTo>
                    <a:pt x="0" y="108072"/>
                  </a:lnTo>
                  <a:close/>
                </a:path>
              </a:pathLst>
            </a:cu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135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3335" tIns="65943" rIns="65943" bIns="65943" numCol="1" spcCol="1270" anchor="ctr" anchorCtr="0">
              <a:noAutofit/>
            </a:bodyPr>
            <a:lstStyle/>
            <a:p>
              <a:pPr lvl="0" algn="l" defTabSz="4000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Cả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một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vùng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biển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Đan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Mạch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bị</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nhuộm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đỏ</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bởi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máu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những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chú</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voi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hoa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tiêu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bị</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sát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trong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lễ</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hội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hằng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năm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quần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đảo</a:t>
              </a:r>
              <a:r>
                <a:rPr lang="en-US" sz="2800" kern="1200" dirty="0" smtClean="0">
                  <a:solidFill>
                    <a:schemeClr val="tx1"/>
                  </a:solidFill>
                  <a:latin typeface="Times New Roman" panose="02020603050405020304" pitchFamily="18" charset="0"/>
                  <a:cs typeface="Times New Roman" panose="02020603050405020304" pitchFamily="18" charset="0"/>
                </a:rPr>
                <a:t> Faroe.</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4" name="Oval 23"/>
            <p:cNvSpPr/>
            <p:nvPr/>
          </p:nvSpPr>
          <p:spPr>
            <a:xfrm>
              <a:off x="4180237" y="3416138"/>
              <a:ext cx="812192" cy="1153442"/>
            </a:xfrm>
            <a:prstGeom prst="ellipse">
              <a:avLst/>
            </a:prstGeom>
            <a:blipFill>
              <a:blip r:embed="rId10"/>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24"/>
            <p:cNvSpPr/>
            <p:nvPr/>
          </p:nvSpPr>
          <p:spPr>
            <a:xfrm>
              <a:off x="5762660" y="2484480"/>
              <a:ext cx="2855281" cy="1006387"/>
            </a:xfrm>
            <a:custGeom>
              <a:avLst/>
              <a:gdLst>
                <a:gd name="connsiteX0" fmla="*/ 0 w 2417396"/>
                <a:gd name="connsiteY0" fmla="*/ 108072 h 648417"/>
                <a:gd name="connsiteX1" fmla="*/ 108072 w 2417396"/>
                <a:gd name="connsiteY1" fmla="*/ 0 h 648417"/>
                <a:gd name="connsiteX2" fmla="*/ 2309324 w 2417396"/>
                <a:gd name="connsiteY2" fmla="*/ 0 h 648417"/>
                <a:gd name="connsiteX3" fmla="*/ 2417396 w 2417396"/>
                <a:gd name="connsiteY3" fmla="*/ 108072 h 648417"/>
                <a:gd name="connsiteX4" fmla="*/ 2417396 w 2417396"/>
                <a:gd name="connsiteY4" fmla="*/ 540345 h 648417"/>
                <a:gd name="connsiteX5" fmla="*/ 2309324 w 2417396"/>
                <a:gd name="connsiteY5" fmla="*/ 648417 h 648417"/>
                <a:gd name="connsiteX6" fmla="*/ 108072 w 2417396"/>
                <a:gd name="connsiteY6" fmla="*/ 648417 h 648417"/>
                <a:gd name="connsiteX7" fmla="*/ 0 w 2417396"/>
                <a:gd name="connsiteY7" fmla="*/ 540345 h 648417"/>
                <a:gd name="connsiteX8" fmla="*/ 0 w 2417396"/>
                <a:gd name="connsiteY8" fmla="*/ 108072 h 64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396" h="648417">
                  <a:moveTo>
                    <a:pt x="0" y="108072"/>
                  </a:moveTo>
                  <a:cubicBezTo>
                    <a:pt x="0" y="48385"/>
                    <a:pt x="48385" y="0"/>
                    <a:pt x="108072" y="0"/>
                  </a:cubicBezTo>
                  <a:lnTo>
                    <a:pt x="2309324" y="0"/>
                  </a:lnTo>
                  <a:cubicBezTo>
                    <a:pt x="2369011" y="0"/>
                    <a:pt x="2417396" y="48385"/>
                    <a:pt x="2417396" y="108072"/>
                  </a:cubicBezTo>
                  <a:lnTo>
                    <a:pt x="2417396" y="540345"/>
                  </a:lnTo>
                  <a:cubicBezTo>
                    <a:pt x="2417396" y="600032"/>
                    <a:pt x="2369011" y="648417"/>
                    <a:pt x="2309324" y="648417"/>
                  </a:cubicBezTo>
                  <a:lnTo>
                    <a:pt x="108072" y="648417"/>
                  </a:lnTo>
                  <a:cubicBezTo>
                    <a:pt x="48385" y="648417"/>
                    <a:pt x="0" y="600032"/>
                    <a:pt x="0" y="540345"/>
                  </a:cubicBezTo>
                  <a:lnTo>
                    <a:pt x="0" y="108072"/>
                  </a:lnTo>
                  <a:close/>
                </a:path>
              </a:pathLst>
            </a:cu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135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3335" tIns="65943" rIns="65943" bIns="65943" numCol="1" spcCol="1270" anchor="ctr" anchorCtr="0">
              <a:noAutofit/>
            </a:bodyPr>
            <a:lstStyle/>
            <a:p>
              <a:pPr lvl="0" algn="l" defTabSz="4000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Lễ</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hội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Gadhimai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được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lễ</a:t>
              </a:r>
              <a:r>
                <a:rPr lang="en-US" sz="2800" kern="1200" dirty="0"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hội</a:t>
              </a:r>
              <a:r>
                <a:rPr lang="en-US" sz="2800" kern="1200" dirty="0"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hiến</a:t>
              </a:r>
              <a:r>
                <a:rPr lang="en-US" sz="2800" kern="1200" dirty="0"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tế</a:t>
              </a:r>
              <a:r>
                <a:rPr lang="en-US" sz="2800" kern="1200" dirty="0"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động</a:t>
              </a:r>
              <a:r>
                <a:rPr lang="en-US" sz="2800" kern="1200" dirty="0"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 </a:t>
              </a:r>
              <a:r>
                <a:rPr lang="en-US" sz="2800" kern="1200" dirty="0" err="1" smtClean="0">
                  <a:solidFill>
                    <a:schemeClr val="tx1"/>
                  </a:solidFill>
                  <a:latin typeface="Times New Roman" panose="02020603050405020304" pitchFamily="18" charset="0"/>
                  <a:cs typeface="Times New Roman" panose="02020603050405020304" pitchFamily="18" charset="0"/>
                  <a:hlinkClick r:id="rId11" tooltip="lễ hội hiến tế động vật"/>
                </a:rPr>
                <a:t>vật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lớn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nhất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đang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diễn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ở Nepal </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7" name="Oval 26" descr="dfdf"/>
            <p:cNvSpPr/>
            <p:nvPr/>
          </p:nvSpPr>
          <p:spPr>
            <a:xfrm>
              <a:off x="5092407" y="2197153"/>
              <a:ext cx="821788" cy="1120751"/>
            </a:xfrm>
            <a:prstGeom prst="ellipse">
              <a:avLst/>
            </a:prstGeom>
            <a:blipFill rotWithShape="1">
              <a:blip r:embed="rId12">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7937569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6117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235952" y="724225"/>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05279"/>
            <a:ext cx="10845800" cy="1578894"/>
          </a:xfrm>
          <a:prstGeom prst="rect">
            <a:avLst/>
          </a:prstGeom>
        </p:spPr>
        <p:txBody>
          <a:bodyPr>
            <a:spAutoFit/>
          </a:bodyPr>
          <a:lstStyle/>
          <a:p>
            <a:pPr lvl="0" algn="just">
              <a:lnSpc>
                <a:spcPct val="115000"/>
              </a:lnSpc>
              <a:spcAft>
                <a:spcPts val="0"/>
              </a:spcAft>
              <a:buClr>
                <a:srgbClr val="0070C0"/>
              </a:buClr>
            </a:pPr>
            <a:r>
              <a:rPr lang="en-US" sz="2800" dirty="0" smtClean="0">
                <a:solidFill>
                  <a:srgbClr val="000000"/>
                </a:solidFill>
                <a:latin typeface="Times New Roman" panose="02020603050405020304" pitchFamily="18" charset="0"/>
                <a:ea typeface="Times New Roman" panose="02020603050405020304" pitchFamily="18" charset="0"/>
              </a:rPr>
              <a:t>(2) Ở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Nam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máu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dã</a:t>
            </a:r>
            <a:r>
              <a:rPr lang="en-US" sz="2800" dirty="0">
                <a:solidFill>
                  <a:srgbClr val="000000"/>
                </a:solidFill>
                <a:latin typeface="Times New Roman" panose="02020603050405020304" pitchFamily="18" charset="0"/>
                <a:ea typeface="Times New Roman" panose="02020603050405020304" pitchFamily="18" charset="0"/>
              </a:rPr>
              <a:t> man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u="sng" dirty="0" err="1">
                <a:solidFill>
                  <a:schemeClr val="tx1">
                    <a:lumMod val="95000"/>
                    <a:lumOff val="5000"/>
                  </a:schemeClr>
                </a:solidFill>
                <a:latin typeface="Times New Roman" panose="02020603050405020304" pitchFamily="18" charset="0"/>
                <a:ea typeface="Times New Roman" panose="02020603050405020304" pitchFamily="18" charset="0"/>
                <a:hlinkClick r:id="rId10" tooltip="bac ninh"/>
              </a:rPr>
              <a:t>Bắc</a:t>
            </a:r>
            <a:r>
              <a:rPr lang="en-US" sz="2800" u="sng" dirty="0">
                <a:solidFill>
                  <a:schemeClr val="tx1">
                    <a:lumMod val="95000"/>
                    <a:lumOff val="5000"/>
                  </a:schemeClr>
                </a:solidFill>
                <a:latin typeface="Times New Roman" panose="02020603050405020304" pitchFamily="18" charset="0"/>
                <a:ea typeface="Times New Roman" panose="02020603050405020304" pitchFamily="18" charset="0"/>
                <a:hlinkClick r:id="rId10" tooltip="bac ninh"/>
              </a:rPr>
              <a:t> </a:t>
            </a:r>
            <a:r>
              <a:rPr lang="en-US" sz="2800" u="sng" dirty="0" err="1">
                <a:solidFill>
                  <a:schemeClr val="tx1">
                    <a:lumMod val="95000"/>
                    <a:lumOff val="5000"/>
                  </a:schemeClr>
                </a:solidFill>
                <a:latin typeface="Times New Roman" panose="02020603050405020304" pitchFamily="18" charset="0"/>
                <a:ea typeface="Times New Roman" panose="02020603050405020304" pitchFamily="18" charset="0"/>
                <a:hlinkClick r:id="rId10" tooltip="bac ninh"/>
              </a:rPr>
              <a:t>Ninh</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trâu</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Thọ</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2814057" y="3001864"/>
            <a:ext cx="6538484" cy="2807989"/>
            <a:chOff x="3819190" y="3270635"/>
            <a:chExt cx="4285662" cy="2807989"/>
          </a:xfrm>
        </p:grpSpPr>
        <p:sp>
          <p:nvSpPr>
            <p:cNvPr id="29" name="Freeform 28"/>
            <p:cNvSpPr/>
            <p:nvPr/>
          </p:nvSpPr>
          <p:spPr>
            <a:xfrm>
              <a:off x="4228120" y="3439400"/>
              <a:ext cx="3876732" cy="1168372"/>
            </a:xfrm>
            <a:custGeom>
              <a:avLst/>
              <a:gdLst>
                <a:gd name="connsiteX0" fmla="*/ 0 w 3738793"/>
                <a:gd name="connsiteY0" fmla="*/ 0 h 1168372"/>
                <a:gd name="connsiteX1" fmla="*/ 3738793 w 3738793"/>
                <a:gd name="connsiteY1" fmla="*/ 0 h 1168372"/>
                <a:gd name="connsiteX2" fmla="*/ 3738793 w 3738793"/>
                <a:gd name="connsiteY2" fmla="*/ 1168372 h 1168372"/>
                <a:gd name="connsiteX3" fmla="*/ 0 w 3738793"/>
                <a:gd name="connsiteY3" fmla="*/ 1168372 h 1168372"/>
                <a:gd name="connsiteX4" fmla="*/ 0 w 3738793"/>
                <a:gd name="connsiteY4" fmla="*/ 0 h 1168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793" h="1168372">
                  <a:moveTo>
                    <a:pt x="0" y="0"/>
                  </a:moveTo>
                  <a:lnTo>
                    <a:pt x="3738793" y="0"/>
                  </a:lnTo>
                  <a:lnTo>
                    <a:pt x="3738793" y="1168372"/>
                  </a:lnTo>
                  <a:lnTo>
                    <a:pt x="0" y="1168372"/>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1378" tIns="91440" rIns="91440" bIns="91440"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chém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lợn</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làng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Rectangle 29"/>
            <p:cNvSpPr/>
            <p:nvPr/>
          </p:nvSpPr>
          <p:spPr>
            <a:xfrm>
              <a:off x="3819190" y="3270635"/>
              <a:ext cx="817861" cy="1226791"/>
            </a:xfrm>
            <a:prstGeom prst="rect">
              <a:avLst/>
            </a:prstGeom>
            <a:blipFill>
              <a:blip r:embed="rId11"/>
              <a:srcRect/>
              <a:stretch>
                <a:fillRect l="-30000" r="-30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4228120" y="4910252"/>
              <a:ext cx="3876732" cy="1168372"/>
            </a:xfrm>
            <a:custGeom>
              <a:avLst/>
              <a:gdLst>
                <a:gd name="connsiteX0" fmla="*/ 0 w 3738793"/>
                <a:gd name="connsiteY0" fmla="*/ 0 h 1168372"/>
                <a:gd name="connsiteX1" fmla="*/ 3738793 w 3738793"/>
                <a:gd name="connsiteY1" fmla="*/ 0 h 1168372"/>
                <a:gd name="connsiteX2" fmla="*/ 3738793 w 3738793"/>
                <a:gd name="connsiteY2" fmla="*/ 1168372 h 1168372"/>
                <a:gd name="connsiteX3" fmla="*/ 0 w 3738793"/>
                <a:gd name="connsiteY3" fmla="*/ 1168372 h 1168372"/>
                <a:gd name="connsiteX4" fmla="*/ 0 w 3738793"/>
                <a:gd name="connsiteY4" fmla="*/ 0 h 1168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793" h="1168372">
                  <a:moveTo>
                    <a:pt x="0" y="0"/>
                  </a:moveTo>
                  <a:lnTo>
                    <a:pt x="3738793" y="0"/>
                  </a:lnTo>
                  <a:lnTo>
                    <a:pt x="3738793" y="1168372"/>
                  </a:lnTo>
                  <a:lnTo>
                    <a:pt x="0" y="1168372"/>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1378" tIns="91440" rIns="91440" bIns="91440"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trâu</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Phú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dã</a:t>
              </a:r>
              <a:r>
                <a:rPr lang="en-US" sz="2800" kern="1200" dirty="0" smtClean="0">
                  <a:latin typeface="Times New Roman" panose="02020603050405020304" pitchFamily="18" charset="0"/>
                  <a:cs typeface="Times New Roman" panose="02020603050405020304" pitchFamily="18" charset="0"/>
                </a:rPr>
                <a:t> man.</a:t>
              </a:r>
              <a:endParaRPr lang="en-US" sz="2800" kern="1200" dirty="0">
                <a:latin typeface="Times New Roman" panose="02020603050405020304" pitchFamily="18" charset="0"/>
                <a:cs typeface="Times New Roman" panose="02020603050405020304" pitchFamily="18" charset="0"/>
              </a:endParaRPr>
            </a:p>
          </p:txBody>
        </p:sp>
        <p:sp>
          <p:nvSpPr>
            <p:cNvPr id="34" name="Rectangle 33"/>
            <p:cNvSpPr/>
            <p:nvPr/>
          </p:nvSpPr>
          <p:spPr>
            <a:xfrm>
              <a:off x="3819190" y="4725463"/>
              <a:ext cx="817861" cy="1226791"/>
            </a:xfrm>
            <a:prstGeom prst="rect">
              <a:avLst/>
            </a:prstGeom>
            <a:blipFill>
              <a:blip r:embed="rId12"/>
              <a:srcRect/>
              <a:stretch>
                <a:fillRect l="-30000" r="-30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4116232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89554"/>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235952" y="724225"/>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1246405" y="1816306"/>
            <a:ext cx="9293007" cy="3893576"/>
            <a:chOff x="1709192" y="1843548"/>
            <a:chExt cx="8407973" cy="3893576"/>
          </a:xfrm>
        </p:grpSpPr>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2743" t="14070" r="2176" b="22059"/>
            <a:stretch/>
          </p:blipFill>
          <p:spPr>
            <a:xfrm>
              <a:off x="2964196" y="1843548"/>
              <a:ext cx="7152969" cy="3893576"/>
            </a:xfrm>
            <a:prstGeom prst="rect">
              <a:avLst/>
            </a:prstGeom>
          </p:spPr>
        </p:pic>
        <p:pic>
          <p:nvPicPr>
            <p:cNvPr id="4" name="Picture 3"/>
            <p:cNvPicPr>
              <a:picLocks noChangeAspect="1"/>
            </p:cNvPicPr>
            <p:nvPr/>
          </p:nvPicPr>
          <p:blipFill>
            <a:blip r:embed="rId12"/>
            <a:stretch>
              <a:fillRect/>
            </a:stretch>
          </p:blipFill>
          <p:spPr>
            <a:xfrm>
              <a:off x="1709192" y="2579587"/>
              <a:ext cx="1971663" cy="2143125"/>
            </a:xfrm>
            <a:prstGeom prst="rect">
              <a:avLst/>
            </a:prstGeom>
          </p:spPr>
        </p:pic>
      </p:grpSp>
      <p:sp>
        <p:nvSpPr>
          <p:cNvPr id="12" name="Rectangle 11"/>
          <p:cNvSpPr/>
          <p:nvPr/>
        </p:nvSpPr>
        <p:spPr>
          <a:xfrm>
            <a:off x="3425608" y="2276664"/>
            <a:ext cx="6778573" cy="3065455"/>
          </a:xfrm>
          <a:prstGeom prst="rect">
            <a:avLst/>
          </a:prstGeom>
        </p:spPr>
        <p:txBody>
          <a:bodyPr wrap="square">
            <a:spAutoFit/>
          </a:bodyPr>
          <a:lstStyle/>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Nam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5 – 7 </a:t>
            </a:r>
            <a:r>
              <a:rPr lang="en-US" sz="2800" dirty="0" err="1">
                <a:solidFill>
                  <a:srgbClr val="000000"/>
                </a:solidFill>
                <a:latin typeface="Times New Roman" panose="02020603050405020304" pitchFamily="18" charset="0"/>
                <a:ea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xoá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23539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235952" y="724225"/>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243012"/>
            <a:ext cx="10845800" cy="4801314"/>
          </a:xfrm>
          <a:prstGeom prst="rect">
            <a:avLst/>
          </a:prstGeom>
        </p:spPr>
        <p:txBody>
          <a:bodyPr>
            <a:spAutoFit/>
          </a:bodyPr>
          <a:lstStyle/>
          <a:p>
            <a:pPr algn="ctr">
              <a:lnSpc>
                <a:spcPct val="115000"/>
              </a:lnSpc>
              <a:spcAft>
                <a:spcPts val="0"/>
              </a:spcAft>
            </a:pPr>
            <a:r>
              <a:rPr lang="en-US" sz="2400" b="1" dirty="0" err="1">
                <a:solidFill>
                  <a:srgbClr val="0D0D0D"/>
                </a:solidFill>
                <a:latin typeface="Times New Roman" panose="02020603050405020304" pitchFamily="18" charset="0"/>
                <a:ea typeface="Times New Roman" panose="02020603050405020304" pitchFamily="18" charset="0"/>
              </a:rPr>
              <a:t>Gợi</a:t>
            </a:r>
            <a:r>
              <a:rPr lang="en-US" sz="2400" b="1" dirty="0">
                <a:solidFill>
                  <a:srgbClr val="0D0D0D"/>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đồng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lễ</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hội</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*GV </a:t>
            </a:r>
            <a:r>
              <a:rPr lang="en-US" sz="2400" dirty="0" err="1">
                <a:solidFill>
                  <a:srgbClr val="0D0D0D"/>
                </a:solidFill>
                <a:latin typeface="Times New Roman" panose="02020603050405020304" pitchFamily="18" charset="0"/>
                <a:ea typeface="Times New Roman" panose="02020603050405020304" pitchFamily="18" charset="0"/>
              </a:rPr>
              <a:t>hướng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dẫn</a:t>
            </a:r>
            <a:r>
              <a:rPr lang="en-US" sz="2400" dirty="0">
                <a:solidFill>
                  <a:srgbClr val="0D0D0D"/>
                </a:solidFill>
                <a:latin typeface="Times New Roman" panose="02020603050405020304" pitchFamily="18" charset="0"/>
                <a:ea typeface="Times New Roman" panose="02020603050405020304" pitchFamily="18" charset="0"/>
              </a:rPr>
              <a:t> HS </a:t>
            </a:r>
            <a:r>
              <a:rPr lang="en-US" sz="2400" dirty="0" err="1">
                <a:solidFill>
                  <a:srgbClr val="0D0D0D"/>
                </a:solidFill>
                <a:latin typeface="Times New Roman" panose="02020603050405020304" pitchFamily="18" charset="0"/>
                <a:ea typeface="Times New Roman" panose="02020603050405020304" pitchFamily="18" charset="0"/>
              </a:rPr>
              <a:t>viết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đoạn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nội</a:t>
            </a:r>
            <a:r>
              <a:rPr lang="en-US" sz="2400" dirty="0">
                <a:solidFill>
                  <a:srgbClr val="0D0D0D"/>
                </a:solidFill>
                <a:latin typeface="Times New Roman" panose="02020603050405020304" pitchFamily="18" charset="0"/>
                <a:ea typeface="Times New Roman" panose="02020603050405020304" pitchFamily="18" charset="0"/>
              </a:rPr>
              <a:t> dung (</a:t>
            </a:r>
            <a:r>
              <a:rPr lang="en-US" sz="2400" dirty="0" err="1">
                <a:solidFill>
                  <a:srgbClr val="0D0D0D"/>
                </a:solidFill>
                <a:latin typeface="Times New Roman" panose="02020603050405020304" pitchFamily="18" charset="0"/>
                <a:ea typeface="Times New Roman" panose="02020603050405020304" pitchFamily="18" charset="0"/>
              </a:rPr>
              <a:t>xác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rõ</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viết</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b="1" dirty="0" err="1">
                <a:solidFill>
                  <a:srgbClr val="0D0D0D"/>
                </a:solidFill>
                <a:latin typeface="Times New Roman" panose="02020603050405020304" pitchFamily="18" charset="0"/>
                <a:ea typeface="Times New Roman" panose="02020603050405020304" pitchFamily="18" charset="0"/>
              </a:rPr>
              <a:t>Ví</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dụ</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đoạn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tham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khảo</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thế</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diễn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lễ</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lễ</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quốc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tế</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Mặc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dù</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những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lễ</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hội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này</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chính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là</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tập</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tục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lâu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đời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của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người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dân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các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nước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nhưng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những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hình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ảnh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của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nó</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làm</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xấu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hình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ảnh</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của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các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nước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khi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cổ</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vũ</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việc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xử</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tàn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ác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động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vật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ngược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đối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xử</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nhân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đạo</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tôn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trọng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và</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bảo</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vệ</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động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vật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trên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toàn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thế</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giới</a:t>
            </a:r>
            <a:r>
              <a:rPr lang="en-US" sz="2400" dirty="0">
                <a:solidFill>
                  <a:srgbClr val="161616"/>
                </a:solidFill>
                <a:latin typeface="Times New Roman" panose="02020603050405020304" pitchFamily="18" charset="0"/>
                <a:ea typeface="Times New Roman" panose="02020603050405020304" pitchFamily="18" charset="0"/>
              </a:rPr>
              <a:t>. Do </a:t>
            </a:r>
            <a:r>
              <a:rPr lang="en-US" sz="2400" dirty="0" err="1">
                <a:solidFill>
                  <a:srgbClr val="161616"/>
                </a:solidFill>
                <a:latin typeface="Times New Roman" panose="02020603050405020304" pitchFamily="18" charset="0"/>
                <a:ea typeface="Times New Roman" panose="02020603050405020304" pitchFamily="18" charset="0"/>
              </a:rPr>
              <a:t>đó</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chúng</a:t>
            </a:r>
            <a:r>
              <a:rPr lang="en-US" sz="2400" dirty="0">
                <a:solidFill>
                  <a:srgbClr val="161616"/>
                </a:solidFill>
                <a:latin typeface="Times New Roman" panose="02020603050405020304" pitchFamily="18" charset="0"/>
                <a:ea typeface="Times New Roman" panose="02020603050405020304" pitchFamily="18" charset="0"/>
              </a:rPr>
              <a:t> ta </a:t>
            </a:r>
            <a:r>
              <a:rPr lang="en-US" sz="2400" dirty="0" err="1">
                <a:solidFill>
                  <a:srgbClr val="161616"/>
                </a:solidFill>
                <a:latin typeface="Times New Roman" panose="02020603050405020304" pitchFamily="18" charset="0"/>
                <a:ea typeface="Times New Roman" panose="02020603050405020304" pitchFamily="18" charset="0"/>
              </a:rPr>
              <a:t>cần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thay</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đổi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một</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số</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những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tập</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tục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đã</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lạc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hậu</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trong</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các</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lễ</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hội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để</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phù</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hợp</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với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sự</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văn</a:t>
            </a:r>
            <a:r>
              <a:rPr lang="en-US" sz="2400" dirty="0">
                <a:solidFill>
                  <a:srgbClr val="161616"/>
                </a:solidFill>
                <a:latin typeface="Times New Roman" panose="02020603050405020304" pitchFamily="18" charset="0"/>
                <a:ea typeface="Times New Roman" panose="02020603050405020304" pitchFamily="18" charset="0"/>
              </a:rPr>
              <a:t> minh </a:t>
            </a:r>
            <a:r>
              <a:rPr lang="en-US" sz="2400" dirty="0" err="1">
                <a:solidFill>
                  <a:srgbClr val="161616"/>
                </a:solidFill>
                <a:latin typeface="Times New Roman" panose="02020603050405020304" pitchFamily="18" charset="0"/>
                <a:ea typeface="Times New Roman" panose="02020603050405020304" pitchFamily="18" charset="0"/>
              </a:rPr>
              <a:t>của</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nhân</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loại</a:t>
            </a:r>
            <a:r>
              <a:rPr lang="en-US" sz="2400" dirty="0">
                <a:solidFill>
                  <a:srgbClr val="161616"/>
                </a:solidFill>
                <a:latin typeface="Times New Roman" panose="02020603050405020304" pitchFamily="18" charset="0"/>
                <a:ea typeface="Times New Roman" panose="02020603050405020304" pitchFamily="18" charset="0"/>
              </a:rPr>
              <a:t> </a:t>
            </a:r>
            <a:r>
              <a:rPr lang="en-US" sz="2400" dirty="0" err="1">
                <a:solidFill>
                  <a:srgbClr val="161616"/>
                </a:solidFill>
                <a:latin typeface="Times New Roman" panose="02020603050405020304" pitchFamily="18" charset="0"/>
                <a:ea typeface="Times New Roman" panose="02020603050405020304" pitchFamily="18" charset="0"/>
              </a:rPr>
              <a:t>ngày</a:t>
            </a:r>
            <a:r>
              <a:rPr lang="en-US" sz="2400" dirty="0">
                <a:solidFill>
                  <a:srgbClr val="161616"/>
                </a:solidFill>
                <a:latin typeface="Times New Roman" panose="02020603050405020304" pitchFamily="18" charset="0"/>
                <a:ea typeface="Times New Roman" panose="02020603050405020304" pitchFamily="18" charset="0"/>
              </a:rPr>
              <a:t> nay. </a:t>
            </a:r>
            <a:endParaRPr lang="en-US" sz="2400" dirty="0"/>
          </a:p>
        </p:txBody>
      </p:sp>
    </p:spTree>
    <p:extLst>
      <p:ext uri="{BB962C8B-B14F-4D97-AF65-F5344CB8AC3E}">
        <p14:creationId xmlns:p14="http://schemas.microsoft.com/office/powerpoint/2010/main" val="17860666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8145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15000"/>
              </a:lnSpc>
            </a:pPr>
            <a:r>
              <a:rPr lang="en-US" sz="2400" b="1" dirty="0">
                <a:solidFill>
                  <a:schemeClr val="bg1"/>
                </a:solidFill>
                <a:latin typeface="Times New Roman" panose="02020603050405020304" pitchFamily="18" charset="0"/>
                <a:cs typeface="Times New Roman" panose="02020603050405020304" pitchFamily="18" charset="0"/>
              </a:rPr>
              <a:t>VIẾT BÀI VĂN TRÌNH BÀY Ý KIẾN VỀ MỘT HIỆN TƯỢNG ĐỜI SỐNG</a:t>
            </a:r>
            <a:endParaRPr lang="en-US" sz="2400" dirty="0">
              <a:solidFill>
                <a:schemeClr val="bg1"/>
              </a:solidFill>
              <a:effectLst/>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177443" y="724225"/>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grpSp>
        <p:nvGrpSpPr>
          <p:cNvPr id="15" name="Group 14"/>
          <p:cNvGrpSpPr/>
          <p:nvPr/>
        </p:nvGrpSpPr>
        <p:grpSpPr>
          <a:xfrm>
            <a:off x="567773" y="1383859"/>
            <a:ext cx="5731447" cy="4750241"/>
            <a:chOff x="567773" y="1284891"/>
            <a:chExt cx="5731447" cy="4946820"/>
          </a:xfrm>
        </p:grpSpPr>
        <p:sp>
          <p:nvSpPr>
            <p:cNvPr id="16" name="Rectangle 15" descr="Xử phạt hành vi xả rác: Lợi đơn, lợi kép"/>
            <p:cNvSpPr/>
            <p:nvPr/>
          </p:nvSpPr>
          <p:spPr>
            <a:xfrm>
              <a:off x="567773" y="1284891"/>
              <a:ext cx="2726667" cy="2337077"/>
            </a:xfrm>
            <a:prstGeom prst="rect">
              <a:avLst/>
            </a:prstGeom>
            <a:blipFill>
              <a:blip r:embed="rId10">
                <a:extLst>
                  <a:ext uri="{28A0092B-C50C-407E-A947-70E740481C1C}">
                    <a14:useLocalDpi xmlns:a14="http://schemas.microsoft.com/office/drawing/2010/main" val="0"/>
                  </a:ext>
                </a:extLst>
              </a:blip>
              <a:srcRect/>
              <a:stretch>
                <a:fillRect l="-26000" r="-2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567773" y="2920844"/>
              <a:ext cx="2726667" cy="560898"/>
            </a:xfrm>
            <a:custGeom>
              <a:avLst/>
              <a:gdLst>
                <a:gd name="connsiteX0" fmla="*/ 0 w 2726667"/>
                <a:gd name="connsiteY0" fmla="*/ 0 h 560898"/>
                <a:gd name="connsiteX1" fmla="*/ 2726667 w 2726667"/>
                <a:gd name="connsiteY1" fmla="*/ 0 h 560898"/>
                <a:gd name="connsiteX2" fmla="*/ 2726667 w 2726667"/>
                <a:gd name="connsiteY2" fmla="*/ 560898 h 560898"/>
                <a:gd name="connsiteX3" fmla="*/ 0 w 2726667"/>
                <a:gd name="connsiteY3" fmla="*/ 560898 h 560898"/>
                <a:gd name="connsiteX4" fmla="*/ 0 w 2726667"/>
                <a:gd name="connsiteY4" fmla="*/ 0 h 56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667" h="560898">
                  <a:moveTo>
                    <a:pt x="0" y="0"/>
                  </a:moveTo>
                  <a:lnTo>
                    <a:pt x="2726667" y="0"/>
                  </a:lnTo>
                  <a:lnTo>
                    <a:pt x="2726667" y="560898"/>
                  </a:lnTo>
                  <a:lnTo>
                    <a:pt x="0" y="56089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1</a:t>
              </a:r>
              <a:endParaRPr lang="en-US" sz="2800" kern="1200" dirty="0">
                <a:latin typeface="Times New Roman" panose="02020603050405020304" pitchFamily="18" charset="0"/>
                <a:cs typeface="Times New Roman" panose="02020603050405020304" pitchFamily="18" charset="0"/>
              </a:endParaRPr>
            </a:p>
          </p:txBody>
        </p:sp>
        <p:sp>
          <p:nvSpPr>
            <p:cNvPr id="18" name="Rectangle 17"/>
            <p:cNvSpPr/>
            <p:nvPr/>
          </p:nvSpPr>
          <p:spPr>
            <a:xfrm>
              <a:off x="3572553" y="1284891"/>
              <a:ext cx="2726667" cy="2337077"/>
            </a:xfrm>
            <a:prstGeom prst="rect">
              <a:avLst/>
            </a:prstGeom>
            <a:blipFill>
              <a:blip r:embed="rId11"/>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3572553" y="2920844"/>
              <a:ext cx="2726667" cy="560898"/>
            </a:xfrm>
            <a:custGeom>
              <a:avLst/>
              <a:gdLst>
                <a:gd name="connsiteX0" fmla="*/ 0 w 2726667"/>
                <a:gd name="connsiteY0" fmla="*/ 0 h 560898"/>
                <a:gd name="connsiteX1" fmla="*/ 2726667 w 2726667"/>
                <a:gd name="connsiteY1" fmla="*/ 0 h 560898"/>
                <a:gd name="connsiteX2" fmla="*/ 2726667 w 2726667"/>
                <a:gd name="connsiteY2" fmla="*/ 560898 h 560898"/>
                <a:gd name="connsiteX3" fmla="*/ 0 w 2726667"/>
                <a:gd name="connsiteY3" fmla="*/ 560898 h 560898"/>
                <a:gd name="connsiteX4" fmla="*/ 0 w 2726667"/>
                <a:gd name="connsiteY4" fmla="*/ 0 h 56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667" h="560898">
                  <a:moveTo>
                    <a:pt x="0" y="0"/>
                  </a:moveTo>
                  <a:lnTo>
                    <a:pt x="2726667" y="0"/>
                  </a:lnTo>
                  <a:lnTo>
                    <a:pt x="2726667" y="560898"/>
                  </a:lnTo>
                  <a:lnTo>
                    <a:pt x="0" y="56089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2</a:t>
              </a:r>
              <a:endParaRPr lang="en-US" sz="2800" kern="1200" dirty="0">
                <a:latin typeface="Times New Roman" panose="02020603050405020304" pitchFamily="18" charset="0"/>
                <a:cs typeface="Times New Roman" panose="02020603050405020304" pitchFamily="18" charset="0"/>
              </a:endParaRPr>
            </a:p>
          </p:txBody>
        </p:sp>
        <p:sp>
          <p:nvSpPr>
            <p:cNvPr id="20" name="Rectangle 19"/>
            <p:cNvSpPr/>
            <p:nvPr/>
          </p:nvSpPr>
          <p:spPr>
            <a:xfrm>
              <a:off x="567773" y="3894634"/>
              <a:ext cx="2726667" cy="2337077"/>
            </a:xfrm>
            <a:prstGeom prst="rect">
              <a:avLst/>
            </a:prstGeom>
            <a:blipFill>
              <a:blip r:embed="rId12"/>
              <a:srcRect/>
              <a:stretch>
                <a:fillRect t="-4000" b="-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Freeform 20"/>
            <p:cNvSpPr/>
            <p:nvPr/>
          </p:nvSpPr>
          <p:spPr>
            <a:xfrm>
              <a:off x="567773" y="5530588"/>
              <a:ext cx="2726667" cy="560898"/>
            </a:xfrm>
            <a:custGeom>
              <a:avLst/>
              <a:gdLst>
                <a:gd name="connsiteX0" fmla="*/ 0 w 2726667"/>
                <a:gd name="connsiteY0" fmla="*/ 0 h 560898"/>
                <a:gd name="connsiteX1" fmla="*/ 2726667 w 2726667"/>
                <a:gd name="connsiteY1" fmla="*/ 0 h 560898"/>
                <a:gd name="connsiteX2" fmla="*/ 2726667 w 2726667"/>
                <a:gd name="connsiteY2" fmla="*/ 560898 h 560898"/>
                <a:gd name="connsiteX3" fmla="*/ 0 w 2726667"/>
                <a:gd name="connsiteY3" fmla="*/ 560898 h 560898"/>
                <a:gd name="connsiteX4" fmla="*/ 0 w 2726667"/>
                <a:gd name="connsiteY4" fmla="*/ 0 h 56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667" h="560898">
                  <a:moveTo>
                    <a:pt x="0" y="0"/>
                  </a:moveTo>
                  <a:lnTo>
                    <a:pt x="2726667" y="0"/>
                  </a:lnTo>
                  <a:lnTo>
                    <a:pt x="2726667" y="560898"/>
                  </a:lnTo>
                  <a:lnTo>
                    <a:pt x="0" y="56089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3</a:t>
              </a:r>
              <a:endParaRPr lang="en-US" sz="2800" kern="1200" dirty="0">
                <a:latin typeface="Times New Roman" panose="02020603050405020304" pitchFamily="18" charset="0"/>
                <a:cs typeface="Times New Roman" panose="02020603050405020304" pitchFamily="18" charset="0"/>
              </a:endParaRPr>
            </a:p>
          </p:txBody>
        </p:sp>
        <p:sp>
          <p:nvSpPr>
            <p:cNvPr id="22" name="Rectangle 21"/>
            <p:cNvSpPr/>
            <p:nvPr/>
          </p:nvSpPr>
          <p:spPr>
            <a:xfrm>
              <a:off x="3572553" y="3894634"/>
              <a:ext cx="2726667" cy="2337077"/>
            </a:xfrm>
            <a:prstGeom prst="rect">
              <a:avLst/>
            </a:prstGeom>
            <a:blipFill>
              <a:blip r:embed="rId13"/>
              <a:srcRect/>
              <a:stretch>
                <a:fillRect t="-6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Freeform 22"/>
            <p:cNvSpPr/>
            <p:nvPr/>
          </p:nvSpPr>
          <p:spPr>
            <a:xfrm>
              <a:off x="3572553" y="5530588"/>
              <a:ext cx="2726667" cy="560898"/>
            </a:xfrm>
            <a:custGeom>
              <a:avLst/>
              <a:gdLst>
                <a:gd name="connsiteX0" fmla="*/ 0 w 2726667"/>
                <a:gd name="connsiteY0" fmla="*/ 0 h 560898"/>
                <a:gd name="connsiteX1" fmla="*/ 2726667 w 2726667"/>
                <a:gd name="connsiteY1" fmla="*/ 0 h 560898"/>
                <a:gd name="connsiteX2" fmla="*/ 2726667 w 2726667"/>
                <a:gd name="connsiteY2" fmla="*/ 560898 h 560898"/>
                <a:gd name="connsiteX3" fmla="*/ 0 w 2726667"/>
                <a:gd name="connsiteY3" fmla="*/ 560898 h 560898"/>
                <a:gd name="connsiteX4" fmla="*/ 0 w 2726667"/>
                <a:gd name="connsiteY4" fmla="*/ 0 h 56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667" h="560898">
                  <a:moveTo>
                    <a:pt x="0" y="0"/>
                  </a:moveTo>
                  <a:lnTo>
                    <a:pt x="2726667" y="0"/>
                  </a:lnTo>
                  <a:lnTo>
                    <a:pt x="2726667" y="560898"/>
                  </a:lnTo>
                  <a:lnTo>
                    <a:pt x="0" y="56089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4</a:t>
              </a:r>
              <a:endParaRPr lang="en-US" sz="2800" kern="1200" dirty="0">
                <a:latin typeface="Times New Roman" panose="02020603050405020304" pitchFamily="18" charset="0"/>
                <a:cs typeface="Times New Roman" panose="02020603050405020304" pitchFamily="18" charset="0"/>
              </a:endParaRPr>
            </a:p>
          </p:txBody>
        </p:sp>
      </p:grpSp>
      <p:sp>
        <p:nvSpPr>
          <p:cNvPr id="24" name="Rounded Rectangle 23"/>
          <p:cNvSpPr/>
          <p:nvPr/>
        </p:nvSpPr>
        <p:spPr>
          <a:xfrm>
            <a:off x="6447930" y="1490903"/>
            <a:ext cx="5304848" cy="117833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6447930" y="2709928"/>
            <a:ext cx="5304848" cy="157304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động</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tượng</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sự</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việc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cực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động</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tượng</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sự</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việc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tiêu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cực</a:t>
            </a:r>
            <a:r>
              <a:rPr lang="en-US" sz="2400" i="1"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29" name="Rounded Rectangle 28"/>
          <p:cNvSpPr/>
          <p:nvPr/>
        </p:nvSpPr>
        <p:spPr>
          <a:xfrm>
            <a:off x="6447930" y="4321449"/>
            <a:ext cx="5304848" cy="177455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dirty="0" err="1">
                <a:solidFill>
                  <a:srgbClr val="000000"/>
                </a:solidFill>
                <a:latin typeface="Times New Roman" panose="02020603050405020304" pitchFamily="18" charset="0"/>
                <a:ea typeface="Times New Roman" panose="02020603050405020304" pitchFamily="18" charset="0"/>
              </a:rPr>
              <a:t>Ngoài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gặp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16629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177443" y="724225"/>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42144" y="1207292"/>
            <a:ext cx="10845800" cy="4539191"/>
          </a:xfrm>
          <a:prstGeom prst="rect">
            <a:avLst/>
          </a:prstGeom>
        </p:spPr>
        <p:txBody>
          <a:bodyPr>
            <a:spAutoFit/>
          </a:bodyPr>
          <a:lstStyle/>
          <a:p>
            <a:pPr algn="ctr">
              <a:lnSpc>
                <a:spcPct val="150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Gợi</a:t>
            </a:r>
            <a:r>
              <a:rPr lang="en-US" sz="2800" b="1" dirty="0">
                <a:solidFill>
                  <a:srgbClr val="0D0D0D"/>
                </a:solidFill>
                <a:latin typeface="Times New Roman" panose="02020603050405020304" pitchFamily="18" charset="0"/>
                <a:ea typeface="Times New Roman" panose="02020603050405020304" pitchFamily="18" charset="0"/>
              </a:rPr>
              <a:t> ý </a:t>
            </a:r>
            <a:r>
              <a:rPr lang="en-US" sz="2800" b="1" dirty="0" err="1">
                <a:solidFill>
                  <a:srgbClr val="0D0D0D"/>
                </a:solidFill>
                <a:latin typeface="Times New Roman" panose="02020603050405020304" pitchFamily="18" charset="0"/>
                <a:ea typeface="Times New Roman" panose="02020603050405020304" pitchFamily="18" charset="0"/>
              </a:rPr>
              <a:t>trả</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hỏi</a:t>
            </a:r>
            <a:endParaRPr lang="en-US" sz="2800" dirty="0">
              <a:latin typeface="Times New Roman" panose="02020603050405020304" pitchFamily="18" charset="0"/>
              <a:ea typeface="Times New Roman" panose="02020603050405020304" pitchFamily="18" charset="0"/>
            </a:endParaRPr>
          </a:p>
          <a:p>
            <a:pPr marL="10160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Tranh</a:t>
            </a:r>
            <a:r>
              <a:rPr lang="en-US" sz="2800" dirty="0">
                <a:solidFill>
                  <a:srgbClr val="0070C0"/>
                </a:solidFill>
                <a:latin typeface="Times New Roman" panose="02020603050405020304" pitchFamily="18" charset="0"/>
                <a:ea typeface="Times New Roman" panose="02020603050405020304" pitchFamily="18" charset="0"/>
              </a:rPr>
              <a:t> 1: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rPr>
              <a:t>vứt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bừa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bãi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2800" dirty="0" err="1">
                <a:solidFill>
                  <a:srgbClr val="0070C0"/>
                </a:solidFill>
                <a:latin typeface="Times New Roman" panose="02020603050405020304" pitchFamily="18" charset="0"/>
                <a:ea typeface="Times New Roman" panose="02020603050405020304" pitchFamily="18" charset="0"/>
              </a:rPr>
              <a:t>Tranh</a:t>
            </a:r>
            <a:r>
              <a:rPr lang="en-US" sz="2800" dirty="0">
                <a:solidFill>
                  <a:srgbClr val="0070C0"/>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2800" dirty="0" err="1">
                <a:solidFill>
                  <a:srgbClr val="0070C0"/>
                </a:solidFill>
                <a:latin typeface="Times New Roman" panose="02020603050405020304" pitchFamily="18" charset="0"/>
                <a:ea typeface="Times New Roman" panose="02020603050405020304" pitchFamily="18" charset="0"/>
              </a:rPr>
              <a:t>Tranh</a:t>
            </a:r>
            <a:r>
              <a:rPr lang="en-US" sz="2800" dirty="0">
                <a:solidFill>
                  <a:srgbClr val="0070C0"/>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ven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endParaRPr lang="en-US" sz="28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2800" dirty="0" err="1">
                <a:solidFill>
                  <a:srgbClr val="0070C0"/>
                </a:solidFill>
                <a:latin typeface="Times New Roman" panose="02020603050405020304" pitchFamily="18" charset="0"/>
                <a:ea typeface="Times New Roman" panose="02020603050405020304" pitchFamily="18" charset="0"/>
              </a:rPr>
              <a:t>Tranh</a:t>
            </a:r>
            <a:r>
              <a:rPr lang="en-US" sz="2800" dirty="0">
                <a:solidFill>
                  <a:srgbClr val="0070C0"/>
                </a:solidFill>
                <a:latin typeface="Times New Roman" panose="02020603050405020304" pitchFamily="18" charset="0"/>
                <a:ea typeface="Times New Roman" panose="02020603050405020304" pitchFamily="18" charset="0"/>
              </a:rPr>
              <a:t> 4: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thuốc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THCS.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19063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177443" y="724225"/>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25171" y="1079207"/>
            <a:ext cx="10845800" cy="4539191"/>
          </a:xfrm>
          <a:prstGeom prst="rect">
            <a:avLst/>
          </a:prstGeom>
        </p:spPr>
        <p:txBody>
          <a:bodyPr>
            <a:spAutoFit/>
          </a:bodyPr>
          <a:lstStyle/>
          <a:p>
            <a:pPr marL="10160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loại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0160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1, 4: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đ/s </a:t>
            </a:r>
            <a:r>
              <a:rPr lang="en-US" sz="2800" dirty="0" err="1">
                <a:solidFill>
                  <a:srgbClr val="0D0D0D"/>
                </a:solidFill>
                <a:latin typeface="Times New Roman" panose="02020603050405020304" pitchFamily="18" charset="0"/>
                <a:ea typeface="Times New Roman" panose="02020603050405020304" pitchFamily="18" charset="0"/>
              </a:rPr>
              <a:t>tiêu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cực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0160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2, 3: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đ/s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cực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0160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túi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nilông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rPr>
              <a:t>phạm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hay </a:t>
            </a:r>
            <a:r>
              <a:rPr lang="en-US" sz="2800" dirty="0" err="1">
                <a:solidFill>
                  <a:srgbClr val="0D0D0D"/>
                </a:solidFill>
                <a:latin typeface="Times New Roman" panose="02020603050405020304" pitchFamily="18" charset="0"/>
                <a:ea typeface="Times New Roman" panose="02020603050405020304" pitchFamily="18" charset="0"/>
              </a:rPr>
              <a:t>nghiện</a:t>
            </a:r>
            <a:r>
              <a:rPr lang="en-US" sz="2800" dirty="0">
                <a:solidFill>
                  <a:srgbClr val="0D0D0D"/>
                </a:solidFill>
                <a:latin typeface="Times New Roman" panose="02020603050405020304" pitchFamily="18" charset="0"/>
                <a:ea typeface="Times New Roman" panose="02020603050405020304" pitchFamily="18" charset="0"/>
              </a:rPr>
              <a:t> game ở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cứu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thải</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sông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74112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339874" y="724225"/>
            <a:ext cx="3486852"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endParaRPr lang="en-US" sz="2800" dirty="0"/>
          </a:p>
        </p:txBody>
      </p:sp>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5872" t="16034" r="6758" b="15070"/>
          <a:stretch/>
        </p:blipFill>
        <p:spPr>
          <a:xfrm>
            <a:off x="504672" y="2829570"/>
            <a:ext cx="3536244" cy="2788492"/>
          </a:xfrm>
          <a:prstGeom prst="rect">
            <a:avLst/>
          </a:prstGeom>
        </p:spPr>
      </p:pic>
      <p:sp>
        <p:nvSpPr>
          <p:cNvPr id="12" name="Rectangle 11"/>
          <p:cNvSpPr/>
          <p:nvPr/>
        </p:nvSpPr>
        <p:spPr>
          <a:xfrm>
            <a:off x="504672" y="2014682"/>
            <a:ext cx="3616567" cy="517065"/>
          </a:xfrm>
          <a:prstGeom prst="rect">
            <a:avLst/>
          </a:prstGeom>
        </p:spPr>
        <p:txBody>
          <a:bodyPr wrap="none">
            <a:spAutoFit/>
          </a:bodyPr>
          <a:lstStyle/>
          <a:p>
            <a:pPr>
              <a:lnSpc>
                <a:spcPct val="115000"/>
              </a:lnSpc>
              <a:spcAft>
                <a:spcPts val="0"/>
              </a:spcAft>
              <a:tabLst>
                <a:tab pos="1386840" algn="l"/>
              </a:tabLst>
            </a:pPr>
            <a:r>
              <a:rPr lang="en-US" sz="2400" b="1" dirty="0">
                <a:solidFill>
                  <a:srgbClr val="FF0000"/>
                </a:solidFill>
                <a:latin typeface="Times New Roman" panose="02020603050405020304" pitchFamily="18" charset="0"/>
                <a:ea typeface="MS Mincho"/>
              </a:rPr>
              <a:t>HOẠT ĐỘNG CẶP ĐÔI </a:t>
            </a:r>
            <a:r>
              <a:rPr lang="en-US" sz="2400" b="1" dirty="0" smtClean="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4040916" y="1490903"/>
            <a:ext cx="7430055" cy="4647426"/>
          </a:xfrm>
          <a:prstGeom prst="rect">
            <a:avLst/>
          </a:prstGeom>
        </p:spPr>
        <p:txBody>
          <a:bodyPr wrap="square">
            <a:spAutoFit/>
          </a:bodyPr>
          <a:lstStyle/>
          <a:p>
            <a:pPr marL="342900" indent="-342900">
              <a:lnSpc>
                <a:spcPct val="115000"/>
              </a:lnSpc>
              <a:spcAft>
                <a:spcPts val="0"/>
              </a:spcAft>
              <a:buFont typeface="Wingdings" panose="05000000000000000000" pitchFamily="2" charset="2"/>
              <a:buChar char="v"/>
              <a:tabLst>
                <a:tab pos="138684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Dựa vào phần Định hướng (SGK/Tr </a:t>
            </a:r>
            <a:r>
              <a:rPr lang="en-US" sz="2400" dirty="0">
                <a:latin typeface="Times New Roman" panose="02020603050405020304" pitchFamily="18" charset="0"/>
                <a:ea typeface="Calibri" panose="020F0502020204030204" pitchFamily="34" charset="0"/>
                <a:cs typeface="Times New Roman" panose="02020603050405020304" pitchFamily="18" charset="0"/>
              </a:rPr>
              <a:t>58-59</a:t>
            </a:r>
            <a:r>
              <a:rPr lang="vi-VN" sz="2400" dirty="0">
                <a:latin typeface="Times New Roman" panose="02020603050405020304" pitchFamily="18" charset="0"/>
                <a:ea typeface="Calibri" panose="020F0502020204030204" pitchFamily="34" charset="0"/>
                <a:cs typeface="Times New Roman" panose="02020603050405020304" pitchFamily="18" charset="0"/>
              </a:rPr>
              <a:t>), hãy cho biết: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Wingdings" panose="05000000000000000000" pitchFamily="2" charset="2"/>
              <a:buChar char="ü"/>
              <a:tabLst>
                <a:tab pos="1386840" algn="l"/>
              </a:tabLst>
            </a:pPr>
            <a:r>
              <a:rPr lang="en-US" sz="2400" dirty="0" err="1" smtClean="0">
                <a:latin typeface="Times New Roman" panose="02020603050405020304" pitchFamily="18" charset="0"/>
                <a:ea typeface="MS Mincho"/>
                <a:cs typeface="Times New Roman" panose="02020603050405020304" pitchFamily="18" charset="0"/>
              </a:rPr>
              <a:t>Thế</a:t>
            </a:r>
            <a:r>
              <a:rPr lang="en-US" sz="2400" dirty="0" smtClean="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nào</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là</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văn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bày</a:t>
            </a:r>
            <a:r>
              <a:rPr lang="en-US" sz="2400" dirty="0">
                <a:solidFill>
                  <a:srgbClr val="0D0D0D"/>
                </a:solidFill>
                <a:latin typeface="Times New Roman" panose="02020603050405020304" pitchFamily="18" charset="0"/>
                <a:ea typeface="MS Mincho"/>
                <a:cs typeface="Times New Roman" panose="02020603050405020304" pitchFamily="18" charset="0"/>
              </a:rPr>
              <a:t> ý </a:t>
            </a:r>
            <a:r>
              <a:rPr lang="en-US" sz="2400" dirty="0" err="1">
                <a:solidFill>
                  <a:srgbClr val="0D0D0D"/>
                </a:solidFill>
                <a:latin typeface="Times New Roman" panose="02020603050405020304" pitchFamily="18" charset="0"/>
                <a:ea typeface="MS Mincho"/>
                <a:cs typeface="Times New Roman" panose="02020603050405020304" pitchFamily="18" charset="0"/>
              </a:rPr>
              <a:t>kiến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về</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một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hiện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tượng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đời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sống</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Bef>
                <a:spcPts val="600"/>
              </a:spcBef>
              <a:spcAft>
                <a:spcPts val="600"/>
              </a:spcAft>
              <a:buFont typeface="Wingdings" panose="05000000000000000000" pitchFamily="2" charset="2"/>
              <a:buChar char="ü"/>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hiện tư</a:t>
            </a:r>
            <a:r>
              <a:rPr lang="en-US" sz="2400" dirty="0">
                <a:solidFill>
                  <a:srgbClr val="000000"/>
                </a:solidFill>
                <a:latin typeface="Times New Roman" panose="02020603050405020304" pitchFamily="18" charset="0"/>
                <a:cs typeface="Times New Roman" panose="02020603050405020304" pitchFamily="18" charset="0"/>
              </a:rPr>
              <a:t>ợ</a:t>
            </a:r>
            <a:r>
              <a:rPr lang="vi-VN" sz="2400" dirty="0">
                <a:solidFill>
                  <a:srgbClr val="000000"/>
                </a:solidFill>
                <a:latin typeface="Times New Roman" panose="02020603050405020304" pitchFamily="18" charset="0"/>
                <a:cs typeface="Times New Roman" panose="02020603050405020304" pitchFamily="18" charset="0"/>
              </a:rPr>
              <a:t>ng </a:t>
            </a:r>
            <a:r>
              <a:rPr lang="en-US" sz="2400" dirty="0" err="1">
                <a:solidFill>
                  <a:srgbClr val="000000"/>
                </a:solidFill>
                <a:latin typeface="Times New Roman" panose="02020603050405020304" pitchFamily="18" charset="0"/>
                <a:cs typeface="Times New Roman" panose="02020603050405020304" pitchFamily="18" charset="0"/>
              </a:rPr>
              <a:t>đờ</a:t>
            </a:r>
            <a:r>
              <a:rPr lang="vi-VN" sz="2400" dirty="0">
                <a:solidFill>
                  <a:srgbClr val="000000"/>
                </a:solidFill>
                <a:latin typeface="Times New Roman" panose="02020603050405020304" pitchFamily="18" charset="0"/>
                <a:cs typeface="Times New Roman" panose="02020603050405020304" pitchFamily="18" charset="0"/>
              </a:rPr>
              <a:t>i </a:t>
            </a:r>
            <a:r>
              <a:rPr lang="en-US" sz="2400" dirty="0" err="1">
                <a:solidFill>
                  <a:srgbClr val="000000"/>
                </a:solidFill>
                <a:latin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cần quan t</a:t>
            </a:r>
            <a:r>
              <a:rPr lang="en-US" sz="2400" dirty="0">
                <a:solidFill>
                  <a:srgbClr val="000000"/>
                </a:solidFill>
                <a:latin typeface="Times New Roman" panose="02020603050405020304" pitchFamily="18" charset="0"/>
                <a:cs typeface="Times New Roman" panose="02020603050405020304" pitchFamily="18" charset="0"/>
              </a:rPr>
              <a:t>â</a:t>
            </a:r>
            <a:r>
              <a:rPr lang="vi-VN" sz="2400" dirty="0">
                <a:solidFill>
                  <a:srgbClr val="000000"/>
                </a:solidFill>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lgn="just">
              <a:lnSpc>
                <a:spcPct val="115000"/>
              </a:lnSpc>
              <a:spcBef>
                <a:spcPts val="600"/>
              </a:spcBef>
              <a:spcAft>
                <a:spcPts val="600"/>
              </a:spcAft>
              <a:buFont typeface="Wingdings" panose="05000000000000000000" pitchFamily="2" charset="2"/>
              <a:buChar char="ü"/>
            </a:pPr>
            <a:r>
              <a:rPr lang="vi-VN" sz="2400" dirty="0" smtClean="0">
                <a:solidFill>
                  <a:srgbClr val="000000"/>
                </a:solidFill>
                <a:latin typeface="Times New Roman" panose="02020603050405020304" pitchFamily="18" charset="0"/>
                <a:cs typeface="Times New Roman" panose="02020603050405020304" pitchFamily="18" charset="0"/>
              </a:rPr>
              <a:t>Đ</a:t>
            </a:r>
            <a:r>
              <a:rPr lang="en-US" sz="2400" dirty="0">
                <a:solidFill>
                  <a:srgbClr val="000000"/>
                </a:solidFill>
                <a:latin typeface="Times New Roman" panose="02020603050405020304" pitchFamily="18" charset="0"/>
                <a:cs typeface="Times New Roman" panose="02020603050405020304" pitchFamily="18" charset="0"/>
              </a:rPr>
              <a:t>ể</a:t>
            </a:r>
            <a:r>
              <a:rPr lang="vi-VN" sz="2400" dirty="0">
                <a:solidFill>
                  <a:srgbClr val="000000"/>
                </a:solidFill>
                <a:latin typeface="Times New Roman" panose="02020603050405020304" pitchFamily="18" charset="0"/>
                <a:cs typeface="Times New Roman" panose="02020603050405020304" pitchFamily="18" charset="0"/>
              </a:rPr>
              <a:t> trình bày ý kiến về một hiện tư</a:t>
            </a:r>
            <a:r>
              <a:rPr lang="en-US" sz="2400" dirty="0">
                <a:solidFill>
                  <a:srgbClr val="000000"/>
                </a:solidFill>
                <a:latin typeface="Times New Roman" panose="02020603050405020304" pitchFamily="18" charset="0"/>
                <a:cs typeface="Times New Roman" panose="02020603050405020304" pitchFamily="18" charset="0"/>
              </a:rPr>
              <a:t>ợ</a:t>
            </a:r>
            <a:r>
              <a:rPr lang="vi-VN" sz="2400" dirty="0">
                <a:solidFill>
                  <a:srgbClr val="000000"/>
                </a:solidFill>
                <a:latin typeface="Times New Roman" panose="02020603050405020304" pitchFamily="18" charset="0"/>
                <a:cs typeface="Times New Roman" panose="02020603050405020304" pitchFamily="18" charset="0"/>
              </a:rPr>
              <a:t>ng đời s</a:t>
            </a:r>
            <a:r>
              <a:rPr lang="en-US" sz="2400" dirty="0">
                <a:solidFill>
                  <a:srgbClr val="000000"/>
                </a:solidFill>
                <a:latin typeface="Times New Roman" panose="02020603050405020304" pitchFamily="18" charset="0"/>
                <a:cs typeface="Times New Roman" panose="02020603050405020304" pitchFamily="18" charset="0"/>
              </a:rPr>
              <a:t>ố</a:t>
            </a:r>
            <a:r>
              <a:rPr lang="vi-VN" sz="2400" dirty="0">
                <a:solidFill>
                  <a:srgbClr val="000000"/>
                </a:solidFill>
                <a:latin typeface="Times New Roman" panose="02020603050405020304" pitchFamily="18" charset="0"/>
                <a:cs typeface="Times New Roman" panose="02020603050405020304" pitchFamily="18" charset="0"/>
              </a:rPr>
              <a:t>ng, các em cần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342900" indent="-342900">
              <a:lnSpc>
                <a:spcPct val="115000"/>
              </a:lnSpc>
              <a:spcAft>
                <a:spcPts val="0"/>
              </a:spcAft>
              <a:buFont typeface="Wingdings" panose="05000000000000000000" pitchFamily="2" charset="2"/>
              <a:buChar char="ü"/>
              <a:tabLst>
                <a:tab pos="1386840" algn="l"/>
              </a:tabLst>
            </a:pPr>
            <a:r>
              <a:rPr lang="en-US" sz="2400" dirty="0" err="1" smtClean="0">
                <a:solidFill>
                  <a:srgbClr val="0D0D0D"/>
                </a:solidFill>
                <a:latin typeface="Times New Roman" panose="02020603050405020304" pitchFamily="18" charset="0"/>
                <a:ea typeface="MS Mincho"/>
                <a:cs typeface="Times New Roman" panose="02020603050405020304" pitchFamily="18" charset="0"/>
              </a:rPr>
              <a:t>Nêu</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dàn</a:t>
            </a:r>
            <a:r>
              <a:rPr lang="en-US" sz="2400" dirty="0">
                <a:solidFill>
                  <a:srgbClr val="0D0D0D"/>
                </a:solidFill>
                <a:latin typeface="Times New Roman" panose="02020603050405020304" pitchFamily="18" charset="0"/>
                <a:ea typeface="MS Mincho"/>
                <a:cs typeface="Times New Roman" panose="02020603050405020304" pitchFamily="18" charset="0"/>
              </a:rPr>
              <a:t> ý </a:t>
            </a:r>
            <a:r>
              <a:rPr lang="en-US" sz="2400" dirty="0" err="1">
                <a:solidFill>
                  <a:srgbClr val="0D0D0D"/>
                </a:solidFill>
                <a:latin typeface="Times New Roman" panose="02020603050405020304" pitchFamily="18" charset="0"/>
                <a:ea typeface="MS Mincho"/>
                <a:cs typeface="Times New Roman" panose="02020603050405020304" pitchFamily="18" charset="0"/>
              </a:rPr>
              <a:t>chung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của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một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văn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bày</a:t>
            </a:r>
            <a:r>
              <a:rPr lang="en-US" sz="2400" dirty="0">
                <a:solidFill>
                  <a:srgbClr val="0D0D0D"/>
                </a:solidFill>
                <a:latin typeface="Times New Roman" panose="02020603050405020304" pitchFamily="18" charset="0"/>
                <a:ea typeface="MS Mincho"/>
                <a:cs typeface="Times New Roman" panose="02020603050405020304" pitchFamily="18" charset="0"/>
              </a:rPr>
              <a:t> ý </a:t>
            </a:r>
            <a:r>
              <a:rPr lang="en-US" sz="2400" dirty="0" err="1">
                <a:solidFill>
                  <a:srgbClr val="0D0D0D"/>
                </a:solidFill>
                <a:latin typeface="Times New Roman" panose="02020603050405020304" pitchFamily="18" charset="0"/>
                <a:ea typeface="MS Mincho"/>
                <a:cs typeface="Times New Roman" panose="02020603050405020304" pitchFamily="18" charset="0"/>
              </a:rPr>
              <a:t>kiến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về</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một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hiện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tượng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đời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sống</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04672" y="1087581"/>
            <a:ext cx="2766591" cy="587853"/>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Yêu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cầu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5887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38326" y="1713541"/>
            <a:ext cx="6096000" cy="548099"/>
          </a:xfrm>
          <a:prstGeom prst="rect">
            <a:avLst/>
          </a:prstGeom>
        </p:spPr>
        <p:txBody>
          <a:bodyPr>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93534" y="3394525"/>
            <a:ext cx="3460649" cy="2197512"/>
          </a:xfrm>
          <a:prstGeom prst="rect">
            <a:avLst/>
          </a:prstGeom>
        </p:spPr>
      </p:pic>
      <p:sp>
        <p:nvSpPr>
          <p:cNvPr id="11" name="Plaque 10"/>
          <p:cNvSpPr/>
          <p:nvPr/>
        </p:nvSpPr>
        <p:spPr>
          <a:xfrm>
            <a:off x="431849" y="2529828"/>
            <a:ext cx="3380658" cy="516194"/>
          </a:xfrm>
          <a:prstGeom prst="plaque">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THẢO LUẬN NHÓM</a:t>
            </a:r>
            <a:endParaRPr lang="en-US" sz="2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3974752" y="1913136"/>
            <a:ext cx="8059931" cy="4944863"/>
          </a:xfrm>
          <a:prstGeom prst="rect">
            <a:avLst/>
          </a:prstGeom>
        </p:spPr>
      </p:pic>
      <p:sp>
        <p:nvSpPr>
          <p:cNvPr id="15" name="Rectangle 14"/>
          <p:cNvSpPr/>
          <p:nvPr/>
        </p:nvSpPr>
        <p:spPr>
          <a:xfrm>
            <a:off x="4956717" y="2597978"/>
            <a:ext cx="6355296" cy="3490186"/>
          </a:xfrm>
          <a:prstGeom prst="rect">
            <a:avLst/>
          </a:prstGeom>
        </p:spPr>
        <p:txBody>
          <a:bodyPr wrap="square">
            <a:spAutoFit/>
          </a:bodyPr>
          <a:lstStyle/>
          <a:p>
            <a:pPr algn="just">
              <a:lnSpc>
                <a:spcPct val="115000"/>
              </a:lnSpc>
              <a:spcAft>
                <a:spcPts val="0"/>
              </a:spcAft>
            </a:pP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Dựa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nhan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em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hãy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biết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nội</a:t>
            </a:r>
            <a:r>
              <a:rPr lang="en-US" sz="3200" i="1" dirty="0">
                <a:latin typeface="Times New Roman" panose="02020603050405020304" pitchFamily="18" charset="0"/>
                <a:ea typeface="Times New Roman" panose="02020603050405020304" pitchFamily="18" charset="0"/>
              </a:rPr>
              <a:t> dung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bài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viết</a:t>
            </a:r>
            <a:r>
              <a:rPr lang="vi-VN" sz="32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bản</a:t>
            </a:r>
            <a:r>
              <a:rPr lang="en-US" sz="3200" i="1" dirty="0">
                <a:latin typeface="Times New Roman" panose="02020603050405020304" pitchFamily="18" charset="0"/>
                <a:ea typeface="Times New Roman" panose="02020603050405020304" pitchFamily="18" charset="0"/>
              </a:rPr>
              <a:t> chia </a:t>
            </a:r>
            <a:r>
              <a:rPr lang="en-US" sz="3200" i="1" dirty="0" err="1">
                <a:latin typeface="Times New Roman" panose="02020603050405020304" pitchFamily="18" charset="0"/>
                <a:ea typeface="Times New Roman" panose="02020603050405020304" pitchFamily="18" charset="0"/>
              </a:rPr>
              <a:t>làm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mấy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Nêu</a:t>
            </a:r>
            <a:r>
              <a:rPr lang="en-US" sz="3200" i="1" dirty="0">
                <a:latin typeface="Times New Roman" panose="02020603050405020304" pitchFamily="18" charset="0"/>
                <a:ea typeface="Times New Roman" panose="02020603050405020304" pitchFamily="18" charset="0"/>
              </a:rPr>
              <a:t> ý </a:t>
            </a:r>
            <a:r>
              <a:rPr lang="en-US" sz="3200" i="1" dirty="0" err="1">
                <a:latin typeface="Times New Roman" panose="02020603050405020304" pitchFamily="18" charset="0"/>
                <a:ea typeface="Times New Roman" panose="02020603050405020304" pitchFamily="18" charset="0"/>
              </a:rPr>
              <a:t>chính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từng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phần</a:t>
            </a:r>
            <a:r>
              <a:rPr lang="en-US" sz="32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Tranh</a:t>
            </a:r>
            <a:r>
              <a:rPr lang="en-US" sz="3200" b="1" i="1" dirty="0">
                <a:latin typeface="Times New Roman" panose="02020603050405020304" pitchFamily="18" charset="0"/>
                <a:ea typeface="Calibri" panose="020F0502020204030204" pitchFamily="34" charset="0"/>
              </a:rPr>
              <a:t> minh </a:t>
            </a:r>
            <a:r>
              <a:rPr lang="en-US" sz="3200" b="1" i="1" dirty="0" err="1">
                <a:latin typeface="Times New Roman" panose="02020603050405020304" pitchFamily="18" charset="0"/>
                <a:ea typeface="Calibri" panose="020F0502020204030204" pitchFamily="34" charset="0"/>
              </a:rPr>
              <a:t>hoạ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gợi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em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suy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nghĩ</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gì</a:t>
            </a:r>
            <a:r>
              <a:rPr lang="en-US" sz="3200" b="1" i="1" dirty="0">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62971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33987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495158" y="996468"/>
            <a:ext cx="2766591" cy="587853"/>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Yêu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cầu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95158" y="1447331"/>
            <a:ext cx="10079426" cy="587853"/>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trình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bày</a:t>
            </a:r>
            <a:r>
              <a:rPr lang="en-US" sz="2800" b="1" dirty="0">
                <a:solidFill>
                  <a:srgbClr val="0070C0"/>
                </a:solidFill>
                <a:latin typeface="Times New Roman" panose="02020603050405020304" pitchFamily="18" charset="0"/>
                <a:ea typeface="MS Mincho"/>
              </a:rPr>
              <a:t> ý </a:t>
            </a:r>
            <a:r>
              <a:rPr lang="en-US" sz="2800" b="1" dirty="0" err="1">
                <a:solidFill>
                  <a:srgbClr val="0070C0"/>
                </a:solidFill>
                <a:latin typeface="Times New Roman" panose="02020603050405020304" pitchFamily="18" charset="0"/>
                <a:ea typeface="MS Mincho"/>
              </a:rPr>
              <a:t>kiến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về</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một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hiện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tượng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đời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sống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là</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gì</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25171" y="1976730"/>
            <a:ext cx="10845800" cy="4339650"/>
          </a:xfrm>
          <a:prstGeom prst="rect">
            <a:avLst/>
          </a:prstGeom>
        </p:spPr>
        <p:txBody>
          <a:bodyPr>
            <a:spAutoFit/>
          </a:bodyPr>
          <a:lstStyle/>
          <a:p>
            <a:pPr>
              <a:spcAft>
                <a:spcPts val="1200"/>
              </a:spcAft>
            </a:pPr>
            <a:r>
              <a:rPr lang="vi-VN" sz="2400" dirty="0">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Viết bài văn trình bày ý kiến về một hiện tượng đời sống là nêu lên những suy nghĩ và đưa ra được lí lẽ, bằng chứng để làm sáng tỏ ý kiến của người viết về hiện tượng ấy.</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Hiện tượng đời sống thường do đề bài nêu lên nhưng cũng có thể do người viết tự xác định: </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V</a:t>
            </a:r>
            <a:r>
              <a:rPr lang="vi-VN" sz="2400" dirty="0">
                <a:solidFill>
                  <a:srgbClr val="0D0D0D"/>
                </a:solidFill>
                <a:latin typeface="Times New Roman" panose="02020603050405020304" pitchFamily="18" charset="0"/>
                <a:ea typeface="Times New Roman" panose="02020603050405020304" pitchFamily="18" charset="0"/>
              </a:rPr>
              <a:t>iệc sử dụng túi nilông; </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Hiện tượng vi phạm luật giao thông hay nghiện game ở học sinh; </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Hành động dũng cảm cứu giúp người khác; </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Phong trào dọn rác thải ở sông, hồ, biển;</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dụng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liệu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nhựa</a:t>
            </a:r>
            <a:r>
              <a:rPr lang="en-US" sz="2400" dirty="0" smtClean="0">
                <a:solidFill>
                  <a:srgbClr val="0D0D0D"/>
                </a:solidFill>
                <a:latin typeface="Times New Roman" panose="02020603050405020304" pitchFamily="18" charset="0"/>
                <a:ea typeface="Times New Roman" panose="02020603050405020304" pitchFamily="18" charset="0"/>
              </a:rPr>
              <a:t>;…..</a:t>
            </a:r>
            <a:r>
              <a:rPr lang="en-US" sz="1400" dirty="0" smtClean="0">
                <a:solidFill>
                  <a:srgbClr val="0D0D0D"/>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03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33987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495158" y="996468"/>
            <a:ext cx="276659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Yêu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73100" y="1553300"/>
            <a:ext cx="10845800" cy="4057842"/>
          </a:xfrm>
          <a:prstGeom prst="rect">
            <a:avLst/>
          </a:prstGeom>
        </p:spPr>
        <p:txBody>
          <a:bodyPr>
            <a:spAutoFit/>
          </a:bodyPr>
          <a:lstStyle/>
          <a:p>
            <a:pPr>
              <a:lnSpc>
                <a:spcPct val="150000"/>
              </a:lnSpc>
              <a:spcAft>
                <a:spcPts val="0"/>
              </a:spcAft>
              <a:tabLst>
                <a:tab pos="1386840" algn="l"/>
              </a:tabLst>
            </a:pPr>
            <a:r>
              <a:rPr lang="en-US" sz="2400" b="1" dirty="0">
                <a:solidFill>
                  <a:srgbClr val="0070C0"/>
                </a:solidFill>
                <a:latin typeface="Times New Roman" panose="02020603050405020304" pitchFamily="18" charset="0"/>
                <a:ea typeface="MS Mincho"/>
                <a:cs typeface="Times New Roman" panose="02020603050405020304" pitchFamily="18" charset="0"/>
              </a:rPr>
              <a:t>2. </a:t>
            </a:r>
            <a:r>
              <a:rPr lang="en-US" sz="2400" b="1" dirty="0" err="1">
                <a:solidFill>
                  <a:srgbClr val="0070C0"/>
                </a:solidFill>
                <a:latin typeface="Times New Roman" panose="02020603050405020304" pitchFamily="18" charset="0"/>
                <a:ea typeface="MS Mincho"/>
                <a:cs typeface="Times New Roman" panose="02020603050405020304" pitchFamily="18" charset="0"/>
              </a:rPr>
              <a:t>Yêu</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cầu</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đối</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với</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bài</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trình</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bày</a:t>
            </a:r>
            <a:r>
              <a:rPr lang="en-US" sz="2400" b="1" dirty="0">
                <a:solidFill>
                  <a:srgbClr val="0070C0"/>
                </a:solidFill>
                <a:latin typeface="Times New Roman" panose="02020603050405020304" pitchFamily="18" charset="0"/>
                <a:ea typeface="MS Mincho"/>
                <a:cs typeface="Times New Roman" panose="02020603050405020304" pitchFamily="18" charset="0"/>
              </a:rPr>
              <a:t> ý </a:t>
            </a:r>
            <a:r>
              <a:rPr lang="en-US" sz="2400" b="1" dirty="0" err="1">
                <a:solidFill>
                  <a:srgbClr val="0070C0"/>
                </a:solidFill>
                <a:latin typeface="Times New Roman" panose="02020603050405020304" pitchFamily="18" charset="0"/>
                <a:ea typeface="MS Mincho"/>
                <a:cs typeface="Times New Roman" panose="02020603050405020304" pitchFamily="18" charset="0"/>
              </a:rPr>
              <a:t>kiến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về</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một</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hiện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tượng</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đời</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sống</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tabLst>
                <a:tab pos="1386840" algn="l"/>
              </a:tabLst>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M</a:t>
            </a:r>
            <a:r>
              <a:rPr lang="en-US" sz="2400" b="1" dirty="0">
                <a:solidFill>
                  <a:srgbClr val="000000"/>
                </a:solidFill>
                <a:latin typeface="Times New Roman" panose="02020603050405020304" pitchFamily="18" charset="0"/>
                <a:cs typeface="Times New Roman" panose="02020603050405020304" pitchFamily="18" charset="0"/>
              </a:rPr>
              <a:t>ở</a:t>
            </a:r>
            <a:r>
              <a:rPr lang="vi-VN" sz="2400" b="1" dirty="0">
                <a:solidFill>
                  <a:srgbClr val="000000"/>
                </a:solidFill>
                <a:latin typeface="Times New Roman" panose="02020603050405020304" pitchFamily="18" charset="0"/>
                <a:cs typeface="Times New Roman" panose="02020603050405020304" pitchFamily="18" charset="0"/>
              </a:rPr>
              <a:t> bài:</a:t>
            </a:r>
            <a:r>
              <a:rPr lang="vi-VN" sz="2400" dirty="0">
                <a:solidFill>
                  <a:srgbClr val="000000"/>
                </a:solidFill>
                <a:latin typeface="Times New Roman" panose="02020603050405020304" pitchFamily="18" charset="0"/>
                <a:cs typeface="Times New Roman" panose="02020603050405020304" pitchFamily="18" charset="0"/>
              </a:rPr>
              <a:t> Nêu v</a:t>
            </a:r>
            <a:r>
              <a:rPr lang="en-US" sz="2400" dirty="0">
                <a:solidFill>
                  <a:srgbClr val="000000"/>
                </a:solidFill>
                <a:latin typeface="Times New Roman" panose="02020603050405020304" pitchFamily="18" charset="0"/>
                <a:cs typeface="Times New Roman" panose="02020603050405020304" pitchFamily="18" charset="0"/>
              </a:rPr>
              <a:t>ấ</a:t>
            </a:r>
            <a:r>
              <a:rPr lang="vi-VN" sz="2400" dirty="0">
                <a:solidFill>
                  <a:srgbClr val="000000"/>
                </a:solidFill>
                <a:latin typeface="Times New Roman" panose="02020603050405020304" pitchFamily="18" charset="0"/>
                <a:cs typeface="Times New Roman" panose="02020603050405020304" pitchFamily="18" charset="0"/>
              </a:rPr>
              <a:t>n đề cần bàn luận </a:t>
            </a:r>
            <a:endParaRPr lang="en-US" sz="2400" dirty="0">
              <a:latin typeface="Times New Roman" panose="02020603050405020304" pitchFamily="18" charset="0"/>
              <a:cs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bài:</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Lần lượt trình bày ý kiến của em theo một tr</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 tự nhất định để làm sáng tỏ vấn đề đã nêu ở mở bài.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bài:</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Khẳng định lại ý kiến của em;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5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2551009" y="1506120"/>
            <a:ext cx="7064581" cy="45232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Rectangle 10"/>
          <p:cNvSpPr/>
          <p:nvPr/>
        </p:nvSpPr>
        <p:spPr>
          <a:xfrm>
            <a:off x="3594636" y="2482387"/>
            <a:ext cx="5088194" cy="2357568"/>
          </a:xfrm>
          <a:prstGeom prst="rect">
            <a:avLst/>
          </a:prstGeom>
        </p:spPr>
        <p:txBody>
          <a:bodyPr wrap="square">
            <a:spAutoFit/>
          </a:bodyPr>
          <a:lstStyle/>
          <a:p>
            <a:pPr>
              <a:lnSpc>
                <a:spcPct val="115000"/>
              </a:lnSpc>
              <a:spcAft>
                <a:spcPts val="0"/>
              </a:spcAft>
            </a:pPr>
            <a:r>
              <a:rPr lang="en-US" sz="3200" b="1">
                <a:solidFill>
                  <a:srgbClr val="000000"/>
                </a:solidFill>
                <a:latin typeface="Times New Roman" panose="02020603050405020304" pitchFamily="18" charset="0"/>
                <a:ea typeface="Calibri" panose="020F0502020204030204" pitchFamily="34" charset="0"/>
              </a:rPr>
              <a:t>Đề</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bài</a:t>
            </a:r>
            <a:r>
              <a:rPr lang="en-US" sz="3200" b="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FF"/>
                </a:solidFill>
                <a:latin typeface="Times New Roman" panose="02020603050405020304" pitchFamily="18" charset="0"/>
                <a:ea typeface="Times New Roman" panose="02020603050405020304" pitchFamily="18" charset="0"/>
              </a:rPr>
              <a:t>Nhiều</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người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cho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rằng</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nên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có</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các</a:t>
            </a:r>
            <a:r>
              <a:rPr lang="en-US" sz="3200" i="1" dirty="0">
                <a:solidFill>
                  <a:srgbClr val="0000FF"/>
                </a:solidFill>
                <a:latin typeface="Times New Roman" panose="02020603050405020304" pitchFamily="18" charset="0"/>
                <a:ea typeface="Times New Roman" panose="02020603050405020304" pitchFamily="18" charset="0"/>
              </a:rPr>
              <a:t> con </a:t>
            </a:r>
            <a:r>
              <a:rPr lang="en-US" sz="3200" i="1" dirty="0" err="1">
                <a:solidFill>
                  <a:srgbClr val="0000FF"/>
                </a:solidFill>
                <a:latin typeface="Times New Roman" panose="02020603050405020304" pitchFamily="18" charset="0"/>
                <a:ea typeface="Times New Roman" panose="02020603050405020304" pitchFamily="18" charset="0"/>
              </a:rPr>
              <a:t>vật</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nuôi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trong</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nhà</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Em</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có</a:t>
            </a:r>
            <a:r>
              <a:rPr lang="en-US" sz="3200" i="1" dirty="0">
                <a:solidFill>
                  <a:srgbClr val="0000FF"/>
                </a:solidFill>
                <a:latin typeface="Times New Roman" panose="02020603050405020304" pitchFamily="18" charset="0"/>
                <a:ea typeface="Times New Roman" panose="02020603050405020304" pitchFamily="18" charset="0"/>
              </a:rPr>
              <a:t> ý </a:t>
            </a:r>
            <a:r>
              <a:rPr lang="en-US" sz="3200" i="1" dirty="0" err="1">
                <a:solidFill>
                  <a:srgbClr val="0000FF"/>
                </a:solidFill>
                <a:latin typeface="Times New Roman" panose="02020603050405020304" pitchFamily="18" charset="0"/>
                <a:ea typeface="Times New Roman" panose="02020603050405020304" pitchFamily="18" charset="0"/>
              </a:rPr>
              <a:t>kiến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như</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thế</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nào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vấn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này</a:t>
            </a:r>
            <a:r>
              <a:rPr lang="en-US" sz="3200" i="1" dirty="0">
                <a:solidFill>
                  <a:srgbClr val="0000FF"/>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14585" y="1056128"/>
            <a:ext cx="2956194" cy="587853"/>
          </a:xfrm>
          <a:prstGeom prst="rect">
            <a:avLst/>
          </a:prstGeom>
        </p:spPr>
        <p:txBody>
          <a:bodyPr wrap="none">
            <a:spAutoFit/>
          </a:bodyPr>
          <a:lstStyle/>
          <a:p>
            <a:pPr algn="just">
              <a:lnSpc>
                <a:spcPct val="115000"/>
              </a:lnSpc>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 HÀNH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4017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4585" y="1056128"/>
            <a:ext cx="2956194" cy="587853"/>
          </a:xfrm>
          <a:prstGeom prst="rect">
            <a:avLst/>
          </a:prstGeom>
        </p:spPr>
        <p:txBody>
          <a:bodyPr wrap="none">
            <a:spAutoFit/>
          </a:bodyPr>
          <a:lstStyle/>
          <a:p>
            <a:pPr algn="just">
              <a:lnSpc>
                <a:spcPct val="115000"/>
              </a:lnSpc>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 HÀNH </a:t>
            </a:r>
            <a:endParaRPr lang="en-US" sz="2800" dirty="0">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85800" y="1490903"/>
            <a:ext cx="10820400" cy="5084725"/>
          </a:xfrm>
          <a:prstGeom prst="rect">
            <a:avLst/>
          </a:prstGeom>
        </p:spPr>
        <p:txBody>
          <a:bodyPr>
            <a:spAutoFit/>
          </a:bodyPr>
          <a:lstStyle/>
          <a:p>
            <a:pPr algn="just">
              <a:lnSpc>
                <a:spcPct val="115000"/>
              </a:lnSpc>
              <a:spcBef>
                <a:spcPts val="600"/>
              </a:spcBef>
              <a:spcAft>
                <a:spcPts val="600"/>
              </a:spcAft>
            </a:pPr>
            <a:r>
              <a:rPr lang="en-US" sz="2700" b="1" dirty="0" err="1">
                <a:solidFill>
                  <a:srgbClr val="0070C0"/>
                </a:solidFill>
                <a:latin typeface="Times New Roman" panose="02020603050405020304" pitchFamily="18" charset="0"/>
                <a:ea typeface="Calibri" panose="020F0502020204030204" pitchFamily="34" charset="0"/>
              </a:rPr>
              <a:t>Bước</a:t>
            </a:r>
            <a:r>
              <a:rPr lang="en-US" sz="2700" b="1" dirty="0">
                <a:solidFill>
                  <a:srgbClr val="0070C0"/>
                </a:solidFill>
                <a:latin typeface="Times New Roman" panose="02020603050405020304" pitchFamily="18" charset="0"/>
                <a:ea typeface="Calibri" panose="020F0502020204030204" pitchFamily="34" charset="0"/>
              </a:rPr>
              <a:t> 1: </a:t>
            </a:r>
            <a:r>
              <a:rPr lang="en-US" sz="2700" b="1" dirty="0" err="1">
                <a:solidFill>
                  <a:srgbClr val="0070C0"/>
                </a:solidFill>
                <a:latin typeface="Times New Roman" panose="02020603050405020304" pitchFamily="18" charset="0"/>
                <a:ea typeface="Calibri" panose="020F0502020204030204" pitchFamily="34" charset="0"/>
              </a:rPr>
              <a:t>Chuẩn</a:t>
            </a:r>
            <a:r>
              <a:rPr lang="en-US" sz="2700" b="1" dirty="0">
                <a:solidFill>
                  <a:srgbClr val="0070C0"/>
                </a:solidFill>
                <a:latin typeface="Times New Roman" panose="02020603050405020304" pitchFamily="18" charset="0"/>
                <a:ea typeface="Calibri" panose="020F0502020204030204" pitchFamily="34" charset="0"/>
              </a:rPr>
              <a:t> </a:t>
            </a:r>
            <a:r>
              <a:rPr lang="en-US" sz="2700" b="1" dirty="0" err="1">
                <a:solidFill>
                  <a:srgbClr val="0070C0"/>
                </a:solidFill>
                <a:latin typeface="Times New Roman" panose="02020603050405020304" pitchFamily="18" charset="0"/>
                <a:ea typeface="Calibri" panose="020F0502020204030204" pitchFamily="34" charset="0"/>
              </a:rPr>
              <a:t>bị</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0"/>
              </a:spcAft>
              <a:tabLst>
                <a:tab pos="262255" algn="l"/>
              </a:tabLst>
            </a:pPr>
            <a:r>
              <a:rPr lang="en-US" sz="2700" dirty="0">
                <a:solidFill>
                  <a:srgbClr val="000000"/>
                </a:solidFill>
                <a:latin typeface="Times New Roman" panose="02020603050405020304" pitchFamily="18" charset="0"/>
                <a:ea typeface="Times New Roman" panose="02020603050405020304" pitchFamily="18" charset="0"/>
              </a:rPr>
              <a:t>- </a:t>
            </a:r>
            <a:r>
              <a:rPr lang="vi-VN" sz="2700" dirty="0">
                <a:solidFill>
                  <a:srgbClr val="000000"/>
                </a:solidFill>
                <a:latin typeface="Times New Roman" panose="02020603050405020304" pitchFamily="18" charset="0"/>
                <a:ea typeface="Times New Roman" panose="02020603050405020304" pitchFamily="18" charset="0"/>
              </a:rPr>
              <a:t>Tìm hiểu về các con vật nuôi trong nhà: </a:t>
            </a:r>
            <a:r>
              <a:rPr lang="vi-VN" sz="2700" i="1" dirty="0">
                <a:solidFill>
                  <a:srgbClr val="000000"/>
                </a:solidFill>
                <a:latin typeface="Times New Roman" panose="02020603050405020304" pitchFamily="18" charset="0"/>
                <a:ea typeface="Times New Roman" panose="02020603050405020304" pitchFamily="18" charset="0"/>
              </a:rPr>
              <a:t>chó, mèo, gà, chuột hamster, rùa cảnh; chim cảnh,...</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0"/>
              </a:spcAft>
              <a:tabLst>
                <a:tab pos="213995" algn="l"/>
              </a:tabLst>
            </a:pPr>
            <a:r>
              <a:rPr lang="en-US" sz="2700" dirty="0">
                <a:solidFill>
                  <a:srgbClr val="000000"/>
                </a:solidFill>
                <a:latin typeface="Times New Roman" panose="02020603050405020304" pitchFamily="18" charset="0"/>
                <a:ea typeface="Times New Roman" panose="02020603050405020304" pitchFamily="18" charset="0"/>
              </a:rPr>
              <a:t>- </a:t>
            </a:r>
            <a:r>
              <a:rPr lang="vi-VN" sz="2700" dirty="0">
                <a:solidFill>
                  <a:srgbClr val="000000"/>
                </a:solidFill>
                <a:latin typeface="Times New Roman" panose="02020603050405020304" pitchFamily="18" charset="0"/>
                <a:ea typeface="Times New Roman" panose="02020603050405020304" pitchFamily="18" charset="0"/>
              </a:rPr>
              <a:t>Ghi lại những thông tin về vật nuôi: </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0"/>
              </a:spcAft>
              <a:tabLst>
                <a:tab pos="213995" algn="l"/>
              </a:tabLst>
            </a:pPr>
            <a:r>
              <a:rPr lang="en-US" sz="2700" dirty="0">
                <a:solidFill>
                  <a:srgbClr val="000000"/>
                </a:solidFill>
                <a:latin typeface="Times New Roman" panose="02020603050405020304" pitchFamily="18" charset="0"/>
                <a:ea typeface="Times New Roman" panose="02020603050405020304" pitchFamily="18" charset="0"/>
              </a:rPr>
              <a:t>+ </a:t>
            </a:r>
            <a:r>
              <a:rPr lang="vi-VN" sz="2700" dirty="0">
                <a:solidFill>
                  <a:srgbClr val="000000"/>
                </a:solidFill>
                <a:latin typeface="Times New Roman" panose="02020603050405020304" pitchFamily="18" charset="0"/>
                <a:ea typeface="Times New Roman" panose="02020603050405020304" pitchFamily="18" charset="0"/>
              </a:rPr>
              <a:t>Vật nuôi khác động vật hoang dã </a:t>
            </a:r>
            <a:r>
              <a:rPr lang="en-US" sz="2700" dirty="0" err="1">
                <a:solidFill>
                  <a:srgbClr val="000000"/>
                </a:solidFill>
                <a:latin typeface="Times New Roman" panose="02020603050405020304" pitchFamily="18" charset="0"/>
                <a:ea typeface="Times New Roman" panose="02020603050405020304" pitchFamily="18" charset="0"/>
              </a:rPr>
              <a:t>vì</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vật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nuôi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đã</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được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thuần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hoá</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0"/>
              </a:spcAft>
              <a:tabLst>
                <a:tab pos="213995" algn="l"/>
              </a:tabLst>
            </a:pPr>
            <a:r>
              <a:rPr lang="en-US" sz="2700" dirty="0">
                <a:solidFill>
                  <a:srgbClr val="000000"/>
                </a:solidFill>
                <a:latin typeface="Times New Roman" panose="02020603050405020304" pitchFamily="18" charset="0"/>
                <a:ea typeface="Times New Roman" panose="02020603050405020304" pitchFamily="18" charset="0"/>
              </a:rPr>
              <a:t>+ </a:t>
            </a:r>
            <a:r>
              <a:rPr lang="vi-VN" sz="2700" dirty="0">
                <a:solidFill>
                  <a:srgbClr val="000000"/>
                </a:solidFill>
                <a:latin typeface="Times New Roman" panose="02020603050405020304" pitchFamily="18" charset="0"/>
                <a:ea typeface="Times New Roman" panose="02020603050405020304" pitchFamily="18" charset="0"/>
              </a:rPr>
              <a:t>L</a:t>
            </a:r>
            <a:r>
              <a:rPr lang="en-US" sz="2700" dirty="0" err="1">
                <a:solidFill>
                  <a:srgbClr val="000000"/>
                </a:solidFill>
                <a:latin typeface="Times New Roman" panose="02020603050405020304" pitchFamily="18" charset="0"/>
                <a:ea typeface="Times New Roman" panose="02020603050405020304" pitchFamily="18" charset="0"/>
              </a:rPr>
              <a:t>ợi</a:t>
            </a:r>
            <a:r>
              <a:rPr lang="vi-VN" sz="2700" dirty="0">
                <a:solidFill>
                  <a:srgbClr val="000000"/>
                </a:solidFill>
                <a:latin typeface="Times New Roman" panose="02020603050405020304" pitchFamily="18" charset="0"/>
                <a:ea typeface="Times New Roman" panose="02020603050405020304" pitchFamily="18" charset="0"/>
              </a:rPr>
              <a:t> ích của vật nuôi (Tham khảo văn bản </a:t>
            </a:r>
            <a:r>
              <a:rPr lang="vi-VN" sz="2700" i="1" dirty="0">
                <a:solidFill>
                  <a:srgbClr val="000000"/>
                </a:solidFill>
                <a:latin typeface="Times New Roman" panose="02020603050405020304" pitchFamily="18" charset="0"/>
                <a:ea typeface="Times New Roman" panose="02020603050405020304" pitchFamily="18" charset="0"/>
              </a:rPr>
              <a:t>Tại sao nên có vật nuôi trong nhà?</a:t>
            </a:r>
            <a:r>
              <a:rPr lang="en-US" sz="2700" i="1" dirty="0">
                <a:solidFill>
                  <a:srgbClr val="000000"/>
                </a:solidFill>
                <a:latin typeface="Times New Roman" panose="02020603050405020304" pitchFamily="18" charset="0"/>
                <a:ea typeface="Times New Roman" panose="02020603050405020304" pitchFamily="18" charset="0"/>
              </a:rPr>
              <a:t>- 9 </a:t>
            </a:r>
            <a:r>
              <a:rPr lang="en-US" sz="2700" i="1" dirty="0" err="1">
                <a:solidFill>
                  <a:srgbClr val="000000"/>
                </a:solidFill>
                <a:latin typeface="Times New Roman" panose="02020603050405020304" pitchFamily="18" charset="0"/>
                <a:ea typeface="Times New Roman" panose="02020603050405020304" pitchFamily="18" charset="0"/>
              </a:rPr>
              <a:t>lí</a:t>
            </a:r>
            <a:r>
              <a:rPr lang="en-US" sz="2700" i="1" dirty="0">
                <a:solidFill>
                  <a:srgbClr val="000000"/>
                </a:solidFill>
                <a:latin typeface="Times New Roman" panose="02020603050405020304" pitchFamily="18" charset="0"/>
                <a:ea typeface="Times New Roman" panose="02020603050405020304" pitchFamily="18" charset="0"/>
              </a:rPr>
              <a:t> do</a:t>
            </a:r>
            <a:r>
              <a:rPr lang="vi-VN" sz="2700" i="1"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0"/>
              </a:spcAft>
              <a:tabLst>
                <a:tab pos="213995" algn="l"/>
              </a:tabLst>
            </a:pPr>
            <a:r>
              <a:rPr lang="en-US" sz="2700" dirty="0">
                <a:solidFill>
                  <a:srgbClr val="000000"/>
                </a:solidFill>
                <a:latin typeface="Times New Roman" panose="02020603050405020304" pitchFamily="18" charset="0"/>
                <a:ea typeface="Times New Roman" panose="02020603050405020304" pitchFamily="18" charset="0"/>
              </a:rPr>
              <a:t>- </a:t>
            </a:r>
            <a:r>
              <a:rPr lang="vi-VN" sz="2700" dirty="0">
                <a:solidFill>
                  <a:srgbClr val="000000"/>
                </a:solidFill>
                <a:latin typeface="Times New Roman" panose="02020603050405020304" pitchFamily="18" charset="0"/>
                <a:ea typeface="Times New Roman" panose="02020603050405020304" pitchFamily="18" charset="0"/>
              </a:rPr>
              <a:t>Có thể sử dụng </a:t>
            </a:r>
            <a:r>
              <a:rPr lang="en-US" sz="2700" dirty="0">
                <a:solidFill>
                  <a:srgbClr val="000000"/>
                </a:solidFill>
                <a:latin typeface="Times New Roman" panose="02020603050405020304" pitchFamily="18" charset="0"/>
                <a:ea typeface="Times New Roman" panose="02020603050405020304" pitchFamily="18" charset="0"/>
              </a:rPr>
              <a:t>internet </a:t>
            </a:r>
            <a:r>
              <a:rPr lang="vi-VN" sz="2700" dirty="0">
                <a:solidFill>
                  <a:srgbClr val="000000"/>
                </a:solidFill>
                <a:latin typeface="Times New Roman" panose="02020603050405020304" pitchFamily="18" charset="0"/>
                <a:ea typeface="Times New Roman" panose="02020603050405020304" pitchFamily="18" charset="0"/>
              </a:rPr>
              <a:t>đề thu thập thông tin, lấy tư liệu như </a:t>
            </a:r>
            <a:r>
              <a:rPr lang="en-US" sz="2700" dirty="0">
                <a:solidFill>
                  <a:srgbClr val="000000"/>
                </a:solidFill>
                <a:latin typeface="Times New Roman" panose="02020603050405020304" pitchFamily="18" charset="0"/>
                <a:ea typeface="Times New Roman" panose="02020603050405020304" pitchFamily="18" charset="0"/>
              </a:rPr>
              <a:t>video, </a:t>
            </a:r>
            <a:r>
              <a:rPr lang="vi-VN" sz="2700" dirty="0">
                <a:solidFill>
                  <a:srgbClr val="000000"/>
                </a:solidFill>
                <a:latin typeface="Times New Roman" panose="02020603050405020304" pitchFamily="18" charset="0"/>
                <a:ea typeface="Times New Roman" panose="02020603050405020304" pitchFamily="18" charset="0"/>
              </a:rPr>
              <a:t>hình ảnh minh hoạ, ý kiến của các nhân vật nổi tiếng,... và ghi lại nguồn d</a:t>
            </a:r>
            <a:r>
              <a:rPr lang="en-US" sz="2700" dirty="0">
                <a:solidFill>
                  <a:srgbClr val="000000"/>
                </a:solidFill>
                <a:latin typeface="Times New Roman" panose="02020603050405020304" pitchFamily="18" charset="0"/>
                <a:ea typeface="Times New Roman" panose="02020603050405020304" pitchFamily="18" charset="0"/>
              </a:rPr>
              <a:t>ẫ</a:t>
            </a:r>
            <a:r>
              <a:rPr lang="vi-VN" sz="2700" dirty="0">
                <a:solidFill>
                  <a:srgbClr val="000000"/>
                </a:solidFill>
                <a:latin typeface="Times New Roman" panose="02020603050405020304" pitchFamily="18" charset="0"/>
                <a:ea typeface="Times New Roman" panose="02020603050405020304" pitchFamily="18" charset="0"/>
              </a:rPr>
              <a:t>n các tư liệu đó.</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041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1000"/>
                                        <p:tgtEl>
                                          <p:spTgt spid="10">
                                            <p:txEl>
                                              <p:pRg st="4" end="4"/>
                                            </p:txEl>
                                          </p:spTgt>
                                        </p:tgtEl>
                                      </p:cBhvr>
                                    </p:animEffect>
                                    <p:anim calcmode="lin" valueType="num">
                                      <p:cBhvr>
                                        <p:cTn id="29"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1000"/>
                                        <p:tgtEl>
                                          <p:spTgt spid="10">
                                            <p:txEl>
                                              <p:pRg st="5" end="5"/>
                                            </p:txEl>
                                          </p:spTgt>
                                        </p:tgtEl>
                                      </p:cBhvr>
                                    </p:animEffect>
                                    <p:anim calcmode="lin" valueType="num">
                                      <p:cBhvr>
                                        <p:cTn id="3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4585" y="1056128"/>
            <a:ext cx="2956194"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928937" y="1231662"/>
            <a:ext cx="6164508" cy="587853"/>
          </a:xfrm>
          <a:prstGeom prst="rect">
            <a:avLst/>
          </a:prstGeom>
        </p:spPr>
        <p:txBody>
          <a:bodyPr wrap="none">
            <a:spAutoFit/>
          </a:bodyPr>
          <a:lstStyle/>
          <a:p>
            <a:pPr marL="91440" marR="182880" indent="457200" algn="ctr">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rPr>
              <a:t>PHIẾU HỌC TẬP 01: </a:t>
            </a:r>
            <a:r>
              <a:rPr lang="en-US" sz="2800" b="1" dirty="0" err="1">
                <a:solidFill>
                  <a:srgbClr val="0070C0"/>
                </a:solidFill>
                <a:latin typeface="Times New Roman" panose="02020603050405020304" pitchFamily="18" charset="0"/>
                <a:ea typeface="Calibri" panose="020F0502020204030204" pitchFamily="34" charset="0"/>
              </a:rPr>
              <a:t>Phiếu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tìm</a:t>
            </a:r>
            <a:r>
              <a:rPr lang="en-US" sz="2800" b="1" dirty="0">
                <a:solidFill>
                  <a:srgbClr val="0070C0"/>
                </a:solidFill>
                <a:latin typeface="Times New Roman" panose="02020603050405020304" pitchFamily="18" charset="0"/>
                <a:ea typeface="Calibri" panose="020F0502020204030204" pitchFamily="34" charset="0"/>
              </a:rPr>
              <a:t> ý</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017716424"/>
              </p:ext>
            </p:extLst>
          </p:nvPr>
        </p:nvGraphicFramePr>
        <p:xfrm>
          <a:off x="685799" y="1825626"/>
          <a:ext cx="10820400" cy="4556760"/>
        </p:xfrm>
        <a:graphic>
          <a:graphicData uri="http://schemas.openxmlformats.org/drawingml/2006/table">
            <a:tbl>
              <a:tblPr firstRow="1" firstCol="1" bandRow="1"/>
              <a:tblGrid>
                <a:gridCol w="4998832">
                  <a:extLst>
                    <a:ext uri="{9D8B030D-6E8A-4147-A177-3AD203B41FA5}">
                      <a16:colId xmlns:a16="http://schemas.microsoft.com/office/drawing/2014/main" val="2281966316"/>
                    </a:ext>
                  </a:extLst>
                </a:gridCol>
                <a:gridCol w="5821568">
                  <a:extLst>
                    <a:ext uri="{9D8B030D-6E8A-4147-A177-3AD203B41FA5}">
                      <a16:colId xmlns:a16="http://schemas.microsoft.com/office/drawing/2014/main" val="415168075"/>
                    </a:ext>
                  </a:extLst>
                </a:gridCol>
              </a:tblGrid>
              <a:tr h="182603">
                <a:tc>
                  <a:txBody>
                    <a:bodyPr/>
                    <a:lstStyle/>
                    <a:p>
                      <a:pPr marL="91440" marR="182880" algn="ctr">
                        <a:lnSpc>
                          <a:spcPct val="115000"/>
                        </a:lnSpc>
                        <a:spcAft>
                          <a:spcPts val="0"/>
                        </a:spcAft>
                      </a:pPr>
                      <a:r>
                        <a:rPr lang="en-US" sz="2600" b="1" dirty="0" err="1">
                          <a:solidFill>
                            <a:srgbClr val="000000"/>
                          </a:solidFill>
                          <a:effectLst/>
                          <a:latin typeface="Times New Roman" panose="02020603050405020304" pitchFamily="18" charset="0"/>
                          <a:ea typeface="Calibri" panose="020F0502020204030204" pitchFamily="34" charset="0"/>
                        </a:rPr>
                        <a:t>Định</a:t>
                      </a:r>
                      <a:r>
                        <a:rPr lang="en-US" sz="2600" b="1" dirty="0">
                          <a:solidFill>
                            <a:srgbClr val="000000"/>
                          </a:solidFill>
                          <a:effectLst/>
                          <a:latin typeface="Times New Roman" panose="02020603050405020304" pitchFamily="18" charset="0"/>
                          <a:ea typeface="Calibri" panose="020F0502020204030204" pitchFamily="34" charset="0"/>
                        </a:rPr>
                        <a:t> </a:t>
                      </a:r>
                      <a:r>
                        <a:rPr lang="en-US" sz="2600" b="1" dirty="0" err="1">
                          <a:solidFill>
                            <a:srgbClr val="000000"/>
                          </a:solidFill>
                          <a:effectLst/>
                          <a:latin typeface="Times New Roman" panose="02020603050405020304" pitchFamily="18" charset="0"/>
                          <a:ea typeface="Calibri" panose="020F0502020204030204" pitchFamily="34" charset="0"/>
                        </a:rPr>
                        <a:t>hướng</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L="91440" marR="182880" algn="ctr">
                        <a:lnSpc>
                          <a:spcPct val="115000"/>
                        </a:lnSpc>
                        <a:spcAft>
                          <a:spcPts val="0"/>
                        </a:spcAft>
                      </a:pPr>
                      <a:r>
                        <a:rPr lang="en-US" sz="2600" b="1">
                          <a:solidFill>
                            <a:srgbClr val="000000"/>
                          </a:solidFill>
                          <a:effectLst/>
                          <a:latin typeface="Times New Roman" panose="02020603050405020304" pitchFamily="18" charset="0"/>
                          <a:ea typeface="Calibri" panose="020F0502020204030204" pitchFamily="34" charset="0"/>
                        </a:rPr>
                        <a:t>Dự kiến</a:t>
                      </a:r>
                      <a:endParaRPr lang="en-US" sz="260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2093180321"/>
                  </a:ext>
                </a:extLst>
              </a:tr>
              <a:tr h="381143">
                <a:tc>
                  <a:txBody>
                    <a:bodyPr/>
                    <a:lstStyle/>
                    <a:p>
                      <a:pPr algn="just">
                        <a:lnSpc>
                          <a:spcPct val="115000"/>
                        </a:lnSpc>
                        <a:spcAft>
                          <a:spcPts val="0"/>
                        </a:spcAft>
                      </a:pPr>
                      <a:r>
                        <a:rPr lang="vi-VN" sz="2600" i="1" kern="1200" dirty="0">
                          <a:solidFill>
                            <a:srgbClr val="000000"/>
                          </a:solidFill>
                          <a:effectLst/>
                          <a:latin typeface="Times New Roman" panose="02020603050405020304" pitchFamily="18" charset="0"/>
                          <a:ea typeface="Times New Roman" panose="02020603050405020304" pitchFamily="18" charset="0"/>
                        </a:rPr>
                        <a:t>Hiểu nào là những con vật nuôi?</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9025818"/>
                  </a:ext>
                </a:extLst>
              </a:tr>
              <a:tr h="579683">
                <a:tc>
                  <a:txBody>
                    <a:bodyPr/>
                    <a:lstStyle/>
                    <a:p>
                      <a:pPr algn="just">
                        <a:lnSpc>
                          <a:spcPct val="115000"/>
                        </a:lnSpc>
                        <a:spcAft>
                          <a:spcPts val="0"/>
                        </a:spcAft>
                      </a:pPr>
                      <a:r>
                        <a:rPr lang="vi-VN" sz="2600" i="1" kern="1200" dirty="0">
                          <a:solidFill>
                            <a:srgbClr val="000000"/>
                          </a:solidFill>
                          <a:effectLst/>
                          <a:latin typeface="Times New Roman" panose="02020603050405020304" pitchFamily="18" charset="0"/>
                          <a:ea typeface="Times New Roman" panose="02020603050405020304" pitchFamily="18" charset="0"/>
                        </a:rPr>
                        <a:t>Em biết tên những con vật nuôi nào? Nhà em có vật nuôi không?</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1580953"/>
                  </a:ext>
                </a:extLst>
              </a:tr>
              <a:tr h="381143">
                <a:tc>
                  <a:txBody>
                    <a:bodyPr/>
                    <a:lstStyle/>
                    <a:p>
                      <a:pPr algn="just">
                        <a:lnSpc>
                          <a:spcPct val="115000"/>
                        </a:lnSpc>
                        <a:spcAft>
                          <a:spcPts val="0"/>
                        </a:spcAft>
                      </a:pPr>
                      <a:r>
                        <a:rPr lang="vi-VN" sz="2600" i="1" kern="1200">
                          <a:solidFill>
                            <a:srgbClr val="000000"/>
                          </a:solidFill>
                          <a:effectLst/>
                          <a:latin typeface="Times New Roman" panose="02020603050405020304" pitchFamily="18" charset="0"/>
                          <a:ea typeface="Times New Roman" panose="02020603050405020304" pitchFamily="18" charset="0"/>
                        </a:rPr>
                        <a:t>Vật nuôi có những ưu điểm và hạn chế gì?</a:t>
                      </a:r>
                      <a:endParaRPr lang="en-US" sz="260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3939567"/>
                  </a:ext>
                </a:extLst>
              </a:tr>
              <a:tr h="381143">
                <a:tc>
                  <a:txBody>
                    <a:bodyPr/>
                    <a:lstStyle/>
                    <a:p>
                      <a:pPr algn="just">
                        <a:lnSpc>
                          <a:spcPct val="115000"/>
                        </a:lnSpc>
                        <a:spcAft>
                          <a:spcPts val="0"/>
                        </a:spcAft>
                      </a:pPr>
                      <a:r>
                        <a:rPr lang="vi-VN" sz="2600" i="1" kern="1200">
                          <a:solidFill>
                            <a:srgbClr val="000000"/>
                          </a:solidFill>
                          <a:effectLst/>
                          <a:latin typeface="Times New Roman" panose="02020603050405020304" pitchFamily="18" charset="0"/>
                          <a:ea typeface="Times New Roman" panose="02020603050405020304" pitchFamily="18" charset="0"/>
                        </a:rPr>
                        <a:t>Vật nuôi có những ưu điểm và hạn chế gì?</a:t>
                      </a:r>
                      <a:endParaRPr lang="en-US" sz="260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600" dirty="0" smtClean="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1184126"/>
                  </a:ext>
                </a:extLst>
              </a:tr>
            </a:tbl>
          </a:graphicData>
        </a:graphic>
      </p:graphicFrame>
    </p:spTree>
    <p:extLst>
      <p:ext uri="{BB962C8B-B14F-4D97-AF65-F5344CB8AC3E}">
        <p14:creationId xmlns:p14="http://schemas.microsoft.com/office/powerpoint/2010/main" val="18711359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4585" y="1056128"/>
            <a:ext cx="2956194"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85800" y="1525589"/>
            <a:ext cx="10820400" cy="4099584"/>
          </a:xfrm>
          <a:prstGeom prst="rect">
            <a:avLst/>
          </a:prstGeom>
        </p:spPr>
        <p:txBody>
          <a:bodyPr>
            <a:spAutoFit/>
          </a:bodyPr>
          <a:lstStyle/>
          <a:p>
            <a:pPr algn="just">
              <a:lnSpc>
                <a:spcPct val="115000"/>
              </a:lnSpc>
              <a:spcBef>
                <a:spcPts val="600"/>
              </a:spcBef>
              <a:spcAft>
                <a:spcPts val="600"/>
              </a:spcAft>
            </a:pPr>
            <a:r>
              <a:rPr lang="en-US" sz="2800" b="1" dirty="0" err="1">
                <a:solidFill>
                  <a:srgbClr val="0070C0"/>
                </a:solidFill>
                <a:latin typeface="Times New Roman" panose="02020603050405020304" pitchFamily="18" charset="0"/>
                <a:ea typeface="Calibri" panose="020F0502020204030204" pitchFamily="34" charset="0"/>
              </a:rPr>
              <a:t>Bước</a:t>
            </a:r>
            <a:r>
              <a:rPr lang="en-US" sz="2800" b="1" dirty="0">
                <a:solidFill>
                  <a:srgbClr val="0070C0"/>
                </a:solidFill>
                <a:latin typeface="Times New Roman" panose="02020603050405020304" pitchFamily="18" charset="0"/>
                <a:ea typeface="Calibri" panose="020F0502020204030204" pitchFamily="34" charset="0"/>
              </a:rPr>
              <a:t> 2</a:t>
            </a:r>
            <a:r>
              <a:rPr lang="vi-VN"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Tìm</a:t>
            </a:r>
            <a:r>
              <a:rPr lang="en-US" sz="2800" b="1" dirty="0">
                <a:solidFill>
                  <a:srgbClr val="0070C0"/>
                </a:solidFill>
                <a:latin typeface="Times New Roman" panose="02020603050405020304" pitchFamily="18" charset="0"/>
                <a:ea typeface="Calibri" panose="020F0502020204030204" pitchFamily="34" charset="0"/>
              </a:rPr>
              <a:t> ý </a:t>
            </a:r>
            <a:r>
              <a:rPr lang="en-US" sz="2800" b="1" dirty="0" err="1">
                <a:solidFill>
                  <a:srgbClr val="0070C0"/>
                </a:solidFill>
                <a:latin typeface="Times New Roman" panose="02020603050405020304" pitchFamily="18" charset="0"/>
                <a:ea typeface="Calibri" panose="020F0502020204030204" pitchFamily="34" charset="0"/>
              </a:rPr>
              <a:t>và</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lập</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dàn</a:t>
            </a:r>
            <a:r>
              <a:rPr lang="en-US" sz="2800" b="1" dirty="0">
                <a:solidFill>
                  <a:srgbClr val="0070C0"/>
                </a:solidFill>
                <a:latin typeface="Times New Roman" panose="02020603050405020304" pitchFamily="18" charset="0"/>
                <a:ea typeface="Calibri" panose="020F0502020204030204" pitchFamily="34" charset="0"/>
              </a:rPr>
              <a:t> ý</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a) </a:t>
            </a:r>
            <a:r>
              <a:rPr lang="en-US" sz="2800" b="1" dirty="0" err="1">
                <a:solidFill>
                  <a:srgbClr val="FF0000"/>
                </a:solidFill>
                <a:latin typeface="Times New Roman" panose="02020603050405020304" pitchFamily="18" charset="0"/>
                <a:ea typeface="Calibri" panose="020F0502020204030204" pitchFamily="34" charset="0"/>
              </a:rPr>
              <a:t>Tìm</a:t>
            </a:r>
            <a:r>
              <a:rPr lang="en-US" sz="2800" b="1" dirty="0">
                <a:solidFill>
                  <a:srgbClr val="FF0000"/>
                </a:solidFill>
                <a:latin typeface="Times New Roman" panose="02020603050405020304" pitchFamily="18" charset="0"/>
                <a:ea typeface="Calibri" panose="020F0502020204030204" pitchFamily="34" charset="0"/>
              </a:rPr>
              <a:t> ý</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indent="139700"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nào là những con vật nuôi?</a:t>
            </a:r>
            <a:endParaRPr lang="en-US" sz="2800" dirty="0">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b="1" dirty="0">
                <a:solidFill>
                  <a:srgbClr val="202122"/>
                </a:solidFill>
                <a:latin typeface="Times New Roman" panose="02020603050405020304" pitchFamily="18" charset="0"/>
                <a:ea typeface="Times New Roman" panose="02020603050405020304" pitchFamily="18" charset="0"/>
              </a:rPr>
              <a:t>--&gt;</a:t>
            </a:r>
            <a:r>
              <a:rPr lang="vi-VN" sz="2800" b="1" dirty="0">
                <a:solidFill>
                  <a:srgbClr val="202122"/>
                </a:solidFill>
                <a:latin typeface="Times New Roman" panose="02020603050405020304" pitchFamily="18" charset="0"/>
                <a:ea typeface="Times New Roman" panose="02020603050405020304" pitchFamily="18" charset="0"/>
              </a:rPr>
              <a:t>Vật nuôi</a:t>
            </a:r>
            <a:r>
              <a:rPr lang="vi-VN" sz="2800" dirty="0">
                <a:solidFill>
                  <a:srgbClr val="202122"/>
                </a:solidFill>
                <a:latin typeface="Times New Roman" panose="02020603050405020304" pitchFamily="18" charset="0"/>
                <a:ea typeface="Times New Roman" panose="02020603050405020304" pitchFamily="18" charset="0"/>
              </a:rPr>
              <a:t> có thể là:</a:t>
            </a:r>
            <a:endParaRPr lang="en-US" sz="2800" dirty="0">
              <a:latin typeface="Times New Roman" panose="02020603050405020304" pitchFamily="18" charset="0"/>
              <a:ea typeface="Times New Roman" panose="02020603050405020304" pitchFamily="18" charset="0"/>
            </a:endParaRPr>
          </a:p>
          <a:p>
            <a:pPr lvl="0">
              <a:lnSpc>
                <a:spcPct val="115000"/>
              </a:lnSpc>
              <a:spcAft>
                <a:spcPts val="120"/>
              </a:spcAft>
              <a:buSzPts val="1000"/>
              <a:tabLst>
                <a:tab pos="457200" algn="l"/>
              </a:tabLst>
            </a:pP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Động</a:t>
            </a:r>
            <a:r>
              <a:rPr lang="en-US" sz="2800" u="sng" dirty="0">
                <a:solidFill>
                  <a:srgbClr val="0D0D0D"/>
                </a:solidFill>
                <a:latin typeface="Times New Roman" panose="02020603050405020304" pitchFamily="18" charset="0"/>
                <a:ea typeface="Times New Roman" panose="02020603050405020304" pitchFamily="18" charset="0"/>
                <a:hlinkClick r:id="rId10" tooltip="Động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súc</a:t>
            </a:r>
            <a:r>
              <a:rPr lang="en-US" sz="2800" u="sng" dirty="0">
                <a:solidFill>
                  <a:srgbClr val="0D0D0D"/>
                </a:solidFill>
                <a:latin typeface="Times New Roman" panose="02020603050405020304" pitchFamily="18" charset="0"/>
                <a:ea typeface="Times New Roman" panose="02020603050405020304" pitchFamily="18" charset="0"/>
                <a:hlinkClick r:id="rId11" tooltip="Súc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thuần</a:t>
            </a:r>
            <a:r>
              <a:rPr lang="en-US" sz="2800" u="sng" dirty="0">
                <a:solidFill>
                  <a:srgbClr val="0D0D0D"/>
                </a:solidFill>
                <a:latin typeface="Times New Roman" panose="02020603050405020304" pitchFamily="18" charset="0"/>
                <a:ea typeface="Times New Roman" panose="02020603050405020304" pitchFamily="18" charset="0"/>
                <a:hlinkClick r:id="rId12" tooltip="Thuần hóa"/>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hóa</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gia</a:t>
            </a:r>
            <a:r>
              <a:rPr lang="en-US" sz="2800" u="sng" dirty="0">
                <a:solidFill>
                  <a:srgbClr val="0D0D0D"/>
                </a:solidFill>
                <a:latin typeface="Times New Roman" panose="02020603050405020304" pitchFamily="18" charset="0"/>
                <a:ea typeface="Times New Roman" panose="02020603050405020304" pitchFamily="18" charset="0"/>
                <a:hlinkClick r:id="rId13" tooltip="Gia súc"/>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súc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gia</a:t>
            </a:r>
            <a:r>
              <a:rPr lang="en-US" sz="2800" u="sng" dirty="0">
                <a:solidFill>
                  <a:srgbClr val="0D0D0D"/>
                </a:solidFill>
                <a:latin typeface="Times New Roman" panose="02020603050405020304" pitchFamily="18" charset="0"/>
                <a:ea typeface="Times New Roman" panose="02020603050405020304" pitchFamily="18" charset="0"/>
                <a:hlinkClick r:id="rId14" tooltip="Gia cầm"/>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cầm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hóa</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657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4585" y="1056128"/>
            <a:ext cx="2956194"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85800" y="1525589"/>
            <a:ext cx="10820400" cy="1237262"/>
          </a:xfrm>
          <a:prstGeom prst="rect">
            <a:avLst/>
          </a:prstGeom>
        </p:spPr>
        <p:txBody>
          <a:bodyPr>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dàn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85800" y="2790733"/>
            <a:ext cx="10820400" cy="2800767"/>
          </a:xfrm>
          <a:prstGeom prst="rect">
            <a:avLst/>
          </a:prstGeom>
        </p:spPr>
        <p:txBody>
          <a:bodyPr>
            <a:spAutoFit/>
          </a:bodyPr>
          <a:lstStyle/>
          <a:p>
            <a:pPr algn="just">
              <a:lnSpc>
                <a:spcPct val="115000"/>
              </a:lnSpc>
              <a:spcBef>
                <a:spcPts val="600"/>
              </a:spcBef>
              <a:spcAft>
                <a:spcPts val="600"/>
              </a:spcAft>
            </a:pP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indent="139700"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nào là những con vật nuôi?</a:t>
            </a:r>
            <a:endParaRPr lang="en-US" sz="2800" dirty="0">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b="1" dirty="0">
                <a:solidFill>
                  <a:srgbClr val="202122"/>
                </a:solidFill>
                <a:latin typeface="Times New Roman" panose="02020603050405020304" pitchFamily="18" charset="0"/>
                <a:ea typeface="Times New Roman" panose="02020603050405020304" pitchFamily="18" charset="0"/>
              </a:rPr>
              <a:t>--&gt;</a:t>
            </a:r>
            <a:r>
              <a:rPr lang="vi-VN" sz="2800" b="1" dirty="0">
                <a:solidFill>
                  <a:srgbClr val="202122"/>
                </a:solidFill>
                <a:latin typeface="Times New Roman" panose="02020603050405020304" pitchFamily="18" charset="0"/>
                <a:ea typeface="Times New Roman" panose="02020603050405020304" pitchFamily="18" charset="0"/>
              </a:rPr>
              <a:t>Vật nuôi</a:t>
            </a:r>
            <a:r>
              <a:rPr lang="vi-VN" sz="2800" dirty="0">
                <a:solidFill>
                  <a:srgbClr val="202122"/>
                </a:solidFill>
                <a:latin typeface="Times New Roman" panose="02020603050405020304" pitchFamily="18" charset="0"/>
                <a:ea typeface="Times New Roman" panose="02020603050405020304" pitchFamily="18" charset="0"/>
              </a:rPr>
              <a:t> có thể là:</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120"/>
              </a:spcAft>
              <a:buSzPts val="1000"/>
              <a:buFont typeface="Wingdings" panose="05000000000000000000" pitchFamily="2" charset="2"/>
              <a:buChar char="v"/>
              <a:tabLst>
                <a:tab pos="457200" algn="l"/>
              </a:tabLst>
            </a:pP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Động</a:t>
            </a:r>
            <a:r>
              <a:rPr lang="en-US" sz="2800" u="sng" dirty="0">
                <a:solidFill>
                  <a:srgbClr val="0D0D0D"/>
                </a:solidFill>
                <a:latin typeface="Times New Roman" panose="02020603050405020304" pitchFamily="18" charset="0"/>
                <a:ea typeface="Times New Roman" panose="02020603050405020304" pitchFamily="18" charset="0"/>
                <a:hlinkClick r:id="rId10" tooltip="Động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súc</a:t>
            </a:r>
            <a:r>
              <a:rPr lang="en-US" sz="2800" u="sng" dirty="0">
                <a:solidFill>
                  <a:srgbClr val="0D0D0D"/>
                </a:solidFill>
                <a:latin typeface="Times New Roman" panose="02020603050405020304" pitchFamily="18" charset="0"/>
                <a:ea typeface="Times New Roman" panose="02020603050405020304" pitchFamily="18" charset="0"/>
                <a:hlinkClick r:id="rId11" tooltip="Súc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thuần</a:t>
            </a:r>
            <a:r>
              <a:rPr lang="en-US" sz="2800" u="sng" dirty="0">
                <a:solidFill>
                  <a:srgbClr val="0D0D0D"/>
                </a:solidFill>
                <a:latin typeface="Times New Roman" panose="02020603050405020304" pitchFamily="18" charset="0"/>
                <a:ea typeface="Times New Roman" panose="02020603050405020304" pitchFamily="18" charset="0"/>
                <a:hlinkClick r:id="rId12" tooltip="Thuần hóa"/>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hóa</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gia</a:t>
            </a:r>
            <a:r>
              <a:rPr lang="en-US" sz="2800" u="sng" dirty="0">
                <a:solidFill>
                  <a:srgbClr val="0D0D0D"/>
                </a:solidFill>
                <a:latin typeface="Times New Roman" panose="02020603050405020304" pitchFamily="18" charset="0"/>
                <a:ea typeface="Times New Roman" panose="02020603050405020304" pitchFamily="18" charset="0"/>
                <a:hlinkClick r:id="rId13" tooltip="Gia súc"/>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súc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gia</a:t>
            </a:r>
            <a:r>
              <a:rPr lang="en-US" sz="2800" u="sng" dirty="0">
                <a:solidFill>
                  <a:srgbClr val="0D0D0D"/>
                </a:solidFill>
                <a:latin typeface="Times New Roman" panose="02020603050405020304" pitchFamily="18" charset="0"/>
                <a:ea typeface="Times New Roman" panose="02020603050405020304" pitchFamily="18" charset="0"/>
                <a:hlinkClick r:id="rId14" tooltip="Gia cầm"/>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cầm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hóa</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97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barn(inVertical)">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barn(inVertical)">
                                      <p:cBhvr>
                                        <p:cTn id="26" dur="5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barn(inVertical)">
                                      <p:cBhvr>
                                        <p:cTn id="31" dur="5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barn(inVertical)">
                                      <p:cBhvr>
                                        <p:cTn id="3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50571" y="1171573"/>
            <a:ext cx="10820400" cy="1107996"/>
          </a:xfrm>
          <a:prstGeom prst="rect">
            <a:avLst/>
          </a:prstGeom>
        </p:spPr>
        <p:txBody>
          <a:bodyPr>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dàn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50571" y="2138838"/>
            <a:ext cx="10820400" cy="3970318"/>
          </a:xfrm>
          <a:prstGeom prst="rect">
            <a:avLst/>
          </a:prstGeom>
        </p:spPr>
        <p:txBody>
          <a:bodyPr>
            <a:spAutoFit/>
          </a:bodyPr>
          <a:lstStyle/>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00000"/>
                </a:solidFill>
                <a:latin typeface="Times New Roman" panose="02020603050405020304" pitchFamily="18" charset="0"/>
                <a:ea typeface="Times New Roman" panose="02020603050405020304" pitchFamily="18" charset="0"/>
              </a:rPr>
              <a:t>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cs</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tĩnh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indent="139700"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77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50571" y="1171573"/>
            <a:ext cx="10820400" cy="1107996"/>
          </a:xfrm>
          <a:prstGeom prst="rect">
            <a:avLst/>
          </a:prstGeom>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dàn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50571" y="2277645"/>
            <a:ext cx="6812113" cy="1578894"/>
          </a:xfrm>
          <a:prstGeom prst="rect">
            <a:avLst/>
          </a:prstGeom>
        </p:spPr>
        <p:txBody>
          <a:bodyPr wrap="square">
            <a:spAutoFit/>
          </a:bodyPr>
          <a:lstStyle/>
          <a:p>
            <a:pPr indent="139700"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Nên hay không nên có vật nuôi trong nhà?</a:t>
            </a:r>
            <a:endParaRPr lang="en-US" sz="2800" dirty="0">
              <a:latin typeface="Times New Roman" panose="02020603050405020304" pitchFamily="18" charset="0"/>
              <a:ea typeface="Times New Roman" panose="02020603050405020304" pitchFamily="18" charset="0"/>
            </a:endParaRPr>
          </a:p>
          <a:p>
            <a:pPr indent="139700"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0"/>
          <a:stretch>
            <a:fillRect/>
          </a:stretch>
        </p:blipFill>
        <p:spPr>
          <a:xfrm>
            <a:off x="8005328" y="1560355"/>
            <a:ext cx="3015398" cy="3015398"/>
          </a:xfrm>
          <a:prstGeom prst="rect">
            <a:avLst/>
          </a:prstGeom>
        </p:spPr>
      </p:pic>
    </p:spTree>
    <p:extLst>
      <p:ext uri="{BB962C8B-B14F-4D97-AF65-F5344CB8AC3E}">
        <p14:creationId xmlns:p14="http://schemas.microsoft.com/office/powerpoint/2010/main" val="182164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50571" y="1171573"/>
            <a:ext cx="10820400" cy="523220"/>
          </a:xfrm>
          <a:prstGeom prst="rect">
            <a:avLst/>
          </a:prstGeom>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dàn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52199" y="1694793"/>
            <a:ext cx="2153154" cy="587853"/>
          </a:xfrm>
          <a:prstGeom prst="rect">
            <a:avLst/>
          </a:prstGeom>
        </p:spPr>
        <p:txBody>
          <a:bodyPr wrap="none">
            <a:spAutoFit/>
          </a:bodyPr>
          <a:lstStyle/>
          <a:p>
            <a:pPr algn="just">
              <a:lnSpc>
                <a:spcPct val="115000"/>
              </a:lnSpc>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685800" y="2214450"/>
            <a:ext cx="10820400" cy="914930"/>
          </a:xfrm>
          <a:prstGeom prst="rect">
            <a:avLst/>
          </a:prstGeom>
        </p:spPr>
        <p:txBody>
          <a:bodyPr>
            <a:spAutoFit/>
          </a:bodyPr>
          <a:lstStyle/>
          <a:p>
            <a:pPr>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a:solidFill>
                  <a:srgbClr val="FF0000"/>
                </a:solidFill>
                <a:latin typeface="Times New Roman" panose="02020603050405020304" pitchFamily="18" charset="0"/>
                <a:ea typeface="Times New Roman" panose="02020603050405020304" pitchFamily="18" charset="0"/>
              </a:rPr>
              <a:t>PHIẾU HỌC TẬP 02: </a:t>
            </a:r>
            <a:r>
              <a:rPr lang="en-US" sz="2400" b="1" dirty="0" err="1">
                <a:solidFill>
                  <a:srgbClr val="0070C0"/>
                </a:solidFill>
                <a:latin typeface="Times New Roman" panose="02020603050405020304" pitchFamily="18" charset="0"/>
                <a:ea typeface="Times New Roman" panose="02020603050405020304" pitchFamily="18" charset="0"/>
              </a:rPr>
              <a:t>Tìm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lí</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lẽ</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bằng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chứng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bài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nghị</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luận</a:t>
            </a:r>
            <a:r>
              <a:rPr lang="en-US" sz="2400" b="1" dirty="0">
                <a:solidFill>
                  <a:srgbClr val="0070C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rPr>
              <a:t>     TẠI SAO CHÚNG TA NÊN/KHÔNG NÊN CÓ VẬT NUÔI TRONG NHÀ?</a:t>
            </a:r>
            <a:endParaRPr lang="en-US" sz="2400" dirty="0"/>
          </a:p>
        </p:txBody>
      </p:sp>
      <p:graphicFrame>
        <p:nvGraphicFramePr>
          <p:cNvPr id="13" name="Table 12"/>
          <p:cNvGraphicFramePr>
            <a:graphicFrameLocks noGrp="1"/>
          </p:cNvGraphicFramePr>
          <p:nvPr>
            <p:extLst>
              <p:ext uri="{D42A27DB-BD31-4B8C-83A1-F6EECF244321}">
                <p14:modId xmlns:p14="http://schemas.microsoft.com/office/powerpoint/2010/main" val="3438699643"/>
              </p:ext>
            </p:extLst>
          </p:nvPr>
        </p:nvGraphicFramePr>
        <p:xfrm>
          <a:off x="685800" y="3207961"/>
          <a:ext cx="10820400" cy="2243328"/>
        </p:xfrm>
        <a:graphic>
          <a:graphicData uri="http://schemas.openxmlformats.org/drawingml/2006/table">
            <a:tbl>
              <a:tblPr firstRow="1" firstCol="1" bandRow="1"/>
              <a:tblGrid>
                <a:gridCol w="905449">
                  <a:extLst>
                    <a:ext uri="{9D8B030D-6E8A-4147-A177-3AD203B41FA5}">
                      <a16:colId xmlns:a16="http://schemas.microsoft.com/office/drawing/2014/main" val="645286893"/>
                    </a:ext>
                  </a:extLst>
                </a:gridCol>
                <a:gridCol w="5668900">
                  <a:extLst>
                    <a:ext uri="{9D8B030D-6E8A-4147-A177-3AD203B41FA5}">
                      <a16:colId xmlns:a16="http://schemas.microsoft.com/office/drawing/2014/main" val="224644905"/>
                    </a:ext>
                  </a:extLst>
                </a:gridCol>
                <a:gridCol w="4246051">
                  <a:extLst>
                    <a:ext uri="{9D8B030D-6E8A-4147-A177-3AD203B41FA5}">
                      <a16:colId xmlns:a16="http://schemas.microsoft.com/office/drawing/2014/main" val="616366597"/>
                    </a:ext>
                  </a:extLst>
                </a:gridCol>
              </a:tblGrid>
              <a:tr h="0">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7697201"/>
                  </a:ext>
                </a:extLst>
              </a:tr>
              <a:tr h="0">
                <a:tc>
                  <a:txBody>
                    <a:bodyPr/>
                    <a:lstStyle/>
                    <a:p>
                      <a:pP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1182675"/>
                  </a:ext>
                </a:extLst>
              </a:tr>
              <a:tr h="0">
                <a:tc>
                  <a:txBody>
                    <a:bodyPr/>
                    <a:lstStyle/>
                    <a:p>
                      <a:pP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42052"/>
                  </a:ext>
                </a:extLst>
              </a:tr>
              <a:tr h="0">
                <a:tc>
                  <a:txBody>
                    <a:bodyPr/>
                    <a:lstStyle/>
                    <a:p>
                      <a:pPr>
                        <a:lnSpc>
                          <a:spcPct val="115000"/>
                        </a:lnSpc>
                        <a:spcAft>
                          <a:spcPts val="0"/>
                        </a:spcAft>
                      </a:pPr>
                      <a:r>
                        <a:rPr lang="en-US" sz="320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280797"/>
                  </a:ext>
                </a:extLst>
              </a:tr>
            </a:tbl>
          </a:graphicData>
        </a:graphic>
      </p:graphicFrame>
    </p:spTree>
    <p:extLst>
      <p:ext uri="{BB962C8B-B14F-4D97-AF65-F5344CB8AC3E}">
        <p14:creationId xmlns:p14="http://schemas.microsoft.com/office/powerpoint/2010/main" val="2607298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399" y="1539289"/>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399" y="2056290"/>
            <a:ext cx="11225365" cy="1083374"/>
          </a:xfrm>
          <a:prstGeom prst="rect">
            <a:avLst/>
          </a:prstGeom>
        </p:spPr>
        <p:txBody>
          <a:bodyPr wrap="square">
            <a:spAutoFit/>
          </a:bodyPr>
          <a:lstStyle/>
          <a:p>
            <a:pPr algn="just">
              <a:lnSpc>
                <a:spcPct val="115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rPr>
              <a:t>khái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do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4 </a:t>
            </a:r>
            <a:r>
              <a:rPr lang="en-US" sz="2800" dirty="0" err="1">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p:txBody>
      </p:sp>
      <p:grpSp>
        <p:nvGrpSpPr>
          <p:cNvPr id="30" name="Group 29"/>
          <p:cNvGrpSpPr/>
          <p:nvPr/>
        </p:nvGrpSpPr>
        <p:grpSpPr>
          <a:xfrm>
            <a:off x="1966550" y="2871770"/>
            <a:ext cx="8613059" cy="3733540"/>
            <a:chOff x="2967594" y="2493792"/>
            <a:chExt cx="5929454" cy="4285769"/>
          </a:xfrm>
        </p:grpSpPr>
        <p:sp>
          <p:nvSpPr>
            <p:cNvPr id="31" name="Freeform 30"/>
            <p:cNvSpPr/>
            <p:nvPr/>
          </p:nvSpPr>
          <p:spPr>
            <a:xfrm>
              <a:off x="7437530" y="3304659"/>
              <a:ext cx="1459518" cy="3474902"/>
            </a:xfrm>
            <a:custGeom>
              <a:avLst/>
              <a:gdLst>
                <a:gd name="connsiteX0" fmla="*/ 0 w 1459518"/>
                <a:gd name="connsiteY0" fmla="*/ 0 h 3474902"/>
                <a:gd name="connsiteX1" fmla="*/ 243253 w 1459518"/>
                <a:gd name="connsiteY1" fmla="*/ 0 h 3474902"/>
                <a:gd name="connsiteX2" fmla="*/ 243253 w 1459518"/>
                <a:gd name="connsiteY2" fmla="*/ 0 h 3474902"/>
                <a:gd name="connsiteX3" fmla="*/ 608133 w 1459518"/>
                <a:gd name="connsiteY3" fmla="*/ 0 h 3474902"/>
                <a:gd name="connsiteX4" fmla="*/ 1459518 w 1459518"/>
                <a:gd name="connsiteY4" fmla="*/ 0 h 3474902"/>
                <a:gd name="connsiteX5" fmla="*/ 1459518 w 1459518"/>
                <a:gd name="connsiteY5" fmla="*/ 579150 h 3474902"/>
                <a:gd name="connsiteX6" fmla="*/ 1459518 w 1459518"/>
                <a:gd name="connsiteY6" fmla="*/ 579150 h 3474902"/>
                <a:gd name="connsiteX7" fmla="*/ 1459518 w 1459518"/>
                <a:gd name="connsiteY7" fmla="*/ 1447876 h 3474902"/>
                <a:gd name="connsiteX8" fmla="*/ 1459518 w 1459518"/>
                <a:gd name="connsiteY8" fmla="*/ 3474902 h 3474902"/>
                <a:gd name="connsiteX9" fmla="*/ 608133 w 1459518"/>
                <a:gd name="connsiteY9" fmla="*/ 3474902 h 3474902"/>
                <a:gd name="connsiteX10" fmla="*/ 243253 w 1459518"/>
                <a:gd name="connsiteY10" fmla="*/ 3474902 h 3474902"/>
                <a:gd name="connsiteX11" fmla="*/ 243253 w 1459518"/>
                <a:gd name="connsiteY11" fmla="*/ 3474902 h 3474902"/>
                <a:gd name="connsiteX12" fmla="*/ 0 w 1459518"/>
                <a:gd name="connsiteY12" fmla="*/ 3474902 h 3474902"/>
                <a:gd name="connsiteX13" fmla="*/ 0 w 1459518"/>
                <a:gd name="connsiteY13" fmla="*/ 1447876 h 3474902"/>
                <a:gd name="connsiteX14" fmla="*/ 0 w 1459518"/>
                <a:gd name="connsiteY14" fmla="*/ 1737451 h 3474902"/>
                <a:gd name="connsiteX15" fmla="*/ 0 w 1459518"/>
                <a:gd name="connsiteY15" fmla="*/ 579150 h 3474902"/>
                <a:gd name="connsiteX16" fmla="*/ 0 w 1459518"/>
                <a:gd name="connsiteY16" fmla="*/ 0 h 347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9518" h="3474902">
                  <a:moveTo>
                    <a:pt x="0" y="0"/>
                  </a:moveTo>
                  <a:lnTo>
                    <a:pt x="243253" y="0"/>
                  </a:lnTo>
                  <a:lnTo>
                    <a:pt x="243253" y="0"/>
                  </a:lnTo>
                  <a:lnTo>
                    <a:pt x="608133" y="0"/>
                  </a:lnTo>
                  <a:lnTo>
                    <a:pt x="1459518" y="0"/>
                  </a:lnTo>
                  <a:lnTo>
                    <a:pt x="1459518" y="579150"/>
                  </a:lnTo>
                  <a:lnTo>
                    <a:pt x="1459518" y="579150"/>
                  </a:lnTo>
                  <a:lnTo>
                    <a:pt x="1459518" y="1447876"/>
                  </a:lnTo>
                  <a:lnTo>
                    <a:pt x="1459518" y="3474902"/>
                  </a:lnTo>
                  <a:lnTo>
                    <a:pt x="608133" y="3474902"/>
                  </a:lnTo>
                  <a:lnTo>
                    <a:pt x="243253" y="3474902"/>
                  </a:lnTo>
                  <a:lnTo>
                    <a:pt x="243253" y="3474902"/>
                  </a:lnTo>
                  <a:lnTo>
                    <a:pt x="0" y="3474902"/>
                  </a:lnTo>
                  <a:lnTo>
                    <a:pt x="0" y="1447876"/>
                  </a:lnTo>
                  <a:lnTo>
                    <a:pt x="0" y="1737451"/>
                  </a:lnTo>
                  <a:lnTo>
                    <a:pt x="0" y="579150"/>
                  </a:lnTo>
                  <a:lnTo>
                    <a:pt x="0" y="0"/>
                  </a:lnTo>
                  <a:close/>
                </a:path>
              </a:pathLst>
            </a:cu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254917" tIns="69850" rIns="69850" bIns="69850" numCol="1" spcCol="1270" anchor="t" anchorCtr="0">
              <a:noAutofit/>
            </a:bodyPr>
            <a:lstStyle/>
            <a:p>
              <a:pPr lvl="0" algn="l" defTabSz="9779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Còn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lại</a:t>
              </a:r>
              <a:r>
                <a:rPr lang="en-US" sz="2800" kern="1200" dirty="0" smtClean="0">
                  <a:solidFill>
                    <a:srgbClr val="002060"/>
                  </a:solidFill>
                  <a:latin typeface="Times New Roman" panose="02020603050405020304" pitchFamily="18" charset="0"/>
                  <a:cs typeface="Times New Roman" panose="02020603050405020304" pitchFamily="18" charset="0"/>
                </a:rPr>
                <a:t> : </a:t>
              </a:r>
              <a:r>
                <a:rPr lang="en-US" sz="2800" kern="1200" dirty="0" err="1" smtClean="0">
                  <a:solidFill>
                    <a:srgbClr val="002060"/>
                  </a:solidFill>
                  <a:latin typeface="Times New Roman" panose="02020603050405020304" pitchFamily="18" charset="0"/>
                  <a:cs typeface="Times New Roman" panose="02020603050405020304" pitchFamily="18" charset="0"/>
                </a:rPr>
                <a:t>Lời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kêu</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gọi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bảo</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vệ</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động</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vật</a:t>
              </a:r>
              <a:r>
                <a:rPr lang="en-US" sz="2800" kern="1200" dirty="0" smtClean="0">
                  <a:solidFill>
                    <a:srgbClr val="002060"/>
                  </a:solidFill>
                  <a:latin typeface="Times New Roman" panose="02020603050405020304" pitchFamily="18" charset="0"/>
                  <a:cs typeface="Times New Roman" panose="02020603050405020304" pitchFamily="18" charset="0"/>
                </a:rPr>
                <a:t>.</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32" name="Freeform 31"/>
            <p:cNvSpPr/>
            <p:nvPr/>
          </p:nvSpPr>
          <p:spPr>
            <a:xfrm>
              <a:off x="7437530" y="2493792"/>
              <a:ext cx="1459518" cy="810867"/>
            </a:xfrm>
            <a:custGeom>
              <a:avLst/>
              <a:gdLst>
                <a:gd name="connsiteX0" fmla="*/ 0 w 1459518"/>
                <a:gd name="connsiteY0" fmla="*/ 0 h 810867"/>
                <a:gd name="connsiteX1" fmla="*/ 1459518 w 1459518"/>
                <a:gd name="connsiteY1" fmla="*/ 0 h 810867"/>
                <a:gd name="connsiteX2" fmla="*/ 1459518 w 1459518"/>
                <a:gd name="connsiteY2" fmla="*/ 810867 h 810867"/>
                <a:gd name="connsiteX3" fmla="*/ 0 w 1459518"/>
                <a:gd name="connsiteY3" fmla="*/ 810867 h 810867"/>
                <a:gd name="connsiteX4" fmla="*/ 0 w 1459518"/>
                <a:gd name="connsiteY4" fmla="*/ 0 h 81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518" h="810867">
                  <a:moveTo>
                    <a:pt x="0" y="0"/>
                  </a:moveTo>
                  <a:lnTo>
                    <a:pt x="1459518" y="0"/>
                  </a:lnTo>
                  <a:lnTo>
                    <a:pt x="1459518" y="810867"/>
                  </a:lnTo>
                  <a:lnTo>
                    <a:pt x="0" y="81086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lang="en-US" sz="2800" kern="1200" dirty="0" err="1" smtClean="0">
                  <a:solidFill>
                    <a:schemeClr val="bg1"/>
                  </a:solidFill>
                  <a:latin typeface="Times New Roman" panose="02020603050405020304" pitchFamily="18" charset="0"/>
                  <a:cs typeface="Times New Roman" panose="02020603050405020304" pitchFamily="18" charset="0"/>
                </a:rPr>
                <a:t>Phần</a:t>
              </a:r>
              <a:r>
                <a:rPr lang="en-US" sz="2800" kern="1200" dirty="0" smtClean="0">
                  <a:solidFill>
                    <a:schemeClr val="bg1"/>
                  </a:solidFill>
                  <a:latin typeface="Times New Roman" panose="02020603050405020304" pitchFamily="18" charset="0"/>
                  <a:cs typeface="Times New Roman" panose="02020603050405020304" pitchFamily="18" charset="0"/>
                </a:rPr>
                <a:t> 4: </a:t>
              </a:r>
              <a:endParaRPr lang="en-US" sz="2800" kern="1200" dirty="0">
                <a:solidFill>
                  <a:schemeClr val="bg1"/>
                </a:solidFill>
                <a:latin typeface="Times New Roman" panose="02020603050405020304" pitchFamily="18" charset="0"/>
                <a:cs typeface="Times New Roman" panose="02020603050405020304" pitchFamily="18" charset="0"/>
              </a:endParaRPr>
            </a:p>
          </p:txBody>
        </p:sp>
        <p:sp>
          <p:nvSpPr>
            <p:cNvPr id="33" name="Freeform 32"/>
            <p:cNvSpPr/>
            <p:nvPr/>
          </p:nvSpPr>
          <p:spPr>
            <a:xfrm>
              <a:off x="5978011" y="3304659"/>
              <a:ext cx="1459518" cy="3243470"/>
            </a:xfrm>
            <a:custGeom>
              <a:avLst/>
              <a:gdLst>
                <a:gd name="connsiteX0" fmla="*/ 0 w 1459518"/>
                <a:gd name="connsiteY0" fmla="*/ 0 h 3243470"/>
                <a:gd name="connsiteX1" fmla="*/ 851386 w 1459518"/>
                <a:gd name="connsiteY1" fmla="*/ 0 h 3243470"/>
                <a:gd name="connsiteX2" fmla="*/ 851386 w 1459518"/>
                <a:gd name="connsiteY2" fmla="*/ 0 h 3243470"/>
                <a:gd name="connsiteX3" fmla="*/ 1216265 w 1459518"/>
                <a:gd name="connsiteY3" fmla="*/ 0 h 3243470"/>
                <a:gd name="connsiteX4" fmla="*/ 1459518 w 1459518"/>
                <a:gd name="connsiteY4" fmla="*/ 0 h 3243470"/>
                <a:gd name="connsiteX5" fmla="*/ 1459518 w 1459518"/>
                <a:gd name="connsiteY5" fmla="*/ 1892024 h 3243470"/>
                <a:gd name="connsiteX6" fmla="*/ 1641958 w 1459518"/>
                <a:gd name="connsiteY6" fmla="*/ 2297350 h 3243470"/>
                <a:gd name="connsiteX7" fmla="*/ 1459518 w 1459518"/>
                <a:gd name="connsiteY7" fmla="*/ 2702892 h 3243470"/>
                <a:gd name="connsiteX8" fmla="*/ 1459518 w 1459518"/>
                <a:gd name="connsiteY8" fmla="*/ 3243470 h 3243470"/>
                <a:gd name="connsiteX9" fmla="*/ 1216265 w 1459518"/>
                <a:gd name="connsiteY9" fmla="*/ 3243470 h 3243470"/>
                <a:gd name="connsiteX10" fmla="*/ 851386 w 1459518"/>
                <a:gd name="connsiteY10" fmla="*/ 3243470 h 3243470"/>
                <a:gd name="connsiteX11" fmla="*/ 851386 w 1459518"/>
                <a:gd name="connsiteY11" fmla="*/ 3243470 h 3243470"/>
                <a:gd name="connsiteX12" fmla="*/ 0 w 1459518"/>
                <a:gd name="connsiteY12" fmla="*/ 3243470 h 3243470"/>
                <a:gd name="connsiteX13" fmla="*/ 0 w 1459518"/>
                <a:gd name="connsiteY13" fmla="*/ 2702892 h 3243470"/>
                <a:gd name="connsiteX14" fmla="*/ 0 w 1459518"/>
                <a:gd name="connsiteY14" fmla="*/ 1892024 h 3243470"/>
                <a:gd name="connsiteX15" fmla="*/ 0 w 1459518"/>
                <a:gd name="connsiteY15" fmla="*/ 1892024 h 3243470"/>
                <a:gd name="connsiteX16" fmla="*/ 0 w 1459518"/>
                <a:gd name="connsiteY16" fmla="*/ 0 h 324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9518" h="3243470">
                  <a:moveTo>
                    <a:pt x="0" y="0"/>
                  </a:moveTo>
                  <a:lnTo>
                    <a:pt x="851386" y="0"/>
                  </a:lnTo>
                  <a:lnTo>
                    <a:pt x="851386" y="0"/>
                  </a:lnTo>
                  <a:lnTo>
                    <a:pt x="1216265" y="0"/>
                  </a:lnTo>
                  <a:lnTo>
                    <a:pt x="1459518" y="0"/>
                  </a:lnTo>
                  <a:lnTo>
                    <a:pt x="1459518" y="1892024"/>
                  </a:lnTo>
                  <a:lnTo>
                    <a:pt x="1641958" y="2297350"/>
                  </a:lnTo>
                  <a:lnTo>
                    <a:pt x="1459518" y="2702892"/>
                  </a:lnTo>
                  <a:lnTo>
                    <a:pt x="1459518" y="3243470"/>
                  </a:lnTo>
                  <a:lnTo>
                    <a:pt x="1216265" y="3243470"/>
                  </a:lnTo>
                  <a:lnTo>
                    <a:pt x="851386" y="3243470"/>
                  </a:lnTo>
                  <a:lnTo>
                    <a:pt x="851386" y="3243470"/>
                  </a:lnTo>
                  <a:lnTo>
                    <a:pt x="0" y="3243470"/>
                  </a:lnTo>
                  <a:lnTo>
                    <a:pt x="0" y="2702892"/>
                  </a:lnTo>
                  <a:lnTo>
                    <a:pt x="0" y="1892024"/>
                  </a:lnTo>
                  <a:lnTo>
                    <a:pt x="0" y="1892024"/>
                  </a:lnTo>
                  <a:lnTo>
                    <a:pt x="0" y="0"/>
                  </a:lnTo>
                  <a:close/>
                </a:path>
              </a:pathLst>
            </a:custGeom>
          </p:spPr>
          <p:style>
            <a:lnRef idx="2">
              <a:schemeClr val="lt1">
                <a:hueOff val="0"/>
                <a:satOff val="0"/>
                <a:lumOff val="0"/>
                <a:alphaOff val="0"/>
              </a:schemeClr>
            </a:lnRef>
            <a:fillRef idx="1">
              <a:schemeClr val="accent3">
                <a:tint val="50000"/>
                <a:hueOff val="651890"/>
                <a:satOff val="33333"/>
                <a:lumOff val="3511"/>
                <a:alphaOff val="0"/>
              </a:schemeClr>
            </a:fillRef>
            <a:effectRef idx="0">
              <a:schemeClr val="accent3">
                <a:tint val="50000"/>
                <a:hueOff val="651890"/>
                <a:satOff val="33333"/>
                <a:lumOff val="3511"/>
                <a:alphaOff val="0"/>
              </a:schemeClr>
            </a:effectRef>
            <a:fontRef idx="minor">
              <a:schemeClr val="lt1">
                <a:hueOff val="0"/>
                <a:satOff val="0"/>
                <a:lumOff val="0"/>
                <a:alphaOff val="0"/>
              </a:schemeClr>
            </a:fontRef>
          </p:style>
          <p:txBody>
            <a:bodyPr spcFirstLastPara="0" vert="horz" wrap="square" lIns="254918" tIns="69850" rIns="69849" bIns="69850" numCol="1" spcCol="1270" anchor="t" anchorCtr="0">
              <a:noAutofit/>
            </a:bodyPr>
            <a:lstStyle/>
            <a:p>
              <a:pPr lvl="0" algn="l" defTabSz="9779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Đoạn</a:t>
              </a:r>
              <a:r>
                <a:rPr lang="en-US" sz="2800" kern="1200" dirty="0" smtClean="0">
                  <a:solidFill>
                    <a:srgbClr val="002060"/>
                  </a:solidFill>
                  <a:latin typeface="Times New Roman" panose="02020603050405020304" pitchFamily="18" charset="0"/>
                  <a:cs typeface="Times New Roman" panose="02020603050405020304" pitchFamily="18" charset="0"/>
                </a:rPr>
                <a:t> 4: </a:t>
              </a:r>
              <a:r>
                <a:rPr lang="en-US" sz="2800" b="0" kern="1200" dirty="0" err="1" smtClean="0">
                  <a:solidFill>
                    <a:srgbClr val="002060"/>
                  </a:solidFill>
                  <a:latin typeface="Times New Roman" panose="02020603050405020304" pitchFamily="18" charset="0"/>
                  <a:cs typeface="Times New Roman" panose="02020603050405020304" pitchFamily="18" charset="0"/>
                </a:rPr>
                <a:t>Thực</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trạng</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đáng</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báo</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động</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về</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cuộc</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sống</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của</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động</a:t>
              </a:r>
              <a:r>
                <a:rPr lang="en-US" sz="2800" b="0" kern="1200" dirty="0" smtClean="0">
                  <a:solidFill>
                    <a:srgbClr val="002060"/>
                  </a:solidFill>
                  <a:latin typeface="Times New Roman" panose="02020603050405020304" pitchFamily="18" charset="0"/>
                  <a:cs typeface="Times New Roman" panose="02020603050405020304" pitchFamily="18" charset="0"/>
                </a:rPr>
                <a:t> </a:t>
              </a:r>
              <a:r>
                <a:rPr lang="en-US" sz="2800" b="0" kern="1200" dirty="0" err="1" smtClean="0">
                  <a:solidFill>
                    <a:srgbClr val="002060"/>
                  </a:solidFill>
                  <a:latin typeface="Times New Roman" panose="02020603050405020304" pitchFamily="18" charset="0"/>
                  <a:cs typeface="Times New Roman" panose="02020603050405020304" pitchFamily="18" charset="0"/>
                </a:rPr>
                <a:t>vật</a:t>
              </a:r>
              <a:r>
                <a:rPr lang="en-US" sz="2800" b="0" kern="1200" dirty="0" smtClean="0">
                  <a:solidFill>
                    <a:srgbClr val="002060"/>
                  </a:solidFill>
                </a:rPr>
                <a:t>.</a:t>
              </a:r>
              <a:endParaRPr lang="en-US" sz="2800" kern="1200" dirty="0">
                <a:solidFill>
                  <a:srgbClr val="002060"/>
                </a:solidFill>
              </a:endParaRPr>
            </a:p>
          </p:txBody>
        </p:sp>
        <p:sp>
          <p:nvSpPr>
            <p:cNvPr id="34" name="Freeform 33"/>
            <p:cNvSpPr/>
            <p:nvPr/>
          </p:nvSpPr>
          <p:spPr>
            <a:xfrm>
              <a:off x="5978011" y="2611650"/>
              <a:ext cx="1459518" cy="695151"/>
            </a:xfrm>
            <a:custGeom>
              <a:avLst/>
              <a:gdLst>
                <a:gd name="connsiteX0" fmla="*/ 0 w 1459518"/>
                <a:gd name="connsiteY0" fmla="*/ 0 h 695151"/>
                <a:gd name="connsiteX1" fmla="*/ 1459518 w 1459518"/>
                <a:gd name="connsiteY1" fmla="*/ 0 h 695151"/>
                <a:gd name="connsiteX2" fmla="*/ 1459518 w 1459518"/>
                <a:gd name="connsiteY2" fmla="*/ 695151 h 695151"/>
                <a:gd name="connsiteX3" fmla="*/ 0 w 1459518"/>
                <a:gd name="connsiteY3" fmla="*/ 695151 h 695151"/>
                <a:gd name="connsiteX4" fmla="*/ 0 w 1459518"/>
                <a:gd name="connsiteY4" fmla="*/ 0 h 69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518" h="695151">
                  <a:moveTo>
                    <a:pt x="0" y="0"/>
                  </a:moveTo>
                  <a:lnTo>
                    <a:pt x="1459518" y="0"/>
                  </a:lnTo>
                  <a:lnTo>
                    <a:pt x="1459518" y="695151"/>
                  </a:lnTo>
                  <a:lnTo>
                    <a:pt x="0" y="695151"/>
                  </a:lnTo>
                  <a:lnTo>
                    <a:pt x="0" y="0"/>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lang="en-US" sz="2800" kern="1200" dirty="0" err="1" smtClean="0">
                  <a:solidFill>
                    <a:schemeClr val="bg1"/>
                  </a:solidFill>
                  <a:latin typeface="Times New Roman" panose="02020603050405020304" pitchFamily="18" charset="0"/>
                  <a:cs typeface="Times New Roman" panose="02020603050405020304" pitchFamily="18" charset="0"/>
                </a:rPr>
                <a:t>Phần</a:t>
              </a:r>
              <a:r>
                <a:rPr lang="en-US" sz="2800" kern="1200" dirty="0" smtClean="0">
                  <a:solidFill>
                    <a:schemeClr val="bg1"/>
                  </a:solidFill>
                  <a:latin typeface="Times New Roman" panose="02020603050405020304" pitchFamily="18" charset="0"/>
                  <a:cs typeface="Times New Roman" panose="02020603050405020304" pitchFamily="18" charset="0"/>
                </a:rPr>
                <a:t> 3</a:t>
              </a:r>
              <a:r>
                <a:rPr lang="en-US" sz="2200" kern="1200" dirty="0" smtClean="0">
                  <a:solidFill>
                    <a:schemeClr val="bg1"/>
                  </a:solidFill>
                  <a:latin typeface="Times New Roman" panose="02020603050405020304" pitchFamily="18" charset="0"/>
                  <a:cs typeface="Times New Roman" panose="02020603050405020304" pitchFamily="18" charset="0"/>
                </a:rPr>
                <a:t>: </a:t>
              </a:r>
              <a:endParaRPr lang="en-US" sz="2200" kern="1200" dirty="0">
                <a:solidFill>
                  <a:schemeClr val="bg1"/>
                </a:solidFill>
                <a:latin typeface="Times New Roman" panose="02020603050405020304" pitchFamily="18" charset="0"/>
                <a:cs typeface="Times New Roman" panose="02020603050405020304" pitchFamily="18" charset="0"/>
              </a:endParaRPr>
            </a:p>
          </p:txBody>
        </p:sp>
        <p:sp>
          <p:nvSpPr>
            <p:cNvPr id="35" name="Freeform 34"/>
            <p:cNvSpPr/>
            <p:nvPr/>
          </p:nvSpPr>
          <p:spPr>
            <a:xfrm>
              <a:off x="4518493" y="3304659"/>
              <a:ext cx="1459518" cy="3011610"/>
            </a:xfrm>
            <a:custGeom>
              <a:avLst/>
              <a:gdLst>
                <a:gd name="connsiteX0" fmla="*/ 0 w 1459518"/>
                <a:gd name="connsiteY0" fmla="*/ 0 h 3011610"/>
                <a:gd name="connsiteX1" fmla="*/ 851386 w 1459518"/>
                <a:gd name="connsiteY1" fmla="*/ 0 h 3011610"/>
                <a:gd name="connsiteX2" fmla="*/ 851386 w 1459518"/>
                <a:gd name="connsiteY2" fmla="*/ 0 h 3011610"/>
                <a:gd name="connsiteX3" fmla="*/ 1216265 w 1459518"/>
                <a:gd name="connsiteY3" fmla="*/ 0 h 3011610"/>
                <a:gd name="connsiteX4" fmla="*/ 1459518 w 1459518"/>
                <a:gd name="connsiteY4" fmla="*/ 0 h 3011610"/>
                <a:gd name="connsiteX5" fmla="*/ 1459518 w 1459518"/>
                <a:gd name="connsiteY5" fmla="*/ 1756773 h 3011610"/>
                <a:gd name="connsiteX6" fmla="*/ 1641958 w 1459518"/>
                <a:gd name="connsiteY6" fmla="*/ 2133123 h 3011610"/>
                <a:gd name="connsiteX7" fmla="*/ 1459518 w 1459518"/>
                <a:gd name="connsiteY7" fmla="*/ 2509675 h 3011610"/>
                <a:gd name="connsiteX8" fmla="*/ 1459518 w 1459518"/>
                <a:gd name="connsiteY8" fmla="*/ 3011610 h 3011610"/>
                <a:gd name="connsiteX9" fmla="*/ 1216265 w 1459518"/>
                <a:gd name="connsiteY9" fmla="*/ 3011610 h 3011610"/>
                <a:gd name="connsiteX10" fmla="*/ 851386 w 1459518"/>
                <a:gd name="connsiteY10" fmla="*/ 3011610 h 3011610"/>
                <a:gd name="connsiteX11" fmla="*/ 851386 w 1459518"/>
                <a:gd name="connsiteY11" fmla="*/ 3011610 h 3011610"/>
                <a:gd name="connsiteX12" fmla="*/ 0 w 1459518"/>
                <a:gd name="connsiteY12" fmla="*/ 3011610 h 3011610"/>
                <a:gd name="connsiteX13" fmla="*/ 0 w 1459518"/>
                <a:gd name="connsiteY13" fmla="*/ 2509675 h 3011610"/>
                <a:gd name="connsiteX14" fmla="*/ 0 w 1459518"/>
                <a:gd name="connsiteY14" fmla="*/ 1756773 h 3011610"/>
                <a:gd name="connsiteX15" fmla="*/ 0 w 1459518"/>
                <a:gd name="connsiteY15" fmla="*/ 1756773 h 3011610"/>
                <a:gd name="connsiteX16" fmla="*/ 0 w 1459518"/>
                <a:gd name="connsiteY16" fmla="*/ 0 h 30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9518" h="3011610">
                  <a:moveTo>
                    <a:pt x="0" y="0"/>
                  </a:moveTo>
                  <a:lnTo>
                    <a:pt x="851386" y="0"/>
                  </a:lnTo>
                  <a:lnTo>
                    <a:pt x="851386" y="0"/>
                  </a:lnTo>
                  <a:lnTo>
                    <a:pt x="1216265" y="0"/>
                  </a:lnTo>
                  <a:lnTo>
                    <a:pt x="1459518" y="0"/>
                  </a:lnTo>
                  <a:lnTo>
                    <a:pt x="1459518" y="1756773"/>
                  </a:lnTo>
                  <a:lnTo>
                    <a:pt x="1641958" y="2133123"/>
                  </a:lnTo>
                  <a:lnTo>
                    <a:pt x="1459518" y="2509675"/>
                  </a:lnTo>
                  <a:lnTo>
                    <a:pt x="1459518" y="3011610"/>
                  </a:lnTo>
                  <a:lnTo>
                    <a:pt x="1216265" y="3011610"/>
                  </a:lnTo>
                  <a:lnTo>
                    <a:pt x="851386" y="3011610"/>
                  </a:lnTo>
                  <a:lnTo>
                    <a:pt x="851386" y="3011610"/>
                  </a:lnTo>
                  <a:lnTo>
                    <a:pt x="0" y="3011610"/>
                  </a:lnTo>
                  <a:lnTo>
                    <a:pt x="0" y="2509675"/>
                  </a:lnTo>
                  <a:lnTo>
                    <a:pt x="0" y="1756773"/>
                  </a:lnTo>
                  <a:lnTo>
                    <a:pt x="0" y="1756773"/>
                  </a:lnTo>
                  <a:lnTo>
                    <a:pt x="0" y="0"/>
                  </a:lnTo>
                  <a:close/>
                </a:path>
              </a:pathLst>
            </a:custGeom>
          </p:spPr>
          <p:style>
            <a:lnRef idx="2">
              <a:schemeClr val="lt1">
                <a:hueOff val="0"/>
                <a:satOff val="0"/>
                <a:lumOff val="0"/>
                <a:alphaOff val="0"/>
              </a:schemeClr>
            </a:lnRef>
            <a:fillRef idx="1">
              <a:schemeClr val="accent3">
                <a:tint val="50000"/>
                <a:hueOff val="1303779"/>
                <a:satOff val="66667"/>
                <a:lumOff val="7021"/>
                <a:alphaOff val="0"/>
              </a:schemeClr>
            </a:fillRef>
            <a:effectRef idx="0">
              <a:schemeClr val="accent3">
                <a:tint val="50000"/>
                <a:hueOff val="1303779"/>
                <a:satOff val="66667"/>
                <a:lumOff val="7021"/>
                <a:alphaOff val="0"/>
              </a:schemeClr>
            </a:effectRef>
            <a:fontRef idx="minor">
              <a:schemeClr val="lt1">
                <a:hueOff val="0"/>
                <a:satOff val="0"/>
                <a:lumOff val="0"/>
                <a:alphaOff val="0"/>
              </a:schemeClr>
            </a:fontRef>
          </p:style>
          <p:txBody>
            <a:bodyPr spcFirstLastPara="0" vert="horz" wrap="square" lIns="254917" tIns="69850" rIns="69850" bIns="69850" numCol="1" spcCol="1270" anchor="t" anchorCtr="0">
              <a:noAutofit/>
            </a:bodyPr>
            <a:lstStyle/>
            <a:p>
              <a:pPr lvl="0" algn="l" defTabSz="977900">
                <a:lnSpc>
                  <a:spcPct val="90000"/>
                </a:lnSpc>
                <a:spcBef>
                  <a:spcPct val="0"/>
                </a:spcBef>
                <a:spcAft>
                  <a:spcPct val="35000"/>
                </a:spcAft>
              </a:pPr>
              <a:r>
                <a:rPr lang="en-US" sz="2200" kern="1200" dirty="0" smtClean="0">
                  <a:solidFill>
                    <a:srgbClr val="002060"/>
                  </a:solidFill>
                </a:rPr>
                <a:t> </a:t>
              </a:r>
              <a:r>
                <a:rPr lang="en-US" sz="2800" kern="1200" dirty="0" err="1" smtClean="0">
                  <a:solidFill>
                    <a:srgbClr val="002060"/>
                  </a:solidFill>
                  <a:latin typeface="Times New Roman" panose="02020603050405020304" pitchFamily="18" charset="0"/>
                  <a:cs typeface="Times New Roman" panose="02020603050405020304" pitchFamily="18" charset="0"/>
                </a:rPr>
                <a:t>Đoạn</a:t>
              </a:r>
              <a:r>
                <a:rPr lang="en-US" sz="2800" kern="1200" dirty="0" smtClean="0">
                  <a:solidFill>
                    <a:srgbClr val="002060"/>
                  </a:solidFill>
                  <a:latin typeface="Times New Roman" panose="02020603050405020304" pitchFamily="18" charset="0"/>
                  <a:cs typeface="Times New Roman" panose="02020603050405020304" pitchFamily="18" charset="0"/>
                </a:rPr>
                <a:t> 3:  </a:t>
              </a:r>
              <a:r>
                <a:rPr lang="en-US" sz="2800" kern="1200" dirty="0" err="1" smtClean="0">
                  <a:solidFill>
                    <a:srgbClr val="002060"/>
                  </a:solidFill>
                  <a:latin typeface="Times New Roman" panose="02020603050405020304" pitchFamily="18" charset="0"/>
                  <a:cs typeface="Times New Roman" panose="02020603050405020304" pitchFamily="18" charset="0"/>
                </a:rPr>
                <a:t>Vai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trò</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của</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động</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vật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trong</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hệ</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sinh</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thái</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36" name="Freeform 35"/>
            <p:cNvSpPr/>
            <p:nvPr/>
          </p:nvSpPr>
          <p:spPr>
            <a:xfrm>
              <a:off x="4518493" y="2725652"/>
              <a:ext cx="1459518" cy="579007"/>
            </a:xfrm>
            <a:custGeom>
              <a:avLst/>
              <a:gdLst>
                <a:gd name="connsiteX0" fmla="*/ 0 w 1459518"/>
                <a:gd name="connsiteY0" fmla="*/ 0 h 579007"/>
                <a:gd name="connsiteX1" fmla="*/ 1459518 w 1459518"/>
                <a:gd name="connsiteY1" fmla="*/ 0 h 579007"/>
                <a:gd name="connsiteX2" fmla="*/ 1459518 w 1459518"/>
                <a:gd name="connsiteY2" fmla="*/ 579007 h 579007"/>
                <a:gd name="connsiteX3" fmla="*/ 0 w 1459518"/>
                <a:gd name="connsiteY3" fmla="*/ 579007 h 579007"/>
                <a:gd name="connsiteX4" fmla="*/ 0 w 1459518"/>
                <a:gd name="connsiteY4" fmla="*/ 0 h 57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518" h="579007">
                  <a:moveTo>
                    <a:pt x="0" y="0"/>
                  </a:moveTo>
                  <a:lnTo>
                    <a:pt x="1459518" y="0"/>
                  </a:lnTo>
                  <a:lnTo>
                    <a:pt x="1459518" y="579007"/>
                  </a:lnTo>
                  <a:lnTo>
                    <a:pt x="0" y="579007"/>
                  </a:lnTo>
                  <a:lnTo>
                    <a:pt x="0" y="0"/>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lang="en-US" sz="2800" kern="1200" dirty="0" err="1" smtClean="0">
                  <a:solidFill>
                    <a:schemeClr val="bg1"/>
                  </a:solidFill>
                  <a:latin typeface="Times New Roman" panose="02020603050405020304" pitchFamily="18" charset="0"/>
                  <a:cs typeface="Times New Roman" panose="02020603050405020304" pitchFamily="18" charset="0"/>
                </a:rPr>
                <a:t>Phần</a:t>
              </a:r>
              <a:r>
                <a:rPr lang="en-US" sz="2800" kern="1200" dirty="0" smtClean="0">
                  <a:solidFill>
                    <a:schemeClr val="bg1"/>
                  </a:solidFill>
                  <a:latin typeface="Times New Roman" panose="02020603050405020304" pitchFamily="18" charset="0"/>
                  <a:cs typeface="Times New Roman" panose="02020603050405020304" pitchFamily="18" charset="0"/>
                </a:rPr>
                <a:t> 2: </a:t>
              </a:r>
              <a:endParaRPr lang="en-US" sz="2800" kern="1200" dirty="0">
                <a:solidFill>
                  <a:schemeClr val="bg1"/>
                </a:solidFill>
                <a:latin typeface="Times New Roman" panose="02020603050405020304" pitchFamily="18" charset="0"/>
                <a:cs typeface="Times New Roman" panose="02020603050405020304" pitchFamily="18" charset="0"/>
              </a:endParaRPr>
            </a:p>
          </p:txBody>
        </p:sp>
        <p:sp>
          <p:nvSpPr>
            <p:cNvPr id="37" name="Freeform 36"/>
            <p:cNvSpPr/>
            <p:nvPr/>
          </p:nvSpPr>
          <p:spPr>
            <a:xfrm>
              <a:off x="2967595" y="3304659"/>
              <a:ext cx="1550897" cy="2779750"/>
            </a:xfrm>
            <a:custGeom>
              <a:avLst/>
              <a:gdLst>
                <a:gd name="connsiteX0" fmla="*/ 0 w 1459518"/>
                <a:gd name="connsiteY0" fmla="*/ 0 h 2779750"/>
                <a:gd name="connsiteX1" fmla="*/ 851386 w 1459518"/>
                <a:gd name="connsiteY1" fmla="*/ 0 h 2779750"/>
                <a:gd name="connsiteX2" fmla="*/ 851386 w 1459518"/>
                <a:gd name="connsiteY2" fmla="*/ 0 h 2779750"/>
                <a:gd name="connsiteX3" fmla="*/ 1216265 w 1459518"/>
                <a:gd name="connsiteY3" fmla="*/ 0 h 2779750"/>
                <a:gd name="connsiteX4" fmla="*/ 1459518 w 1459518"/>
                <a:gd name="connsiteY4" fmla="*/ 0 h 2779750"/>
                <a:gd name="connsiteX5" fmla="*/ 1459518 w 1459518"/>
                <a:gd name="connsiteY5" fmla="*/ 1621521 h 2779750"/>
                <a:gd name="connsiteX6" fmla="*/ 1641958 w 1459518"/>
                <a:gd name="connsiteY6" fmla="*/ 1968897 h 2779750"/>
                <a:gd name="connsiteX7" fmla="*/ 1459518 w 1459518"/>
                <a:gd name="connsiteY7" fmla="*/ 2316458 h 2779750"/>
                <a:gd name="connsiteX8" fmla="*/ 1459518 w 1459518"/>
                <a:gd name="connsiteY8" fmla="*/ 2779750 h 2779750"/>
                <a:gd name="connsiteX9" fmla="*/ 1216265 w 1459518"/>
                <a:gd name="connsiteY9" fmla="*/ 2779750 h 2779750"/>
                <a:gd name="connsiteX10" fmla="*/ 851386 w 1459518"/>
                <a:gd name="connsiteY10" fmla="*/ 2779750 h 2779750"/>
                <a:gd name="connsiteX11" fmla="*/ 851386 w 1459518"/>
                <a:gd name="connsiteY11" fmla="*/ 2779750 h 2779750"/>
                <a:gd name="connsiteX12" fmla="*/ 0 w 1459518"/>
                <a:gd name="connsiteY12" fmla="*/ 2779750 h 2779750"/>
                <a:gd name="connsiteX13" fmla="*/ 0 w 1459518"/>
                <a:gd name="connsiteY13" fmla="*/ 2316458 h 2779750"/>
                <a:gd name="connsiteX14" fmla="*/ 0 w 1459518"/>
                <a:gd name="connsiteY14" fmla="*/ 1621521 h 2779750"/>
                <a:gd name="connsiteX15" fmla="*/ 0 w 1459518"/>
                <a:gd name="connsiteY15" fmla="*/ 1621521 h 2779750"/>
                <a:gd name="connsiteX16" fmla="*/ 0 w 1459518"/>
                <a:gd name="connsiteY16" fmla="*/ 0 h 277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9518" h="2779750">
                  <a:moveTo>
                    <a:pt x="0" y="0"/>
                  </a:moveTo>
                  <a:lnTo>
                    <a:pt x="851386" y="0"/>
                  </a:lnTo>
                  <a:lnTo>
                    <a:pt x="851386" y="0"/>
                  </a:lnTo>
                  <a:lnTo>
                    <a:pt x="1216265" y="0"/>
                  </a:lnTo>
                  <a:lnTo>
                    <a:pt x="1459518" y="0"/>
                  </a:lnTo>
                  <a:lnTo>
                    <a:pt x="1459518" y="1621521"/>
                  </a:lnTo>
                  <a:lnTo>
                    <a:pt x="1641958" y="1968897"/>
                  </a:lnTo>
                  <a:lnTo>
                    <a:pt x="1459518" y="2316458"/>
                  </a:lnTo>
                  <a:lnTo>
                    <a:pt x="1459518" y="2779750"/>
                  </a:lnTo>
                  <a:lnTo>
                    <a:pt x="1216265" y="2779750"/>
                  </a:lnTo>
                  <a:lnTo>
                    <a:pt x="851386" y="2779750"/>
                  </a:lnTo>
                  <a:lnTo>
                    <a:pt x="851386" y="2779750"/>
                  </a:lnTo>
                  <a:lnTo>
                    <a:pt x="0" y="2779750"/>
                  </a:lnTo>
                  <a:lnTo>
                    <a:pt x="0" y="2316458"/>
                  </a:lnTo>
                  <a:lnTo>
                    <a:pt x="0" y="1621521"/>
                  </a:lnTo>
                  <a:lnTo>
                    <a:pt x="0" y="1621521"/>
                  </a:lnTo>
                  <a:lnTo>
                    <a:pt x="0" y="0"/>
                  </a:ln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254917" tIns="69850" rIns="69850" bIns="69850" numCol="1" spcCol="1270" anchor="t" anchorCtr="0">
              <a:noAutofit/>
            </a:bodyPr>
            <a:lstStyle/>
            <a:p>
              <a:pPr lvl="0" algn="l" defTabSz="9779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Đoạn</a:t>
              </a:r>
              <a:r>
                <a:rPr lang="en-US" sz="2800" kern="1200" dirty="0" smtClean="0">
                  <a:solidFill>
                    <a:srgbClr val="002060"/>
                  </a:solidFill>
                  <a:latin typeface="Times New Roman" panose="02020603050405020304" pitchFamily="18" charset="0"/>
                  <a:cs typeface="Times New Roman" panose="02020603050405020304" pitchFamily="18" charset="0"/>
                </a:rPr>
                <a:t> 1,2:  </a:t>
              </a:r>
              <a:r>
                <a:rPr lang="en-US" sz="2800" kern="1200" dirty="0" err="1" smtClean="0">
                  <a:solidFill>
                    <a:srgbClr val="002060"/>
                  </a:solidFill>
                  <a:latin typeface="Times New Roman" panose="02020603050405020304" pitchFamily="18" charset="0"/>
                  <a:cs typeface="Times New Roman" panose="02020603050405020304" pitchFamily="18" charset="0"/>
                </a:rPr>
                <a:t>Động</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vật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gắn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bó</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với</a:t>
              </a:r>
              <a:r>
                <a:rPr lang="en-US" sz="2800" kern="1200" dirty="0" smtClean="0">
                  <a:solidFill>
                    <a:srgbClr val="002060"/>
                  </a:solidFill>
                  <a:latin typeface="Times New Roman" panose="02020603050405020304" pitchFamily="18" charset="0"/>
                  <a:cs typeface="Times New Roman" panose="02020603050405020304" pitchFamily="18" charset="0"/>
                </a:rPr>
                <a:t> con </a:t>
              </a:r>
              <a:r>
                <a:rPr lang="en-US" sz="2800" kern="1200" dirty="0" err="1" smtClean="0">
                  <a:solidFill>
                    <a:srgbClr val="002060"/>
                  </a:solidFill>
                  <a:latin typeface="Times New Roman" panose="02020603050405020304" pitchFamily="18" charset="0"/>
                  <a:cs typeface="Times New Roman" panose="02020603050405020304" pitchFamily="18" charset="0"/>
                </a:rPr>
                <a:t>người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gắn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bó</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với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kí</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ức</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tuổi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thơ</a:t>
              </a:r>
              <a:r>
                <a:rPr lang="en-US" sz="2800" kern="1200" dirty="0" smtClean="0">
                  <a:solidFill>
                    <a:srgbClr val="002060"/>
                  </a:solidFill>
                </a:rPr>
                <a:t>.</a:t>
              </a:r>
              <a:endParaRPr lang="en-US" sz="2800" kern="1200" dirty="0">
                <a:solidFill>
                  <a:srgbClr val="002060"/>
                </a:solidFill>
              </a:endParaRPr>
            </a:p>
          </p:txBody>
        </p:sp>
        <p:sp>
          <p:nvSpPr>
            <p:cNvPr id="38" name="Freeform 37"/>
            <p:cNvSpPr/>
            <p:nvPr/>
          </p:nvSpPr>
          <p:spPr>
            <a:xfrm>
              <a:off x="2967594" y="2841367"/>
              <a:ext cx="1550898" cy="463291"/>
            </a:xfrm>
            <a:custGeom>
              <a:avLst/>
              <a:gdLst>
                <a:gd name="connsiteX0" fmla="*/ 0 w 1459518"/>
                <a:gd name="connsiteY0" fmla="*/ 0 h 463291"/>
                <a:gd name="connsiteX1" fmla="*/ 1459518 w 1459518"/>
                <a:gd name="connsiteY1" fmla="*/ 0 h 463291"/>
                <a:gd name="connsiteX2" fmla="*/ 1459518 w 1459518"/>
                <a:gd name="connsiteY2" fmla="*/ 463291 h 463291"/>
                <a:gd name="connsiteX3" fmla="*/ 0 w 1459518"/>
                <a:gd name="connsiteY3" fmla="*/ 463291 h 463291"/>
                <a:gd name="connsiteX4" fmla="*/ 0 w 1459518"/>
                <a:gd name="connsiteY4" fmla="*/ 0 h 46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518" h="463291">
                  <a:moveTo>
                    <a:pt x="0" y="0"/>
                  </a:moveTo>
                  <a:lnTo>
                    <a:pt x="1459518" y="0"/>
                  </a:lnTo>
                  <a:lnTo>
                    <a:pt x="1459518" y="463291"/>
                  </a:lnTo>
                  <a:lnTo>
                    <a:pt x="0" y="463291"/>
                  </a:lnTo>
                  <a:lnTo>
                    <a:pt x="0" y="0"/>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lang="en-US" sz="2800" kern="1200" dirty="0" err="1" smtClean="0">
                  <a:solidFill>
                    <a:schemeClr val="bg1"/>
                  </a:solidFill>
                  <a:latin typeface="Times New Roman" panose="02020603050405020304" pitchFamily="18" charset="0"/>
                  <a:cs typeface="Times New Roman" panose="02020603050405020304" pitchFamily="18" charset="0"/>
                </a:rPr>
                <a:t>Phần</a:t>
              </a:r>
              <a:r>
                <a:rPr lang="en-US" sz="2800" kern="1200" dirty="0" smtClean="0">
                  <a:solidFill>
                    <a:schemeClr val="bg1"/>
                  </a:solidFill>
                  <a:latin typeface="Times New Roman" panose="02020603050405020304" pitchFamily="18" charset="0"/>
                  <a:cs typeface="Times New Roman" panose="02020603050405020304" pitchFamily="18" charset="0"/>
                </a:rPr>
                <a:t> 1: </a:t>
              </a:r>
              <a:endParaRPr lang="en-US" sz="2800"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972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circle(in)">
                                      <p:cBhvr>
                                        <p:cTn id="2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50571" y="1171573"/>
            <a:ext cx="10820400" cy="523220"/>
          </a:xfrm>
          <a:prstGeom prst="rect">
            <a:avLst/>
          </a:prstGeom>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dàn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52199" y="1694793"/>
            <a:ext cx="2153154" cy="587853"/>
          </a:xfrm>
          <a:prstGeom prst="rect">
            <a:avLst/>
          </a:prstGeom>
        </p:spPr>
        <p:txBody>
          <a:bodyPr wrap="non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80396" y="2174343"/>
            <a:ext cx="8658076" cy="587853"/>
          </a:xfrm>
          <a:prstGeom prst="rect">
            <a:avLst/>
          </a:prstGeom>
        </p:spPr>
        <p:txBody>
          <a:bodyPr wrap="none">
            <a:spAutoFit/>
          </a:bodyPr>
          <a:lstStyle/>
          <a:p>
            <a:pPr algn="just">
              <a:lnSpc>
                <a:spcPct val="115000"/>
              </a:lnSpc>
              <a:spcBef>
                <a:spcPts val="600"/>
              </a:spcBef>
              <a:spcAft>
                <a:spcPts val="60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15" name="Freeform 14"/>
          <p:cNvSpPr/>
          <p:nvPr/>
        </p:nvSpPr>
        <p:spPr>
          <a:xfrm>
            <a:off x="1451078" y="2879887"/>
            <a:ext cx="7896368" cy="734064"/>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292" tIns="154292" rIns="1813217" bIns="154292" numCol="1" spcCol="1270" anchor="ctr" anchorCtr="0">
            <a:noAutofit/>
          </a:bodyPr>
          <a:lstStyle/>
          <a:p>
            <a:pPr lvl="0" algn="l" defTabSz="1244600">
              <a:lnSpc>
                <a:spcPct val="90000"/>
              </a:lnSpc>
              <a:spcBef>
                <a:spcPct val="0"/>
              </a:spcBef>
              <a:spcAft>
                <a:spcPct val="35000"/>
              </a:spcAft>
            </a:pPr>
            <a:r>
              <a:rPr lang="vi-VN" sz="2800" b="1" kern="1200" dirty="0" smtClean="0">
                <a:latin typeface="+mj-lt"/>
              </a:rPr>
              <a:t>M</a:t>
            </a:r>
            <a:r>
              <a:rPr lang="en-US" sz="2800" b="1" kern="1200" dirty="0" smtClean="0">
                <a:latin typeface="+mj-lt"/>
              </a:rPr>
              <a:t>ở</a:t>
            </a:r>
            <a:r>
              <a:rPr lang="vi-VN" sz="2800" b="1" kern="1200" dirty="0" smtClean="0">
                <a:latin typeface="+mj-lt"/>
              </a:rPr>
              <a:t> bài</a:t>
            </a:r>
            <a:r>
              <a:rPr lang="vi-VN" sz="2800" kern="1200" dirty="0" smtClean="0">
                <a:latin typeface="+mj-lt"/>
              </a:rPr>
              <a:t>: Nêu v</a:t>
            </a:r>
            <a:r>
              <a:rPr lang="en-US" sz="2800" kern="1200" dirty="0" smtClean="0">
                <a:latin typeface="+mj-lt"/>
              </a:rPr>
              <a:t>ấ</a:t>
            </a:r>
            <a:r>
              <a:rPr lang="vi-VN" sz="2800" kern="1200" dirty="0" smtClean="0">
                <a:latin typeface="+mj-lt"/>
              </a:rPr>
              <a:t>n đề cần bàn luận.</a:t>
            </a:r>
            <a:endParaRPr lang="en-US" sz="2800" kern="1200" dirty="0">
              <a:latin typeface="+mj-lt"/>
            </a:endParaRPr>
          </a:p>
        </p:txBody>
      </p:sp>
      <p:sp>
        <p:nvSpPr>
          <p:cNvPr id="16" name="Freeform 15"/>
          <p:cNvSpPr/>
          <p:nvPr/>
        </p:nvSpPr>
        <p:spPr>
          <a:xfrm>
            <a:off x="2147816" y="3699185"/>
            <a:ext cx="7896368" cy="12393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54292" tIns="154292" rIns="1820533" bIns="154292" numCol="1" spcCol="1270" anchor="ctr" anchorCtr="0">
            <a:noAutofit/>
          </a:bodyPr>
          <a:lstStyle/>
          <a:p>
            <a:pPr lvl="0" algn="l" defTabSz="1244600">
              <a:lnSpc>
                <a:spcPct val="90000"/>
              </a:lnSpc>
              <a:spcBef>
                <a:spcPct val="0"/>
              </a:spcBef>
              <a:spcAft>
                <a:spcPct val="35000"/>
              </a:spcAft>
            </a:pPr>
            <a:r>
              <a:rPr lang="vi-VN" sz="2800" b="1" kern="1200" dirty="0" smtClean="0">
                <a:latin typeface="+mj-lt"/>
              </a:rPr>
              <a:t>Thân bài</a:t>
            </a:r>
            <a:r>
              <a:rPr lang="vi-VN" sz="2800" kern="1200" dirty="0" smtClean="0">
                <a:latin typeface="+mj-lt"/>
              </a:rPr>
              <a:t>: Lần lượt trình bày ý kiến  theo một tr</a:t>
            </a:r>
            <a:r>
              <a:rPr lang="en-US" sz="2800" kern="1200" dirty="0" smtClean="0">
                <a:latin typeface="+mj-lt"/>
              </a:rPr>
              <a:t>ì</a:t>
            </a:r>
            <a:r>
              <a:rPr lang="vi-VN" sz="2800" kern="1200" dirty="0" smtClean="0">
                <a:latin typeface="+mj-lt"/>
              </a:rPr>
              <a:t>nh tự nhất định để làm sáng tỏ vấn đề đã nêu ở mở bài</a:t>
            </a:r>
            <a:endParaRPr lang="en-US" sz="2800" kern="1200" dirty="0">
              <a:latin typeface="+mj-lt"/>
            </a:endParaRPr>
          </a:p>
        </p:txBody>
      </p:sp>
      <p:sp>
        <p:nvSpPr>
          <p:cNvPr id="17" name="Freeform 16"/>
          <p:cNvSpPr/>
          <p:nvPr/>
        </p:nvSpPr>
        <p:spPr>
          <a:xfrm>
            <a:off x="2844554" y="5017067"/>
            <a:ext cx="7896368" cy="1240858"/>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4292" tIns="154292" rIns="1820533" bIns="154292" numCol="1" spcCol="1270" anchor="ctr" anchorCtr="0">
            <a:noAutofit/>
          </a:bodyPr>
          <a:lstStyle/>
          <a:p>
            <a:pPr lvl="0" algn="l" defTabSz="1244600">
              <a:lnSpc>
                <a:spcPct val="90000"/>
              </a:lnSpc>
              <a:spcBef>
                <a:spcPct val="0"/>
              </a:spcBef>
              <a:spcAft>
                <a:spcPct val="35000"/>
              </a:spcAft>
            </a:pPr>
            <a:r>
              <a:rPr lang="vi-VN" sz="2800" b="1" kern="1200" dirty="0" smtClean="0">
                <a:latin typeface="+mj-lt"/>
              </a:rPr>
              <a:t>Kết bài:</a:t>
            </a:r>
            <a:r>
              <a:rPr lang="vi-VN" sz="2800" kern="1200" dirty="0" smtClean="0">
                <a:latin typeface="+mj-lt"/>
              </a:rPr>
              <a:t> Khẳng định lại ý kiến của em; đề xuất các biện pháp bảo vệ và thái độ đ</a:t>
            </a:r>
            <a:r>
              <a:rPr lang="en-US" sz="2800" kern="1200" dirty="0" smtClean="0">
                <a:latin typeface="+mj-lt"/>
              </a:rPr>
              <a:t>ố</a:t>
            </a:r>
            <a:r>
              <a:rPr lang="vi-VN" sz="2800" kern="1200" dirty="0" smtClean="0">
                <a:latin typeface="+mj-lt"/>
              </a:rPr>
              <a:t>i xử với vật nuôi</a:t>
            </a:r>
            <a:endParaRPr lang="en-US" sz="2800" kern="1200" dirty="0">
              <a:latin typeface="+mj-lt"/>
            </a:endParaRPr>
          </a:p>
        </p:txBody>
      </p:sp>
      <p:sp>
        <p:nvSpPr>
          <p:cNvPr id="18" name="Freeform 17"/>
          <p:cNvSpPr/>
          <p:nvPr/>
        </p:nvSpPr>
        <p:spPr>
          <a:xfrm>
            <a:off x="8139765" y="3340111"/>
            <a:ext cx="1207680" cy="736535"/>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
        <p:nvSpPr>
          <p:cNvPr id="19" name="Freeform 18"/>
          <p:cNvSpPr/>
          <p:nvPr/>
        </p:nvSpPr>
        <p:spPr>
          <a:xfrm>
            <a:off x="8836504" y="4654543"/>
            <a:ext cx="1207680" cy="736535"/>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Tree>
    <p:extLst>
      <p:ext uri="{BB962C8B-B14F-4D97-AF65-F5344CB8AC3E}">
        <p14:creationId xmlns:p14="http://schemas.microsoft.com/office/powerpoint/2010/main" val="260113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BÀI VĂN 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5207098" y="684766"/>
            <a:ext cx="1752403" cy="587853"/>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9546" y="1031258"/>
            <a:ext cx="6096000" cy="1197507"/>
          </a:xfrm>
          <a:prstGeom prst="rect">
            <a:avLst/>
          </a:prstGeom>
        </p:spPr>
        <p:txBody>
          <a:bodyPr>
            <a:spAutoFit/>
          </a:bodyPr>
          <a:lstStyle/>
          <a:p>
            <a:pPr algn="just">
              <a:lnSpc>
                <a:spcPct val="115000"/>
              </a:lnSpc>
              <a:spcBef>
                <a:spcPts val="600"/>
              </a:spcBef>
              <a:spcAft>
                <a:spcPts val="600"/>
              </a:spcAft>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Viết bài</a:t>
            </a:r>
            <a:endParaRPr lang="en-US" sz="2800" dirty="0">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Viết</a:t>
            </a:r>
            <a:r>
              <a:rPr lang="vi-VN" sz="2800" dirty="0">
                <a:latin typeface="Times New Roman" panose="02020603050405020304" pitchFamily="18" charset="0"/>
                <a:ea typeface="Calibri" panose="020F0502020204030204" pitchFamily="34" charset="0"/>
                <a:cs typeface="Times New Roman" panose="02020603050405020304" pitchFamily="18" charset="0"/>
              </a:rPr>
              <a:t> theo dàn ý</a:t>
            </a:r>
            <a:endParaRPr lang="en-US" sz="2800" dirty="0">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716686" y="2173019"/>
            <a:ext cx="7273658" cy="587853"/>
          </a:xfrm>
          <a:prstGeom prst="rect">
            <a:avLst/>
          </a:prstGeom>
        </p:spPr>
        <p:txBody>
          <a:bodyPr wrap="none">
            <a:spAutoFit/>
          </a:bodyPr>
          <a:lstStyle/>
          <a:p>
            <a:pPr>
              <a:lnSpc>
                <a:spcPct val="115000"/>
              </a:lnSpc>
            </a:pPr>
            <a:r>
              <a:rPr lang="en-US" sz="2800" b="1" dirty="0" err="1">
                <a:solidFill>
                  <a:srgbClr val="0070C0"/>
                </a:solidFill>
                <a:latin typeface="Times New Roman" panose="02020603050405020304" pitchFamily="18" charset="0"/>
                <a:ea typeface="MS Mincho"/>
              </a:rPr>
              <a:t>Bước</a:t>
            </a:r>
            <a:r>
              <a:rPr lang="en-US" sz="2800" b="1" dirty="0">
                <a:solidFill>
                  <a:srgbClr val="0070C0"/>
                </a:solidFill>
                <a:latin typeface="Times New Roman" panose="02020603050405020304" pitchFamily="18" charset="0"/>
                <a:ea typeface="MS Mincho"/>
              </a:rPr>
              <a:t> 4: </a:t>
            </a:r>
            <a:r>
              <a:rPr lang="en-US" sz="2800" b="1" dirty="0" err="1">
                <a:solidFill>
                  <a:srgbClr val="0070C0"/>
                </a:solidFill>
                <a:latin typeface="Times New Roman" panose="02020603050405020304" pitchFamily="18" charset="0"/>
                <a:ea typeface="MS Mincho"/>
              </a:rPr>
              <a:t>Trả</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vi-VN" sz="2800" b="1" dirty="0">
                <a:solidFill>
                  <a:srgbClr val="0070C0"/>
                </a:solidFill>
                <a:latin typeface="Times New Roman" panose="02020603050405020304" pitchFamily="18" charset="0"/>
                <a:ea typeface="MS Mincho"/>
              </a:rPr>
              <a:t> Kiểm tra, chỉnh sửa bài văn)</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73099" y="2811497"/>
            <a:ext cx="10820400" cy="1578894"/>
          </a:xfrm>
          <a:prstGeom prst="rect">
            <a:avLst/>
          </a:prstGeom>
        </p:spPr>
        <p:txBody>
          <a:bodyPr>
            <a:spAutoFit/>
          </a:bodyPr>
          <a:lstStyle/>
          <a:p>
            <a:pPr algn="just">
              <a:lnSpc>
                <a:spcPct val="115000"/>
              </a:lnSpc>
              <a:spcAft>
                <a:spcPts val="0"/>
              </a:spcAft>
              <a:tabLst>
                <a:tab pos="287655" algn="l"/>
              </a:tabLs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Kiểm tra, nhận biết các l</a:t>
            </a:r>
            <a:r>
              <a:rPr lang="en-US" sz="2800" dirty="0">
                <a:solidFill>
                  <a:srgbClr val="000000"/>
                </a:solidFill>
                <a:latin typeface="Times New Roman" panose="02020603050405020304" pitchFamily="18" charset="0"/>
                <a:ea typeface="Times New Roman" panose="02020603050405020304" pitchFamily="18" charset="0"/>
              </a:rPr>
              <a:t>ỗ</a:t>
            </a:r>
            <a:r>
              <a:rPr lang="vi-VN" sz="2800" dirty="0">
                <a:solidFill>
                  <a:srgbClr val="000000"/>
                </a:solidFill>
                <a:latin typeface="Times New Roman" panose="02020603050405020304" pitchFamily="18" charset="0"/>
                <a:ea typeface="Times New Roman" panose="02020603050405020304" pitchFamily="18" charset="0"/>
              </a:rPr>
              <a:t>i về dàn ý.</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Kiểm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933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537202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028700" algn="l"/>
              </a:tabLst>
            </a:pPr>
            <a:r>
              <a:rPr lang="en-US" sz="2400" b="1" dirty="0">
                <a:solidFill>
                  <a:schemeClr val="bg1"/>
                </a:solidFill>
                <a:latin typeface="Times New Roman" panose="02020603050405020304" pitchFamily="18" charset="0"/>
                <a:ea typeface="Times New Roman" panose="02020603050405020304" pitchFamily="18" charset="0"/>
              </a:rPr>
              <a:t>NÓI VÀ NGHE</a:t>
            </a:r>
            <a:endParaRPr lang="en-US" sz="2000" dirty="0">
              <a:solidFill>
                <a:schemeClr val="bg1"/>
              </a:solidFill>
              <a:latin typeface="Times New Roman" panose="02020603050405020304" pitchFamily="18" charset="0"/>
              <a:ea typeface="Times New Roman" panose="02020603050405020304" pitchFamily="18" charset="0"/>
            </a:endParaRPr>
          </a:p>
          <a:p>
            <a:pPr algn="ctr"/>
            <a:r>
              <a:rPr lang="en-US" sz="2400" b="1" dirty="0">
                <a:solidFill>
                  <a:schemeClr val="bg1"/>
                </a:solidFill>
                <a:latin typeface="Times New Roman" panose="02020603050405020304" pitchFamily="18" charset="0"/>
                <a:ea typeface="Times New Roman" panose="02020603050405020304" pitchFamily="18" charset="0"/>
              </a:rPr>
              <a:t>TRÌNH BÀY Ý KIẾN VỀ MỘT HIỆN TƯỢNG ĐỜI SỐNG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5190143" y="691908"/>
            <a:ext cx="1811714" cy="587853"/>
          </a:xfrm>
          <a:prstGeom prst="rect">
            <a:avLst/>
          </a:prstGeom>
        </p:spPr>
        <p:txBody>
          <a:bodyPr wrap="none">
            <a:spAutoFit/>
          </a:bodyPr>
          <a:lstStyle/>
          <a:p>
            <a:pPr algn="ctr">
              <a:lnSpc>
                <a:spcPct val="115000"/>
              </a:lnSpc>
              <a:spcAft>
                <a:spcPts val="0"/>
              </a:spcAft>
            </a:pPr>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2924175" y="1490903"/>
            <a:ext cx="6343650" cy="4295775"/>
          </a:xfrm>
          <a:prstGeom prst="rect">
            <a:avLst/>
          </a:prstGeom>
        </p:spPr>
      </p:pic>
      <p:pic>
        <p:nvPicPr>
          <p:cNvPr id="17" name="Picture 16"/>
          <p:cNvPicPr/>
          <p:nvPr/>
        </p:nvPicPr>
        <p:blipFill>
          <a:blip r:embed="rId11">
            <a:extLst>
              <a:ext uri="{28A0092B-C50C-407E-A947-70E740481C1C}">
                <a14:useLocalDpi xmlns:a14="http://schemas.microsoft.com/office/drawing/2010/main" val="0"/>
              </a:ext>
            </a:extLst>
          </a:blip>
          <a:stretch>
            <a:fillRect/>
          </a:stretch>
        </p:blipFill>
        <p:spPr>
          <a:xfrm>
            <a:off x="3338052" y="1751009"/>
            <a:ext cx="5515896" cy="3160204"/>
          </a:xfrm>
          <a:prstGeom prst="ellipse">
            <a:avLst/>
          </a:prstGeom>
          <a:ln>
            <a:noFill/>
          </a:ln>
          <a:effectLst>
            <a:softEdge rad="112500"/>
          </a:effectLst>
        </p:spPr>
      </p:pic>
      <p:sp>
        <p:nvSpPr>
          <p:cNvPr id="14" name="Rectangle 13"/>
          <p:cNvSpPr/>
          <p:nvPr/>
        </p:nvSpPr>
        <p:spPr>
          <a:xfrm>
            <a:off x="814388" y="2792502"/>
            <a:ext cx="1829925" cy="1077218"/>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VIDEO</a:t>
            </a:r>
          </a:p>
          <a:p>
            <a:pPr algn="ctr"/>
            <a:r>
              <a:rPr lang="en-US" sz="3200" b="1" dirty="0" smtClean="0">
                <a:ln w="22225">
                  <a:solidFill>
                    <a:schemeClr val="accent2"/>
                  </a:solidFill>
                  <a:prstDash val="solid"/>
                </a:ln>
                <a:solidFill>
                  <a:schemeClr val="accent2">
                    <a:lumMod val="40000"/>
                    <a:lumOff val="60000"/>
                  </a:schemeClr>
                </a:solidFill>
              </a:rPr>
              <a:t>YOUTUBE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2099350" y="5647847"/>
            <a:ext cx="7676204" cy="587853"/>
          </a:xfrm>
          <a:prstGeom prst="rect">
            <a:avLst/>
          </a:prstGeom>
        </p:spPr>
        <p:txBody>
          <a:bodyPr wrap="none">
            <a:spAutoFit/>
          </a:bodyPr>
          <a:lstStyle/>
          <a:p>
            <a:pPr>
              <a:lnSpc>
                <a:spcPct val="115000"/>
              </a:lnSpc>
              <a:spcAft>
                <a:spcPts val="0"/>
              </a:spcAft>
              <a:tabLst>
                <a:tab pos="1386840" algn="l"/>
              </a:tabLst>
            </a:pPr>
            <a:r>
              <a:rPr lang="en-US" sz="2800" u="sng" dirty="0">
                <a:solidFill>
                  <a:srgbClr val="0000FF"/>
                </a:solidFill>
                <a:latin typeface="Times New Roman" panose="02020603050405020304" pitchFamily="18" charset="0"/>
                <a:ea typeface="MS Mincho"/>
                <a:hlinkClick r:id="rId12"/>
              </a:rPr>
              <a:t>https://www.youtube.com/watch?v=WCD6JaLJouY</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9681702" y="1454761"/>
            <a:ext cx="1495598" cy="40564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0"/>
              </a:spcAft>
              <a:tabLst>
                <a:tab pos="90170" algn="l"/>
                <a:tab pos="180340" algn="l"/>
                <a:tab pos="270510" algn="l"/>
              </a:tabLst>
            </a:pPr>
            <a:r>
              <a:rPr lang="en-US" sz="2800" dirty="0" smtClean="0">
                <a:solidFill>
                  <a:srgbClr val="000000"/>
                </a:solidFill>
                <a:latin typeface="Times New Roman" panose="02020603050405020304" pitchFamily="18" charset="0"/>
                <a:ea typeface="Times New Roman" panose="02020603050405020304" pitchFamily="18" charset="0"/>
              </a:rPr>
              <a:t>C</a:t>
            </a:r>
            <a:r>
              <a:rPr lang="vi-VN" sz="2800" dirty="0" smtClean="0">
                <a:solidFill>
                  <a:srgbClr val="000000"/>
                </a:solidFill>
                <a:latin typeface="Times New Roman" panose="02020603050405020304" pitchFamily="18" charset="0"/>
                <a:ea typeface="Times New Roman" panose="02020603050405020304" pitchFamily="18" charset="0"/>
              </a:rPr>
              <a:t>hia </a:t>
            </a:r>
            <a:r>
              <a:rPr lang="vi-VN" sz="2800" dirty="0">
                <a:solidFill>
                  <a:srgbClr val="000000"/>
                </a:solidFill>
                <a:latin typeface="Times New Roman" panose="02020603050405020304" pitchFamily="18" charset="0"/>
                <a:ea typeface="Times New Roman" panose="02020603050405020304" pitchFamily="18" charset="0"/>
              </a:rPr>
              <a:t>sẻ những suy nghĩ, cảm x</a:t>
            </a:r>
            <a:r>
              <a:rPr lang="en-US" sz="2800" dirty="0" err="1">
                <a:solidFill>
                  <a:srgbClr val="000000"/>
                </a:solidFill>
                <a:latin typeface="Times New Roman" panose="02020603050405020304" pitchFamily="18" charset="0"/>
                <a:ea typeface="Times New Roman" panose="02020603050405020304" pitchFamily="18" charset="0"/>
              </a:rPr>
              <a:t>úc</a:t>
            </a:r>
            <a:r>
              <a:rPr lang="en-US" sz="2800" dirty="0">
                <a:solidFill>
                  <a:srgbClr val="000000"/>
                </a:solidFill>
                <a:latin typeface="Times New Roman" panose="02020603050405020304" pitchFamily="18" charset="0"/>
                <a:ea typeface="Times New Roman" panose="02020603050405020304" pitchFamily="18" charset="0"/>
              </a:rPr>
              <a:t> c</a:t>
            </a:r>
            <a:r>
              <a:rPr lang="vi-VN" sz="2800" dirty="0">
                <a:solidFill>
                  <a:srgbClr val="000000"/>
                </a:solidFill>
                <a:latin typeface="Times New Roman" panose="02020603050405020304" pitchFamily="18" charset="0"/>
                <a:ea typeface="Times New Roman" panose="02020603050405020304" pitchFamily="18" charset="0"/>
              </a:rPr>
              <a:t>ủa bản th</a:t>
            </a:r>
            <a:r>
              <a:rPr lang="en-US" sz="2800" dirty="0" err="1">
                <a:solidFill>
                  <a:srgbClr val="000000"/>
                </a:solidFill>
                <a:latin typeface="Times New Roman" panose="02020603050405020304" pitchFamily="18" charset="0"/>
                <a:ea typeface="Times New Roman" panose="02020603050405020304" pitchFamily="18" charset="0"/>
              </a:rPr>
              <a:t>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xem</a:t>
            </a:r>
            <a:r>
              <a:rPr lang="en-US" sz="2800" dirty="0">
                <a:solidFill>
                  <a:srgbClr val="000000"/>
                </a:solidFill>
                <a:latin typeface="Times New Roman" panose="02020603050405020304" pitchFamily="18" charset="0"/>
                <a:ea typeface="Times New Roman" panose="02020603050405020304" pitchFamily="18" charset="0"/>
              </a:rPr>
              <a:t> video</a:t>
            </a:r>
            <a:r>
              <a:rPr lang="en-US" sz="2800" i="1"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274648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307690" y="681250"/>
            <a:ext cx="3576620" cy="523220"/>
          </a:xfrm>
          <a:prstGeom prst="rect">
            <a:avLst/>
          </a:prstGeom>
        </p:spPr>
        <p:txBody>
          <a:bodyPr wrap="none">
            <a:spAutoFit/>
          </a:bodyPr>
          <a:lstStyle/>
          <a:p>
            <a:r>
              <a:rPr lang="en-US" sz="2800" b="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pic>
        <p:nvPicPr>
          <p:cNvPr id="34" name="Picture 33"/>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rcRect l="69430" t="12074" r="5093" b="11336"/>
          <a:stretch>
            <a:fillRect/>
          </a:stretch>
        </p:blipFill>
        <p:spPr>
          <a:xfrm>
            <a:off x="10173803" y="3008671"/>
            <a:ext cx="1711610" cy="3201629"/>
          </a:xfrm>
          <a:custGeom>
            <a:avLst/>
            <a:gdLst>
              <a:gd name="connsiteX0" fmla="*/ 988142 w 2184027"/>
              <a:gd name="connsiteY0" fmla="*/ 0 h 4085303"/>
              <a:gd name="connsiteX1" fmla="*/ 1047135 w 2184027"/>
              <a:gd name="connsiteY1" fmla="*/ 14748 h 4085303"/>
              <a:gd name="connsiteX2" fmla="*/ 1091381 w 2184027"/>
              <a:gd name="connsiteY2" fmla="*/ 29497 h 4085303"/>
              <a:gd name="connsiteX3" fmla="*/ 1179871 w 2184027"/>
              <a:gd name="connsiteY3" fmla="*/ 58993 h 4085303"/>
              <a:gd name="connsiteX4" fmla="*/ 1297858 w 2184027"/>
              <a:gd name="connsiteY4" fmla="*/ 103239 h 4085303"/>
              <a:gd name="connsiteX5" fmla="*/ 1430594 w 2184027"/>
              <a:gd name="connsiteY5" fmla="*/ 132735 h 4085303"/>
              <a:gd name="connsiteX6" fmla="*/ 1548581 w 2184027"/>
              <a:gd name="connsiteY6" fmla="*/ 162232 h 4085303"/>
              <a:gd name="connsiteX7" fmla="*/ 1622323 w 2184027"/>
              <a:gd name="connsiteY7" fmla="*/ 191729 h 4085303"/>
              <a:gd name="connsiteX8" fmla="*/ 1681316 w 2184027"/>
              <a:gd name="connsiteY8" fmla="*/ 235974 h 4085303"/>
              <a:gd name="connsiteX9" fmla="*/ 1784555 w 2184027"/>
              <a:gd name="connsiteY9" fmla="*/ 368710 h 4085303"/>
              <a:gd name="connsiteX10" fmla="*/ 1814052 w 2184027"/>
              <a:gd name="connsiteY10" fmla="*/ 442452 h 4085303"/>
              <a:gd name="connsiteX11" fmla="*/ 1828800 w 2184027"/>
              <a:gd name="connsiteY11" fmla="*/ 1253613 h 4085303"/>
              <a:gd name="connsiteX12" fmla="*/ 1843548 w 2184027"/>
              <a:gd name="connsiteY12" fmla="*/ 1371600 h 4085303"/>
              <a:gd name="connsiteX13" fmla="*/ 1902542 w 2184027"/>
              <a:gd name="connsiteY13" fmla="*/ 1504335 h 4085303"/>
              <a:gd name="connsiteX14" fmla="*/ 1961535 w 2184027"/>
              <a:gd name="connsiteY14" fmla="*/ 1622322 h 4085303"/>
              <a:gd name="connsiteX15" fmla="*/ 2005781 w 2184027"/>
              <a:gd name="connsiteY15" fmla="*/ 1710813 h 4085303"/>
              <a:gd name="connsiteX16" fmla="*/ 2050026 w 2184027"/>
              <a:gd name="connsiteY16" fmla="*/ 1740310 h 4085303"/>
              <a:gd name="connsiteX17" fmla="*/ 2079523 w 2184027"/>
              <a:gd name="connsiteY17" fmla="*/ 1799303 h 4085303"/>
              <a:gd name="connsiteX18" fmla="*/ 2109019 w 2184027"/>
              <a:gd name="connsiteY18" fmla="*/ 1843548 h 4085303"/>
              <a:gd name="connsiteX19" fmla="*/ 2153264 w 2184027"/>
              <a:gd name="connsiteY19" fmla="*/ 1873045 h 4085303"/>
              <a:gd name="connsiteX20" fmla="*/ 2168013 w 2184027"/>
              <a:gd name="connsiteY20" fmla="*/ 1917290 h 4085303"/>
              <a:gd name="connsiteX21" fmla="*/ 2168013 w 2184027"/>
              <a:gd name="connsiteY21" fmla="*/ 2227006 h 4085303"/>
              <a:gd name="connsiteX22" fmla="*/ 2138516 w 2184027"/>
              <a:gd name="connsiteY22" fmla="*/ 2462981 h 4085303"/>
              <a:gd name="connsiteX23" fmla="*/ 2123768 w 2184027"/>
              <a:gd name="connsiteY23" fmla="*/ 2507226 h 4085303"/>
              <a:gd name="connsiteX24" fmla="*/ 2109019 w 2184027"/>
              <a:gd name="connsiteY24" fmla="*/ 2610464 h 4085303"/>
              <a:gd name="connsiteX25" fmla="*/ 2035277 w 2184027"/>
              <a:gd name="connsiteY25" fmla="*/ 2787445 h 4085303"/>
              <a:gd name="connsiteX26" fmla="*/ 1976284 w 2184027"/>
              <a:gd name="connsiteY26" fmla="*/ 2875935 h 4085303"/>
              <a:gd name="connsiteX27" fmla="*/ 1946787 w 2184027"/>
              <a:gd name="connsiteY27" fmla="*/ 2993922 h 4085303"/>
              <a:gd name="connsiteX28" fmla="*/ 1976284 w 2184027"/>
              <a:gd name="connsiteY28" fmla="*/ 3111910 h 4085303"/>
              <a:gd name="connsiteX29" fmla="*/ 2005781 w 2184027"/>
              <a:gd name="connsiteY29" fmla="*/ 3229897 h 4085303"/>
              <a:gd name="connsiteX30" fmla="*/ 2050026 w 2184027"/>
              <a:gd name="connsiteY30" fmla="*/ 3333135 h 4085303"/>
              <a:gd name="connsiteX31" fmla="*/ 2064774 w 2184027"/>
              <a:gd name="connsiteY31" fmla="*/ 3377381 h 4085303"/>
              <a:gd name="connsiteX32" fmla="*/ 2094271 w 2184027"/>
              <a:gd name="connsiteY32" fmla="*/ 3465871 h 4085303"/>
              <a:gd name="connsiteX33" fmla="*/ 2123768 w 2184027"/>
              <a:gd name="connsiteY33" fmla="*/ 3510116 h 4085303"/>
              <a:gd name="connsiteX34" fmla="*/ 2168013 w 2184027"/>
              <a:gd name="connsiteY34" fmla="*/ 3760839 h 4085303"/>
              <a:gd name="connsiteX35" fmla="*/ 2153264 w 2184027"/>
              <a:gd name="connsiteY35" fmla="*/ 3878826 h 4085303"/>
              <a:gd name="connsiteX36" fmla="*/ 2138516 w 2184027"/>
              <a:gd name="connsiteY36" fmla="*/ 3923071 h 4085303"/>
              <a:gd name="connsiteX37" fmla="*/ 2109019 w 2184027"/>
              <a:gd name="connsiteY37" fmla="*/ 4011561 h 4085303"/>
              <a:gd name="connsiteX38" fmla="*/ 2005781 w 2184027"/>
              <a:gd name="connsiteY38" fmla="*/ 4041058 h 4085303"/>
              <a:gd name="connsiteX39" fmla="*/ 1961535 w 2184027"/>
              <a:gd name="connsiteY39" fmla="*/ 4055806 h 4085303"/>
              <a:gd name="connsiteX40" fmla="*/ 1401097 w 2184027"/>
              <a:gd name="connsiteY40" fmla="*/ 4070555 h 4085303"/>
              <a:gd name="connsiteX41" fmla="*/ 1194619 w 2184027"/>
              <a:gd name="connsiteY41" fmla="*/ 4055806 h 4085303"/>
              <a:gd name="connsiteX42" fmla="*/ 1150374 w 2184027"/>
              <a:gd name="connsiteY42" fmla="*/ 4070555 h 4085303"/>
              <a:gd name="connsiteX43" fmla="*/ 368710 w 2184027"/>
              <a:gd name="connsiteY43" fmla="*/ 4085303 h 4085303"/>
              <a:gd name="connsiteX44" fmla="*/ 280219 w 2184027"/>
              <a:gd name="connsiteY44" fmla="*/ 4026310 h 4085303"/>
              <a:gd name="connsiteX45" fmla="*/ 265471 w 2184027"/>
              <a:gd name="connsiteY45" fmla="*/ 3982064 h 4085303"/>
              <a:gd name="connsiteX46" fmla="*/ 250723 w 2184027"/>
              <a:gd name="connsiteY46" fmla="*/ 3908322 h 4085303"/>
              <a:gd name="connsiteX47" fmla="*/ 235974 w 2184027"/>
              <a:gd name="connsiteY47" fmla="*/ 3864077 h 4085303"/>
              <a:gd name="connsiteX48" fmla="*/ 206477 w 2184027"/>
              <a:gd name="connsiteY48" fmla="*/ 3701845 h 4085303"/>
              <a:gd name="connsiteX49" fmla="*/ 191729 w 2184027"/>
              <a:gd name="connsiteY49" fmla="*/ 3657600 h 4085303"/>
              <a:gd name="connsiteX50" fmla="*/ 176981 w 2184027"/>
              <a:gd name="connsiteY50" fmla="*/ 3451122 h 4085303"/>
              <a:gd name="connsiteX51" fmla="*/ 147484 w 2184027"/>
              <a:gd name="connsiteY51" fmla="*/ 3333135 h 4085303"/>
              <a:gd name="connsiteX52" fmla="*/ 132735 w 2184027"/>
              <a:gd name="connsiteY52" fmla="*/ 3288890 h 4085303"/>
              <a:gd name="connsiteX53" fmla="*/ 117987 w 2184027"/>
              <a:gd name="connsiteY53" fmla="*/ 3229897 h 4085303"/>
              <a:gd name="connsiteX54" fmla="*/ 88490 w 2184027"/>
              <a:gd name="connsiteY54" fmla="*/ 3126658 h 4085303"/>
              <a:gd name="connsiteX55" fmla="*/ 73742 w 2184027"/>
              <a:gd name="connsiteY55" fmla="*/ 3052916 h 4085303"/>
              <a:gd name="connsiteX56" fmla="*/ 58994 w 2184027"/>
              <a:gd name="connsiteY56" fmla="*/ 3008671 h 4085303"/>
              <a:gd name="connsiteX57" fmla="*/ 44245 w 2184027"/>
              <a:gd name="connsiteY57" fmla="*/ 2831690 h 4085303"/>
              <a:gd name="connsiteX58" fmla="*/ 14748 w 2184027"/>
              <a:gd name="connsiteY58" fmla="*/ 2580968 h 4085303"/>
              <a:gd name="connsiteX59" fmla="*/ 0 w 2184027"/>
              <a:gd name="connsiteY59" fmla="*/ 2050026 h 4085303"/>
              <a:gd name="connsiteX60" fmla="*/ 14748 w 2184027"/>
              <a:gd name="connsiteY60" fmla="*/ 2005781 h 4085303"/>
              <a:gd name="connsiteX61" fmla="*/ 29497 w 2184027"/>
              <a:gd name="connsiteY61" fmla="*/ 1961535 h 4085303"/>
              <a:gd name="connsiteX62" fmla="*/ 73742 w 2184027"/>
              <a:gd name="connsiteY62" fmla="*/ 1814052 h 4085303"/>
              <a:gd name="connsiteX63" fmla="*/ 103239 w 2184027"/>
              <a:gd name="connsiteY63" fmla="*/ 1769806 h 4085303"/>
              <a:gd name="connsiteX64" fmla="*/ 117987 w 2184027"/>
              <a:gd name="connsiteY64" fmla="*/ 1725561 h 4085303"/>
              <a:gd name="connsiteX65" fmla="*/ 147484 w 2184027"/>
              <a:gd name="connsiteY65" fmla="*/ 1637071 h 4085303"/>
              <a:gd name="connsiteX66" fmla="*/ 162232 w 2184027"/>
              <a:gd name="connsiteY66" fmla="*/ 1563329 h 4085303"/>
              <a:gd name="connsiteX67" fmla="*/ 176981 w 2184027"/>
              <a:gd name="connsiteY67" fmla="*/ 766916 h 4085303"/>
              <a:gd name="connsiteX68" fmla="*/ 191729 w 2184027"/>
              <a:gd name="connsiteY68" fmla="*/ 693174 h 4085303"/>
              <a:gd name="connsiteX69" fmla="*/ 206477 w 2184027"/>
              <a:gd name="connsiteY69" fmla="*/ 648929 h 4085303"/>
              <a:gd name="connsiteX70" fmla="*/ 235974 w 2184027"/>
              <a:gd name="connsiteY70" fmla="*/ 560439 h 4085303"/>
              <a:gd name="connsiteX71" fmla="*/ 280219 w 2184027"/>
              <a:gd name="connsiteY71" fmla="*/ 457200 h 4085303"/>
              <a:gd name="connsiteX72" fmla="*/ 324464 w 2184027"/>
              <a:gd name="connsiteY72" fmla="*/ 398206 h 4085303"/>
              <a:gd name="connsiteX73" fmla="*/ 339213 w 2184027"/>
              <a:gd name="connsiteY73" fmla="*/ 353961 h 4085303"/>
              <a:gd name="connsiteX74" fmla="*/ 382733 w 2184027"/>
              <a:gd name="connsiteY74" fmla="*/ 311464 h 4085303"/>
              <a:gd name="connsiteX75" fmla="*/ 379949 w 2184027"/>
              <a:gd name="connsiteY75" fmla="*/ 317676 h 4085303"/>
              <a:gd name="connsiteX76" fmla="*/ 378577 w 2184027"/>
              <a:gd name="connsiteY76" fmla="*/ 320518 h 4085303"/>
              <a:gd name="connsiteX77" fmla="*/ 376395 w 2184027"/>
              <a:gd name="connsiteY77" fmla="*/ 325607 h 4085303"/>
              <a:gd name="connsiteX78" fmla="*/ 379949 w 2184027"/>
              <a:gd name="connsiteY78" fmla="*/ 317676 h 4085303"/>
              <a:gd name="connsiteX79" fmla="*/ 385450 w 2184027"/>
              <a:gd name="connsiteY79" fmla="*/ 306283 h 4085303"/>
              <a:gd name="connsiteX80" fmla="*/ 412955 w 2184027"/>
              <a:gd name="connsiteY80" fmla="*/ 250722 h 4085303"/>
              <a:gd name="connsiteX81" fmla="*/ 457200 w 2184027"/>
              <a:gd name="connsiteY81" fmla="*/ 221226 h 4085303"/>
              <a:gd name="connsiteX82" fmla="*/ 489939 w 2184027"/>
              <a:gd name="connsiteY82" fmla="*/ 180358 h 4085303"/>
              <a:gd name="connsiteX83" fmla="*/ 506233 w 2184027"/>
              <a:gd name="connsiteY83" fmla="*/ 150804 h 4085303"/>
              <a:gd name="connsiteX84" fmla="*/ 604684 w 2184027"/>
              <a:gd name="connsiteY84" fmla="*/ 117987 h 4085303"/>
              <a:gd name="connsiteX85" fmla="*/ 693174 w 2184027"/>
              <a:gd name="connsiteY85" fmla="*/ 88490 h 4085303"/>
              <a:gd name="connsiteX86" fmla="*/ 825910 w 2184027"/>
              <a:gd name="connsiteY86" fmla="*/ 14748 h 4085303"/>
              <a:gd name="connsiteX87" fmla="*/ 988142 w 2184027"/>
              <a:gd name="connsiteY87" fmla="*/ 0 h 408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84027" h="4085303">
                <a:moveTo>
                  <a:pt x="988142" y="0"/>
                </a:moveTo>
                <a:lnTo>
                  <a:pt x="1047135" y="14748"/>
                </a:lnTo>
                <a:cubicBezTo>
                  <a:pt x="1062217" y="18519"/>
                  <a:pt x="1076632" y="24581"/>
                  <a:pt x="1091381" y="29497"/>
                </a:cubicBezTo>
                <a:cubicBezTo>
                  <a:pt x="1120878" y="39329"/>
                  <a:pt x="1150090" y="50059"/>
                  <a:pt x="1179871" y="58993"/>
                </a:cubicBezTo>
                <a:cubicBezTo>
                  <a:pt x="1280269" y="89112"/>
                  <a:pt x="1198959" y="53789"/>
                  <a:pt x="1297858" y="103239"/>
                </a:cubicBezTo>
                <a:cubicBezTo>
                  <a:pt x="1391462" y="121959"/>
                  <a:pt x="1347293" y="111910"/>
                  <a:pt x="1430594" y="132735"/>
                </a:cubicBezTo>
                <a:cubicBezTo>
                  <a:pt x="1469923" y="142567"/>
                  <a:pt x="1509834" y="150310"/>
                  <a:pt x="1548581" y="162232"/>
                </a:cubicBezTo>
                <a:cubicBezTo>
                  <a:pt x="1573884" y="170018"/>
                  <a:pt x="1599180" y="178872"/>
                  <a:pt x="1622323" y="191729"/>
                </a:cubicBezTo>
                <a:cubicBezTo>
                  <a:pt x="1643810" y="203666"/>
                  <a:pt x="1662653" y="219977"/>
                  <a:pt x="1681316" y="235974"/>
                </a:cubicBezTo>
                <a:cubicBezTo>
                  <a:pt x="1726310" y="274540"/>
                  <a:pt x="1755326" y="315124"/>
                  <a:pt x="1784555" y="368710"/>
                </a:cubicBezTo>
                <a:cubicBezTo>
                  <a:pt x="1797232" y="391952"/>
                  <a:pt x="1812730" y="416011"/>
                  <a:pt x="1814052" y="442452"/>
                </a:cubicBezTo>
                <a:cubicBezTo>
                  <a:pt x="1827557" y="712546"/>
                  <a:pt x="1820219" y="983317"/>
                  <a:pt x="1828800" y="1253613"/>
                </a:cubicBezTo>
                <a:cubicBezTo>
                  <a:pt x="1830058" y="1293228"/>
                  <a:pt x="1838632" y="1332271"/>
                  <a:pt x="1843548" y="1371600"/>
                </a:cubicBezTo>
                <a:cubicBezTo>
                  <a:pt x="1890292" y="1441715"/>
                  <a:pt x="1867440" y="1399029"/>
                  <a:pt x="1902542" y="1504335"/>
                </a:cubicBezTo>
                <a:cubicBezTo>
                  <a:pt x="1970882" y="1606846"/>
                  <a:pt x="1889376" y="1478002"/>
                  <a:pt x="1961535" y="1622322"/>
                </a:cubicBezTo>
                <a:cubicBezTo>
                  <a:pt x="2018719" y="1736690"/>
                  <a:pt x="1968707" y="1599597"/>
                  <a:pt x="2005781" y="1710813"/>
                </a:cubicBezTo>
                <a:cubicBezTo>
                  <a:pt x="2020529" y="1720645"/>
                  <a:pt x="2038678" y="1726693"/>
                  <a:pt x="2050026" y="1740310"/>
                </a:cubicBezTo>
                <a:cubicBezTo>
                  <a:pt x="2064101" y="1757200"/>
                  <a:pt x="2068615" y="1780214"/>
                  <a:pt x="2079523" y="1799303"/>
                </a:cubicBezTo>
                <a:cubicBezTo>
                  <a:pt x="2088317" y="1814693"/>
                  <a:pt x="2099187" y="1828800"/>
                  <a:pt x="2109019" y="1843548"/>
                </a:cubicBezTo>
                <a:cubicBezTo>
                  <a:pt x="2123767" y="1853380"/>
                  <a:pt x="2142191" y="1859204"/>
                  <a:pt x="2153264" y="1873045"/>
                </a:cubicBezTo>
                <a:cubicBezTo>
                  <a:pt x="2162976" y="1885184"/>
                  <a:pt x="2166085" y="1901864"/>
                  <a:pt x="2168013" y="1917290"/>
                </a:cubicBezTo>
                <a:cubicBezTo>
                  <a:pt x="2191360" y="2104063"/>
                  <a:pt x="2187274" y="2072916"/>
                  <a:pt x="2168013" y="2227006"/>
                </a:cubicBezTo>
                <a:cubicBezTo>
                  <a:pt x="2129128" y="2343659"/>
                  <a:pt x="2170396" y="2207933"/>
                  <a:pt x="2138516" y="2462981"/>
                </a:cubicBezTo>
                <a:cubicBezTo>
                  <a:pt x="2136588" y="2478407"/>
                  <a:pt x="2126817" y="2491982"/>
                  <a:pt x="2123768" y="2507226"/>
                </a:cubicBezTo>
                <a:cubicBezTo>
                  <a:pt x="2116951" y="2541313"/>
                  <a:pt x="2113935" y="2576051"/>
                  <a:pt x="2109019" y="2610464"/>
                </a:cubicBezTo>
                <a:cubicBezTo>
                  <a:pt x="2057054" y="2749038"/>
                  <a:pt x="2083559" y="2690883"/>
                  <a:pt x="2035277" y="2787445"/>
                </a:cubicBezTo>
                <a:cubicBezTo>
                  <a:pt x="2019423" y="2819153"/>
                  <a:pt x="1993500" y="2844946"/>
                  <a:pt x="1976284" y="2875935"/>
                </a:cubicBezTo>
                <a:cubicBezTo>
                  <a:pt x="1962111" y="2901447"/>
                  <a:pt x="1950874" y="2973487"/>
                  <a:pt x="1946787" y="2993922"/>
                </a:cubicBezTo>
                <a:cubicBezTo>
                  <a:pt x="1969462" y="3061949"/>
                  <a:pt x="1958486" y="3022924"/>
                  <a:pt x="1976284" y="3111910"/>
                </a:cubicBezTo>
                <a:cubicBezTo>
                  <a:pt x="1984235" y="3151662"/>
                  <a:pt x="1995114" y="3190786"/>
                  <a:pt x="2005781" y="3229897"/>
                </a:cubicBezTo>
                <a:cubicBezTo>
                  <a:pt x="2018802" y="3277641"/>
                  <a:pt x="2025851" y="3284785"/>
                  <a:pt x="2050026" y="3333135"/>
                </a:cubicBezTo>
                <a:cubicBezTo>
                  <a:pt x="2056979" y="3347040"/>
                  <a:pt x="2059858" y="3362632"/>
                  <a:pt x="2064774" y="3377381"/>
                </a:cubicBezTo>
                <a:lnTo>
                  <a:pt x="2094271" y="3465871"/>
                </a:lnTo>
                <a:lnTo>
                  <a:pt x="2123768" y="3510116"/>
                </a:lnTo>
                <a:cubicBezTo>
                  <a:pt x="2160378" y="3565030"/>
                  <a:pt x="2168013" y="3716246"/>
                  <a:pt x="2168013" y="3760839"/>
                </a:cubicBezTo>
                <a:cubicBezTo>
                  <a:pt x="2168013" y="3800474"/>
                  <a:pt x="2158180" y="3839497"/>
                  <a:pt x="2153264" y="3878826"/>
                </a:cubicBezTo>
                <a:lnTo>
                  <a:pt x="2138516" y="3923071"/>
                </a:lnTo>
                <a:lnTo>
                  <a:pt x="2109019" y="4011561"/>
                </a:lnTo>
                <a:cubicBezTo>
                  <a:pt x="2002960" y="4046915"/>
                  <a:pt x="2135379" y="4004031"/>
                  <a:pt x="2005781" y="4041058"/>
                </a:cubicBezTo>
                <a:cubicBezTo>
                  <a:pt x="1990833" y="4045329"/>
                  <a:pt x="1977063" y="4055049"/>
                  <a:pt x="1961535" y="4055806"/>
                </a:cubicBezTo>
                <a:cubicBezTo>
                  <a:pt x="1774880" y="4064911"/>
                  <a:pt x="1587910" y="4065639"/>
                  <a:pt x="1401097" y="4070555"/>
                </a:cubicBezTo>
                <a:cubicBezTo>
                  <a:pt x="1332271" y="4065639"/>
                  <a:pt x="1263620" y="4055806"/>
                  <a:pt x="1194619" y="4055806"/>
                </a:cubicBezTo>
                <a:cubicBezTo>
                  <a:pt x="1179073" y="4055806"/>
                  <a:pt x="1165910" y="4070000"/>
                  <a:pt x="1150374" y="4070555"/>
                </a:cubicBezTo>
                <a:lnTo>
                  <a:pt x="368710" y="4085303"/>
                </a:lnTo>
                <a:cubicBezTo>
                  <a:pt x="368710" y="4085303"/>
                  <a:pt x="305286" y="4051377"/>
                  <a:pt x="280219" y="4026310"/>
                </a:cubicBezTo>
                <a:cubicBezTo>
                  <a:pt x="269226" y="4015317"/>
                  <a:pt x="269241" y="3997146"/>
                  <a:pt x="265471" y="3982064"/>
                </a:cubicBezTo>
                <a:cubicBezTo>
                  <a:pt x="259391" y="3957745"/>
                  <a:pt x="256803" y="3932641"/>
                  <a:pt x="250723" y="3908322"/>
                </a:cubicBezTo>
                <a:cubicBezTo>
                  <a:pt x="246952" y="3893240"/>
                  <a:pt x="239346" y="3879253"/>
                  <a:pt x="235974" y="3864077"/>
                </a:cubicBezTo>
                <a:cubicBezTo>
                  <a:pt x="209664" y="3745682"/>
                  <a:pt x="233329" y="3809251"/>
                  <a:pt x="206477" y="3701845"/>
                </a:cubicBezTo>
                <a:cubicBezTo>
                  <a:pt x="202706" y="3686763"/>
                  <a:pt x="193545" y="3673040"/>
                  <a:pt x="191729" y="3657600"/>
                </a:cubicBezTo>
                <a:cubicBezTo>
                  <a:pt x="183667" y="3589071"/>
                  <a:pt x="181897" y="3519948"/>
                  <a:pt x="176981" y="3451122"/>
                </a:cubicBezTo>
                <a:lnTo>
                  <a:pt x="147484" y="3333135"/>
                </a:lnTo>
                <a:cubicBezTo>
                  <a:pt x="143713" y="3318053"/>
                  <a:pt x="137006" y="3303838"/>
                  <a:pt x="132735" y="3288890"/>
                </a:cubicBezTo>
                <a:cubicBezTo>
                  <a:pt x="127166" y="3269400"/>
                  <a:pt x="123555" y="3249387"/>
                  <a:pt x="117987" y="3229897"/>
                </a:cubicBezTo>
                <a:cubicBezTo>
                  <a:pt x="93354" y="3143678"/>
                  <a:pt x="111541" y="3230389"/>
                  <a:pt x="88490" y="3126658"/>
                </a:cubicBezTo>
                <a:cubicBezTo>
                  <a:pt x="83052" y="3102187"/>
                  <a:pt x="79822" y="3077235"/>
                  <a:pt x="73742" y="3052916"/>
                </a:cubicBezTo>
                <a:cubicBezTo>
                  <a:pt x="69972" y="3037834"/>
                  <a:pt x="61049" y="3024081"/>
                  <a:pt x="58994" y="3008671"/>
                </a:cubicBezTo>
                <a:cubicBezTo>
                  <a:pt x="51170" y="2949992"/>
                  <a:pt x="50442" y="2890563"/>
                  <a:pt x="44245" y="2831690"/>
                </a:cubicBezTo>
                <a:cubicBezTo>
                  <a:pt x="30822" y="2704175"/>
                  <a:pt x="21142" y="2728032"/>
                  <a:pt x="14748" y="2580968"/>
                </a:cubicBezTo>
                <a:cubicBezTo>
                  <a:pt x="7057" y="2404086"/>
                  <a:pt x="4916" y="2227007"/>
                  <a:pt x="0" y="2050026"/>
                </a:cubicBezTo>
                <a:lnTo>
                  <a:pt x="14748" y="2005781"/>
                </a:lnTo>
                <a:lnTo>
                  <a:pt x="29497" y="1961535"/>
                </a:lnTo>
                <a:cubicBezTo>
                  <a:pt x="65403" y="1853817"/>
                  <a:pt x="51453" y="1903208"/>
                  <a:pt x="73742" y="1814052"/>
                </a:cubicBezTo>
                <a:lnTo>
                  <a:pt x="103239" y="1769806"/>
                </a:lnTo>
                <a:cubicBezTo>
                  <a:pt x="111862" y="1756871"/>
                  <a:pt x="113071" y="1740309"/>
                  <a:pt x="117987" y="1725561"/>
                </a:cubicBezTo>
                <a:cubicBezTo>
                  <a:pt x="127819" y="1696064"/>
                  <a:pt x="139303" y="1667068"/>
                  <a:pt x="147484" y="1637071"/>
                </a:cubicBezTo>
                <a:cubicBezTo>
                  <a:pt x="154080" y="1612887"/>
                  <a:pt x="161383" y="1588382"/>
                  <a:pt x="162232" y="1563329"/>
                </a:cubicBezTo>
                <a:cubicBezTo>
                  <a:pt x="171227" y="1297965"/>
                  <a:pt x="172065" y="1032387"/>
                  <a:pt x="176981" y="766916"/>
                </a:cubicBezTo>
                <a:lnTo>
                  <a:pt x="191729" y="693174"/>
                </a:lnTo>
                <a:cubicBezTo>
                  <a:pt x="194778" y="677930"/>
                  <a:pt x="201561" y="663677"/>
                  <a:pt x="206477" y="648929"/>
                </a:cubicBezTo>
                <a:cubicBezTo>
                  <a:pt x="216309" y="619432"/>
                  <a:pt x="224813" y="589459"/>
                  <a:pt x="235974" y="560439"/>
                </a:cubicBezTo>
                <a:cubicBezTo>
                  <a:pt x="249414" y="525494"/>
                  <a:pt x="262291" y="490069"/>
                  <a:pt x="280219" y="457200"/>
                </a:cubicBezTo>
                <a:cubicBezTo>
                  <a:pt x="291989" y="435621"/>
                  <a:pt x="312268" y="419548"/>
                  <a:pt x="324464" y="398206"/>
                </a:cubicBezTo>
                <a:cubicBezTo>
                  <a:pt x="332177" y="384708"/>
                  <a:pt x="330589" y="366896"/>
                  <a:pt x="339213" y="353961"/>
                </a:cubicBezTo>
                <a:cubicBezTo>
                  <a:pt x="399003" y="264278"/>
                  <a:pt x="391976" y="289392"/>
                  <a:pt x="382733" y="311464"/>
                </a:cubicBezTo>
                <a:lnTo>
                  <a:pt x="379949" y="317676"/>
                </a:lnTo>
                <a:lnTo>
                  <a:pt x="378577" y="320518"/>
                </a:lnTo>
                <a:cubicBezTo>
                  <a:pt x="373620" y="330928"/>
                  <a:pt x="374028" y="330553"/>
                  <a:pt x="376395" y="325607"/>
                </a:cubicBezTo>
                <a:lnTo>
                  <a:pt x="379949" y="317676"/>
                </a:lnTo>
                <a:lnTo>
                  <a:pt x="385450" y="306283"/>
                </a:lnTo>
                <a:cubicBezTo>
                  <a:pt x="391392" y="294090"/>
                  <a:pt x="400224" y="276184"/>
                  <a:pt x="412955" y="250722"/>
                </a:cubicBezTo>
                <a:lnTo>
                  <a:pt x="457200" y="221226"/>
                </a:lnTo>
                <a:cubicBezTo>
                  <a:pt x="471949" y="211394"/>
                  <a:pt x="481484" y="196439"/>
                  <a:pt x="489939" y="180358"/>
                </a:cubicBezTo>
                <a:lnTo>
                  <a:pt x="506233" y="150804"/>
                </a:lnTo>
                <a:lnTo>
                  <a:pt x="604684" y="117987"/>
                </a:lnTo>
                <a:lnTo>
                  <a:pt x="693174" y="88490"/>
                </a:lnTo>
                <a:cubicBezTo>
                  <a:pt x="794501" y="54714"/>
                  <a:pt x="748076" y="25867"/>
                  <a:pt x="825910" y="14748"/>
                </a:cubicBezTo>
                <a:cubicBezTo>
                  <a:pt x="879665" y="7069"/>
                  <a:pt x="934065" y="4916"/>
                  <a:pt x="988142" y="0"/>
                </a:cubicBezTo>
                <a:close/>
              </a:path>
            </a:pathLst>
          </a:custGeom>
        </p:spPr>
      </p:pic>
      <p:pic>
        <p:nvPicPr>
          <p:cNvPr id="30" name="Picture 29"/>
          <p:cNvPicPr>
            <a:picLocks noChangeAspect="1"/>
          </p:cNvPicPr>
          <p:nvPr/>
        </p:nvPicPr>
        <p:blipFill>
          <a:blip r:embed="rId12">
            <a:extLst>
              <a:ext uri="{BEBA8EAE-BF5A-486C-A8C5-ECC9F3942E4B}">
                <a14:imgProps xmlns:a14="http://schemas.microsoft.com/office/drawing/2010/main">
                  <a14:imgLayer r:embed="rId11">
                    <a14:imgEffect>
                      <a14:brightnessContrast bright="20000" contrast="-40000"/>
                    </a14:imgEffect>
                  </a14:imgLayer>
                </a14:imgProps>
              </a:ext>
            </a:extLst>
          </a:blip>
          <a:srcRect l="8011" t="26728" r="70828" b="11336"/>
          <a:stretch>
            <a:fillRect/>
          </a:stretch>
        </p:blipFill>
        <p:spPr>
          <a:xfrm>
            <a:off x="375367" y="3008671"/>
            <a:ext cx="1814051" cy="3303639"/>
          </a:xfrm>
          <a:custGeom>
            <a:avLst/>
            <a:gdLst>
              <a:gd name="connsiteX0" fmla="*/ 1076632 w 1814051"/>
              <a:gd name="connsiteY0" fmla="*/ 0 h 3303639"/>
              <a:gd name="connsiteX1" fmla="*/ 1150374 w 1814051"/>
              <a:gd name="connsiteY1" fmla="*/ 29497 h 3303639"/>
              <a:gd name="connsiteX2" fmla="*/ 1194619 w 1814051"/>
              <a:gd name="connsiteY2" fmla="*/ 44246 h 3303639"/>
              <a:gd name="connsiteX3" fmla="*/ 1268361 w 1814051"/>
              <a:gd name="connsiteY3" fmla="*/ 73742 h 3303639"/>
              <a:gd name="connsiteX4" fmla="*/ 1371600 w 1814051"/>
              <a:gd name="connsiteY4" fmla="*/ 88491 h 3303639"/>
              <a:gd name="connsiteX5" fmla="*/ 1415845 w 1814051"/>
              <a:gd name="connsiteY5" fmla="*/ 176981 h 3303639"/>
              <a:gd name="connsiteX6" fmla="*/ 1460090 w 1814051"/>
              <a:gd name="connsiteY6" fmla="*/ 221226 h 3303639"/>
              <a:gd name="connsiteX7" fmla="*/ 1489587 w 1814051"/>
              <a:gd name="connsiteY7" fmla="*/ 265471 h 3303639"/>
              <a:gd name="connsiteX8" fmla="*/ 1563329 w 1814051"/>
              <a:gd name="connsiteY8" fmla="*/ 353962 h 3303639"/>
              <a:gd name="connsiteX9" fmla="*/ 1607574 w 1814051"/>
              <a:gd name="connsiteY9" fmla="*/ 530942 h 3303639"/>
              <a:gd name="connsiteX10" fmla="*/ 1651819 w 1814051"/>
              <a:gd name="connsiteY10" fmla="*/ 560439 h 3303639"/>
              <a:gd name="connsiteX11" fmla="*/ 1681316 w 1814051"/>
              <a:gd name="connsiteY11" fmla="*/ 604684 h 3303639"/>
              <a:gd name="connsiteX12" fmla="*/ 1725561 w 1814051"/>
              <a:gd name="connsiteY12" fmla="*/ 634181 h 3303639"/>
              <a:gd name="connsiteX13" fmla="*/ 1740309 w 1814051"/>
              <a:gd name="connsiteY13" fmla="*/ 693175 h 3303639"/>
              <a:gd name="connsiteX14" fmla="*/ 1755058 w 1814051"/>
              <a:gd name="connsiteY14" fmla="*/ 796413 h 3303639"/>
              <a:gd name="connsiteX15" fmla="*/ 1769806 w 1814051"/>
              <a:gd name="connsiteY15" fmla="*/ 1047136 h 3303639"/>
              <a:gd name="connsiteX16" fmla="*/ 1784555 w 1814051"/>
              <a:gd name="connsiteY16" fmla="*/ 1238865 h 3303639"/>
              <a:gd name="connsiteX17" fmla="*/ 1814051 w 1814051"/>
              <a:gd name="connsiteY17" fmla="*/ 1814052 h 3303639"/>
              <a:gd name="connsiteX18" fmla="*/ 1799303 w 1814051"/>
              <a:gd name="connsiteY18" fmla="*/ 2344994 h 3303639"/>
              <a:gd name="connsiteX19" fmla="*/ 1784555 w 1814051"/>
              <a:gd name="connsiteY19" fmla="*/ 2389239 h 3303639"/>
              <a:gd name="connsiteX20" fmla="*/ 1769806 w 1814051"/>
              <a:gd name="connsiteY20" fmla="*/ 2492478 h 3303639"/>
              <a:gd name="connsiteX21" fmla="*/ 1740309 w 1814051"/>
              <a:gd name="connsiteY21" fmla="*/ 2580968 h 3303639"/>
              <a:gd name="connsiteX22" fmla="*/ 1725561 w 1814051"/>
              <a:gd name="connsiteY22" fmla="*/ 2625213 h 3303639"/>
              <a:gd name="connsiteX23" fmla="*/ 1710813 w 1814051"/>
              <a:gd name="connsiteY23" fmla="*/ 2669458 h 3303639"/>
              <a:gd name="connsiteX24" fmla="*/ 1681316 w 1814051"/>
              <a:gd name="connsiteY24" fmla="*/ 2713704 h 3303639"/>
              <a:gd name="connsiteX25" fmla="*/ 1651819 w 1814051"/>
              <a:gd name="connsiteY25" fmla="*/ 2802194 h 3303639"/>
              <a:gd name="connsiteX26" fmla="*/ 1592826 w 1814051"/>
              <a:gd name="connsiteY26" fmla="*/ 2890684 h 3303639"/>
              <a:gd name="connsiteX27" fmla="*/ 1563329 w 1814051"/>
              <a:gd name="connsiteY27" fmla="*/ 2934929 h 3303639"/>
              <a:gd name="connsiteX28" fmla="*/ 1533832 w 1814051"/>
              <a:gd name="connsiteY28" fmla="*/ 3023420 h 3303639"/>
              <a:gd name="connsiteX29" fmla="*/ 1519084 w 1814051"/>
              <a:gd name="connsiteY29" fmla="*/ 3229897 h 3303639"/>
              <a:gd name="connsiteX30" fmla="*/ 1312606 w 1814051"/>
              <a:gd name="connsiteY30" fmla="*/ 3303639 h 3303639"/>
              <a:gd name="connsiteX31" fmla="*/ 1032387 w 1814051"/>
              <a:gd name="connsiteY31" fmla="*/ 3274142 h 3303639"/>
              <a:gd name="connsiteX32" fmla="*/ 943897 w 1814051"/>
              <a:gd name="connsiteY32" fmla="*/ 3244646 h 3303639"/>
              <a:gd name="connsiteX33" fmla="*/ 899651 w 1814051"/>
              <a:gd name="connsiteY33" fmla="*/ 3229897 h 3303639"/>
              <a:gd name="connsiteX34" fmla="*/ 398206 w 1814051"/>
              <a:gd name="connsiteY34" fmla="*/ 3244646 h 3303639"/>
              <a:gd name="connsiteX35" fmla="*/ 353961 w 1814051"/>
              <a:gd name="connsiteY35" fmla="*/ 3259394 h 3303639"/>
              <a:gd name="connsiteX36" fmla="*/ 117987 w 1814051"/>
              <a:gd name="connsiteY36" fmla="*/ 3244646 h 3303639"/>
              <a:gd name="connsiteX37" fmla="*/ 147484 w 1814051"/>
              <a:gd name="connsiteY37" fmla="*/ 2743200 h 3303639"/>
              <a:gd name="connsiteX38" fmla="*/ 162232 w 1814051"/>
              <a:gd name="connsiteY38" fmla="*/ 2654710 h 3303639"/>
              <a:gd name="connsiteX39" fmla="*/ 176980 w 1814051"/>
              <a:gd name="connsiteY39" fmla="*/ 2551471 h 3303639"/>
              <a:gd name="connsiteX40" fmla="*/ 162232 w 1814051"/>
              <a:gd name="connsiteY40" fmla="*/ 2227007 h 3303639"/>
              <a:gd name="connsiteX41" fmla="*/ 103238 w 1814051"/>
              <a:gd name="connsiteY41" fmla="*/ 2094271 h 3303639"/>
              <a:gd name="connsiteX42" fmla="*/ 73742 w 1814051"/>
              <a:gd name="connsiteY42" fmla="*/ 2035278 h 3303639"/>
              <a:gd name="connsiteX43" fmla="*/ 29497 w 1814051"/>
              <a:gd name="connsiteY43" fmla="*/ 1873046 h 3303639"/>
              <a:gd name="connsiteX44" fmla="*/ 0 w 1814051"/>
              <a:gd name="connsiteY44" fmla="*/ 1681317 h 3303639"/>
              <a:gd name="connsiteX45" fmla="*/ 14748 w 1814051"/>
              <a:gd name="connsiteY45" fmla="*/ 1312607 h 3303639"/>
              <a:gd name="connsiteX46" fmla="*/ 29497 w 1814051"/>
              <a:gd name="connsiteY46" fmla="*/ 1224117 h 3303639"/>
              <a:gd name="connsiteX47" fmla="*/ 73742 w 1814051"/>
              <a:gd name="connsiteY47" fmla="*/ 1017639 h 3303639"/>
              <a:gd name="connsiteX48" fmla="*/ 88490 w 1814051"/>
              <a:gd name="connsiteY48" fmla="*/ 943897 h 3303639"/>
              <a:gd name="connsiteX49" fmla="*/ 103238 w 1814051"/>
              <a:gd name="connsiteY49" fmla="*/ 884904 h 3303639"/>
              <a:gd name="connsiteX50" fmla="*/ 117987 w 1814051"/>
              <a:gd name="connsiteY50" fmla="*/ 796413 h 3303639"/>
              <a:gd name="connsiteX51" fmla="*/ 132735 w 1814051"/>
              <a:gd name="connsiteY51" fmla="*/ 752168 h 3303639"/>
              <a:gd name="connsiteX52" fmla="*/ 147484 w 1814051"/>
              <a:gd name="connsiteY52" fmla="*/ 693175 h 3303639"/>
              <a:gd name="connsiteX53" fmla="*/ 176980 w 1814051"/>
              <a:gd name="connsiteY53" fmla="*/ 604684 h 3303639"/>
              <a:gd name="connsiteX54" fmla="*/ 191729 w 1814051"/>
              <a:gd name="connsiteY54" fmla="*/ 560439 h 3303639"/>
              <a:gd name="connsiteX55" fmla="*/ 206879 w 1814051"/>
              <a:gd name="connsiteY55" fmla="*/ 349678 h 3303639"/>
              <a:gd name="connsiteX56" fmla="*/ 206645 w 1814051"/>
              <a:gd name="connsiteY56" fmla="*/ 309220 h 3303639"/>
              <a:gd name="connsiteX57" fmla="*/ 219973 w 1814051"/>
              <a:gd name="connsiteY57" fmla="*/ 296949 h 3303639"/>
              <a:gd name="connsiteX58" fmla="*/ 294968 w 1814051"/>
              <a:gd name="connsiteY58" fmla="*/ 265471 h 3303639"/>
              <a:gd name="connsiteX59" fmla="*/ 442451 w 1814051"/>
              <a:gd name="connsiteY59" fmla="*/ 206478 h 3303639"/>
              <a:gd name="connsiteX60" fmla="*/ 486697 w 1814051"/>
              <a:gd name="connsiteY60" fmla="*/ 191729 h 3303639"/>
              <a:gd name="connsiteX61" fmla="*/ 560438 w 1814051"/>
              <a:gd name="connsiteY61" fmla="*/ 176981 h 3303639"/>
              <a:gd name="connsiteX62" fmla="*/ 766916 w 1814051"/>
              <a:gd name="connsiteY62" fmla="*/ 147484 h 3303639"/>
              <a:gd name="connsiteX63" fmla="*/ 870155 w 1814051"/>
              <a:gd name="connsiteY63" fmla="*/ 117988 h 3303639"/>
              <a:gd name="connsiteX64" fmla="*/ 914400 w 1814051"/>
              <a:gd name="connsiteY64" fmla="*/ 88491 h 3303639"/>
              <a:gd name="connsiteX65" fmla="*/ 973393 w 1814051"/>
              <a:gd name="connsiteY65" fmla="*/ 58994 h 3303639"/>
              <a:gd name="connsiteX66" fmla="*/ 1076632 w 1814051"/>
              <a:gd name="connsiteY66" fmla="*/ 0 h 330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14051" h="3303639">
                <a:moveTo>
                  <a:pt x="1076632" y="0"/>
                </a:moveTo>
                <a:cubicBezTo>
                  <a:pt x="1101213" y="9832"/>
                  <a:pt x="1125585" y="20201"/>
                  <a:pt x="1150374" y="29497"/>
                </a:cubicBezTo>
                <a:cubicBezTo>
                  <a:pt x="1164930" y="34956"/>
                  <a:pt x="1180063" y="38787"/>
                  <a:pt x="1194619" y="44246"/>
                </a:cubicBezTo>
                <a:cubicBezTo>
                  <a:pt x="1219407" y="53542"/>
                  <a:pt x="1242677" y="67321"/>
                  <a:pt x="1268361" y="73742"/>
                </a:cubicBezTo>
                <a:cubicBezTo>
                  <a:pt x="1302085" y="82173"/>
                  <a:pt x="1337187" y="83575"/>
                  <a:pt x="1371600" y="88491"/>
                </a:cubicBezTo>
                <a:cubicBezTo>
                  <a:pt x="1386381" y="132836"/>
                  <a:pt x="1384077" y="138860"/>
                  <a:pt x="1415845" y="176981"/>
                </a:cubicBezTo>
                <a:cubicBezTo>
                  <a:pt x="1429198" y="193004"/>
                  <a:pt x="1446737" y="205203"/>
                  <a:pt x="1460090" y="221226"/>
                </a:cubicBezTo>
                <a:cubicBezTo>
                  <a:pt x="1471438" y="234843"/>
                  <a:pt x="1478240" y="251854"/>
                  <a:pt x="1489587" y="265471"/>
                </a:cubicBezTo>
                <a:cubicBezTo>
                  <a:pt x="1584218" y="379029"/>
                  <a:pt x="1490094" y="244110"/>
                  <a:pt x="1563329" y="353962"/>
                </a:cubicBezTo>
                <a:cubicBezTo>
                  <a:pt x="1566799" y="374780"/>
                  <a:pt x="1585662" y="516334"/>
                  <a:pt x="1607574" y="530942"/>
                </a:cubicBezTo>
                <a:lnTo>
                  <a:pt x="1651819" y="560439"/>
                </a:lnTo>
                <a:cubicBezTo>
                  <a:pt x="1661651" y="575187"/>
                  <a:pt x="1668782" y="592150"/>
                  <a:pt x="1681316" y="604684"/>
                </a:cubicBezTo>
                <a:cubicBezTo>
                  <a:pt x="1693850" y="617218"/>
                  <a:pt x="1715729" y="619433"/>
                  <a:pt x="1725561" y="634181"/>
                </a:cubicBezTo>
                <a:cubicBezTo>
                  <a:pt x="1736805" y="651047"/>
                  <a:pt x="1736683" y="673232"/>
                  <a:pt x="1740309" y="693175"/>
                </a:cubicBezTo>
                <a:cubicBezTo>
                  <a:pt x="1746527" y="727376"/>
                  <a:pt x="1750142" y="762000"/>
                  <a:pt x="1755058" y="796413"/>
                </a:cubicBezTo>
                <a:cubicBezTo>
                  <a:pt x="1759974" y="879987"/>
                  <a:pt x="1764237" y="963603"/>
                  <a:pt x="1769806" y="1047136"/>
                </a:cubicBezTo>
                <a:cubicBezTo>
                  <a:pt x="1774070" y="1111093"/>
                  <a:pt x="1781941" y="1174820"/>
                  <a:pt x="1784555" y="1238865"/>
                </a:cubicBezTo>
                <a:cubicBezTo>
                  <a:pt x="1807855" y="1809708"/>
                  <a:pt x="1742603" y="1599704"/>
                  <a:pt x="1814051" y="1814052"/>
                </a:cubicBezTo>
                <a:cubicBezTo>
                  <a:pt x="1809135" y="1991033"/>
                  <a:pt x="1808370" y="2168177"/>
                  <a:pt x="1799303" y="2344994"/>
                </a:cubicBezTo>
                <a:cubicBezTo>
                  <a:pt x="1798507" y="2360520"/>
                  <a:pt x="1787604" y="2373995"/>
                  <a:pt x="1784555" y="2389239"/>
                </a:cubicBezTo>
                <a:cubicBezTo>
                  <a:pt x="1777737" y="2423326"/>
                  <a:pt x="1777623" y="2458606"/>
                  <a:pt x="1769806" y="2492478"/>
                </a:cubicBezTo>
                <a:cubicBezTo>
                  <a:pt x="1762814" y="2522774"/>
                  <a:pt x="1750141" y="2551471"/>
                  <a:pt x="1740309" y="2580968"/>
                </a:cubicBezTo>
                <a:lnTo>
                  <a:pt x="1725561" y="2625213"/>
                </a:lnTo>
                <a:cubicBezTo>
                  <a:pt x="1720645" y="2639961"/>
                  <a:pt x="1719436" y="2656523"/>
                  <a:pt x="1710813" y="2669458"/>
                </a:cubicBezTo>
                <a:lnTo>
                  <a:pt x="1681316" y="2713704"/>
                </a:lnTo>
                <a:cubicBezTo>
                  <a:pt x="1671484" y="2743201"/>
                  <a:pt x="1669066" y="2776324"/>
                  <a:pt x="1651819" y="2802194"/>
                </a:cubicBezTo>
                <a:lnTo>
                  <a:pt x="1592826" y="2890684"/>
                </a:lnTo>
                <a:cubicBezTo>
                  <a:pt x="1582994" y="2905432"/>
                  <a:pt x="1568934" y="2918113"/>
                  <a:pt x="1563329" y="2934929"/>
                </a:cubicBezTo>
                <a:lnTo>
                  <a:pt x="1533832" y="3023420"/>
                </a:lnTo>
                <a:cubicBezTo>
                  <a:pt x="1528916" y="3092246"/>
                  <a:pt x="1544093" y="3165588"/>
                  <a:pt x="1519084" y="3229897"/>
                </a:cubicBezTo>
                <a:cubicBezTo>
                  <a:pt x="1492189" y="3299055"/>
                  <a:pt x="1360034" y="3297711"/>
                  <a:pt x="1312606" y="3303639"/>
                </a:cubicBezTo>
                <a:cubicBezTo>
                  <a:pt x="1265306" y="3299697"/>
                  <a:pt x="1097735" y="3289222"/>
                  <a:pt x="1032387" y="3274142"/>
                </a:cubicBezTo>
                <a:cubicBezTo>
                  <a:pt x="1002091" y="3267151"/>
                  <a:pt x="973394" y="3254478"/>
                  <a:pt x="943897" y="3244646"/>
                </a:cubicBezTo>
                <a:lnTo>
                  <a:pt x="899651" y="3229897"/>
                </a:lnTo>
                <a:cubicBezTo>
                  <a:pt x="732503" y="3234813"/>
                  <a:pt x="565183" y="3235620"/>
                  <a:pt x="398206" y="3244646"/>
                </a:cubicBezTo>
                <a:cubicBezTo>
                  <a:pt x="382683" y="3245485"/>
                  <a:pt x="369507" y="3259394"/>
                  <a:pt x="353961" y="3259394"/>
                </a:cubicBezTo>
                <a:cubicBezTo>
                  <a:pt x="275150" y="3259394"/>
                  <a:pt x="196645" y="3249562"/>
                  <a:pt x="117987" y="3244646"/>
                </a:cubicBezTo>
                <a:cubicBezTo>
                  <a:pt x="125405" y="3081441"/>
                  <a:pt x="129221" y="2907565"/>
                  <a:pt x="147484" y="2743200"/>
                </a:cubicBezTo>
                <a:cubicBezTo>
                  <a:pt x="150786" y="2713479"/>
                  <a:pt x="157685" y="2684266"/>
                  <a:pt x="162232" y="2654710"/>
                </a:cubicBezTo>
                <a:cubicBezTo>
                  <a:pt x="167518" y="2620352"/>
                  <a:pt x="172064" y="2585884"/>
                  <a:pt x="176980" y="2551471"/>
                </a:cubicBezTo>
                <a:cubicBezTo>
                  <a:pt x="172064" y="2443316"/>
                  <a:pt x="173766" y="2334657"/>
                  <a:pt x="162232" y="2227007"/>
                </a:cubicBezTo>
                <a:cubicBezTo>
                  <a:pt x="153743" y="2147777"/>
                  <a:pt x="134809" y="2149522"/>
                  <a:pt x="103238" y="2094271"/>
                </a:cubicBezTo>
                <a:cubicBezTo>
                  <a:pt x="92330" y="2075182"/>
                  <a:pt x="81907" y="2055691"/>
                  <a:pt x="73742" y="2035278"/>
                </a:cubicBezTo>
                <a:cubicBezTo>
                  <a:pt x="46863" y="1968080"/>
                  <a:pt x="41841" y="1940938"/>
                  <a:pt x="29497" y="1873046"/>
                </a:cubicBezTo>
                <a:cubicBezTo>
                  <a:pt x="15851" y="1797994"/>
                  <a:pt x="11051" y="1758677"/>
                  <a:pt x="0" y="1681317"/>
                </a:cubicBezTo>
                <a:cubicBezTo>
                  <a:pt x="4916" y="1558414"/>
                  <a:pt x="6829" y="1435353"/>
                  <a:pt x="14748" y="1312607"/>
                </a:cubicBezTo>
                <a:cubicBezTo>
                  <a:pt x="16673" y="1282765"/>
                  <a:pt x="23986" y="1253508"/>
                  <a:pt x="29497" y="1224117"/>
                </a:cubicBezTo>
                <a:cubicBezTo>
                  <a:pt x="89526" y="903960"/>
                  <a:pt x="36095" y="1187048"/>
                  <a:pt x="73742" y="1017639"/>
                </a:cubicBezTo>
                <a:cubicBezTo>
                  <a:pt x="79180" y="993168"/>
                  <a:pt x="83052" y="968368"/>
                  <a:pt x="88490" y="943897"/>
                </a:cubicBezTo>
                <a:cubicBezTo>
                  <a:pt x="92887" y="924110"/>
                  <a:pt x="99263" y="904780"/>
                  <a:pt x="103238" y="884904"/>
                </a:cubicBezTo>
                <a:cubicBezTo>
                  <a:pt x="109103" y="855581"/>
                  <a:pt x="111500" y="825605"/>
                  <a:pt x="117987" y="796413"/>
                </a:cubicBezTo>
                <a:cubicBezTo>
                  <a:pt x="121359" y="781237"/>
                  <a:pt x="128464" y="767116"/>
                  <a:pt x="132735" y="752168"/>
                </a:cubicBezTo>
                <a:cubicBezTo>
                  <a:pt x="138304" y="732678"/>
                  <a:pt x="141660" y="712590"/>
                  <a:pt x="147484" y="693175"/>
                </a:cubicBezTo>
                <a:cubicBezTo>
                  <a:pt x="156418" y="663394"/>
                  <a:pt x="167148" y="634181"/>
                  <a:pt x="176980" y="604684"/>
                </a:cubicBezTo>
                <a:lnTo>
                  <a:pt x="191729" y="560439"/>
                </a:lnTo>
                <a:cubicBezTo>
                  <a:pt x="213826" y="427850"/>
                  <a:pt x="208545" y="482437"/>
                  <a:pt x="206879" y="349678"/>
                </a:cubicBezTo>
                <a:lnTo>
                  <a:pt x="206645" y="309220"/>
                </a:lnTo>
                <a:lnTo>
                  <a:pt x="219973" y="296949"/>
                </a:lnTo>
                <a:cubicBezTo>
                  <a:pt x="234956" y="284059"/>
                  <a:pt x="242982" y="282800"/>
                  <a:pt x="294968" y="265471"/>
                </a:cubicBezTo>
                <a:cubicBezTo>
                  <a:pt x="369103" y="191336"/>
                  <a:pt x="309716" y="233025"/>
                  <a:pt x="442451" y="206478"/>
                </a:cubicBezTo>
                <a:cubicBezTo>
                  <a:pt x="457696" y="203429"/>
                  <a:pt x="471615" y="195500"/>
                  <a:pt x="486697" y="191729"/>
                </a:cubicBezTo>
                <a:cubicBezTo>
                  <a:pt x="511016" y="185649"/>
                  <a:pt x="535678" y="180891"/>
                  <a:pt x="560438" y="176981"/>
                </a:cubicBezTo>
                <a:cubicBezTo>
                  <a:pt x="629112" y="166138"/>
                  <a:pt x="699467" y="164346"/>
                  <a:pt x="766916" y="147484"/>
                </a:cubicBezTo>
                <a:cubicBezTo>
                  <a:pt x="840991" y="128966"/>
                  <a:pt x="806680" y="139146"/>
                  <a:pt x="870155" y="117988"/>
                </a:cubicBezTo>
                <a:cubicBezTo>
                  <a:pt x="884903" y="108156"/>
                  <a:pt x="899010" y="97285"/>
                  <a:pt x="914400" y="88491"/>
                </a:cubicBezTo>
                <a:cubicBezTo>
                  <a:pt x="933489" y="77583"/>
                  <a:pt x="954749" y="70646"/>
                  <a:pt x="973393" y="58994"/>
                </a:cubicBezTo>
                <a:cubicBezTo>
                  <a:pt x="1075436" y="-4783"/>
                  <a:pt x="989707" y="28976"/>
                  <a:pt x="1076632" y="0"/>
                </a:cubicBezTo>
                <a:close/>
              </a:path>
            </a:pathLst>
          </a:custGeom>
        </p:spPr>
      </p:pic>
      <p:sp>
        <p:nvSpPr>
          <p:cNvPr id="23" name="Rounded Rectangular Callout 22"/>
          <p:cNvSpPr/>
          <p:nvPr/>
        </p:nvSpPr>
        <p:spPr>
          <a:xfrm>
            <a:off x="1960385" y="1490903"/>
            <a:ext cx="3892241" cy="2154414"/>
          </a:xfrm>
          <a:prstGeom prst="wedgeRoundRectCallout">
            <a:avLst>
              <a:gd name="adj1" fmla="val -51158"/>
              <a:gd name="adj2" fmla="val 70715"/>
              <a:gd name="adj3" fmla="val 166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i="1" dirty="0">
                <a:solidFill>
                  <a:srgbClr val="0D0D0D"/>
                </a:solidFill>
                <a:latin typeface="Times New Roman" panose="02020603050405020304" pitchFamily="18" charset="0"/>
                <a:ea typeface="MS Mincho"/>
              </a:rPr>
              <a:t>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trong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trình</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bày</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một</a:t>
            </a:r>
            <a:r>
              <a:rPr lang="en-US" sz="2800" i="1" dirty="0">
                <a:solidFill>
                  <a:srgbClr val="0D0D0D"/>
                </a:solidFill>
                <a:latin typeface="Times New Roman" panose="02020603050405020304" pitchFamily="18" charset="0"/>
                <a:ea typeface="MS Mincho"/>
              </a:rPr>
              <a:t> ý </a:t>
            </a:r>
            <a:r>
              <a:rPr lang="en-US" sz="2800" i="1" dirty="0" err="1">
                <a:solidFill>
                  <a:srgbClr val="0D0D0D"/>
                </a:solidFill>
                <a:latin typeface="Times New Roman" panose="02020603050405020304" pitchFamily="18" charset="0"/>
                <a:ea typeface="MS Mincho"/>
              </a:rPr>
              <a:t>kiến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người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nên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xưng</a:t>
            </a:r>
            <a:r>
              <a:rPr lang="en-US" sz="2800" i="1" dirty="0">
                <a:solidFill>
                  <a:srgbClr val="0D0D0D"/>
                </a:solidFill>
                <a:latin typeface="Times New Roman" panose="02020603050405020304" pitchFamily="18" charset="0"/>
                <a:ea typeface="MS Mincho"/>
              </a:rPr>
              <a:t> ở </a:t>
            </a:r>
            <a:r>
              <a:rPr lang="en-US" sz="2800" i="1" dirty="0" err="1">
                <a:solidFill>
                  <a:srgbClr val="0D0D0D"/>
                </a:solidFill>
                <a:latin typeface="Times New Roman" panose="02020603050405020304" pitchFamily="18" charset="0"/>
                <a:ea typeface="MS Mincho"/>
              </a:rPr>
              <a:t>ngôi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thứ</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mấy</a:t>
            </a:r>
            <a:r>
              <a:rPr lang="en-US" sz="2800" i="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35" name="Rounded Rectangular Callout 34"/>
          <p:cNvSpPr/>
          <p:nvPr/>
        </p:nvSpPr>
        <p:spPr>
          <a:xfrm>
            <a:off x="6510595" y="1447763"/>
            <a:ext cx="3857521" cy="2154414"/>
          </a:xfrm>
          <a:prstGeom prst="wedgeRoundRectCallout">
            <a:avLst>
              <a:gd name="adj1" fmla="val 48256"/>
              <a:gd name="adj2" fmla="val 72084"/>
              <a:gd name="adj3" fmla="val 166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i="1" dirty="0" err="1">
                <a:solidFill>
                  <a:schemeClr val="tx1"/>
                </a:solidFill>
                <a:latin typeface="Times New Roman" panose="02020603050405020304" pitchFamily="18" charset="0"/>
                <a:ea typeface="MS Mincho"/>
              </a:rPr>
              <a:t>Bài</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nói</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trình</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bày</a:t>
            </a:r>
            <a:r>
              <a:rPr lang="en-US" sz="2800" i="1" dirty="0">
                <a:solidFill>
                  <a:schemeClr val="tx1"/>
                </a:solidFill>
                <a:latin typeface="Times New Roman" panose="02020603050405020304" pitchFamily="18" charset="0"/>
                <a:ea typeface="MS Mincho"/>
              </a:rPr>
              <a:t>  ý </a:t>
            </a:r>
            <a:r>
              <a:rPr lang="en-US" sz="2800" i="1" dirty="0" err="1">
                <a:solidFill>
                  <a:schemeClr val="tx1"/>
                </a:solidFill>
                <a:latin typeface="Times New Roman" panose="02020603050405020304" pitchFamily="18" charset="0"/>
                <a:ea typeface="MS Mincho"/>
              </a:rPr>
              <a:t>kiến</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về</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một</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hiện</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tượng</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đời</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sống</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cần</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chú</a:t>
            </a:r>
            <a:r>
              <a:rPr lang="en-US" sz="2800" i="1" dirty="0">
                <a:solidFill>
                  <a:schemeClr val="tx1"/>
                </a:solidFill>
                <a:latin typeface="Times New Roman" panose="02020603050405020304" pitchFamily="18" charset="0"/>
                <a:ea typeface="MS Mincho"/>
              </a:rPr>
              <a:t> ý </a:t>
            </a:r>
            <a:r>
              <a:rPr lang="en-US" sz="2800" i="1" dirty="0" err="1">
                <a:solidFill>
                  <a:schemeClr val="tx1"/>
                </a:solidFill>
                <a:latin typeface="Times New Roman" panose="02020603050405020304" pitchFamily="18" charset="0"/>
                <a:ea typeface="MS Mincho"/>
              </a:rPr>
              <a:t>những</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yêu</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cầu</a:t>
            </a:r>
            <a:r>
              <a:rPr lang="en-US" sz="2800" i="1" dirty="0">
                <a:solidFill>
                  <a:schemeClr val="tx1"/>
                </a:solidFill>
                <a:latin typeface="Times New Roman" panose="02020603050405020304" pitchFamily="18" charset="0"/>
                <a:ea typeface="MS Mincho"/>
              </a:rPr>
              <a:t> </a:t>
            </a:r>
            <a:r>
              <a:rPr lang="en-US" sz="2800" i="1" dirty="0" err="1">
                <a:solidFill>
                  <a:schemeClr val="tx1"/>
                </a:solidFill>
                <a:latin typeface="Times New Roman" panose="02020603050405020304" pitchFamily="18" charset="0"/>
                <a:ea typeface="MS Mincho"/>
              </a:rPr>
              <a:t>nào</a:t>
            </a:r>
            <a:r>
              <a:rPr lang="en-US" sz="2800" i="1" dirty="0">
                <a:solidFill>
                  <a:schemeClr val="tx1"/>
                </a:solidFill>
                <a:latin typeface="Times New Roman" panose="02020603050405020304" pitchFamily="18" charset="0"/>
                <a:ea typeface="MS Mincho"/>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4" name="Left-Right Arrow 23"/>
          <p:cNvSpPr/>
          <p:nvPr/>
        </p:nvSpPr>
        <p:spPr>
          <a:xfrm>
            <a:off x="4245077" y="4085304"/>
            <a:ext cx="3701845" cy="1351830"/>
          </a:xfrm>
          <a:prstGeom prst="leftRightArrow">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CẶP ĐÔI CHIA SẺ</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033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307690" y="68125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34367" y="1164431"/>
            <a:ext cx="11261353" cy="587853"/>
          </a:xfrm>
          <a:prstGeom prst="rect">
            <a:avLst/>
          </a:prstGeom>
        </p:spPr>
        <p:txBody>
          <a:bodyPr wrap="none">
            <a:spAutoFit/>
          </a:bodyPr>
          <a:lstStyle/>
          <a:p>
            <a:pPr algn="just">
              <a:lnSpc>
                <a:spcPct val="115000"/>
              </a:lnSpc>
              <a:spcAft>
                <a:spcPts val="1200"/>
              </a:spcAf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trình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bày</a:t>
            </a:r>
            <a:r>
              <a:rPr lang="en-US" sz="2800" b="1" dirty="0">
                <a:solidFill>
                  <a:srgbClr val="FF0000"/>
                </a:solidFill>
                <a:latin typeface="Times New Roman" panose="02020603050405020304" pitchFamily="18" charset="0"/>
                <a:ea typeface="MS Mincho"/>
              </a:rPr>
              <a:t> ý </a:t>
            </a:r>
            <a:r>
              <a:rPr lang="en-US" sz="2800" b="1" dirty="0" err="1">
                <a:solidFill>
                  <a:srgbClr val="FF0000"/>
                </a:solidFill>
                <a:latin typeface="Times New Roman" panose="02020603050405020304" pitchFamily="18" charset="0"/>
                <a:ea typeface="MS Mincho"/>
              </a:rPr>
              <a:t>kiến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một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hiện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tượng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sống</a:t>
            </a:r>
            <a:endParaRPr lang="en-US" sz="28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434367" y="1795146"/>
            <a:ext cx="4169926" cy="3882068"/>
            <a:chOff x="552355" y="1788004"/>
            <a:chExt cx="4169926" cy="3882068"/>
          </a:xfrm>
        </p:grpSpPr>
        <p:sp>
          <p:nvSpPr>
            <p:cNvPr id="11" name="Freeform 10"/>
            <p:cNvSpPr/>
            <p:nvPr/>
          </p:nvSpPr>
          <p:spPr>
            <a:xfrm>
              <a:off x="1843549" y="2157472"/>
              <a:ext cx="2878732" cy="351260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06680" rIns="106679"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52355" y="1788004"/>
              <a:ext cx="1692671" cy="1244203"/>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a:t>
              </a:r>
              <a:r>
                <a:rPr lang="en-US" sz="2800" b="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Định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736397" y="2151865"/>
            <a:ext cx="6782503" cy="3640788"/>
            <a:chOff x="2031999" y="1462120"/>
            <a:chExt cx="8128001" cy="4676212"/>
          </a:xfrm>
        </p:grpSpPr>
        <p:sp>
          <p:nvSpPr>
            <p:cNvPr id="18" name="Freeform 17"/>
            <p:cNvSpPr/>
            <p:nvPr/>
          </p:nvSpPr>
          <p:spPr>
            <a:xfrm>
              <a:off x="2032000" y="1462120"/>
              <a:ext cx="8128000" cy="883147"/>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400" b="1" kern="1200" dirty="0" smtClean="0">
                  <a:latin typeface="+mj-lt"/>
                </a:rPr>
                <a:t>2. Yêu cầu chung: </a:t>
              </a:r>
              <a:r>
                <a:rPr lang="vi-VN" sz="2400" kern="1200" dirty="0" smtClean="0">
                  <a:latin typeface="+mj-lt"/>
                </a:rPr>
                <a:t>Để trình bày ý kiến về một vấn đề, các em cần:</a:t>
              </a:r>
              <a:endParaRPr lang="en-US" sz="2400" kern="1200" dirty="0">
                <a:latin typeface="+mj-lt"/>
              </a:endParaRPr>
            </a:p>
          </p:txBody>
        </p:sp>
        <p:sp>
          <p:nvSpPr>
            <p:cNvPr id="19" name="Freeform 18"/>
            <p:cNvSpPr/>
            <p:nvPr/>
          </p:nvSpPr>
          <p:spPr>
            <a:xfrm>
              <a:off x="2031999" y="2345266"/>
              <a:ext cx="2477251" cy="3413760"/>
            </a:xfrm>
            <a:custGeom>
              <a:avLst/>
              <a:gdLst>
                <a:gd name="connsiteX0" fmla="*/ 0 w 2032000"/>
                <a:gd name="connsiteY0" fmla="*/ 0 h 3413760"/>
                <a:gd name="connsiteX1" fmla="*/ 2032000 w 2032000"/>
                <a:gd name="connsiteY1" fmla="*/ 0 h 3413760"/>
                <a:gd name="connsiteX2" fmla="*/ 2032000 w 2032000"/>
                <a:gd name="connsiteY2" fmla="*/ 3413760 h 3413760"/>
                <a:gd name="connsiteX3" fmla="*/ 0 w 2032000"/>
                <a:gd name="connsiteY3" fmla="*/ 3413760 h 3413760"/>
                <a:gd name="connsiteX4" fmla="*/ 0 w 2032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3413760">
                  <a:moveTo>
                    <a:pt x="0" y="0"/>
                  </a:moveTo>
                  <a:lnTo>
                    <a:pt x="2032000" y="0"/>
                  </a:lnTo>
                  <a:lnTo>
                    <a:pt x="2032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Xác định vấn đề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Để trình bày ý kiến về một vấn đề, các em cần.</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509250" y="2345266"/>
              <a:ext cx="2432685" cy="3413760"/>
            </a:xfrm>
            <a:custGeom>
              <a:avLst/>
              <a:gdLst>
                <a:gd name="connsiteX0" fmla="*/ 0 w 2032000"/>
                <a:gd name="connsiteY0" fmla="*/ 0 h 3413760"/>
                <a:gd name="connsiteX1" fmla="*/ 2032000 w 2032000"/>
                <a:gd name="connsiteY1" fmla="*/ 0 h 3413760"/>
                <a:gd name="connsiteX2" fmla="*/ 2032000 w 2032000"/>
                <a:gd name="connsiteY2" fmla="*/ 3413760 h 3413760"/>
                <a:gd name="connsiteX3" fmla="*/ 0 w 2032000"/>
                <a:gd name="connsiteY3" fmla="*/ 3413760 h 3413760"/>
                <a:gd name="connsiteX4" fmla="*/ 0 w 2032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3413760">
                  <a:moveTo>
                    <a:pt x="0" y="0"/>
                  </a:moveTo>
                  <a:lnTo>
                    <a:pt x="2032000" y="0"/>
                  </a:lnTo>
                  <a:lnTo>
                    <a:pt x="2032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Tìm ý và lập dàn ý cho bài nói: Xác định hệ thống lí lẽ và bằng chứng để thuyết phục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941938" y="2345266"/>
              <a:ext cx="1497753" cy="3413760"/>
            </a:xfrm>
            <a:custGeom>
              <a:avLst/>
              <a:gdLst>
                <a:gd name="connsiteX0" fmla="*/ 0 w 2032000"/>
                <a:gd name="connsiteY0" fmla="*/ 0 h 3413760"/>
                <a:gd name="connsiteX1" fmla="*/ 2032000 w 2032000"/>
                <a:gd name="connsiteY1" fmla="*/ 0 h 3413760"/>
                <a:gd name="connsiteX2" fmla="*/ 2032000 w 2032000"/>
                <a:gd name="connsiteY2" fmla="*/ 3413760 h 3413760"/>
                <a:gd name="connsiteX3" fmla="*/ 0 w 2032000"/>
                <a:gd name="connsiteY3" fmla="*/ 3413760 h 3413760"/>
                <a:gd name="connsiteX4" fmla="*/ 0 w 2032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3413760">
                  <a:moveTo>
                    <a:pt x="0" y="0"/>
                  </a:moveTo>
                  <a:lnTo>
                    <a:pt x="2032000" y="0"/>
                  </a:lnTo>
                  <a:lnTo>
                    <a:pt x="2032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400" kern="1200" dirty="0" smtClean="0">
                  <a:latin typeface="+mj-lt"/>
                </a:rPr>
                <a:t>Thực hành trình bày ý kiến trước lớp.</a:t>
              </a:r>
              <a:endParaRPr lang="en-US" sz="2400" kern="1200" dirty="0">
                <a:latin typeface="+mj-lt"/>
              </a:endParaRPr>
            </a:p>
          </p:txBody>
        </p:sp>
        <p:sp>
          <p:nvSpPr>
            <p:cNvPr id="22" name="Freeform 21"/>
            <p:cNvSpPr/>
            <p:nvPr/>
          </p:nvSpPr>
          <p:spPr>
            <a:xfrm>
              <a:off x="8439693" y="2345266"/>
              <a:ext cx="1720306" cy="3413760"/>
            </a:xfrm>
            <a:custGeom>
              <a:avLst/>
              <a:gdLst>
                <a:gd name="connsiteX0" fmla="*/ 0 w 2032000"/>
                <a:gd name="connsiteY0" fmla="*/ 0 h 3413760"/>
                <a:gd name="connsiteX1" fmla="*/ 2032000 w 2032000"/>
                <a:gd name="connsiteY1" fmla="*/ 0 h 3413760"/>
                <a:gd name="connsiteX2" fmla="*/ 2032000 w 2032000"/>
                <a:gd name="connsiteY2" fmla="*/ 3413760 h 3413760"/>
                <a:gd name="connsiteX3" fmla="*/ 0 w 2032000"/>
                <a:gd name="connsiteY3" fmla="*/ 3413760 h 3413760"/>
                <a:gd name="connsiteX4" fmla="*/ 0 w 2032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3413760">
                  <a:moveTo>
                    <a:pt x="0" y="0"/>
                  </a:moveTo>
                  <a:lnTo>
                    <a:pt x="2032000" y="0"/>
                  </a:lnTo>
                  <a:lnTo>
                    <a:pt x="2032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Chuẩn bị thêm tranh ảnh</a:t>
              </a:r>
              <a:r>
                <a:rPr lang="en-US" sz="2400" kern="1200" dirty="0" smtClean="0">
                  <a:latin typeface="Times New Roman" panose="02020603050405020304" pitchFamily="18" charset="0"/>
                  <a:cs typeface="Times New Roman" panose="02020603050405020304" pitchFamily="18" charset="0"/>
                </a:rPr>
                <a:t>, video, </a:t>
              </a:r>
              <a:r>
                <a:rPr lang="en-US" sz="2400" kern="1200" dirty="0" err="1" smtClean="0">
                  <a:latin typeface="Times New Roman" panose="02020603050405020304" pitchFamily="18" charset="0"/>
                  <a:cs typeface="Times New Roman" panose="02020603050405020304" pitchFamily="18" charset="0"/>
                </a:rPr>
                <a:t>thiết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5" name="Rectangle 24"/>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9201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algn="ctr">
              <a:lnSpc>
                <a:spcPct val="115000"/>
              </a:lnSpc>
              <a:spcAft>
                <a:spcPts val="0"/>
              </a:spcAft>
            </a:pP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nghe</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10"/>
          <a:srcRect b="16834"/>
          <a:stretch/>
        </p:blipFill>
        <p:spPr>
          <a:xfrm>
            <a:off x="1628776" y="1250154"/>
            <a:ext cx="8716297" cy="4264930"/>
          </a:xfrm>
          <a:prstGeom prst="rect">
            <a:avLst/>
          </a:prstGeom>
        </p:spPr>
      </p:pic>
      <p:sp>
        <p:nvSpPr>
          <p:cNvPr id="13" name="Rectangle 12"/>
          <p:cNvSpPr/>
          <p:nvPr/>
        </p:nvSpPr>
        <p:spPr>
          <a:xfrm>
            <a:off x="3021575" y="2765541"/>
            <a:ext cx="6244943" cy="1791260"/>
          </a:xfrm>
          <a:prstGeom prst="rect">
            <a:avLst/>
          </a:prstGeom>
        </p:spPr>
        <p:txBody>
          <a:bodyPr wrap="square">
            <a:spAutoFit/>
          </a:bodyPr>
          <a:lstStyle/>
          <a:p>
            <a:pPr>
              <a:lnSpc>
                <a:spcPct val="115000"/>
              </a:lnSpc>
              <a:spcAft>
                <a:spcPts val="1200"/>
              </a:spcAft>
            </a:pPr>
            <a:r>
              <a:rPr lang="vi-VN" sz="3200" b="1" i="1" u="sng" dirty="0">
                <a:solidFill>
                  <a:srgbClr val="0070C0"/>
                </a:solidFill>
                <a:latin typeface="Times New Roman" panose="02020603050405020304" pitchFamily="18" charset="0"/>
                <a:ea typeface="MS Mincho"/>
              </a:rPr>
              <a:t>Đề bài</a:t>
            </a:r>
            <a:r>
              <a:rPr lang="vi-VN" sz="3200" dirty="0">
                <a:solidFill>
                  <a:srgbClr val="0070C0"/>
                </a:solidFill>
                <a:latin typeface="Times New Roman" panose="02020603050405020304" pitchFamily="18" charset="0"/>
                <a:ea typeface="MS Mincho"/>
              </a:rPr>
              <a:t>: </a:t>
            </a:r>
            <a:r>
              <a:rPr lang="vi-VN" sz="3200" i="1" dirty="0">
                <a:solidFill>
                  <a:srgbClr val="0000FF"/>
                </a:solidFill>
                <a:latin typeface="Times New Roman" panose="02020603050405020304" pitchFamily="18" charset="0"/>
                <a:ea typeface="Times New Roman" panose="02020603050405020304" pitchFamily="18" charset="0"/>
              </a:rPr>
              <a:t>Nhiều người cho rằng nên có các con vật nuôi trong nhà. Em có ý kiến như thế nào về vấn đề này?</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014030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Trước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khi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nội</a:t>
            </a:r>
            <a:r>
              <a:rPr lang="en-US" sz="2800" b="1" dirty="0">
                <a:solidFill>
                  <a:srgbClr val="0D0D0D"/>
                </a:solidFill>
                <a:latin typeface="Times New Roman" panose="02020603050405020304" pitchFamily="18" charset="0"/>
                <a:ea typeface="MS Mincho"/>
              </a:rPr>
              <a:t> dung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4" name="Right Arrow Callout 3"/>
          <p:cNvSpPr/>
          <p:nvPr/>
        </p:nvSpPr>
        <p:spPr>
          <a:xfrm>
            <a:off x="1091381" y="2300256"/>
            <a:ext cx="3058856" cy="3543332"/>
          </a:xfrm>
          <a:prstGeom prst="rightArrowCallout">
            <a:avLst>
              <a:gd name="adj1" fmla="val 43962"/>
              <a:gd name="adj2" fmla="val 3298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rgbClr val="0D0D0D"/>
                </a:solidFill>
                <a:latin typeface="Times New Roman" panose="02020603050405020304" pitchFamily="18" charset="0"/>
                <a:ea typeface="MS Mincho"/>
              </a:rPr>
              <a:t>Xác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định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bày</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2143920" y="1957023"/>
            <a:ext cx="8887874" cy="2199417"/>
            <a:chOff x="2032000" y="2345231"/>
            <a:chExt cx="8127999" cy="2317077"/>
          </a:xfrm>
        </p:grpSpPr>
        <p:sp>
          <p:nvSpPr>
            <p:cNvPr id="15" name="Left Brace 14"/>
            <p:cNvSpPr/>
            <p:nvPr/>
          </p:nvSpPr>
          <p:spPr>
            <a:xfrm>
              <a:off x="4063999" y="2359772"/>
              <a:ext cx="406400" cy="1173655"/>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4632959" y="2345231"/>
              <a:ext cx="5527040" cy="1264298"/>
            </a:xfrm>
            <a:custGeom>
              <a:avLst/>
              <a:gdLst>
                <a:gd name="connsiteX0" fmla="*/ 0 w 5527040"/>
                <a:gd name="connsiteY0" fmla="*/ 0 h 1337737"/>
                <a:gd name="connsiteX1" fmla="*/ 5527040 w 5527040"/>
                <a:gd name="connsiteY1" fmla="*/ 0 h 1337737"/>
                <a:gd name="connsiteX2" fmla="*/ 5527040 w 5527040"/>
                <a:gd name="connsiteY2" fmla="*/ 1337737 h 1337737"/>
                <a:gd name="connsiteX3" fmla="*/ 0 w 5527040"/>
                <a:gd name="connsiteY3" fmla="*/ 1337737 h 1337737"/>
                <a:gd name="connsiteX4" fmla="*/ 0 w 5527040"/>
                <a:gd name="connsiteY4" fmla="*/ 0 h 1337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1337737">
                  <a:moveTo>
                    <a:pt x="0" y="0"/>
                  </a:moveTo>
                  <a:lnTo>
                    <a:pt x="5527040" y="0"/>
                  </a:lnTo>
                  <a:lnTo>
                    <a:pt x="5527040" y="1337737"/>
                  </a:lnTo>
                  <a:lnTo>
                    <a:pt x="0" y="133773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việc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các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vật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nuôi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trong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nhà</a:t>
              </a:r>
              <a:r>
                <a:rPr lang="en-US" sz="2800" i="1" kern="1200" dirty="0" smtClean="0">
                  <a:latin typeface="Times New Roman" panose="02020603050405020304" pitchFamily="18" charset="0"/>
                  <a:cs typeface="Times New Roman" panose="02020603050405020304" pitchFamily="18" charset="0"/>
                </a:rPr>
                <a:t> hay </a:t>
              </a:r>
              <a:r>
                <a:rPr lang="en-US" sz="2800" i="1" kern="1200" dirty="0" err="1" smtClean="0">
                  <a:latin typeface="Times New Roman" panose="02020603050405020304" pitchFamily="18" charset="0"/>
                  <a:cs typeface="Times New Roman" panose="02020603050405020304" pitchFamily="18" charset="0"/>
                </a:rPr>
                <a:t>không</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32000" y="3717168"/>
              <a:ext cx="2032000" cy="930600"/>
            </a:xfrm>
            <a:custGeom>
              <a:avLst/>
              <a:gdLst>
                <a:gd name="connsiteX0" fmla="*/ 0 w 2032000"/>
                <a:gd name="connsiteY0" fmla="*/ 0 h 930600"/>
                <a:gd name="connsiteX1" fmla="*/ 2032000 w 2032000"/>
                <a:gd name="connsiteY1" fmla="*/ 0 h 930600"/>
                <a:gd name="connsiteX2" fmla="*/ 2032000 w 2032000"/>
                <a:gd name="connsiteY2" fmla="*/ 930600 h 930600"/>
                <a:gd name="connsiteX3" fmla="*/ 0 w 2032000"/>
                <a:gd name="connsiteY3" fmla="*/ 930600 h 930600"/>
                <a:gd name="connsiteX4" fmla="*/ 0 w 203200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930600">
                  <a:moveTo>
                    <a:pt x="0" y="0"/>
                  </a:moveTo>
                  <a:lnTo>
                    <a:pt x="2032000" y="0"/>
                  </a:lnTo>
                  <a:lnTo>
                    <a:pt x="2032000" y="930600"/>
                  </a:lnTo>
                  <a:lnTo>
                    <a:pt x="0" y="9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sp>
          <p:nvSpPr>
            <p:cNvPr id="18" name="Left Brace 17"/>
            <p:cNvSpPr/>
            <p:nvPr/>
          </p:nvSpPr>
          <p:spPr>
            <a:xfrm>
              <a:off x="4063999" y="3702627"/>
              <a:ext cx="406400" cy="959681"/>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4632959" y="3702627"/>
              <a:ext cx="5527040" cy="959681"/>
            </a:xfrm>
            <a:custGeom>
              <a:avLst/>
              <a:gdLst>
                <a:gd name="connsiteX0" fmla="*/ 0 w 5527040"/>
                <a:gd name="connsiteY0" fmla="*/ 0 h 959681"/>
                <a:gd name="connsiteX1" fmla="*/ 5527040 w 5527040"/>
                <a:gd name="connsiteY1" fmla="*/ 0 h 959681"/>
                <a:gd name="connsiteX2" fmla="*/ 5527040 w 5527040"/>
                <a:gd name="connsiteY2" fmla="*/ 959681 h 959681"/>
                <a:gd name="connsiteX3" fmla="*/ 0 w 5527040"/>
                <a:gd name="connsiteY3" fmla="*/ 959681 h 959681"/>
                <a:gd name="connsiteX4" fmla="*/ 0 w 5527040"/>
                <a:gd name="connsiteY4" fmla="*/ 0 h 95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59681">
                  <a:moveTo>
                    <a:pt x="0" y="0"/>
                  </a:moveTo>
                  <a:lnTo>
                    <a:pt x="5527040" y="0"/>
                  </a:lnTo>
                  <a:lnTo>
                    <a:pt x="5527040" y="959681"/>
                  </a:lnTo>
                  <a:lnTo>
                    <a:pt x="0" y="95968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i="0" kern="1200" dirty="0" err="1" smtClean="0">
                  <a:latin typeface="Times New Roman" panose="02020603050405020304" pitchFamily="18" charset="0"/>
                  <a:cs typeface="Times New Roman" panose="02020603050405020304" pitchFamily="18" charset="0"/>
                </a:rPr>
                <a:t>Người</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nghe</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các</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bạn</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trong</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lớp</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cô</a:t>
              </a:r>
              <a:r>
                <a:rPr lang="en-US" sz="2800" i="0" kern="1200" dirty="0" smtClean="0">
                  <a:latin typeface="Times New Roman" panose="02020603050405020304" pitchFamily="18" charset="0"/>
                  <a:cs typeface="Times New Roman" panose="02020603050405020304" pitchFamily="18" charset="0"/>
                </a:rPr>
                <a:t>/</a:t>
              </a:r>
              <a:r>
                <a:rPr lang="en-US" sz="2800" i="0" kern="1200" dirty="0" err="1" smtClean="0">
                  <a:latin typeface="Times New Roman" panose="02020603050405020304" pitchFamily="18" charset="0"/>
                  <a:cs typeface="Times New Roman" panose="02020603050405020304" pitchFamily="18" charset="0"/>
                </a:rPr>
                <a:t>thầy</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giáo</a:t>
              </a:r>
              <a:r>
                <a:rPr lang="en-US" sz="2800" i="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2143920" y="4242636"/>
            <a:ext cx="8875815" cy="1822529"/>
            <a:chOff x="2032000" y="2399258"/>
            <a:chExt cx="8127999" cy="2059481"/>
          </a:xfrm>
        </p:grpSpPr>
        <p:sp>
          <p:nvSpPr>
            <p:cNvPr id="35" name="Left Brace 34"/>
            <p:cNvSpPr/>
            <p:nvPr/>
          </p:nvSpPr>
          <p:spPr>
            <a:xfrm>
              <a:off x="4063999" y="2399258"/>
              <a:ext cx="406400" cy="93060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35"/>
            <p:cNvSpPr/>
            <p:nvPr/>
          </p:nvSpPr>
          <p:spPr>
            <a:xfrm>
              <a:off x="4632959" y="2399258"/>
              <a:ext cx="5527040" cy="930600"/>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i="0" kern="1200" dirty="0" err="1" smtClean="0">
                  <a:latin typeface="Times New Roman" panose="02020603050405020304" pitchFamily="18" charset="0"/>
                  <a:cs typeface="Times New Roman" panose="02020603050405020304" pitchFamily="18" charset="0"/>
                </a:rPr>
                <a:t>Không</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gian</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lớp</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học</a:t>
              </a:r>
              <a:endParaRPr lang="en-US" sz="28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2032000" y="3513599"/>
              <a:ext cx="2032000" cy="930600"/>
            </a:xfrm>
            <a:custGeom>
              <a:avLst/>
              <a:gdLst>
                <a:gd name="connsiteX0" fmla="*/ 0 w 2032000"/>
                <a:gd name="connsiteY0" fmla="*/ 0 h 930600"/>
                <a:gd name="connsiteX1" fmla="*/ 2032000 w 2032000"/>
                <a:gd name="connsiteY1" fmla="*/ 0 h 930600"/>
                <a:gd name="connsiteX2" fmla="*/ 2032000 w 2032000"/>
                <a:gd name="connsiteY2" fmla="*/ 930600 h 930600"/>
                <a:gd name="connsiteX3" fmla="*/ 0 w 2032000"/>
                <a:gd name="connsiteY3" fmla="*/ 930600 h 930600"/>
                <a:gd name="connsiteX4" fmla="*/ 0 w 203200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930600">
                  <a:moveTo>
                    <a:pt x="0" y="0"/>
                  </a:moveTo>
                  <a:lnTo>
                    <a:pt x="2032000" y="0"/>
                  </a:lnTo>
                  <a:lnTo>
                    <a:pt x="2032000" y="930600"/>
                  </a:lnTo>
                  <a:lnTo>
                    <a:pt x="0" y="9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sp>
          <p:nvSpPr>
            <p:cNvPr id="38" name="Left Brace 37"/>
            <p:cNvSpPr/>
            <p:nvPr/>
          </p:nvSpPr>
          <p:spPr>
            <a:xfrm>
              <a:off x="4063999" y="3499058"/>
              <a:ext cx="406400" cy="959681"/>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9" name="Freeform 38"/>
            <p:cNvSpPr/>
            <p:nvPr/>
          </p:nvSpPr>
          <p:spPr>
            <a:xfrm>
              <a:off x="4632959" y="3418656"/>
              <a:ext cx="5527040" cy="1040083"/>
            </a:xfrm>
            <a:custGeom>
              <a:avLst/>
              <a:gdLst>
                <a:gd name="connsiteX0" fmla="*/ 0 w 5527040"/>
                <a:gd name="connsiteY0" fmla="*/ 0 h 959681"/>
                <a:gd name="connsiteX1" fmla="*/ 5527040 w 5527040"/>
                <a:gd name="connsiteY1" fmla="*/ 0 h 959681"/>
                <a:gd name="connsiteX2" fmla="*/ 5527040 w 5527040"/>
                <a:gd name="connsiteY2" fmla="*/ 959681 h 959681"/>
                <a:gd name="connsiteX3" fmla="*/ 0 w 5527040"/>
                <a:gd name="connsiteY3" fmla="*/ 959681 h 959681"/>
                <a:gd name="connsiteX4" fmla="*/ 0 w 5527040"/>
                <a:gd name="connsiteY4" fmla="*/ 0 h 95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59681">
                  <a:moveTo>
                    <a:pt x="0" y="0"/>
                  </a:moveTo>
                  <a:lnTo>
                    <a:pt x="5527040" y="0"/>
                  </a:lnTo>
                  <a:lnTo>
                    <a:pt x="5527040" y="959681"/>
                  </a:lnTo>
                  <a:lnTo>
                    <a:pt x="0" y="95968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i="0" kern="1200" dirty="0" err="1" smtClean="0">
                  <a:latin typeface="Times New Roman" panose="02020603050405020304" pitchFamily="18" charset="0"/>
                  <a:cs typeface="Times New Roman" panose="02020603050405020304" pitchFamily="18" charset="0"/>
                </a:rPr>
                <a:t>Thời</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gian</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trình</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bày</a:t>
              </a:r>
              <a:r>
                <a:rPr lang="en-US" sz="2800" i="0" kern="1200" dirty="0" smtClean="0">
                  <a:latin typeface="Times New Roman" panose="02020603050405020304" pitchFamily="18" charset="0"/>
                  <a:cs typeface="Times New Roman" panose="02020603050405020304" pitchFamily="18" charset="0"/>
                </a:rPr>
                <a:t> ý </a:t>
              </a:r>
              <a:r>
                <a:rPr lang="en-US" sz="2800" i="0" kern="1200" dirty="0" err="1" smtClean="0">
                  <a:latin typeface="Times New Roman" panose="02020603050405020304" pitchFamily="18" charset="0"/>
                  <a:cs typeface="Times New Roman" panose="02020603050405020304" pitchFamily="18" charset="0"/>
                </a:rPr>
                <a:t>kiến</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trong</a:t>
              </a:r>
              <a:r>
                <a:rPr lang="en-US" sz="2800" i="0" kern="1200" dirty="0" smtClean="0">
                  <a:latin typeface="Times New Roman" panose="02020603050405020304" pitchFamily="18" charset="0"/>
                  <a:cs typeface="Times New Roman" panose="02020603050405020304" pitchFamily="18" charset="0"/>
                </a:rPr>
                <a:t> </a:t>
              </a:r>
              <a:r>
                <a:rPr lang="en-US" sz="2800" i="0" kern="1200" dirty="0" err="1" smtClean="0">
                  <a:latin typeface="Times New Roman" panose="02020603050405020304" pitchFamily="18" charset="0"/>
                  <a:cs typeface="Times New Roman" panose="02020603050405020304" pitchFamily="18" charset="0"/>
                </a:rPr>
                <a:t>khoảng</a:t>
              </a:r>
              <a:r>
                <a:rPr lang="en-US" sz="2800" i="0" kern="1200" dirty="0" smtClean="0">
                  <a:latin typeface="Times New Roman" panose="02020603050405020304" pitchFamily="18" charset="0"/>
                  <a:cs typeface="Times New Roman" panose="02020603050405020304" pitchFamily="18" charset="0"/>
                </a:rPr>
                <a:t> 05 </a:t>
              </a:r>
              <a:r>
                <a:rPr lang="en-US" sz="2800" i="0" kern="1200" dirty="0" err="1" smtClean="0">
                  <a:latin typeface="Times New Roman" panose="02020603050405020304" pitchFamily="18" charset="0"/>
                  <a:cs typeface="Times New Roman" panose="02020603050405020304" pitchFamily="18" charset="0"/>
                </a:rPr>
                <a:t>phút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207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Shape 12"/>
          <p:cNvSpPr/>
          <p:nvPr/>
        </p:nvSpPr>
        <p:spPr>
          <a:xfrm rot="21200517">
            <a:off x="445821" y="1484514"/>
            <a:ext cx="9012406" cy="3961188"/>
          </a:xfrm>
          <a:prstGeom prst="swooshArrow">
            <a:avLst>
              <a:gd name="adj1" fmla="val 25000"/>
              <a:gd name="adj2" fmla="val 21288"/>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Oval 13"/>
          <p:cNvSpPr/>
          <p:nvPr/>
        </p:nvSpPr>
        <p:spPr>
          <a:xfrm>
            <a:off x="1889023" y="4395215"/>
            <a:ext cx="246329" cy="21132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828201" y="2520160"/>
            <a:ext cx="2668020" cy="1980719"/>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Bổ sung các từ, câu dẫn dắt, chào hỏi, kết nối các phần.</a:t>
            </a:r>
            <a:endParaRPr lang="en-US" sz="2800" kern="1200" dirty="0">
              <a:latin typeface="Times New Roman" panose="02020603050405020304" pitchFamily="18" charset="0"/>
              <a:cs typeface="Times New Roman" panose="02020603050405020304" pitchFamily="18" charset="0"/>
            </a:endParaRPr>
          </a:p>
        </p:txBody>
      </p:sp>
      <p:sp>
        <p:nvSpPr>
          <p:cNvPr id="21" name="Oval 20"/>
          <p:cNvSpPr/>
          <p:nvPr/>
        </p:nvSpPr>
        <p:spPr>
          <a:xfrm>
            <a:off x="4208870" y="3047436"/>
            <a:ext cx="445287" cy="3820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21"/>
          <p:cNvSpPr/>
          <p:nvPr/>
        </p:nvSpPr>
        <p:spPr>
          <a:xfrm>
            <a:off x="3356842" y="3547143"/>
            <a:ext cx="2700147" cy="2763519"/>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7038522" y="2097504"/>
            <a:ext cx="615823" cy="52832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6207920" y="2843108"/>
            <a:ext cx="2567213" cy="1440167"/>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Bổ</a:t>
            </a:r>
            <a:r>
              <a:rPr lang="en-US" sz="2800" kern="1200" dirty="0" smtClean="0">
                <a:latin typeface="Times New Roman" panose="02020603050405020304" pitchFamily="18" charset="0"/>
                <a:cs typeface="Times New Roman" panose="02020603050405020304" pitchFamily="18" charset="0"/>
              </a:rPr>
              <a:t> sung </a:t>
            </a: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video,.. (</a:t>
            </a:r>
            <a:r>
              <a:rPr lang="en-US" sz="2800" kern="1200" dirty="0" err="1" smtClean="0">
                <a:latin typeface="Times New Roman" panose="02020603050405020304" pitchFamily="18" charset="0"/>
                <a:cs typeface="Times New Roman" panose="02020603050405020304" pitchFamily="18" charset="0"/>
              </a:rPr>
              <a:t>nếu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0"/>
          <a:stretch>
            <a:fillRect/>
          </a:stretch>
        </p:blipFill>
        <p:spPr>
          <a:xfrm>
            <a:off x="8098921" y="3840571"/>
            <a:ext cx="3109007" cy="20689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817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16006" y="1579357"/>
            <a:ext cx="3042756" cy="587853"/>
          </a:xfrm>
          <a:prstGeom prst="rect">
            <a:avLst/>
          </a:prstGeom>
        </p:spPr>
        <p:txBody>
          <a:bodyPr wrap="none">
            <a:spAutoFit/>
          </a:bodyPr>
          <a:lstStyle/>
          <a:p>
            <a:pPr>
              <a:lnSpc>
                <a:spcPct val="115000"/>
              </a:lnSpc>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5800" y="2137546"/>
            <a:ext cx="10820400" cy="366305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err="1">
                <a:latin typeface="Times New Roman" panose="02020603050405020304" pitchFamily="18" charset="0"/>
                <a:ea typeface="MS Mincho"/>
              </a:rPr>
              <a:t>Các</a:t>
            </a:r>
            <a:r>
              <a:rPr lang="en-US" sz="2800" b="1" dirty="0">
                <a:latin typeface="Times New Roman" panose="02020603050405020304" pitchFamily="18" charset="0"/>
                <a:ea typeface="MS Mincho"/>
              </a:rPr>
              <a:t> ý </a:t>
            </a:r>
            <a:r>
              <a:rPr lang="en-US" sz="2800" b="1" dirty="0" err="1">
                <a:latin typeface="Times New Roman" panose="02020603050405020304" pitchFamily="18" charset="0"/>
                <a:ea typeface="MS Mincho"/>
              </a:rPr>
              <a:t>cần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phải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sắp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xếp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theo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phù</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hợp</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indent="139700" algn="just">
              <a:lnSpc>
                <a:spcPct val="115000"/>
              </a:lnSpc>
              <a:spcAft>
                <a:spcPts val="0"/>
              </a:spcAft>
            </a:pPr>
            <a:r>
              <a:rPr lang="en-US"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nào là những con vật nuôi?</a:t>
            </a:r>
            <a:endParaRPr lang="en-US" sz="2800" dirty="0">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800" b="1" dirty="0">
                <a:solidFill>
                  <a:srgbClr val="202122"/>
                </a:solidFill>
                <a:latin typeface="Times New Roman" panose="02020603050405020304" pitchFamily="18" charset="0"/>
                <a:ea typeface="Times New Roman" panose="02020603050405020304" pitchFamily="18" charset="0"/>
              </a:rPr>
              <a:t>Vật nuôi</a:t>
            </a:r>
            <a:r>
              <a:rPr lang="vi-VN" sz="2800" dirty="0">
                <a:solidFill>
                  <a:srgbClr val="202122"/>
                </a:solidFill>
                <a:latin typeface="Times New Roman" panose="02020603050405020304" pitchFamily="18" charset="0"/>
                <a:ea typeface="Times New Roman" panose="02020603050405020304" pitchFamily="18" charset="0"/>
              </a:rPr>
              <a:t> có thể là:</a:t>
            </a:r>
            <a:endParaRPr lang="en-US" sz="2800" dirty="0">
              <a:latin typeface="Times New Roman" panose="02020603050405020304" pitchFamily="18" charset="0"/>
              <a:ea typeface="Times New Roman" panose="02020603050405020304" pitchFamily="18" charset="0"/>
            </a:endParaRPr>
          </a:p>
          <a:p>
            <a:pPr lvl="0">
              <a:lnSpc>
                <a:spcPct val="115000"/>
              </a:lnSpc>
              <a:spcAft>
                <a:spcPts val="120"/>
              </a:spcAft>
              <a:buSzPts val="1000"/>
              <a:tabLst>
                <a:tab pos="457200" algn="l"/>
              </a:tabLst>
            </a:pP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Động</a:t>
            </a:r>
            <a:r>
              <a:rPr lang="en-US" sz="2800" u="sng" dirty="0">
                <a:solidFill>
                  <a:srgbClr val="0D0D0D"/>
                </a:solidFill>
                <a:latin typeface="Times New Roman" panose="02020603050405020304" pitchFamily="18" charset="0"/>
                <a:ea typeface="Times New Roman" panose="02020603050405020304" pitchFamily="18" charset="0"/>
                <a:hlinkClick r:id="rId10" tooltip="Động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0" tooltip="Động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súc</a:t>
            </a:r>
            <a:r>
              <a:rPr lang="en-US" sz="2800" u="sng" dirty="0">
                <a:solidFill>
                  <a:srgbClr val="0D0D0D"/>
                </a:solidFill>
                <a:latin typeface="Times New Roman" panose="02020603050405020304" pitchFamily="18" charset="0"/>
                <a:ea typeface="Times New Roman" panose="02020603050405020304" pitchFamily="18" charset="0"/>
                <a:hlinkClick r:id="rId11" tooltip="Súc vật"/>
              </a:rPr>
              <a:t> </a:t>
            </a:r>
            <a:r>
              <a:rPr lang="en-US" sz="2800" u="sng" dirty="0" err="1">
                <a:solidFill>
                  <a:srgbClr val="0D0D0D"/>
                </a:solidFill>
                <a:latin typeface="Times New Roman" panose="02020603050405020304" pitchFamily="18" charset="0"/>
                <a:ea typeface="Times New Roman" panose="02020603050405020304" pitchFamily="18" charset="0"/>
                <a:hlinkClick r:id="rId11" tooltip="Súc vật"/>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thuần</a:t>
            </a:r>
            <a:r>
              <a:rPr lang="en-US" sz="2800" u="sng" dirty="0">
                <a:solidFill>
                  <a:srgbClr val="0D0D0D"/>
                </a:solidFill>
                <a:latin typeface="Times New Roman" panose="02020603050405020304" pitchFamily="18" charset="0"/>
                <a:ea typeface="Times New Roman" panose="02020603050405020304" pitchFamily="18" charset="0"/>
                <a:hlinkClick r:id="rId12" tooltip="Thuần hóa"/>
              </a:rPr>
              <a:t> </a:t>
            </a:r>
            <a:r>
              <a:rPr lang="en-US" sz="2800" u="sng" dirty="0" err="1">
                <a:solidFill>
                  <a:srgbClr val="0D0D0D"/>
                </a:solidFill>
                <a:latin typeface="Times New Roman" panose="02020603050405020304" pitchFamily="18" charset="0"/>
                <a:ea typeface="Times New Roman" panose="02020603050405020304" pitchFamily="18" charset="0"/>
                <a:hlinkClick r:id="rId12" tooltip="Thuần hóa"/>
              </a:rPr>
              <a:t>hóa</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gia</a:t>
            </a:r>
            <a:r>
              <a:rPr lang="en-US" sz="2800" u="sng" dirty="0">
                <a:solidFill>
                  <a:srgbClr val="0D0D0D"/>
                </a:solidFill>
                <a:latin typeface="Times New Roman" panose="02020603050405020304" pitchFamily="18" charset="0"/>
                <a:ea typeface="Times New Roman" panose="02020603050405020304" pitchFamily="18" charset="0"/>
                <a:hlinkClick r:id="rId13" tooltip="Gia súc"/>
              </a:rPr>
              <a:t> </a:t>
            </a:r>
            <a:r>
              <a:rPr lang="en-US" sz="2800" u="sng" dirty="0" err="1">
                <a:solidFill>
                  <a:srgbClr val="0D0D0D"/>
                </a:solidFill>
                <a:latin typeface="Times New Roman" panose="02020603050405020304" pitchFamily="18" charset="0"/>
                <a:ea typeface="Times New Roman" panose="02020603050405020304" pitchFamily="18" charset="0"/>
                <a:hlinkClick r:id="rId13" tooltip="Gia súc"/>
              </a:rPr>
              <a:t>súc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gia</a:t>
            </a:r>
            <a:r>
              <a:rPr lang="en-US" sz="2800" u="sng" dirty="0">
                <a:solidFill>
                  <a:srgbClr val="0D0D0D"/>
                </a:solidFill>
                <a:latin typeface="Times New Roman" panose="02020603050405020304" pitchFamily="18" charset="0"/>
                <a:ea typeface="Times New Roman" panose="02020603050405020304" pitchFamily="18" charset="0"/>
                <a:hlinkClick r:id="rId14" tooltip="Gia cầm"/>
              </a:rPr>
              <a:t> </a:t>
            </a:r>
            <a:r>
              <a:rPr lang="en-US" sz="2800" u="sng" dirty="0" err="1">
                <a:solidFill>
                  <a:srgbClr val="0D0D0D"/>
                </a:solidFill>
                <a:latin typeface="Times New Roman" panose="02020603050405020304" pitchFamily="18" charset="0"/>
                <a:ea typeface="Times New Roman" panose="02020603050405020304" pitchFamily="18" charset="0"/>
                <a:hlinkClick r:id="rId14" tooltip="Gia cầm"/>
              </a:rPr>
              <a:t>cầm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hóa</a:t>
            </a:r>
            <a:endParaRPr lang="en-US" sz="2800" dirty="0">
              <a:latin typeface="Times New Roman" panose="02020603050405020304" pitchFamily="18" charset="0"/>
              <a:ea typeface="Times New Roman" panose="02020603050405020304" pitchFamily="18" charset="0"/>
            </a:endParaRPr>
          </a:p>
          <a:p>
            <a:r>
              <a:rPr lang="en-US" sz="2800" u="sng" dirty="0" err="1">
                <a:solidFill>
                  <a:srgbClr val="0D0D0D"/>
                </a:solidFill>
                <a:latin typeface="Times New Roman" panose="02020603050405020304" pitchFamily="18" charset="0"/>
                <a:ea typeface="Times New Roman" panose="02020603050405020304" pitchFamily="18" charset="0"/>
                <a:hlinkClick r:id="rId15" tooltip="Vật cưng"/>
              </a:rPr>
              <a:t>Vật</a:t>
            </a:r>
            <a:r>
              <a:rPr lang="en-US" sz="2800" u="sng" dirty="0">
                <a:solidFill>
                  <a:srgbClr val="0D0D0D"/>
                </a:solidFill>
                <a:latin typeface="Times New Roman" panose="02020603050405020304" pitchFamily="18" charset="0"/>
                <a:ea typeface="Times New Roman" panose="02020603050405020304" pitchFamily="18" charset="0"/>
                <a:hlinkClick r:id="rId15" tooltip="Vật cưng"/>
              </a:rPr>
              <a:t> </a:t>
            </a:r>
            <a:r>
              <a:rPr lang="en-US" sz="2800" u="sng" dirty="0" err="1">
                <a:solidFill>
                  <a:srgbClr val="0D0D0D"/>
                </a:solidFill>
                <a:latin typeface="Times New Roman" panose="02020603050405020304" pitchFamily="18" charset="0"/>
                <a:ea typeface="Times New Roman" panose="02020603050405020304" pitchFamily="18" charset="0"/>
                <a:hlinkClick r:id="rId15" tooltip="Vật cưng"/>
              </a:rPr>
              <a:t>cưng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hlinkClick r:id="rId16" tooltip="Động vật cảnh"/>
              </a:rPr>
              <a:t>động</a:t>
            </a:r>
            <a:r>
              <a:rPr lang="en-US" sz="2800" u="sng" dirty="0">
                <a:solidFill>
                  <a:srgbClr val="0D0D0D"/>
                </a:solidFill>
                <a:latin typeface="Times New Roman" panose="02020603050405020304" pitchFamily="18" charset="0"/>
                <a:ea typeface="Times New Roman" panose="02020603050405020304" pitchFamily="18" charset="0"/>
                <a:hlinkClick r:id="rId16" tooltip="Động vật cảnh"/>
              </a:rPr>
              <a:t> </a:t>
            </a:r>
            <a:r>
              <a:rPr lang="en-US" sz="2800" u="sng" dirty="0" err="1">
                <a:solidFill>
                  <a:srgbClr val="0D0D0D"/>
                </a:solidFill>
                <a:latin typeface="Times New Roman" panose="02020603050405020304" pitchFamily="18" charset="0"/>
                <a:ea typeface="Times New Roman" panose="02020603050405020304" pitchFamily="18" charset="0"/>
                <a:hlinkClick r:id="rId16" tooltip="Động vật cảnh"/>
              </a:rPr>
              <a:t>vật</a:t>
            </a:r>
            <a:r>
              <a:rPr lang="en-US" sz="2800" u="sng" dirty="0">
                <a:solidFill>
                  <a:srgbClr val="0D0D0D"/>
                </a:solidFill>
                <a:latin typeface="Times New Roman" panose="02020603050405020304" pitchFamily="18" charset="0"/>
                <a:ea typeface="Times New Roman" panose="02020603050405020304" pitchFamily="18" charset="0"/>
                <a:hlinkClick r:id="rId16" tooltip="Động vật cảnh"/>
              </a:rPr>
              <a:t> </a:t>
            </a:r>
            <a:r>
              <a:rPr lang="en-US" sz="2800" u="sng" dirty="0" err="1">
                <a:solidFill>
                  <a:srgbClr val="0D0D0D"/>
                </a:solidFill>
                <a:latin typeface="Times New Roman" panose="02020603050405020304" pitchFamily="18" charset="0"/>
                <a:ea typeface="Times New Roman" panose="02020603050405020304" pitchFamily="18" charset="0"/>
                <a:hlinkClick r:id="rId16" tooltip="Động vật cảnh"/>
              </a:rPr>
              <a:t>cảnh</a:t>
            </a:r>
            <a:endParaRPr lang="en-US" sz="2800" dirty="0"/>
          </a:p>
        </p:txBody>
      </p:sp>
    </p:spTree>
    <p:extLst>
      <p:ext uri="{BB962C8B-B14F-4D97-AF65-F5344CB8AC3E}">
        <p14:creationId xmlns:p14="http://schemas.microsoft.com/office/powerpoint/2010/main" val="1784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1609355"/>
            <a:ext cx="10858500" cy="1083374"/>
          </a:xfrm>
          <a:prstGeom prst="rect">
            <a:avLst/>
          </a:prstGeom>
        </p:spPr>
        <p:txBody>
          <a:bodyPr>
            <a:spAutoFit/>
          </a:bodyPr>
          <a:lstStyle/>
          <a:p>
            <a:pPr>
              <a:lnSpc>
                <a:spcPct val="115000"/>
              </a:lnSpc>
              <a:spcAft>
                <a:spcPts val="0"/>
              </a:spcAft>
              <a:tabLst>
                <a:tab pos="1386840" algn="l"/>
              </a:tabLs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lvl="0">
              <a:lnSpc>
                <a:spcPct val="115000"/>
              </a:lnSpc>
              <a:spcAft>
                <a:spcPts val="0"/>
              </a:spcAft>
              <a:buClr>
                <a:srgbClr val="0070C0"/>
              </a:buClr>
              <a:tabLst>
                <a:tab pos="1386840" algn="l"/>
              </a:tabLst>
            </a:pPr>
            <a:r>
              <a:rPr lang="en-US" sz="2800" b="1" dirty="0" smtClean="0">
                <a:latin typeface="Times New Roman" panose="02020603050405020304" pitchFamily="18" charset="0"/>
                <a:ea typeface="MS Mincho"/>
              </a:rPr>
              <a:t>1. </a:t>
            </a:r>
            <a:r>
              <a:rPr lang="en-US" sz="2800" b="1" dirty="0" err="1" smtClean="0">
                <a:latin typeface="Times New Roman" panose="02020603050405020304" pitchFamily="18" charset="0"/>
                <a:ea typeface="MS Mincho"/>
              </a:rPr>
              <a:t>Vấn</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đề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nghị</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smtClean="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10439" b="15711"/>
          <a:stretch/>
        </p:blipFill>
        <p:spPr>
          <a:xfrm>
            <a:off x="1124225" y="4359761"/>
            <a:ext cx="3115432" cy="2300749"/>
          </a:xfrm>
          <a:prstGeom prst="ellipse">
            <a:avLst/>
          </a:prstGeom>
          <a:ln>
            <a:noFill/>
          </a:ln>
          <a:effectLst>
            <a:softEdge rad="112500"/>
          </a:effectLst>
        </p:spPr>
      </p:pic>
      <p:sp>
        <p:nvSpPr>
          <p:cNvPr id="9" name="Cloud Callout 8"/>
          <p:cNvSpPr/>
          <p:nvPr/>
        </p:nvSpPr>
        <p:spPr>
          <a:xfrm>
            <a:off x="4239657" y="2630047"/>
            <a:ext cx="6556162" cy="3269308"/>
          </a:xfrm>
          <a:prstGeom prst="cloudCallout">
            <a:avLst>
              <a:gd name="adj1" fmla="val -52909"/>
              <a:gd name="adj2" fmla="val 41072"/>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spcAft>
                <a:spcPts val="0"/>
              </a:spcAft>
            </a:pP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p>
          <a:p>
            <a:pPr algn="ctr">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1652623" y="2832681"/>
            <a:ext cx="2359356" cy="1527080"/>
          </a:xfrm>
          <a:prstGeom prst="rect">
            <a:avLst/>
          </a:prstGeom>
        </p:spPr>
      </p:pic>
    </p:spTree>
    <p:extLst>
      <p:ext uri="{BB962C8B-B14F-4D97-AF65-F5344CB8AC3E}">
        <p14:creationId xmlns:p14="http://schemas.microsoft.com/office/powerpoint/2010/main" val="33359678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16006" y="1579357"/>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85800" y="2172441"/>
            <a:ext cx="10820400" cy="3521220"/>
          </a:xfrm>
          <a:prstGeom prst="rect">
            <a:avLst/>
          </a:prstGeom>
        </p:spPr>
        <p:txBody>
          <a:bodyPr>
            <a:spAutoFit/>
          </a:bodyPr>
          <a:lstStyle/>
          <a:p>
            <a:pPr indent="139700"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Em biết tên những con vật nuôi nào? Nhà em có vật nuôi không?</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a:solidFill>
                  <a:srgbClr val="000000"/>
                </a:solidFill>
                <a:latin typeface="Times New Roman" panose="02020603050405020304" pitchFamily="18" charset="0"/>
                <a:ea typeface="Times New Roman" panose="02020603050405020304" pitchFamily="18" charset="0"/>
              </a:rPr>
              <a:t>HS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chó</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mèo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vẹt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chuột</a:t>
            </a:r>
            <a:r>
              <a:rPr lang="en-US" sz="2800" dirty="0">
                <a:solidFill>
                  <a:srgbClr val="000000"/>
                </a:solidFill>
                <a:latin typeface="Times New Roman" panose="02020603050405020304" pitchFamily="18" charset="0"/>
                <a:ea typeface="Times New Roman" panose="02020603050405020304" pitchFamily="18" charset="0"/>
              </a:rPr>
              <a:t> hamster,…</a:t>
            </a:r>
            <a:endParaRPr lang="en-US" sz="2800" dirty="0">
              <a:latin typeface="Times New Roman" panose="02020603050405020304" pitchFamily="18" charset="0"/>
              <a:ea typeface="Times New Roman" panose="02020603050405020304" pitchFamily="18" charset="0"/>
            </a:endParaRPr>
          </a:p>
          <a:p>
            <a:pPr indent="139700"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Vật nuôi có những ưu điểm và hạn chế gì?</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00000"/>
                </a:solidFill>
                <a:latin typeface="Times New Roman" panose="02020603050405020304" pitchFamily="18" charset="0"/>
                <a:ea typeface="Times New Roman" panose="02020603050405020304" pitchFamily="18" charset="0"/>
              </a:rPr>
              <a:t>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cs</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tĩnh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luật</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04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16006" y="1579357"/>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85800" y="2172441"/>
            <a:ext cx="10820400" cy="3490186"/>
          </a:xfrm>
          <a:prstGeom prst="rect">
            <a:avLst/>
          </a:prstGeom>
        </p:spPr>
        <p:txBody>
          <a:bodyPr>
            <a:spAutoFit/>
          </a:bodyPr>
          <a:lstStyle/>
          <a:p>
            <a:pPr marL="0" marR="0" lvl="0" indent="13970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sóc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dọn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dọn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gây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13970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hay không nên có vật nuôi trong 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13970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bởi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ích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934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6006" y="1031258"/>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16006" y="1579357"/>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74226" y="2127456"/>
            <a:ext cx="10820400" cy="3913828"/>
          </a:xfrm>
          <a:prstGeom prst="rect">
            <a:avLst/>
          </a:prstGeom>
        </p:spPr>
        <p:txBody>
          <a:bodyPr>
            <a:spAutoFit/>
          </a:bodyPr>
          <a:lstStyle/>
          <a:p>
            <a:pPr>
              <a:lnSpc>
                <a:spcPct val="115000"/>
              </a:lnSpc>
              <a:spcAft>
                <a:spcPts val="0"/>
              </a:spcAf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Lập</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dàn</a:t>
            </a:r>
            <a:r>
              <a:rPr lang="en-US" sz="2800" b="1" dirty="0">
                <a:solidFill>
                  <a:srgbClr val="FF0000"/>
                </a:solidFill>
                <a:latin typeface="Times New Roman" panose="02020603050405020304" pitchFamily="18" charset="0"/>
                <a:ea typeface="MS Mincho"/>
                <a:cs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800" b="1" dirty="0">
                <a:solidFill>
                  <a:srgbClr val="000000"/>
                </a:solidFill>
                <a:latin typeface="Times New Roman" panose="02020603050405020304" pitchFamily="18" charset="0"/>
                <a:cs typeface="Times New Roman" panose="02020603050405020304" pitchFamily="18" charset="0"/>
              </a:rPr>
              <a:t>- M</a:t>
            </a:r>
            <a:r>
              <a:rPr lang="en-US" sz="2800" b="1" dirty="0">
                <a:solidFill>
                  <a:srgbClr val="000000"/>
                </a:solidFill>
                <a:latin typeface="Times New Roman" panose="02020603050405020304" pitchFamily="18" charset="0"/>
                <a:cs typeface="Times New Roman" panose="02020603050405020304" pitchFamily="18" charset="0"/>
              </a:rPr>
              <a:t>ở</a:t>
            </a:r>
            <a:r>
              <a:rPr lang="vi-VN" sz="2800" b="1" dirty="0">
                <a:solidFill>
                  <a:srgbClr val="000000"/>
                </a:solidFill>
                <a:latin typeface="Times New Roman" panose="02020603050405020304" pitchFamily="18" charset="0"/>
                <a:cs typeface="Times New Roman" panose="02020603050405020304" pitchFamily="18" charset="0"/>
              </a:rPr>
              <a:t> bài</a:t>
            </a:r>
            <a:r>
              <a:rPr lang="vi-VN"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chào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hỏi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mở</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đầu</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Nêu v</a:t>
            </a:r>
            <a:r>
              <a:rPr lang="en-US" sz="2800" dirty="0">
                <a:solidFill>
                  <a:srgbClr val="000000"/>
                </a:solidFill>
                <a:latin typeface="Times New Roman" panose="02020603050405020304" pitchFamily="18" charset="0"/>
                <a:cs typeface="Times New Roman" panose="02020603050405020304" pitchFamily="18" charset="0"/>
              </a:rPr>
              <a:t>ấ</a:t>
            </a:r>
            <a:r>
              <a:rPr lang="vi-VN" sz="2800" dirty="0">
                <a:solidFill>
                  <a:srgbClr val="000000"/>
                </a:solidFill>
                <a:latin typeface="Times New Roman" panose="02020603050405020304" pitchFamily="18" charset="0"/>
                <a:cs typeface="Times New Roman" panose="02020603050405020304" pitchFamily="18" charset="0"/>
              </a:rPr>
              <a:t>n đề cần bàn luận.</a:t>
            </a:r>
            <a:endParaRPr lang="en-US" sz="2800" dirty="0">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Ví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luôn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tồn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gắn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người.Các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nuôi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chúng ta </a:t>
            </a:r>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có vật nuôi trong nhà.</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0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6148" y="988195"/>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26148" y="1487622"/>
            <a:ext cx="108204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ý</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698500" y="1957083"/>
            <a:ext cx="10820400" cy="3785652"/>
          </a:xfrm>
          <a:prstGeom prst="rect">
            <a:avLst/>
          </a:prstGeom>
        </p:spPr>
        <p:txBody>
          <a:bodyPr>
            <a:spAutoFit/>
          </a:bodyPr>
          <a:lstStyle/>
          <a:p>
            <a:pPr algn="just">
              <a:lnSpc>
                <a:spcPct val="150000"/>
              </a:lnSpc>
              <a:spcAft>
                <a:spcPts val="0"/>
              </a:spcAft>
            </a:pPr>
            <a:r>
              <a:rPr lang="vi-VN" sz="3200" dirty="0">
                <a:solidFill>
                  <a:srgbClr val="000000"/>
                </a:solidFill>
                <a:latin typeface="Times New Roman" panose="02020603050405020304" pitchFamily="18" charset="0"/>
                <a:ea typeface="Times New Roman" panose="02020603050405020304" pitchFamily="18" charset="0"/>
              </a:rPr>
              <a:t>- </a:t>
            </a:r>
            <a:r>
              <a:rPr lang="vi-VN" sz="3200" b="1" dirty="0">
                <a:solidFill>
                  <a:srgbClr val="000000"/>
                </a:solidFill>
                <a:latin typeface="Times New Roman" panose="02020603050405020304" pitchFamily="18" charset="0"/>
                <a:ea typeface="Times New Roman" panose="02020603050405020304" pitchFamily="18" charset="0"/>
              </a:rPr>
              <a:t>Thân bài</a:t>
            </a:r>
            <a:r>
              <a:rPr lang="vi-VN" sz="3200" dirty="0">
                <a:solidFill>
                  <a:srgbClr val="000000"/>
                </a:solidFill>
                <a:latin typeface="Times New Roman" panose="02020603050405020304" pitchFamily="18" charset="0"/>
                <a:ea typeface="Times New Roman" panose="02020603050405020304" pitchFamily="18" charset="0"/>
              </a:rPr>
              <a:t>: Lần lượt trình bày ý kiến  theo một tr</a:t>
            </a:r>
            <a:r>
              <a:rPr lang="en-US" sz="3200" dirty="0">
                <a:solidFill>
                  <a:srgbClr val="000000"/>
                </a:solidFill>
                <a:latin typeface="Times New Roman" panose="02020603050405020304" pitchFamily="18" charset="0"/>
                <a:ea typeface="Times New Roman" panose="02020603050405020304" pitchFamily="18" charset="0"/>
              </a:rPr>
              <a:t>ì</a:t>
            </a:r>
            <a:r>
              <a:rPr lang="vi-VN" sz="3200" dirty="0">
                <a:solidFill>
                  <a:srgbClr val="000000"/>
                </a:solidFill>
                <a:latin typeface="Times New Roman" panose="02020603050405020304" pitchFamily="18" charset="0"/>
                <a:ea typeface="Times New Roman" panose="02020603050405020304" pitchFamily="18" charset="0"/>
              </a:rPr>
              <a:t>nh tự nhất định để làm sáng tỏ vấn đề đã nêu ở mở bài. Kết hợp với đạo cụ, ngôn ngữ cơ thể khi trình bày bài nói.</a:t>
            </a:r>
            <a:endParaRPr lang="en-US" sz="3200" dirty="0">
              <a:latin typeface="Times New Roman" panose="02020603050405020304" pitchFamily="18" charset="0"/>
              <a:ea typeface="Times New Roman" panose="02020603050405020304" pitchFamily="18" charset="0"/>
            </a:endParaRPr>
          </a:p>
          <a:p>
            <a:pPr algn="just">
              <a:lnSpc>
                <a:spcPct val="150000"/>
              </a:lnSpc>
              <a:spcAft>
                <a:spcPts val="0"/>
              </a:spcAft>
              <a:tabLst>
                <a:tab pos="243840" algn="l"/>
              </a:tabLst>
            </a:pP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bằng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chứng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50000"/>
              </a:lnSpc>
              <a:spcAft>
                <a:spcPts val="0"/>
              </a:spcAft>
              <a:tabLst>
                <a:tab pos="243840" algn="l"/>
              </a:tabLst>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Mỗi gia đình nên có vật nuôi trong nhà.</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527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0"/>
                                        <p:tgtEl>
                                          <p:spTgt spid="11">
                                            <p:txEl>
                                              <p:pRg st="2" end="2"/>
                                            </p:txEl>
                                          </p:spTgt>
                                        </p:tgtEl>
                                      </p:cBhvr>
                                    </p:animEffect>
                                    <p:anim calcmode="lin" valueType="num">
                                      <p:cBhvr>
                                        <p:cTn id="2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6148" y="988195"/>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26148" y="1487622"/>
            <a:ext cx="108204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ý</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685800" y="2036165"/>
            <a:ext cx="10820400" cy="3914918"/>
          </a:xfrm>
          <a:prstGeom prst="rect">
            <a:avLst/>
          </a:prstGeom>
        </p:spPr>
        <p:txBody>
          <a:bodyPr>
            <a:spAutoFit/>
          </a:bodyPr>
          <a:lstStyle/>
          <a:p>
            <a:pPr algn="just">
              <a:lnSpc>
                <a:spcPct val="115000"/>
              </a:lnSpc>
              <a:spcAft>
                <a:spcPts val="0"/>
              </a:spcAft>
              <a:tabLst>
                <a:tab pos="247015" algn="l"/>
              </a:tabLs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các lí lẽ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về lợi ích của vật nuôi để làm rõ vì sao nên có vật nuôi trong nhà:</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47015"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sóc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sóc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dưỡng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sóc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47015"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rPr>
              <a:t> stress: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rèn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rPr>
              <a:t> stress, </a:t>
            </a:r>
            <a:r>
              <a:rPr lang="en-US" sz="2400" dirty="0" err="1">
                <a:solidFill>
                  <a:srgbClr val="000000"/>
                </a:solidFill>
                <a:latin typeface="Times New Roman" panose="02020603050405020304" pitchFamily="18" charset="0"/>
                <a:ea typeface="Times New Roman" panose="02020603050405020304" pitchFamily="18" charset="0"/>
              </a:rPr>
              <a:t>đem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niềm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vui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47015"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cam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đòi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bởi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khoẻ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57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3781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TRÌNH BÀY Ý KIẾN VỀ MỘT HIỆN TƯỢNG ĐỜI SỐNG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6148" y="988195"/>
            <a:ext cx="30427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26148" y="1487622"/>
            <a:ext cx="108204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ý</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685800" y="2035721"/>
            <a:ext cx="10820400" cy="4056495"/>
          </a:xfrm>
          <a:prstGeom prst="rect">
            <a:avLst/>
          </a:prstGeom>
        </p:spPr>
        <p:txBody>
          <a:bodyPr>
            <a:spAutoFit/>
          </a:bodyPr>
          <a:lstStyle/>
          <a:p>
            <a:pPr>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Kết bài:</a:t>
            </a:r>
            <a:r>
              <a:rPr lang="vi-VN"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Khẳng định lại ý kiến của em; đề xuất các biện pháp bảo vệ và thái độ đ</a:t>
            </a:r>
            <a:r>
              <a:rPr lang="en-US" sz="2800" dirty="0">
                <a:solidFill>
                  <a:srgbClr val="000000"/>
                </a:solidFill>
                <a:latin typeface="Times New Roman" panose="02020603050405020304" pitchFamily="18" charset="0"/>
                <a:ea typeface="Times New Roman" panose="02020603050405020304" pitchFamily="18" charset="0"/>
              </a:rPr>
              <a:t>ố</a:t>
            </a:r>
            <a:r>
              <a:rPr lang="vi-VN" sz="2800" dirty="0">
                <a:solidFill>
                  <a:srgbClr val="000000"/>
                </a:solidFill>
                <a:latin typeface="Times New Roman" panose="02020603050405020304" pitchFamily="18" charset="0"/>
                <a:ea typeface="Times New Roman" panose="02020603050405020304" pitchFamily="18" charset="0"/>
              </a:rPr>
              <a:t>i xử với vật nuôi:</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latin typeface="Times New Roman" panose="02020603050405020304" pitchFamily="18" charset="0"/>
                <a:ea typeface="Times New Roman" panose="02020603050405020304" pitchFamily="18" charset="0"/>
              </a:rPr>
              <a:t>+ Lời kết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76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0"/>
                                        <p:tgtEl>
                                          <p:spTgt spid="11">
                                            <p:txEl>
                                              <p:pRg st="2" end="2"/>
                                            </p:txEl>
                                          </p:spTgt>
                                        </p:tgtEl>
                                      </p:cBhvr>
                                    </p:animEffect>
                                    <p:anim calcmode="lin" valueType="num">
                                      <p:cBhvr>
                                        <p:cTn id="2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1000"/>
                                        <p:tgtEl>
                                          <p:spTgt spid="11">
                                            <p:txEl>
                                              <p:pRg st="3" end="3"/>
                                            </p:txEl>
                                          </p:spTgt>
                                        </p:tgtEl>
                                      </p:cBhvr>
                                    </p:animEffect>
                                    <p:anim calcmode="lin" valueType="num">
                                      <p:cBhvr>
                                        <p:cTn id="3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1000"/>
                                        <p:tgtEl>
                                          <p:spTgt spid="11">
                                            <p:txEl>
                                              <p:pRg st="4" end="4"/>
                                            </p:txEl>
                                          </p:spTgt>
                                        </p:tgtEl>
                                      </p:cBhvr>
                                    </p:animEffect>
                                    <p:anim calcmode="lin" valueType="num">
                                      <p:cBhvr>
                                        <p:cTn id="4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21621"/>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TRÌNH BÀY Ý KIẾN VỀ MỘT HIỆN TƯỢNG ĐỜI SỐNG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10750" y="2128443"/>
            <a:ext cx="5720942" cy="3065455"/>
          </a:xfrm>
          <a:prstGeom prst="rect">
            <a:avLst/>
          </a:prstGeom>
        </p:spPr>
        <p:txBody>
          <a:bodyPr wrap="square">
            <a:spAutoFit/>
          </a:bodyPr>
          <a:lstStyle/>
          <a:p>
            <a:pPr>
              <a:lnSpc>
                <a:spcPct val="115000"/>
              </a:lnSpc>
              <a:spcAft>
                <a:spcPts val="0"/>
              </a:spcAf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tốt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hãy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luyện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tập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trước</a:t>
            </a:r>
            <a:r>
              <a:rPr lang="en-US" sz="2800" dirty="0">
                <a:latin typeface="Times New Roman" panose="02020603050405020304" pitchFamily="18" charset="0"/>
                <a:ea typeface="MS Mincho"/>
              </a:rPr>
              <a:t> ( </a:t>
            </a:r>
            <a:r>
              <a:rPr lang="en-US" sz="2800" dirty="0" err="1">
                <a:latin typeface="Times New Roman" panose="02020603050405020304" pitchFamily="18" charset="0"/>
                <a:ea typeface="MS Mincho"/>
              </a:rPr>
              <a:t>trình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hoặc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trước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bè</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thân</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nói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nhiên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gũi</a:t>
            </a:r>
            <a:r>
              <a:rPr lang="en-US" sz="2800" dirty="0">
                <a:latin typeface="Times New Roman" panose="02020603050405020304" pitchFamily="18" charset="0"/>
                <a:ea typeface="MS Mincho"/>
              </a:rPr>
              <a:t>, 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10"/>
          <a:stretch>
            <a:fillRect/>
          </a:stretch>
        </p:blipFill>
        <p:spPr>
          <a:xfrm>
            <a:off x="6810811" y="1383860"/>
            <a:ext cx="4370439" cy="4370439"/>
          </a:xfrm>
          <a:prstGeom prst="rect">
            <a:avLst/>
          </a:prstGeom>
        </p:spPr>
      </p:pic>
    </p:spTree>
    <p:extLst>
      <p:ext uri="{BB962C8B-B14F-4D97-AF65-F5344CB8AC3E}">
        <p14:creationId xmlns:p14="http://schemas.microsoft.com/office/powerpoint/2010/main" val="1499451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89015" y="1171573"/>
            <a:ext cx="6096000" cy="108337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MS Mincho"/>
              </a:rPr>
              <a:t>4.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chỉnh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sửa</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186596341"/>
              </p:ext>
            </p:extLst>
          </p:nvPr>
        </p:nvGraphicFramePr>
        <p:xfrm>
          <a:off x="685800" y="1793018"/>
          <a:ext cx="10820400" cy="4556760"/>
        </p:xfrm>
        <a:graphic>
          <a:graphicData uri="http://schemas.openxmlformats.org/drawingml/2006/table">
            <a:tbl>
              <a:tblPr firstRow="1" firstCol="1" bandRow="1" bandCol="1"/>
              <a:tblGrid>
                <a:gridCol w="7779774">
                  <a:extLst>
                    <a:ext uri="{9D8B030D-6E8A-4147-A177-3AD203B41FA5}">
                      <a16:colId xmlns:a16="http://schemas.microsoft.com/office/drawing/2014/main" val="3220592229"/>
                    </a:ext>
                  </a:extLst>
                </a:gridCol>
                <a:gridCol w="3040626">
                  <a:extLst>
                    <a:ext uri="{9D8B030D-6E8A-4147-A177-3AD203B41FA5}">
                      <a16:colId xmlns:a16="http://schemas.microsoft.com/office/drawing/2014/main" val="1179104004"/>
                    </a:ext>
                  </a:extLst>
                </a:gridCol>
              </a:tblGrid>
              <a:tr h="287784">
                <a:tc>
                  <a:txBody>
                    <a:bodyPr/>
                    <a:lstStyle/>
                    <a:p>
                      <a:pPr algn="ctr">
                        <a:lnSpc>
                          <a:spcPct val="115000"/>
                        </a:lnSpc>
                        <a:spcAft>
                          <a:spcPts val="0"/>
                        </a:spcAft>
                      </a:pPr>
                      <a:r>
                        <a:rPr lang="en-US" sz="2600" b="1" dirty="0" err="1">
                          <a:effectLst/>
                          <a:latin typeface="Times New Roman" panose="02020603050405020304" pitchFamily="18" charset="0"/>
                          <a:ea typeface="MS Mincho"/>
                          <a:cs typeface="Times New Roman" panose="02020603050405020304" pitchFamily="18" charset="0"/>
                        </a:rPr>
                        <a:t>Nội</a:t>
                      </a:r>
                      <a:r>
                        <a:rPr lang="en-US" sz="2600" b="1" dirty="0">
                          <a:effectLst/>
                          <a:latin typeface="Times New Roman" panose="02020603050405020304" pitchFamily="18" charset="0"/>
                          <a:ea typeface="MS Mincho"/>
                          <a:cs typeface="Times New Roman" panose="02020603050405020304" pitchFamily="18" charset="0"/>
                        </a:rPr>
                        <a:t> dung </a:t>
                      </a:r>
                      <a:r>
                        <a:rPr lang="en-US" sz="2600" b="1" dirty="0" err="1">
                          <a:effectLst/>
                          <a:latin typeface="Times New Roman" panose="02020603050405020304" pitchFamily="18" charset="0"/>
                          <a:ea typeface="MS Mincho"/>
                          <a:cs typeface="Times New Roman" panose="02020603050405020304" pitchFamily="18" charset="0"/>
                        </a:rPr>
                        <a:t>kiểm</a:t>
                      </a:r>
                      <a:r>
                        <a:rPr lang="en-US" sz="2600" b="1" dirty="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tra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600" b="1" dirty="0" err="1" smtClean="0">
                          <a:effectLst/>
                          <a:latin typeface="Times New Roman" panose="02020603050405020304" pitchFamily="18" charset="0"/>
                          <a:ea typeface="MS Mincho"/>
                          <a:cs typeface="Times New Roman" panose="02020603050405020304" pitchFamily="18" charset="0"/>
                        </a:rPr>
                        <a:t>Đạt</a:t>
                      </a:r>
                      <a:r>
                        <a:rPr lang="en-US" sz="2600" b="1" dirty="0" smtClean="0">
                          <a:effectLst/>
                          <a:latin typeface="Times New Roman" panose="02020603050405020304" pitchFamily="18" charset="0"/>
                          <a:ea typeface="MS Mincho"/>
                          <a:cs typeface="Times New Roman" panose="02020603050405020304" pitchFamily="18" charset="0"/>
                        </a:rPr>
                        <a:t>/</a:t>
                      </a:r>
                      <a:r>
                        <a:rPr lang="en-US" sz="2600" b="1" dirty="0" err="1" smtClean="0">
                          <a:effectLst/>
                          <a:latin typeface="Times New Roman" panose="02020603050405020304" pitchFamily="18" charset="0"/>
                          <a:ea typeface="MS Mincho"/>
                          <a:cs typeface="Times New Roman" panose="02020603050405020304" pitchFamily="18" charset="0"/>
                        </a:rPr>
                        <a:t>chưa</a:t>
                      </a:r>
                      <a:r>
                        <a:rPr lang="en-US" sz="2600" b="1" dirty="0" smtClean="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81973648"/>
                  </a:ext>
                </a:extLst>
              </a:tr>
              <a:tr h="137899">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Bài nói có đủ các phần  mở bài, thân bài, kết bài.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567539"/>
                  </a:ext>
                </a:extLst>
              </a:tr>
              <a:tr h="137899">
                <a:tc>
                  <a:txBody>
                    <a:bodyPr/>
                    <a:lstStyle/>
                    <a:p>
                      <a:pPr>
                        <a:lnSpc>
                          <a:spcPct val="115000"/>
                        </a:lnSpc>
                        <a:spcAft>
                          <a:spcPts val="0"/>
                        </a:spcAft>
                      </a:pPr>
                      <a:r>
                        <a:rPr lang="en-US" sz="2600" dirty="0" err="1">
                          <a:effectLst/>
                          <a:latin typeface="Times New Roman" panose="02020603050405020304" pitchFamily="18" charset="0"/>
                          <a:ea typeface="MS Mincho"/>
                          <a:cs typeface="Times New Roman" panose="02020603050405020304" pitchFamily="18" charset="0"/>
                        </a:rPr>
                        <a:t>Giới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thiệu</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được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hiện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tượng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đời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sống</a:t>
                      </a:r>
                      <a:r>
                        <a:rPr lang="en-US" sz="2600"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Nêu</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được</a:t>
                      </a:r>
                      <a:r>
                        <a:rPr lang="en-US" sz="2600" i="1" dirty="0">
                          <a:effectLst/>
                          <a:latin typeface="Times New Roman" panose="02020603050405020304" pitchFamily="18" charset="0"/>
                          <a:ea typeface="MS Mincho"/>
                          <a:cs typeface="Times New Roman" panose="02020603050405020304" pitchFamily="18" charset="0"/>
                        </a:rPr>
                        <a:t> ý </a:t>
                      </a:r>
                      <a:r>
                        <a:rPr lang="en-US" sz="2600" i="1" dirty="0" err="1">
                          <a:effectLst/>
                          <a:latin typeface="Times New Roman" panose="02020603050405020304" pitchFamily="18" charset="0"/>
                          <a:ea typeface="MS Mincho"/>
                          <a:cs typeface="Times New Roman" panose="02020603050405020304" pitchFamily="18" charset="0"/>
                        </a:rPr>
                        <a:t>kiến</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có</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nên</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có</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vật</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nuôi</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trong</a:t>
                      </a:r>
                      <a:r>
                        <a:rPr lang="en-US" sz="2600" i="1" dirty="0">
                          <a:effectLst/>
                          <a:latin typeface="Times New Roman" panose="02020603050405020304" pitchFamily="18" charset="0"/>
                          <a:ea typeface="MS Mincho"/>
                          <a:cs typeface="Times New Roman" panose="02020603050405020304" pitchFamily="18" charset="0"/>
                        </a:rPr>
                        <a:t> </a:t>
                      </a:r>
                      <a:r>
                        <a:rPr lang="en-US" sz="2600" i="1" dirty="0" err="1">
                          <a:effectLst/>
                          <a:latin typeface="Times New Roman" panose="02020603050405020304" pitchFamily="18" charset="0"/>
                          <a:ea typeface="MS Mincho"/>
                          <a:cs typeface="Times New Roman" panose="02020603050405020304" pitchFamily="18" charset="0"/>
                        </a:rPr>
                        <a:t>nhà</a:t>
                      </a:r>
                      <a:r>
                        <a:rPr lang="en-US" sz="2600" i="1" dirty="0">
                          <a:effectLst/>
                          <a:latin typeface="Times New Roman" panose="02020603050405020304" pitchFamily="18" charset="0"/>
                          <a:ea typeface="MS Mincho"/>
                          <a:cs typeface="Times New Roman" panose="02020603050405020304" pitchFamily="18" charset="0"/>
                        </a:rPr>
                        <a:t> hay </a:t>
                      </a:r>
                      <a:r>
                        <a:rPr lang="en-US" sz="2600" i="1" dirty="0" err="1">
                          <a:effectLst/>
                          <a:latin typeface="Times New Roman" panose="02020603050405020304" pitchFamily="18" charset="0"/>
                          <a:ea typeface="MS Mincho"/>
                          <a:cs typeface="Times New Roman" panose="02020603050405020304" pitchFamily="18" charset="0"/>
                        </a:rPr>
                        <a:t>không</a:t>
                      </a:r>
                      <a:r>
                        <a:rPr lang="en-US" sz="2600" i="1"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63740"/>
                  </a:ext>
                </a:extLst>
              </a:tr>
              <a:tr h="137899">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Em đã trình bày lần lượt:  các lí lẽ và dẫn chứng để làm sáng tỏ vấn đề</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682839"/>
                  </a:ext>
                </a:extLst>
              </a:tr>
              <a:tr h="137899">
                <a:tc>
                  <a:txBody>
                    <a:bodyPr/>
                    <a:lstStyle/>
                    <a:p>
                      <a:pPr>
                        <a:lnSpc>
                          <a:spcPct val="115000"/>
                        </a:lnSpc>
                        <a:spcAft>
                          <a:spcPts val="0"/>
                        </a:spcAft>
                      </a:pPr>
                      <a:r>
                        <a:rPr lang="en-US" sz="2600" dirty="0" err="1">
                          <a:effectLst/>
                          <a:latin typeface="Times New Roman" panose="02020603050405020304" pitchFamily="18" charset="0"/>
                          <a:ea typeface="MS Mincho"/>
                          <a:cs typeface="Times New Roman" panose="02020603050405020304" pitchFamily="18" charset="0"/>
                        </a:rPr>
                        <a:t>Em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dùng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ngôi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thứ</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nhất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để</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trình</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bày</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vấn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đề</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275378"/>
                  </a:ext>
                </a:extLst>
              </a:tr>
              <a:tr h="287784">
                <a:tc>
                  <a:txBody>
                    <a:bodyPr/>
                    <a:lstStyle/>
                    <a:p>
                      <a:pPr>
                        <a:lnSpc>
                          <a:spcPct val="115000"/>
                        </a:lnSpc>
                        <a:spcAft>
                          <a:spcPts val="0"/>
                        </a:spcAft>
                      </a:pPr>
                      <a:r>
                        <a:rPr lang="en-US" sz="2600" dirty="0" err="1">
                          <a:solidFill>
                            <a:srgbClr val="0D0D0D"/>
                          </a:solidFill>
                          <a:effectLst/>
                          <a:latin typeface="Times New Roman" panose="02020603050405020304" pitchFamily="18" charset="0"/>
                          <a:ea typeface="MS Mincho"/>
                          <a:cs typeface="Times New Roman" panose="02020603050405020304" pitchFamily="18" charset="0"/>
                        </a:rPr>
                        <a:t>Em</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đã</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sử</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dụng</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giọng</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điệu</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âm</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lượng</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phương</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tiện</a:t>
                      </a:r>
                      <a:r>
                        <a:rPr lang="en-US" sz="2600" dirty="0">
                          <a:solidFill>
                            <a:srgbClr val="0D0D0D"/>
                          </a:solidFill>
                          <a:effectLst/>
                          <a:latin typeface="Times New Roman" panose="02020603050405020304" pitchFamily="18" charset="0"/>
                          <a:ea typeface="MS Mincho"/>
                          <a:cs typeface="Times New Roman" panose="02020603050405020304" pitchFamily="18" charset="0"/>
                        </a:rPr>
                        <a:t> phi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ngôn</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ngữ</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cử</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chỉ</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ánh</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mắt</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nét</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mặt</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hài</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hoà</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khi</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r>
                        <a:rPr lang="en-US" sz="26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6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942655"/>
                  </a:ext>
                </a:extLst>
              </a:tr>
            </a:tbl>
          </a:graphicData>
        </a:graphic>
      </p:graphicFrame>
    </p:spTree>
    <p:extLst>
      <p:ext uri="{BB962C8B-B14F-4D97-AF65-F5344CB8AC3E}">
        <p14:creationId xmlns:p14="http://schemas.microsoft.com/office/powerpoint/2010/main" val="1836737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24891" y="1123423"/>
            <a:ext cx="4166462" cy="548099"/>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nghe</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10"/>
          <a:stretch>
            <a:fillRect/>
          </a:stretch>
        </p:blipFill>
        <p:spPr>
          <a:xfrm>
            <a:off x="457626" y="2521568"/>
            <a:ext cx="3060290" cy="2183164"/>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012296390"/>
              </p:ext>
            </p:extLst>
          </p:nvPr>
        </p:nvGraphicFramePr>
        <p:xfrm>
          <a:off x="4443412" y="1576767"/>
          <a:ext cx="7027559" cy="4732020"/>
        </p:xfrm>
        <a:graphic>
          <a:graphicData uri="http://schemas.openxmlformats.org/drawingml/2006/table">
            <a:tbl>
              <a:tblPr firstRow="1" firstCol="1" lastRow="1" lastCol="1" bandRow="1" bandCol="1"/>
              <a:tblGrid>
                <a:gridCol w="3415733">
                  <a:extLst>
                    <a:ext uri="{9D8B030D-6E8A-4147-A177-3AD203B41FA5}">
                      <a16:colId xmlns:a16="http://schemas.microsoft.com/office/drawing/2014/main" val="2533589643"/>
                    </a:ext>
                  </a:extLst>
                </a:gridCol>
                <a:gridCol w="1314598">
                  <a:extLst>
                    <a:ext uri="{9D8B030D-6E8A-4147-A177-3AD203B41FA5}">
                      <a16:colId xmlns:a16="http://schemas.microsoft.com/office/drawing/2014/main" val="4212735285"/>
                    </a:ext>
                  </a:extLst>
                </a:gridCol>
                <a:gridCol w="1210026">
                  <a:extLst>
                    <a:ext uri="{9D8B030D-6E8A-4147-A177-3AD203B41FA5}">
                      <a16:colId xmlns:a16="http://schemas.microsoft.com/office/drawing/2014/main" val="1978599468"/>
                    </a:ext>
                  </a:extLst>
                </a:gridCol>
                <a:gridCol w="1087202">
                  <a:extLst>
                    <a:ext uri="{9D8B030D-6E8A-4147-A177-3AD203B41FA5}">
                      <a16:colId xmlns:a16="http://schemas.microsoft.com/office/drawing/2014/main" val="3635758449"/>
                    </a:ext>
                  </a:extLst>
                </a:gridCol>
              </a:tblGrid>
              <a:tr h="97884">
                <a:tc gridSpan="4">
                  <a:txBody>
                    <a:bodyPr/>
                    <a:lstStyle/>
                    <a:p>
                      <a:pPr algn="ctr">
                        <a:lnSpc>
                          <a:spcPct val="115000"/>
                        </a:lnSpc>
                        <a:spcAft>
                          <a:spcPts val="0"/>
                        </a:spcAft>
                        <a:tabLst>
                          <a:tab pos="1386840" algn="l"/>
                        </a:tabLst>
                      </a:pPr>
                      <a:r>
                        <a:rPr lang="en-US" sz="1800" b="1" dirty="0">
                          <a:solidFill>
                            <a:srgbClr val="FF0000"/>
                          </a:solidFill>
                          <a:effectLst/>
                          <a:latin typeface="Times New Roman" panose="02020603050405020304" pitchFamily="18" charset="0"/>
                          <a:ea typeface="MS Mincho"/>
                          <a:cs typeface="Times New Roman" panose="02020603050405020304" pitchFamily="18" charset="0"/>
                        </a:rPr>
                        <a:t>PHIẾU ĐÁNH GIÁ  BÀI NÓI THEO TIÊU CHÍ</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1884645"/>
                  </a:ext>
                </a:extLst>
              </a:tr>
              <a:tr h="97884">
                <a:tc gridSpan="4">
                  <a:txBody>
                    <a:bodyPr/>
                    <a:lstStyle/>
                    <a:p>
                      <a:pPr>
                        <a:lnSpc>
                          <a:spcPct val="115000"/>
                        </a:lnSpc>
                        <a:spcAft>
                          <a:spcPts val="0"/>
                        </a:spcAft>
                        <a:tabLst>
                          <a:tab pos="1386840" algn="l"/>
                        </a:tabLst>
                      </a:pPr>
                      <a:r>
                        <a:rPr lang="en-US" sz="1800" b="1" dirty="0">
                          <a:solidFill>
                            <a:srgbClr val="FF0000"/>
                          </a:solidFill>
                          <a:effectLst/>
                          <a:latin typeface="Times New Roman" panose="02020603050405020304" pitchFamily="18" charset="0"/>
                          <a:ea typeface="MS Mincho"/>
                          <a:cs typeface="Times New Roman" panose="02020603050405020304" pitchFamily="18" charset="0"/>
                        </a:rPr>
                        <a:t>                                         NHÓM............................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5180339"/>
                  </a:ext>
                </a:extLst>
              </a:tr>
              <a:tr h="204305">
                <a:tc>
                  <a:txBody>
                    <a:bodyPr/>
                    <a:lstStyle/>
                    <a:p>
                      <a:pPr algn="ctr">
                        <a:lnSpc>
                          <a:spcPct val="115000"/>
                        </a:lnSpc>
                        <a:spcAft>
                          <a:spcPts val="0"/>
                        </a:spcAft>
                        <a:tabLst>
                          <a:tab pos="1386840" algn="l"/>
                        </a:tabLst>
                      </a:pPr>
                      <a:r>
                        <a:rPr lang="en-US" sz="1800" b="1" dirty="0">
                          <a:effectLst/>
                          <a:latin typeface="Times New Roman" panose="02020603050405020304" pitchFamily="18" charset="0"/>
                          <a:ea typeface="MS Mincho"/>
                          <a:cs typeface="Times New Roman" panose="02020603050405020304" pitchFamily="18" charset="0"/>
                        </a:rPr>
                        <a:t>TIÊU CHÍ</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Chưa đạt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(0 điểm)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(1 điểm)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800" b="1">
                          <a:effectLst/>
                          <a:latin typeface="Times New Roman" panose="02020603050405020304" pitchFamily="18" charset="0"/>
                          <a:ea typeface="MS Mincho"/>
                          <a:cs typeface="Times New Roman" panose="02020603050405020304" pitchFamily="18" charset="0"/>
                        </a:rPr>
                        <a:t>(2 điểm)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3102025295"/>
                  </a:ext>
                </a:extLst>
              </a:tr>
              <a:tr h="237961">
                <a:tc>
                  <a:txBody>
                    <a:bodyPr/>
                    <a:lstStyle/>
                    <a:p>
                      <a:pPr>
                        <a:lnSpc>
                          <a:spcPct val="115000"/>
                        </a:lnSpc>
                        <a:spcAft>
                          <a:spcPts val="0"/>
                        </a:spcAft>
                        <a:tabLst>
                          <a:tab pos="1386840" algn="l"/>
                        </a:tabLst>
                      </a:pPr>
                      <a:r>
                        <a:rPr lang="en-US" sz="1800" dirty="0">
                          <a:effectLst/>
                          <a:latin typeface="Times New Roman" panose="02020603050405020304" pitchFamily="18" charset="0"/>
                          <a:ea typeface="MS Mincho"/>
                          <a:cs typeface="Times New Roman" panose="02020603050405020304" pitchFamily="18" charset="0"/>
                        </a:rPr>
                        <a:t>1. </a:t>
                      </a:r>
                      <a:r>
                        <a:rPr lang="en-US" sz="1800" dirty="0" err="1">
                          <a:effectLst/>
                          <a:latin typeface="Times New Roman" panose="02020603050405020304" pitchFamily="18" charset="0"/>
                          <a:ea typeface="MS Mincho"/>
                          <a:cs typeface="Times New Roman" panose="02020603050405020304" pitchFamily="18" charset="0"/>
                        </a:rPr>
                        <a:t>Giới</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thiệu</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được</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vấn</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đề</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nghị</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luận</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là</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hiện</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tượng</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đời</a:t>
                      </a:r>
                      <a:r>
                        <a:rPr lang="en-US" sz="1800" dirty="0">
                          <a:effectLst/>
                          <a:latin typeface="Times New Roman" panose="02020603050405020304" pitchFamily="18" charset="0"/>
                          <a:ea typeface="MS Mincho"/>
                          <a:cs typeface="Times New Roman" panose="02020603050405020304" pitchFamily="18" charset="0"/>
                        </a:rPr>
                        <a:t> </a:t>
                      </a:r>
                      <a:r>
                        <a:rPr lang="en-US" sz="1800" dirty="0" err="1">
                          <a:effectLst/>
                          <a:latin typeface="Times New Roman" panose="02020603050405020304" pitchFamily="18" charset="0"/>
                          <a:ea typeface="MS Mincho"/>
                          <a:cs typeface="Times New Roman" panose="02020603050405020304" pitchFamily="18" charset="0"/>
                        </a:rPr>
                        <a:t>sống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187645"/>
                  </a:ext>
                </a:extLst>
              </a:tr>
              <a:tr h="237961">
                <a:tc>
                  <a:txBody>
                    <a:bodyPr/>
                    <a:lstStyle/>
                    <a:p>
                      <a:pPr>
                        <a:lnSpc>
                          <a:spcPct val="115000"/>
                        </a:lnSpc>
                        <a:spcAft>
                          <a:spcPts val="0"/>
                        </a:spcAft>
                        <a:tabLst>
                          <a:tab pos="1386840" algn="l"/>
                        </a:tabLst>
                      </a:pPr>
                      <a:r>
                        <a:rPr lang="en-US" sz="1800">
                          <a:effectLst/>
                          <a:latin typeface="Times New Roman" panose="02020603050405020304" pitchFamily="18" charset="0"/>
                          <a:ea typeface="MS Mincho"/>
                          <a:cs typeface="Times New Roman" panose="02020603050405020304" pitchFamily="18" charset="0"/>
                        </a:rPr>
                        <a:t>2. Làm sáng tỏ ý kiến về hiện tượng đời sống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601775"/>
                  </a:ext>
                </a:extLst>
              </a:tr>
              <a:tr h="237961">
                <a:tc>
                  <a:txBody>
                    <a:bodyPr/>
                    <a:lstStyle/>
                    <a:p>
                      <a:pPr>
                        <a:lnSpc>
                          <a:spcPct val="115000"/>
                        </a:lnSpc>
                        <a:spcAft>
                          <a:spcPts val="0"/>
                        </a:spcAft>
                        <a:tabLst>
                          <a:tab pos="1386840" algn="l"/>
                        </a:tabLst>
                      </a:pPr>
                      <a:r>
                        <a:rPr lang="en-US" sz="1800">
                          <a:effectLst/>
                          <a:latin typeface="Times New Roman" panose="02020603050405020304" pitchFamily="18" charset="0"/>
                          <a:ea typeface="MS Mincho"/>
                          <a:cs typeface="Times New Roman" panose="02020603050405020304" pitchFamily="18" charset="0"/>
                        </a:rPr>
                        <a:t>3. Nói to, rõ ràng, truyền cảm, chủ động thuyết trình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806436"/>
                  </a:ext>
                </a:extLst>
              </a:tr>
              <a:tr h="237961">
                <a:tc>
                  <a:txBody>
                    <a:bodyPr/>
                    <a:lstStyle/>
                    <a:p>
                      <a:pPr>
                        <a:lnSpc>
                          <a:spcPct val="115000"/>
                        </a:lnSpc>
                        <a:spcAft>
                          <a:spcPts val="0"/>
                        </a:spcAft>
                        <a:tabLst>
                          <a:tab pos="1386840" algn="l"/>
                        </a:tabLst>
                      </a:pPr>
                      <a:r>
                        <a:rPr lang="en-US" sz="1800">
                          <a:effectLst/>
                          <a:latin typeface="Times New Roman" panose="02020603050405020304" pitchFamily="18" charset="0"/>
                          <a:ea typeface="MS Mincho"/>
                          <a:cs typeface="Times New Roman" panose="02020603050405020304" pitchFamily="18" charset="0"/>
                        </a:rPr>
                        <a:t>4. Sử dụng yếu tố phi ngôn ngữ (điệu bộ, cử chỉ, nét mặt, ánh mắt,..) phù hợp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944501"/>
                  </a:ext>
                </a:extLst>
              </a:tr>
              <a:tr h="237961">
                <a:tc>
                  <a:txBody>
                    <a:bodyPr/>
                    <a:lstStyle/>
                    <a:p>
                      <a:pPr>
                        <a:lnSpc>
                          <a:spcPct val="115000"/>
                        </a:lnSpc>
                        <a:spcAft>
                          <a:spcPts val="0"/>
                        </a:spcAft>
                        <a:tabLst>
                          <a:tab pos="1386840" algn="l"/>
                        </a:tabLst>
                      </a:pPr>
                      <a:r>
                        <a:rPr lang="en-US" sz="1800">
                          <a:effectLst/>
                          <a:latin typeface="Times New Roman" panose="02020603050405020304" pitchFamily="18" charset="0"/>
                          <a:ea typeface="MS Mincho"/>
                          <a:cs typeface="Times New Roman" panose="02020603050405020304" pitchFamily="18" charset="0"/>
                        </a:rPr>
                        <a:t>5. Mở đầu và kết thúc hợp lí</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411302"/>
                  </a:ext>
                </a:extLst>
              </a:tr>
              <a:tr h="97884">
                <a:tc gridSpan="4">
                  <a:txBody>
                    <a:bodyPr/>
                    <a:lstStyle/>
                    <a:p>
                      <a:pPr algn="r">
                        <a:lnSpc>
                          <a:spcPct val="115000"/>
                        </a:lnSpc>
                        <a:spcAft>
                          <a:spcPts val="0"/>
                        </a:spcAft>
                        <a:tabLst>
                          <a:tab pos="1386840" algn="l"/>
                        </a:tabLst>
                      </a:pPr>
                      <a:r>
                        <a:rPr lang="en-US" sz="1800" b="1" dirty="0" err="1">
                          <a:effectLst/>
                          <a:latin typeface="Times New Roman" panose="02020603050405020304" pitchFamily="18" charset="0"/>
                          <a:ea typeface="MS Mincho"/>
                          <a:cs typeface="Times New Roman" panose="02020603050405020304" pitchFamily="18" charset="0"/>
                        </a:rPr>
                        <a:t>Tổng</a:t>
                      </a:r>
                      <a:r>
                        <a:rPr lang="en-US" sz="1800" b="1" dirty="0">
                          <a:effectLst/>
                          <a:latin typeface="Times New Roman" panose="02020603050405020304" pitchFamily="18" charset="0"/>
                          <a:ea typeface="MS Mincho"/>
                          <a:cs typeface="Times New Roman" panose="02020603050405020304" pitchFamily="18" charset="0"/>
                        </a:rPr>
                        <a:t>:     ................/10 </a:t>
                      </a:r>
                      <a:r>
                        <a:rPr lang="en-US" sz="1800" b="1" dirty="0" err="1">
                          <a:effectLst/>
                          <a:latin typeface="Times New Roman" panose="02020603050405020304" pitchFamily="18" charset="0"/>
                          <a:ea typeface="MS Mincho"/>
                          <a:cs typeface="Times New Roman" panose="02020603050405020304" pitchFamily="18" charset="0"/>
                        </a:rPr>
                        <a:t>điểm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235" marR="34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6503264"/>
                  </a:ext>
                </a:extLst>
              </a:tr>
            </a:tbl>
          </a:graphicData>
        </a:graphic>
      </p:graphicFrame>
      <p:sp>
        <p:nvSpPr>
          <p:cNvPr id="14" name="Right Arrow 13"/>
          <p:cNvSpPr/>
          <p:nvPr/>
        </p:nvSpPr>
        <p:spPr>
          <a:xfrm>
            <a:off x="3819832" y="2987441"/>
            <a:ext cx="436118" cy="145182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29980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54206" y="1180495"/>
            <a:ext cx="3889206" cy="587853"/>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Đánh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giá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465312" y="1592112"/>
            <a:ext cx="5261377" cy="587853"/>
          </a:xfrm>
          <a:prstGeom prst="rect">
            <a:avLst/>
          </a:prstGeom>
        </p:spPr>
        <p:txBody>
          <a:bodyPr wrap="none">
            <a:spAutoFit/>
          </a:bodyPr>
          <a:lstStyle/>
          <a:p>
            <a:pPr>
              <a:lnSpc>
                <a:spcPct val="115000"/>
              </a:lnSpc>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915604830"/>
              </p:ext>
            </p:extLst>
          </p:nvPr>
        </p:nvGraphicFramePr>
        <p:xfrm>
          <a:off x="685800" y="2257550"/>
          <a:ext cx="10820400" cy="3785616"/>
        </p:xfrm>
        <a:graphic>
          <a:graphicData uri="http://schemas.openxmlformats.org/drawingml/2006/table">
            <a:tbl>
              <a:tblPr firstRow="1" firstCol="1" bandRow="1"/>
              <a:tblGrid>
                <a:gridCol w="8104239">
                  <a:extLst>
                    <a:ext uri="{9D8B030D-6E8A-4147-A177-3AD203B41FA5}">
                      <a16:colId xmlns:a16="http://schemas.microsoft.com/office/drawing/2014/main" val="1349083907"/>
                    </a:ext>
                  </a:extLst>
                </a:gridCol>
                <a:gridCol w="2716161">
                  <a:extLst>
                    <a:ext uri="{9D8B030D-6E8A-4147-A177-3AD203B41FA5}">
                      <a16:colId xmlns:a16="http://schemas.microsoft.com/office/drawing/2014/main" val="3788776815"/>
                    </a:ext>
                  </a:extLst>
                </a:gridCol>
              </a:tblGrid>
              <a:tr h="157495">
                <a:tc>
                  <a:txBody>
                    <a:bodyPr/>
                    <a:lstStyle/>
                    <a:p>
                      <a:pPr>
                        <a:lnSpc>
                          <a:spcPct val="115000"/>
                        </a:lnSpc>
                        <a:spcAft>
                          <a:spcPts val="0"/>
                        </a:spcAft>
                      </a:pP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7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7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7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484521"/>
                  </a:ext>
                </a:extLst>
              </a:tr>
              <a:tr h="157495">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(ý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696812"/>
                  </a:ext>
                </a:extLst>
              </a:tr>
              <a:tr h="499863">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7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26770"/>
                  </a:ext>
                </a:extLst>
              </a:tr>
              <a:tr h="157495">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406404"/>
                  </a:ext>
                </a:extLst>
              </a:tr>
            </a:tbl>
          </a:graphicData>
        </a:graphic>
      </p:graphicFrame>
    </p:spTree>
    <p:extLst>
      <p:ext uri="{BB962C8B-B14F-4D97-AF65-F5344CB8AC3E}">
        <p14:creationId xmlns:p14="http://schemas.microsoft.com/office/powerpoint/2010/main" val="1858060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1609355"/>
            <a:ext cx="108585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
                <a:srgbClr val="0070C0"/>
              </a:buClr>
              <a:buSzTx/>
              <a:buFontTx/>
              <a:buNone/>
              <a:tabLst>
                <a:tab pos="1386840" algn="l"/>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Vấn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rotWithShape="1">
          <a:blip r:embed="rId3"/>
          <a:srcRect t="8684" b="10003"/>
          <a:stretch/>
        </p:blipFill>
        <p:spPr>
          <a:xfrm>
            <a:off x="1956950" y="2890684"/>
            <a:ext cx="5092779" cy="3716593"/>
          </a:xfrm>
          <a:prstGeom prst="rect">
            <a:avLst/>
          </a:prstGeom>
        </p:spPr>
      </p:pic>
      <p:sp>
        <p:nvSpPr>
          <p:cNvPr id="4" name="Rectangle 3"/>
          <p:cNvSpPr/>
          <p:nvPr/>
        </p:nvSpPr>
        <p:spPr>
          <a:xfrm>
            <a:off x="3135055" y="3601568"/>
            <a:ext cx="2954594" cy="1578894"/>
          </a:xfrm>
          <a:prstGeom prst="rect">
            <a:avLst/>
          </a:prstGeom>
        </p:spPr>
        <p:txBody>
          <a:bodyPr wrap="square">
            <a:spAutoFit/>
          </a:bodyPr>
          <a:lstStyle/>
          <a:p>
            <a:pPr lvl="0" algn="ctr">
              <a:lnSpc>
                <a:spcPct val="115000"/>
              </a:lnSpc>
              <a:buClr>
                <a:srgbClr val="0070C0"/>
              </a:buClr>
              <a:tabLst>
                <a:tab pos="1386840" algn="l"/>
              </a:tabLst>
              <a:defRPr/>
            </a:pPr>
            <a:r>
              <a:rPr lang="en-US" sz="2800" dirty="0">
                <a:solidFill>
                  <a:prstClr val="black"/>
                </a:solidFill>
                <a:latin typeface="Times New Roman" panose="02020603050405020304" pitchFamily="18" charset="0"/>
                <a:ea typeface="MS Mincho"/>
              </a:rPr>
              <a:t>Con </a:t>
            </a:r>
            <a:r>
              <a:rPr lang="en-US" sz="2800" dirty="0" err="1">
                <a:solidFill>
                  <a:prstClr val="black"/>
                </a:solidFill>
                <a:latin typeface="Times New Roman" panose="02020603050405020304" pitchFamily="18" charset="0"/>
                <a:ea typeface="MS Mincho"/>
              </a:rPr>
              <a:t>người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cần</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đối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xử</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thân</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thiện</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với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động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vật</a:t>
            </a:r>
            <a:r>
              <a:rPr lang="en-US" sz="2800"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026" name="Picture 2" descr="4 sự khác biệt cơ bản giữa con người và con vật - Đại Học Thú Y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2389239"/>
            <a:ext cx="4167373" cy="33338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80709223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NÓI THAM KHẢO</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5" name="Group 14"/>
          <p:cNvGrpSpPr/>
          <p:nvPr/>
        </p:nvGrpSpPr>
        <p:grpSpPr>
          <a:xfrm>
            <a:off x="702988" y="1767061"/>
            <a:ext cx="10820400" cy="1272691"/>
            <a:chOff x="685800" y="1809722"/>
            <a:chExt cx="10820400" cy="1272691"/>
          </a:xfrm>
        </p:grpSpPr>
        <p:pic>
          <p:nvPicPr>
            <p:cNvPr id="12" name="Picture 11"/>
            <p:cNvPicPr>
              <a:picLocks noChangeAspect="1"/>
            </p:cNvPicPr>
            <p:nvPr/>
          </p:nvPicPr>
          <p:blipFill rotWithShape="1">
            <a:blip r:embed="rId10"/>
            <a:srcRect l="2039" t="21577" r="4104" b="30140"/>
            <a:stretch/>
          </p:blipFill>
          <p:spPr>
            <a:xfrm>
              <a:off x="685800" y="1809722"/>
              <a:ext cx="10820400" cy="1272691"/>
            </a:xfrm>
            <a:prstGeom prst="rect">
              <a:avLst/>
            </a:prstGeom>
          </p:spPr>
        </p:pic>
        <p:sp>
          <p:nvSpPr>
            <p:cNvPr id="13" name="Rectangle 12"/>
            <p:cNvSpPr/>
            <p:nvPr/>
          </p:nvSpPr>
          <p:spPr>
            <a:xfrm>
              <a:off x="1102237" y="1943428"/>
              <a:ext cx="10075063" cy="1083374"/>
            </a:xfrm>
            <a:prstGeom prst="rect">
              <a:avLst/>
            </a:prstGeom>
          </p:spPr>
          <p:txBody>
            <a:bodyPr wrap="square">
              <a:spAutoFit/>
            </a:bodyPr>
            <a:lstStyle/>
            <a:p>
              <a:pPr>
                <a:lnSpc>
                  <a:spcPct val="115000"/>
                </a:lnSpc>
                <a:spcAft>
                  <a:spcPts val="0"/>
                </a:spcAft>
              </a:pPr>
              <a:r>
                <a:rPr lang="en-US" sz="2800" i="1" dirty="0" err="1">
                  <a:solidFill>
                    <a:srgbClr val="0000FF"/>
                  </a:solidFill>
                  <a:latin typeface="Times New Roman" panose="02020603050405020304" pitchFamily="18" charset="0"/>
                  <a:ea typeface="Times New Roman" panose="02020603050405020304" pitchFamily="18" charset="0"/>
                </a:rPr>
                <a:t>Đề</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bài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Nhiều</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người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cho</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rằng</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nên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có</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các</a:t>
              </a:r>
              <a:r>
                <a:rPr lang="en-US" sz="2800" i="1" dirty="0">
                  <a:solidFill>
                    <a:srgbClr val="0000FF"/>
                  </a:solidFill>
                  <a:latin typeface="Times New Roman" panose="02020603050405020304" pitchFamily="18" charset="0"/>
                  <a:ea typeface="Times New Roman" panose="02020603050405020304" pitchFamily="18" charset="0"/>
                </a:rPr>
                <a:t> con </a:t>
              </a:r>
              <a:r>
                <a:rPr lang="en-US" sz="2800" i="1" dirty="0" err="1">
                  <a:solidFill>
                    <a:srgbClr val="0000FF"/>
                  </a:solidFill>
                  <a:latin typeface="Times New Roman" panose="02020603050405020304" pitchFamily="18" charset="0"/>
                  <a:ea typeface="Times New Roman" panose="02020603050405020304" pitchFamily="18" charset="0"/>
                </a:rPr>
                <a:t>vật</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nuôi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trong</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nhà</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Em</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có</a:t>
              </a:r>
              <a:r>
                <a:rPr lang="en-US" sz="2800" i="1" dirty="0">
                  <a:solidFill>
                    <a:srgbClr val="0000FF"/>
                  </a:solidFill>
                  <a:latin typeface="Times New Roman" panose="02020603050405020304" pitchFamily="18" charset="0"/>
                  <a:ea typeface="Times New Roman" panose="02020603050405020304" pitchFamily="18" charset="0"/>
                </a:rPr>
                <a:t> ý </a:t>
              </a:r>
              <a:r>
                <a:rPr lang="en-US" sz="2800" i="1" dirty="0" err="1">
                  <a:solidFill>
                    <a:srgbClr val="0000FF"/>
                  </a:solidFill>
                  <a:latin typeface="Times New Roman" panose="02020603050405020304" pitchFamily="18" charset="0"/>
                  <a:ea typeface="Times New Roman" panose="02020603050405020304" pitchFamily="18" charset="0"/>
                </a:rPr>
                <a:t>kiến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như</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thế</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nào</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về</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vấn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đề</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này</a:t>
              </a:r>
              <a:r>
                <a:rPr lang="en-US" sz="2800" i="1" dirty="0">
                  <a:solidFill>
                    <a:srgbClr val="0000FF"/>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
        <p:nvSpPr>
          <p:cNvPr id="14" name="Rectangle 13"/>
          <p:cNvSpPr/>
          <p:nvPr/>
        </p:nvSpPr>
        <p:spPr>
          <a:xfrm>
            <a:off x="679449" y="3022875"/>
            <a:ext cx="10820400" cy="3490186"/>
          </a:xfrm>
          <a:prstGeom prst="rect">
            <a:avLst/>
          </a:prstGeom>
        </p:spPr>
        <p:txBody>
          <a:bodyPr>
            <a:spAutoFit/>
          </a:bodyPr>
          <a:lstStyle/>
          <a:p>
            <a:pPr algn="just">
              <a:lnSpc>
                <a:spcPct val="115000"/>
              </a:lnSpc>
            </a:pPr>
            <a:r>
              <a:rPr lang="en-US"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Chào hỏi, giới thiệu vấn đề bài nói</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indent="457200" algn="just">
              <a:lnSpc>
                <a:spcPct val="115000"/>
              </a:lnSpc>
            </a:pPr>
            <a:r>
              <a:rPr lang="vi-VN" sz="2400" dirty="0">
                <a:solidFill>
                  <a:srgbClr val="0D0D0D"/>
                </a:solidFill>
                <a:latin typeface="Times New Roman" panose="02020603050405020304" pitchFamily="18" charset="0"/>
                <a:ea typeface="Times New Roman" panose="02020603050405020304" pitchFamily="18" charset="0"/>
              </a:rPr>
              <a:t>Xin chào Cô và các bạn. Tôi tên là......................, học lớp......., trường................. </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b="1" dirty="0" smtClean="0">
                <a:solidFill>
                  <a:srgbClr val="0D0D0D"/>
                </a:solidFill>
                <a:latin typeface="Times New Roman" panose="02020603050405020304" pitchFamily="18" charset="0"/>
                <a:ea typeface="Times New Roman" panose="02020603050405020304" pitchFamily="18" charset="0"/>
              </a:rPr>
              <a:t>* </a:t>
            </a:r>
            <a:r>
              <a:rPr lang="en-US" sz="2400" b="1" dirty="0" err="1" smtClean="0">
                <a:solidFill>
                  <a:srgbClr val="0D0D0D"/>
                </a:solidFill>
                <a:latin typeface="Times New Roman" panose="02020603050405020304" pitchFamily="18" charset="0"/>
                <a:ea typeface="Times New Roman" panose="02020603050405020304" pitchFamily="18" charset="0"/>
              </a:rPr>
              <a:t>Dẫn</a:t>
            </a:r>
            <a:r>
              <a:rPr lang="en-US" sz="2400" b="1" dirty="0" smtClean="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dắt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và</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nêu</a:t>
            </a:r>
            <a:r>
              <a:rPr lang="en-US" sz="2400" b="1" dirty="0">
                <a:solidFill>
                  <a:srgbClr val="0D0D0D"/>
                </a:solidFill>
                <a:latin typeface="Times New Roman" panose="02020603050405020304" pitchFamily="18" charset="0"/>
                <a:ea typeface="Times New Roman" panose="02020603050405020304" pitchFamily="18" charset="0"/>
              </a:rPr>
              <a:t> ý </a:t>
            </a:r>
            <a:r>
              <a:rPr lang="en-US" sz="2400" b="1" dirty="0" err="1">
                <a:solidFill>
                  <a:srgbClr val="0D0D0D"/>
                </a:solidFill>
                <a:latin typeface="Times New Roman" panose="02020603050405020304" pitchFamily="18" charset="0"/>
                <a:ea typeface="Times New Roman" panose="02020603050405020304" pitchFamily="18" charset="0"/>
              </a:rPr>
              <a:t>kiến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của</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mình</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trong vài thập kỉ qua, đã có rất nhiều cuộc tranh cãi xoay quanh vấn đề: </a:t>
            </a:r>
            <a:r>
              <a:rPr lang="en-US" sz="2400" b="1" i="1" dirty="0" err="1">
                <a:solidFill>
                  <a:srgbClr val="0D0D0D"/>
                </a:solidFill>
                <a:latin typeface="Times New Roman" panose="02020603050405020304" pitchFamily="18" charset="0"/>
                <a:ea typeface="Times New Roman" panose="02020603050405020304" pitchFamily="18" charset="0"/>
              </a:rPr>
              <a:t>Liệu</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có</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nên</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có</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vật</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nuôi</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trong</a:t>
            </a:r>
            <a:r>
              <a:rPr lang="en-US" sz="2400" b="1" i="1" dirty="0">
                <a:solidFill>
                  <a:srgbClr val="0D0D0D"/>
                </a:solidFill>
                <a:latin typeface="Times New Roman" panose="02020603050405020304" pitchFamily="18" charset="0"/>
                <a:ea typeface="Times New Roman" panose="02020603050405020304" pitchFamily="18" charset="0"/>
              </a:rPr>
              <a:t> </a:t>
            </a:r>
            <a:r>
              <a:rPr lang="en-US" sz="2400" b="1" i="1" dirty="0" err="1">
                <a:solidFill>
                  <a:srgbClr val="0D0D0D"/>
                </a:solidFill>
                <a:latin typeface="Times New Roman" panose="02020603050405020304" pitchFamily="18" charset="0"/>
                <a:ea typeface="Times New Roman" panose="02020603050405020304" pitchFamily="18" charset="0"/>
              </a:rPr>
              <a:t>nhà</a:t>
            </a:r>
            <a:r>
              <a:rPr lang="vi-VN" sz="2400" b="1" i="1" dirty="0">
                <a:solidFill>
                  <a:srgbClr val="0D0D0D"/>
                </a:solidFill>
                <a:latin typeface="Times New Roman" panose="02020603050405020304" pitchFamily="18" charset="0"/>
                <a:ea typeface="Times New Roman" panose="02020603050405020304" pitchFamily="18" charset="0"/>
              </a:rPr>
              <a:t>?</a:t>
            </a:r>
            <a:r>
              <a:rPr lang="vi-VN" sz="2400" dirty="0">
                <a:solidFill>
                  <a:srgbClr val="0D0D0D"/>
                </a:solidFill>
                <a:latin typeface="Times New Roman" panose="02020603050405020304" pitchFamily="18" charset="0"/>
                <a:ea typeface="Times New Roman" panose="02020603050405020304" pitchFamily="18" charset="0"/>
              </a:rPr>
              <a:t> Trước khi vào vấn đề, cho tôi được hỏi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Có bao nhiêu bạn ở đây đã từng </a:t>
            </a:r>
            <a:r>
              <a:rPr lang="en-US" sz="2400" i="1" dirty="0" err="1">
                <a:solidFill>
                  <a:srgbClr val="0D0D0D"/>
                </a:solidFill>
                <a:latin typeface="Times New Roman" panose="02020603050405020304" pitchFamily="18" charset="0"/>
                <a:ea typeface="Times New Roman" panose="02020603050405020304" pitchFamily="18" charset="0"/>
              </a:rPr>
              <a:t>hoặc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đang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sở</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hữu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con </a:t>
            </a:r>
            <a:r>
              <a:rPr lang="en-US" sz="2400" i="1" dirty="0" err="1">
                <a:solidFill>
                  <a:srgbClr val="0D0D0D"/>
                </a:solidFill>
                <a:latin typeface="Times New Roman" panose="02020603050405020304" pitchFamily="18" charset="0"/>
                <a:ea typeface="Times New Roman" panose="02020603050405020304" pitchFamily="18" charset="0"/>
              </a:rPr>
              <a:t>thú</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cưng</a:t>
            </a:r>
            <a:r>
              <a:rPr lang="vi-VN" sz="2400" dirty="0">
                <a:solidFill>
                  <a:srgbClr val="0D0D0D"/>
                </a:solidFill>
                <a:latin typeface="Times New Roman" panose="02020603050405020304" pitchFamily="18" charset="0"/>
                <a:ea typeface="Times New Roman" panose="02020603050405020304" pitchFamily="18" charset="0"/>
              </a:rPr>
              <a:t>? Xin mời các bạn giơ tay. À có vẻ số lượng người nuôi thú cưng khá nhiều/ khá ít.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891188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07282"/>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NÓI VÀ NGHE</a:t>
            </a:r>
            <a:endPar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TRÌNH BÀY Ý KIẾN VỀ MỘT HIỆN TƯỢNG ĐỜI SỐNG</a:t>
            </a:r>
            <a:endParaRPr kumimoji="0" lang="en-US"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grpSp>
        <p:nvGrpSpPr>
          <p:cNvPr id="15" name="Group 14"/>
          <p:cNvGrpSpPr/>
          <p:nvPr/>
        </p:nvGrpSpPr>
        <p:grpSpPr>
          <a:xfrm>
            <a:off x="702988" y="1767061"/>
            <a:ext cx="10820400" cy="1272691"/>
            <a:chOff x="685800" y="1809722"/>
            <a:chExt cx="10820400" cy="1272691"/>
          </a:xfrm>
        </p:grpSpPr>
        <p:pic>
          <p:nvPicPr>
            <p:cNvPr id="12" name="Picture 11"/>
            <p:cNvPicPr>
              <a:picLocks noChangeAspect="1"/>
            </p:cNvPicPr>
            <p:nvPr/>
          </p:nvPicPr>
          <p:blipFill rotWithShape="1">
            <a:blip r:embed="rId10"/>
            <a:srcRect l="2039" t="21577" r="4104" b="30140"/>
            <a:stretch/>
          </p:blipFill>
          <p:spPr>
            <a:xfrm>
              <a:off x="685800" y="1809722"/>
              <a:ext cx="10820400" cy="1272691"/>
            </a:xfrm>
            <a:prstGeom prst="rect">
              <a:avLst/>
            </a:prstGeom>
          </p:spPr>
        </p:pic>
        <p:sp>
          <p:nvSpPr>
            <p:cNvPr id="13" name="Rectangle 12"/>
            <p:cNvSpPr/>
            <p:nvPr/>
          </p:nvSpPr>
          <p:spPr>
            <a:xfrm>
              <a:off x="1102237" y="1943428"/>
              <a:ext cx="1007506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Đề</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Nhiều</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người</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cho</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rằng</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nên</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các</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con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vật</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nuôi</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trong</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nhà</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Em</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ý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như</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thế</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nào</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vấn</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đề</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này</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4" name="Rectangle 3"/>
          <p:cNvSpPr/>
          <p:nvPr/>
        </p:nvSpPr>
        <p:spPr>
          <a:xfrm>
            <a:off x="654844" y="3072707"/>
            <a:ext cx="10820400" cy="3065455"/>
          </a:xfrm>
          <a:prstGeom prst="rect">
            <a:avLst/>
          </a:prstGeom>
        </p:spPr>
        <p:txBody>
          <a:bodyPr>
            <a:spAutoFit/>
          </a:bodyPr>
          <a:lstStyle/>
          <a:p>
            <a:pPr algn="just">
              <a:lnSpc>
                <a:spcPct val="115000"/>
              </a:lnSpc>
            </a:pPr>
            <a:r>
              <a:rPr lang="en-US" sz="2400" dirty="0" err="1">
                <a:solidFill>
                  <a:srgbClr val="0D0D0D"/>
                </a:solidFill>
                <a:latin typeface="Times New Roman" panose="02020603050405020304" pitchFamily="18" charset="0"/>
                <a:ea typeface="Times New Roman" panose="02020603050405020304" pitchFamily="18" charset="0"/>
              </a:rPr>
              <a:t>Giao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lưu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tay</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Bạn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nuôi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loại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nuôi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Theo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nuôi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nuôi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HS chia </a:t>
            </a:r>
            <a:r>
              <a:rPr lang="en-US" sz="2400" dirty="0" err="1">
                <a:solidFill>
                  <a:srgbClr val="0D0D0D"/>
                </a:solidFill>
                <a:latin typeface="Times New Roman" panose="02020603050405020304" pitchFamily="18" charset="0"/>
                <a:ea typeface="Times New Roman" panose="02020603050405020304" pitchFamily="18" charset="0"/>
              </a:rPr>
              <a:t>sẻ</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 Cảm ơn sự chia sẻ của bạn.</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i="1"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 Giọng tâm tình, vừa phải) </a:t>
            </a:r>
            <a:r>
              <a:rPr lang="vi-VN" sz="2400" dirty="0">
                <a:solidFill>
                  <a:srgbClr val="0D0D0D"/>
                </a:solidFill>
                <a:latin typeface="Times New Roman" panose="02020603050405020304" pitchFamily="18" charset="0"/>
                <a:ea typeface="Times New Roman" panose="02020603050405020304" pitchFamily="18" charset="0"/>
              </a:rPr>
              <a:t>Theo quan điểm của </a:t>
            </a:r>
            <a:r>
              <a:rPr lang="en-US" sz="2400" dirty="0" err="1">
                <a:solidFill>
                  <a:srgbClr val="0D0D0D"/>
                </a:solidFill>
                <a:latin typeface="Times New Roman" panose="02020603050405020304" pitchFamily="18" charset="0"/>
                <a:ea typeface="Times New Roman" panose="02020603050405020304" pitchFamily="18" charset="0"/>
              </a:rPr>
              <a:t>cá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tôi,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ta </a:t>
            </a:r>
            <a:r>
              <a:rPr lang="vi-VN" sz="2400" dirty="0">
                <a:solidFill>
                  <a:srgbClr val="0D0D0D"/>
                </a:solidFill>
                <a:latin typeface="Times New Roman" panose="02020603050405020304" pitchFamily="18" charset="0"/>
                <a:ea typeface="Times New Roman" panose="02020603050405020304" pitchFamily="18" charset="0"/>
              </a:rPr>
              <a:t>nên có vật nuôi trong nhà. Dưới đây là một số lí do chứng minh cho việc tại sao chúng ta cần có ít nhất một em thú cưng trong nhà:</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36623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10" name="Rectangle 9"/>
          <p:cNvSpPr/>
          <p:nvPr/>
        </p:nvSpPr>
        <p:spPr>
          <a:xfrm>
            <a:off x="685800" y="1694482"/>
            <a:ext cx="10820400" cy="4311245"/>
          </a:xfrm>
          <a:prstGeom prst="rect">
            <a:avLst/>
          </a:prstGeom>
        </p:spPr>
        <p:txBody>
          <a:bodyPr>
            <a:spAutoFit/>
          </a:bodyPr>
          <a:lstStyle/>
          <a:p>
            <a:pPr algn="just">
              <a:lnSpc>
                <a:spcPct val="115000"/>
              </a:lnSpc>
            </a:pPr>
            <a:r>
              <a:rPr lang="en-US" sz="2000" dirty="0" smtClean="0">
                <a:solidFill>
                  <a:srgbClr val="0D0D0D"/>
                </a:solidFill>
                <a:latin typeface="Times New Roman" panose="02020603050405020304" pitchFamily="18" charset="0"/>
                <a:ea typeface="Times New Roman" panose="02020603050405020304" pitchFamily="18" charset="0"/>
              </a:rPr>
              <a:t>*</a:t>
            </a:r>
            <a:r>
              <a:rPr lang="en-US" sz="2000" b="1" dirty="0" smtClean="0">
                <a:solidFill>
                  <a:srgbClr val="0D0D0D"/>
                </a:solidFill>
                <a:latin typeface="Times New Roman" panose="02020603050405020304" pitchFamily="18" charset="0"/>
                <a:ea typeface="Times New Roman" panose="02020603050405020304" pitchFamily="18" charset="0"/>
              </a:rPr>
              <a:t>  </a:t>
            </a:r>
            <a:r>
              <a:rPr lang="en-US" sz="2000" b="1" dirty="0" err="1" smtClean="0">
                <a:solidFill>
                  <a:srgbClr val="0D0D0D"/>
                </a:solidFill>
                <a:latin typeface="Times New Roman" panose="02020603050405020304" pitchFamily="18" charset="0"/>
                <a:ea typeface="Times New Roman" panose="02020603050405020304" pitchFamily="18" charset="0"/>
              </a:rPr>
              <a:t>Làm</a:t>
            </a:r>
            <a:r>
              <a:rPr lang="en-US" sz="2000" b="1" dirty="0" smtClean="0">
                <a:solidFill>
                  <a:srgbClr val="0D0D0D"/>
                </a:solidFill>
                <a:latin typeface="Times New Roman" panose="02020603050405020304" pitchFamily="18" charset="0"/>
                <a:ea typeface="Times New Roman" panose="02020603050405020304" pitchFamily="18" charset="0"/>
              </a:rPr>
              <a:t> </a:t>
            </a:r>
            <a:r>
              <a:rPr lang="en-US" sz="2000" b="1" dirty="0" err="1" smtClean="0">
                <a:solidFill>
                  <a:srgbClr val="0D0D0D"/>
                </a:solidFill>
                <a:latin typeface="Times New Roman" panose="02020603050405020304" pitchFamily="18" charset="0"/>
                <a:ea typeface="Times New Roman" panose="02020603050405020304" pitchFamily="18" charset="0"/>
              </a:rPr>
              <a:t>sáng</a:t>
            </a:r>
            <a:r>
              <a:rPr lang="en-US" sz="2000" b="1" dirty="0" smtClean="0">
                <a:solidFill>
                  <a:srgbClr val="0D0D0D"/>
                </a:solidFill>
                <a:latin typeface="Times New Roman" panose="02020603050405020304" pitchFamily="18" charset="0"/>
                <a:ea typeface="Times New Roman" panose="02020603050405020304" pitchFamily="18" charset="0"/>
              </a:rPr>
              <a:t> </a:t>
            </a:r>
            <a:r>
              <a:rPr lang="en-US" sz="2000" b="1" dirty="0" err="1" smtClean="0">
                <a:solidFill>
                  <a:srgbClr val="0D0D0D"/>
                </a:solidFill>
                <a:latin typeface="Times New Roman" panose="02020603050405020304" pitchFamily="18" charset="0"/>
                <a:ea typeface="Times New Roman" panose="02020603050405020304" pitchFamily="18" charset="0"/>
              </a:rPr>
              <a:t>tỏ</a:t>
            </a:r>
            <a:r>
              <a:rPr lang="en-US" sz="2000" b="1" dirty="0" smtClean="0">
                <a:solidFill>
                  <a:srgbClr val="0D0D0D"/>
                </a:solidFill>
                <a:latin typeface="Times New Roman" panose="02020603050405020304" pitchFamily="18" charset="0"/>
                <a:ea typeface="Times New Roman" panose="02020603050405020304" pitchFamily="18" charset="0"/>
              </a:rPr>
              <a:t> </a:t>
            </a:r>
            <a:r>
              <a:rPr lang="en-US" sz="2000" b="1" dirty="0" err="1" smtClean="0">
                <a:solidFill>
                  <a:srgbClr val="0D0D0D"/>
                </a:solidFill>
                <a:latin typeface="Times New Roman" panose="02020603050405020304" pitchFamily="18" charset="0"/>
                <a:ea typeface="Times New Roman" panose="02020603050405020304" pitchFamily="18" charset="0"/>
              </a:rPr>
              <a:t>vấn</a:t>
            </a:r>
            <a:r>
              <a:rPr lang="en-US" sz="2000" b="1" dirty="0" smtClean="0">
                <a:solidFill>
                  <a:srgbClr val="0D0D0D"/>
                </a:solidFill>
                <a:latin typeface="Times New Roman" panose="02020603050405020304" pitchFamily="18" charset="0"/>
                <a:ea typeface="Times New Roman" panose="02020603050405020304" pitchFamily="18" charset="0"/>
              </a:rPr>
              <a:t> </a:t>
            </a:r>
            <a:r>
              <a:rPr lang="en-US" sz="2000" b="1" dirty="0" err="1" smtClean="0">
                <a:solidFill>
                  <a:srgbClr val="0D0D0D"/>
                </a:solidFill>
                <a:latin typeface="Times New Roman" panose="02020603050405020304" pitchFamily="18" charset="0"/>
                <a:ea typeface="Times New Roman" panose="02020603050405020304" pitchFamily="18" charset="0"/>
              </a:rPr>
              <a:t>đề</a:t>
            </a:r>
            <a:r>
              <a:rPr lang="en-US" sz="2000" dirty="0" smtClean="0">
                <a:solidFill>
                  <a:srgbClr val="0D0D0D"/>
                </a:solidFill>
                <a:latin typeface="Times New Roman" panose="02020603050405020304" pitchFamily="18" charset="0"/>
                <a:ea typeface="Times New Roman" panose="02020603050405020304" pitchFamily="18" charset="0"/>
              </a:rPr>
              <a:t> </a:t>
            </a:r>
            <a:r>
              <a:rPr lang="vi-VN" sz="2000" i="1" dirty="0" smtClean="0">
                <a:solidFill>
                  <a:srgbClr val="0D0D0D"/>
                </a:solidFill>
                <a:latin typeface="Times New Roman" panose="02020603050405020304" pitchFamily="18" charset="0"/>
                <a:ea typeface="Times New Roman" panose="02020603050405020304" pitchFamily="18" charset="0"/>
              </a:rPr>
              <a:t>( Giọng tâm tình, vừa phải, rõ ràng; kết hợp với cử chỉ, ánh mắt,…)</a:t>
            </a:r>
            <a:r>
              <a:rPr lang="en-US" sz="2000" i="1" dirty="0" smtClean="0">
                <a:solidFill>
                  <a:srgbClr val="0D0D0D"/>
                </a:solidFill>
                <a:latin typeface="Times New Roman" panose="02020603050405020304" pitchFamily="18" charset="0"/>
                <a:ea typeface="Times New Roman" panose="02020603050405020304" pitchFamily="18" charset="0"/>
              </a:rPr>
              <a:t>:</a:t>
            </a:r>
            <a:endParaRPr lang="en-US" sz="2000" dirty="0" smtClean="0">
              <a:latin typeface="Times New Roman" panose="02020603050405020304" pitchFamily="18" charset="0"/>
              <a:ea typeface="Times New Roman" panose="02020603050405020304" pitchFamily="18" charset="0"/>
            </a:endParaRPr>
          </a:p>
          <a:p>
            <a:pPr algn="just">
              <a:lnSpc>
                <a:spcPct val="115000"/>
              </a:lnSpc>
            </a:pPr>
            <a:r>
              <a:rPr lang="en-US" sz="2000" dirty="0" smtClean="0">
                <a:solidFill>
                  <a:srgbClr val="0D0D0D"/>
                </a:solidFill>
                <a:latin typeface="Times New Roman" panose="02020603050405020304" pitchFamily="18" charset="0"/>
                <a:ea typeface="Times New Roman" panose="02020603050405020304" pitchFamily="18" charset="0"/>
              </a:rPr>
              <a:t>             </a:t>
            </a:r>
            <a:r>
              <a:rPr lang="vi-VN" sz="2000" b="1" dirty="0" smtClean="0">
                <a:solidFill>
                  <a:srgbClr val="0D0D0D"/>
                </a:solidFill>
                <a:latin typeface="Times New Roman" panose="02020603050405020304" pitchFamily="18" charset="0"/>
                <a:ea typeface="Times New Roman" panose="02020603050405020304" pitchFamily="18" charset="0"/>
              </a:rPr>
              <a:t>Thứ nhất, thú cưng giúp chúng ta cân bằng cảm xúc</a:t>
            </a:r>
            <a:r>
              <a:rPr lang="vi-VN" sz="2000" dirty="0" smtClean="0">
                <a:solidFill>
                  <a:srgbClr val="0D0D0D"/>
                </a:solidFill>
                <a:latin typeface="Times New Roman" panose="02020603050405020304" pitchFamily="18" charset="0"/>
                <a:ea typeface="Times New Roman" panose="02020603050405020304" pitchFamily="18" charset="0"/>
              </a:rPr>
              <a:t>. Khoa học đã chứng minh các loài vật nuôi (đặc biệt là chó) thường khá nhạy cảm với cảm xúc. Vì vậy rất dễ dàng để chúng có thể phát hiện ra những cảm xúc tiêu cực như buồn, giận,... của con người. Những lúc ấy, thú cưng sẽ thay thế một người bạn tri âm, tri kỉ. Có những vấn đề mà con người khó có thể nói cho một người nào đó vì nhiều lí do cá nhân. Có một con vật lắng nghe, không phán xét những suy nghĩ, hành động của bạn là một cách để bạn giải tỏa căng thẳng và những nỗi buồn. Những cử chỉ âu yếm, vuốt ve của thú cưng có thể mang lại cảm giác an ủi, an toàn cho những rối loạn, bối rối trong lòng con người. Tôi có nuôi một con mèo, bất kể khi nào tôi buồn, bằng một cách thần kì nào đó, nó đều biết và ngay lập tức cuộn người trong vòng tay tôi. Đôi khi chúng ta không cần những lời khuyên cho vấn đề của mình, chúng ta chỉ cần người có thể lắng nghe để trút hết bầu tâm sự. Đôi khi sự im lặng và quấn quýt của một chú mèo là liều thuốc tốt nhất cho những rối loạn sâu thẳm bên trong con người.</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27542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4" name="Rectangle 3"/>
          <p:cNvSpPr/>
          <p:nvPr/>
        </p:nvSpPr>
        <p:spPr>
          <a:xfrm>
            <a:off x="685800" y="1608701"/>
            <a:ext cx="10820400" cy="4764381"/>
          </a:xfrm>
          <a:prstGeom prst="rect">
            <a:avLst/>
          </a:prstGeom>
        </p:spPr>
        <p:txBody>
          <a:bodyPr>
            <a:spAutoFit/>
          </a:bodyPr>
          <a:lstStyle/>
          <a:p>
            <a:pPr algn="just">
              <a:lnSpc>
                <a:spcPct val="115000"/>
              </a:lnSpc>
              <a:spcAft>
                <a:spcPts val="1200"/>
              </a:spcAft>
            </a:pPr>
            <a:r>
              <a:rPr lang="vi-VN" sz="2400" b="1">
                <a:solidFill>
                  <a:srgbClr val="0D0D0D"/>
                </a:solidFill>
                <a:latin typeface="Times New Roman" panose="02020603050405020304" pitchFamily="18" charset="0"/>
                <a:ea typeface="Times New Roman" panose="02020603050405020304" pitchFamily="18" charset="0"/>
              </a:rPr>
              <a:t>Tiếp theo, việc nuôi thú cưng giúp con người có trách nhiệm hơn</a:t>
            </a:r>
            <a:r>
              <a:rPr lang="vi-VN" sz="240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Chăm sóc, nuôi dạy thú cưng đòi hỏi sự kiên nhẫn và khoảng thời gian nhất định. Để vật nuôi có thể phát triển một cách toàn diện, chúng ta cần dành nhiều thời gian cho những hoạt động: cho ăn, tắm rửa, vui chơi, dạy dỗ,... chúng. Bởi vì đang nắm trong tay sinh mạng của một loài động vật nên con người có xu hướng có trách nhiệm hơn trong mọi việc. Bạn không thể để một con vật chết đói, chết rét,... vì những hành động vô tâm của bản thân mình được. Hơn nữa, con người sẽ trở nên kiên nhẫn hơn khi dạy dỗ một loài vật sinh hoạt có trật tự. Trước khi vật nuôi hiểu được những điều chúng được dạy, chúng sẽ mất thời gian làm quen và thời gian này sẽ trở nên rất khó khăn với chủ. Chúng phải sai nhiều lần thì mới có thể nhận thức được đâu là hành động đúng để duy trì. Vì vậy, nếu chủ nhân của chúng không kiên nhẫn thì việc huấn luyện sẽ thất bại.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673512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10" name="Rectangle 9"/>
          <p:cNvSpPr/>
          <p:nvPr/>
        </p:nvSpPr>
        <p:spPr>
          <a:xfrm>
            <a:off x="685800" y="1673782"/>
            <a:ext cx="10820400" cy="4401205"/>
          </a:xfrm>
          <a:prstGeom prst="rect">
            <a:avLst/>
          </a:prstGeom>
        </p:spPr>
        <p:txBody>
          <a:bodyPr>
            <a:spAutoFit/>
          </a:bodyPr>
          <a:lstStyle/>
          <a:p>
            <a:r>
              <a:rPr lang="en-US" sz="2800" b="1" dirty="0" err="1">
                <a:solidFill>
                  <a:srgbClr val="0D0D0D"/>
                </a:solidFill>
                <a:latin typeface="Times New Roman" panose="02020603050405020304" pitchFamily="18" charset="0"/>
                <a:ea typeface="Times New Roman" panose="02020603050405020304" pitchFamily="18" charset="0"/>
              </a:rPr>
              <a:t>Cuối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cùng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sức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khỏe</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sẽ</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được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cải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thiện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nếu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nuôi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dạy</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loài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nuôi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đúng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cách</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nhịp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nhưng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mắc</a:t>
            </a:r>
            <a:r>
              <a:rPr lang="en-US" sz="2800" dirty="0">
                <a:solidFill>
                  <a:srgbClr val="0D0D0D"/>
                </a:solidFill>
                <a:latin typeface="Times New Roman" panose="02020603050405020304" pitchFamily="18" charset="0"/>
                <a:ea typeface="Times New Roman" panose="02020603050405020304" pitchFamily="18" charset="0"/>
              </a:rPr>
              <a:t> hen </a:t>
            </a:r>
            <a:r>
              <a:rPr lang="en-US" sz="2800" dirty="0" err="1">
                <a:solidFill>
                  <a:srgbClr val="0D0D0D"/>
                </a:solidFill>
                <a:latin typeface="Times New Roman" panose="02020603050405020304" pitchFamily="18" charset="0"/>
                <a:ea typeface="Times New Roman" panose="02020603050405020304" pitchFamily="18" charset="0"/>
              </a:rPr>
              <a:t>suyễn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bệnh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99364142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HIỆN TƯỢNG ĐỜI SỐNG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4" name="Rectangle 3"/>
          <p:cNvSpPr/>
          <p:nvPr/>
        </p:nvSpPr>
        <p:spPr>
          <a:xfrm>
            <a:off x="679449" y="1855442"/>
            <a:ext cx="10820400" cy="3914918"/>
          </a:xfrm>
          <a:prstGeom prst="rect">
            <a:avLst/>
          </a:prstGeom>
        </p:spPr>
        <p:txBody>
          <a:bodyPr>
            <a:spAutoFit/>
          </a:bodyPr>
          <a:lstStyle/>
          <a:p>
            <a:pPr algn="just">
              <a:lnSpc>
                <a:spcPct val="115000"/>
              </a:lnSpc>
            </a:pPr>
            <a:r>
              <a:rPr lang="vi-VN" sz="2400" dirty="0">
                <a:solidFill>
                  <a:srgbClr val="0D0D0D"/>
                </a:solidFill>
                <a:latin typeface="Times New Roman" panose="02020603050405020304" pitchFamily="18" charset="0"/>
                <a:ea typeface="Times New Roman" panose="02020603050405020304" pitchFamily="18" charset="0"/>
              </a:rPr>
              <a:t>Tuy nhiên, tôi xin nhấn mạnh một điều: Chúng ta chỉ nên nuôi thú cưng sau khi đã suy nghĩ một cách nghiêm túc và kĩ càng. Nếu bản thân thấy không có đủ thời gian, không gian, tài chính, trách nhiệm,... thì không nên nuôi chúng bởi vì chúng sinh ra không phải để chịu đựng. Đừng để đến lúc những chú cún cưng, mèo cưng,... của bạn chết vì sự vô tâm của mình thì mới nhận ra rằng mình không hợp nuôi vật cưng. Hơn nữa, các bạn cần phải cân nhắc đến sức khỏe của bản thân khi nuôi chúng như việc bạn không thể nuôi mèo khi bạn bị hen suyễn; bạn không thể nuôi những con vật to nếu như bạn không thể kiểm soát được chúng,...vì nó sẽ ảnh hưởng đến cá nhân bạn cũng như những người xung quanh.</a:t>
            </a:r>
            <a:r>
              <a:rPr lang="vi-VN" sz="2400" i="1"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901318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7601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NÓI VÀ NGHE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TRÌNH BÀY Ý KIẾN VỀ MỘT HIỆN TƯỢNG ĐỜI SỐNG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7" name="Rectangle 6"/>
          <p:cNvSpPr/>
          <p:nvPr/>
        </p:nvSpPr>
        <p:spPr>
          <a:xfrm>
            <a:off x="4255950" y="668810"/>
            <a:ext cx="3714479"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83698" y="1122082"/>
            <a:ext cx="5058981" cy="601775"/>
          </a:xfrm>
          <a:prstGeom prst="rect">
            <a:avLst/>
          </a:prstGeom>
          <a:noFill/>
        </p:spPr>
        <p:txBody>
          <a:bodyPr wrap="none" lIns="91440" tIns="45720" rIns="91440" bIns="45720">
            <a:prstTxWarp prst="textChevronInverted">
              <a:avLst>
                <a:gd name="adj" fmla="val 5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BÀI NÓI THAM KHẢO</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10" name="Rectangle 9"/>
          <p:cNvSpPr/>
          <p:nvPr/>
        </p:nvSpPr>
        <p:spPr>
          <a:xfrm>
            <a:off x="685800" y="1802438"/>
            <a:ext cx="10820400" cy="4553554"/>
          </a:xfrm>
          <a:prstGeom prst="rect">
            <a:avLst/>
          </a:prstGeom>
        </p:spPr>
        <p:txBody>
          <a:bodyPr>
            <a:spAutoFit/>
          </a:bodyPr>
          <a:lstStyle/>
          <a:p>
            <a:pPr algn="just">
              <a:lnSpc>
                <a:spcPct val="115000"/>
              </a:lnSpc>
            </a:pPr>
            <a:r>
              <a:rPr lang="en-US" sz="2600">
                <a:solidFill>
                  <a:srgbClr val="0D0D0D"/>
                </a:solidFill>
                <a:latin typeface="Times New Roman" panose="02020603050405020304" pitchFamily="18" charset="0"/>
                <a:ea typeface="Times New Roman" panose="02020603050405020304" pitchFamily="18" charset="0"/>
              </a:rPr>
              <a:t>*</a:t>
            </a:r>
            <a:r>
              <a:rPr lang="vi-VN" sz="2600" b="1" dirty="0">
                <a:solidFill>
                  <a:srgbClr val="0D0D0D"/>
                </a:solidFill>
                <a:latin typeface="Times New Roman" panose="02020603050405020304" pitchFamily="18" charset="0"/>
                <a:ea typeface="Times New Roman" panose="02020603050405020304" pitchFamily="18" charset="0"/>
              </a:rPr>
              <a:t>Kết thúc bài nói</a:t>
            </a:r>
            <a:r>
              <a:rPr lang="vi-VN" sz="2600" dirty="0">
                <a:solidFill>
                  <a:srgbClr val="0D0D0D"/>
                </a:solidFill>
                <a:latin typeface="Times New Roman" panose="02020603050405020304" pitchFamily="18" charset="0"/>
                <a:ea typeface="Times New Roman" panose="02020603050405020304" pitchFamily="18" charset="0"/>
              </a:rPr>
              <a:t>  </a:t>
            </a:r>
            <a:r>
              <a:rPr lang="vi-VN" sz="2600" i="1" dirty="0">
                <a:solidFill>
                  <a:srgbClr val="0D0D0D"/>
                </a:solidFill>
                <a:latin typeface="Times New Roman" panose="02020603050405020304" pitchFamily="18" charset="0"/>
                <a:ea typeface="Times New Roman" panose="02020603050405020304" pitchFamily="18" charset="0"/>
              </a:rPr>
              <a:t>(Giọng lắng lại, nhẹ nhàng)</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chốt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vấn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xin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định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nữa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quan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điểm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mình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con </a:t>
            </a:r>
            <a:r>
              <a:rPr lang="en-US" sz="2600" dirty="0" err="1">
                <a:solidFill>
                  <a:srgbClr val="0D0D0D"/>
                </a:solidFill>
                <a:latin typeface="Times New Roman" panose="02020603050405020304" pitchFamily="18" charset="0"/>
                <a:ea typeface="Times New Roman" panose="02020603050405020304" pitchFamily="18" charset="0"/>
              </a:rPr>
              <a:t>thú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tốt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đẹp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nghiệm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cuộc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Tuy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đây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việc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nguyện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bản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cảm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thích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được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chăm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sóc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hằng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ngay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đừng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gánh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nặng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chính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bản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mình</a:t>
            </a:r>
            <a:r>
              <a:rPr lang="en-US" sz="2600" dirty="0">
                <a:solidFill>
                  <a:srgbClr val="0D0D0D"/>
                </a:solidFill>
                <a:latin typeface="Times New Roman" panose="02020603050405020304" pitchFamily="18" charset="0"/>
                <a:ea typeface="Times New Roman" panose="02020603050405020304" pitchFamily="18" charset="0"/>
              </a:rPr>
              <a:t>. Do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hãy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nhắc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lưỡng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quyết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định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con </a:t>
            </a:r>
            <a:r>
              <a:rPr lang="en-US" sz="2600" dirty="0" err="1">
                <a:solidFill>
                  <a:srgbClr val="0D0D0D"/>
                </a:solidFill>
                <a:latin typeface="Times New Roman" panose="02020603050405020304" pitchFamily="18" charset="0"/>
                <a:ea typeface="Times New Roman" panose="02020603050405020304" pitchFamily="18" charset="0"/>
              </a:rPr>
              <a:t>vật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quyết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định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em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chúng</a:t>
            </a:r>
            <a:r>
              <a:rPr lang="en-US" sz="2600" dirty="0">
                <a:solidFill>
                  <a:srgbClr val="0D0D0D"/>
                </a:solidFill>
                <a:latin typeface="Times New Roman" panose="02020603050405020304" pitchFamily="18" charset="0"/>
                <a:ea typeface="Times New Roman" panose="02020603050405020304" pitchFamily="18" charset="0"/>
              </a:rPr>
              <a:t> ta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bản</a:t>
            </a:r>
            <a:r>
              <a:rPr lang="en-US" sz="2600" dirty="0">
                <a:solidFill>
                  <a:srgbClr val="0D0D0D"/>
                </a:solidFill>
                <a:latin typeface="Times New Roman" panose="02020603050405020304" pitchFamily="18" charset="0"/>
                <a:ea typeface="Times New Roman" panose="02020603050405020304" pitchFamily="18" charset="0"/>
              </a:rPr>
              <a:t> cam </a:t>
            </a:r>
            <a:r>
              <a:rPr lang="en-US" sz="2600" dirty="0" err="1">
                <a:solidFill>
                  <a:srgbClr val="0D0D0D"/>
                </a:solidFill>
                <a:latin typeface="Times New Roman" panose="02020603050405020304" pitchFamily="18" charset="0"/>
                <a:ea typeface="Times New Roman" panose="02020603050405020304" pitchFamily="18" charset="0"/>
              </a:rPr>
              <a:t>kết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trách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nhiệm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với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chính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mình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Hãy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trở</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tốt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gánh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nặng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Cảm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thầy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cô</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nghe</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được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chia </a:t>
            </a:r>
            <a:r>
              <a:rPr lang="en-US" sz="2600" dirty="0" err="1">
                <a:solidFill>
                  <a:srgbClr val="0D0D0D"/>
                </a:solidFill>
                <a:latin typeface="Times New Roman" panose="02020603050405020304" pitchFamily="18" charset="0"/>
                <a:ea typeface="Times New Roman" panose="02020603050405020304" pitchFamily="18" charset="0"/>
              </a:rPr>
              <a:t>sẻ</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góp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MS Mincho"/>
              </a:rPr>
              <a:t>.</a:t>
            </a:r>
            <a:endParaRPr lang="en-US" sz="2600" dirty="0"/>
          </a:p>
        </p:txBody>
      </p:sp>
    </p:spTree>
    <p:extLst>
      <p:ext uri="{BB962C8B-B14F-4D97-AF65-F5344CB8AC3E}">
        <p14:creationId xmlns:p14="http://schemas.microsoft.com/office/powerpoint/2010/main" val="19081386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36541"/>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tabLst>
                <a:tab pos="1028700" algn="l"/>
              </a:tabLst>
            </a:pPr>
            <a:r>
              <a:rPr lang="en-US" sz="2800" b="1" dirty="0">
                <a:solidFill>
                  <a:schemeClr val="bg1"/>
                </a:solidFill>
                <a:latin typeface="Times New Roman" panose="02020603050405020304" pitchFamily="18" charset="0"/>
                <a:ea typeface="Times New Roman" panose="02020603050405020304" pitchFamily="18" charset="0"/>
              </a:rPr>
              <a:t>LUYỆN TẬP CẢ BÀI HỌC 6</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pic>
        <p:nvPicPr>
          <p:cNvPr id="11" name="Picture 10"/>
          <p:cNvPicPr>
            <a:picLocks noChangeAspect="1"/>
          </p:cNvPicPr>
          <p:nvPr/>
        </p:nvPicPr>
        <p:blipFill>
          <a:blip r:embed="rId10"/>
          <a:stretch>
            <a:fillRect/>
          </a:stretch>
        </p:blipFill>
        <p:spPr>
          <a:xfrm>
            <a:off x="1628776" y="3750204"/>
            <a:ext cx="3164451" cy="2279121"/>
          </a:xfrm>
          <a:prstGeom prst="rect">
            <a:avLst/>
          </a:prstGeom>
        </p:spPr>
      </p:pic>
      <p:grpSp>
        <p:nvGrpSpPr>
          <p:cNvPr id="13" name="Group 12"/>
          <p:cNvGrpSpPr/>
          <p:nvPr/>
        </p:nvGrpSpPr>
        <p:grpSpPr>
          <a:xfrm>
            <a:off x="378186" y="1853630"/>
            <a:ext cx="6317766" cy="1807541"/>
            <a:chOff x="4025694" y="1784555"/>
            <a:chExt cx="6317766" cy="1807541"/>
          </a:xfrm>
        </p:grpSpPr>
        <p:pic>
          <p:nvPicPr>
            <p:cNvPr id="4" name="Picture 3"/>
            <p:cNvPicPr>
              <a:picLocks noChangeAspect="1"/>
            </p:cNvPicPr>
            <p:nvPr/>
          </p:nvPicPr>
          <p:blipFill>
            <a:blip r:embed="rId11"/>
            <a:stretch>
              <a:fillRect/>
            </a:stretch>
          </p:blipFill>
          <p:spPr>
            <a:xfrm>
              <a:off x="4025694" y="1784555"/>
              <a:ext cx="6317766" cy="1807541"/>
            </a:xfrm>
            <a:prstGeom prst="rect">
              <a:avLst/>
            </a:prstGeom>
          </p:spPr>
        </p:pic>
        <p:sp>
          <p:nvSpPr>
            <p:cNvPr id="12" name="Rectangle 11"/>
            <p:cNvSpPr/>
            <p:nvPr/>
          </p:nvSpPr>
          <p:spPr>
            <a:xfrm>
              <a:off x="4955459" y="2090584"/>
              <a:ext cx="4866968" cy="1366528"/>
            </a:xfrm>
            <a:prstGeom prst="rect">
              <a:avLst/>
            </a:prstGeom>
          </p:spPr>
          <p:txBody>
            <a:bodyPr wrap="square">
              <a:spAutoFit/>
            </a:bodyPr>
            <a:lstStyle/>
            <a:p>
              <a:pPr>
                <a:lnSpc>
                  <a:spcPct val="115000"/>
                </a:lnSpc>
                <a:spcAft>
                  <a:spcPts val="0"/>
                </a:spcAft>
              </a:pPr>
              <a:r>
                <a:rPr lang="en-US" sz="2400" dirty="0" err="1">
                  <a:solidFill>
                    <a:srgbClr val="0070C0"/>
                  </a:solidFill>
                  <a:latin typeface="Times New Roman" panose="02020603050405020304" pitchFamily="18" charset="0"/>
                  <a:ea typeface="MS Mincho"/>
                </a:rPr>
                <a:t>Tìm</a:t>
              </a:r>
              <a:r>
                <a:rPr lang="en-US" sz="24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hiểu</a:t>
              </a:r>
              <a:r>
                <a:rPr lang="en-US" sz="2400" dirty="0">
                  <a:solidFill>
                    <a:srgbClr val="0070C0"/>
                  </a:solidFill>
                  <a:latin typeface="Times New Roman" panose="02020603050405020304" pitchFamily="18" charset="0"/>
                  <a:ea typeface="MS Mincho"/>
                </a:rPr>
                <a:t> </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bản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Thế</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giới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ra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sao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nếu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không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có</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xanh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61- 62/SGK):</a:t>
              </a:r>
              <a:endParaRPr lang="en-US" sz="2400" dirty="0">
                <a:effectLst/>
                <a:latin typeface="Times New Roman" panose="02020603050405020304" pitchFamily="18" charset="0"/>
                <a:ea typeface="Times New Roman" panose="02020603050405020304" pitchFamily="18" charset="0"/>
              </a:endParaRPr>
            </a:p>
          </p:txBody>
        </p:sp>
      </p:grpSp>
      <p:graphicFrame>
        <p:nvGraphicFramePr>
          <p:cNvPr id="15" name="Table 14"/>
          <p:cNvGraphicFramePr>
            <a:graphicFrameLocks noGrp="1"/>
          </p:cNvGraphicFramePr>
          <p:nvPr>
            <p:extLst>
              <p:ext uri="{D42A27DB-BD31-4B8C-83A1-F6EECF244321}">
                <p14:modId xmlns:p14="http://schemas.microsoft.com/office/powerpoint/2010/main" val="3247133123"/>
              </p:ext>
            </p:extLst>
          </p:nvPr>
        </p:nvGraphicFramePr>
        <p:xfrm>
          <a:off x="6832565" y="1810433"/>
          <a:ext cx="4465379" cy="1962912"/>
        </p:xfrm>
        <a:graphic>
          <a:graphicData uri="http://schemas.openxmlformats.org/drawingml/2006/table">
            <a:tbl>
              <a:tblPr firstRow="1" firstCol="1" bandRow="1"/>
              <a:tblGrid>
                <a:gridCol w="1588173">
                  <a:extLst>
                    <a:ext uri="{9D8B030D-6E8A-4147-A177-3AD203B41FA5}">
                      <a16:colId xmlns:a16="http://schemas.microsoft.com/office/drawing/2014/main" val="1983617099"/>
                    </a:ext>
                  </a:extLst>
                </a:gridCol>
                <a:gridCol w="2877206">
                  <a:extLst>
                    <a:ext uri="{9D8B030D-6E8A-4147-A177-3AD203B41FA5}">
                      <a16:colId xmlns:a16="http://schemas.microsoft.com/office/drawing/2014/main" val="3085156224"/>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5215916"/>
                  </a:ext>
                </a:extLst>
              </a:tr>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524017"/>
                  </a:ext>
                </a:extLst>
              </a:tr>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83402"/>
                  </a:ext>
                </a:extLst>
              </a:tr>
              <a:tr h="0">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1130279"/>
                  </a:ext>
                </a:extLst>
              </a:tr>
            </a:tbl>
          </a:graphicData>
        </a:graphic>
      </p:graphicFrame>
      <p:sp>
        <p:nvSpPr>
          <p:cNvPr id="16" name="Rectangle 15"/>
          <p:cNvSpPr/>
          <p:nvPr/>
        </p:nvSpPr>
        <p:spPr>
          <a:xfrm>
            <a:off x="6817314" y="4011158"/>
            <a:ext cx="4439437" cy="179126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tabLst>
                <a:tab pos="1386840" algn="l"/>
              </a:tabLst>
            </a:pPr>
            <a:r>
              <a:rPr lang="en-US" sz="2400" b="1" dirty="0" err="1">
                <a:solidFill>
                  <a:srgbClr val="0D0D0D"/>
                </a:solidFill>
                <a:latin typeface="Times New Roman" panose="02020603050405020304" pitchFamily="18" charset="0"/>
                <a:ea typeface="MS Mincho"/>
              </a:rPr>
              <a:t>Câu</a:t>
            </a:r>
            <a:r>
              <a:rPr lang="en-US" sz="2400" b="1" dirty="0">
                <a:solidFill>
                  <a:srgbClr val="0D0D0D"/>
                </a:solidFill>
                <a:latin typeface="Times New Roman" panose="02020603050405020304" pitchFamily="18" charset="0"/>
                <a:ea typeface="MS Mincho"/>
              </a:rPr>
              <a:t> 10: </a:t>
            </a:r>
            <a:r>
              <a:rPr lang="en-US" sz="2400" dirty="0" err="1" smtClean="0">
                <a:solidFill>
                  <a:srgbClr val="363636"/>
                </a:solidFill>
                <a:latin typeface="Times New Roman" panose="02020603050405020304" pitchFamily="18" charset="0"/>
                <a:ea typeface="Times New Roman" panose="02020603050405020304" pitchFamily="18" charset="0"/>
              </a:rPr>
              <a:t>Viết</a:t>
            </a:r>
            <a:r>
              <a:rPr lang="en-US" sz="2400" dirty="0" smtClean="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một</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đoạn</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văn</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khoảng</a:t>
            </a:r>
            <a:r>
              <a:rPr lang="en-US" sz="2400" dirty="0">
                <a:solidFill>
                  <a:srgbClr val="363636"/>
                </a:solidFill>
                <a:latin typeface="Times New Roman" panose="02020603050405020304" pitchFamily="18" charset="0"/>
                <a:ea typeface="Times New Roman" panose="02020603050405020304" pitchFamily="18" charset="0"/>
              </a:rPr>
              <a:t> 4 - 5 </a:t>
            </a:r>
            <a:r>
              <a:rPr lang="en-US" sz="2400" dirty="0" err="1">
                <a:solidFill>
                  <a:srgbClr val="363636"/>
                </a:solidFill>
                <a:latin typeface="Times New Roman" panose="02020603050405020304" pitchFamily="18" charset="0"/>
                <a:ea typeface="Times New Roman" panose="02020603050405020304" pitchFamily="18" charset="0"/>
              </a:rPr>
              <a:t>dòng</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mở</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đầu</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bằng</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Nếu</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không</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có</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cây</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xanh</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trong</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đoạn</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văn</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có</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sử</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dụng</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từ</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Hán</a:t>
            </a:r>
            <a:r>
              <a:rPr lang="en-US" sz="2400" dirty="0">
                <a:solidFill>
                  <a:srgbClr val="363636"/>
                </a:solidFill>
                <a:latin typeface="Times New Roman" panose="02020603050405020304" pitchFamily="18" charset="0"/>
                <a:ea typeface="Times New Roman" panose="02020603050405020304" pitchFamily="18" charset="0"/>
              </a:rPr>
              <a:t> </a:t>
            </a:r>
            <a:r>
              <a:rPr lang="en-US" sz="2400" dirty="0" err="1">
                <a:solidFill>
                  <a:srgbClr val="363636"/>
                </a:solidFill>
                <a:latin typeface="Times New Roman" panose="02020603050405020304" pitchFamily="18" charset="0"/>
                <a:ea typeface="Times New Roman" panose="02020603050405020304" pitchFamily="18" charset="0"/>
              </a:rPr>
              <a:t>Việt</a:t>
            </a:r>
            <a:r>
              <a:rPr lang="en-US" sz="2400" dirty="0">
                <a:solidFill>
                  <a:srgbClr val="363636"/>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79449" y="1207292"/>
            <a:ext cx="10820400" cy="517065"/>
          </a:xfrm>
          <a:prstGeom prst="rect">
            <a:avLst/>
          </a:prstGeom>
        </p:spPr>
        <p:txBody>
          <a:bodyPr>
            <a:spAutoFit/>
          </a:bodyPr>
          <a:lstStyle/>
          <a:p>
            <a:pP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vụ</a:t>
            </a:r>
            <a:r>
              <a:rPr lang="en-US" sz="2400" b="1" dirty="0">
                <a:solidFill>
                  <a:srgbClr val="FF0000"/>
                </a:solidFill>
                <a:latin typeface="Times New Roman" panose="02020603050405020304" pitchFamily="18" charset="0"/>
                <a:ea typeface="Times New Roman" panose="02020603050405020304" pitchFamily="18" charset="0"/>
              </a:rPr>
              <a:t> 1: </a:t>
            </a:r>
            <a:r>
              <a:rPr lang="en-US" sz="2400" b="1" dirty="0" err="1">
                <a:solidFill>
                  <a:srgbClr val="FF0000"/>
                </a:solidFill>
                <a:latin typeface="Times New Roman" panose="02020603050405020304" pitchFamily="18" charset="0"/>
                <a:ea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đánh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giá</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88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685800" y="1281017"/>
            <a:ext cx="10820400" cy="954107"/>
          </a:xfrm>
          <a:prstGeom prst="rect">
            <a:avLst/>
          </a:prstGeom>
        </p:spPr>
        <p:txBody>
          <a:bodyPr>
            <a:spAutoFit/>
          </a:bodyPr>
          <a:lstStyle/>
          <a:p>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Thế</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giới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ra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nếu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không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có</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cây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xanh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61- 62/SGK):</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636765405"/>
              </p:ext>
            </p:extLst>
          </p:nvPr>
        </p:nvGraphicFramePr>
        <p:xfrm>
          <a:off x="2750573" y="1972519"/>
          <a:ext cx="7455311" cy="4556760"/>
        </p:xfrm>
        <a:graphic>
          <a:graphicData uri="http://schemas.openxmlformats.org/drawingml/2006/table">
            <a:tbl>
              <a:tblPr firstRow="1" firstCol="1" bandRow="1"/>
              <a:tblGrid>
                <a:gridCol w="2651582">
                  <a:extLst>
                    <a:ext uri="{9D8B030D-6E8A-4147-A177-3AD203B41FA5}">
                      <a16:colId xmlns:a16="http://schemas.microsoft.com/office/drawing/2014/main" val="1933040856"/>
                    </a:ext>
                  </a:extLst>
                </a:gridCol>
                <a:gridCol w="4803729">
                  <a:extLst>
                    <a:ext uri="{9D8B030D-6E8A-4147-A177-3AD203B41FA5}">
                      <a16:colId xmlns:a16="http://schemas.microsoft.com/office/drawing/2014/main" val="866437807"/>
                    </a:ext>
                  </a:extLst>
                </a:gridCol>
              </a:tblGrid>
              <a:tr h="367762">
                <a:tc>
                  <a:txBody>
                    <a:bodyPr/>
                    <a:lstStyle/>
                    <a:p>
                      <a:pPr algn="ctr">
                        <a:lnSpc>
                          <a:spcPct val="115000"/>
                        </a:lnSpc>
                        <a:spcAft>
                          <a:spcPts val="0"/>
                        </a:spcAft>
                      </a:pP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71030"/>
                  </a:ext>
                </a:extLst>
              </a:tr>
              <a:tr h="367762">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725948"/>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951448"/>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3</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097127"/>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75275"/>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5</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882198"/>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6</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82466"/>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7</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064173"/>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8</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020039"/>
                  </a:ext>
                </a:extLst>
              </a:tr>
              <a:tr h="367762">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9</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500497"/>
                  </a:ext>
                </a:extLst>
              </a:tr>
            </a:tbl>
          </a:graphicData>
        </a:graphic>
      </p:graphicFrame>
    </p:spTree>
    <p:extLst>
      <p:ext uri="{BB962C8B-B14F-4D97-AF65-F5344CB8AC3E}">
        <p14:creationId xmlns:p14="http://schemas.microsoft.com/office/powerpoint/2010/main" val="66610196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725434" y="1164431"/>
            <a:ext cx="1462260"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685800" y="1307449"/>
            <a:ext cx="10820400" cy="4707443"/>
          </a:xfrm>
          <a:prstGeom prst="rect">
            <a:avLst/>
          </a:prstGeom>
        </p:spPr>
        <p:txBody>
          <a:bodyPr>
            <a:spAutoFit/>
          </a:bodyPr>
          <a:lstStyle/>
          <a:p>
            <a:pPr algn="ctr">
              <a:lnSpc>
                <a:spcPct val="115000"/>
              </a:lnSpc>
              <a:spcAft>
                <a:spcPts val="1200"/>
              </a:spcAft>
            </a:pPr>
            <a:r>
              <a:rPr lang="en-US" sz="2600" b="1" dirty="0" err="1">
                <a:solidFill>
                  <a:srgbClr val="363636"/>
                </a:solidFill>
                <a:latin typeface="Times New Roman" panose="02020603050405020304" pitchFamily="18" charset="0"/>
                <a:ea typeface="Times New Roman" panose="02020603050405020304" pitchFamily="18" charset="0"/>
              </a:rPr>
              <a:t>Gợi</a:t>
            </a:r>
            <a:r>
              <a:rPr lang="en-US" sz="2600" b="1" dirty="0">
                <a:solidFill>
                  <a:srgbClr val="363636"/>
                </a:solidFill>
                <a:latin typeface="Times New Roman" panose="02020603050405020304" pitchFamily="18" charset="0"/>
                <a:ea typeface="Times New Roman" panose="02020603050405020304" pitchFamily="18" charset="0"/>
              </a:rPr>
              <a:t> ý</a:t>
            </a:r>
            <a:endParaRPr lang="en-US" sz="2600" dirty="0">
              <a:latin typeface="Times New Roman" panose="02020603050405020304" pitchFamily="18" charset="0"/>
              <a:ea typeface="Times New Roman" panose="02020603050405020304" pitchFamily="18" charset="0"/>
            </a:endParaRPr>
          </a:p>
          <a:p>
            <a:r>
              <a:rPr lang="en-US" sz="2600" b="1" dirty="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Nếu</a:t>
            </a:r>
            <a:r>
              <a:rPr lang="en-US" sz="2600" b="1" dirty="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không</a:t>
            </a:r>
            <a:r>
              <a:rPr lang="en-US" sz="2600" b="1" dirty="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có</a:t>
            </a:r>
            <a:r>
              <a:rPr lang="en-US" sz="2600" b="1" dirty="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cây</a:t>
            </a:r>
            <a:r>
              <a:rPr lang="en-US" sz="2600" b="1" dirty="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xanh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sẽ</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bị</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huỷ</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diệt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Cây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giúp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mát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hoà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đem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chiếc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hoà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hiện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tượng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đổi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sẽ</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kéo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theo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loạt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thảm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hoạ</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băng</a:t>
            </a:r>
            <a:r>
              <a:rPr lang="en-US" sz="2600" dirty="0">
                <a:solidFill>
                  <a:srgbClr val="0D0D0D"/>
                </a:solidFill>
                <a:latin typeface="Times New Roman" panose="02020603050405020304" pitchFamily="18" charset="0"/>
                <a:ea typeface="Times New Roman" panose="02020603050405020304" pitchFamily="18" charset="0"/>
              </a:rPr>
              <a:t> tan, </a:t>
            </a:r>
            <a:r>
              <a:rPr lang="en-US" sz="2600" dirty="0" err="1">
                <a:solidFill>
                  <a:srgbClr val="0D0D0D"/>
                </a:solidFill>
                <a:latin typeface="Times New Roman" panose="02020603050405020304" pitchFamily="18" charset="0"/>
                <a:ea typeface="Times New Roman" panose="02020603050405020304" pitchFamily="18" charset="0"/>
              </a:rPr>
              <a:t>lũ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lá</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phổi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xanh</a:t>
            </a:r>
            <a:r>
              <a:rPr lang="en-US" sz="2600" dirty="0">
                <a:solidFill>
                  <a:srgbClr val="0D0D0D"/>
                </a:solidFill>
                <a:latin typeface="Times New Roman" panose="02020603050405020304" pitchFamily="18" charset="0"/>
                <a:ea typeface="Times New Roman" panose="02020603050405020304" pitchFamily="18" charset="0"/>
              </a:rPr>
              <a:t>”, con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cũng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sẽ</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diện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với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loạt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bệnh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hô</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hấp</a:t>
            </a:r>
            <a:r>
              <a:rPr lang="en-US" sz="2600" dirty="0">
                <a:solidFill>
                  <a:srgbClr val="0D0D0D"/>
                </a:solidFill>
                <a:latin typeface="Times New Roman" panose="02020603050405020304" pitchFamily="18" charset="0"/>
                <a:ea typeface="Times New Roman" panose="02020603050405020304" pitchFamily="18" charset="0"/>
              </a:rPr>
              <a:t> do ô </a:t>
            </a:r>
            <a:r>
              <a:rPr lang="en-US" sz="2600" dirty="0" err="1">
                <a:solidFill>
                  <a:srgbClr val="0D0D0D"/>
                </a:solidFill>
                <a:latin typeface="Times New Roman" panose="02020603050405020304" pitchFamily="18" charset="0"/>
                <a:ea typeface="Times New Roman" panose="02020603050405020304" pitchFamily="18" charset="0"/>
              </a:rPr>
              <a:t>nhiễm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cây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cũng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sẽ</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trường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loài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thực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hệ</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sinh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bằng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Bao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nhiêu</a:t>
            </a:r>
            <a:r>
              <a:rPr lang="en-US" sz="2600" dirty="0">
                <a:solidFill>
                  <a:srgbClr val="0D0D0D"/>
                </a:solidFill>
                <a:latin typeface="Times New Roman" panose="02020603050405020304" pitchFamily="18" charset="0"/>
                <a:ea typeface="Times New Roman" panose="02020603050405020304" pitchFamily="18" charset="0"/>
              </a:rPr>
              <a:t> </a:t>
            </a:r>
            <a:r>
              <a:rPr lang="en-US" sz="2600" b="1" u="sng" dirty="0" err="1">
                <a:solidFill>
                  <a:srgbClr val="0D0D0D"/>
                </a:solidFill>
                <a:latin typeface="Times New Roman" panose="02020603050405020304" pitchFamily="18" charset="0"/>
                <a:ea typeface="Times New Roman" panose="02020603050405020304" pitchFamily="18" charset="0"/>
              </a:rPr>
              <a:t>hệ</a:t>
            </a:r>
            <a:r>
              <a:rPr lang="en-US" sz="2600" b="1" u="sng" dirty="0">
                <a:solidFill>
                  <a:srgbClr val="0D0D0D"/>
                </a:solidFill>
                <a:latin typeface="Times New Roman" panose="02020603050405020304" pitchFamily="18" charset="0"/>
                <a:ea typeface="Times New Roman" panose="02020603050405020304" pitchFamily="18" charset="0"/>
              </a:rPr>
              <a:t> </a:t>
            </a:r>
            <a:r>
              <a:rPr lang="en-US" sz="2600" b="1" u="sng" dirty="0" err="1">
                <a:solidFill>
                  <a:srgbClr val="0D0D0D"/>
                </a:solidFill>
                <a:latin typeface="Times New Roman" panose="02020603050405020304" pitchFamily="18" charset="0"/>
                <a:ea typeface="Times New Roman" panose="02020603050405020304" pitchFamily="18" charset="0"/>
              </a:rPr>
              <a:t>quả</a:t>
            </a:r>
            <a:r>
              <a:rPr lang="en-US" sz="2600" b="1" u="sng"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sẽ</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vô</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cùng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nghiêm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trọng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cuộc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rPr>
              <a:t> con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Do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con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hãy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cùng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chung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tay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giữ</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màu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mãi</a:t>
            </a:r>
            <a:r>
              <a:rPr lang="en-US" sz="2600" dirty="0">
                <a:solidFill>
                  <a:srgbClr val="0D0D0D"/>
                </a:solidFill>
                <a:latin typeface="Times New Roman" panose="02020603050405020304" pitchFamily="18" charset="0"/>
                <a:ea typeface="Times New Roman" panose="02020603050405020304" pitchFamily="18" charset="0"/>
              </a:rPr>
              <a:t> </a:t>
            </a:r>
            <a:r>
              <a:rPr lang="en-US" sz="2600" b="1" u="sng" dirty="0" err="1">
                <a:solidFill>
                  <a:srgbClr val="0D0D0D"/>
                </a:solidFill>
                <a:latin typeface="Times New Roman" panose="02020603050405020304" pitchFamily="18" charset="0"/>
                <a:ea typeface="Times New Roman" panose="02020603050405020304" pitchFamily="18" charset="0"/>
              </a:rPr>
              <a:t>trường</a:t>
            </a:r>
            <a:r>
              <a:rPr lang="en-US" sz="2600" b="1" u="sng" dirty="0">
                <a:solidFill>
                  <a:srgbClr val="0D0D0D"/>
                </a:solidFill>
                <a:latin typeface="Times New Roman" panose="02020603050405020304" pitchFamily="18" charset="0"/>
                <a:ea typeface="Times New Roman" panose="02020603050405020304" pitchFamily="18" charset="0"/>
              </a:rPr>
              <a:t> </a:t>
            </a:r>
            <a:r>
              <a:rPr lang="en-US" sz="2600" b="1" u="sng" dirty="0" err="1">
                <a:solidFill>
                  <a:srgbClr val="0D0D0D"/>
                </a:solidFill>
                <a:latin typeface="Times New Roman" panose="02020603050405020304" pitchFamily="18" charset="0"/>
                <a:ea typeface="Times New Roman" panose="02020603050405020304" pitchFamily="18" charset="0"/>
              </a:rPr>
              <a:t>tồn</a:t>
            </a:r>
            <a:r>
              <a:rPr lang="en-US" sz="2600" b="1" u="sng" dirty="0">
                <a:solidFill>
                  <a:srgbClr val="0D0D0D"/>
                </a:solidFill>
                <a:latin typeface="Times New Roman" panose="02020603050405020304" pitchFamily="18"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518172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293534" y="1704345"/>
            <a:ext cx="108585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3"/>
          <a:srcRect t="26275"/>
          <a:stretch/>
        </p:blipFill>
        <p:spPr>
          <a:xfrm>
            <a:off x="431296" y="3093301"/>
            <a:ext cx="4243943" cy="3097274"/>
          </a:xfrm>
          <a:prstGeom prst="rect">
            <a:avLst/>
          </a:prstGeom>
          <a:scene3d>
            <a:camera prst="orthographicFront"/>
            <a:lightRig rig="threePt" dir="t"/>
          </a:scene3d>
          <a:sp3d>
            <a:bevelT prst="convex"/>
          </a:sp3d>
        </p:spPr>
      </p:pic>
      <p:sp>
        <p:nvSpPr>
          <p:cNvPr id="5" name="Pentagon 4"/>
          <p:cNvSpPr/>
          <p:nvPr/>
        </p:nvSpPr>
        <p:spPr>
          <a:xfrm>
            <a:off x="1224115" y="2471623"/>
            <a:ext cx="2367165" cy="484632"/>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THẢO LUẬN NHÓM</a:t>
            </a:r>
            <a:endParaRPr lang="en-US" b="1" dirty="0"/>
          </a:p>
        </p:txBody>
      </p:sp>
      <p:sp>
        <p:nvSpPr>
          <p:cNvPr id="7" name="Rectangle 6"/>
          <p:cNvSpPr/>
          <p:nvPr/>
        </p:nvSpPr>
        <p:spPr>
          <a:xfrm>
            <a:off x="5039032" y="3093301"/>
            <a:ext cx="6317635" cy="3142399"/>
          </a:xfrm>
          <a:prstGeom prst="rect">
            <a:avLst/>
          </a:prstGeom>
        </p:spPr>
        <p:txBody>
          <a:bodyPr wrap="squar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VÒNG 1</a:t>
            </a:r>
            <a:r>
              <a:rPr lang="en-US" sz="2800" dirty="0">
                <a:solidFill>
                  <a:srgbClr val="0D0D0D"/>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Nhóm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chuyên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gia</a:t>
            </a:r>
            <a:r>
              <a:rPr lang="en-US" sz="2800" b="1" dirty="0">
                <a:solidFill>
                  <a:srgbClr val="0070C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Nhiệm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HT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công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7519423" y="2518114"/>
            <a:ext cx="1356851" cy="5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7 PHÚT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988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58070"/>
            <a:ext cx="9158288" cy="607190"/>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448391" y="1243012"/>
            <a:ext cx="6946132" cy="587853"/>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kê</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mẫu</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09655056"/>
              </p:ext>
            </p:extLst>
          </p:nvPr>
        </p:nvGraphicFramePr>
        <p:xfrm>
          <a:off x="685799" y="1834518"/>
          <a:ext cx="10820400" cy="4416552"/>
        </p:xfrm>
        <a:graphic>
          <a:graphicData uri="http://schemas.openxmlformats.org/drawingml/2006/table">
            <a:tbl>
              <a:tblPr firstRow="1" firstCol="1" bandRow="1"/>
              <a:tblGrid>
                <a:gridCol w="5559156">
                  <a:extLst>
                    <a:ext uri="{9D8B030D-6E8A-4147-A177-3AD203B41FA5}">
                      <a16:colId xmlns:a16="http://schemas.microsoft.com/office/drawing/2014/main" val="4052285171"/>
                    </a:ext>
                  </a:extLst>
                </a:gridCol>
                <a:gridCol w="2630622">
                  <a:extLst>
                    <a:ext uri="{9D8B030D-6E8A-4147-A177-3AD203B41FA5}">
                      <a16:colId xmlns:a16="http://schemas.microsoft.com/office/drawing/2014/main" val="1369760513"/>
                    </a:ext>
                  </a:extLst>
                </a:gridCol>
                <a:gridCol w="2630622">
                  <a:extLst>
                    <a:ext uri="{9D8B030D-6E8A-4147-A177-3AD203B41FA5}">
                      <a16:colId xmlns:a16="http://schemas.microsoft.com/office/drawing/2014/main" val="3586908458"/>
                    </a:ext>
                  </a:extLst>
                </a:gridCol>
              </a:tblGrid>
              <a:tr h="0">
                <a:tc>
                  <a:txBody>
                    <a:bodyPr/>
                    <a:lstStyle/>
                    <a:p>
                      <a:pPr algn="ct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Tên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961416"/>
                  </a:ext>
                </a:extLst>
              </a:tr>
              <a:tr h="0">
                <a:tc>
                  <a:txBody>
                    <a:bodyPr/>
                    <a:lstStyle/>
                    <a:p>
                      <a:pPr marR="548640" algn="just">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Vì sao chúng ta phải đối xử thân thiện với động vật</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(Kim Hạnh Bảo – Trần Nghị Du)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7676"/>
                  </a:ext>
                </a:extLst>
              </a:tr>
              <a:tr h="0">
                <a:tc>
                  <a:txBody>
                    <a:bodyPr/>
                    <a:lstStyle/>
                    <a:p>
                      <a:pPr>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Khan hiếm nước ngọt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(Trịnh Văn)</a:t>
                      </a:r>
                    </a:p>
                    <a:p>
                      <a:pPr>
                        <a:lnSpc>
                          <a:spcPct val="115000"/>
                        </a:lnSpc>
                        <a:spcAft>
                          <a:spcPts val="0"/>
                        </a:spcAft>
                      </a:pPr>
                      <a:r>
                        <a:rPr lang="en-US" sz="2800" b="1" i="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01673"/>
                  </a:ext>
                </a:extLst>
              </a:tr>
              <a:tr h="0">
                <a:tc>
                  <a:txBody>
                    <a:bodyPr/>
                    <a:lstStyle/>
                    <a:p>
                      <a:pPr marR="548640" algn="just">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Tại sao nên có vật nuôi trong nhà?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(Thuỳ Dương)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380828"/>
                  </a:ext>
                </a:extLst>
              </a:tr>
            </a:tbl>
          </a:graphicData>
        </a:graphic>
      </p:graphicFrame>
    </p:spTree>
    <p:extLst>
      <p:ext uri="{BB962C8B-B14F-4D97-AF65-F5344CB8AC3E}">
        <p14:creationId xmlns:p14="http://schemas.microsoft.com/office/powerpoint/2010/main" val="253262813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72817"/>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VẬN DỤNG CẢ BÀI HỌC 6</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2845783" y="1340998"/>
            <a:ext cx="6500434" cy="523220"/>
          </a:xfrm>
          <a:prstGeom prst="rect">
            <a:avLst/>
          </a:prstGeom>
        </p:spPr>
        <p:txBody>
          <a:bodyPr wrap="none">
            <a:spAutoFit/>
          </a:bodyPr>
          <a:lstStyle/>
          <a:p>
            <a:r>
              <a:rPr lang="en-US" sz="14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endParaRPr lang="en-US" sz="28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1336668" y="2215363"/>
            <a:ext cx="2599812" cy="1462394"/>
          </a:xfrm>
          <a:prstGeom prst="rect">
            <a:avLst/>
          </a:prstGeom>
        </p:spPr>
      </p:pic>
      <p:pic>
        <p:nvPicPr>
          <p:cNvPr id="14" name="Picture 13"/>
          <p:cNvPicPr>
            <a:picLocks noChangeAspect="1"/>
          </p:cNvPicPr>
          <p:nvPr/>
        </p:nvPicPr>
        <p:blipFill>
          <a:blip r:embed="rId10"/>
          <a:stretch>
            <a:fillRect/>
          </a:stretch>
        </p:blipFill>
        <p:spPr>
          <a:xfrm>
            <a:off x="4796093" y="2215363"/>
            <a:ext cx="2599812" cy="1462394"/>
          </a:xfrm>
          <a:prstGeom prst="rect">
            <a:avLst/>
          </a:prstGeom>
        </p:spPr>
      </p:pic>
      <p:pic>
        <p:nvPicPr>
          <p:cNvPr id="15" name="Picture 14"/>
          <p:cNvPicPr>
            <a:picLocks noChangeAspect="1"/>
          </p:cNvPicPr>
          <p:nvPr/>
        </p:nvPicPr>
        <p:blipFill>
          <a:blip r:embed="rId10"/>
          <a:stretch>
            <a:fillRect/>
          </a:stretch>
        </p:blipFill>
        <p:spPr>
          <a:xfrm>
            <a:off x="8255519" y="2215363"/>
            <a:ext cx="2599812" cy="1462394"/>
          </a:xfrm>
          <a:prstGeom prst="rect">
            <a:avLst/>
          </a:prstGeom>
        </p:spPr>
      </p:pic>
      <p:sp>
        <p:nvSpPr>
          <p:cNvPr id="11" name="Oval 10"/>
          <p:cNvSpPr/>
          <p:nvPr/>
        </p:nvSpPr>
        <p:spPr>
          <a:xfrm>
            <a:off x="1891780" y="2333401"/>
            <a:ext cx="1489587" cy="58993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NHÓM 1</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Oval 16"/>
          <p:cNvSpPr/>
          <p:nvPr/>
        </p:nvSpPr>
        <p:spPr>
          <a:xfrm>
            <a:off x="5320250" y="2333401"/>
            <a:ext cx="1489587" cy="58993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NHÓM 2</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Oval 17"/>
          <p:cNvSpPr/>
          <p:nvPr/>
        </p:nvSpPr>
        <p:spPr>
          <a:xfrm>
            <a:off x="8682830" y="2333401"/>
            <a:ext cx="1773265" cy="58993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NHÓM 3,4</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36668" y="3895470"/>
            <a:ext cx="2276687" cy="2074414"/>
          </a:xfrm>
          <a:prstGeom prst="rect">
            <a:avLst/>
          </a:prstGeom>
        </p:spPr>
        <p:txBody>
          <a:bodyPr wrap="square">
            <a:spAutoFit/>
          </a:bodyPr>
          <a:lstStyle/>
          <a:p>
            <a:pPr lvl="0" algn="ctr">
              <a:lnSpc>
                <a:spcPct val="115000"/>
              </a:lnSpc>
              <a:spcAft>
                <a:spcPts val="0"/>
              </a:spcAft>
              <a:buSzPts val="1400"/>
            </a:pP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video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vệ</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động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vật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hoang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dã</a:t>
            </a:r>
            <a:endParaRPr lang="en-US" sz="2800" i="1"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4441977" y="3895470"/>
            <a:ext cx="3123202" cy="2074414"/>
          </a:xfrm>
          <a:prstGeom prst="rect">
            <a:avLst/>
          </a:prstGeom>
        </p:spPr>
        <p:txBody>
          <a:bodyPr wrap="square">
            <a:spAutoFit/>
          </a:bodyPr>
          <a:lstStyle/>
          <a:p>
            <a:pPr lvl="0" algn="just">
              <a:lnSpc>
                <a:spcPct val="115000"/>
              </a:lnSpc>
              <a:spcAft>
                <a:spcPts val="0"/>
              </a:spcAft>
              <a:buSzPts val="1400"/>
            </a:pPr>
            <a:r>
              <a:rPr lang="en-US" sz="2800" dirty="0" err="1">
                <a:latin typeface="Times New Roman" panose="02020603050405020304" pitchFamily="18" charset="0"/>
                <a:ea typeface="Times New Roman" panose="02020603050405020304" pitchFamily="18" charset="0"/>
              </a:rPr>
              <a:t>Vẽ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8255520" y="3895470"/>
            <a:ext cx="2908550" cy="2074414"/>
          </a:xfrm>
          <a:prstGeom prst="rect">
            <a:avLst/>
          </a:prstGeom>
        </p:spPr>
        <p:txBody>
          <a:bodyPr wrap="square">
            <a:spAutoFit/>
          </a:bodyPr>
          <a:lstStyle/>
          <a:p>
            <a:pPr lvl="0" algn="just">
              <a:lnSpc>
                <a:spcPct val="115000"/>
              </a:lnSpc>
              <a:spcAft>
                <a:spcPts val="0"/>
              </a:spcAft>
              <a:buSzPts val="1400"/>
            </a:pP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64307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139157"/>
            <a:ext cx="9158288" cy="54433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3" name="Rectangle 2"/>
          <p:cNvSpPr/>
          <p:nvPr/>
        </p:nvSpPr>
        <p:spPr>
          <a:xfrm>
            <a:off x="2250556" y="1261766"/>
            <a:ext cx="7690887" cy="548099"/>
          </a:xfrm>
          <a:prstGeom prst="rect">
            <a:avLst/>
          </a:prstGeom>
        </p:spPr>
        <p:txBody>
          <a:bodyPr wrap="none">
            <a:spAutoFit/>
          </a:bodyPr>
          <a:lstStyle/>
          <a:p>
            <a:pPr marR="548640" algn="ctr">
              <a:lnSpc>
                <a:spcPct val="115000"/>
              </a:lnSpc>
              <a:spcAft>
                <a:spcPts val="0"/>
              </a:spcAft>
            </a:pPr>
            <a:r>
              <a:rPr lang="en-US" sz="2800" dirty="0" err="1">
                <a:solidFill>
                  <a:srgbClr val="0070C0"/>
                </a:solidFill>
                <a:latin typeface="Times New Roman" panose="02020603050405020304" pitchFamily="18" charset="0"/>
                <a:ea typeface="Times New Roman" panose="02020603050405020304" pitchFamily="18" charset="0"/>
              </a:rPr>
              <a:t>Công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cụ</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đánh</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giá</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sản</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phẩm</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học</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tập</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theo</a:t>
            </a:r>
            <a:r>
              <a:rPr lang="en-US" sz="2800" dirty="0">
                <a:solidFill>
                  <a:srgbClr val="0070C0"/>
                </a:solidFill>
                <a:latin typeface="Times New Roman" panose="02020603050405020304" pitchFamily="18" charset="0"/>
                <a:ea typeface="Times New Roman" panose="02020603050405020304" pitchFamily="18" charset="0"/>
              </a:rPr>
              <a:t> rubric: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62556538"/>
              </p:ext>
            </p:extLst>
          </p:nvPr>
        </p:nvGraphicFramePr>
        <p:xfrm>
          <a:off x="685800" y="1928200"/>
          <a:ext cx="10820399" cy="4253484"/>
        </p:xfrm>
        <a:graphic>
          <a:graphicData uri="http://schemas.openxmlformats.org/drawingml/2006/table">
            <a:tbl>
              <a:tblPr firstRow="1" firstCol="1" bandRow="1"/>
              <a:tblGrid>
                <a:gridCol w="2057401">
                  <a:extLst>
                    <a:ext uri="{9D8B030D-6E8A-4147-A177-3AD203B41FA5}">
                      <a16:colId xmlns:a16="http://schemas.microsoft.com/office/drawing/2014/main" val="776863903"/>
                    </a:ext>
                  </a:extLst>
                </a:gridCol>
                <a:gridCol w="2979174">
                  <a:extLst>
                    <a:ext uri="{9D8B030D-6E8A-4147-A177-3AD203B41FA5}">
                      <a16:colId xmlns:a16="http://schemas.microsoft.com/office/drawing/2014/main" val="854747505"/>
                    </a:ext>
                  </a:extLst>
                </a:gridCol>
                <a:gridCol w="2772697">
                  <a:extLst>
                    <a:ext uri="{9D8B030D-6E8A-4147-A177-3AD203B41FA5}">
                      <a16:colId xmlns:a16="http://schemas.microsoft.com/office/drawing/2014/main" val="532735384"/>
                    </a:ext>
                  </a:extLst>
                </a:gridCol>
                <a:gridCol w="3011127">
                  <a:extLst>
                    <a:ext uri="{9D8B030D-6E8A-4147-A177-3AD203B41FA5}">
                      <a16:colId xmlns:a16="http://schemas.microsoft.com/office/drawing/2014/main" val="2369157337"/>
                    </a:ext>
                  </a:extLst>
                </a:gridCol>
              </a:tblGrid>
              <a:tr h="153255">
                <a:tc>
                  <a:txBody>
                    <a:bodyPr/>
                    <a:lstStyle/>
                    <a:p>
                      <a:pPr algn="ctr">
                        <a:lnSpc>
                          <a:spcPct val="115000"/>
                        </a:lnSpc>
                        <a:spcAft>
                          <a:spcPts val="0"/>
                        </a:spcAft>
                        <a:tabLst>
                          <a:tab pos="602615" algn="l"/>
                        </a:tabLst>
                      </a:pPr>
                      <a:r>
                        <a:rPr lang="en-US" sz="1800" b="1" dirty="0" err="1">
                          <a:solidFill>
                            <a:srgbClr val="172103"/>
                          </a:solidFill>
                          <a:effectLst/>
                          <a:latin typeface="Times New Roman" panose="02020603050405020304" pitchFamily="18" charset="0"/>
                          <a:ea typeface="Times New Roman" panose="02020603050405020304" pitchFamily="18" charset="0"/>
                        </a:rPr>
                        <a:t>Nhiệm</a:t>
                      </a:r>
                      <a:r>
                        <a:rPr lang="en-US" sz="1800" b="1" dirty="0">
                          <a:solidFill>
                            <a:srgbClr val="172103"/>
                          </a:solidFill>
                          <a:effectLst/>
                          <a:latin typeface="Times New Roman" panose="02020603050405020304" pitchFamily="18" charset="0"/>
                          <a:ea typeface="Times New Roman" panose="02020603050405020304" pitchFamily="18" charset="0"/>
                        </a:rPr>
                        <a:t> </a:t>
                      </a:r>
                      <a:r>
                        <a:rPr lang="en-US" sz="1800" b="1" dirty="0" err="1">
                          <a:solidFill>
                            <a:srgbClr val="172103"/>
                          </a:solidFill>
                          <a:effectLst/>
                          <a:latin typeface="Times New Roman" panose="02020603050405020304" pitchFamily="18" charset="0"/>
                          <a:ea typeface="Times New Roman" panose="02020603050405020304" pitchFamily="18" charset="0"/>
                        </a:rPr>
                        <a:t>vụ</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1800" b="1" dirty="0" err="1">
                          <a:solidFill>
                            <a:srgbClr val="172103"/>
                          </a:solidFill>
                          <a:effectLst/>
                          <a:latin typeface="Times New Roman" panose="02020603050405020304" pitchFamily="18" charset="0"/>
                          <a:ea typeface="Times New Roman" panose="02020603050405020304" pitchFamily="18" charset="0"/>
                        </a:rPr>
                        <a:t>Mức</a:t>
                      </a:r>
                      <a:r>
                        <a:rPr lang="en-US" sz="1800" b="1" dirty="0">
                          <a:solidFill>
                            <a:srgbClr val="172103"/>
                          </a:solidFill>
                          <a:effectLst/>
                          <a:latin typeface="Times New Roman" panose="02020603050405020304" pitchFamily="18" charset="0"/>
                          <a:ea typeface="Times New Roman" panose="02020603050405020304" pitchFamily="18" charset="0"/>
                        </a:rPr>
                        <a:t> 1</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1800" b="1">
                          <a:solidFill>
                            <a:srgbClr val="172103"/>
                          </a:solidFill>
                          <a:effectLst/>
                          <a:latin typeface="Times New Roman" panose="02020603050405020304" pitchFamily="18" charset="0"/>
                          <a:ea typeface="Times New Roman" panose="02020603050405020304" pitchFamily="18" charset="0"/>
                        </a:rPr>
                        <a:t>Mức 2</a:t>
                      </a:r>
                      <a:endParaRPr lang="en-US" sz="180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1800" b="1">
                          <a:solidFill>
                            <a:srgbClr val="172103"/>
                          </a:solidFill>
                          <a:effectLst/>
                          <a:latin typeface="Times New Roman" panose="02020603050405020304" pitchFamily="18" charset="0"/>
                          <a:ea typeface="Times New Roman" panose="02020603050405020304" pitchFamily="18" charset="0"/>
                        </a:rPr>
                        <a:t>Mức 3</a:t>
                      </a:r>
                      <a:endParaRPr lang="en-US" sz="180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9999750"/>
                  </a:ext>
                </a:extLst>
              </a:tr>
              <a:tr h="894678">
                <a:tc>
                  <a:txBody>
                    <a:bodyPr/>
                    <a:lstStyle/>
                    <a:p>
                      <a:pPr algn="ctr">
                        <a:lnSpc>
                          <a:spcPct val="115000"/>
                        </a:lnSpc>
                        <a:spcAft>
                          <a:spcPts val="0"/>
                        </a:spcAft>
                        <a:tabLst>
                          <a:tab pos="602615" algn="l"/>
                        </a:tabLst>
                      </a:pPr>
                      <a:r>
                        <a:rPr lang="en-US" sz="1800" dirty="0" err="1">
                          <a:solidFill>
                            <a:srgbClr val="172103"/>
                          </a:solidFill>
                          <a:effectLst/>
                          <a:latin typeface="Times New Roman" panose="02020603050405020304" pitchFamily="18" charset="0"/>
                          <a:ea typeface="Times New Roman" panose="02020603050405020304" pitchFamily="18" charset="0"/>
                        </a:rPr>
                        <a:t>Thiết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kế</a:t>
                      </a:r>
                      <a:r>
                        <a:rPr lang="en-US" sz="1800" dirty="0">
                          <a:solidFill>
                            <a:srgbClr val="172103"/>
                          </a:solidFill>
                          <a:effectLst/>
                          <a:latin typeface="Times New Roman" panose="02020603050405020304" pitchFamily="18" charset="0"/>
                          <a:ea typeface="Times New Roman" panose="02020603050405020304" pitchFamily="18" charset="0"/>
                        </a:rPr>
                        <a:t> video </a:t>
                      </a:r>
                      <a:r>
                        <a:rPr lang="en-US" sz="1800" dirty="0" err="1">
                          <a:solidFill>
                            <a:srgbClr val="172103"/>
                          </a:solidFill>
                          <a:effectLst/>
                          <a:latin typeface="Times New Roman" panose="02020603050405020304" pitchFamily="18" charset="0"/>
                          <a:ea typeface="Times New Roman" panose="02020603050405020304" pitchFamily="18" charset="0"/>
                        </a:rPr>
                        <a:t>về</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chủ</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đề</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bảo</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vệ</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động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vật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hoang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dã</a:t>
                      </a:r>
                      <a:endParaRPr lang="en-US" sz="1800" dirty="0">
                        <a:effectLst/>
                        <a:latin typeface="Times New Roman" panose="02020603050405020304" pitchFamily="18" charset="0"/>
                        <a:ea typeface="Times New Roman" panose="02020603050405020304" pitchFamily="18" charset="0"/>
                      </a:endParaRPr>
                    </a:p>
                    <a:p>
                      <a:pPr algn="ctr">
                        <a:lnSpc>
                          <a:spcPct val="115000"/>
                        </a:lnSpc>
                        <a:spcAft>
                          <a:spcPts val="0"/>
                        </a:spcAft>
                        <a:tabLst>
                          <a:tab pos="602615" algn="l"/>
                        </a:tabLst>
                      </a:pPr>
                      <a:r>
                        <a:rPr lang="en-US" sz="1800" b="1" dirty="0">
                          <a:solidFill>
                            <a:srgbClr val="172103"/>
                          </a:solidFill>
                          <a:effectLst/>
                          <a:latin typeface="Times New Roman" panose="02020603050405020304" pitchFamily="18" charset="0"/>
                          <a:ea typeface="Times New Roman" panose="02020603050405020304" pitchFamily="18" charset="0"/>
                        </a:rPr>
                        <a:t>(10 </a:t>
                      </a:r>
                      <a:r>
                        <a:rPr lang="en-US" sz="1800" b="1" dirty="0" err="1">
                          <a:solidFill>
                            <a:srgbClr val="172103"/>
                          </a:solidFill>
                          <a:effectLst/>
                          <a:latin typeface="Times New Roman" panose="02020603050405020304" pitchFamily="18" charset="0"/>
                          <a:ea typeface="Times New Roman" panose="02020603050405020304" pitchFamily="18" charset="0"/>
                        </a:rPr>
                        <a:t>điểm</a:t>
                      </a:r>
                      <a:r>
                        <a:rPr lang="en-US" sz="1800" b="1"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15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Video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nổi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bật</a:t>
                      </a:r>
                      <a:r>
                        <a:rPr lang="en-US" sz="1800" dirty="0">
                          <a:effectLst/>
                          <a:latin typeface="Times New Roman" panose="02020603050405020304" pitchFamily="18" charset="0"/>
                          <a:ea typeface="Times New Roman" panose="02020603050405020304" pitchFamily="18" charset="0"/>
                        </a:rPr>
                        <a:t>. </a:t>
                      </a:r>
                      <a:endParaRPr lang="en-US" sz="1800" dirty="0" smtClean="0">
                        <a:effectLst/>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1800" dirty="0" smtClean="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5 - 6 </a:t>
                      </a:r>
                      <a:r>
                        <a:rPr lang="en-US" sz="1800"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a:t>
                      </a:r>
                    </a:p>
                  </a:txBody>
                  <a:tcPr marL="57254" marR="57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1800" dirty="0">
                          <a:effectLst/>
                          <a:latin typeface="Times New Roman" panose="02020603050405020304" pitchFamily="18" charset="0"/>
                          <a:ea typeface="Times New Roman" panose="02020603050405020304" pitchFamily="18" charset="0"/>
                        </a:rPr>
                        <a:t>Video </a:t>
                      </a:r>
                      <a:r>
                        <a:rPr lang="en-US" sz="1800" dirty="0" err="1">
                          <a:effectLst/>
                          <a:latin typeface="Times New Roman" panose="02020603050405020304" pitchFamily="18" charset="0"/>
                          <a:ea typeface="Times New Roman" panose="02020603050405020304" pitchFamily="18" charset="0"/>
                        </a:rPr>
                        <a:t>nêu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hấp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endParaRPr lang="en-US" sz="1800" dirty="0">
                        <a:effectLst/>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1800" dirty="0">
                          <a:effectLst/>
                          <a:latin typeface="Times New Roman" panose="02020603050405020304" pitchFamily="18" charset="0"/>
                          <a:ea typeface="Times New Roman" panose="02020603050405020304" pitchFamily="18" charset="0"/>
                        </a:rPr>
                        <a:t>(7 - 8 </a:t>
                      </a:r>
                      <a:r>
                        <a:rPr lang="en-US" sz="1800"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a:t>
                      </a:r>
                    </a:p>
                  </a:txBody>
                  <a:tcPr marL="57254" marR="57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1800">
                          <a:effectLst/>
                          <a:latin typeface="Times New Roman" panose="02020603050405020304" pitchFamily="18" charset="0"/>
                          <a:ea typeface="Times New Roman" panose="02020603050405020304" pitchFamily="18" charset="0"/>
                        </a:rPr>
                        <a:t>Video nêu thông điệp sâu sắc và rất hấp dẫn, cuốn hút bởi hình ảnh, âm thanh</a:t>
                      </a:r>
                    </a:p>
                    <a:p>
                      <a:pPr algn="just">
                        <a:lnSpc>
                          <a:spcPct val="115000"/>
                        </a:lnSpc>
                        <a:spcAft>
                          <a:spcPts val="1200"/>
                        </a:spcAft>
                      </a:pPr>
                      <a:r>
                        <a:rPr lang="en-US" sz="1800">
                          <a:effectLst/>
                          <a:latin typeface="Times New Roman" panose="02020603050405020304" pitchFamily="18" charset="0"/>
                          <a:ea typeface="Times New Roman" panose="02020603050405020304" pitchFamily="18" charset="0"/>
                        </a:rPr>
                        <a:t>(9 - 10 điểm)</a:t>
                      </a:r>
                    </a:p>
                  </a:txBody>
                  <a:tcPr marL="57254" marR="57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245534"/>
                  </a:ext>
                </a:extLst>
              </a:tr>
              <a:tr h="653172">
                <a:tc>
                  <a:txBody>
                    <a:bodyPr/>
                    <a:lstStyle/>
                    <a:p>
                      <a:pPr algn="ctr">
                        <a:lnSpc>
                          <a:spcPct val="115000"/>
                        </a:lnSpc>
                        <a:spcAft>
                          <a:spcPts val="0"/>
                        </a:spcAft>
                        <a:tabLst>
                          <a:tab pos="602615" algn="l"/>
                        </a:tabLst>
                      </a:pPr>
                      <a:r>
                        <a:rPr lang="en-US" sz="1800">
                          <a:solidFill>
                            <a:srgbClr val="172103"/>
                          </a:solidFill>
                          <a:effectLst/>
                          <a:latin typeface="Times New Roman" panose="02020603050405020304" pitchFamily="18" charset="0"/>
                          <a:ea typeface="Times New Roman" panose="02020603050405020304" pitchFamily="18" charset="0"/>
                        </a:rPr>
                        <a:t>Vẽ tranh tuyên truyền sử dụng hợp lí và bảo vệ nguồn nước </a:t>
                      </a:r>
                      <a:r>
                        <a:rPr lang="en-US" sz="1800" b="1">
                          <a:solidFill>
                            <a:srgbClr val="172103"/>
                          </a:solidFill>
                          <a:effectLst/>
                          <a:latin typeface="Times New Roman" panose="02020603050405020304" pitchFamily="18" charset="0"/>
                          <a:ea typeface="Times New Roman" panose="02020603050405020304" pitchFamily="18" charset="0"/>
                        </a:rPr>
                        <a:t>(10 điểm)</a:t>
                      </a:r>
                      <a:endParaRPr lang="en-US" sz="180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Các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nét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vẽ</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chưa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đẹp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và</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bức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tranh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còn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đơn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điệu</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về</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hình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ảnh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màu</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sắc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thông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điệp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chưa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rõ</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ràng</a:t>
                      </a:r>
                      <a:r>
                        <a:rPr lang="en-US" sz="1800" dirty="0" smtClean="0">
                          <a:solidFill>
                            <a:srgbClr val="172103"/>
                          </a:solidFill>
                          <a:effectLst/>
                          <a:latin typeface="Times New Roman" panose="02020603050405020304" pitchFamily="18" charset="0"/>
                          <a:ea typeface="Times New Roman" panose="02020603050405020304" pitchFamily="18" charset="0"/>
                        </a:rPr>
                        <a:t>.( </a:t>
                      </a:r>
                      <a:r>
                        <a:rPr lang="en-US" sz="1800" dirty="0">
                          <a:solidFill>
                            <a:srgbClr val="172103"/>
                          </a:solidFill>
                          <a:effectLst/>
                          <a:latin typeface="Times New Roman" panose="02020603050405020304" pitchFamily="18" charset="0"/>
                          <a:ea typeface="Times New Roman" panose="02020603050405020304" pitchFamily="18" charset="0"/>
                        </a:rPr>
                        <a:t>5 – 6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Các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nét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vẽ</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đẹp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nhưng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bức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tranh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chưa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thật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phong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phú</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tranh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đã</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thể</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hiện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đươc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thông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điệp</a:t>
                      </a:r>
                      <a:r>
                        <a:rPr lang="en-US" sz="1800" dirty="0" smtClean="0">
                          <a:solidFill>
                            <a:srgbClr val="172103"/>
                          </a:solidFill>
                          <a:effectLst/>
                          <a:latin typeface="Times New Roman" panose="02020603050405020304" pitchFamily="18" charset="0"/>
                          <a:ea typeface="Times New Roman" panose="02020603050405020304" pitchFamily="18" charset="0"/>
                        </a:rPr>
                        <a:t>.(</a:t>
                      </a:r>
                      <a:r>
                        <a:rPr lang="en-US" sz="1800" dirty="0">
                          <a:solidFill>
                            <a:srgbClr val="172103"/>
                          </a:solidFill>
                          <a:effectLst/>
                          <a:latin typeface="Times New Roman" panose="02020603050405020304" pitchFamily="18" charset="0"/>
                          <a:ea typeface="Times New Roman" panose="02020603050405020304" pitchFamily="18" charset="0"/>
                        </a:rPr>
                        <a:t>7 – 8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Bức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tranh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với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nhiều</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đường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nét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đẹp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phong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phú</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hấp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dẫn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thông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điệp</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được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truyền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đạt</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mạnh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mẽ</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gây</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ấn</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tượng</a:t>
                      </a:r>
                      <a:r>
                        <a:rPr lang="en-US" sz="1800" dirty="0" smtClean="0">
                          <a:solidFill>
                            <a:srgbClr val="172103"/>
                          </a:solidFill>
                          <a:effectLst/>
                          <a:latin typeface="Times New Roman" panose="02020603050405020304" pitchFamily="18" charset="0"/>
                          <a:ea typeface="Times New Roman" panose="02020603050405020304" pitchFamily="18" charset="0"/>
                        </a:rPr>
                        <a:t>.(</a:t>
                      </a:r>
                      <a:r>
                        <a:rPr lang="en-US" sz="1800" dirty="0">
                          <a:solidFill>
                            <a:srgbClr val="172103"/>
                          </a:solidFill>
                          <a:effectLst/>
                          <a:latin typeface="Times New Roman" panose="02020603050405020304" pitchFamily="18" charset="0"/>
                          <a:ea typeface="Times New Roman" panose="02020603050405020304" pitchFamily="18" charset="0"/>
                        </a:rPr>
                        <a:t>9 - 10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820014"/>
                  </a:ext>
                </a:extLst>
              </a:tr>
              <a:tr h="653172">
                <a:tc>
                  <a:txBody>
                    <a:bodyPr/>
                    <a:lstStyle/>
                    <a:p>
                      <a:pPr algn="ctr">
                        <a:lnSpc>
                          <a:spcPct val="115000"/>
                        </a:lnSpc>
                        <a:spcAft>
                          <a:spcPts val="0"/>
                        </a:spcAft>
                        <a:tabLst>
                          <a:tab pos="602615" algn="l"/>
                        </a:tabLst>
                      </a:pPr>
                      <a:r>
                        <a:rPr lang="en-US" sz="1800">
                          <a:solidFill>
                            <a:srgbClr val="172103"/>
                          </a:solidFill>
                          <a:effectLst/>
                          <a:latin typeface="Times New Roman" panose="02020603050405020304" pitchFamily="18" charset="0"/>
                          <a:ea typeface="Times New Roman" panose="02020603050405020304" pitchFamily="18" charset="0"/>
                        </a:rPr>
                        <a:t>Sản phẩm tái chế từ rác thải nhựa</a:t>
                      </a:r>
                      <a:endParaRPr lang="en-US" sz="1800">
                        <a:effectLst/>
                        <a:latin typeface="Times New Roman" panose="02020603050405020304" pitchFamily="18" charset="0"/>
                        <a:ea typeface="Times New Roman" panose="02020603050405020304" pitchFamily="18" charset="0"/>
                      </a:endParaRPr>
                    </a:p>
                    <a:p>
                      <a:pPr algn="ctr">
                        <a:lnSpc>
                          <a:spcPct val="115000"/>
                        </a:lnSpc>
                        <a:spcAft>
                          <a:spcPts val="0"/>
                        </a:spcAft>
                        <a:tabLst>
                          <a:tab pos="602615" algn="l"/>
                        </a:tabLst>
                      </a:pPr>
                      <a:r>
                        <a:rPr lang="en-US" sz="1800" b="1">
                          <a:solidFill>
                            <a:srgbClr val="172103"/>
                          </a:solidFill>
                          <a:effectLst/>
                          <a:latin typeface="Times New Roman" panose="02020603050405020304" pitchFamily="18" charset="0"/>
                          <a:ea typeface="Times New Roman" panose="02020603050405020304" pitchFamily="18" charset="0"/>
                        </a:rPr>
                        <a:t>(10 điểm)</a:t>
                      </a:r>
                      <a:endParaRPr lang="en-US" sz="180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1800" dirty="0" err="1">
                          <a:solidFill>
                            <a:srgbClr val="172103"/>
                          </a:solidFill>
                          <a:effectLst/>
                          <a:latin typeface="Times New Roman" panose="02020603050405020304" pitchFamily="18" charset="0"/>
                          <a:ea typeface="Times New Roman" panose="02020603050405020304" pitchFamily="18" charset="0"/>
                        </a:rPr>
                        <a:t>Chưa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giá</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trị</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sử</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dụng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chưa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tính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thẩm</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mĩ</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ý </a:t>
                      </a:r>
                      <a:r>
                        <a:rPr lang="en-US" sz="1800" dirty="0" err="1">
                          <a:solidFill>
                            <a:srgbClr val="172103"/>
                          </a:solidFill>
                          <a:effectLst/>
                          <a:latin typeface="Times New Roman" panose="02020603050405020304" pitchFamily="18" charset="0"/>
                          <a:ea typeface="Times New Roman" panose="02020603050405020304" pitchFamily="18" charset="0"/>
                        </a:rPr>
                        <a:t>nghĩa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với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môi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trường</a:t>
                      </a:r>
                      <a:r>
                        <a:rPr lang="en-US" sz="1800" dirty="0" smtClean="0">
                          <a:solidFill>
                            <a:srgbClr val="172103"/>
                          </a:solidFill>
                          <a:effectLst/>
                          <a:latin typeface="Times New Roman" panose="02020603050405020304" pitchFamily="18" charset="0"/>
                          <a:ea typeface="Times New Roman" panose="02020603050405020304" pitchFamily="18" charset="0"/>
                        </a:rPr>
                        <a:t>.( </a:t>
                      </a:r>
                      <a:r>
                        <a:rPr lang="en-US" sz="1800" dirty="0">
                          <a:solidFill>
                            <a:srgbClr val="172103"/>
                          </a:solidFill>
                          <a:effectLst/>
                          <a:latin typeface="Times New Roman" panose="02020603050405020304" pitchFamily="18" charset="0"/>
                          <a:ea typeface="Times New Roman" panose="02020603050405020304" pitchFamily="18" charset="0"/>
                        </a:rPr>
                        <a:t>5 – 6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giá</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trị</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sử</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dụng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tính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thẩm</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mĩ</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tương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đối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ý </a:t>
                      </a:r>
                      <a:r>
                        <a:rPr lang="en-US" sz="1800" dirty="0" err="1">
                          <a:solidFill>
                            <a:srgbClr val="172103"/>
                          </a:solidFill>
                          <a:effectLst/>
                          <a:latin typeface="Times New Roman" panose="02020603050405020304" pitchFamily="18" charset="0"/>
                          <a:ea typeface="Times New Roman" panose="02020603050405020304" pitchFamily="18" charset="0"/>
                        </a:rPr>
                        <a:t>nghĩa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với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môi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trường</a:t>
                      </a:r>
                      <a:r>
                        <a:rPr lang="en-US" sz="1800" dirty="0" smtClean="0">
                          <a:solidFill>
                            <a:srgbClr val="172103"/>
                          </a:solidFill>
                          <a:effectLst/>
                          <a:latin typeface="Times New Roman" panose="02020603050405020304" pitchFamily="18" charset="0"/>
                          <a:ea typeface="Times New Roman" panose="02020603050405020304" pitchFamily="18" charset="0"/>
                        </a:rPr>
                        <a:t>.</a:t>
                      </a:r>
                    </a:p>
                    <a:p>
                      <a:pPr>
                        <a:lnSpc>
                          <a:spcPct val="115000"/>
                        </a:lnSpc>
                        <a:spcAft>
                          <a:spcPts val="0"/>
                        </a:spcAft>
                        <a:tabLst>
                          <a:tab pos="602615" algn="l"/>
                        </a:tabLst>
                      </a:pPr>
                      <a:r>
                        <a:rPr lang="en-US" sz="1800" dirty="0" smtClean="0">
                          <a:solidFill>
                            <a:srgbClr val="172103"/>
                          </a:solidFill>
                          <a:effectLst/>
                          <a:latin typeface="Times New Roman" panose="02020603050405020304" pitchFamily="18" charset="0"/>
                          <a:ea typeface="Times New Roman" panose="02020603050405020304" pitchFamily="18" charset="0"/>
                        </a:rPr>
                        <a:t>(</a:t>
                      </a:r>
                      <a:r>
                        <a:rPr lang="en-US" sz="1800" dirty="0">
                          <a:solidFill>
                            <a:srgbClr val="172103"/>
                          </a:solidFill>
                          <a:effectLst/>
                          <a:latin typeface="Times New Roman" panose="02020603050405020304" pitchFamily="18" charset="0"/>
                          <a:ea typeface="Times New Roman" panose="02020603050405020304" pitchFamily="18" charset="0"/>
                        </a:rPr>
                        <a:t>7 – 8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giá</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trị</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sử</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dụng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tính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thẩm</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mĩ</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cao</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tính</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sáng</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tạo</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độc</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đáo</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có</a:t>
                      </a:r>
                      <a:r>
                        <a:rPr lang="en-US" sz="1800" dirty="0">
                          <a:solidFill>
                            <a:srgbClr val="172103"/>
                          </a:solidFill>
                          <a:effectLst/>
                          <a:latin typeface="Times New Roman" panose="02020603050405020304" pitchFamily="18" charset="0"/>
                          <a:ea typeface="Times New Roman" panose="02020603050405020304" pitchFamily="18" charset="0"/>
                        </a:rPr>
                        <a:t> ý </a:t>
                      </a:r>
                      <a:r>
                        <a:rPr lang="en-US" sz="1800" dirty="0" err="1">
                          <a:solidFill>
                            <a:srgbClr val="172103"/>
                          </a:solidFill>
                          <a:effectLst/>
                          <a:latin typeface="Times New Roman" panose="02020603050405020304" pitchFamily="18" charset="0"/>
                          <a:ea typeface="Times New Roman" panose="02020603050405020304" pitchFamily="18" charset="0"/>
                        </a:rPr>
                        <a:t>nghĩa</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với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môi</a:t>
                      </a:r>
                      <a:r>
                        <a:rPr lang="en-US" sz="1800" dirty="0">
                          <a:solidFill>
                            <a:srgbClr val="172103"/>
                          </a:solidFill>
                          <a:effectLst/>
                          <a:latin typeface="Times New Roman" panose="02020603050405020304" pitchFamily="18" charset="0"/>
                          <a:ea typeface="Times New Roman" panose="02020603050405020304" pitchFamily="18" charset="0"/>
                        </a:rPr>
                        <a:t> </a:t>
                      </a:r>
                      <a:r>
                        <a:rPr lang="en-US" sz="1800" dirty="0" err="1">
                          <a:solidFill>
                            <a:srgbClr val="172103"/>
                          </a:solidFill>
                          <a:effectLst/>
                          <a:latin typeface="Times New Roman" panose="02020603050405020304" pitchFamily="18" charset="0"/>
                          <a:ea typeface="Times New Roman" panose="02020603050405020304" pitchFamily="18" charset="0"/>
                        </a:rPr>
                        <a:t>trường</a:t>
                      </a:r>
                      <a:r>
                        <a:rPr lang="en-US" sz="1800" dirty="0" smtClean="0">
                          <a:solidFill>
                            <a:srgbClr val="172103"/>
                          </a:solidFill>
                          <a:effectLst/>
                          <a:latin typeface="Times New Roman" panose="02020603050405020304" pitchFamily="18" charset="0"/>
                          <a:ea typeface="Times New Roman" panose="02020603050405020304" pitchFamily="18" charset="0"/>
                        </a:rPr>
                        <a:t>.(</a:t>
                      </a:r>
                      <a:r>
                        <a:rPr lang="en-US" sz="1800" dirty="0">
                          <a:solidFill>
                            <a:srgbClr val="172103"/>
                          </a:solidFill>
                          <a:effectLst/>
                          <a:latin typeface="Times New Roman" panose="02020603050405020304" pitchFamily="18" charset="0"/>
                          <a:ea typeface="Times New Roman" panose="02020603050405020304" pitchFamily="18" charset="0"/>
                        </a:rPr>
                        <a:t>9 - 10 </a:t>
                      </a:r>
                      <a:r>
                        <a:rPr lang="en-US" sz="1800" dirty="0" err="1">
                          <a:solidFill>
                            <a:srgbClr val="172103"/>
                          </a:solidFill>
                          <a:effectLst/>
                          <a:latin typeface="Times New Roman" panose="02020603050405020304" pitchFamily="18" charset="0"/>
                          <a:ea typeface="Times New Roman" panose="02020603050405020304" pitchFamily="18" charset="0"/>
                        </a:rPr>
                        <a:t>điểm</a:t>
                      </a:r>
                      <a:r>
                        <a:rPr lang="en-US" sz="1800" dirty="0">
                          <a:solidFill>
                            <a:srgbClr val="172103"/>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05528"/>
                  </a:ext>
                </a:extLst>
              </a:tr>
            </a:tbl>
          </a:graphicData>
        </a:graphic>
      </p:graphicFrame>
    </p:spTree>
    <p:extLst>
      <p:ext uri="{BB962C8B-B14F-4D97-AF65-F5344CB8AC3E}">
        <p14:creationId xmlns:p14="http://schemas.microsoft.com/office/powerpoint/2010/main" val="20937962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823894" y="117989"/>
            <a:ext cx="9158288" cy="551682"/>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a:solidFill>
                  <a:schemeClr val="bg1"/>
                </a:solidFill>
                <a:latin typeface="Times New Roman" panose="02020603050405020304" pitchFamily="18" charset="0"/>
                <a:ea typeface="Times New Roman" panose="02020603050405020304" pitchFamily="18" charset="0"/>
              </a:rPr>
              <a:t>HƯỚNG DẪN TỰ HỌC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3272" r="22203"/>
          <a:stretch/>
        </p:blipFill>
        <p:spPr>
          <a:xfrm>
            <a:off x="11177300" y="0"/>
            <a:ext cx="587342" cy="718127"/>
          </a:xfrm>
          <a:prstGeom prst="rect">
            <a:avLst/>
          </a:prstGeom>
        </p:spPr>
      </p:pic>
      <p:sp>
        <p:nvSpPr>
          <p:cNvPr id="4" name="Rectangle 3"/>
          <p:cNvSpPr/>
          <p:nvPr/>
        </p:nvSpPr>
        <p:spPr>
          <a:xfrm>
            <a:off x="685800" y="1387672"/>
            <a:ext cx="10820400" cy="4723986"/>
          </a:xfrm>
          <a:prstGeom prst="rect">
            <a:avLst/>
          </a:prstGeom>
        </p:spPr>
        <p:txBody>
          <a:bodyPr>
            <a:spAutoFit/>
          </a:bodyPr>
          <a:lstStyle/>
          <a:p>
            <a:pPr>
              <a:lnSpc>
                <a:spcPct val="115000"/>
              </a:lnSpc>
              <a:spcAft>
                <a:spcPts val="1200"/>
              </a:spcAft>
            </a:pPr>
            <a:r>
              <a:rPr lang="vi-VN" sz="2200" dirty="0">
                <a:solidFill>
                  <a:srgbClr val="0D0D0D"/>
                </a:solidFill>
                <a:latin typeface="Times New Roman" panose="02020603050405020304" pitchFamily="18" charset="0"/>
                <a:ea typeface="Times New Roman" panose="02020603050405020304" pitchFamily="18" charset="0"/>
              </a:rPr>
              <a:t>1. Sưu tầm các bài viết, hình ảnh, video,... về tác dụng của vật nuôi và sự cần thiết bảo vệ động vật hoang dã; tác dụng của cây xanh và sự khan hiếm nước ngọt theo cách sau:</a:t>
            </a:r>
            <a:endParaRPr lang="en-US" sz="2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latin typeface="Times New Roman" panose="02020603050405020304" pitchFamily="18" charset="0"/>
                <a:ea typeface="Times New Roman" panose="02020603050405020304" pitchFamily="18" charset="0"/>
              </a:rPr>
              <a:t>- Sưu tầm từ sách báo em đọc hằng ngày.</a:t>
            </a:r>
            <a:endParaRPr lang="en-US" sz="2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latin typeface="Times New Roman" panose="02020603050405020304" pitchFamily="18" charset="0"/>
                <a:ea typeface="Times New Roman" panose="02020603050405020304" pitchFamily="18" charset="0"/>
              </a:rPr>
              <a:t>- Sưu tầm từ internet (vào công cụ tìm kiếm internet gõ từ hoặc cụm từ cần tìm kiếm như: </a:t>
            </a:r>
            <a:r>
              <a:rPr lang="vi-VN" sz="2200" i="1" dirty="0">
                <a:solidFill>
                  <a:srgbClr val="0D0D0D"/>
                </a:solidFill>
                <a:latin typeface="Times New Roman" panose="02020603050405020304" pitchFamily="18" charset="0"/>
                <a:ea typeface="Times New Roman" panose="02020603050405020304" pitchFamily="18" charset="0"/>
              </a:rPr>
              <a:t>vật nuôi, thú cưng, tác dụng của vật nuôi, động vật hoang dã, tác dụng của cây xanh,...).</a:t>
            </a:r>
            <a:endParaRPr lang="en-US" sz="2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latin typeface="Times New Roman" panose="02020603050405020304" pitchFamily="18" charset="0"/>
                <a:ea typeface="Times New Roman" panose="02020603050405020304" pitchFamily="18" charset="0"/>
              </a:rPr>
              <a:t>2. Đọc và tìm trong số tư liệu đã sưu tầm một bài nghị luận về đề tài vật nuôi, động vật hoang dã hoặc vai trò của cây xanh và nước ngọt đối với đời sống con người. </a:t>
            </a:r>
            <a:endParaRPr lang="en-US" sz="2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latin typeface="Times New Roman" panose="02020603050405020304" pitchFamily="18" charset="0"/>
                <a:ea typeface="Times New Roman" panose="02020603050405020304" pitchFamily="18" charset="0"/>
              </a:rPr>
              <a:t>3. Liên hệ với cuộc sống của gia đình em và những người xung quanh để tự đánh giá, nhận xét về ý thức và việc làm bảo vệ môi trường sống của mọi người.</a:t>
            </a:r>
            <a:endParaRPr lang="en-US" sz="2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4. </a:t>
            </a:r>
            <a:r>
              <a:rPr lang="vi-VN" sz="2200" b="1" dirty="0">
                <a:latin typeface="Times New Roman" panose="02020603050405020304" pitchFamily="18" charset="0"/>
                <a:ea typeface="Times New Roman" panose="02020603050405020304" pitchFamily="18" charset="0"/>
              </a:rPr>
              <a:t>Chuẩn bị bài 9 : Truyện (Truyện ngắn).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4170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10" name="Rectangle 9"/>
          <p:cNvSpPr/>
          <p:nvPr/>
        </p:nvSpPr>
        <p:spPr>
          <a:xfrm>
            <a:off x="4126445" y="368270"/>
            <a:ext cx="3555652" cy="483017"/>
          </a:xfrm>
          <a:prstGeom prst="rect">
            <a:avLst/>
          </a:prstGeom>
        </p:spPr>
        <p:txBody>
          <a:bodyPr wrap="none">
            <a:spAutoFit/>
          </a:bodyPr>
          <a:lstStyle/>
          <a:p>
            <a:pPr marL="457200" algn="ctr">
              <a:lnSpc>
                <a:spcPct val="115000"/>
              </a:lnSpc>
              <a:spcAft>
                <a:spcPts val="0"/>
              </a:spcAft>
            </a:pPr>
            <a:r>
              <a:rPr lang="en-US" sz="2400" b="1" dirty="0">
                <a:solidFill>
                  <a:schemeClr val="bg1"/>
                </a:solidFill>
                <a:latin typeface="Times New Roman" panose="02020603050405020304" pitchFamily="18" charset="0"/>
                <a:ea typeface="Times New Roman" panose="02020603050405020304" pitchFamily="18" charset="0"/>
              </a:rPr>
              <a:t>PHIẾU HỌC TẬP 01:</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952139" y="1130300"/>
            <a:ext cx="8275022" cy="587853"/>
          </a:xfrm>
          <a:prstGeom prst="rect">
            <a:avLst/>
          </a:prstGeom>
        </p:spPr>
        <p:txBody>
          <a:bodyPr wrap="none">
            <a:spAutoFit/>
          </a:bodyPr>
          <a:lstStyle/>
          <a:p>
            <a:pPr marL="457200" algn="ctr">
              <a:lnSpc>
                <a:spcPct val="115000"/>
              </a:lnSpc>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hệ</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lí</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lẽ</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bằng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chứng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25883815"/>
              </p:ext>
            </p:extLst>
          </p:nvPr>
        </p:nvGraphicFramePr>
        <p:xfrm>
          <a:off x="660400" y="1976733"/>
          <a:ext cx="10858500" cy="2560320"/>
        </p:xfrm>
        <a:graphic>
          <a:graphicData uri="http://schemas.openxmlformats.org/drawingml/2006/table">
            <a:tbl>
              <a:tblPr firstRow="1" firstCol="1" bandRow="1"/>
              <a:tblGrid>
                <a:gridCol w="3445699">
                  <a:extLst>
                    <a:ext uri="{9D8B030D-6E8A-4147-A177-3AD203B41FA5}">
                      <a16:colId xmlns:a16="http://schemas.microsoft.com/office/drawing/2014/main" val="4232887636"/>
                    </a:ext>
                  </a:extLst>
                </a:gridCol>
                <a:gridCol w="2198762">
                  <a:extLst>
                    <a:ext uri="{9D8B030D-6E8A-4147-A177-3AD203B41FA5}">
                      <a16:colId xmlns:a16="http://schemas.microsoft.com/office/drawing/2014/main" val="3946930551"/>
                    </a:ext>
                  </a:extLst>
                </a:gridCol>
                <a:gridCol w="2654844">
                  <a:extLst>
                    <a:ext uri="{9D8B030D-6E8A-4147-A177-3AD203B41FA5}">
                      <a16:colId xmlns:a16="http://schemas.microsoft.com/office/drawing/2014/main" val="559564757"/>
                    </a:ext>
                  </a:extLst>
                </a:gridCol>
                <a:gridCol w="2559195">
                  <a:extLst>
                    <a:ext uri="{9D8B030D-6E8A-4147-A177-3AD203B41FA5}">
                      <a16:colId xmlns:a16="http://schemas.microsoft.com/office/drawing/2014/main" val="1713515833"/>
                    </a:ext>
                  </a:extLst>
                </a:gridCol>
              </a:tblGrid>
              <a:tr h="0">
                <a:tc>
                  <a:txBody>
                    <a:bodyPr/>
                    <a:lstStyle/>
                    <a:p>
                      <a:pPr algn="ctr">
                        <a:lnSpc>
                          <a:spcPct val="150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Nhóm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BP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15948015"/>
                  </a:ext>
                </a:extLst>
              </a:tr>
              <a:tr h="0">
                <a:tc>
                  <a:txBody>
                    <a:bodyPr/>
                    <a:lstStyle/>
                    <a:p>
                      <a:pPr>
                        <a:lnSpc>
                          <a:spcPct val="150000"/>
                        </a:lnSpc>
                        <a:spcAft>
                          <a:spcPts val="0"/>
                        </a:spcAft>
                        <a:tabLst>
                          <a:tab pos="1386840" algn="l"/>
                        </a:tabLst>
                      </a:pPr>
                      <a:r>
                        <a:rPr lang="en-US" sz="2800" b="1">
                          <a:solidFill>
                            <a:srgbClr val="FF0000"/>
                          </a:solidFill>
                          <a:effectLst/>
                          <a:latin typeface="Times New Roman" panose="02020603050405020304" pitchFamily="18" charset="0"/>
                          <a:ea typeface="MS Mincho"/>
                          <a:cs typeface="Times New Roman" panose="02020603050405020304" pitchFamily="18" charset="0"/>
                        </a:rPr>
                        <a:t>Nhóm 1 </a:t>
                      </a:r>
                      <a:r>
                        <a:rPr lang="en-US" sz="2800" b="1">
                          <a:solidFill>
                            <a:srgbClr val="0070C0"/>
                          </a:solidFill>
                          <a:effectLst/>
                          <a:latin typeface="Times New Roman" panose="02020603050405020304" pitchFamily="18" charset="0"/>
                          <a:ea typeface="MS Mincho"/>
                          <a:cs typeface="Times New Roman" panose="02020603050405020304" pitchFamily="18" charset="0"/>
                        </a:rPr>
                        <a:t>(Đoạn 1,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777744"/>
                  </a:ext>
                </a:extLst>
              </a:tr>
              <a:tr h="0">
                <a:tc>
                  <a:txBody>
                    <a:bodyPr/>
                    <a:lstStyle/>
                    <a:p>
                      <a:pPr>
                        <a:lnSpc>
                          <a:spcPct val="150000"/>
                        </a:lnSpc>
                        <a:spcAft>
                          <a:spcPts val="0"/>
                        </a:spcAft>
                        <a:tabLst>
                          <a:tab pos="1386840" algn="l"/>
                        </a:tabLst>
                      </a:pPr>
                      <a:r>
                        <a:rPr lang="en-US" sz="2800" b="1" dirty="0" err="1">
                          <a:solidFill>
                            <a:srgbClr val="FF0000"/>
                          </a:solidFill>
                          <a:effectLst/>
                          <a:latin typeface="Times New Roman" panose="02020603050405020304" pitchFamily="18" charset="0"/>
                          <a:ea typeface="MS Mincho"/>
                          <a:cs typeface="Times New Roman" panose="02020603050405020304" pitchFamily="18" charset="0"/>
                        </a:rPr>
                        <a:t>Nhóm</a:t>
                      </a:r>
                      <a:r>
                        <a:rPr lang="en-US" sz="2800" b="1" dirty="0">
                          <a:solidFill>
                            <a:srgbClr val="FF0000"/>
                          </a:solidFill>
                          <a:effectLst/>
                          <a:latin typeface="Times New Roman" panose="02020603050405020304" pitchFamily="18" charset="0"/>
                          <a:ea typeface="MS Mincho"/>
                          <a:cs typeface="Times New Roman" panose="02020603050405020304" pitchFamily="18" charset="0"/>
                        </a:rPr>
                        <a:t> 2 </a:t>
                      </a:r>
                      <a:r>
                        <a:rPr lang="en-US" sz="2800" b="1" dirty="0">
                          <a:solidFill>
                            <a:srgbClr val="0070C0"/>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070C0"/>
                          </a:solidFill>
                          <a:effectLst/>
                          <a:latin typeface="Times New Roman" panose="02020603050405020304" pitchFamily="18" charset="0"/>
                          <a:ea typeface="MS Mincho"/>
                          <a:cs typeface="Times New Roman" panose="02020603050405020304" pitchFamily="18" charset="0"/>
                        </a:rPr>
                        <a:t>Đoạn</a:t>
                      </a:r>
                      <a:r>
                        <a:rPr lang="en-US" sz="2800" b="1" dirty="0">
                          <a:solidFill>
                            <a:srgbClr val="0070C0"/>
                          </a:solidFill>
                          <a:effectLst/>
                          <a:latin typeface="Times New Roman" panose="02020603050405020304" pitchFamily="18" charset="0"/>
                          <a:ea typeface="MS Mincho"/>
                          <a:cs typeface="Times New Roman" panose="02020603050405020304" pitchFamily="18" charset="0"/>
                        </a:rPr>
                        <a:t> 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496593"/>
                  </a:ext>
                </a:extLst>
              </a:tr>
              <a:tr h="0">
                <a:tc>
                  <a:txBody>
                    <a:bodyPr/>
                    <a:lstStyle/>
                    <a:p>
                      <a:pPr>
                        <a:lnSpc>
                          <a:spcPct val="150000"/>
                        </a:lnSpc>
                        <a:spcAft>
                          <a:spcPts val="0"/>
                        </a:spcAft>
                        <a:tabLst>
                          <a:tab pos="1386840" algn="l"/>
                        </a:tabLst>
                      </a:pPr>
                      <a:r>
                        <a:rPr lang="en-US" sz="2800" b="1">
                          <a:solidFill>
                            <a:srgbClr val="FF0000"/>
                          </a:solidFill>
                          <a:effectLst/>
                          <a:latin typeface="Times New Roman" panose="02020603050405020304" pitchFamily="18" charset="0"/>
                          <a:ea typeface="MS Mincho"/>
                          <a:cs typeface="Times New Roman" panose="02020603050405020304" pitchFamily="18" charset="0"/>
                        </a:rPr>
                        <a:t>Nhóm 3 </a:t>
                      </a:r>
                      <a:r>
                        <a:rPr lang="en-US" sz="2800" b="1">
                          <a:solidFill>
                            <a:srgbClr val="0070C0"/>
                          </a:solidFill>
                          <a:effectLst/>
                          <a:latin typeface="Times New Roman" panose="02020603050405020304" pitchFamily="18" charset="0"/>
                          <a:ea typeface="MS Mincho"/>
                          <a:cs typeface="Times New Roman" panose="02020603050405020304" pitchFamily="18" charset="0"/>
                        </a:rPr>
                        <a:t>(Đoạn 4, 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063774"/>
                  </a:ext>
                </a:extLst>
              </a:tr>
            </a:tbl>
          </a:graphicData>
        </a:graphic>
      </p:graphicFrame>
      <p:pic>
        <p:nvPicPr>
          <p:cNvPr id="13" name="Picture 12"/>
          <p:cNvPicPr>
            <a:picLocks noChangeAspect="1"/>
          </p:cNvPicPr>
          <p:nvPr/>
        </p:nvPicPr>
        <p:blipFill>
          <a:blip r:embed="rId3"/>
          <a:stretch>
            <a:fillRect/>
          </a:stretch>
        </p:blipFill>
        <p:spPr>
          <a:xfrm>
            <a:off x="10412361" y="368270"/>
            <a:ext cx="1364325" cy="1364325"/>
          </a:xfrm>
          <a:prstGeom prst="rect">
            <a:avLst/>
          </a:prstGeom>
        </p:spPr>
      </p:pic>
    </p:spTree>
    <p:extLst>
      <p:ext uri="{BB962C8B-B14F-4D97-AF65-F5344CB8AC3E}">
        <p14:creationId xmlns:p14="http://schemas.microsoft.com/office/powerpoint/2010/main" val="2687661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293534" y="1704345"/>
            <a:ext cx="108585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3"/>
          <a:srcRect t="26275"/>
          <a:stretch/>
        </p:blipFill>
        <p:spPr>
          <a:xfrm>
            <a:off x="293534" y="3184462"/>
            <a:ext cx="3889981" cy="2800965"/>
          </a:xfrm>
          <a:prstGeom prst="rect">
            <a:avLst/>
          </a:prstGeom>
          <a:scene3d>
            <a:camera prst="orthographicFront"/>
            <a:lightRig rig="threePt" dir="t"/>
          </a:scene3d>
          <a:sp3d>
            <a:bevelT prst="convex"/>
          </a:sp3d>
        </p:spPr>
      </p:pic>
      <p:sp>
        <p:nvSpPr>
          <p:cNvPr id="5" name="Pentagon 4"/>
          <p:cNvSpPr/>
          <p:nvPr/>
        </p:nvSpPr>
        <p:spPr>
          <a:xfrm>
            <a:off x="1167973" y="2443457"/>
            <a:ext cx="2367165" cy="484632"/>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THẢO LUẬN NHÓM</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7205076" y="2394082"/>
            <a:ext cx="1356851" cy="5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10 PHÚT</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4438072" y="2928089"/>
            <a:ext cx="7377771" cy="3490186"/>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VÒNG 2:</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Nhóm</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mảnh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ghép</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Tạo nhóm mới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nhiệm vụ mới: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288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Chia sẻ kết quả thảo luận ở vòng chuyên gia.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288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thái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2880" lvl="0" indent="0" algn="just" defTabSz="914400" rtl="0" eaLnBrk="1" fontAlgn="auto" latinLnBrk="0" hangingPunct="1">
              <a:lnSpc>
                <a:spcPct val="115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giúp</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hoặc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rõ</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97954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293534" y="1704345"/>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gắn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tuổi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ight Arrow Callout 11"/>
          <p:cNvSpPr/>
          <p:nvPr/>
        </p:nvSpPr>
        <p:spPr>
          <a:xfrm>
            <a:off x="986555" y="3036826"/>
            <a:ext cx="2713704" cy="2964426"/>
          </a:xfrm>
          <a:prstGeom prst="rightArrowCallout">
            <a:avLst>
              <a:gd name="adj1" fmla="val 42450"/>
              <a:gd name="adj2" fmla="val 33725"/>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1: </a:t>
            </a:r>
            <a:r>
              <a:rPr lang="vi-VN" sz="2800" dirty="0">
                <a:solidFill>
                  <a:srgbClr val="0D0D0D"/>
                </a:solidFill>
                <a:latin typeface="Times New Roman" panose="02020603050405020304" pitchFamily="18" charset="0"/>
                <a:ea typeface="Times New Roman" panose="02020603050405020304" pitchFamily="18" charset="0"/>
              </a:rPr>
              <a:t>Động vật gắn liền với tuổi thơ con người:</a:t>
            </a:r>
            <a:endParaRPr lang="en-US" sz="2800" dirty="0">
              <a:effectLst/>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34940" y="3283239"/>
            <a:ext cx="7357806" cy="2586619"/>
            <a:chOff x="2032000" y="719666"/>
            <a:chExt cx="8128000" cy="5418666"/>
          </a:xfrm>
        </p:grpSpPr>
        <p:sp>
          <p:nvSpPr>
            <p:cNvPr id="15" name="Freeform 14"/>
            <p:cNvSpPr/>
            <p:nvPr/>
          </p:nvSpPr>
          <p:spPr>
            <a:xfrm>
              <a:off x="2032000" y="719666"/>
              <a:ext cx="8128000" cy="1625600"/>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Nhiều người từng dành hàng giờ ngồi nhìn lũ kiến "hành quân".</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Buộc chỉ vào chân cánh cam làm diều.</a:t>
              </a:r>
              <a:endParaRPr lang="en-US" sz="2800" kern="1200" dirty="0">
                <a:latin typeface="Times New Roman" panose="02020603050405020304" pitchFamily="18" charset="0"/>
                <a:cs typeface="Times New Roman" panose="02020603050405020304" pitchFamily="18" charset="0"/>
              </a:endParaRPr>
            </a:p>
          </p:txBody>
        </p:sp>
        <p:sp>
          <p:nvSpPr>
            <p:cNvPr id="18" name="Rectangle 17"/>
            <p:cNvSpPr/>
            <p:nvPr/>
          </p:nvSpPr>
          <p:spPr>
            <a:xfrm>
              <a:off x="2032000" y="5759026"/>
              <a:ext cx="8128000" cy="379306"/>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0783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3867" y="1445341"/>
            <a:ext cx="5383601" cy="46887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93047414"/>
              </p:ext>
            </p:extLst>
          </p:nvPr>
        </p:nvGraphicFramePr>
        <p:xfrm>
          <a:off x="2714965" y="209931"/>
          <a:ext cx="6759206" cy="1682496"/>
        </p:xfrm>
        <a:graphic>
          <a:graphicData uri="http://schemas.openxmlformats.org/drawingml/2006/table">
            <a:tbl>
              <a:tblPr firstRow="1" firstCol="1" bandRow="1"/>
              <a:tblGrid>
                <a:gridCol w="6759206">
                  <a:extLst>
                    <a:ext uri="{9D8B030D-6E8A-4147-A177-3AD203B41FA5}">
                      <a16:colId xmlns:a16="http://schemas.microsoft.com/office/drawing/2014/main" val="854271241"/>
                    </a:ext>
                  </a:extLst>
                </a:gridCol>
              </a:tblGrid>
              <a:tr h="0">
                <a:tc>
                  <a:txBody>
                    <a:bodyPr/>
                    <a:lstStyle/>
                    <a:p>
                      <a:pPr algn="ctr">
                        <a:lnSpc>
                          <a:spcPct val="115000"/>
                        </a:lnSpc>
                        <a:spcAft>
                          <a:spcPts val="0"/>
                        </a:spcAft>
                      </a:pPr>
                      <a:r>
                        <a:rPr lang="en-US" sz="3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baseline="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VĂN </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BẢN NGHỊ LUẬN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 LUẬN XÃ HỘI)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32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846441465"/>
                  </a:ext>
                </a:extLst>
              </a:tr>
            </a:tbl>
          </a:graphicData>
        </a:graphic>
      </p:graphicFrame>
      <p:sp>
        <p:nvSpPr>
          <p:cNvPr id="6" name="Rectangle 5"/>
          <p:cNvSpPr/>
          <p:nvPr/>
        </p:nvSpPr>
        <p:spPr>
          <a:xfrm>
            <a:off x="1149304" y="2946265"/>
            <a:ext cx="3632725"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KHỞI ĐỘNG</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Effect>
                      <a14:brightnessContrast bright="20000" contrast="-20000"/>
                    </a14:imgEffect>
                  </a14:imgLayer>
                </a14:imgProps>
              </a:ext>
            </a:extLst>
          </a:blip>
          <a:srcRect l="2985" t="10887" r="2419" b="10726"/>
          <a:stretch/>
        </p:blipFill>
        <p:spPr>
          <a:xfrm>
            <a:off x="6094568" y="1355622"/>
            <a:ext cx="5766620" cy="4778478"/>
          </a:xfrm>
          <a:prstGeom prst="rect">
            <a:avLst/>
          </a:prstGeom>
        </p:spPr>
      </p:pic>
      <p:pic>
        <p:nvPicPr>
          <p:cNvPr id="18" name="Picture 17"/>
          <p:cNvPicPr>
            <a:picLocks noChangeAspect="1"/>
          </p:cNvPicPr>
          <p:nvPr/>
        </p:nvPicPr>
        <p:blipFill>
          <a:blip r:embed="rId5"/>
          <a:srcRect l="4816" t="715" r="4000"/>
          <a:stretch>
            <a:fillRect/>
          </a:stretch>
        </p:blipFill>
        <p:spPr>
          <a:xfrm>
            <a:off x="6496752" y="2403739"/>
            <a:ext cx="4240074" cy="2625461"/>
          </a:xfrm>
          <a:custGeom>
            <a:avLst/>
            <a:gdLst>
              <a:gd name="connsiteX0" fmla="*/ 230019 w 4370569"/>
              <a:gd name="connsiteY0" fmla="*/ 0 h 3024174"/>
              <a:gd name="connsiteX1" fmla="*/ 4140550 w 4370569"/>
              <a:gd name="connsiteY1" fmla="*/ 0 h 3024174"/>
              <a:gd name="connsiteX2" fmla="*/ 4370569 w 4370569"/>
              <a:gd name="connsiteY2" fmla="*/ 230019 h 3024174"/>
              <a:gd name="connsiteX3" fmla="*/ 4370569 w 4370569"/>
              <a:gd name="connsiteY3" fmla="*/ 2794155 h 3024174"/>
              <a:gd name="connsiteX4" fmla="*/ 4140550 w 4370569"/>
              <a:gd name="connsiteY4" fmla="*/ 3024174 h 3024174"/>
              <a:gd name="connsiteX5" fmla="*/ 230019 w 4370569"/>
              <a:gd name="connsiteY5" fmla="*/ 3024174 h 3024174"/>
              <a:gd name="connsiteX6" fmla="*/ 0 w 4370569"/>
              <a:gd name="connsiteY6" fmla="*/ 2794155 h 3024174"/>
              <a:gd name="connsiteX7" fmla="*/ 0 w 4370569"/>
              <a:gd name="connsiteY7" fmla="*/ 230019 h 3024174"/>
              <a:gd name="connsiteX8" fmla="*/ 230019 w 4370569"/>
              <a:gd name="connsiteY8" fmla="*/ 0 h 302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0569" h="3024174">
                <a:moveTo>
                  <a:pt x="230019" y="0"/>
                </a:moveTo>
                <a:lnTo>
                  <a:pt x="4140550" y="0"/>
                </a:lnTo>
                <a:cubicBezTo>
                  <a:pt x="4267586" y="0"/>
                  <a:pt x="4370569" y="102983"/>
                  <a:pt x="4370569" y="230019"/>
                </a:cubicBezTo>
                <a:lnTo>
                  <a:pt x="4370569" y="2794155"/>
                </a:lnTo>
                <a:cubicBezTo>
                  <a:pt x="4370569" y="2921191"/>
                  <a:pt x="4267586" y="3024174"/>
                  <a:pt x="4140550" y="3024174"/>
                </a:cubicBezTo>
                <a:lnTo>
                  <a:pt x="230019" y="3024174"/>
                </a:lnTo>
                <a:cubicBezTo>
                  <a:pt x="102983" y="3024174"/>
                  <a:pt x="0" y="2921191"/>
                  <a:pt x="0" y="2794155"/>
                </a:cubicBezTo>
                <a:lnTo>
                  <a:pt x="0" y="230019"/>
                </a:lnTo>
                <a:cubicBezTo>
                  <a:pt x="0" y="102983"/>
                  <a:pt x="102983" y="0"/>
                  <a:pt x="230019" y="0"/>
                </a:cubicBezTo>
                <a:close/>
              </a:path>
            </a:pathLst>
          </a:custGeom>
        </p:spPr>
      </p:pic>
      <p:sp>
        <p:nvSpPr>
          <p:cNvPr id="10" name="TextBox 9"/>
          <p:cNvSpPr txBox="1"/>
          <p:nvPr/>
        </p:nvSpPr>
        <p:spPr>
          <a:xfrm>
            <a:off x="7180900" y="3407930"/>
            <a:ext cx="2864493" cy="646331"/>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(VIDEO CON NGƯỜI VÀ THIÊN NHIÊN)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931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293534" y="1704345"/>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gắn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tuổi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ight Arrow Callout 11"/>
          <p:cNvSpPr/>
          <p:nvPr/>
        </p:nvSpPr>
        <p:spPr>
          <a:xfrm>
            <a:off x="983750" y="3036826"/>
            <a:ext cx="2713704" cy="2964426"/>
          </a:xfrm>
          <a:prstGeom prst="rightArrowCallout">
            <a:avLst>
              <a:gd name="adj1" fmla="val 42450"/>
              <a:gd name="adj2" fmla="val 33725"/>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a:solidFill>
                  <a:srgbClr val="0D0D0D"/>
                </a:solidFill>
                <a:latin typeface="Times New Roman" panose="02020603050405020304" pitchFamily="18" charset="0"/>
                <a:ea typeface="Times New Roman" panose="02020603050405020304" pitchFamily="18" charset="0"/>
              </a:rPr>
              <a:t>Đoạn 2: </a:t>
            </a:r>
            <a:r>
              <a:rPr lang="vi-VN" sz="2800">
                <a:solidFill>
                  <a:srgbClr val="0D0D0D"/>
                </a:solidFill>
                <a:latin typeface="Times New Roman" panose="02020603050405020304" pitchFamily="18" charset="0"/>
                <a:ea typeface="Times New Roman" panose="02020603050405020304" pitchFamily="18" charset="0"/>
              </a:rPr>
              <a:t>Động vật gắn liền với cuộc sống con người:</a:t>
            </a:r>
            <a:endParaRPr lang="en-US" sz="2400">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3826527" y="3294193"/>
            <a:ext cx="7369023" cy="2225470"/>
            <a:chOff x="3783011" y="3283239"/>
            <a:chExt cx="7369023" cy="2225470"/>
          </a:xfrm>
        </p:grpSpPr>
        <p:grpSp>
          <p:nvGrpSpPr>
            <p:cNvPr id="4" name="Group 3"/>
            <p:cNvGrpSpPr/>
            <p:nvPr/>
          </p:nvGrpSpPr>
          <p:grpSpPr>
            <a:xfrm>
              <a:off x="3794228" y="3283239"/>
              <a:ext cx="7357806" cy="2157549"/>
              <a:chOff x="3524865" y="3156155"/>
              <a:chExt cx="7357806" cy="2157549"/>
            </a:xfrm>
          </p:grpSpPr>
          <p:sp>
            <p:nvSpPr>
              <p:cNvPr id="15" name="Freeform 14"/>
              <p:cNvSpPr/>
              <p:nvPr/>
            </p:nvSpPr>
            <p:spPr>
              <a:xfrm>
                <a:off x="3524865" y="3156155"/>
                <a:ext cx="7357806" cy="679754"/>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smtClean="0">
                    <a:ln>
                      <a:noFill/>
                    </a:ln>
                    <a:solidFill>
                      <a:prstClr val="white">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chứng</a:t>
                </a:r>
                <a:r>
                  <a:rPr kumimoji="0" lang="en-US" sz="2800" b="0" i="0" u="none" strike="noStrike" kern="1200" cap="none" spc="0" normalizeH="0" baseline="0" noProof="0" dirty="0" smtClean="0">
                    <a:ln>
                      <a:noFill/>
                    </a:ln>
                    <a:solidFill>
                      <a:prstClr val="white">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3524865" y="3835910"/>
                <a:ext cx="3678903" cy="1477794"/>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nSpc>
                    <a:spcPct val="115000"/>
                  </a:lnSpc>
                  <a:spcAft>
                    <a:spcPts val="1200"/>
                  </a:spcAft>
                </a:pPr>
                <a:r>
                  <a:rPr lang="vi-VN" sz="2800">
                    <a:solidFill>
                      <a:srgbClr val="0D0D0D"/>
                    </a:solidFill>
                    <a:latin typeface="Times New Roman" panose="02020603050405020304" pitchFamily="18" charset="0"/>
                    <a:ea typeface="Times New Roman" panose="02020603050405020304" pitchFamily="18" charset="0"/>
                  </a:rPr>
                  <a:t>Gà trống gáy gọi thức dậy.</a:t>
                </a:r>
                <a:endParaRPr lang="en-US" sz="2400">
                  <a:effectLst/>
                  <a:latin typeface="Times New Roman" panose="02020603050405020304" pitchFamily="18" charset="0"/>
                  <a:ea typeface="Times New Roman" panose="02020603050405020304" pitchFamily="18" charset="0"/>
                </a:endParaRPr>
              </a:p>
            </p:txBody>
          </p:sp>
          <p:sp>
            <p:nvSpPr>
              <p:cNvPr id="17" name="Freeform 16"/>
              <p:cNvSpPr/>
              <p:nvPr/>
            </p:nvSpPr>
            <p:spPr>
              <a:xfrm>
                <a:off x="7203768" y="3835910"/>
                <a:ext cx="3678903" cy="1477794"/>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a:solidFill>
                      <a:srgbClr val="0D0D0D"/>
                    </a:solidFill>
                    <a:latin typeface="Times New Roman" panose="02020603050405020304" pitchFamily="18" charset="0"/>
                    <a:ea typeface="Times New Roman" panose="02020603050405020304" pitchFamily="18" charset="0"/>
                  </a:rPr>
                  <a:t>Mẻ tôm, cá chế biến những món thanh đạm.</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3783011" y="5462990"/>
              <a:ext cx="7357806" cy="45719"/>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6916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293534" y="1704345"/>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gắn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tuổi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2843925" y="3036826"/>
            <a:ext cx="6491447" cy="2680888"/>
            <a:chOff x="3821495" y="3457437"/>
            <a:chExt cx="4821251" cy="2680888"/>
          </a:xfrm>
        </p:grpSpPr>
        <p:sp>
          <p:nvSpPr>
            <p:cNvPr id="10" name="Freeform 9"/>
            <p:cNvSpPr/>
            <p:nvPr/>
          </p:nvSpPr>
          <p:spPr>
            <a:xfrm>
              <a:off x="5320903" y="3922656"/>
              <a:ext cx="3321843" cy="2215669"/>
            </a:xfrm>
            <a:custGeom>
              <a:avLst/>
              <a:gdLst>
                <a:gd name="connsiteX0" fmla="*/ 0 w 3321843"/>
                <a:gd name="connsiteY0" fmla="*/ 0 h 2215669"/>
                <a:gd name="connsiteX1" fmla="*/ 3321843 w 3321843"/>
                <a:gd name="connsiteY1" fmla="*/ 0 h 2215669"/>
                <a:gd name="connsiteX2" fmla="*/ 3321843 w 3321843"/>
                <a:gd name="connsiteY2" fmla="*/ 2215669 h 2215669"/>
                <a:gd name="connsiteX3" fmla="*/ 0 w 3321843"/>
                <a:gd name="connsiteY3" fmla="*/ 2215669 h 2215669"/>
                <a:gd name="connsiteX4" fmla="*/ 0 w 3321843"/>
                <a:gd name="connsiteY4" fmla="*/ 0 h 221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843" h="2215669">
                  <a:moveTo>
                    <a:pt x="0" y="0"/>
                  </a:moveTo>
                  <a:lnTo>
                    <a:pt x="3321843" y="0"/>
                  </a:lnTo>
                  <a:lnTo>
                    <a:pt x="3321843" y="2215669"/>
                  </a:lnTo>
                  <a:lnTo>
                    <a:pt x="0" y="22156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1495"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Đoan</a:t>
              </a:r>
              <a:r>
                <a:rPr lang="en-US" sz="2800" kern="1200" dirty="0" smtClean="0">
                  <a:latin typeface="Times New Roman" panose="02020603050405020304" pitchFamily="18" charset="0"/>
                  <a:cs typeface="Times New Roman" panose="02020603050405020304" pitchFamily="18" charset="0"/>
                </a:rPr>
                <a:t> 1, 2 </a:t>
              </a:r>
              <a:r>
                <a:rPr lang="en-US" sz="2800" kern="1200" dirty="0" err="1" smtClean="0">
                  <a:latin typeface="Times New Roman" panose="02020603050405020304" pitchFamily="18" charset="0"/>
                  <a:cs typeface="Times New Roman" panose="02020603050405020304" pitchFamily="18" charset="0"/>
                </a:rPr>
                <a:t>nhằm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3821495" y="3457437"/>
              <a:ext cx="1765459" cy="1292509"/>
            </a:xfrm>
            <a:custGeom>
              <a:avLst/>
              <a:gdLst>
                <a:gd name="connsiteX0" fmla="*/ 0 w 2214562"/>
                <a:gd name="connsiteY0" fmla="*/ 1107281 h 2214562"/>
                <a:gd name="connsiteX1" fmla="*/ 1107281 w 2214562"/>
                <a:gd name="connsiteY1" fmla="*/ 0 h 2214562"/>
                <a:gd name="connsiteX2" fmla="*/ 2214562 w 2214562"/>
                <a:gd name="connsiteY2" fmla="*/ 1107281 h 2214562"/>
                <a:gd name="connsiteX3" fmla="*/ 1107281 w 2214562"/>
                <a:gd name="connsiteY3" fmla="*/ 2214562 h 2214562"/>
                <a:gd name="connsiteX4" fmla="*/ 0 w 2214562"/>
                <a:gd name="connsiteY4" fmla="*/ 1107281 h 221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562" h="2214562">
                  <a:moveTo>
                    <a:pt x="0" y="1107281"/>
                  </a:moveTo>
                  <a:cubicBezTo>
                    <a:pt x="0" y="495747"/>
                    <a:pt x="495747" y="0"/>
                    <a:pt x="1107281" y="0"/>
                  </a:cubicBezTo>
                  <a:cubicBezTo>
                    <a:pt x="1718815" y="0"/>
                    <a:pt x="2214562" y="495747"/>
                    <a:pt x="2214562" y="1107281"/>
                  </a:cubicBezTo>
                  <a:cubicBezTo>
                    <a:pt x="2214562" y="1718815"/>
                    <a:pt x="1718815" y="2214562"/>
                    <a:pt x="1107281" y="2214562"/>
                  </a:cubicBezTo>
                  <a:cubicBezTo>
                    <a:pt x="495747" y="2214562"/>
                    <a:pt x="0" y="1718815"/>
                    <a:pt x="0" y="110728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315" tIns="324315" rIns="324315" bIns="324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kê</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2893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1286" y="1810362"/>
            <a:ext cx="6342442" cy="548099"/>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Times New Roman" panose="02020603050405020304" pitchFamily="18" charset="0"/>
              </a:rPr>
              <a:t>2.2. </a:t>
            </a:r>
            <a:r>
              <a:rPr lang="en-US" sz="2800" b="1" dirty="0" err="1">
                <a:solidFill>
                  <a:srgbClr val="0D0D0D"/>
                </a:solidFill>
                <a:latin typeface="Times New Roman" panose="02020603050405020304" pitchFamily="18" charset="0"/>
                <a:ea typeface="MS Mincho"/>
              </a:rPr>
              <a:t>Vai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trò</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động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với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hệ</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sinh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thái</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1208651" y="2493792"/>
            <a:ext cx="9674942" cy="2900309"/>
            <a:chOff x="2025649" y="2792103"/>
            <a:chExt cx="8128000" cy="4047458"/>
          </a:xfrm>
        </p:grpSpPr>
        <p:sp>
          <p:nvSpPr>
            <p:cNvPr id="12" name="Freeform 11"/>
            <p:cNvSpPr/>
            <p:nvPr/>
          </p:nvSpPr>
          <p:spPr>
            <a:xfrm>
              <a:off x="2025649" y="2792103"/>
              <a:ext cx="8128000" cy="1017880"/>
            </a:xfrm>
            <a:custGeom>
              <a:avLst/>
              <a:gdLst>
                <a:gd name="connsiteX0" fmla="*/ 0 w 8128000"/>
                <a:gd name="connsiteY0" fmla="*/ 0 h 1298391"/>
                <a:gd name="connsiteX1" fmla="*/ 8128000 w 8128000"/>
                <a:gd name="connsiteY1" fmla="*/ 0 h 1298391"/>
                <a:gd name="connsiteX2" fmla="*/ 8128000 w 8128000"/>
                <a:gd name="connsiteY2" fmla="*/ 1298391 h 1298391"/>
                <a:gd name="connsiteX3" fmla="*/ 0 w 8128000"/>
                <a:gd name="connsiteY3" fmla="*/ 1298391 h 1298391"/>
                <a:gd name="connsiteX4" fmla="*/ 0 w 8128000"/>
                <a:gd name="connsiteY4" fmla="*/ 0 h 1298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98391">
                  <a:moveTo>
                    <a:pt x="0" y="0"/>
                  </a:moveTo>
                  <a:lnTo>
                    <a:pt x="8128000" y="0"/>
                  </a:lnTo>
                  <a:lnTo>
                    <a:pt x="8128000" y="1298391"/>
                  </a:lnTo>
                  <a:lnTo>
                    <a:pt x="0" y="1298391"/>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=&gt;</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029617" y="3809982"/>
              <a:ext cx="2492243" cy="2726622"/>
            </a:xfrm>
            <a:custGeom>
              <a:avLst/>
              <a:gdLst>
                <a:gd name="connsiteX0" fmla="*/ 0 w 2706687"/>
                <a:gd name="connsiteY0" fmla="*/ 0 h 2726621"/>
                <a:gd name="connsiteX1" fmla="*/ 2706687 w 2706687"/>
                <a:gd name="connsiteY1" fmla="*/ 0 h 2726621"/>
                <a:gd name="connsiteX2" fmla="*/ 2706687 w 2706687"/>
                <a:gd name="connsiteY2" fmla="*/ 2726621 h 2726621"/>
                <a:gd name="connsiteX3" fmla="*/ 0 w 2706687"/>
                <a:gd name="connsiteY3" fmla="*/ 2726621 h 2726621"/>
                <a:gd name="connsiteX4" fmla="*/ 0 w 2706687"/>
                <a:gd name="connsiteY4" fmla="*/ 0 h 272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726621">
                  <a:moveTo>
                    <a:pt x="0" y="0"/>
                  </a:moveTo>
                  <a:lnTo>
                    <a:pt x="2706687" y="0"/>
                  </a:lnTo>
                  <a:lnTo>
                    <a:pt x="2706687" y="2726621"/>
                  </a:lnTo>
                  <a:lnTo>
                    <a:pt x="0" y="2726621"/>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vượn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4521860" y="3809982"/>
              <a:ext cx="2596180" cy="2726622"/>
            </a:xfrm>
            <a:custGeom>
              <a:avLst/>
              <a:gdLst>
                <a:gd name="connsiteX0" fmla="*/ 0 w 2706687"/>
                <a:gd name="connsiteY0" fmla="*/ 0 h 2726621"/>
                <a:gd name="connsiteX1" fmla="*/ 2706687 w 2706687"/>
                <a:gd name="connsiteY1" fmla="*/ 0 h 2726621"/>
                <a:gd name="connsiteX2" fmla="*/ 2706687 w 2706687"/>
                <a:gd name="connsiteY2" fmla="*/ 2726621 h 2726621"/>
                <a:gd name="connsiteX3" fmla="*/ 0 w 2706687"/>
                <a:gd name="connsiteY3" fmla="*/ 2726621 h 2726621"/>
                <a:gd name="connsiteX4" fmla="*/ 0 w 2706687"/>
                <a:gd name="connsiteY4" fmla="*/ 0 h 272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726621">
                  <a:moveTo>
                    <a:pt x="0" y="0"/>
                  </a:moveTo>
                  <a:lnTo>
                    <a:pt x="2706687" y="0"/>
                  </a:lnTo>
                  <a:lnTo>
                    <a:pt x="2706687" y="2726621"/>
                  </a:lnTo>
                  <a:lnTo>
                    <a:pt x="0" y="2726621"/>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Tất cả loài vật đều có quan hệ trực tiếp hoặc gián tiếp với con người.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7118041" y="3809982"/>
              <a:ext cx="3031640" cy="2726622"/>
            </a:xfrm>
            <a:custGeom>
              <a:avLst/>
              <a:gdLst>
                <a:gd name="connsiteX0" fmla="*/ 0 w 2706687"/>
                <a:gd name="connsiteY0" fmla="*/ 0 h 2726621"/>
                <a:gd name="connsiteX1" fmla="*/ 2706687 w 2706687"/>
                <a:gd name="connsiteY1" fmla="*/ 0 h 2726621"/>
                <a:gd name="connsiteX2" fmla="*/ 2706687 w 2706687"/>
                <a:gd name="connsiteY2" fmla="*/ 2726621 h 2726621"/>
                <a:gd name="connsiteX3" fmla="*/ 0 w 2706687"/>
                <a:gd name="connsiteY3" fmla="*/ 2726621 h 2726621"/>
                <a:gd name="connsiteX4" fmla="*/ 0 w 2706687"/>
                <a:gd name="connsiteY4" fmla="*/ 0 h 272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726621">
                  <a:moveTo>
                    <a:pt x="0" y="0"/>
                  </a:moveTo>
                  <a:lnTo>
                    <a:pt x="2706687" y="0"/>
                  </a:lnTo>
                  <a:lnTo>
                    <a:pt x="2706687" y="2726621"/>
                  </a:lnTo>
                  <a:lnTo>
                    <a:pt x="0" y="2726621"/>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Mất đi 1 loài cũng tạo vết khuyết trong hệ sinh thái (môi trường sinh tồn của con người).</a:t>
              </a:r>
              <a:endParaRPr lang="en-US" sz="2800" kern="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2025649" y="6536604"/>
              <a:ext cx="8128000" cy="302957"/>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
        <p:nvSpPr>
          <p:cNvPr id="17" name="Rectangle 16"/>
          <p:cNvSpPr/>
          <p:nvPr/>
        </p:nvSpPr>
        <p:spPr>
          <a:xfrm>
            <a:off x="1208651" y="5498281"/>
            <a:ext cx="9670219" cy="7374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ea typeface="Times New Roman" panose="02020603050405020304" pitchFamily="18" charset="0"/>
              </a:rPr>
              <a:t>=&gt; Con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sinh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thái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hệ</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chặt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nhau</a:t>
            </a:r>
            <a:r>
              <a:rPr lang="en-US" sz="2800"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spTree>
    <p:extLst>
      <p:ext uri="{BB962C8B-B14F-4D97-AF65-F5344CB8AC3E}">
        <p14:creationId xmlns:p14="http://schemas.microsoft.com/office/powerpoint/2010/main" val="31996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41458" y="1790485"/>
            <a:ext cx="8946616"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2.3.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trạng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đáng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báo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động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cuộc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sống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động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2263177"/>
            <a:ext cx="2021707" cy="587853"/>
          </a:xfrm>
          <a:prstGeom prst="rect">
            <a:avLst/>
          </a:prstGeom>
        </p:spPr>
        <p:txBody>
          <a:bodyPr wrap="none">
            <a:spAutoFit/>
          </a:bodyPr>
          <a:lstStyle/>
          <a:p>
            <a:pPr>
              <a:lnSpc>
                <a:spcPct val="115000"/>
              </a:lnSpc>
              <a:spcAft>
                <a:spcPts val="0"/>
              </a:spcAft>
              <a:tabLst>
                <a:tab pos="1386840" algn="l"/>
              </a:tabLst>
            </a:pPr>
            <a:r>
              <a:rPr lang="en-US" sz="2800" dirty="0" err="1">
                <a:solidFill>
                  <a:srgbClr val="0070C0"/>
                </a:solidFill>
                <a:latin typeface="Times New Roman" panose="02020603050405020304" pitchFamily="18" charset="0"/>
                <a:ea typeface="MS Mincho"/>
              </a:rPr>
              <a:t>Bằng</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chứng</a:t>
            </a:r>
            <a:r>
              <a:rPr lang="en-US" sz="2800"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222477" y="2914517"/>
            <a:ext cx="8098688" cy="988438"/>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4292" tIns="154292" rIns="1813217" bIns="154292"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Số lượng các loài động vật giảm đi rõ rệt, nhiều loài trên nguy cơ tuyệt chủng.</a:t>
            </a:r>
            <a:endParaRPr lang="en-US" sz="2800" kern="1200" dirty="0">
              <a:latin typeface="+mj-lt"/>
            </a:endParaRPr>
          </a:p>
        </p:txBody>
      </p:sp>
      <p:sp>
        <p:nvSpPr>
          <p:cNvPr id="18" name="Freeform 17"/>
          <p:cNvSpPr/>
          <p:nvPr/>
        </p:nvSpPr>
        <p:spPr>
          <a:xfrm>
            <a:off x="1937067" y="4067694"/>
            <a:ext cx="8098688" cy="988438"/>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54292" tIns="154292" rIns="1820533" bIns="154292"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Môi trường sống của động vật bị con người chiếm lĩnh, phá hoại.</a:t>
            </a:r>
            <a:endParaRPr lang="en-US" sz="2800" kern="1200" dirty="0">
              <a:latin typeface="+mj-lt"/>
            </a:endParaRPr>
          </a:p>
        </p:txBody>
      </p:sp>
      <p:sp>
        <p:nvSpPr>
          <p:cNvPr id="19" name="Freeform 18"/>
          <p:cNvSpPr/>
          <p:nvPr/>
        </p:nvSpPr>
        <p:spPr>
          <a:xfrm>
            <a:off x="2651657" y="5220872"/>
            <a:ext cx="8098688" cy="988438"/>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4292" tIns="154292" rIns="1820533" bIns="154292"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Nhiều loài bị con người ngược đãi, săn bắt vô tổ chức và tàn sát.</a:t>
            </a:r>
            <a:endParaRPr lang="en-US" sz="2800" kern="1200" dirty="0">
              <a:latin typeface="+mj-lt"/>
            </a:endParaRPr>
          </a:p>
        </p:txBody>
      </p:sp>
      <p:sp>
        <p:nvSpPr>
          <p:cNvPr id="20" name="Freeform 19"/>
          <p:cNvSpPr/>
          <p:nvPr/>
        </p:nvSpPr>
        <p:spPr>
          <a:xfrm>
            <a:off x="8082541" y="3664082"/>
            <a:ext cx="1238623" cy="642485"/>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
        <p:nvSpPr>
          <p:cNvPr id="21" name="Freeform 20"/>
          <p:cNvSpPr/>
          <p:nvPr/>
        </p:nvSpPr>
        <p:spPr>
          <a:xfrm>
            <a:off x="8797131" y="4810670"/>
            <a:ext cx="1238623" cy="642485"/>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pic>
        <p:nvPicPr>
          <p:cNvPr id="22" name="Picture 21"/>
          <p:cNvPicPr>
            <a:picLocks noChangeAspect="1"/>
          </p:cNvPicPr>
          <p:nvPr/>
        </p:nvPicPr>
        <p:blipFill>
          <a:blip r:embed="rId3"/>
          <a:stretch>
            <a:fillRect/>
          </a:stretch>
        </p:blipFill>
        <p:spPr>
          <a:xfrm>
            <a:off x="9026258" y="2309079"/>
            <a:ext cx="1724087" cy="138334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Picture 22"/>
          <p:cNvPicPr>
            <a:picLocks noChangeAspect="1"/>
          </p:cNvPicPr>
          <p:nvPr/>
        </p:nvPicPr>
        <p:blipFill>
          <a:blip r:embed="rId4"/>
          <a:stretch>
            <a:fillRect/>
          </a:stretch>
        </p:blipFill>
        <p:spPr>
          <a:xfrm>
            <a:off x="394428" y="4369189"/>
            <a:ext cx="1656098" cy="1373885"/>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9619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41458" y="1790485"/>
            <a:ext cx="894661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cuộc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Callout 3"/>
          <p:cNvSpPr/>
          <p:nvPr/>
        </p:nvSpPr>
        <p:spPr>
          <a:xfrm>
            <a:off x="1779051" y="2493792"/>
            <a:ext cx="3152107" cy="3376066"/>
          </a:xfrm>
          <a:prstGeom prst="rightArrowCallout">
            <a:avLst>
              <a:gd name="adj1" fmla="val 43509"/>
              <a:gd name="adj2" fmla="val 33226"/>
              <a:gd name="adj3" fmla="val 27571"/>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400" dirty="0" err="1">
                <a:solidFill>
                  <a:srgbClr val="0070C0"/>
                </a:solidFill>
                <a:latin typeface="Times New Roman" panose="02020603050405020304" pitchFamily="18" charset="0"/>
                <a:ea typeface="Times New Roman" panose="02020603050405020304" pitchFamily="18" charset="0"/>
              </a:rPr>
              <a:t>Thái</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độ</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của</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tác</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giả</a:t>
            </a:r>
            <a:r>
              <a:rPr lang="en-US" sz="2400" dirty="0">
                <a:solidFill>
                  <a:srgbClr val="0070C0"/>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bất bình trước việc con người đối xử không thân thiện với động vật.</a:t>
            </a:r>
            <a:endParaRPr lang="en-US" sz="2400" dirty="0">
              <a:effectLst/>
              <a:latin typeface="Times New Roman" panose="02020603050405020304" pitchFamily="18" charset="0"/>
              <a:ea typeface="Times New Roman" panose="02020603050405020304" pitchFamily="18" charset="0"/>
            </a:endParaRPr>
          </a:p>
        </p:txBody>
      </p:sp>
      <p:sp>
        <p:nvSpPr>
          <p:cNvPr id="7" name="Vertical Scroll 6"/>
          <p:cNvSpPr/>
          <p:nvPr/>
        </p:nvSpPr>
        <p:spPr>
          <a:xfrm>
            <a:off x="5151832" y="2698955"/>
            <a:ext cx="5248417" cy="3170903"/>
          </a:xfrm>
          <a:prstGeom prst="verticalScroll">
            <a:avLst>
              <a:gd name="adj" fmla="val 598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Thái độ ấy thể hiện rõ nhất ở câu văn: </a:t>
            </a:r>
            <a:r>
              <a:rPr lang="vi-VN" sz="2800" i="1" dirty="0">
                <a:solidFill>
                  <a:srgbClr val="0D0D0D"/>
                </a:solidFill>
                <a:latin typeface="Times New Roman" panose="02020603050405020304" pitchFamily="18" charset="0"/>
                <a:ea typeface="Times New Roman" panose="02020603050405020304" pitchFamily="18" charset="0"/>
              </a:rPr>
              <a:t>Môi trường sống cùa động vật bị con người chiếm lĩnh, phá hoại, không ít loài đã hoặc đang đứng trước nguy cơ tuyệt chủng hoàn toàn.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04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85263" y="1697915"/>
            <a:ext cx="5043368"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2.4. </a:t>
            </a:r>
            <a:r>
              <a:rPr lang="en-US" sz="2800" b="1" dirty="0" err="1">
                <a:solidFill>
                  <a:srgbClr val="0D0D0D"/>
                </a:solidFill>
                <a:latin typeface="Times New Roman" panose="02020603050405020304" pitchFamily="18" charset="0"/>
                <a:ea typeface="MS Mincho"/>
              </a:rPr>
              <a:t>Lời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kêu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gọi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vệ</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động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891458" y="2252608"/>
            <a:ext cx="4946102" cy="35199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859" t="21549" r="4342" b="29573"/>
          <a:stretch/>
        </p:blipFill>
        <p:spPr>
          <a:xfrm>
            <a:off x="341740" y="2742667"/>
            <a:ext cx="6357988" cy="3939092"/>
          </a:xfrm>
          <a:prstGeom prst="rect">
            <a:avLst/>
          </a:prstGeom>
        </p:spPr>
      </p:pic>
      <p:sp>
        <p:nvSpPr>
          <p:cNvPr id="11" name="Rectangle 10"/>
          <p:cNvSpPr/>
          <p:nvPr/>
        </p:nvSpPr>
        <p:spPr>
          <a:xfrm>
            <a:off x="485263" y="3448891"/>
            <a:ext cx="5650066" cy="2948499"/>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Số </a:t>
            </a:r>
            <a:r>
              <a:rPr lang="vi-VN" sz="2400" dirty="0">
                <a:solidFill>
                  <a:srgbClr val="0D0D0D"/>
                </a:solidFill>
                <a:latin typeface="Times New Roman" panose="02020603050405020304" pitchFamily="18" charset="0"/>
                <a:ea typeface="Times New Roman" panose="02020603050405020304" pitchFamily="18" charset="0"/>
              </a:rPr>
              <a:t>lượng các loài động vật giảm đi rõ rệt, nhiều loài trên nguy cơ tuyệt chủng.</a:t>
            </a:r>
            <a:endParaRPr lang="en-US" sz="24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Môi </a:t>
            </a:r>
            <a:r>
              <a:rPr lang="vi-VN" sz="2400" dirty="0">
                <a:solidFill>
                  <a:srgbClr val="0D0D0D"/>
                </a:solidFill>
                <a:latin typeface="Times New Roman" panose="02020603050405020304" pitchFamily="18" charset="0"/>
                <a:ea typeface="Times New Roman" panose="02020603050405020304" pitchFamily="18" charset="0"/>
              </a:rPr>
              <a:t>trường sống của động vật bị con người chiếm lĩnh, phá hoại.</a:t>
            </a:r>
            <a:endParaRPr lang="en-US" sz="24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Nhiều </a:t>
            </a:r>
            <a:r>
              <a:rPr lang="vi-VN" sz="2400" dirty="0">
                <a:solidFill>
                  <a:srgbClr val="0D0D0D"/>
                </a:solidFill>
                <a:latin typeface="Times New Roman" panose="02020603050405020304" pitchFamily="18" charset="0"/>
                <a:ea typeface="Times New Roman" panose="02020603050405020304" pitchFamily="18" charset="0"/>
              </a:rPr>
              <a:t>loài bị con người ngược đãi, săn bắt vô tổ chức và tàn sát.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2509880" y="2252608"/>
            <a:ext cx="202170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a:spAutoFit/>
          </a:bodyPr>
          <a:lstStyle/>
          <a:p>
            <a:r>
              <a:rPr lang="en-US" sz="2800" dirty="0" err="1">
                <a:solidFill>
                  <a:srgbClr val="0070C0"/>
                </a:solidFill>
                <a:latin typeface="Times New Roman" panose="02020603050405020304" pitchFamily="18" charset="0"/>
                <a:ea typeface="MS Mincho"/>
              </a:rPr>
              <a:t>Bằng</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chứng</a:t>
            </a:r>
            <a:r>
              <a:rPr lang="en-US" sz="2800" dirty="0">
                <a:solidFill>
                  <a:srgbClr val="0070C0"/>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3654480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85263" y="1697915"/>
            <a:ext cx="504336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2.4.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gọi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vệ</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3"/>
          <a:stretch>
            <a:fillRect/>
          </a:stretch>
        </p:blipFill>
        <p:spPr>
          <a:xfrm>
            <a:off x="7358660" y="3003042"/>
            <a:ext cx="4160240" cy="29607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859" t="21549" r="4342" b="29573"/>
          <a:stretch/>
        </p:blipFill>
        <p:spPr>
          <a:xfrm>
            <a:off x="665803" y="2285769"/>
            <a:ext cx="6357988" cy="4395250"/>
          </a:xfrm>
          <a:prstGeom prst="rect">
            <a:avLst/>
          </a:prstGeom>
        </p:spPr>
      </p:pic>
      <p:sp>
        <p:nvSpPr>
          <p:cNvPr id="7" name="Rectangle 6"/>
          <p:cNvSpPr/>
          <p:nvPr/>
        </p:nvSpPr>
        <p:spPr>
          <a:xfrm>
            <a:off x="855406" y="2892148"/>
            <a:ext cx="5840362" cy="3508653"/>
          </a:xfrm>
          <a:prstGeom prst="rect">
            <a:avLst/>
          </a:prstGeom>
        </p:spPr>
        <p:txBody>
          <a:bodyPr wrap="square">
            <a:spAutoFit/>
          </a:bodyPr>
          <a:lstStyle/>
          <a:p>
            <a:pPr>
              <a:spcAft>
                <a:spcPts val="1200"/>
              </a:spcAft>
            </a:pPr>
            <a:r>
              <a:rPr lang="vi-VN" sz="2400" dirty="0">
                <a:solidFill>
                  <a:srgbClr val="0070C0"/>
                </a:solidFill>
                <a:latin typeface="Times New Roman" panose="02020603050405020304" pitchFamily="18" charset="0"/>
                <a:ea typeface="Times New Roman" panose="02020603050405020304" pitchFamily="18" charset="0"/>
              </a:rPr>
              <a:t>Bằng chứng: </a:t>
            </a:r>
            <a:r>
              <a:rPr lang="vi-VN" sz="2400" dirty="0">
                <a:solidFill>
                  <a:srgbClr val="0D0D0D"/>
                </a:solidFill>
                <a:latin typeface="Times New Roman" panose="02020603050405020304" pitchFamily="18" charset="0"/>
                <a:ea typeface="Times New Roman" panose="02020603050405020304" pitchFamily="18" charset="0"/>
              </a:rPr>
              <a:t>Khi hiểu được động vật, con người sẽ:</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Không phá rừng, chặt cây vì nhu cầu riêng </a:t>
            </a: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thịt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bò</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vót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đũa</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Không lạm dụng và cướp đi môi trường của chúng.</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Hãy đặt bản thân vào vị trí của động vật để cảm nhận.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730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85263" y="1697915"/>
            <a:ext cx="504336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2.4.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gọi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vệ</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Callout 6"/>
          <p:cNvSpPr/>
          <p:nvPr/>
        </p:nvSpPr>
        <p:spPr>
          <a:xfrm>
            <a:off x="247649" y="2954984"/>
            <a:ext cx="2315497" cy="2403987"/>
          </a:xfrm>
          <a:prstGeom prst="rightArrowCallout">
            <a:avLst>
              <a:gd name="adj1" fmla="val 37270"/>
              <a:gd name="adj2" fmla="val 28681"/>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Times New Roman" panose="02020603050405020304" pitchFamily="18" charset="0"/>
              </a:rPr>
              <a:t>Rút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grpSp>
        <p:nvGrpSpPr>
          <p:cNvPr id="12" name="Group 11"/>
          <p:cNvGrpSpPr/>
          <p:nvPr/>
        </p:nvGrpSpPr>
        <p:grpSpPr>
          <a:xfrm>
            <a:off x="2563147" y="2582352"/>
            <a:ext cx="5857820" cy="2992539"/>
            <a:chOff x="3464517" y="2582351"/>
            <a:chExt cx="5857820" cy="2992539"/>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859" t="21549" r="4342" b="29573"/>
            <a:stretch/>
          </p:blipFill>
          <p:spPr>
            <a:xfrm>
              <a:off x="3464517" y="2582351"/>
              <a:ext cx="5857820" cy="2992539"/>
            </a:xfrm>
            <a:prstGeom prst="rect">
              <a:avLst/>
            </a:prstGeom>
          </p:spPr>
        </p:pic>
        <p:sp>
          <p:nvSpPr>
            <p:cNvPr id="11" name="Rectangle 10"/>
            <p:cNvSpPr/>
            <p:nvPr/>
          </p:nvSpPr>
          <p:spPr>
            <a:xfrm>
              <a:off x="3694523" y="3249035"/>
              <a:ext cx="5471652" cy="1815882"/>
            </a:xfrm>
            <a:prstGeom prst="rect">
              <a:avLst/>
            </a:prstGeom>
          </p:spPr>
          <p:txBody>
            <a:bodyPr wrap="square">
              <a:spAutoFit/>
            </a:bodyPr>
            <a:lstStyle/>
            <a:p>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hướng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quyền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grpSp>
      <p:grpSp>
        <p:nvGrpSpPr>
          <p:cNvPr id="15" name="Group 14"/>
          <p:cNvGrpSpPr/>
          <p:nvPr/>
        </p:nvGrpSpPr>
        <p:grpSpPr>
          <a:xfrm>
            <a:off x="8494812" y="2878588"/>
            <a:ext cx="3436838" cy="2556776"/>
            <a:chOff x="8907563" y="2878588"/>
            <a:chExt cx="3436838" cy="2556776"/>
          </a:xfrm>
        </p:grpSpPr>
        <p:sp>
          <p:nvSpPr>
            <p:cNvPr id="13" name="Heart 12"/>
            <p:cNvSpPr/>
            <p:nvPr/>
          </p:nvSpPr>
          <p:spPr>
            <a:xfrm>
              <a:off x="8907563" y="2878588"/>
              <a:ext cx="3436838" cy="2556776"/>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329018" y="3273658"/>
              <a:ext cx="2593927" cy="1791260"/>
            </a:xfrm>
            <a:prstGeom prst="rect">
              <a:avLst/>
            </a:prstGeom>
          </p:spPr>
          <p:txBody>
            <a:bodyPr wrap="square">
              <a:spAutoFit/>
            </a:bodyPr>
            <a:lstStyle/>
            <a:p>
              <a:pPr algn="ct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Nhấn mạnh sự cần thiết phải đối xử thân thiện với động vật.</a:t>
              </a:r>
              <a:endParaRPr lang="en-US" sz="24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042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Pentagon 3"/>
          <p:cNvSpPr/>
          <p:nvPr/>
        </p:nvSpPr>
        <p:spPr>
          <a:xfrm>
            <a:off x="876365" y="1542817"/>
            <a:ext cx="2816942" cy="740639"/>
          </a:xfrm>
          <a:prstGeom prst="homePlate">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IV. </a:t>
            </a:r>
            <a:r>
              <a:rPr lang="en-US" sz="2800" b="1" dirty="0" err="1">
                <a:solidFill>
                  <a:srgbClr val="FF0000"/>
                </a:solidFill>
                <a:latin typeface="Times New Roman" panose="02020603050405020304" pitchFamily="18" charset="0"/>
                <a:ea typeface="MS Mincho"/>
              </a:rPr>
              <a:t>Tổng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2285468" y="2526509"/>
            <a:ext cx="7608364" cy="3894209"/>
            <a:chOff x="2259739" y="2644909"/>
            <a:chExt cx="7608364" cy="3894209"/>
          </a:xfrm>
        </p:grpSpPr>
        <p:sp>
          <p:nvSpPr>
            <p:cNvPr id="16" name="Freeform 15"/>
            <p:cNvSpPr/>
            <p:nvPr/>
          </p:nvSpPr>
          <p:spPr>
            <a:xfrm>
              <a:off x="2259739" y="2644909"/>
              <a:ext cx="2815678" cy="733424"/>
            </a:xfrm>
            <a:custGeom>
              <a:avLst/>
              <a:gdLst>
                <a:gd name="connsiteX0" fmla="*/ 0 w 2815678"/>
                <a:gd name="connsiteY0" fmla="*/ 84288 h 842876"/>
                <a:gd name="connsiteX1" fmla="*/ 84288 w 2815678"/>
                <a:gd name="connsiteY1" fmla="*/ 0 h 842876"/>
                <a:gd name="connsiteX2" fmla="*/ 2731390 w 2815678"/>
                <a:gd name="connsiteY2" fmla="*/ 0 h 842876"/>
                <a:gd name="connsiteX3" fmla="*/ 2815678 w 2815678"/>
                <a:gd name="connsiteY3" fmla="*/ 84288 h 842876"/>
                <a:gd name="connsiteX4" fmla="*/ 2815678 w 2815678"/>
                <a:gd name="connsiteY4" fmla="*/ 758588 h 842876"/>
                <a:gd name="connsiteX5" fmla="*/ 2731390 w 2815678"/>
                <a:gd name="connsiteY5" fmla="*/ 842876 h 842876"/>
                <a:gd name="connsiteX6" fmla="*/ 84288 w 2815678"/>
                <a:gd name="connsiteY6" fmla="*/ 842876 h 842876"/>
                <a:gd name="connsiteX7" fmla="*/ 0 w 2815678"/>
                <a:gd name="connsiteY7" fmla="*/ 758588 h 842876"/>
                <a:gd name="connsiteX8" fmla="*/ 0 w 2815678"/>
                <a:gd name="connsiteY8" fmla="*/ 84288 h 8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678" h="842876">
                  <a:moveTo>
                    <a:pt x="0" y="84288"/>
                  </a:moveTo>
                  <a:cubicBezTo>
                    <a:pt x="0" y="37737"/>
                    <a:pt x="37737" y="0"/>
                    <a:pt x="84288" y="0"/>
                  </a:cubicBezTo>
                  <a:lnTo>
                    <a:pt x="2731390" y="0"/>
                  </a:lnTo>
                  <a:cubicBezTo>
                    <a:pt x="2777941" y="0"/>
                    <a:pt x="2815678" y="37737"/>
                    <a:pt x="2815678" y="84288"/>
                  </a:cubicBezTo>
                  <a:lnTo>
                    <a:pt x="2815678" y="758588"/>
                  </a:lnTo>
                  <a:cubicBezTo>
                    <a:pt x="2815678" y="805139"/>
                    <a:pt x="2777941" y="842876"/>
                    <a:pt x="2731390" y="842876"/>
                  </a:cubicBezTo>
                  <a:lnTo>
                    <a:pt x="84288" y="842876"/>
                  </a:lnTo>
                  <a:cubicBezTo>
                    <a:pt x="37737" y="842876"/>
                    <a:pt x="0" y="805139"/>
                    <a:pt x="0" y="758588"/>
                  </a:cubicBezTo>
                  <a:lnTo>
                    <a:pt x="0" y="84288"/>
                  </a:lnTo>
                  <a:close/>
                </a:path>
              </a:pathLst>
            </a:custGeom>
            <a:blipFill>
              <a:blip r:embed="rId3"/>
              <a:tile tx="0" ty="0" sx="100000" sy="100000" flip="none" algn="tl"/>
            </a:blipFill>
            <a:ln w="28575">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457" tIns="67867" rIns="89457" bIns="67867" numCol="1" spcCol="1270" anchor="ctr" anchorCtr="0">
              <a:noAutofit/>
            </a:bodyPr>
            <a:lstStyle/>
            <a:p>
              <a:pPr lvl="0" algn="ctr" defTabSz="1511300">
                <a:lnSpc>
                  <a:spcPct val="90000"/>
                </a:lnSpc>
                <a:spcBef>
                  <a:spcPct val="0"/>
                </a:spcBef>
                <a:spcAft>
                  <a:spcPct val="35000"/>
                </a:spcAft>
              </a:pPr>
              <a:r>
                <a:rPr lang="en-US" sz="3400" b="1" kern="1200" dirty="0" smtClean="0">
                  <a:latin typeface="Times New Roman" panose="02020603050405020304" pitchFamily="18" charset="0"/>
                  <a:cs typeface="Times New Roman" panose="02020603050405020304" pitchFamily="18" charset="0"/>
                </a:rPr>
                <a:t>1. </a:t>
              </a:r>
              <a:r>
                <a:rPr lang="en-US" sz="3400" b="1" kern="1200" dirty="0" err="1" smtClean="0">
                  <a:latin typeface="Times New Roman" panose="02020603050405020304" pitchFamily="18" charset="0"/>
                  <a:cs typeface="Times New Roman" panose="02020603050405020304" pitchFamily="18" charset="0"/>
                </a:rPr>
                <a:t>Nghệ</a:t>
              </a:r>
              <a:r>
                <a:rPr lang="en-US" sz="3400" b="1" kern="1200" dirty="0" smtClean="0">
                  <a:latin typeface="Times New Roman" panose="02020603050405020304" pitchFamily="18" charset="0"/>
                  <a:cs typeface="Times New Roman" panose="02020603050405020304" pitchFamily="18" charset="0"/>
                </a:rPr>
                <a:t> </a:t>
              </a:r>
              <a:r>
                <a:rPr lang="en-US" sz="3400" b="1" kern="1200" dirty="0" err="1" smtClean="0">
                  <a:latin typeface="Times New Roman" panose="02020603050405020304" pitchFamily="18" charset="0"/>
                  <a:cs typeface="Times New Roman" panose="02020603050405020304" pitchFamily="18" charset="0"/>
                </a:rPr>
                <a:t>thuật</a:t>
              </a:r>
              <a:r>
                <a:rPr lang="en-US" sz="3400" b="1" kern="1200" dirty="0" smtClean="0">
                  <a:latin typeface="Times New Roman" panose="02020603050405020304" pitchFamily="18" charset="0"/>
                  <a:cs typeface="Times New Roman" panose="02020603050405020304" pitchFamily="18" charset="0"/>
                </a:rPr>
                <a:t>:</a:t>
              </a:r>
              <a:endParaRPr lang="en-US" sz="3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556055" y="3378333"/>
              <a:ext cx="281567" cy="632157"/>
            </a:xfrm>
            <a:custGeom>
              <a:avLst/>
              <a:gdLst/>
              <a:ahLst/>
              <a:cxnLst/>
              <a:rect l="0" t="0" r="0" b="0"/>
              <a:pathLst>
                <a:path>
                  <a:moveTo>
                    <a:pt x="0" y="0"/>
                  </a:moveTo>
                  <a:lnTo>
                    <a:pt x="0" y="632157"/>
                  </a:lnTo>
                  <a:lnTo>
                    <a:pt x="281567" y="632157"/>
                  </a:lnTo>
                </a:path>
              </a:pathLst>
            </a:custGeom>
            <a:noFill/>
            <a:ln w="28575">
              <a:solidFill>
                <a:schemeClr val="accent5">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2837622" y="3446293"/>
              <a:ext cx="7030481" cy="1196352"/>
            </a:xfrm>
            <a:custGeom>
              <a:avLst/>
              <a:gdLst>
                <a:gd name="connsiteX0" fmla="*/ 0 w 6167642"/>
                <a:gd name="connsiteY0" fmla="*/ 84288 h 842876"/>
                <a:gd name="connsiteX1" fmla="*/ 84288 w 6167642"/>
                <a:gd name="connsiteY1" fmla="*/ 0 h 842876"/>
                <a:gd name="connsiteX2" fmla="*/ 6083354 w 6167642"/>
                <a:gd name="connsiteY2" fmla="*/ 0 h 842876"/>
                <a:gd name="connsiteX3" fmla="*/ 6167642 w 6167642"/>
                <a:gd name="connsiteY3" fmla="*/ 84288 h 842876"/>
                <a:gd name="connsiteX4" fmla="*/ 6167642 w 6167642"/>
                <a:gd name="connsiteY4" fmla="*/ 758588 h 842876"/>
                <a:gd name="connsiteX5" fmla="*/ 6083354 w 6167642"/>
                <a:gd name="connsiteY5" fmla="*/ 842876 h 842876"/>
                <a:gd name="connsiteX6" fmla="*/ 84288 w 6167642"/>
                <a:gd name="connsiteY6" fmla="*/ 842876 h 842876"/>
                <a:gd name="connsiteX7" fmla="*/ 0 w 6167642"/>
                <a:gd name="connsiteY7" fmla="*/ 758588 h 842876"/>
                <a:gd name="connsiteX8" fmla="*/ 0 w 6167642"/>
                <a:gd name="connsiteY8" fmla="*/ 84288 h 8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7642" h="842876">
                  <a:moveTo>
                    <a:pt x="0" y="84288"/>
                  </a:moveTo>
                  <a:cubicBezTo>
                    <a:pt x="0" y="37737"/>
                    <a:pt x="37737" y="0"/>
                    <a:pt x="84288" y="0"/>
                  </a:cubicBezTo>
                  <a:lnTo>
                    <a:pt x="6083354" y="0"/>
                  </a:lnTo>
                  <a:cubicBezTo>
                    <a:pt x="6129905" y="0"/>
                    <a:pt x="6167642" y="37737"/>
                    <a:pt x="6167642" y="84288"/>
                  </a:cubicBezTo>
                  <a:lnTo>
                    <a:pt x="6167642" y="758588"/>
                  </a:lnTo>
                  <a:cubicBezTo>
                    <a:pt x="6167642" y="805139"/>
                    <a:pt x="6129905" y="842876"/>
                    <a:pt x="6083354" y="842876"/>
                  </a:cubicBezTo>
                  <a:lnTo>
                    <a:pt x="84288" y="842876"/>
                  </a:lnTo>
                  <a:cubicBezTo>
                    <a:pt x="37737" y="842876"/>
                    <a:pt x="0" y="805139"/>
                    <a:pt x="0" y="758588"/>
                  </a:cubicBezTo>
                  <a:lnTo>
                    <a:pt x="0" y="84288"/>
                  </a:lnTo>
                  <a:close/>
                </a:path>
              </a:pathLst>
            </a:custGeom>
            <a:ln w="28575">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977" tIns="47547" rIns="58977" bIns="47547"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hướng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556055" y="3378333"/>
              <a:ext cx="281567" cy="1685752"/>
            </a:xfrm>
            <a:custGeom>
              <a:avLst/>
              <a:gdLst/>
              <a:ahLst/>
              <a:cxnLst/>
              <a:rect l="0" t="0" r="0" b="0"/>
              <a:pathLst>
                <a:path>
                  <a:moveTo>
                    <a:pt x="0" y="0"/>
                  </a:moveTo>
                  <a:lnTo>
                    <a:pt x="0" y="1685752"/>
                  </a:lnTo>
                  <a:lnTo>
                    <a:pt x="281567" y="1685752"/>
                  </a:lnTo>
                </a:path>
              </a:pathLst>
            </a:custGeom>
            <a:noFill/>
            <a:ln w="28575">
              <a:solidFill>
                <a:schemeClr val="accent5">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2837622" y="4760630"/>
              <a:ext cx="7030481" cy="842877"/>
            </a:xfrm>
            <a:custGeom>
              <a:avLst/>
              <a:gdLst>
                <a:gd name="connsiteX0" fmla="*/ 0 w 5882102"/>
                <a:gd name="connsiteY0" fmla="*/ 84288 h 842876"/>
                <a:gd name="connsiteX1" fmla="*/ 84288 w 5882102"/>
                <a:gd name="connsiteY1" fmla="*/ 0 h 842876"/>
                <a:gd name="connsiteX2" fmla="*/ 5797814 w 5882102"/>
                <a:gd name="connsiteY2" fmla="*/ 0 h 842876"/>
                <a:gd name="connsiteX3" fmla="*/ 5882102 w 5882102"/>
                <a:gd name="connsiteY3" fmla="*/ 84288 h 842876"/>
                <a:gd name="connsiteX4" fmla="*/ 5882102 w 5882102"/>
                <a:gd name="connsiteY4" fmla="*/ 758588 h 842876"/>
                <a:gd name="connsiteX5" fmla="*/ 5797814 w 5882102"/>
                <a:gd name="connsiteY5" fmla="*/ 842876 h 842876"/>
                <a:gd name="connsiteX6" fmla="*/ 84288 w 5882102"/>
                <a:gd name="connsiteY6" fmla="*/ 842876 h 842876"/>
                <a:gd name="connsiteX7" fmla="*/ 0 w 5882102"/>
                <a:gd name="connsiteY7" fmla="*/ 758588 h 842876"/>
                <a:gd name="connsiteX8" fmla="*/ 0 w 5882102"/>
                <a:gd name="connsiteY8" fmla="*/ 84288 h 8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02" h="842876">
                  <a:moveTo>
                    <a:pt x="0" y="84288"/>
                  </a:moveTo>
                  <a:cubicBezTo>
                    <a:pt x="0" y="37737"/>
                    <a:pt x="37737" y="0"/>
                    <a:pt x="84288" y="0"/>
                  </a:cubicBezTo>
                  <a:lnTo>
                    <a:pt x="5797814" y="0"/>
                  </a:lnTo>
                  <a:cubicBezTo>
                    <a:pt x="5844365" y="0"/>
                    <a:pt x="5882102" y="37737"/>
                    <a:pt x="5882102" y="84288"/>
                  </a:cubicBezTo>
                  <a:lnTo>
                    <a:pt x="5882102" y="758588"/>
                  </a:lnTo>
                  <a:cubicBezTo>
                    <a:pt x="5882102" y="805139"/>
                    <a:pt x="5844365" y="842876"/>
                    <a:pt x="5797814" y="842876"/>
                  </a:cubicBezTo>
                  <a:lnTo>
                    <a:pt x="84288" y="842876"/>
                  </a:lnTo>
                  <a:cubicBezTo>
                    <a:pt x="37737" y="842876"/>
                    <a:pt x="0" y="805139"/>
                    <a:pt x="0" y="758588"/>
                  </a:cubicBezTo>
                  <a:lnTo>
                    <a:pt x="0" y="84288"/>
                  </a:lnTo>
                  <a:close/>
                </a:path>
              </a:pathLst>
            </a:custGeom>
            <a:ln w="28575">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977" tIns="47547" rIns="58977" bIns="47547"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xen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2556055" y="3378333"/>
              <a:ext cx="281567" cy="2739347"/>
            </a:xfrm>
            <a:custGeom>
              <a:avLst/>
              <a:gdLst/>
              <a:ahLst/>
              <a:cxnLst/>
              <a:rect l="0" t="0" r="0" b="0"/>
              <a:pathLst>
                <a:path>
                  <a:moveTo>
                    <a:pt x="0" y="0"/>
                  </a:moveTo>
                  <a:lnTo>
                    <a:pt x="0" y="2739347"/>
                  </a:lnTo>
                  <a:lnTo>
                    <a:pt x="281567" y="2739347"/>
                  </a:lnTo>
                </a:path>
              </a:pathLst>
            </a:custGeom>
            <a:noFill/>
            <a:ln w="28575">
              <a:solidFill>
                <a:schemeClr val="accent5">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837623" y="5696242"/>
              <a:ext cx="7030480" cy="842876"/>
            </a:xfrm>
            <a:custGeom>
              <a:avLst/>
              <a:gdLst>
                <a:gd name="connsiteX0" fmla="*/ 0 w 6273642"/>
                <a:gd name="connsiteY0" fmla="*/ 84288 h 842876"/>
                <a:gd name="connsiteX1" fmla="*/ 84288 w 6273642"/>
                <a:gd name="connsiteY1" fmla="*/ 0 h 842876"/>
                <a:gd name="connsiteX2" fmla="*/ 6189354 w 6273642"/>
                <a:gd name="connsiteY2" fmla="*/ 0 h 842876"/>
                <a:gd name="connsiteX3" fmla="*/ 6273642 w 6273642"/>
                <a:gd name="connsiteY3" fmla="*/ 84288 h 842876"/>
                <a:gd name="connsiteX4" fmla="*/ 6273642 w 6273642"/>
                <a:gd name="connsiteY4" fmla="*/ 758588 h 842876"/>
                <a:gd name="connsiteX5" fmla="*/ 6189354 w 6273642"/>
                <a:gd name="connsiteY5" fmla="*/ 842876 h 842876"/>
                <a:gd name="connsiteX6" fmla="*/ 84288 w 6273642"/>
                <a:gd name="connsiteY6" fmla="*/ 842876 h 842876"/>
                <a:gd name="connsiteX7" fmla="*/ 0 w 6273642"/>
                <a:gd name="connsiteY7" fmla="*/ 758588 h 842876"/>
                <a:gd name="connsiteX8" fmla="*/ 0 w 6273642"/>
                <a:gd name="connsiteY8" fmla="*/ 84288 h 8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642" h="842876">
                  <a:moveTo>
                    <a:pt x="0" y="84288"/>
                  </a:moveTo>
                  <a:cubicBezTo>
                    <a:pt x="0" y="37737"/>
                    <a:pt x="37737" y="0"/>
                    <a:pt x="84288" y="0"/>
                  </a:cubicBezTo>
                  <a:lnTo>
                    <a:pt x="6189354" y="0"/>
                  </a:lnTo>
                  <a:cubicBezTo>
                    <a:pt x="6235905" y="0"/>
                    <a:pt x="6273642" y="37737"/>
                    <a:pt x="6273642" y="84288"/>
                  </a:cubicBezTo>
                  <a:lnTo>
                    <a:pt x="6273642" y="758588"/>
                  </a:lnTo>
                  <a:cubicBezTo>
                    <a:pt x="6273642" y="805139"/>
                    <a:pt x="6235905" y="842876"/>
                    <a:pt x="6189354" y="842876"/>
                  </a:cubicBezTo>
                  <a:lnTo>
                    <a:pt x="84288" y="842876"/>
                  </a:lnTo>
                  <a:cubicBezTo>
                    <a:pt x="37737" y="842876"/>
                    <a:pt x="0" y="805139"/>
                    <a:pt x="0" y="758588"/>
                  </a:cubicBezTo>
                  <a:lnTo>
                    <a:pt x="0" y="84288"/>
                  </a:lnTo>
                  <a:close/>
                </a:path>
              </a:pathLst>
            </a:custGeom>
            <a:ln w="28575">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977" tIns="47547" rIns="58977" bIns="47547"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phép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8185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Pentagon 3"/>
          <p:cNvSpPr/>
          <p:nvPr/>
        </p:nvSpPr>
        <p:spPr>
          <a:xfrm>
            <a:off x="876365" y="1542817"/>
            <a:ext cx="2816942" cy="740639"/>
          </a:xfrm>
          <a:prstGeom prst="homePlate">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2031721" y="2419001"/>
            <a:ext cx="8115857" cy="3715099"/>
            <a:chOff x="2031720" y="2704041"/>
            <a:chExt cx="8115857" cy="3715099"/>
          </a:xfrm>
        </p:grpSpPr>
        <p:sp>
          <p:nvSpPr>
            <p:cNvPr id="10" name="Freeform 9"/>
            <p:cNvSpPr/>
            <p:nvPr/>
          </p:nvSpPr>
          <p:spPr>
            <a:xfrm>
              <a:off x="2031720" y="2704041"/>
              <a:ext cx="3660709" cy="840335"/>
            </a:xfrm>
            <a:custGeom>
              <a:avLst/>
              <a:gdLst>
                <a:gd name="connsiteX0" fmla="*/ 0 w 3660709"/>
                <a:gd name="connsiteY0" fmla="*/ 84034 h 840335"/>
                <a:gd name="connsiteX1" fmla="*/ 84034 w 3660709"/>
                <a:gd name="connsiteY1" fmla="*/ 0 h 840335"/>
                <a:gd name="connsiteX2" fmla="*/ 3576676 w 3660709"/>
                <a:gd name="connsiteY2" fmla="*/ 0 h 840335"/>
                <a:gd name="connsiteX3" fmla="*/ 3660710 w 3660709"/>
                <a:gd name="connsiteY3" fmla="*/ 84034 h 840335"/>
                <a:gd name="connsiteX4" fmla="*/ 3660709 w 3660709"/>
                <a:gd name="connsiteY4" fmla="*/ 756302 h 840335"/>
                <a:gd name="connsiteX5" fmla="*/ 3576675 w 3660709"/>
                <a:gd name="connsiteY5" fmla="*/ 840336 h 840335"/>
                <a:gd name="connsiteX6" fmla="*/ 84034 w 3660709"/>
                <a:gd name="connsiteY6" fmla="*/ 840335 h 840335"/>
                <a:gd name="connsiteX7" fmla="*/ 0 w 3660709"/>
                <a:gd name="connsiteY7" fmla="*/ 756301 h 840335"/>
                <a:gd name="connsiteX8" fmla="*/ 0 w 3660709"/>
                <a:gd name="connsiteY8" fmla="*/ 84034 h 84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709" h="840335">
                  <a:moveTo>
                    <a:pt x="0" y="84034"/>
                  </a:moveTo>
                  <a:cubicBezTo>
                    <a:pt x="0" y="37623"/>
                    <a:pt x="37623" y="0"/>
                    <a:pt x="84034" y="0"/>
                  </a:cubicBezTo>
                  <a:lnTo>
                    <a:pt x="3576676" y="0"/>
                  </a:lnTo>
                  <a:cubicBezTo>
                    <a:pt x="3623087" y="0"/>
                    <a:pt x="3660710" y="37623"/>
                    <a:pt x="3660710" y="84034"/>
                  </a:cubicBezTo>
                  <a:cubicBezTo>
                    <a:pt x="3660710" y="308123"/>
                    <a:pt x="3660709" y="532213"/>
                    <a:pt x="3660709" y="756302"/>
                  </a:cubicBezTo>
                  <a:cubicBezTo>
                    <a:pt x="3660709" y="802713"/>
                    <a:pt x="3623086" y="840336"/>
                    <a:pt x="3576675" y="840336"/>
                  </a:cubicBezTo>
                  <a:lnTo>
                    <a:pt x="84034" y="840335"/>
                  </a:lnTo>
                  <a:cubicBezTo>
                    <a:pt x="37623" y="840335"/>
                    <a:pt x="0" y="802712"/>
                    <a:pt x="0" y="756301"/>
                  </a:cubicBezTo>
                  <a:lnTo>
                    <a:pt x="0" y="84034"/>
                  </a:lnTo>
                  <a:close/>
                </a:path>
              </a:pathLst>
            </a:cu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53" tIns="60173" rIns="77953" bIns="60173"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397791" y="3544377"/>
              <a:ext cx="366070" cy="831949"/>
            </a:xfrm>
            <a:custGeom>
              <a:avLst/>
              <a:gdLst/>
              <a:ahLst/>
              <a:cxnLst/>
              <a:rect l="0" t="0" r="0" b="0"/>
              <a:pathLst>
                <a:path>
                  <a:moveTo>
                    <a:pt x="0" y="0"/>
                  </a:moveTo>
                  <a:lnTo>
                    <a:pt x="0" y="831949"/>
                  </a:lnTo>
                  <a:lnTo>
                    <a:pt x="366070" y="83194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763862" y="3821693"/>
              <a:ext cx="7383715" cy="1109265"/>
            </a:xfrm>
            <a:custGeom>
              <a:avLst/>
              <a:gdLst>
                <a:gd name="connsiteX0" fmla="*/ 0 w 7229891"/>
                <a:gd name="connsiteY0" fmla="*/ 110927 h 1109265"/>
                <a:gd name="connsiteX1" fmla="*/ 110927 w 7229891"/>
                <a:gd name="connsiteY1" fmla="*/ 0 h 1109265"/>
                <a:gd name="connsiteX2" fmla="*/ 7118965 w 7229891"/>
                <a:gd name="connsiteY2" fmla="*/ 0 h 1109265"/>
                <a:gd name="connsiteX3" fmla="*/ 7229892 w 7229891"/>
                <a:gd name="connsiteY3" fmla="*/ 110927 h 1109265"/>
                <a:gd name="connsiteX4" fmla="*/ 7229891 w 7229891"/>
                <a:gd name="connsiteY4" fmla="*/ 998339 h 1109265"/>
                <a:gd name="connsiteX5" fmla="*/ 7118964 w 7229891"/>
                <a:gd name="connsiteY5" fmla="*/ 1109266 h 1109265"/>
                <a:gd name="connsiteX6" fmla="*/ 110927 w 7229891"/>
                <a:gd name="connsiteY6" fmla="*/ 1109265 h 1109265"/>
                <a:gd name="connsiteX7" fmla="*/ 0 w 7229891"/>
                <a:gd name="connsiteY7" fmla="*/ 998338 h 1109265"/>
                <a:gd name="connsiteX8" fmla="*/ 0 w 7229891"/>
                <a:gd name="connsiteY8" fmla="*/ 110927 h 110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891" h="1109265">
                  <a:moveTo>
                    <a:pt x="0" y="110927"/>
                  </a:moveTo>
                  <a:cubicBezTo>
                    <a:pt x="0" y="49664"/>
                    <a:pt x="49664" y="0"/>
                    <a:pt x="110927" y="0"/>
                  </a:cubicBezTo>
                  <a:lnTo>
                    <a:pt x="7118965" y="0"/>
                  </a:lnTo>
                  <a:cubicBezTo>
                    <a:pt x="7180228" y="0"/>
                    <a:pt x="7229892" y="49664"/>
                    <a:pt x="7229892" y="110927"/>
                  </a:cubicBezTo>
                  <a:cubicBezTo>
                    <a:pt x="7229892" y="406731"/>
                    <a:pt x="7229891" y="702535"/>
                    <a:pt x="7229891" y="998339"/>
                  </a:cubicBezTo>
                  <a:cubicBezTo>
                    <a:pt x="7229891" y="1059602"/>
                    <a:pt x="7180227" y="1109266"/>
                    <a:pt x="7118964" y="1109266"/>
                  </a:cubicBezTo>
                  <a:lnTo>
                    <a:pt x="110927" y="1109265"/>
                  </a:lnTo>
                  <a:cubicBezTo>
                    <a:pt x="49664" y="1109265"/>
                    <a:pt x="0" y="1059601"/>
                    <a:pt x="0" y="998338"/>
                  </a:cubicBezTo>
                  <a:lnTo>
                    <a:pt x="0" y="11092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6304" tIns="61699" rIns="76304" bIns="61699" numCol="1" spcCol="1270" anchor="ctr" anchorCtr="0">
              <a:noAutofit/>
            </a:bodyPr>
            <a:lstStyle/>
            <a:p>
              <a:pPr lvl="0" algn="ctr" defTabSz="10223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397791" y="3544377"/>
              <a:ext cx="366070" cy="2218531"/>
            </a:xfrm>
            <a:custGeom>
              <a:avLst/>
              <a:gdLst/>
              <a:ahLst/>
              <a:cxnLst/>
              <a:rect l="0" t="0" r="0" b="0"/>
              <a:pathLst>
                <a:path>
                  <a:moveTo>
                    <a:pt x="0" y="0"/>
                  </a:moveTo>
                  <a:lnTo>
                    <a:pt x="0" y="2218531"/>
                  </a:lnTo>
                  <a:lnTo>
                    <a:pt x="366070" y="221853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763862" y="5208275"/>
              <a:ext cx="7383715" cy="1210865"/>
            </a:xfrm>
            <a:custGeom>
              <a:avLst/>
              <a:gdLst>
                <a:gd name="connsiteX0" fmla="*/ 0 w 7383715"/>
                <a:gd name="connsiteY0" fmla="*/ 110927 h 1109265"/>
                <a:gd name="connsiteX1" fmla="*/ 110927 w 7383715"/>
                <a:gd name="connsiteY1" fmla="*/ 0 h 1109265"/>
                <a:gd name="connsiteX2" fmla="*/ 7272789 w 7383715"/>
                <a:gd name="connsiteY2" fmla="*/ 0 h 1109265"/>
                <a:gd name="connsiteX3" fmla="*/ 7383716 w 7383715"/>
                <a:gd name="connsiteY3" fmla="*/ 110927 h 1109265"/>
                <a:gd name="connsiteX4" fmla="*/ 7383715 w 7383715"/>
                <a:gd name="connsiteY4" fmla="*/ 998339 h 1109265"/>
                <a:gd name="connsiteX5" fmla="*/ 7272788 w 7383715"/>
                <a:gd name="connsiteY5" fmla="*/ 1109266 h 1109265"/>
                <a:gd name="connsiteX6" fmla="*/ 110927 w 7383715"/>
                <a:gd name="connsiteY6" fmla="*/ 1109265 h 1109265"/>
                <a:gd name="connsiteX7" fmla="*/ 0 w 7383715"/>
                <a:gd name="connsiteY7" fmla="*/ 998338 h 1109265"/>
                <a:gd name="connsiteX8" fmla="*/ 0 w 7383715"/>
                <a:gd name="connsiteY8" fmla="*/ 110927 h 110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3715" h="1109265">
                  <a:moveTo>
                    <a:pt x="0" y="110927"/>
                  </a:moveTo>
                  <a:cubicBezTo>
                    <a:pt x="0" y="49664"/>
                    <a:pt x="49664" y="0"/>
                    <a:pt x="110927" y="0"/>
                  </a:cubicBezTo>
                  <a:lnTo>
                    <a:pt x="7272789" y="0"/>
                  </a:lnTo>
                  <a:cubicBezTo>
                    <a:pt x="7334052" y="0"/>
                    <a:pt x="7383716" y="49664"/>
                    <a:pt x="7383716" y="110927"/>
                  </a:cubicBezTo>
                  <a:cubicBezTo>
                    <a:pt x="7383716" y="406731"/>
                    <a:pt x="7383715" y="702535"/>
                    <a:pt x="7383715" y="998339"/>
                  </a:cubicBezTo>
                  <a:cubicBezTo>
                    <a:pt x="7383715" y="1059602"/>
                    <a:pt x="7334051" y="1109266"/>
                    <a:pt x="7272788" y="1109266"/>
                  </a:cubicBezTo>
                  <a:lnTo>
                    <a:pt x="110927" y="1109265"/>
                  </a:lnTo>
                  <a:cubicBezTo>
                    <a:pt x="49664" y="1109265"/>
                    <a:pt x="0" y="1059601"/>
                    <a:pt x="0" y="998338"/>
                  </a:cubicBezTo>
                  <a:lnTo>
                    <a:pt x="0" y="11092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6304" tIns="61699" rIns="76304" bIns="61699" numCol="1" spcCol="1270" anchor="ctr" anchorCtr="0">
              <a:noAutofit/>
            </a:bodyPr>
            <a:lstStyle/>
            <a:p>
              <a:pPr lvl="0" algn="ctr" defTabSz="10223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Chúng</a:t>
              </a:r>
              <a:r>
                <a:rPr lang="en-US" sz="2800" kern="1200" dirty="0" smtClean="0">
                  <a:latin typeface="Times New Roman" panose="02020603050405020304" pitchFamily="18" charset="0"/>
                  <a:cs typeface="Times New Roman" panose="02020603050405020304" pitchFamily="18" charset="0"/>
                </a:rPr>
                <a:t> ta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đất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3359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0"/>
            <a:ext cx="4554286" cy="1255593"/>
          </a:xfrm>
          <a:prstGeom prst="rect">
            <a:avLst/>
          </a:prstGeom>
        </p:spPr>
      </p:pic>
      <p:sp>
        <p:nvSpPr>
          <p:cNvPr id="3" name="Rectangle 2"/>
          <p:cNvSpPr/>
          <p:nvPr/>
        </p:nvSpPr>
        <p:spPr>
          <a:xfrm>
            <a:off x="4239657" y="505480"/>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744733"/>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5" name="Group 14"/>
          <p:cNvGrpSpPr/>
          <p:nvPr/>
        </p:nvGrpSpPr>
        <p:grpSpPr>
          <a:xfrm>
            <a:off x="5557089" y="2323627"/>
            <a:ext cx="6328676" cy="4268902"/>
            <a:chOff x="3818214" y="2528966"/>
            <a:chExt cx="5712857" cy="3799608"/>
          </a:xfrm>
        </p:grpSpPr>
        <p:sp>
          <p:nvSpPr>
            <p:cNvPr id="16" name="Rectangle 15"/>
            <p:cNvSpPr/>
            <p:nvPr/>
          </p:nvSpPr>
          <p:spPr>
            <a:xfrm>
              <a:off x="4546885" y="2528966"/>
              <a:ext cx="1955976" cy="1645116"/>
            </a:xfrm>
            <a:prstGeom prst="rect">
              <a:avLst/>
            </a:prstGeom>
            <a:blipFill>
              <a:blip r:embed="rId3">
                <a:extLst>
                  <a:ext uri="{28A0092B-C50C-407E-A947-70E740481C1C}">
                    <a14:useLocalDpi xmlns:a14="http://schemas.microsoft.com/office/drawing/2010/main" val="0"/>
                  </a:ext>
                </a:extLst>
              </a:blip>
              <a:srcRect/>
              <a:stretch>
                <a:fillRect l="-17000" r="-1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3818214" y="3558766"/>
              <a:ext cx="848710" cy="721845"/>
            </a:xfrm>
            <a:custGeom>
              <a:avLst/>
              <a:gdLst>
                <a:gd name="connsiteX0" fmla="*/ 0 w 1060069"/>
                <a:gd name="connsiteY0" fmla="*/ 0 h 1060069"/>
                <a:gd name="connsiteX1" fmla="*/ 1060069 w 1060069"/>
                <a:gd name="connsiteY1" fmla="*/ 0 h 1060069"/>
                <a:gd name="connsiteX2" fmla="*/ 1060069 w 1060069"/>
                <a:gd name="connsiteY2" fmla="*/ 1060069 h 1060069"/>
                <a:gd name="connsiteX3" fmla="*/ 0 w 1060069"/>
                <a:gd name="connsiteY3" fmla="*/ 1060069 h 1060069"/>
                <a:gd name="connsiteX4" fmla="*/ 0 w 1060069"/>
                <a:gd name="connsiteY4" fmla="*/ 0 h 106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69" h="1060069">
                  <a:moveTo>
                    <a:pt x="0" y="0"/>
                  </a:moveTo>
                  <a:lnTo>
                    <a:pt x="1060069" y="0"/>
                  </a:lnTo>
                  <a:lnTo>
                    <a:pt x="1060069" y="1060069"/>
                  </a:lnTo>
                  <a:lnTo>
                    <a:pt x="0" y="10600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01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7575095" y="2528966"/>
              <a:ext cx="1955976" cy="1645116"/>
            </a:xfrm>
            <a:prstGeom prst="rect">
              <a:avLst/>
            </a:prstGeom>
            <a:blipFill>
              <a:blip r:embed="rId4"/>
              <a:srcRect/>
              <a:stretch>
                <a:fillRect l="-13000" r="-1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6846424" y="3558766"/>
              <a:ext cx="848710" cy="721845"/>
            </a:xfrm>
            <a:custGeom>
              <a:avLst/>
              <a:gdLst>
                <a:gd name="connsiteX0" fmla="*/ 0 w 1060069"/>
                <a:gd name="connsiteY0" fmla="*/ 0 h 1060069"/>
                <a:gd name="connsiteX1" fmla="*/ 1060069 w 1060069"/>
                <a:gd name="connsiteY1" fmla="*/ 0 h 1060069"/>
                <a:gd name="connsiteX2" fmla="*/ 1060069 w 1060069"/>
                <a:gd name="connsiteY2" fmla="*/ 1060069 h 1060069"/>
                <a:gd name="connsiteX3" fmla="*/ 0 w 1060069"/>
                <a:gd name="connsiteY3" fmla="*/ 1060069 h 1060069"/>
                <a:gd name="connsiteX4" fmla="*/ 0 w 1060069"/>
                <a:gd name="connsiteY4" fmla="*/ 0 h 106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69" h="1060069">
                  <a:moveTo>
                    <a:pt x="0" y="0"/>
                  </a:moveTo>
                  <a:lnTo>
                    <a:pt x="1060069" y="0"/>
                  </a:lnTo>
                  <a:lnTo>
                    <a:pt x="1060069" y="1060069"/>
                  </a:lnTo>
                  <a:lnTo>
                    <a:pt x="0" y="10600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02</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4546885" y="4576928"/>
              <a:ext cx="1955976" cy="1645116"/>
            </a:xfrm>
            <a:prstGeom prst="rect">
              <a:avLst/>
            </a:prstGeom>
            <a:blipFill>
              <a:blip r:embed="rId5"/>
              <a:srcRect/>
              <a:stretch>
                <a:fillRect l="-9000" r="-9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3818214" y="5606729"/>
              <a:ext cx="848710" cy="721845"/>
            </a:xfrm>
            <a:custGeom>
              <a:avLst/>
              <a:gdLst>
                <a:gd name="connsiteX0" fmla="*/ 0 w 1060069"/>
                <a:gd name="connsiteY0" fmla="*/ 0 h 1060069"/>
                <a:gd name="connsiteX1" fmla="*/ 1060069 w 1060069"/>
                <a:gd name="connsiteY1" fmla="*/ 0 h 1060069"/>
                <a:gd name="connsiteX2" fmla="*/ 1060069 w 1060069"/>
                <a:gd name="connsiteY2" fmla="*/ 1060069 h 1060069"/>
                <a:gd name="connsiteX3" fmla="*/ 0 w 1060069"/>
                <a:gd name="connsiteY3" fmla="*/ 1060069 h 1060069"/>
                <a:gd name="connsiteX4" fmla="*/ 0 w 1060069"/>
                <a:gd name="connsiteY4" fmla="*/ 0 h 106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69" h="1060069">
                  <a:moveTo>
                    <a:pt x="0" y="0"/>
                  </a:moveTo>
                  <a:lnTo>
                    <a:pt x="1060069" y="0"/>
                  </a:lnTo>
                  <a:lnTo>
                    <a:pt x="1060069" y="1060069"/>
                  </a:lnTo>
                  <a:lnTo>
                    <a:pt x="0" y="10600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03</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7575095" y="4576928"/>
              <a:ext cx="1955976" cy="1645116"/>
            </a:xfrm>
            <a:prstGeom prst="rect">
              <a:avLst/>
            </a:prstGeom>
            <a:blipFill>
              <a:blip r:embed="rId6">
                <a:extLst>
                  <a:ext uri="{28A0092B-C50C-407E-A947-70E740481C1C}">
                    <a14:useLocalDpi xmlns:a14="http://schemas.microsoft.com/office/drawing/2010/main" val="0"/>
                  </a:ext>
                </a:extLst>
              </a:blip>
              <a:srcRect/>
              <a:stretch>
                <a:fillRect l="-17000" r="-1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6846424" y="5606729"/>
              <a:ext cx="848710" cy="721845"/>
            </a:xfrm>
            <a:custGeom>
              <a:avLst/>
              <a:gdLst>
                <a:gd name="connsiteX0" fmla="*/ 0 w 1060069"/>
                <a:gd name="connsiteY0" fmla="*/ 0 h 1060069"/>
                <a:gd name="connsiteX1" fmla="*/ 1060069 w 1060069"/>
                <a:gd name="connsiteY1" fmla="*/ 0 h 1060069"/>
                <a:gd name="connsiteX2" fmla="*/ 1060069 w 1060069"/>
                <a:gd name="connsiteY2" fmla="*/ 1060069 h 1060069"/>
                <a:gd name="connsiteX3" fmla="*/ 0 w 1060069"/>
                <a:gd name="connsiteY3" fmla="*/ 1060069 h 1060069"/>
                <a:gd name="connsiteX4" fmla="*/ 0 w 1060069"/>
                <a:gd name="connsiteY4" fmla="*/ 0 h 106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69" h="1060069">
                  <a:moveTo>
                    <a:pt x="0" y="0"/>
                  </a:moveTo>
                  <a:lnTo>
                    <a:pt x="1060069" y="0"/>
                  </a:lnTo>
                  <a:lnTo>
                    <a:pt x="1060069" y="1060069"/>
                  </a:lnTo>
                  <a:lnTo>
                    <a:pt x="0" y="10600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0</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Cloud Callout 24"/>
          <p:cNvSpPr/>
          <p:nvPr/>
        </p:nvSpPr>
        <p:spPr>
          <a:xfrm>
            <a:off x="293534" y="2752668"/>
            <a:ext cx="5045382" cy="3443416"/>
          </a:xfrm>
          <a:prstGeom prst="cloudCallout">
            <a:avLst>
              <a:gd name="adj1" fmla="val 59130"/>
              <a:gd name="adj2" fmla="val 38745"/>
            </a:avLst>
          </a:prstGeom>
        </p:spPr>
        <p:style>
          <a:lnRef idx="2">
            <a:schemeClr val="accent2"/>
          </a:lnRef>
          <a:fillRef idx="1">
            <a:schemeClr val="lt1"/>
          </a:fillRef>
          <a:effectRef idx="0">
            <a:schemeClr val="accent2"/>
          </a:effectRef>
          <a:fontRef idx="minor">
            <a:schemeClr val="dk1"/>
          </a:fontRef>
        </p:style>
        <p:txBody>
          <a:bodyPr rtlCol="0" anchor="ctr"/>
          <a:lstStyle/>
          <a:p>
            <a:pPr marL="228600" marR="0" lvl="0" indent="0" algn="just" defTabSz="914400" rtl="0" eaLnBrk="1" fontAlgn="auto" latinLnBrk="0" hangingPunct="1">
              <a:lnSpc>
                <a:spcPct val="115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thử</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0" algn="just" defTabSz="914400" rtl="0" eaLnBrk="1" fontAlgn="auto" latinLnBrk="0" hangingPunct="1">
              <a:lnSpc>
                <a:spcPct val="115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hoặc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Right Arrow 25"/>
          <p:cNvSpPr/>
          <p:nvPr/>
        </p:nvSpPr>
        <p:spPr>
          <a:xfrm>
            <a:off x="660400" y="1735029"/>
            <a:ext cx="2304026" cy="1017639"/>
          </a:xfrm>
          <a:prstGeom prst="rightArrow">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05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8" name="Rectangle 7"/>
          <p:cNvSpPr/>
          <p:nvPr/>
        </p:nvSpPr>
        <p:spPr>
          <a:xfrm>
            <a:off x="293532" y="730043"/>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213447" y="240300"/>
            <a:ext cx="1752403" cy="548099"/>
          </a:xfrm>
          <a:prstGeom prst="rect">
            <a:avLst/>
          </a:prstGeom>
        </p:spPr>
        <p:txBody>
          <a:bodyPr wrap="none">
            <a:spAutoFit/>
          </a:bodyPr>
          <a:lstStyle/>
          <a:p>
            <a:pPr algn="ctr">
              <a:lnSpc>
                <a:spcPct val="115000"/>
              </a:lnSpc>
              <a:spcBef>
                <a:spcPts val="600"/>
              </a:spcBef>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Luyện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tập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607270" y="2313425"/>
            <a:ext cx="6964759" cy="3925321"/>
          </a:xfrm>
          <a:prstGeom prst="rect">
            <a:avLst/>
          </a:prstGeom>
        </p:spPr>
      </p:pic>
      <p:sp>
        <p:nvSpPr>
          <p:cNvPr id="17" name="Rectangle 16"/>
          <p:cNvSpPr/>
          <p:nvPr/>
        </p:nvSpPr>
        <p:spPr>
          <a:xfrm>
            <a:off x="3004776" y="3014767"/>
            <a:ext cx="6169742" cy="3065455"/>
          </a:xfrm>
          <a:prstGeom prst="rect">
            <a:avLst/>
          </a:prstGeom>
        </p:spPr>
        <p:txBody>
          <a:bodyPr wrap="square">
            <a:spAutoFit/>
          </a:bodyPr>
          <a:lstStyle/>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a:t>
            </a:r>
            <a:r>
              <a:rPr lang="en-US" sz="2800" b="1" dirty="0">
                <a:solidFill>
                  <a:srgbClr val="0070C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a:t>
            </a:r>
          </a:p>
          <a:p>
            <a:pPr>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146987" y="1907670"/>
            <a:ext cx="2331087" cy="587853"/>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Nhiệm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vụ</a:t>
            </a:r>
            <a:r>
              <a:rPr lang="en-US" sz="2800" b="1" dirty="0">
                <a:solidFill>
                  <a:srgbClr val="0070C0"/>
                </a:solidFill>
                <a:latin typeface="Times New Roman" panose="02020603050405020304" pitchFamily="18" charset="0"/>
                <a:ea typeface="Times New Roman" panose="02020603050405020304" pitchFamily="18" charset="0"/>
              </a:rPr>
              <a:t> 1: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2937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09" t="7672" r="7282" b="9164"/>
          <a:stretch/>
        </p:blipFill>
        <p:spPr>
          <a:xfrm>
            <a:off x="0" y="2"/>
            <a:ext cx="12192000" cy="6858000"/>
          </a:xfrm>
          <a:prstGeom prst="rect">
            <a:avLst/>
          </a:prstGeom>
        </p:spPr>
      </p:pic>
      <p:pic>
        <p:nvPicPr>
          <p:cNvPr id="9" name="Picture 8"/>
          <p:cNvPicPr>
            <a:picLocks noChangeAspect="1"/>
          </p:cNvPicPr>
          <p:nvPr/>
        </p:nvPicPr>
        <p:blipFill>
          <a:blip r:embed="rId3"/>
          <a:stretch>
            <a:fillRect/>
          </a:stretch>
        </p:blipFill>
        <p:spPr>
          <a:xfrm>
            <a:off x="3812507" y="-8014"/>
            <a:ext cx="4554286" cy="848671"/>
          </a:xfrm>
          <a:prstGeom prst="rect">
            <a:avLst/>
          </a:prstGeom>
        </p:spPr>
      </p:pic>
      <p:sp>
        <p:nvSpPr>
          <p:cNvPr id="10" name="Rectangle 9"/>
          <p:cNvSpPr/>
          <p:nvPr/>
        </p:nvSpPr>
        <p:spPr>
          <a:xfrm>
            <a:off x="5219798" y="112530"/>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028700"/>
            <a:ext cx="10858500" cy="4616648"/>
          </a:xfrm>
          <a:prstGeom prst="rect">
            <a:avLst/>
          </a:prstGeom>
        </p:spPr>
        <p:txBody>
          <a:bodyPr>
            <a:spAutoFit/>
          </a:bodyPr>
          <a:lstStyle/>
          <a:p>
            <a:pPr marL="457200" indent="-457200">
              <a:lnSpc>
                <a:spcPct val="150000"/>
              </a:lnSpc>
              <a:spcAft>
                <a:spcPts val="0"/>
              </a:spcAft>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r>
            <a:br>
              <a:rPr lang="en-US" sz="2800" dirty="0">
                <a:latin typeface="Times New Roman" panose="02020603050405020304" pitchFamily="18" charset="0"/>
                <a:ea typeface="Times New Roman" panose="02020603050405020304" pitchFamily="18" charset="0"/>
              </a:rPr>
            </a:br>
            <a:r>
              <a:rPr lang="en-US" sz="2800" b="1" i="1" dirty="0" smtClean="0">
                <a:latin typeface="Times New Roman" panose="02020603050405020304" pitchFamily="18" charset="0"/>
                <a:ea typeface="Times New Roman" panose="02020603050405020304" pitchFamily="18" charset="0"/>
              </a:rPr>
              <a:t>Ý </a:t>
            </a:r>
            <a:r>
              <a:rPr lang="en-US" sz="2800" b="1" i="1" dirty="0" err="1">
                <a:latin typeface="Times New Roman" panose="02020603050405020304" pitchFamily="18" charset="0"/>
                <a:ea typeface="Times New Roman" panose="02020603050405020304" pitchFamily="18" charset="0"/>
              </a:rPr>
              <a:t>kiến</a:t>
            </a:r>
            <a:r>
              <a:rPr lang="en-US" sz="2800" b="1"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nhan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p>
          <a:p>
            <a:pPr marL="457200" indent="-457200">
              <a:lnSpc>
                <a:spcPct val="150000"/>
              </a:lnSpc>
              <a:spcAft>
                <a:spcPts val="0"/>
              </a:spcAft>
              <a:buFont typeface="Wingdings" panose="05000000000000000000" pitchFamily="2" charset="2"/>
              <a:buChar char="v"/>
            </a:pPr>
            <a:r>
              <a:rPr lang="en-US" sz="2800" b="1" i="1" dirty="0" err="1" smtClean="0">
                <a:latin typeface="Times New Roman" panose="02020603050405020304" pitchFamily="18" charset="0"/>
                <a:ea typeface="Times New Roman" panose="02020603050405020304" pitchFamily="18" charset="0"/>
              </a:rPr>
              <a:t>Lí</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sao</a:t>
            </a:r>
            <a:r>
              <a:rPr lang="en-US" sz="2800" i="1" dirty="0">
                <a:latin typeface="Times New Roman" panose="02020603050405020304" pitchFamily="18" charset="0"/>
                <a:ea typeface="Times New Roman" panose="02020603050405020304" pitchFamily="18" charset="0"/>
              </a:rPr>
              <a:t>?, Do </a:t>
            </a:r>
            <a:r>
              <a:rPr lang="en-US" sz="2800" i="1" dirty="0" err="1">
                <a:latin typeface="Times New Roman" panose="02020603050405020304" pitchFamily="18" charset="0"/>
                <a:ea typeface="Times New Roman" panose="02020603050405020304" pitchFamily="18" charset="0"/>
              </a:rPr>
              <a:t>đâu</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Bằng</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958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09" t="7672" r="7282" b="9164"/>
          <a:stretch/>
        </p:blipFill>
        <p:spPr>
          <a:xfrm>
            <a:off x="0" y="2"/>
            <a:ext cx="12192000" cy="6858000"/>
          </a:xfrm>
          <a:prstGeom prst="rect">
            <a:avLst/>
          </a:prstGeom>
        </p:spPr>
      </p:pic>
      <p:pic>
        <p:nvPicPr>
          <p:cNvPr id="9" name="Picture 8"/>
          <p:cNvPicPr>
            <a:picLocks noChangeAspect="1"/>
          </p:cNvPicPr>
          <p:nvPr/>
        </p:nvPicPr>
        <p:blipFill>
          <a:blip r:embed="rId3"/>
          <a:stretch>
            <a:fillRect/>
          </a:stretch>
        </p:blipFill>
        <p:spPr>
          <a:xfrm>
            <a:off x="3812507" y="-8014"/>
            <a:ext cx="4554286" cy="848671"/>
          </a:xfrm>
          <a:prstGeom prst="rect">
            <a:avLst/>
          </a:prstGeom>
        </p:spPr>
      </p:pic>
      <p:sp>
        <p:nvSpPr>
          <p:cNvPr id="10" name="Rectangle 9"/>
          <p:cNvSpPr/>
          <p:nvPr/>
        </p:nvSpPr>
        <p:spPr>
          <a:xfrm>
            <a:off x="5219798" y="112530"/>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848673"/>
            <a:ext cx="10858500" cy="5262979"/>
          </a:xfrm>
          <a:prstGeom prst="rect">
            <a:avLst/>
          </a:prstGeom>
        </p:spPr>
        <p:txBody>
          <a:bodyPr>
            <a:spAutoFit/>
          </a:bodyPr>
          <a:lstStyle/>
          <a:p>
            <a:pPr>
              <a:lnSpc>
                <a:spcPct val="150000"/>
              </a:lnSpc>
              <a:spcAft>
                <a:spcPts val="0"/>
              </a:spcAft>
              <a:tabLst>
                <a:tab pos="400050" algn="l"/>
              </a:tabLst>
            </a:pPr>
            <a:r>
              <a:rPr lang="en-US" sz="2800" b="1"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một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400050" algn="l"/>
              </a:tabLst>
            </a:pPr>
            <a:r>
              <a:rPr lang="en-US" sz="2800" dirty="0" err="1" smtClean="0">
                <a:solidFill>
                  <a:srgbClr val="000000"/>
                </a:solidFill>
                <a:latin typeface="Times New Roman" panose="02020603050405020304" pitchFamily="18" charset="0"/>
                <a:ea typeface="Times New Roman" panose="02020603050405020304" pitchFamily="18" charset="0"/>
              </a:rPr>
              <a:t>Nhận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400050" algn="l"/>
              </a:tabLst>
            </a:pPr>
            <a:r>
              <a:rPr lang="en-US" sz="2800" dirty="0" err="1" smtClean="0">
                <a:solidFill>
                  <a:srgbClr val="000000"/>
                </a:solidFill>
                <a:latin typeface="Times New Roman" panose="02020603050405020304" pitchFamily="18" charset="0"/>
                <a:ea typeface="Times New Roman" panose="02020603050405020304" pitchFamily="18" charset="0"/>
              </a:rPr>
              <a:t>Chỉ</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400050" algn="l"/>
              </a:tabLst>
            </a:pPr>
            <a:r>
              <a:rPr lang="en-US" sz="2800" dirty="0" err="1" smtClean="0">
                <a:solidFill>
                  <a:srgbClr val="000000"/>
                </a:solidFill>
                <a:latin typeface="Times New Roman" panose="02020603050405020304" pitchFamily="18" charset="0"/>
                <a:ea typeface="Times New Roman" panose="02020603050405020304" pitchFamily="18" charset="0"/>
              </a:rPr>
              <a:t>Nhận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400050" algn="l"/>
              </a:tabLst>
            </a:pPr>
            <a:r>
              <a:rPr lang="en-US" sz="2800" dirty="0" err="1" smtClean="0">
                <a:solidFill>
                  <a:srgbClr val="000000"/>
                </a:solidFill>
                <a:latin typeface="Times New Roman" panose="02020603050405020304" pitchFamily="18" charset="0"/>
                <a:ea typeface="Times New Roman" panose="02020603050405020304" pitchFamily="18" charset="0"/>
              </a:rPr>
              <a:t>Nêu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Times New Roman" panose="02020603050405020304" pitchFamily="18" charset="0"/>
              </a:rPr>
              <a:t>Nhận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273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09" t="7672" r="7282" b="9164"/>
          <a:stretch/>
        </p:blipFill>
        <p:spPr>
          <a:xfrm>
            <a:off x="0" y="2"/>
            <a:ext cx="12192000" cy="6858000"/>
          </a:xfrm>
          <a:prstGeom prst="rect">
            <a:avLst/>
          </a:prstGeom>
        </p:spPr>
      </p:pic>
      <p:pic>
        <p:nvPicPr>
          <p:cNvPr id="9" name="Picture 8"/>
          <p:cNvPicPr>
            <a:picLocks noChangeAspect="1"/>
          </p:cNvPicPr>
          <p:nvPr/>
        </p:nvPicPr>
        <p:blipFill>
          <a:blip r:embed="rId3"/>
          <a:stretch>
            <a:fillRect/>
          </a:stretch>
        </p:blipFill>
        <p:spPr>
          <a:xfrm>
            <a:off x="3812507" y="-8014"/>
            <a:ext cx="4554286" cy="848671"/>
          </a:xfrm>
          <a:prstGeom prst="rect">
            <a:avLst/>
          </a:prstGeom>
        </p:spPr>
      </p:pic>
      <p:sp>
        <p:nvSpPr>
          <p:cNvPr id="10" name="Rectangle 9"/>
          <p:cNvSpPr/>
          <p:nvPr/>
        </p:nvSpPr>
        <p:spPr>
          <a:xfrm>
            <a:off x="5219798" y="112530"/>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848673"/>
            <a:ext cx="5946115" cy="587853"/>
          </a:xfrm>
          <a:prstGeom prst="rect">
            <a:avLst/>
          </a:prstGeom>
        </p:spPr>
        <p:txBody>
          <a:bodyPr wrap="none">
            <a:spAutoFit/>
          </a:bodyPr>
          <a:lstStyle/>
          <a:p>
            <a:pPr marR="30480" algn="just">
              <a:lnSpc>
                <a:spcPct val="115000"/>
              </a:lnSpc>
              <a:spcAft>
                <a:spcPts val="1200"/>
              </a:spcAft>
            </a:pPr>
            <a:r>
              <a:rPr lang="en-US" sz="2800" b="1"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Nhiệm</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vụ</a:t>
            </a:r>
            <a:r>
              <a:rPr lang="en-US" sz="2800" b="1" dirty="0">
                <a:solidFill>
                  <a:srgbClr val="0070C0"/>
                </a:solidFill>
                <a:latin typeface="Times New Roman" panose="02020603050405020304" pitchFamily="18" charset="0"/>
                <a:ea typeface="Times New Roman" panose="02020603050405020304" pitchFamily="18" charset="0"/>
              </a:rPr>
              <a:t> 2</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2304336" y="1656780"/>
            <a:ext cx="9335729" cy="4414688"/>
            <a:chOff x="1637071" y="1689328"/>
            <a:chExt cx="9335729" cy="4414688"/>
          </a:xfrm>
        </p:grpSpPr>
        <p:pic>
          <p:nvPicPr>
            <p:cNvPr id="8" name="Picture 7"/>
            <p:cNvPicPr>
              <a:picLocks noChangeAspect="1"/>
            </p:cNvPicPr>
            <p:nvPr/>
          </p:nvPicPr>
          <p:blipFill>
            <a:blip r:embed="rId4"/>
            <a:stretch>
              <a:fillRect/>
            </a:stretch>
          </p:blipFill>
          <p:spPr>
            <a:xfrm>
              <a:off x="1637071" y="1689328"/>
              <a:ext cx="9335729" cy="4406672"/>
            </a:xfrm>
            <a:prstGeom prst="rect">
              <a:avLst/>
            </a:prstGeom>
          </p:spPr>
        </p:pic>
        <p:pic>
          <p:nvPicPr>
            <p:cNvPr id="11" name="Picture 10"/>
            <p:cNvPicPr>
              <a:picLocks noChangeAspect="1"/>
            </p:cNvPicPr>
            <p:nvPr/>
          </p:nvPicPr>
          <p:blipFill>
            <a:blip r:embed="rId5"/>
            <a:stretch>
              <a:fillRect/>
            </a:stretch>
          </p:blipFill>
          <p:spPr>
            <a:xfrm>
              <a:off x="4868195" y="2285197"/>
              <a:ext cx="4476137" cy="3818819"/>
            </a:xfrm>
            <a:prstGeom prst="rect">
              <a:avLst/>
            </a:prstGeom>
          </p:spPr>
        </p:pic>
      </p:grpSp>
    </p:spTree>
    <p:extLst>
      <p:ext uri="{BB962C8B-B14F-4D97-AF65-F5344CB8AC3E}">
        <p14:creationId xmlns:p14="http://schemas.microsoft.com/office/powerpoint/2010/main" val="1148133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09" t="7672" r="7282" b="9164"/>
          <a:stretch/>
        </p:blipFill>
        <p:spPr>
          <a:xfrm>
            <a:off x="0" y="2"/>
            <a:ext cx="12192000" cy="6858000"/>
          </a:xfrm>
          <a:prstGeom prst="rect">
            <a:avLst/>
          </a:prstGeom>
        </p:spPr>
      </p:pic>
      <p:pic>
        <p:nvPicPr>
          <p:cNvPr id="9" name="Picture 8"/>
          <p:cNvPicPr>
            <a:picLocks noChangeAspect="1"/>
          </p:cNvPicPr>
          <p:nvPr/>
        </p:nvPicPr>
        <p:blipFill>
          <a:blip r:embed="rId3"/>
          <a:stretch>
            <a:fillRect/>
          </a:stretch>
        </p:blipFill>
        <p:spPr>
          <a:xfrm>
            <a:off x="3812507" y="-8014"/>
            <a:ext cx="4554286" cy="848671"/>
          </a:xfrm>
          <a:prstGeom prst="rect">
            <a:avLst/>
          </a:prstGeom>
        </p:spPr>
      </p:pic>
      <p:sp>
        <p:nvSpPr>
          <p:cNvPr id="10" name="Rectangle 9"/>
          <p:cNvSpPr/>
          <p:nvPr/>
        </p:nvSpPr>
        <p:spPr>
          <a:xfrm>
            <a:off x="5219798" y="112530"/>
            <a:ext cx="175240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903521" y="947859"/>
            <a:ext cx="6372257" cy="587853"/>
          </a:xfrm>
          <a:prstGeom prst="rect">
            <a:avLst/>
          </a:prstGeom>
        </p:spPr>
        <p:txBody>
          <a:bodyPr wrap="none">
            <a:spAutoFit/>
          </a:bodyPr>
          <a:lstStyle/>
          <a:p>
            <a:pPr algn="just">
              <a:lnSpc>
                <a:spcPct val="115000"/>
              </a:lnSpc>
              <a:spcAft>
                <a:spcPts val="0"/>
              </a:spcAft>
            </a:pPr>
            <a:r>
              <a:rPr lang="vi-VN" sz="2800" b="1" dirty="0">
                <a:latin typeface="Times New Roman" panose="02020603050405020304" pitchFamily="18" charset="0"/>
                <a:ea typeface="Times New Roman" panose="02020603050405020304" pitchFamily="18" charset="0"/>
              </a:rPr>
              <a:t>Rubric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duy</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71323338"/>
              </p:ext>
            </p:extLst>
          </p:nvPr>
        </p:nvGraphicFramePr>
        <p:xfrm>
          <a:off x="660399" y="1521875"/>
          <a:ext cx="10858500" cy="4907280"/>
        </p:xfrm>
        <a:graphic>
          <a:graphicData uri="http://schemas.openxmlformats.org/drawingml/2006/table">
            <a:tbl>
              <a:tblPr firstRow="1" firstCol="1" bandRow="1"/>
              <a:tblGrid>
                <a:gridCol w="1905820">
                  <a:extLst>
                    <a:ext uri="{9D8B030D-6E8A-4147-A177-3AD203B41FA5}">
                      <a16:colId xmlns:a16="http://schemas.microsoft.com/office/drawing/2014/main" val="3207957636"/>
                    </a:ext>
                  </a:extLst>
                </a:gridCol>
                <a:gridCol w="2551471">
                  <a:extLst>
                    <a:ext uri="{9D8B030D-6E8A-4147-A177-3AD203B41FA5}">
                      <a16:colId xmlns:a16="http://schemas.microsoft.com/office/drawing/2014/main" val="1763903953"/>
                    </a:ext>
                  </a:extLst>
                </a:gridCol>
                <a:gridCol w="3657600">
                  <a:extLst>
                    <a:ext uri="{9D8B030D-6E8A-4147-A177-3AD203B41FA5}">
                      <a16:colId xmlns:a16="http://schemas.microsoft.com/office/drawing/2014/main" val="2383311473"/>
                    </a:ext>
                  </a:extLst>
                </a:gridCol>
                <a:gridCol w="2743609">
                  <a:extLst>
                    <a:ext uri="{9D8B030D-6E8A-4147-A177-3AD203B41FA5}">
                      <a16:colId xmlns:a16="http://schemas.microsoft.com/office/drawing/2014/main" val="2568677819"/>
                    </a:ext>
                  </a:extLst>
                </a:gridCol>
              </a:tblGrid>
              <a:tr h="0">
                <a:tc rowSpan="2">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Nội dung đánh giá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FFF43"/>
                    </a:solidFill>
                  </a:tcPr>
                </a:tc>
                <a:tc gridSpan="3">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Mức đánh giá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770982"/>
                  </a:ext>
                </a:extLst>
              </a:tr>
              <a:tr h="0">
                <a:tc vMerge="1">
                  <a:txBody>
                    <a:bodyPr/>
                    <a:lstStyle/>
                    <a:p>
                      <a:endParaRPr lang="en-US"/>
                    </a:p>
                  </a:txBody>
                  <a:tcPr/>
                </a:tc>
                <a:tc>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67474691"/>
                  </a:ext>
                </a:extLst>
              </a:tr>
              <a:tr h="1130300">
                <a:tc>
                  <a:txBody>
                    <a:bodyPr/>
                    <a:lstStyle/>
                    <a:p>
                      <a:pPr algn="ctr">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Sơ đồ tư duy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0CC"/>
                    </a:solidFill>
                  </a:tcPr>
                </a:tc>
                <a:tc>
                  <a:txBody>
                    <a:bodyPr/>
                    <a:lstStyle/>
                    <a:p>
                      <a:pPr algn="just">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Phần thông tin: Chỉ nêu được một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p>
                    <a:p>
                      <a:pPr algn="just">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chỉ có 1 nhánh chính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Phần thông tin: Chỉ nêu được hai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ba lí lẽ, chưa đủ bằng chứng.</a:t>
                      </a:r>
                    </a:p>
                    <a:p>
                      <a:pPr algn="just">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có nhánh chính và các nhánh phụ nhưng chưa được sắp xếp hợp lí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Phần thông tin: Nêu được bốn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Phần hình thức: Sơ đồ có nhánh chính, nhánh phụ, sắp xếp hợp lí.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653077"/>
                  </a:ext>
                </a:extLst>
              </a:tr>
            </a:tbl>
          </a:graphicData>
        </a:graphic>
      </p:graphicFrame>
    </p:spTree>
    <p:extLst>
      <p:ext uri="{BB962C8B-B14F-4D97-AF65-F5344CB8AC3E}">
        <p14:creationId xmlns:p14="http://schemas.microsoft.com/office/powerpoint/2010/main" val="3111585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09" t="7672" r="7282" b="9164"/>
          <a:stretch/>
        </p:blipFill>
        <p:spPr>
          <a:xfrm>
            <a:off x="0" y="2"/>
            <a:ext cx="12192000" cy="6858000"/>
          </a:xfrm>
          <a:prstGeom prst="rect">
            <a:avLst/>
          </a:prstGeom>
        </p:spPr>
      </p:pic>
      <p:pic>
        <p:nvPicPr>
          <p:cNvPr id="9" name="Picture 8"/>
          <p:cNvPicPr>
            <a:picLocks noChangeAspect="1"/>
          </p:cNvPicPr>
          <p:nvPr/>
        </p:nvPicPr>
        <p:blipFill>
          <a:blip r:embed="rId3"/>
          <a:stretch>
            <a:fillRect/>
          </a:stretch>
        </p:blipFill>
        <p:spPr>
          <a:xfrm>
            <a:off x="3812507" y="-8014"/>
            <a:ext cx="4554286" cy="848671"/>
          </a:xfrm>
          <a:prstGeom prst="rect">
            <a:avLst/>
          </a:prstGeom>
        </p:spPr>
      </p:pic>
      <p:sp>
        <p:nvSpPr>
          <p:cNvPr id="4" name="Rectangle 3"/>
          <p:cNvSpPr/>
          <p:nvPr/>
        </p:nvSpPr>
        <p:spPr>
          <a:xfrm>
            <a:off x="5197418" y="142271"/>
            <a:ext cx="1784463" cy="548099"/>
          </a:xfrm>
          <a:prstGeom prst="rect">
            <a:avLst/>
          </a:prstGeom>
        </p:spPr>
        <p:txBody>
          <a:bodyPr wrap="none">
            <a:spAutoFit/>
          </a:bodyPr>
          <a:lstStyle/>
          <a:p>
            <a:pPr algn="ctr">
              <a:lnSpc>
                <a:spcPct val="115000"/>
              </a:lnSpc>
              <a:spcBef>
                <a:spcPts val="600"/>
              </a:spcBef>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Vận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dụng</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787400" y="1820965"/>
            <a:ext cx="6312310" cy="3547448"/>
            <a:chOff x="1268361" y="1997946"/>
            <a:chExt cx="5875753" cy="3547448"/>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268361" y="1997946"/>
              <a:ext cx="5875753" cy="3547448"/>
            </a:xfrm>
            <a:prstGeom prst="rect">
              <a:avLst/>
            </a:prstGeom>
          </p:spPr>
        </p:pic>
        <p:sp>
          <p:nvSpPr>
            <p:cNvPr id="7" name="Rectangle 6"/>
            <p:cNvSpPr/>
            <p:nvPr/>
          </p:nvSpPr>
          <p:spPr>
            <a:xfrm>
              <a:off x="2092064" y="2680698"/>
              <a:ext cx="4425501" cy="2640723"/>
            </a:xfrm>
            <a:prstGeom prst="rect">
              <a:avLst/>
            </a:prstGeom>
          </p:spPr>
          <p:txBody>
            <a:bodyPr wrap="square">
              <a:spAutoFit/>
            </a:bodyPr>
            <a:lstStyle/>
            <a:p>
              <a:pPr lvl="0" algn="just">
                <a:lnSpc>
                  <a:spcPct val="115000"/>
                </a:lnSpc>
                <a:buSzPts val="1200"/>
              </a:pPr>
              <a:r>
                <a:rPr lang="en-US" sz="2400" i="1" dirty="0" smtClean="0">
                  <a:latin typeface="Times New Roman" panose="02020603050405020304" pitchFamily="18" charset="0"/>
                  <a:ea typeface="Times New Roman" panose="02020603050405020304" pitchFamily="18" charset="0"/>
                </a:rPr>
                <a:t>1. </a:t>
              </a:r>
              <a:r>
                <a:rPr lang="vi-VN" sz="2400" i="1" dirty="0" smtClean="0">
                  <a:latin typeface="Times New Roman" panose="02020603050405020304" pitchFamily="18" charset="0"/>
                  <a:ea typeface="Times New Roman" panose="02020603050405020304" pitchFamily="18" charset="0"/>
                </a:rPr>
                <a:t>Em </a:t>
              </a:r>
              <a:r>
                <a:rPr lang="vi-VN" sz="2400" i="1" dirty="0">
                  <a:latin typeface="Times New Roman" panose="02020603050405020304" pitchFamily="18" charset="0"/>
                  <a:ea typeface="Times New Roman" panose="02020603050405020304" pitchFamily="18" charset="0"/>
                </a:rPr>
                <a:t>cần có thái độ như thế nào với động vật? Kể một số biện pháp em có thể làm để bảo vệ động vật?</a:t>
              </a:r>
              <a:endParaRPr lang="en-US" sz="2400" dirty="0">
                <a:latin typeface="Times New Roman" panose="02020603050405020304" pitchFamily="18" charset="0"/>
                <a:ea typeface="Times New Roman" panose="02020603050405020304" pitchFamily="18" charset="0"/>
              </a:endParaRPr>
            </a:p>
            <a:p>
              <a:pPr lvl="0" algn="just">
                <a:lnSpc>
                  <a:spcPct val="115000"/>
                </a:lnSpc>
                <a:buSzPts val="1200"/>
              </a:pPr>
              <a:r>
                <a:rPr lang="en-US" sz="2400" dirty="0" smtClean="0">
                  <a:latin typeface="Times New Roman" panose="02020603050405020304" pitchFamily="18" charset="0"/>
                  <a:ea typeface="Times New Roman" panose="02020603050405020304" pitchFamily="18" charset="0"/>
                </a:rPr>
                <a:t>2. </a:t>
              </a:r>
              <a:r>
                <a:rPr lang="en-US" sz="2400" dirty="0" err="1" smtClean="0">
                  <a:latin typeface="Times New Roman" panose="02020603050405020304" pitchFamily="18" charset="0"/>
                  <a:ea typeface="Times New Roman" panose="02020603050405020304" pitchFamily="18" charset="0"/>
                </a:rPr>
                <a:t>Vẽ</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rPr>
                <a:t> porter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pic>
        <p:nvPicPr>
          <p:cNvPr id="8" name="Picture 7"/>
          <p:cNvPicPr>
            <a:picLocks noChangeAspect="1"/>
          </p:cNvPicPr>
          <p:nvPr/>
        </p:nvPicPr>
        <p:blipFill>
          <a:blip r:embed="rId6"/>
          <a:stretch>
            <a:fillRect/>
          </a:stretch>
        </p:blipFill>
        <p:spPr>
          <a:xfrm>
            <a:off x="7261942" y="1820965"/>
            <a:ext cx="4129958" cy="31197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10927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42" t="22494" r="2661" b="22455"/>
          <a:stretch/>
        </p:blipFill>
        <p:spPr>
          <a:xfrm>
            <a:off x="0" y="0"/>
            <a:ext cx="12192000" cy="6858000"/>
          </a:xfrm>
          <a:prstGeom prst="rect">
            <a:avLst/>
          </a:prstGeom>
        </p:spPr>
      </p:pic>
      <p:pic>
        <p:nvPicPr>
          <p:cNvPr id="10" name="Picture 9"/>
          <p:cNvPicPr>
            <a:picLocks noChangeAspect="1"/>
          </p:cNvPicPr>
          <p:nvPr/>
        </p:nvPicPr>
        <p:blipFill>
          <a:blip r:embed="rId3"/>
          <a:stretch>
            <a:fillRect/>
          </a:stretch>
        </p:blipFill>
        <p:spPr>
          <a:xfrm>
            <a:off x="3818857" y="0"/>
            <a:ext cx="4554286" cy="848671"/>
          </a:xfrm>
          <a:prstGeom prst="rect">
            <a:avLst/>
          </a:prstGeom>
        </p:spPr>
      </p:pic>
      <p:sp>
        <p:nvSpPr>
          <p:cNvPr id="5" name="Rectangle 4"/>
          <p:cNvSpPr/>
          <p:nvPr/>
        </p:nvSpPr>
        <p:spPr>
          <a:xfrm>
            <a:off x="1103670" y="778274"/>
            <a:ext cx="9984659" cy="5301451"/>
          </a:xfrm>
          <a:prstGeom prst="rect">
            <a:avLst/>
          </a:prstGeom>
        </p:spPr>
        <p:txBody>
          <a:bodyPr wrap="square">
            <a:spAutoFit/>
          </a:bodyPr>
          <a:lstStyle/>
          <a:p>
            <a:pPr algn="ctr">
              <a:lnSpc>
                <a:spcPct val="150000"/>
              </a:lnSpc>
              <a:spcAft>
                <a:spcPts val="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lvl="0" algn="just">
              <a:lnSpc>
                <a:spcPct val="150000"/>
              </a:lnSpc>
              <a:spcBef>
                <a:spcPts val="90"/>
              </a:spcBef>
              <a:spcAft>
                <a:spcPts val="0"/>
              </a:spcAft>
            </a:pPr>
            <a:r>
              <a:rPr lang="en-US" sz="2800" dirty="0" smtClean="0">
                <a:latin typeface="Times New Roman" panose="02020603050405020304" pitchFamily="18" charset="0"/>
                <a:ea typeface="Times New Roman" panose="02020603050405020304" pitchFamily="18" charset="0"/>
              </a:rPr>
              <a:t>1. </a:t>
            </a:r>
            <a:r>
              <a:rPr lang="en-US" sz="2800" dirty="0" err="1" smtClean="0">
                <a:latin typeface="Times New Roman" panose="02020603050405020304" pitchFamily="18" charset="0"/>
                <a:ea typeface="Times New Roman" panose="02020603050405020304" pitchFamily="18" charset="0"/>
              </a:rPr>
              <a:t>Chúng</a:t>
            </a: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vât</a:t>
            </a:r>
            <a:r>
              <a:rPr lang="en-US" sz="2800" dirty="0">
                <a:latin typeface="Times New Roman" panose="02020603050405020304" pitchFamily="18" charset="0"/>
                <a:ea typeface="Times New Roman" panose="02020603050405020304" pitchFamily="18" charset="0"/>
              </a:rPr>
              <a:t>,..</a:t>
            </a:r>
          </a:p>
          <a:p>
            <a:pPr lvl="0" algn="just">
              <a:lnSpc>
                <a:spcPct val="150000"/>
              </a:lnSpc>
              <a:spcBef>
                <a:spcPts val="90"/>
              </a:spcBef>
              <a:spcAft>
                <a:spcPts val="0"/>
              </a:spcAft>
              <a:buSzPts val="1400"/>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marL="57150" algn="just">
              <a:lnSpc>
                <a:spcPct val="150000"/>
              </a:lnSpc>
              <a:spcBef>
                <a:spcPts val="9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 man, </a:t>
            </a:r>
            <a:r>
              <a:rPr lang="en-US" sz="2800" dirty="0" err="1">
                <a:latin typeface="Times New Roman" panose="02020603050405020304" pitchFamily="18" charset="0"/>
                <a:ea typeface="Times New Roman" panose="02020603050405020304" pitchFamily="18" charset="0"/>
              </a:rPr>
              <a:t>buôn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5197418" y="150285"/>
            <a:ext cx="1784463" cy="548099"/>
          </a:xfrm>
          <a:prstGeom prst="rect">
            <a:avLst/>
          </a:prstGeom>
        </p:spPr>
        <p:txBody>
          <a:bodyPr wrap="none">
            <a:spAutoFit/>
          </a:bodyPr>
          <a:lstStyle/>
          <a:p>
            <a:pPr algn="ctr">
              <a:lnSpc>
                <a:spcPct val="115000"/>
              </a:lnSpc>
              <a:spcBef>
                <a:spcPts val="600"/>
              </a:spcBef>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Vận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dụng</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58838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42" t="22494" r="2661" b="22455"/>
          <a:stretch/>
        </p:blipFill>
        <p:spPr>
          <a:xfrm>
            <a:off x="0" y="0"/>
            <a:ext cx="12192000" cy="6858000"/>
          </a:xfrm>
          <a:prstGeom prst="rect">
            <a:avLst/>
          </a:prstGeom>
        </p:spPr>
      </p:pic>
      <p:pic>
        <p:nvPicPr>
          <p:cNvPr id="10" name="Picture 9"/>
          <p:cNvPicPr>
            <a:picLocks noChangeAspect="1"/>
          </p:cNvPicPr>
          <p:nvPr/>
        </p:nvPicPr>
        <p:blipFill>
          <a:blip r:embed="rId3"/>
          <a:stretch>
            <a:fillRect/>
          </a:stretch>
        </p:blipFill>
        <p:spPr>
          <a:xfrm>
            <a:off x="3818857" y="0"/>
            <a:ext cx="4554286" cy="848671"/>
          </a:xfrm>
          <a:prstGeom prst="rect">
            <a:avLst/>
          </a:prstGeom>
        </p:spPr>
      </p:pic>
      <p:pic>
        <p:nvPicPr>
          <p:cNvPr id="3" name="Picture 2"/>
          <p:cNvPicPr>
            <a:picLocks noChangeAspect="1"/>
          </p:cNvPicPr>
          <p:nvPr/>
        </p:nvPicPr>
        <p:blipFill>
          <a:blip r:embed="rId4"/>
          <a:stretch>
            <a:fillRect/>
          </a:stretch>
        </p:blipFill>
        <p:spPr>
          <a:xfrm>
            <a:off x="5092867" y="92701"/>
            <a:ext cx="1993565" cy="755970"/>
          </a:xfrm>
          <a:prstGeom prst="rect">
            <a:avLst/>
          </a:prstGeom>
        </p:spPr>
      </p:pic>
      <p:sp>
        <p:nvSpPr>
          <p:cNvPr id="4" name="Rectangle 3"/>
          <p:cNvSpPr/>
          <p:nvPr/>
        </p:nvSpPr>
        <p:spPr>
          <a:xfrm>
            <a:off x="899652" y="1028700"/>
            <a:ext cx="10441858" cy="5223994"/>
          </a:xfrm>
          <a:prstGeom prst="rect">
            <a:avLst/>
          </a:prstGeom>
        </p:spPr>
        <p:txBody>
          <a:bodyPr wrap="square">
            <a:spAutoFit/>
          </a:bodyPr>
          <a:lstStyle/>
          <a:p>
            <a:pPr marL="57150" algn="just">
              <a:lnSpc>
                <a:spcPct val="150000"/>
              </a:lnSpc>
              <a:spcBef>
                <a:spcPts val="9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a:t>
            </a:r>
          </a:p>
          <a:p>
            <a:pPr marL="57150" algn="just">
              <a:lnSpc>
                <a:spcPct val="150000"/>
              </a:lnSpc>
              <a:spcBef>
                <a:spcPts val="9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sôngs</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marL="57150" algn="just">
              <a:lnSpc>
                <a:spcPct val="150000"/>
              </a:lnSpc>
              <a:spcBef>
                <a:spcPts val="9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vi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hiếm</a:t>
            </a:r>
            <a:r>
              <a:rPr lang="en-US" sz="2800" dirty="0">
                <a:latin typeface="Times New Roman" panose="02020603050405020304" pitchFamily="18" charset="0"/>
                <a:ea typeface="Times New Roman" panose="02020603050405020304" pitchFamily="18" charset="0"/>
              </a:rPr>
              <a:t>.</a:t>
            </a:r>
          </a:p>
          <a:p>
            <a:pPr marL="57150" algn="just">
              <a:lnSpc>
                <a:spcPct val="150000"/>
              </a:lnSpc>
              <a:spcBef>
                <a:spcPts val="90"/>
              </a:spcBef>
              <a:spcAft>
                <a:spcPts val="0"/>
              </a:spcAft>
            </a:pP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2714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42" t="22494" r="2661" b="22455"/>
          <a:stretch/>
        </p:blipFill>
        <p:spPr>
          <a:xfrm>
            <a:off x="0" y="0"/>
            <a:ext cx="12192000" cy="6858000"/>
          </a:xfrm>
          <a:prstGeom prst="rect">
            <a:avLst/>
          </a:prstGeom>
        </p:spPr>
      </p:pic>
      <p:pic>
        <p:nvPicPr>
          <p:cNvPr id="10" name="Picture 9"/>
          <p:cNvPicPr>
            <a:picLocks noChangeAspect="1"/>
          </p:cNvPicPr>
          <p:nvPr/>
        </p:nvPicPr>
        <p:blipFill>
          <a:blip r:embed="rId3"/>
          <a:stretch>
            <a:fillRect/>
          </a:stretch>
        </p:blipFill>
        <p:spPr>
          <a:xfrm>
            <a:off x="3818857" y="0"/>
            <a:ext cx="4554286" cy="848671"/>
          </a:xfrm>
          <a:prstGeom prst="rect">
            <a:avLst/>
          </a:prstGeom>
        </p:spPr>
      </p:pic>
      <p:pic>
        <p:nvPicPr>
          <p:cNvPr id="3" name="Picture 2"/>
          <p:cNvPicPr>
            <a:picLocks noChangeAspect="1"/>
          </p:cNvPicPr>
          <p:nvPr/>
        </p:nvPicPr>
        <p:blipFill>
          <a:blip r:embed="rId4"/>
          <a:stretch>
            <a:fillRect/>
          </a:stretch>
        </p:blipFill>
        <p:spPr>
          <a:xfrm>
            <a:off x="5092867" y="92701"/>
            <a:ext cx="1993565" cy="755970"/>
          </a:xfrm>
          <a:prstGeom prst="rect">
            <a:avLst/>
          </a:prstGeom>
        </p:spPr>
      </p:pic>
      <p:sp>
        <p:nvSpPr>
          <p:cNvPr id="5" name="Rectangle 4"/>
          <p:cNvSpPr/>
          <p:nvPr/>
        </p:nvSpPr>
        <p:spPr>
          <a:xfrm>
            <a:off x="832361" y="754650"/>
            <a:ext cx="7540782" cy="548099"/>
          </a:xfrm>
          <a:prstGeom prst="rect">
            <a:avLst/>
          </a:prstGeom>
        </p:spPr>
        <p:txBody>
          <a:bodyPr wrap="none">
            <a:spAutoFit/>
          </a:bodyPr>
          <a:lstStyle/>
          <a:p>
            <a:pPr lvl="0" algn="just">
              <a:lnSpc>
                <a:spcPct val="115000"/>
              </a:lnSpc>
              <a:spcBef>
                <a:spcPts val="90"/>
              </a:spcBef>
              <a:spcAft>
                <a:spcPts val="0"/>
              </a:spcAft>
            </a:pPr>
            <a:r>
              <a:rPr lang="en-US" sz="2800" dirty="0" smtClean="0">
                <a:latin typeface="Times New Roman" panose="02020603050405020304" pitchFamily="18" charset="0"/>
                <a:ea typeface="Times New Roman" panose="02020603050405020304" pitchFamily="18" charset="0"/>
              </a:rPr>
              <a:t>2. </a:t>
            </a:r>
            <a:r>
              <a:rPr lang="en-US" sz="2800" dirty="0" err="1" smtClean="0">
                <a:latin typeface="Times New Roman" panose="02020603050405020304" pitchFamily="18" charset="0"/>
                <a:ea typeface="Times New Roman" panose="02020603050405020304" pitchFamily="18" charset="0"/>
              </a:rPr>
              <a:t>Vẽ</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4" name="Group 23"/>
          <p:cNvGrpSpPr/>
          <p:nvPr/>
        </p:nvGrpSpPr>
        <p:grpSpPr>
          <a:xfrm>
            <a:off x="1887838" y="1371777"/>
            <a:ext cx="8403624" cy="4758486"/>
            <a:chOff x="1887837" y="1371777"/>
            <a:chExt cx="8403624" cy="4758486"/>
          </a:xfrm>
        </p:grpSpPr>
        <p:sp>
          <p:nvSpPr>
            <p:cNvPr id="25" name="Rectangle 24"/>
            <p:cNvSpPr/>
            <p:nvPr/>
          </p:nvSpPr>
          <p:spPr>
            <a:xfrm>
              <a:off x="1887837" y="1371777"/>
              <a:ext cx="2622858" cy="2248100"/>
            </a:xfrm>
            <a:prstGeom prst="rect">
              <a:avLst/>
            </a:prstGeom>
            <a:blipFill>
              <a:blip r:embed="rId5"/>
              <a:srcRect/>
              <a:stretch>
                <a:fillRect l="-15000" r="-1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4778220" y="1371777"/>
              <a:ext cx="2622858" cy="2248100"/>
            </a:xfrm>
            <a:prstGeom prst="rect">
              <a:avLst/>
            </a:prstGeom>
            <a:blipFill>
              <a:blip r:embed="rId6"/>
              <a:srcRect/>
              <a:stretch>
                <a:fillRect l="-13000" r="-1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7668603" y="1371777"/>
              <a:ext cx="2622858" cy="2248100"/>
            </a:xfrm>
            <a:prstGeom prst="rect">
              <a:avLst/>
            </a:prstGeom>
            <a:blipFill>
              <a:blip r:embed="rId7"/>
              <a:srcRect/>
              <a:stretch>
                <a:fillRect l="-11000" r="-1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1887837" y="3882163"/>
              <a:ext cx="2622858" cy="2248100"/>
            </a:xfrm>
            <a:prstGeom prst="rect">
              <a:avLst/>
            </a:prstGeom>
            <a:blipFill>
              <a:blip r:embed="rId8"/>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4778220" y="3882163"/>
              <a:ext cx="2622858" cy="2248100"/>
            </a:xfrm>
            <a:prstGeom prst="rect">
              <a:avLst/>
            </a:prstGeom>
            <a:blipFill>
              <a:blip r:embed="rId9"/>
              <a:srcRect/>
              <a:stretch>
                <a:fillRect l="-6000" r="-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5" name="Rectangle 34"/>
            <p:cNvSpPr/>
            <p:nvPr/>
          </p:nvSpPr>
          <p:spPr>
            <a:xfrm>
              <a:off x="7668603" y="3882163"/>
              <a:ext cx="2622858" cy="2248100"/>
            </a:xfrm>
            <a:prstGeom prst="rect">
              <a:avLst/>
            </a:prstGeom>
            <a:blipFill>
              <a:blip r:embed="rId10"/>
              <a:srcRect/>
              <a:stretch>
                <a:fillRect l="-9000" r="-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757647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42" t="22494" r="2661" b="22455"/>
          <a:stretch/>
        </p:blipFill>
        <p:spPr>
          <a:xfrm>
            <a:off x="0" y="0"/>
            <a:ext cx="12192000" cy="6858000"/>
          </a:xfrm>
          <a:prstGeom prst="rect">
            <a:avLst/>
          </a:prstGeom>
        </p:spPr>
      </p:pic>
      <p:sp>
        <p:nvSpPr>
          <p:cNvPr id="4" name="Rectangle 3"/>
          <p:cNvSpPr/>
          <p:nvPr/>
        </p:nvSpPr>
        <p:spPr>
          <a:xfrm>
            <a:off x="4487288" y="480601"/>
            <a:ext cx="3204723" cy="548099"/>
          </a:xfrm>
          <a:prstGeom prst="rect">
            <a:avLst/>
          </a:prstGeom>
        </p:spPr>
        <p:txBody>
          <a:bodyPr wrap="none">
            <a:spAutoFit/>
          </a:bodyPr>
          <a:lstStyle/>
          <a:p>
            <a:pPr marL="400050" algn="just">
              <a:lnSpc>
                <a:spcPct val="115000"/>
              </a:lnSpc>
              <a:spcBef>
                <a:spcPts val="90"/>
              </a:spcBef>
              <a:spcAft>
                <a:spcPts val="0"/>
              </a:spcAft>
            </a:pPr>
            <a:r>
              <a:rPr lang="en-US" sz="2800" b="1" dirty="0">
                <a:solidFill>
                  <a:srgbClr val="C00000"/>
                </a:solidFill>
                <a:latin typeface="Times New Roman" panose="02020603050405020304" pitchFamily="18" charset="0"/>
                <a:ea typeface="Times New Roman" panose="02020603050405020304" pitchFamily="18" charset="0"/>
              </a:rPr>
              <a:t>Rubric </a:t>
            </a:r>
            <a:r>
              <a:rPr lang="en-US" sz="2800" b="1" dirty="0" err="1">
                <a:solidFill>
                  <a:srgbClr val="C00000"/>
                </a:solidFill>
                <a:latin typeface="Times New Roman" panose="02020603050405020304" pitchFamily="18" charset="0"/>
                <a:ea typeface="Times New Roman" panose="02020603050405020304" pitchFamily="18" charset="0"/>
              </a:rPr>
              <a:t>đánh</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giá</a:t>
            </a:r>
            <a:r>
              <a:rPr lang="en-US" sz="2800" b="1" dirty="0">
                <a:solidFill>
                  <a:srgbClr val="C00000"/>
                </a:solidFill>
                <a:latin typeface="Times New Roman" panose="02020603050405020304" pitchFamily="18" charset="0"/>
                <a:ea typeface="Times New Roman" panose="02020603050405020304" pitchFamily="18" charset="0"/>
              </a:rPr>
              <a:t>:</a:t>
            </a:r>
            <a:endParaRPr lang="en-US" sz="2800" b="1" dirty="0">
              <a:solidFill>
                <a:srgbClr val="C00000"/>
              </a:solidFill>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21720287"/>
              </p:ext>
            </p:extLst>
          </p:nvPr>
        </p:nvGraphicFramePr>
        <p:xfrm>
          <a:off x="802148" y="1028700"/>
          <a:ext cx="10575001" cy="5120640"/>
        </p:xfrm>
        <a:graphic>
          <a:graphicData uri="http://schemas.openxmlformats.org/drawingml/2006/table">
            <a:tbl>
              <a:tblPr firstRow="1" firstCol="1" bandRow="1"/>
              <a:tblGrid>
                <a:gridCol w="2737635">
                  <a:extLst>
                    <a:ext uri="{9D8B030D-6E8A-4147-A177-3AD203B41FA5}">
                      <a16:colId xmlns:a16="http://schemas.microsoft.com/office/drawing/2014/main" val="2954957733"/>
                    </a:ext>
                  </a:extLst>
                </a:gridCol>
                <a:gridCol w="2645111">
                  <a:extLst>
                    <a:ext uri="{9D8B030D-6E8A-4147-A177-3AD203B41FA5}">
                      <a16:colId xmlns:a16="http://schemas.microsoft.com/office/drawing/2014/main" val="2236361193"/>
                    </a:ext>
                  </a:extLst>
                </a:gridCol>
                <a:gridCol w="2351210">
                  <a:extLst>
                    <a:ext uri="{9D8B030D-6E8A-4147-A177-3AD203B41FA5}">
                      <a16:colId xmlns:a16="http://schemas.microsoft.com/office/drawing/2014/main" val="1938422225"/>
                    </a:ext>
                  </a:extLst>
                </a:gridCol>
                <a:gridCol w="2841045">
                  <a:extLst>
                    <a:ext uri="{9D8B030D-6E8A-4147-A177-3AD203B41FA5}">
                      <a16:colId xmlns:a16="http://schemas.microsoft.com/office/drawing/2014/main" val="4260123989"/>
                    </a:ext>
                  </a:extLst>
                </a:gridCol>
              </a:tblGrid>
              <a:tr h="0">
                <a:tc>
                  <a:txBody>
                    <a:bodyPr/>
                    <a:lstStyle/>
                    <a:p>
                      <a:pPr algn="ctr">
                        <a:lnSpc>
                          <a:spcPct val="150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Vẽ tranh tuyên truyền bảo vệ động vật hoang dã</a:t>
                      </a:r>
                      <a:endParaRPr lang="en-US" sz="2800">
                        <a:effectLst/>
                        <a:latin typeface="Times New Roman" panose="02020603050405020304" pitchFamily="18" charset="0"/>
                        <a:ea typeface="Times New Roman" panose="02020603050405020304" pitchFamily="18" charset="0"/>
                      </a:endParaRPr>
                    </a:p>
                    <a:p>
                      <a:pPr algn="ctr">
                        <a:lnSpc>
                          <a:spcPct val="150000"/>
                        </a:lnSpc>
                        <a:spcAft>
                          <a:spcPts val="0"/>
                        </a:spcAft>
                        <a:tabLst>
                          <a:tab pos="602615" algn="l"/>
                        </a:tabLst>
                      </a:pPr>
                      <a:r>
                        <a:rPr lang="en-US" sz="2800" b="1">
                          <a:solidFill>
                            <a:srgbClr val="172103"/>
                          </a:solidFill>
                          <a:effectLst/>
                          <a:latin typeface="Times New Roman" panose="02020603050405020304" pitchFamily="18" charset="0"/>
                          <a:ea typeface="Times New Roman" panose="02020603050405020304" pitchFamily="18" charset="0"/>
                        </a:rPr>
                        <a:t>(10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50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Các nét vẽ không đẹp và bức tranh còn đơn điệu về hình ảnh, màu sắc; thông điệp chưa rõ ràng.</a:t>
                      </a:r>
                      <a:endParaRPr lang="en-US" sz="2800">
                        <a:effectLst/>
                        <a:latin typeface="Times New Roman" panose="02020603050405020304" pitchFamily="18" charset="0"/>
                        <a:ea typeface="Times New Roman" panose="02020603050405020304" pitchFamily="18" charset="0"/>
                      </a:endParaRPr>
                    </a:p>
                    <a:p>
                      <a:pPr>
                        <a:lnSpc>
                          <a:spcPct val="150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( 5 – 6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Các nét vẽ đẹp nhưng bức tranh chưa thật phong phú; tranh đã thể hiện đươc thông điệp.</a:t>
                      </a:r>
                      <a:endParaRPr lang="en-US" sz="2800">
                        <a:effectLst/>
                        <a:latin typeface="Times New Roman" panose="02020603050405020304" pitchFamily="18" charset="0"/>
                        <a:ea typeface="Times New Roman" panose="02020603050405020304" pitchFamily="18" charset="0"/>
                      </a:endParaRPr>
                    </a:p>
                    <a:p>
                      <a:pPr>
                        <a:lnSpc>
                          <a:spcPct val="150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(7 – 8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Bức</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tranh</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với</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nhiều</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đường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nét</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đẹp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phong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phú</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hấp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dẫn</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thông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điệp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được</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truyền</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đạt</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mạnh</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mẽ</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gây</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ấn</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tượng</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50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(9 - 10 </a:t>
                      </a:r>
                      <a:r>
                        <a:rPr lang="en-US" sz="2800" dirty="0" err="1">
                          <a:solidFill>
                            <a:srgbClr val="172103"/>
                          </a:solidFill>
                          <a:effectLst/>
                          <a:latin typeface="Times New Roman" panose="02020603050405020304" pitchFamily="18" charset="0"/>
                          <a:ea typeface="Times New Roman" panose="02020603050405020304" pitchFamily="18" charset="0"/>
                        </a:rPr>
                        <a:t>điểm</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232495"/>
                  </a:ext>
                </a:extLst>
              </a:tr>
            </a:tbl>
          </a:graphicData>
        </a:graphic>
      </p:graphicFrame>
    </p:spTree>
    <p:extLst>
      <p:ext uri="{BB962C8B-B14F-4D97-AF65-F5344CB8AC3E}">
        <p14:creationId xmlns:p14="http://schemas.microsoft.com/office/powerpoint/2010/main" val="2823320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r>
              <a:rPr lang="en-US" sz="2800" b="1" dirty="0">
                <a:solidFill>
                  <a:schemeClr val="bg1"/>
                </a:solidFill>
                <a:latin typeface="Times New Roman" panose="02020603050405020304" pitchFamily="18" charset="0"/>
                <a:ea typeface="Times New Roman" panose="02020603050405020304" pitchFamily="18" charset="0"/>
              </a:rPr>
              <a:t>ĐỌC HIỂU VĂN BẢN</a:t>
            </a:r>
            <a:endParaRPr lang="en-US" sz="2800" dirty="0">
              <a:solidFill>
                <a:schemeClr val="bg1"/>
              </a:solidFill>
            </a:endParaRPr>
          </a:p>
        </p:txBody>
      </p:sp>
      <p:sp>
        <p:nvSpPr>
          <p:cNvPr id="8" name="Rectangle 7"/>
          <p:cNvSpPr/>
          <p:nvPr/>
        </p:nvSpPr>
        <p:spPr>
          <a:xfrm>
            <a:off x="293534" y="580656"/>
            <a:ext cx="11592231" cy="1332481"/>
          </a:xfrm>
          <a:prstGeom prst="rect">
            <a:avLst/>
          </a:prstGeom>
        </p:spPr>
        <p:txBody>
          <a:bodyPr wrap="square">
            <a:spAutoFit/>
          </a:bodyPr>
          <a:lstStyle/>
          <a:p>
            <a:pPr indent="342265">
              <a:lnSpc>
                <a:spcPct val="115000"/>
              </a:lnSpc>
              <a:spcAft>
                <a:spcPts val="0"/>
              </a:spcAft>
            </a:pP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bản</a:t>
            </a:r>
            <a:r>
              <a:rPr lang="en-US" sz="2400" b="1" dirty="0">
                <a:solidFill>
                  <a:srgbClr val="0070C0"/>
                </a:solidFill>
                <a:latin typeface="Times New Roman" panose="02020603050405020304" pitchFamily="18" charset="0"/>
                <a:ea typeface="Times New Roman" panose="02020603050405020304" pitchFamily="18" charset="0"/>
              </a:rPr>
              <a:t> 1:  </a:t>
            </a:r>
            <a:endParaRPr lang="en-US" sz="2400" dirty="0">
              <a:latin typeface="Times New Roman" panose="02020603050405020304" pitchFamily="18" charset="0"/>
              <a:ea typeface="Times New Roman" panose="02020603050405020304" pitchFamily="18" charset="0"/>
            </a:endParaRPr>
          </a:p>
          <a:p>
            <a:pPr indent="342265" algn="ct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VÌ SAO CHÚNG TA PHẢI ĐỐI XỬ THÂN THIỆN VỚI ĐỘNG VẬT?    </a:t>
            </a:r>
            <a:endParaRPr lang="en-US" sz="2400" dirty="0">
              <a:latin typeface="Times New Roman" panose="02020603050405020304" pitchFamily="18" charset="0"/>
              <a:ea typeface="Times New Roman" panose="02020603050405020304" pitchFamily="18" charset="0"/>
            </a:endParaRPr>
          </a:p>
          <a:p>
            <a:pPr indent="342265" algn="ct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(Kim </a:t>
            </a:r>
            <a:r>
              <a:rPr lang="en-US" sz="2400" b="1" dirty="0" err="1">
                <a:solidFill>
                  <a:srgbClr val="FF0000"/>
                </a:solidFill>
                <a:latin typeface="Times New Roman" panose="02020603050405020304" pitchFamily="18" charset="0"/>
                <a:ea typeface="Times New Roman" panose="02020603050405020304" pitchFamily="18" charset="0"/>
              </a:rPr>
              <a:t>Hạnh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rPr>
              <a:t> – </a:t>
            </a:r>
            <a:r>
              <a:rPr lang="en-US" sz="2400" b="1" dirty="0" err="1">
                <a:solidFill>
                  <a:srgbClr val="FF0000"/>
                </a:solidFill>
                <a:latin typeface="Times New Roman" panose="02020603050405020304" pitchFamily="18" charset="0"/>
                <a:ea typeface="Times New Roman" panose="02020603050405020304" pitchFamily="18" charset="0"/>
              </a:rPr>
              <a:t>Trần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Nghị</a:t>
            </a:r>
            <a:r>
              <a:rPr lang="en-US" sz="2400" b="1" dirty="0">
                <a:solidFill>
                  <a:srgbClr val="FF0000"/>
                </a:solidFill>
                <a:latin typeface="Times New Roman" panose="02020603050405020304" pitchFamily="18" charset="0"/>
                <a:ea typeface="Times New Roman" panose="02020603050405020304" pitchFamily="18" charset="0"/>
              </a:rPr>
              <a:t> Du)        </a:t>
            </a:r>
            <a:endParaRPr lang="en-US" sz="2400" dirty="0">
              <a:effectLst/>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a:off x="660400" y="2084412"/>
            <a:ext cx="10858500" cy="4322563"/>
          </a:xfrm>
          <a:prstGeom prst="rect">
            <a:avLst/>
          </a:prstGeom>
        </p:spPr>
      </p:pic>
      <p:sp>
        <p:nvSpPr>
          <p:cNvPr id="28" name="Rectangle 27"/>
          <p:cNvSpPr/>
          <p:nvPr/>
        </p:nvSpPr>
        <p:spPr>
          <a:xfrm>
            <a:off x="6229278" y="2436357"/>
            <a:ext cx="2649251" cy="1578894"/>
          </a:xfrm>
          <a:prstGeom prst="rect">
            <a:avLst/>
          </a:prstGeom>
        </p:spPr>
        <p:txBody>
          <a:bodyPr wrap="square">
            <a:spAutoFit/>
          </a:bodyPr>
          <a:lstStyle/>
          <a:p>
            <a:pPr lvl="0">
              <a:lnSpc>
                <a:spcPct val="115000"/>
              </a:lnSpc>
              <a:spcAft>
                <a:spcPts val="750"/>
              </a:spcAft>
            </a:pPr>
            <a:r>
              <a:rPr lang="en-US" sz="2800" dirty="0" err="1">
                <a:latin typeface="Times New Roman" panose="02020603050405020304" pitchFamily="18" charset="0"/>
                <a:ea typeface="MS Mincho"/>
              </a:rPr>
              <a:t>Tranh</a:t>
            </a:r>
            <a:r>
              <a:rPr lang="en-US" sz="2800" dirty="0">
                <a:latin typeface="Times New Roman" panose="02020603050405020304" pitchFamily="18" charset="0"/>
                <a:ea typeface="MS Mincho"/>
              </a:rPr>
              <a:t> 1: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cưa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sừng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tê</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giác</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MS Mincho"/>
            </a:endParaRPr>
          </a:p>
        </p:txBody>
      </p:sp>
      <p:pic>
        <p:nvPicPr>
          <p:cNvPr id="29" name="Picture 28"/>
          <p:cNvPicPr>
            <a:picLocks noChangeAspect="1"/>
          </p:cNvPicPr>
          <p:nvPr/>
        </p:nvPicPr>
        <p:blipFill>
          <a:blip r:embed="rId4"/>
          <a:stretch>
            <a:fillRect/>
          </a:stretch>
        </p:blipFill>
        <p:spPr>
          <a:xfrm>
            <a:off x="8735503" y="2605181"/>
            <a:ext cx="1735852" cy="1350185"/>
          </a:xfrm>
          <a:prstGeom prst="rect">
            <a:avLst/>
          </a:prstGeom>
        </p:spPr>
      </p:pic>
      <p:pic>
        <p:nvPicPr>
          <p:cNvPr id="30" name="Picture 29"/>
          <p:cNvPicPr>
            <a:picLocks noChangeAspect="1"/>
          </p:cNvPicPr>
          <p:nvPr/>
        </p:nvPicPr>
        <p:blipFill>
          <a:blip r:embed="rId5"/>
          <a:stretch>
            <a:fillRect/>
          </a:stretch>
        </p:blipFill>
        <p:spPr>
          <a:xfrm>
            <a:off x="8735503" y="4243960"/>
            <a:ext cx="1735852" cy="1295728"/>
          </a:xfrm>
          <a:prstGeom prst="rect">
            <a:avLst/>
          </a:prstGeom>
        </p:spPr>
      </p:pic>
      <p:pic>
        <p:nvPicPr>
          <p:cNvPr id="31" name="Picture 30"/>
          <p:cNvPicPr/>
          <p:nvPr/>
        </p:nvPicPr>
        <p:blipFill>
          <a:blip r:embed="rId6" cstate="print">
            <a:extLst>
              <a:ext uri="{28A0092B-C50C-407E-A947-70E740481C1C}">
                <a14:useLocalDpi xmlns:a14="http://schemas.microsoft.com/office/drawing/2010/main" val="0"/>
              </a:ext>
            </a:extLst>
          </a:blip>
          <a:stretch>
            <a:fillRect/>
          </a:stretch>
        </p:blipFill>
        <p:spPr>
          <a:xfrm>
            <a:off x="1731918" y="2605181"/>
            <a:ext cx="1689708" cy="1350185"/>
          </a:xfrm>
          <a:prstGeom prst="rect">
            <a:avLst/>
          </a:prstGeom>
        </p:spPr>
      </p:pic>
      <p:sp>
        <p:nvSpPr>
          <p:cNvPr id="32" name="Rectangle 31"/>
          <p:cNvSpPr/>
          <p:nvPr/>
        </p:nvSpPr>
        <p:spPr>
          <a:xfrm>
            <a:off x="6268172" y="3989482"/>
            <a:ext cx="2571461" cy="1578894"/>
          </a:xfrm>
          <a:prstGeom prst="rect">
            <a:avLst/>
          </a:prstGeom>
        </p:spPr>
        <p:txBody>
          <a:bodyPr wrap="square">
            <a:spAutoFit/>
          </a:bodyPr>
          <a:lstStyle/>
          <a:p>
            <a:pPr lvl="0">
              <a:lnSpc>
                <a:spcPct val="115000"/>
              </a:lnSpc>
              <a:spcAft>
                <a:spcPts val="750"/>
              </a:spcAft>
            </a:pPr>
            <a:r>
              <a:rPr lang="en-US" sz="2800" dirty="0" err="1">
                <a:latin typeface="Times New Roman" panose="02020603050405020304" pitchFamily="18" charset="0"/>
                <a:ea typeface="MS Mincho"/>
              </a:rPr>
              <a:t>Tranh</a:t>
            </a:r>
            <a:r>
              <a:rPr lang="en-US" sz="2800" dirty="0">
                <a:latin typeface="Times New Roman" panose="02020603050405020304" pitchFamily="18" charset="0"/>
                <a:ea typeface="MS Mincho"/>
              </a:rPr>
              <a:t> 4: </a:t>
            </a:r>
            <a:r>
              <a:rPr lang="en-US" sz="2800" dirty="0" err="1">
                <a:latin typeface="Times New Roman" panose="02020603050405020304" pitchFamily="18" charset="0"/>
                <a:ea typeface="MS Mincho"/>
              </a:rPr>
              <a:t>Trận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sát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heo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bờ</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biển</a:t>
            </a:r>
            <a:endParaRPr lang="en-US" sz="2800" dirty="0">
              <a:effectLst/>
              <a:latin typeface="Times New Roman" panose="02020603050405020304" pitchFamily="18" charset="0"/>
              <a:ea typeface="MS Mincho"/>
            </a:endParaRPr>
          </a:p>
        </p:txBody>
      </p:sp>
      <p:pic>
        <p:nvPicPr>
          <p:cNvPr id="33" name="Picture 32"/>
          <p:cNvPicPr>
            <a:picLocks noChangeAspect="1"/>
          </p:cNvPicPr>
          <p:nvPr/>
        </p:nvPicPr>
        <p:blipFill>
          <a:blip r:embed="rId7"/>
          <a:stretch>
            <a:fillRect/>
          </a:stretch>
        </p:blipFill>
        <p:spPr>
          <a:xfrm>
            <a:off x="1750632" y="4243960"/>
            <a:ext cx="1713654" cy="1350185"/>
          </a:xfrm>
          <a:prstGeom prst="rect">
            <a:avLst/>
          </a:prstGeom>
        </p:spPr>
      </p:pic>
      <p:sp>
        <p:nvSpPr>
          <p:cNvPr id="34" name="Rectangle 33"/>
          <p:cNvSpPr/>
          <p:nvPr/>
        </p:nvSpPr>
        <p:spPr>
          <a:xfrm>
            <a:off x="3681916" y="2978044"/>
            <a:ext cx="2368625" cy="2074414"/>
          </a:xfrm>
          <a:prstGeom prst="rect">
            <a:avLst/>
          </a:prstGeom>
        </p:spPr>
        <p:txBody>
          <a:bodyPr wrap="square">
            <a:spAutoFit/>
          </a:bodyPr>
          <a:lstStyle/>
          <a:p>
            <a:pPr lvl="0">
              <a:lnSpc>
                <a:spcPct val="115000"/>
              </a:lnSpc>
              <a:spcAft>
                <a:spcPts val="750"/>
              </a:spcAft>
            </a:pPr>
            <a:r>
              <a:rPr lang="en-US" sz="2800" dirty="0" err="1">
                <a:latin typeface="Times New Roman" panose="02020603050405020304" pitchFamily="18" charset="0"/>
                <a:ea typeface="MS Mincho"/>
              </a:rPr>
              <a:t>Tranh</a:t>
            </a:r>
            <a:r>
              <a:rPr lang="en-US" sz="2800" dirty="0">
                <a:latin typeface="Times New Roman" panose="02020603050405020304" pitchFamily="18" charset="0"/>
                <a:ea typeface="MS Mincho"/>
              </a:rPr>
              <a:t> 2, 3: </a:t>
            </a:r>
            <a:r>
              <a:rPr lang="en-US" sz="2800" dirty="0" err="1">
                <a:latin typeface="Times New Roman" panose="02020603050405020304" pitchFamily="18" charset="0"/>
                <a:ea typeface="MS Mincho"/>
              </a:rPr>
              <a:t>Tình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giữa</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động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vật</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MS Mincho"/>
            </a:endParaRPr>
          </a:p>
        </p:txBody>
      </p:sp>
      <p:sp>
        <p:nvSpPr>
          <p:cNvPr id="35" name="Right Arrow 34"/>
          <p:cNvSpPr/>
          <p:nvPr/>
        </p:nvSpPr>
        <p:spPr>
          <a:xfrm>
            <a:off x="1032387" y="1371599"/>
            <a:ext cx="1843548" cy="944987"/>
          </a:xfrm>
          <a:prstGeom prst="rightArrow">
            <a:avLst>
              <a:gd name="adj1" fmla="val 50000"/>
              <a:gd name="adj2" fmla="val 51977"/>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Gợi</a:t>
            </a:r>
            <a:r>
              <a:rPr lang="en-US" sz="2800" b="1" dirty="0" smtClean="0">
                <a:latin typeface="Times New Roman" panose="02020603050405020304" pitchFamily="18" charset="0"/>
                <a:cs typeface="Times New Roman" panose="02020603050405020304" pitchFamily="18" charset="0"/>
              </a:rPr>
              <a:t> ý</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170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9604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87816"/>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pl-PL" sz="2400" b="1" dirty="0">
                <a:solidFill>
                  <a:schemeClr val="bg1"/>
                </a:solidFill>
                <a:latin typeface="Times New Roman" panose="02020603050405020304" pitchFamily="18" charset="0"/>
                <a:ea typeface="Times New Roman" panose="02020603050405020304" pitchFamily="18" charset="0"/>
              </a:rPr>
              <a:t>VĂN BẢN 2: KHAN HIẾM NƯỚC NGỌT (TRỊNH VĂN)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sp>
        <p:nvSpPr>
          <p:cNvPr id="7" name="Rectangle 6"/>
          <p:cNvSpPr/>
          <p:nvPr/>
        </p:nvSpPr>
        <p:spPr>
          <a:xfrm>
            <a:off x="5186449" y="693447"/>
            <a:ext cx="20409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Khởi </a:t>
            </a: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động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grpSp>
        <p:nvGrpSpPr>
          <p:cNvPr id="19" name="Group 18"/>
          <p:cNvGrpSpPr/>
          <p:nvPr/>
        </p:nvGrpSpPr>
        <p:grpSpPr>
          <a:xfrm>
            <a:off x="480712" y="1613566"/>
            <a:ext cx="7937910" cy="4230022"/>
            <a:chOff x="1454793" y="1237737"/>
            <a:chExt cx="8256806" cy="5450036"/>
          </a:xfrm>
        </p:grpSpPr>
        <p:sp>
          <p:nvSpPr>
            <p:cNvPr id="20" name="Rectangle 19"/>
            <p:cNvSpPr/>
            <p:nvPr/>
          </p:nvSpPr>
          <p:spPr>
            <a:xfrm>
              <a:off x="1454793" y="1237737"/>
              <a:ext cx="5068534" cy="5068534"/>
            </a:xfrm>
            <a:prstGeom prst="rect">
              <a:avLst/>
            </a:prstGeom>
            <a:blipFill>
              <a:blip r:embed="rId9"/>
              <a:srcRect/>
              <a:stretch>
                <a:fillRect l="-28000" r="-28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20"/>
            <p:cNvSpPr/>
            <p:nvPr/>
          </p:nvSpPr>
          <p:spPr>
            <a:xfrm>
              <a:off x="6348926" y="6131870"/>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6629930" y="1237737"/>
              <a:ext cx="3081668" cy="3081668"/>
            </a:xfrm>
            <a:prstGeom prst="rect">
              <a:avLst/>
            </a:prstGeom>
            <a:blipFill>
              <a:blip r:embed="rId10"/>
              <a:srcRect/>
              <a:stretch>
                <a:fillRect l="-20000" r="-20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Oval 22"/>
            <p:cNvSpPr/>
            <p:nvPr/>
          </p:nvSpPr>
          <p:spPr>
            <a:xfrm>
              <a:off x="9406397" y="4145004"/>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Oval 23"/>
            <p:cNvSpPr/>
            <p:nvPr/>
          </p:nvSpPr>
          <p:spPr>
            <a:xfrm>
              <a:off x="9537198" y="4145004"/>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7831173" y="4425845"/>
              <a:ext cx="1880426" cy="1880426"/>
            </a:xfrm>
            <a:prstGeom prst="rect">
              <a:avLst/>
            </a:prstGeom>
            <a:blipFill>
              <a:blip r:embed="rId11"/>
              <a:srcRect/>
              <a:stretch>
                <a:fillRect l="-5000" r="-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26"/>
            <p:cNvSpPr/>
            <p:nvPr/>
          </p:nvSpPr>
          <p:spPr>
            <a:xfrm>
              <a:off x="9340997" y="6131870"/>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Oval 28"/>
            <p:cNvSpPr/>
            <p:nvPr/>
          </p:nvSpPr>
          <p:spPr>
            <a:xfrm>
              <a:off x="9439097" y="6033769"/>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9537198" y="5935668"/>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6629930" y="5211467"/>
              <a:ext cx="1094803" cy="1094803"/>
            </a:xfrm>
            <a:prstGeom prst="rect">
              <a:avLst/>
            </a:prstGeom>
            <a:blipFill>
              <a:blip r:embed="rId12"/>
              <a:srcRect/>
              <a:stretch>
                <a:fillRect l="-15000" r="-1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Oval 33"/>
            <p:cNvSpPr/>
            <p:nvPr/>
          </p:nvSpPr>
          <p:spPr>
            <a:xfrm>
              <a:off x="7419531" y="6001069"/>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Oval 34"/>
            <p:cNvSpPr/>
            <p:nvPr/>
          </p:nvSpPr>
          <p:spPr>
            <a:xfrm>
              <a:off x="7550332" y="6001069"/>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Oval 35"/>
            <p:cNvSpPr/>
            <p:nvPr/>
          </p:nvSpPr>
          <p:spPr>
            <a:xfrm>
              <a:off x="7419531" y="6131870"/>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Oval 36"/>
            <p:cNvSpPr/>
            <p:nvPr/>
          </p:nvSpPr>
          <p:spPr>
            <a:xfrm>
              <a:off x="7550332" y="6131870"/>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6629930" y="4425845"/>
              <a:ext cx="1094803" cy="674115"/>
            </a:xfrm>
            <a:prstGeom prst="rect">
              <a:avLst/>
            </a:prstGeom>
            <a:blipFill>
              <a:blip r:embed="rId13"/>
              <a:srcRect/>
              <a:stretch>
                <a:fillRect t="-22000" b="-22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Oval 38"/>
            <p:cNvSpPr/>
            <p:nvPr/>
          </p:nvSpPr>
          <p:spPr>
            <a:xfrm>
              <a:off x="7354131" y="4925559"/>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39"/>
            <p:cNvSpPr/>
            <p:nvPr/>
          </p:nvSpPr>
          <p:spPr>
            <a:xfrm>
              <a:off x="7452232" y="4827458"/>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 name="Oval 40"/>
            <p:cNvSpPr/>
            <p:nvPr/>
          </p:nvSpPr>
          <p:spPr>
            <a:xfrm>
              <a:off x="7550332" y="4729357"/>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Oval 41"/>
            <p:cNvSpPr/>
            <p:nvPr/>
          </p:nvSpPr>
          <p:spPr>
            <a:xfrm>
              <a:off x="7354131" y="4729357"/>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3" name="Oval 42"/>
            <p:cNvSpPr/>
            <p:nvPr/>
          </p:nvSpPr>
          <p:spPr>
            <a:xfrm>
              <a:off x="7550332" y="4925559"/>
              <a:ext cx="8720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Oval 43"/>
            <p:cNvSpPr/>
            <p:nvPr/>
          </p:nvSpPr>
          <p:spPr>
            <a:xfrm>
              <a:off x="8177598" y="6453422"/>
              <a:ext cx="86860"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Freeform 44"/>
            <p:cNvSpPr/>
            <p:nvPr/>
          </p:nvSpPr>
          <p:spPr>
            <a:xfrm>
              <a:off x="8264459" y="6306271"/>
              <a:ext cx="89648" cy="381502"/>
            </a:xfrm>
            <a:custGeom>
              <a:avLst/>
              <a:gdLst>
                <a:gd name="connsiteX0" fmla="*/ 0 w 89648"/>
                <a:gd name="connsiteY0" fmla="*/ 0 h 381502"/>
                <a:gd name="connsiteX1" fmla="*/ 89648 w 89648"/>
                <a:gd name="connsiteY1" fmla="*/ 0 h 381502"/>
                <a:gd name="connsiteX2" fmla="*/ 89648 w 89648"/>
                <a:gd name="connsiteY2" fmla="*/ 381502 h 381502"/>
                <a:gd name="connsiteX3" fmla="*/ 0 w 89648"/>
                <a:gd name="connsiteY3" fmla="*/ 381502 h 381502"/>
                <a:gd name="connsiteX4" fmla="*/ 0 w 89648"/>
                <a:gd name="connsiteY4" fmla="*/ 0 h 38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1502">
                  <a:moveTo>
                    <a:pt x="0" y="0"/>
                  </a:moveTo>
                  <a:lnTo>
                    <a:pt x="89648" y="0"/>
                  </a:lnTo>
                  <a:lnTo>
                    <a:pt x="89648" y="381502"/>
                  </a:lnTo>
                  <a:lnTo>
                    <a:pt x="0" y="381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46" name="Oval 45"/>
            <p:cNvSpPr/>
            <p:nvPr/>
          </p:nvSpPr>
          <p:spPr>
            <a:xfrm>
              <a:off x="8354108" y="6453422"/>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Oval 46"/>
            <p:cNvSpPr/>
            <p:nvPr/>
          </p:nvSpPr>
          <p:spPr>
            <a:xfrm>
              <a:off x="8484500" y="6453422"/>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8" name="Freeform 47"/>
            <p:cNvSpPr/>
            <p:nvPr/>
          </p:nvSpPr>
          <p:spPr>
            <a:xfrm>
              <a:off x="8571259" y="6306271"/>
              <a:ext cx="89648" cy="381502"/>
            </a:xfrm>
            <a:custGeom>
              <a:avLst/>
              <a:gdLst>
                <a:gd name="connsiteX0" fmla="*/ 0 w 89648"/>
                <a:gd name="connsiteY0" fmla="*/ 0 h 381502"/>
                <a:gd name="connsiteX1" fmla="*/ 89648 w 89648"/>
                <a:gd name="connsiteY1" fmla="*/ 0 h 381502"/>
                <a:gd name="connsiteX2" fmla="*/ 89648 w 89648"/>
                <a:gd name="connsiteY2" fmla="*/ 381502 h 381502"/>
                <a:gd name="connsiteX3" fmla="*/ 0 w 89648"/>
                <a:gd name="connsiteY3" fmla="*/ 381502 h 381502"/>
                <a:gd name="connsiteX4" fmla="*/ 0 w 89648"/>
                <a:gd name="connsiteY4" fmla="*/ 0 h 38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1502">
                  <a:moveTo>
                    <a:pt x="0" y="0"/>
                  </a:moveTo>
                  <a:lnTo>
                    <a:pt x="89648" y="0"/>
                  </a:lnTo>
                  <a:lnTo>
                    <a:pt x="89648" y="381502"/>
                  </a:lnTo>
                  <a:lnTo>
                    <a:pt x="0" y="381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49" name="Oval 48"/>
            <p:cNvSpPr/>
            <p:nvPr/>
          </p:nvSpPr>
          <p:spPr>
            <a:xfrm>
              <a:off x="8660908" y="6551523"/>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0" name="Oval 49"/>
            <p:cNvSpPr/>
            <p:nvPr/>
          </p:nvSpPr>
          <p:spPr>
            <a:xfrm>
              <a:off x="8758685" y="6453422"/>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Oval 50"/>
            <p:cNvSpPr/>
            <p:nvPr/>
          </p:nvSpPr>
          <p:spPr>
            <a:xfrm>
              <a:off x="8856462" y="6355321"/>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2" name="Freeform 51"/>
            <p:cNvSpPr/>
            <p:nvPr/>
          </p:nvSpPr>
          <p:spPr>
            <a:xfrm>
              <a:off x="8943205" y="6306271"/>
              <a:ext cx="89648" cy="381502"/>
            </a:xfrm>
            <a:custGeom>
              <a:avLst/>
              <a:gdLst>
                <a:gd name="connsiteX0" fmla="*/ 0 w 89648"/>
                <a:gd name="connsiteY0" fmla="*/ 0 h 381502"/>
                <a:gd name="connsiteX1" fmla="*/ 89648 w 89648"/>
                <a:gd name="connsiteY1" fmla="*/ 0 h 381502"/>
                <a:gd name="connsiteX2" fmla="*/ 89648 w 89648"/>
                <a:gd name="connsiteY2" fmla="*/ 381502 h 381502"/>
                <a:gd name="connsiteX3" fmla="*/ 0 w 89648"/>
                <a:gd name="connsiteY3" fmla="*/ 381502 h 381502"/>
                <a:gd name="connsiteX4" fmla="*/ 0 w 89648"/>
                <a:gd name="connsiteY4" fmla="*/ 0 h 38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1502">
                  <a:moveTo>
                    <a:pt x="0" y="0"/>
                  </a:moveTo>
                  <a:lnTo>
                    <a:pt x="89648" y="0"/>
                  </a:lnTo>
                  <a:lnTo>
                    <a:pt x="89648" y="381502"/>
                  </a:lnTo>
                  <a:lnTo>
                    <a:pt x="0" y="381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53" name="Oval 52"/>
            <p:cNvSpPr/>
            <p:nvPr/>
          </p:nvSpPr>
          <p:spPr>
            <a:xfrm>
              <a:off x="9032853" y="6388021"/>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4" name="Oval 53"/>
            <p:cNvSpPr/>
            <p:nvPr/>
          </p:nvSpPr>
          <p:spPr>
            <a:xfrm>
              <a:off x="9163246" y="6388021"/>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5" name="Oval 54"/>
            <p:cNvSpPr/>
            <p:nvPr/>
          </p:nvSpPr>
          <p:spPr>
            <a:xfrm>
              <a:off x="9032853" y="6518822"/>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6" name="Oval 55"/>
            <p:cNvSpPr/>
            <p:nvPr/>
          </p:nvSpPr>
          <p:spPr>
            <a:xfrm>
              <a:off x="9163246" y="6518822"/>
              <a:ext cx="86758"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Freeform 56"/>
            <p:cNvSpPr/>
            <p:nvPr/>
          </p:nvSpPr>
          <p:spPr>
            <a:xfrm>
              <a:off x="9250005" y="6306271"/>
              <a:ext cx="89648" cy="381502"/>
            </a:xfrm>
            <a:custGeom>
              <a:avLst/>
              <a:gdLst>
                <a:gd name="connsiteX0" fmla="*/ 0 w 89648"/>
                <a:gd name="connsiteY0" fmla="*/ 0 h 381502"/>
                <a:gd name="connsiteX1" fmla="*/ 89648 w 89648"/>
                <a:gd name="connsiteY1" fmla="*/ 0 h 381502"/>
                <a:gd name="connsiteX2" fmla="*/ 89648 w 89648"/>
                <a:gd name="connsiteY2" fmla="*/ 381502 h 381502"/>
                <a:gd name="connsiteX3" fmla="*/ 0 w 89648"/>
                <a:gd name="connsiteY3" fmla="*/ 381502 h 381502"/>
                <a:gd name="connsiteX4" fmla="*/ 0 w 89648"/>
                <a:gd name="connsiteY4" fmla="*/ 0 h 38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1502">
                  <a:moveTo>
                    <a:pt x="0" y="0"/>
                  </a:moveTo>
                  <a:lnTo>
                    <a:pt x="89648" y="0"/>
                  </a:lnTo>
                  <a:lnTo>
                    <a:pt x="89648" y="381502"/>
                  </a:lnTo>
                  <a:lnTo>
                    <a:pt x="0" y="381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58" name="Oval 57"/>
            <p:cNvSpPr/>
            <p:nvPr/>
          </p:nvSpPr>
          <p:spPr>
            <a:xfrm>
              <a:off x="9339654" y="6551523"/>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9" name="Oval 58"/>
            <p:cNvSpPr/>
            <p:nvPr/>
          </p:nvSpPr>
          <p:spPr>
            <a:xfrm>
              <a:off x="9437430" y="6453422"/>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0" name="Oval 59"/>
            <p:cNvSpPr/>
            <p:nvPr/>
          </p:nvSpPr>
          <p:spPr>
            <a:xfrm>
              <a:off x="9535207" y="6355321"/>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1" name="Oval 60"/>
            <p:cNvSpPr/>
            <p:nvPr/>
          </p:nvSpPr>
          <p:spPr>
            <a:xfrm>
              <a:off x="9339654" y="6355321"/>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2" name="Oval 61"/>
            <p:cNvSpPr/>
            <p:nvPr/>
          </p:nvSpPr>
          <p:spPr>
            <a:xfrm>
              <a:off x="9535207" y="6551523"/>
              <a:ext cx="86743" cy="872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3" name="Freeform 62"/>
            <p:cNvSpPr/>
            <p:nvPr/>
          </p:nvSpPr>
          <p:spPr>
            <a:xfrm>
              <a:off x="9621950" y="6306271"/>
              <a:ext cx="89648" cy="381502"/>
            </a:xfrm>
            <a:custGeom>
              <a:avLst/>
              <a:gdLst>
                <a:gd name="connsiteX0" fmla="*/ 0 w 89648"/>
                <a:gd name="connsiteY0" fmla="*/ 0 h 381502"/>
                <a:gd name="connsiteX1" fmla="*/ 89648 w 89648"/>
                <a:gd name="connsiteY1" fmla="*/ 0 h 381502"/>
                <a:gd name="connsiteX2" fmla="*/ 89648 w 89648"/>
                <a:gd name="connsiteY2" fmla="*/ 381502 h 381502"/>
                <a:gd name="connsiteX3" fmla="*/ 0 w 89648"/>
                <a:gd name="connsiteY3" fmla="*/ 381502 h 381502"/>
                <a:gd name="connsiteX4" fmla="*/ 0 w 89648"/>
                <a:gd name="connsiteY4" fmla="*/ 0 h 38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1502">
                  <a:moveTo>
                    <a:pt x="0" y="0"/>
                  </a:moveTo>
                  <a:lnTo>
                    <a:pt x="89648" y="0"/>
                  </a:lnTo>
                  <a:lnTo>
                    <a:pt x="89648" y="381502"/>
                  </a:lnTo>
                  <a:lnTo>
                    <a:pt x="0" y="3815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64" name="Left Arrow Callout 63"/>
          <p:cNvSpPr/>
          <p:nvPr/>
        </p:nvSpPr>
        <p:spPr>
          <a:xfrm>
            <a:off x="8561471" y="1755058"/>
            <a:ext cx="3124417" cy="3818396"/>
          </a:xfrm>
          <a:prstGeom prst="leftArrowCallout">
            <a:avLst>
              <a:gd name="adj1" fmla="val 38294"/>
              <a:gd name="adj2" fmla="val 32298"/>
              <a:gd name="adj3" fmla="val 23167"/>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sz="2400" i="1" dirty="0" err="1">
                <a:solidFill>
                  <a:srgbClr val="000000"/>
                </a:solidFill>
                <a:latin typeface="Times New Roman" panose="02020603050405020304" pitchFamily="18" charset="0"/>
                <a:ea typeface="Times New Roman" panose="02020603050405020304" pitchFamily="18" charset="0"/>
              </a:rPr>
              <a:t>Các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bức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ảnh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cập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thực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trạng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suy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sau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ảnh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trên</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4189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9495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sp>
        <p:nvSpPr>
          <p:cNvPr id="7" name="Rectangle 6"/>
          <p:cNvSpPr/>
          <p:nvPr/>
        </p:nvSpPr>
        <p:spPr>
          <a:xfrm>
            <a:off x="5186449" y="693447"/>
            <a:ext cx="20409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Khởi </a:t>
            </a: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động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4" name="Rectangle 3"/>
          <p:cNvSpPr/>
          <p:nvPr/>
        </p:nvSpPr>
        <p:spPr>
          <a:xfrm>
            <a:off x="977995" y="1510575"/>
            <a:ext cx="3727293" cy="440120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trầm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bẩn</a:t>
            </a:r>
            <a:r>
              <a:rPr lang="en-US" sz="2800" dirty="0">
                <a:solidFill>
                  <a:srgbClr val="0D0D0D"/>
                </a:solidFill>
                <a:latin typeface="Times New Roman" panose="02020603050405020304" pitchFamily="18" charset="0"/>
                <a:ea typeface="Times New Roman" panose="02020603050405020304" pitchFamily="18" charset="0"/>
              </a:rPr>
              <a:t>, ô </a:t>
            </a:r>
            <a:r>
              <a:rPr lang="en-US" sz="2800" dirty="0" err="1">
                <a:solidFill>
                  <a:srgbClr val="0D0D0D"/>
                </a:solidFill>
                <a:latin typeface="Times New Roman" panose="02020603050405020304" pitchFamily="18" charset="0"/>
                <a:ea typeface="Times New Roman" panose="02020603050405020304" pitchFamily="18" charset="0"/>
              </a:rPr>
              <a:t>nhiễm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bởi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nhựa</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pic>
        <p:nvPicPr>
          <p:cNvPr id="8194" name="Picture 2" descr="Vẽ trang trí nắp cống: Tuyên truyền nâng cao ý thức bảo vệ môi trường số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3576" y="1797979"/>
            <a:ext cx="3922508" cy="37263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9084371" y="1435169"/>
            <a:ext cx="2104234" cy="4552015"/>
          </a:xfrm>
          <a:prstGeom prst="rect">
            <a:avLst/>
          </a:prstGeom>
          <a:ln w="28575">
            <a:solidFill>
              <a:srgbClr val="C00000"/>
            </a:solidFill>
          </a:ln>
        </p:spPr>
        <p:txBody>
          <a:bodyPr wrap="square">
            <a:spAutoFit/>
          </a:bodyPr>
          <a:lstStyle/>
          <a:p>
            <a:pPr marR="30480"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2820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57776"/>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r>
              <a:rPr lang="en-US" sz="2800" b="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11" name="Rectangle 10"/>
          <p:cNvSpPr/>
          <p:nvPr/>
        </p:nvSpPr>
        <p:spPr>
          <a:xfrm>
            <a:off x="660401" y="1440404"/>
            <a:ext cx="4884994" cy="3031599"/>
          </a:xfrm>
          <a:prstGeom prst="rect">
            <a:avLst/>
          </a:prstGeom>
        </p:spPr>
        <p:txBody>
          <a:bodyPr wrap="square">
            <a:spAutoFit/>
          </a:bodyPr>
          <a:lstStyle/>
          <a:p>
            <a:pPr marR="30480" algn="just">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Đọc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Tìm hiểu chú 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g</a:t>
            </a:r>
            <a:r>
              <a:rPr lang="vi-VN" sz="2800" dirty="0">
                <a:solidFill>
                  <a:srgbClr val="000000"/>
                </a:solidFill>
                <a:latin typeface="Times New Roman" panose="02020603050405020304" pitchFamily="18" charset="0"/>
                <a:ea typeface="Times New Roman" panose="02020603050405020304" pitchFamily="18" charset="0"/>
              </a:rPr>
              <a:t>iải thích từ khó </a:t>
            </a:r>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SGK)</a:t>
            </a:r>
            <a:endParaRPr lang="en-US" sz="2800" dirty="0">
              <a:effectLst/>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5933153" y="1562993"/>
            <a:ext cx="5385978" cy="4470828"/>
            <a:chOff x="5545390" y="1584162"/>
            <a:chExt cx="5385978" cy="4470828"/>
          </a:xfrm>
          <a:scene3d>
            <a:camera prst="orthographicFront">
              <a:rot lat="0" lon="0" rev="0"/>
            </a:camera>
            <a:lightRig rig="soft" dir="t">
              <a:rot lat="0" lon="0" rev="0"/>
            </a:lightRig>
          </a:scene3d>
        </p:grpSpPr>
        <p:sp>
          <p:nvSpPr>
            <p:cNvPr id="14" name="Freeform 13"/>
            <p:cNvSpPr/>
            <p:nvPr/>
          </p:nvSpPr>
          <p:spPr>
            <a:xfrm>
              <a:off x="7694482" y="3231209"/>
              <a:ext cx="1176734" cy="1176734"/>
            </a:xfrm>
            <a:custGeom>
              <a:avLst/>
              <a:gdLst>
                <a:gd name="connsiteX0" fmla="*/ 0 w 1176734"/>
                <a:gd name="connsiteY0" fmla="*/ 588367 h 1176734"/>
                <a:gd name="connsiteX1" fmla="*/ 588367 w 1176734"/>
                <a:gd name="connsiteY1" fmla="*/ 0 h 1176734"/>
                <a:gd name="connsiteX2" fmla="*/ 1176734 w 1176734"/>
                <a:gd name="connsiteY2" fmla="*/ 588367 h 1176734"/>
                <a:gd name="connsiteX3" fmla="*/ 588367 w 1176734"/>
                <a:gd name="connsiteY3" fmla="*/ 1176734 h 1176734"/>
                <a:gd name="connsiteX4" fmla="*/ 0 w 1176734"/>
                <a:gd name="connsiteY4" fmla="*/ 588367 h 117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34" h="1176734">
                  <a:moveTo>
                    <a:pt x="0" y="588367"/>
                  </a:moveTo>
                  <a:cubicBezTo>
                    <a:pt x="0" y="263421"/>
                    <a:pt x="263421" y="0"/>
                    <a:pt x="588367" y="0"/>
                  </a:cubicBezTo>
                  <a:cubicBezTo>
                    <a:pt x="913313" y="0"/>
                    <a:pt x="1176734" y="263421"/>
                    <a:pt x="1176734" y="588367"/>
                  </a:cubicBezTo>
                  <a:cubicBezTo>
                    <a:pt x="1176734" y="913313"/>
                    <a:pt x="913313" y="1176734"/>
                    <a:pt x="588367" y="1176734"/>
                  </a:cubicBezTo>
                  <a:cubicBezTo>
                    <a:pt x="263421" y="1176734"/>
                    <a:pt x="0" y="913313"/>
                    <a:pt x="0" y="58836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0"/>
                <a:satOff val="0"/>
                <a:lumOff val="0"/>
                <a:alphaOff val="0"/>
              </a:schemeClr>
            </a:fillRef>
            <a:effectRef idx="0">
              <a:scrgbClr r="0" g="0" b="0"/>
            </a:effectRef>
            <a:fontRef idx="minor">
              <a:schemeClr val="lt1"/>
            </a:fontRef>
          </p:style>
          <p:txBody>
            <a:bodyPr spcFirstLastPara="0" vert="horz" wrap="square" lIns="207889" tIns="207889" rIns="207889" bIns="20788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6200000">
              <a:off x="8158216" y="2803063"/>
              <a:ext cx="249265" cy="400089"/>
            </a:xfrm>
            <a:custGeom>
              <a:avLst/>
              <a:gdLst>
                <a:gd name="connsiteX0" fmla="*/ 0 w 249265"/>
                <a:gd name="connsiteY0" fmla="*/ 80018 h 400089"/>
                <a:gd name="connsiteX1" fmla="*/ 124633 w 249265"/>
                <a:gd name="connsiteY1" fmla="*/ 80018 h 400089"/>
                <a:gd name="connsiteX2" fmla="*/ 124633 w 249265"/>
                <a:gd name="connsiteY2" fmla="*/ 0 h 400089"/>
                <a:gd name="connsiteX3" fmla="*/ 249265 w 249265"/>
                <a:gd name="connsiteY3" fmla="*/ 200045 h 400089"/>
                <a:gd name="connsiteX4" fmla="*/ 124633 w 249265"/>
                <a:gd name="connsiteY4" fmla="*/ 400089 h 400089"/>
                <a:gd name="connsiteX5" fmla="*/ 124633 w 249265"/>
                <a:gd name="connsiteY5" fmla="*/ 320071 h 400089"/>
                <a:gd name="connsiteX6" fmla="*/ 0 w 249265"/>
                <a:gd name="connsiteY6" fmla="*/ 320071 h 400089"/>
                <a:gd name="connsiteX7" fmla="*/ 0 w 249265"/>
                <a:gd name="connsiteY7" fmla="*/ 80018 h 40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65" h="400089">
                  <a:moveTo>
                    <a:pt x="0" y="80018"/>
                  </a:moveTo>
                  <a:lnTo>
                    <a:pt x="124633" y="80018"/>
                  </a:lnTo>
                  <a:lnTo>
                    <a:pt x="124633" y="0"/>
                  </a:lnTo>
                  <a:lnTo>
                    <a:pt x="249265" y="200045"/>
                  </a:lnTo>
                  <a:lnTo>
                    <a:pt x="124633" y="400089"/>
                  </a:lnTo>
                  <a:lnTo>
                    <a:pt x="124633" y="320071"/>
                  </a:lnTo>
                  <a:lnTo>
                    <a:pt x="0" y="320071"/>
                  </a:lnTo>
                  <a:lnTo>
                    <a:pt x="0" y="8001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hemeClr val="accent3">
                <a:hueOff val="0"/>
                <a:satOff val="0"/>
                <a:lumOff val="0"/>
                <a:alphaOff val="0"/>
              </a:schemeClr>
            </a:fillRef>
            <a:effectRef idx="0">
              <a:scrgbClr r="0" g="0" b="0"/>
            </a:effectRef>
            <a:fontRef idx="minor">
              <a:schemeClr val="lt1"/>
            </a:fontRef>
          </p:style>
          <p:txBody>
            <a:bodyPr spcFirstLastPara="0" vert="horz" wrap="square" lIns="-2" tIns="80018" rIns="74780" bIns="80017" numCol="1" spcCol="1270" anchor="ctr" anchorCtr="0">
              <a:noAutofit/>
            </a:bodyPr>
            <a:lstStyle/>
            <a:p>
              <a:pPr lvl="0" algn="ctr" defTabSz="755650">
                <a:lnSpc>
                  <a:spcPct val="90000"/>
                </a:lnSpc>
                <a:spcBef>
                  <a:spcPct val="0"/>
                </a:spcBef>
                <a:spcAft>
                  <a:spcPct val="35000"/>
                </a:spcAft>
              </a:pPr>
              <a:endParaRPr lang="en-US" sz="1700" kern="1200"/>
            </a:p>
          </p:txBody>
        </p:sp>
        <p:sp>
          <p:nvSpPr>
            <p:cNvPr id="16" name="Freeform 15"/>
            <p:cNvSpPr/>
            <p:nvPr/>
          </p:nvSpPr>
          <p:spPr>
            <a:xfrm>
              <a:off x="7414402" y="1584162"/>
              <a:ext cx="1736895" cy="1176734"/>
            </a:xfrm>
            <a:custGeom>
              <a:avLst/>
              <a:gdLst>
                <a:gd name="connsiteX0" fmla="*/ 0 w 1736895"/>
                <a:gd name="connsiteY0" fmla="*/ 588367 h 1176734"/>
                <a:gd name="connsiteX1" fmla="*/ 868448 w 1736895"/>
                <a:gd name="connsiteY1" fmla="*/ 0 h 1176734"/>
                <a:gd name="connsiteX2" fmla="*/ 1736896 w 1736895"/>
                <a:gd name="connsiteY2" fmla="*/ 588367 h 1176734"/>
                <a:gd name="connsiteX3" fmla="*/ 868448 w 1736895"/>
                <a:gd name="connsiteY3" fmla="*/ 1176734 h 1176734"/>
                <a:gd name="connsiteX4" fmla="*/ 0 w 1736895"/>
                <a:gd name="connsiteY4" fmla="*/ 588367 h 117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895" h="1176734">
                  <a:moveTo>
                    <a:pt x="0" y="588367"/>
                  </a:moveTo>
                  <a:cubicBezTo>
                    <a:pt x="0" y="263421"/>
                    <a:pt x="388817" y="0"/>
                    <a:pt x="868448" y="0"/>
                  </a:cubicBezTo>
                  <a:cubicBezTo>
                    <a:pt x="1348079" y="0"/>
                    <a:pt x="1736896" y="263421"/>
                    <a:pt x="1736896" y="588367"/>
                  </a:cubicBezTo>
                  <a:cubicBezTo>
                    <a:pt x="1736896" y="913313"/>
                    <a:pt x="1348079" y="1176734"/>
                    <a:pt x="868448" y="1176734"/>
                  </a:cubicBezTo>
                  <a:cubicBezTo>
                    <a:pt x="388817" y="1176734"/>
                    <a:pt x="0" y="913313"/>
                    <a:pt x="0" y="58836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0"/>
                <a:satOff val="0"/>
                <a:lumOff val="0"/>
                <a:alphaOff val="0"/>
              </a:schemeClr>
            </a:fillRef>
            <a:effectRef idx="0">
              <a:scrgbClr r="0" g="0" b="0"/>
            </a:effectRef>
            <a:fontRef idx="minor">
              <a:schemeClr val="lt1"/>
            </a:fontRef>
          </p:style>
          <p:txBody>
            <a:bodyPr spcFirstLastPara="0" vert="horz" wrap="square" lIns="289922" tIns="207889" rIns="289922" bIns="207889" numCol="1" spcCol="1270" anchor="ctr" anchorCtr="0">
              <a:noAutofit/>
            </a:bodyPr>
            <a:lstStyle/>
            <a:p>
              <a:pPr lvl="0" algn="ctr"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Hi-ma-lay-a</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18009">
              <a:off x="8955179" y="3623584"/>
              <a:ext cx="202298" cy="400089"/>
            </a:xfrm>
            <a:custGeom>
              <a:avLst/>
              <a:gdLst>
                <a:gd name="connsiteX0" fmla="*/ 0 w 202298"/>
                <a:gd name="connsiteY0" fmla="*/ 80018 h 400089"/>
                <a:gd name="connsiteX1" fmla="*/ 101149 w 202298"/>
                <a:gd name="connsiteY1" fmla="*/ 80018 h 400089"/>
                <a:gd name="connsiteX2" fmla="*/ 101149 w 202298"/>
                <a:gd name="connsiteY2" fmla="*/ 0 h 400089"/>
                <a:gd name="connsiteX3" fmla="*/ 202298 w 202298"/>
                <a:gd name="connsiteY3" fmla="*/ 200045 h 400089"/>
                <a:gd name="connsiteX4" fmla="*/ 101149 w 202298"/>
                <a:gd name="connsiteY4" fmla="*/ 400089 h 400089"/>
                <a:gd name="connsiteX5" fmla="*/ 101149 w 202298"/>
                <a:gd name="connsiteY5" fmla="*/ 320071 h 400089"/>
                <a:gd name="connsiteX6" fmla="*/ 0 w 202298"/>
                <a:gd name="connsiteY6" fmla="*/ 320071 h 400089"/>
                <a:gd name="connsiteX7" fmla="*/ 0 w 202298"/>
                <a:gd name="connsiteY7" fmla="*/ 80018 h 40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298" h="400089">
                  <a:moveTo>
                    <a:pt x="0" y="80018"/>
                  </a:moveTo>
                  <a:lnTo>
                    <a:pt x="101149" y="80018"/>
                  </a:lnTo>
                  <a:lnTo>
                    <a:pt x="101149" y="0"/>
                  </a:lnTo>
                  <a:lnTo>
                    <a:pt x="202298" y="200045"/>
                  </a:lnTo>
                  <a:lnTo>
                    <a:pt x="101149" y="400089"/>
                  </a:lnTo>
                  <a:lnTo>
                    <a:pt x="101149" y="320071"/>
                  </a:lnTo>
                  <a:lnTo>
                    <a:pt x="0" y="320071"/>
                  </a:lnTo>
                  <a:lnTo>
                    <a:pt x="0" y="8001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hemeClr val="accent3">
                <a:hueOff val="903533"/>
                <a:satOff val="33333"/>
                <a:lumOff val="-4902"/>
                <a:alphaOff val="0"/>
              </a:schemeClr>
            </a:fillRef>
            <a:effectRef idx="0">
              <a:scrgbClr r="0" g="0" b="0"/>
            </a:effectRef>
            <a:fontRef idx="minor">
              <a:schemeClr val="lt1"/>
            </a:fontRef>
          </p:style>
          <p:txBody>
            <a:bodyPr spcFirstLastPara="0" vert="horz" wrap="square" lIns="-1" tIns="80017" rIns="60689" bIns="80018" numCol="1" spcCol="1270" anchor="ctr" anchorCtr="0">
              <a:noAutofit/>
            </a:bodyPr>
            <a:lstStyle/>
            <a:p>
              <a:pPr lvl="0" algn="ctr" defTabSz="755650">
                <a:lnSpc>
                  <a:spcPct val="90000"/>
                </a:lnSpc>
                <a:spcBef>
                  <a:spcPct val="0"/>
                </a:spcBef>
                <a:spcAft>
                  <a:spcPct val="35000"/>
                </a:spcAft>
              </a:pPr>
              <a:endParaRPr lang="en-US" sz="1700" kern="1200"/>
            </a:p>
          </p:txBody>
        </p:sp>
        <p:sp>
          <p:nvSpPr>
            <p:cNvPr id="18" name="Freeform 17"/>
            <p:cNvSpPr/>
            <p:nvPr/>
          </p:nvSpPr>
          <p:spPr>
            <a:xfrm>
              <a:off x="9252875" y="3240687"/>
              <a:ext cx="1678493" cy="1176734"/>
            </a:xfrm>
            <a:custGeom>
              <a:avLst/>
              <a:gdLst>
                <a:gd name="connsiteX0" fmla="*/ 0 w 1678493"/>
                <a:gd name="connsiteY0" fmla="*/ 588367 h 1176734"/>
                <a:gd name="connsiteX1" fmla="*/ 839247 w 1678493"/>
                <a:gd name="connsiteY1" fmla="*/ 0 h 1176734"/>
                <a:gd name="connsiteX2" fmla="*/ 1678494 w 1678493"/>
                <a:gd name="connsiteY2" fmla="*/ 588367 h 1176734"/>
                <a:gd name="connsiteX3" fmla="*/ 839247 w 1678493"/>
                <a:gd name="connsiteY3" fmla="*/ 1176734 h 1176734"/>
                <a:gd name="connsiteX4" fmla="*/ 0 w 1678493"/>
                <a:gd name="connsiteY4" fmla="*/ 588367 h 117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493" h="1176734">
                  <a:moveTo>
                    <a:pt x="0" y="588367"/>
                  </a:moveTo>
                  <a:cubicBezTo>
                    <a:pt x="0" y="263421"/>
                    <a:pt x="375744" y="0"/>
                    <a:pt x="839247" y="0"/>
                  </a:cubicBezTo>
                  <a:cubicBezTo>
                    <a:pt x="1302750" y="0"/>
                    <a:pt x="1678494" y="263421"/>
                    <a:pt x="1678494" y="588367"/>
                  </a:cubicBezTo>
                  <a:cubicBezTo>
                    <a:pt x="1678494" y="913313"/>
                    <a:pt x="1302750" y="1176734"/>
                    <a:pt x="839247" y="1176734"/>
                  </a:cubicBezTo>
                  <a:cubicBezTo>
                    <a:pt x="375744" y="1176734"/>
                    <a:pt x="0" y="913313"/>
                    <a:pt x="0" y="58836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903533"/>
                <a:satOff val="33333"/>
                <a:lumOff val="-4902"/>
                <a:alphaOff val="0"/>
              </a:schemeClr>
            </a:fillRef>
            <a:effectRef idx="0">
              <a:scrgbClr r="0" g="0" b="0"/>
            </a:effectRef>
            <a:fontRef idx="minor">
              <a:schemeClr val="lt1"/>
            </a:fontRef>
          </p:style>
          <p:txBody>
            <a:bodyPr spcFirstLastPara="0" vert="horz" wrap="square" lIns="281370" tIns="207889" rIns="281370" bIns="207889"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phân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huỷ</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5400000">
              <a:off x="8158216" y="4436001"/>
              <a:ext cx="249265" cy="400089"/>
            </a:xfrm>
            <a:custGeom>
              <a:avLst/>
              <a:gdLst>
                <a:gd name="connsiteX0" fmla="*/ 0 w 249265"/>
                <a:gd name="connsiteY0" fmla="*/ 80018 h 400089"/>
                <a:gd name="connsiteX1" fmla="*/ 124633 w 249265"/>
                <a:gd name="connsiteY1" fmla="*/ 80018 h 400089"/>
                <a:gd name="connsiteX2" fmla="*/ 124633 w 249265"/>
                <a:gd name="connsiteY2" fmla="*/ 0 h 400089"/>
                <a:gd name="connsiteX3" fmla="*/ 249265 w 249265"/>
                <a:gd name="connsiteY3" fmla="*/ 200045 h 400089"/>
                <a:gd name="connsiteX4" fmla="*/ 124633 w 249265"/>
                <a:gd name="connsiteY4" fmla="*/ 400089 h 400089"/>
                <a:gd name="connsiteX5" fmla="*/ 124633 w 249265"/>
                <a:gd name="connsiteY5" fmla="*/ 320071 h 400089"/>
                <a:gd name="connsiteX6" fmla="*/ 0 w 249265"/>
                <a:gd name="connsiteY6" fmla="*/ 320071 h 400089"/>
                <a:gd name="connsiteX7" fmla="*/ 0 w 249265"/>
                <a:gd name="connsiteY7" fmla="*/ 80018 h 40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65" h="400089">
                  <a:moveTo>
                    <a:pt x="0" y="80018"/>
                  </a:moveTo>
                  <a:lnTo>
                    <a:pt x="124633" y="80018"/>
                  </a:lnTo>
                  <a:lnTo>
                    <a:pt x="124633" y="0"/>
                  </a:lnTo>
                  <a:lnTo>
                    <a:pt x="249265" y="200045"/>
                  </a:lnTo>
                  <a:lnTo>
                    <a:pt x="124633" y="400089"/>
                  </a:lnTo>
                  <a:lnTo>
                    <a:pt x="124633" y="320071"/>
                  </a:lnTo>
                  <a:lnTo>
                    <a:pt x="0" y="320071"/>
                  </a:lnTo>
                  <a:lnTo>
                    <a:pt x="0" y="8001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hemeClr val="accent3">
                <a:hueOff val="1807066"/>
                <a:satOff val="66667"/>
                <a:lumOff val="-9804"/>
                <a:alphaOff val="0"/>
              </a:schemeClr>
            </a:fillRef>
            <a:effectRef idx="0">
              <a:scrgbClr r="0" g="0" b="0"/>
            </a:effectRef>
            <a:fontRef idx="minor">
              <a:schemeClr val="lt1"/>
            </a:fontRef>
          </p:style>
          <p:txBody>
            <a:bodyPr spcFirstLastPara="0" vert="horz" wrap="square" lIns="0" tIns="80016" rIns="74778" bIns="80019" numCol="1" spcCol="1270" anchor="ctr" anchorCtr="0">
              <a:noAutofit/>
            </a:bodyPr>
            <a:lstStyle/>
            <a:p>
              <a:pPr lvl="0" algn="ctr" defTabSz="755650">
                <a:lnSpc>
                  <a:spcPct val="90000"/>
                </a:lnSpc>
                <a:spcBef>
                  <a:spcPct val="0"/>
                </a:spcBef>
                <a:spcAft>
                  <a:spcPct val="35000"/>
                </a:spcAft>
              </a:pPr>
              <a:endParaRPr lang="en-US" sz="1700" kern="1200"/>
            </a:p>
          </p:txBody>
        </p:sp>
        <p:sp>
          <p:nvSpPr>
            <p:cNvPr id="20" name="Freeform 19"/>
            <p:cNvSpPr/>
            <p:nvPr/>
          </p:nvSpPr>
          <p:spPr>
            <a:xfrm>
              <a:off x="7406953" y="4878256"/>
              <a:ext cx="1751792" cy="1176734"/>
            </a:xfrm>
            <a:custGeom>
              <a:avLst/>
              <a:gdLst>
                <a:gd name="connsiteX0" fmla="*/ 0 w 1751792"/>
                <a:gd name="connsiteY0" fmla="*/ 588367 h 1176734"/>
                <a:gd name="connsiteX1" fmla="*/ 875896 w 1751792"/>
                <a:gd name="connsiteY1" fmla="*/ 0 h 1176734"/>
                <a:gd name="connsiteX2" fmla="*/ 1751792 w 1751792"/>
                <a:gd name="connsiteY2" fmla="*/ 588367 h 1176734"/>
                <a:gd name="connsiteX3" fmla="*/ 875896 w 1751792"/>
                <a:gd name="connsiteY3" fmla="*/ 1176734 h 1176734"/>
                <a:gd name="connsiteX4" fmla="*/ 0 w 1751792"/>
                <a:gd name="connsiteY4" fmla="*/ 588367 h 117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792" h="1176734">
                  <a:moveTo>
                    <a:pt x="0" y="588367"/>
                  </a:moveTo>
                  <a:cubicBezTo>
                    <a:pt x="0" y="263421"/>
                    <a:pt x="392152" y="0"/>
                    <a:pt x="875896" y="0"/>
                  </a:cubicBezTo>
                  <a:cubicBezTo>
                    <a:pt x="1359640" y="0"/>
                    <a:pt x="1751792" y="263421"/>
                    <a:pt x="1751792" y="588367"/>
                  </a:cubicBezTo>
                  <a:cubicBezTo>
                    <a:pt x="1751792" y="913313"/>
                    <a:pt x="1359640" y="1176734"/>
                    <a:pt x="875896" y="1176734"/>
                  </a:cubicBezTo>
                  <a:cubicBezTo>
                    <a:pt x="392152" y="1176734"/>
                    <a:pt x="0" y="913313"/>
                    <a:pt x="0" y="58836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1807066"/>
                <a:satOff val="66667"/>
                <a:lumOff val="-9804"/>
                <a:alphaOff val="0"/>
              </a:schemeClr>
            </a:fillRef>
            <a:effectRef idx="0">
              <a:scrgbClr r="0" g="0" b="0"/>
            </a:effectRef>
            <a:fontRef idx="minor">
              <a:schemeClr val="lt1"/>
            </a:fontRef>
          </p:style>
          <p:txBody>
            <a:bodyPr spcFirstLastPara="0" vert="horz" wrap="square" lIns="292104" tIns="207889" rIns="292104" bIns="207889"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ngũ</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cốc</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21669498">
              <a:off x="7371196" y="3603409"/>
              <a:ext cx="228571" cy="400090"/>
            </a:xfrm>
            <a:custGeom>
              <a:avLst/>
              <a:gdLst>
                <a:gd name="connsiteX0" fmla="*/ 0 w 228570"/>
                <a:gd name="connsiteY0" fmla="*/ 80018 h 400089"/>
                <a:gd name="connsiteX1" fmla="*/ 114285 w 228570"/>
                <a:gd name="connsiteY1" fmla="*/ 80018 h 400089"/>
                <a:gd name="connsiteX2" fmla="*/ 114285 w 228570"/>
                <a:gd name="connsiteY2" fmla="*/ 0 h 400089"/>
                <a:gd name="connsiteX3" fmla="*/ 228570 w 228570"/>
                <a:gd name="connsiteY3" fmla="*/ 200045 h 400089"/>
                <a:gd name="connsiteX4" fmla="*/ 114285 w 228570"/>
                <a:gd name="connsiteY4" fmla="*/ 400089 h 400089"/>
                <a:gd name="connsiteX5" fmla="*/ 114285 w 228570"/>
                <a:gd name="connsiteY5" fmla="*/ 320071 h 400089"/>
                <a:gd name="connsiteX6" fmla="*/ 0 w 228570"/>
                <a:gd name="connsiteY6" fmla="*/ 320071 h 400089"/>
                <a:gd name="connsiteX7" fmla="*/ 0 w 228570"/>
                <a:gd name="connsiteY7" fmla="*/ 80018 h 40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70" h="400089">
                  <a:moveTo>
                    <a:pt x="228569" y="320071"/>
                  </a:moveTo>
                  <a:lnTo>
                    <a:pt x="114285" y="320071"/>
                  </a:lnTo>
                  <a:lnTo>
                    <a:pt x="114285" y="400089"/>
                  </a:lnTo>
                  <a:lnTo>
                    <a:pt x="1" y="200044"/>
                  </a:lnTo>
                  <a:lnTo>
                    <a:pt x="114285" y="0"/>
                  </a:lnTo>
                  <a:lnTo>
                    <a:pt x="114285" y="80018"/>
                  </a:lnTo>
                  <a:lnTo>
                    <a:pt x="228569" y="80018"/>
                  </a:lnTo>
                  <a:lnTo>
                    <a:pt x="228569" y="32007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hemeClr val="accent3">
                <a:hueOff val="2710599"/>
                <a:satOff val="100000"/>
                <a:lumOff val="-14706"/>
                <a:alphaOff val="0"/>
              </a:schemeClr>
            </a:fillRef>
            <a:effectRef idx="0">
              <a:scrgbClr r="0" g="0" b="0"/>
            </a:effectRef>
            <a:fontRef idx="minor">
              <a:schemeClr val="lt1"/>
            </a:fontRef>
          </p:style>
          <p:txBody>
            <a:bodyPr spcFirstLastPara="0" vert="horz" wrap="square" lIns="68571" tIns="80018" rIns="0" bIns="80018" numCol="1" spcCol="1270" anchor="ctr" anchorCtr="0">
              <a:noAutofit/>
            </a:bodyPr>
            <a:lstStyle/>
            <a:p>
              <a:pPr lvl="0" algn="ctr" defTabSz="755650">
                <a:lnSpc>
                  <a:spcPct val="90000"/>
                </a:lnSpc>
                <a:spcBef>
                  <a:spcPct val="0"/>
                </a:spcBef>
                <a:spcAft>
                  <a:spcPct val="35000"/>
                </a:spcAft>
              </a:pPr>
              <a:endParaRPr lang="en-US" sz="1700" kern="1200"/>
            </a:p>
          </p:txBody>
        </p:sp>
        <p:sp>
          <p:nvSpPr>
            <p:cNvPr id="22" name="Freeform 21"/>
            <p:cNvSpPr/>
            <p:nvPr/>
          </p:nvSpPr>
          <p:spPr>
            <a:xfrm>
              <a:off x="5545390" y="3193233"/>
              <a:ext cx="1718408" cy="1176734"/>
            </a:xfrm>
            <a:custGeom>
              <a:avLst/>
              <a:gdLst>
                <a:gd name="connsiteX0" fmla="*/ 0 w 1718408"/>
                <a:gd name="connsiteY0" fmla="*/ 588367 h 1176734"/>
                <a:gd name="connsiteX1" fmla="*/ 859204 w 1718408"/>
                <a:gd name="connsiteY1" fmla="*/ 0 h 1176734"/>
                <a:gd name="connsiteX2" fmla="*/ 1718408 w 1718408"/>
                <a:gd name="connsiteY2" fmla="*/ 588367 h 1176734"/>
                <a:gd name="connsiteX3" fmla="*/ 859204 w 1718408"/>
                <a:gd name="connsiteY3" fmla="*/ 1176734 h 1176734"/>
                <a:gd name="connsiteX4" fmla="*/ 0 w 1718408"/>
                <a:gd name="connsiteY4" fmla="*/ 588367 h 117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408" h="1176734">
                  <a:moveTo>
                    <a:pt x="0" y="588367"/>
                  </a:moveTo>
                  <a:cubicBezTo>
                    <a:pt x="0" y="263421"/>
                    <a:pt x="384679" y="0"/>
                    <a:pt x="859204" y="0"/>
                  </a:cubicBezTo>
                  <a:cubicBezTo>
                    <a:pt x="1333729" y="0"/>
                    <a:pt x="1718408" y="263421"/>
                    <a:pt x="1718408" y="588367"/>
                  </a:cubicBezTo>
                  <a:cubicBezTo>
                    <a:pt x="1718408" y="913313"/>
                    <a:pt x="1333729" y="1176734"/>
                    <a:pt x="859204" y="1176734"/>
                  </a:cubicBezTo>
                  <a:cubicBezTo>
                    <a:pt x="384679" y="1176734"/>
                    <a:pt x="0" y="913313"/>
                    <a:pt x="0" y="58836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2710599"/>
                <a:satOff val="100000"/>
                <a:lumOff val="-14706"/>
                <a:alphaOff val="0"/>
              </a:schemeClr>
            </a:fillRef>
            <a:effectRef idx="0">
              <a:scrgbClr r="0" g="0" b="0"/>
            </a:effectRef>
            <a:fontRef idx="minor">
              <a:schemeClr val="lt1"/>
            </a:fontRef>
          </p:style>
          <p:txBody>
            <a:bodyPr spcFirstLastPara="0" vert="horz" wrap="square" lIns="287215" tIns="207889" rIns="287215" bIns="207889"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tài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nguyên</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83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3227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5138" y="1207293"/>
            <a:ext cx="2983766"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2001044" y="1028700"/>
            <a:ext cx="8128000" cy="3705248"/>
            <a:chOff x="2032000" y="888999"/>
            <a:chExt cx="8128000" cy="5404521"/>
          </a:xfrm>
        </p:grpSpPr>
        <p:sp>
          <p:nvSpPr>
            <p:cNvPr id="12" name="Shape 11"/>
            <p:cNvSpPr/>
            <p:nvPr/>
          </p:nvSpPr>
          <p:spPr>
            <a:xfrm>
              <a:off x="2032000" y="888999"/>
              <a:ext cx="8128000" cy="5079999"/>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Oval 22"/>
            <p:cNvSpPr/>
            <p:nvPr/>
          </p:nvSpPr>
          <p:spPr>
            <a:xfrm>
              <a:off x="3064256" y="4395215"/>
              <a:ext cx="211328" cy="21132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3169920" y="4500879"/>
              <a:ext cx="1893824" cy="1468120"/>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a:t>
              </a:r>
              <a:r>
                <a:rPr kumimoji="0" lang="vi-VN"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Xuất xứ</a:t>
              </a:r>
              <a:r>
                <a:rPr kumimoji="0" lang="vi-VN"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5" name="Oval 24"/>
            <p:cNvSpPr/>
            <p:nvPr/>
          </p:nvSpPr>
          <p:spPr>
            <a:xfrm>
              <a:off x="4929632" y="3014471"/>
              <a:ext cx="382016" cy="3820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reeform 26"/>
            <p:cNvSpPr/>
            <p:nvPr/>
          </p:nvSpPr>
          <p:spPr>
            <a:xfrm>
              <a:off x="5080951" y="3456849"/>
              <a:ext cx="1950720" cy="2763519"/>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Tác</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giả</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Trịnh</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Văn</a:t>
              </a:r>
              <a:endParaRPr kumimoji="0" lang="en-US" sz="3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8" name="Oval 27"/>
            <p:cNvSpPr/>
            <p:nvPr/>
          </p:nvSpPr>
          <p:spPr>
            <a:xfrm>
              <a:off x="7172960" y="2174239"/>
              <a:ext cx="528320" cy="52832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7437120" y="2762920"/>
              <a:ext cx="1950720" cy="3530600"/>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Theo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báo</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30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dân</a:t>
              </a:r>
              <a:r>
                <a:rPr kumimoji="0" lang="en-US" sz="30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ngày</a:t>
              </a:r>
              <a:r>
                <a:rPr kumimoji="0" lang="en-US" sz="3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15/6/2003.</a:t>
              </a:r>
              <a:endParaRPr kumimoji="0" lang="en-US" sz="3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7" name="Rectangle 6"/>
          <p:cNvSpPr/>
          <p:nvPr/>
        </p:nvSpPr>
        <p:spPr>
          <a:xfrm>
            <a:off x="600656" y="4869420"/>
            <a:ext cx="6494085"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11" name="Cloud Callout 10"/>
          <p:cNvSpPr/>
          <p:nvPr/>
        </p:nvSpPr>
        <p:spPr>
          <a:xfrm>
            <a:off x="2603832" y="2029716"/>
            <a:ext cx="6455824" cy="242051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R="30480">
              <a:lnSpc>
                <a:spcPct val="115000"/>
              </a:lnSpc>
              <a:spcAft>
                <a:spcPts val="1200"/>
              </a:spcAft>
            </a:pPr>
            <a:r>
              <a:rPr lang="en-US" sz="2000" i="1" dirty="0">
                <a:latin typeface="Times New Roman" panose="02020603050405020304" pitchFamily="18" charset="0"/>
                <a:ea typeface="Times New Roman" panose="02020603050405020304" pitchFamily="18" charset="0"/>
              </a:rPr>
              <a:t>Ai </a:t>
            </a:r>
            <a:r>
              <a:rPr lang="en-US" sz="2000" i="1" dirty="0" err="1">
                <a:latin typeface="Times New Roman" panose="02020603050405020304" pitchFamily="18" charset="0"/>
                <a:ea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VB “</a:t>
            </a:r>
            <a:r>
              <a:rPr lang="en-US" sz="2000" dirty="0">
                <a:latin typeface="Times New Roman" panose="02020603050405020304" pitchFamily="18" charset="0"/>
                <a:ea typeface="Times New Roman" panose="02020603050405020304" pitchFamily="18" charset="0"/>
              </a:rPr>
              <a:t>Khan </a:t>
            </a:r>
            <a:r>
              <a:rPr lang="en-US" sz="2000" dirty="0" err="1">
                <a:latin typeface="Times New Roman" panose="02020603050405020304" pitchFamily="18" charset="0"/>
                <a:ea typeface="Times New Roman" panose="02020603050405020304" pitchFamily="18" charset="0"/>
              </a:rPr>
              <a:t>hiếm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ngọt</a:t>
            </a:r>
            <a:r>
              <a:rPr lang="en-US" sz="2000" i="1" dirty="0">
                <a:latin typeface="Times New Roman" panose="02020603050405020304" pitchFamily="18" charset="0"/>
                <a:ea typeface="Times New Roman" panose="02020603050405020304" pitchFamily="18" charset="0"/>
              </a:rPr>
              <a:t>”?  VB </a:t>
            </a:r>
            <a:r>
              <a:rPr lang="en-US" sz="2000" i="1" dirty="0" err="1">
                <a:latin typeface="Times New Roman" panose="02020603050405020304" pitchFamily="18" charset="0"/>
                <a:ea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trích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từ</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đâu</a:t>
            </a:r>
            <a:r>
              <a:rPr lang="en-US" sz="20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0"/>
              </a:spcAft>
            </a:pPr>
            <a:r>
              <a:rPr lang="en-US" sz="2000" i="1" dirty="0" err="1" smtClean="0">
                <a:latin typeface="Times New Roman" panose="02020603050405020304" pitchFamily="18" charset="0"/>
                <a:ea typeface="Times New Roman" panose="02020603050405020304" pitchFamily="18" charset="0"/>
              </a:rPr>
              <a:t>Nêu</a:t>
            </a:r>
            <a:r>
              <a:rPr lang="en-US" sz="2000" i="1" dirty="0" smtClean="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phương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biểu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đạt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đoạn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văn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bản</a:t>
            </a:r>
            <a:r>
              <a:rPr lang="en-US" sz="2000" i="1"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065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4292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5138" y="1207293"/>
            <a:ext cx="2983766"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563776" y="1747811"/>
            <a:ext cx="10845800" cy="1083374"/>
          </a:xfrm>
          <a:prstGeom prst="rect">
            <a:avLst/>
          </a:prstGeom>
        </p:spPr>
        <p:txBody>
          <a:bodyPr>
            <a:spAutoFit/>
          </a:bodyPr>
          <a:lstStyle/>
          <a:p>
            <a:pPr>
              <a:lnSpc>
                <a:spcPct val="115000"/>
              </a:lnSpc>
              <a:spcAft>
                <a:spcPts val="1200"/>
              </a:spcAft>
            </a:pPr>
            <a:r>
              <a:rPr lang="pt-BR" sz="2800" b="1" dirty="0">
                <a:solidFill>
                  <a:srgbClr val="0D0D0D"/>
                </a:solidFill>
                <a:latin typeface="Times New Roman" panose="02020603050405020304" pitchFamily="18" charset="0"/>
                <a:ea typeface="Times New Roman" panose="02020603050405020304" pitchFamily="18" charset="0"/>
              </a:rPr>
              <a:t>c. Vấn đề bàn luận: </a:t>
            </a:r>
            <a:r>
              <a:rPr lang="pt-BR" sz="2800" dirty="0">
                <a:solidFill>
                  <a:srgbClr val="0D0D0D"/>
                </a:solidFill>
                <a:latin typeface="Times New Roman" panose="02020603050405020304" pitchFamily="18" charset="0"/>
                <a:ea typeface="Times New Roman" panose="02020603050405020304" pitchFamily="18" charset="0"/>
              </a:rPr>
              <a:t>nước ngọt không phải vô tận, nước ngọt đang hết dần (vấn đề của văn bản nghị luận này thể hiện rõ ngay ở nhan đề)</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60400" y="2892625"/>
            <a:ext cx="2856872"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17" name="Freeform 16"/>
          <p:cNvSpPr/>
          <p:nvPr/>
        </p:nvSpPr>
        <p:spPr>
          <a:xfrm>
            <a:off x="1770336" y="3975598"/>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khan </a:t>
            </a:r>
            <a:r>
              <a:rPr lang="en-US" sz="2800" kern="1200" dirty="0" err="1" smtClean="0">
                <a:latin typeface="Times New Roman" panose="02020603050405020304" pitchFamily="18" charset="0"/>
                <a:cs typeface="Times New Roman" panose="02020603050405020304" pitchFamily="18" charset="0"/>
              </a:rPr>
              <a:t>hiếm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95971" y="3501167"/>
            <a:ext cx="1692671" cy="838752"/>
          </a:xfrm>
          <a:custGeom>
            <a:avLst/>
            <a:gdLst>
              <a:gd name="connsiteX0" fmla="*/ 0 w 1692671"/>
              <a:gd name="connsiteY0" fmla="*/ 419376 h 838752"/>
              <a:gd name="connsiteX1" fmla="*/ 846336 w 1692671"/>
              <a:gd name="connsiteY1" fmla="*/ 0 h 838752"/>
              <a:gd name="connsiteX2" fmla="*/ 1692672 w 1692671"/>
              <a:gd name="connsiteY2" fmla="*/ 419376 h 838752"/>
              <a:gd name="connsiteX3" fmla="*/ 846336 w 1692671"/>
              <a:gd name="connsiteY3" fmla="*/ 838752 h 838752"/>
              <a:gd name="connsiteX4" fmla="*/ 0 w 1692671"/>
              <a:gd name="connsiteY4" fmla="*/ 419376 h 83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838752">
                <a:moveTo>
                  <a:pt x="0" y="419376"/>
                </a:moveTo>
                <a:cubicBezTo>
                  <a:pt x="0" y="187761"/>
                  <a:pt x="378918" y="0"/>
                  <a:pt x="846336" y="0"/>
                </a:cubicBezTo>
                <a:cubicBezTo>
                  <a:pt x="1313754" y="0"/>
                  <a:pt x="1692672" y="187761"/>
                  <a:pt x="1692672" y="419376"/>
                </a:cubicBezTo>
                <a:cubicBezTo>
                  <a:pt x="1692672" y="650991"/>
                  <a:pt x="1313754" y="838752"/>
                  <a:pt x="846336" y="838752"/>
                </a:cubicBezTo>
                <a:cubicBezTo>
                  <a:pt x="378918" y="838752"/>
                  <a:pt x="0" y="650991"/>
                  <a:pt x="0" y="41937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122832" rIns="247886" bIns="122832"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087955" y="3415845"/>
            <a:ext cx="2474515" cy="2431722"/>
          </a:xfrm>
          <a:custGeom>
            <a:avLst/>
            <a:gdLst>
              <a:gd name="connsiteX0" fmla="*/ 0 w 2539007"/>
              <a:gd name="connsiteY0" fmla="*/ 0 h 2431722"/>
              <a:gd name="connsiteX1" fmla="*/ 2539007 w 2539007"/>
              <a:gd name="connsiteY1" fmla="*/ 0 h 2431722"/>
              <a:gd name="connsiteX2" fmla="*/ 2539007 w 2539007"/>
              <a:gd name="connsiteY2" fmla="*/ 2431722 h 2431722"/>
              <a:gd name="connsiteX3" fmla="*/ 0 w 2539007"/>
              <a:gd name="connsiteY3" fmla="*/ 2431722 h 2431722"/>
              <a:gd name="connsiteX4" fmla="*/ 0 w 2539007"/>
              <a:gd name="connsiteY4" fmla="*/ 0 h 243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2431722">
                <a:moveTo>
                  <a:pt x="0" y="0"/>
                </a:moveTo>
                <a:lnTo>
                  <a:pt x="2539007" y="0"/>
                </a:lnTo>
                <a:lnTo>
                  <a:pt x="2539007" y="2431722"/>
                </a:lnTo>
                <a:lnTo>
                  <a:pt x="0" y="243172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khan </a:t>
            </a:r>
            <a:r>
              <a:rPr lang="en-US" sz="2800" kern="1200" dirty="0" err="1" smtClean="0">
                <a:latin typeface="Times New Roman" panose="02020603050405020304" pitchFamily="18" charset="0"/>
                <a:cs typeface="Times New Roman" panose="02020603050405020304" pitchFamily="18" charset="0"/>
              </a:rPr>
              <a:t>hiếm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3750720" y="2838558"/>
            <a:ext cx="1688326" cy="1045224"/>
          </a:xfrm>
          <a:custGeom>
            <a:avLst/>
            <a:gdLst>
              <a:gd name="connsiteX0" fmla="*/ 0 w 1692671"/>
              <a:gd name="connsiteY0" fmla="*/ 522612 h 1045224"/>
              <a:gd name="connsiteX1" fmla="*/ 846336 w 1692671"/>
              <a:gd name="connsiteY1" fmla="*/ 0 h 1045224"/>
              <a:gd name="connsiteX2" fmla="*/ 1692672 w 1692671"/>
              <a:gd name="connsiteY2" fmla="*/ 522612 h 1045224"/>
              <a:gd name="connsiteX3" fmla="*/ 846336 w 1692671"/>
              <a:gd name="connsiteY3" fmla="*/ 1045224 h 1045224"/>
              <a:gd name="connsiteX4" fmla="*/ 0 w 1692671"/>
              <a:gd name="connsiteY4" fmla="*/ 522612 h 10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045224">
                <a:moveTo>
                  <a:pt x="0" y="522612"/>
                </a:moveTo>
                <a:cubicBezTo>
                  <a:pt x="0" y="233981"/>
                  <a:pt x="378918" y="0"/>
                  <a:pt x="846336" y="0"/>
                </a:cubicBezTo>
                <a:cubicBezTo>
                  <a:pt x="1313754" y="0"/>
                  <a:pt x="1692672" y="233981"/>
                  <a:pt x="1692672" y="522612"/>
                </a:cubicBezTo>
                <a:cubicBezTo>
                  <a:pt x="1692672" y="811243"/>
                  <a:pt x="1313754" y="1045224"/>
                  <a:pt x="846336" y="1045224"/>
                </a:cubicBezTo>
                <a:cubicBezTo>
                  <a:pt x="378918" y="1045224"/>
                  <a:pt x="0" y="811243"/>
                  <a:pt x="0" y="52261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153070" rIns="247886" bIns="15307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8950569" y="3078203"/>
            <a:ext cx="2555631" cy="3157497"/>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marL="201930">
              <a:lnSpc>
                <a:spcPct val="115000"/>
              </a:lnSpc>
              <a:spcAft>
                <a:spcPts val="0"/>
              </a:spcAft>
            </a:pP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khan </a:t>
            </a:r>
            <a:r>
              <a:rPr lang="en-US" sz="2800" dirty="0" err="1">
                <a:latin typeface="Times New Roman" panose="02020603050405020304" pitchFamily="18" charset="0"/>
                <a:ea typeface="Times New Roman" panose="02020603050405020304" pitchFamily="18" charset="0"/>
              </a:rPr>
              <a:t>hiếm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ngọt</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7" name="Freeform 36"/>
          <p:cNvSpPr/>
          <p:nvPr/>
        </p:nvSpPr>
        <p:spPr>
          <a:xfrm>
            <a:off x="7715940" y="2725790"/>
            <a:ext cx="1743675" cy="838752"/>
          </a:xfrm>
          <a:custGeom>
            <a:avLst/>
            <a:gdLst>
              <a:gd name="connsiteX0" fmla="*/ 0 w 1692671"/>
              <a:gd name="connsiteY0" fmla="*/ 419376 h 838752"/>
              <a:gd name="connsiteX1" fmla="*/ 846336 w 1692671"/>
              <a:gd name="connsiteY1" fmla="*/ 0 h 838752"/>
              <a:gd name="connsiteX2" fmla="*/ 1692672 w 1692671"/>
              <a:gd name="connsiteY2" fmla="*/ 419376 h 838752"/>
              <a:gd name="connsiteX3" fmla="*/ 846336 w 1692671"/>
              <a:gd name="connsiteY3" fmla="*/ 838752 h 838752"/>
              <a:gd name="connsiteX4" fmla="*/ 0 w 1692671"/>
              <a:gd name="connsiteY4" fmla="*/ 419376 h 83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838752">
                <a:moveTo>
                  <a:pt x="0" y="419376"/>
                </a:moveTo>
                <a:cubicBezTo>
                  <a:pt x="0" y="187761"/>
                  <a:pt x="378918" y="0"/>
                  <a:pt x="846336" y="0"/>
                </a:cubicBezTo>
                <a:cubicBezTo>
                  <a:pt x="1313754" y="0"/>
                  <a:pt x="1692672" y="187761"/>
                  <a:pt x="1692672" y="419376"/>
                </a:cubicBezTo>
                <a:cubicBezTo>
                  <a:pt x="1692672" y="650991"/>
                  <a:pt x="1313754" y="838752"/>
                  <a:pt x="846336" y="838752"/>
                </a:cubicBezTo>
                <a:cubicBezTo>
                  <a:pt x="378918" y="838752"/>
                  <a:pt x="0" y="650991"/>
                  <a:pt x="0" y="41937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122832" rIns="247886" bIns="122832"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Cloud Callout 20"/>
          <p:cNvSpPr/>
          <p:nvPr/>
        </p:nvSpPr>
        <p:spPr>
          <a:xfrm>
            <a:off x="2528939" y="1418592"/>
            <a:ext cx="7108723" cy="334796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Nêu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phương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thức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biểu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chính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đoạn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văn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a:t>
            </a:r>
            <a:r>
              <a:rPr lang="en-US" sz="2400" i="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rPr>
              <a:t>Văn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bản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bàn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vấn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gì</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Vấn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đó</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được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nêu</a:t>
            </a:r>
            <a:r>
              <a:rPr lang="en-US" sz="2400" b="1" i="1" dirty="0">
                <a:latin typeface="Times New Roman" panose="02020603050405020304" pitchFamily="18" charset="0"/>
                <a:ea typeface="Calibri" panose="020F0502020204030204" pitchFamily="34" charset="0"/>
              </a:rPr>
              <a:t> ở </a:t>
            </a:r>
            <a:r>
              <a:rPr lang="en-US" sz="2400" b="1" i="1" dirty="0" err="1">
                <a:latin typeface="Times New Roman" panose="02020603050405020304" pitchFamily="18" charset="0"/>
                <a:ea typeface="Calibri" panose="020F0502020204030204" pitchFamily="34" charset="0"/>
              </a:rPr>
              <a:t>phần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nào</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Tên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văn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bản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và</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vấn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đặt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ra</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trong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đó</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có</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liên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quan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gì</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với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nhau</a:t>
            </a:r>
            <a:r>
              <a:rPr lang="en-US" sz="2400" b="1" i="1"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01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ircle(in)">
                                      <p:cBhvr>
                                        <p:cTn id="38" dur="2000"/>
                                        <p:tgtEl>
                                          <p:spTgt spid="37"/>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P spid="19" grpId="0" animBg="1"/>
      <p:bldP spid="20" grpId="0" animBg="1"/>
      <p:bldP spid="36" grpId="0" animBg="1"/>
      <p:bldP spid="37"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1171573"/>
            <a:ext cx="60960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rPr>
              <a:t>II.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 </a:t>
            </a:r>
            <a:r>
              <a:rPr lang="en-US" sz="2800" b="1" dirty="0" err="1">
                <a:solidFill>
                  <a:srgbClr val="FF0000"/>
                </a:solidFill>
                <a:latin typeface="Times New Roman" panose="02020603050405020304" pitchFamily="18" charset="0"/>
                <a:ea typeface="Calibri" panose="020F0502020204030204" pitchFamily="34" charset="0"/>
              </a:rPr>
              <a:t>hiểu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8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Đặt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vấn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đề</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9"/>
          <a:stretch>
            <a:fillRect/>
          </a:stretch>
        </p:blipFill>
        <p:spPr>
          <a:xfrm>
            <a:off x="793443" y="2609283"/>
            <a:ext cx="3690393" cy="2075846"/>
          </a:xfrm>
          <a:prstGeom prst="rect">
            <a:avLst/>
          </a:prstGeom>
        </p:spPr>
      </p:pic>
      <p:sp>
        <p:nvSpPr>
          <p:cNvPr id="12" name="Rectangle 11"/>
          <p:cNvSpPr/>
          <p:nvPr/>
        </p:nvSpPr>
        <p:spPr>
          <a:xfrm>
            <a:off x="4150237" y="1566950"/>
            <a:ext cx="7267796" cy="1083374"/>
          </a:xfrm>
          <a:prstGeom prst="rect">
            <a:avLst/>
          </a:prstGeom>
        </p:spPr>
        <p:txBody>
          <a:bodyPr wrap="square">
            <a:spAutoFit/>
          </a:bodyPr>
          <a:lstStyle/>
          <a:p>
            <a:pPr>
              <a:lnSpc>
                <a:spcPct val="115000"/>
              </a:lnSpc>
              <a:spcAft>
                <a:spcPts val="800"/>
              </a:spcAft>
            </a:pP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khan </a:t>
            </a:r>
            <a:r>
              <a:rPr lang="en-US" sz="2800" dirty="0" err="1">
                <a:solidFill>
                  <a:srgbClr val="0D0D0D"/>
                </a:solidFill>
                <a:latin typeface="Times New Roman" panose="02020603050405020304" pitchFamily="18" charset="0"/>
                <a:ea typeface="Times New Roman" panose="02020603050405020304" pitchFamily="18" charset="0"/>
              </a:rPr>
              <a:t>hiếm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ngọt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rotWithShape="1">
          <a:blip r:embed="rId10"/>
          <a:srcRect l="23156" t="298" r="24742" b="-298"/>
          <a:stretch/>
        </p:blipFill>
        <p:spPr>
          <a:xfrm>
            <a:off x="3657848" y="1784007"/>
            <a:ext cx="492389" cy="633566"/>
          </a:xfrm>
          <a:prstGeom prst="rect">
            <a:avLst/>
          </a:prstGeom>
        </p:spPr>
      </p:pic>
      <p:sp>
        <p:nvSpPr>
          <p:cNvPr id="16" name="Rectangle 15"/>
          <p:cNvSpPr/>
          <p:nvPr/>
        </p:nvSpPr>
        <p:spPr>
          <a:xfrm>
            <a:off x="1003263" y="4843177"/>
            <a:ext cx="4173422" cy="1083374"/>
          </a:xfrm>
          <a:prstGeom prst="rect">
            <a:avLst/>
          </a:prstGeom>
        </p:spPr>
        <p:txBody>
          <a:bodyPr wrap="square">
            <a:spAutoFit/>
          </a:bodyPr>
          <a:lstStyle/>
          <a:p>
            <a:pPr>
              <a:lnSpc>
                <a:spcPct val="115000"/>
              </a:lnSpc>
              <a:spcAft>
                <a:spcPts val="800"/>
              </a:spcAft>
            </a:pPr>
            <a:r>
              <a:rPr lang="en-US" sz="2800" dirty="0" err="1">
                <a:solidFill>
                  <a:srgbClr val="0D0D0D"/>
                </a:solidFill>
                <a:latin typeface="Times New Roman" panose="02020603050405020304" pitchFamily="18" charset="0"/>
                <a:cs typeface="Times New Roman" panose="02020603050405020304" pitchFamily="18" charset="0"/>
              </a:rPr>
              <a:t>Vấn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khái</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quát</a:t>
            </a:r>
            <a:r>
              <a:rPr lang="en-US" sz="2800" dirty="0">
                <a:solidFill>
                  <a:srgbClr val="0D0D0D"/>
                </a:solidFill>
                <a:latin typeface="Times New Roman" panose="02020603050405020304" pitchFamily="18" charset="0"/>
                <a:cs typeface="Times New Roman" panose="02020603050405020304" pitchFamily="18" charset="0"/>
              </a:rPr>
              <a:t> ở </a:t>
            </a:r>
            <a:r>
              <a:rPr lang="en-US" sz="2800" dirty="0" err="1">
                <a:solidFill>
                  <a:srgbClr val="0D0D0D"/>
                </a:solidFill>
                <a:latin typeface="Times New Roman" panose="02020603050405020304" pitchFamily="18" charset="0"/>
                <a:cs typeface="Times New Roman" panose="02020603050405020304" pitchFamily="18" charset="0"/>
              </a:rPr>
              <a:t>phần</a:t>
            </a:r>
            <a:r>
              <a:rPr lang="en-US" sz="2800" dirty="0">
                <a:solidFill>
                  <a:srgbClr val="0D0D0D"/>
                </a:solidFill>
                <a:latin typeface="Times New Roman" panose="02020603050405020304" pitchFamily="18" charset="0"/>
                <a:cs typeface="Times New Roman" panose="02020603050405020304" pitchFamily="18" charset="0"/>
              </a:rPr>
              <a:t> 1 </a:t>
            </a:r>
            <a:r>
              <a:rPr lang="en-US" sz="2800" dirty="0" err="1">
                <a:solidFill>
                  <a:srgbClr val="0D0D0D"/>
                </a:solidFill>
                <a:latin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tác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phẩm</a:t>
            </a:r>
            <a:r>
              <a:rPr lang="en-US" sz="2800" dirty="0">
                <a:solidFill>
                  <a:srgbClr val="0D0D0D"/>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11"/>
          <a:stretch>
            <a:fillRect/>
          </a:stretch>
        </p:blipFill>
        <p:spPr>
          <a:xfrm>
            <a:off x="527442" y="4843177"/>
            <a:ext cx="493819" cy="634039"/>
          </a:xfrm>
          <a:prstGeom prst="rect">
            <a:avLst/>
          </a:prstGeom>
        </p:spPr>
      </p:pic>
      <p:sp>
        <p:nvSpPr>
          <p:cNvPr id="22" name="Rectangle 21"/>
          <p:cNvSpPr/>
          <p:nvPr/>
        </p:nvSpPr>
        <p:spPr>
          <a:xfrm>
            <a:off x="4963433" y="2643715"/>
            <a:ext cx="6768227" cy="1791260"/>
          </a:xfrm>
          <a:prstGeom prst="rect">
            <a:avLst/>
          </a:prstGeom>
        </p:spPr>
        <p:txBody>
          <a:bodyPr wrap="square">
            <a:spAutoFit/>
          </a:bodyPr>
          <a:lstStyle/>
          <a:p>
            <a:pPr>
              <a:lnSpc>
                <a:spcPct val="115000"/>
              </a:lnSpc>
              <a:spcAft>
                <a:spcPts val="1200"/>
              </a:spcAft>
            </a:pP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nhận định : Bề mặt Trái Đất mênh mông là nước với đại dương bao quanh, sông ngòi chằng chịt, các hồ nằm sâu trong đất liền</a:t>
            </a:r>
            <a:r>
              <a:rPr lang="vi-VN" sz="24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tin </a:t>
            </a:r>
            <a:r>
              <a:rPr lang="en-US" sz="2400" dirty="0" err="1">
                <a:solidFill>
                  <a:srgbClr val="0D0D0D"/>
                </a:solidFill>
                <a:latin typeface="Times New Roman" panose="02020603050405020304" pitchFamily="18" charset="0"/>
                <a:ea typeface="Times New Roman" panose="02020603050405020304" pitchFamily="18" charset="0"/>
              </a:rPr>
              <a:t>rằng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giờ</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5005697" y="4542956"/>
            <a:ext cx="6683700" cy="1486369"/>
          </a:xfrm>
          <a:prstGeom prst="rect">
            <a:avLst/>
          </a:prstGeom>
        </p:spPr>
        <p:txBody>
          <a:bodyPr wrap="square">
            <a:spAutoFit/>
          </a:bodyP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Khẳng định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suy nghĩ sai lầm.</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vấn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ngắn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gọn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bỏ</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ấn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tượng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4" name="Picture 33"/>
          <p:cNvPicPr>
            <a:picLocks noChangeAspect="1"/>
          </p:cNvPicPr>
          <p:nvPr/>
        </p:nvPicPr>
        <p:blipFill>
          <a:blip r:embed="rId12"/>
          <a:srcRect l="1320" t="4086" r="84291" b="65690"/>
          <a:stretch>
            <a:fillRect/>
          </a:stretch>
        </p:blipFill>
        <p:spPr>
          <a:xfrm>
            <a:off x="4626556" y="2796864"/>
            <a:ext cx="448538" cy="432605"/>
          </a:xfrm>
          <a:custGeom>
            <a:avLst/>
            <a:gdLst>
              <a:gd name="connsiteX0" fmla="*/ 565134 w 1130268"/>
              <a:gd name="connsiteY0" fmla="*/ 0 h 1090118"/>
              <a:gd name="connsiteX1" fmla="*/ 1130268 w 1130268"/>
              <a:gd name="connsiteY1" fmla="*/ 545059 h 1090118"/>
              <a:gd name="connsiteX2" fmla="*/ 565134 w 1130268"/>
              <a:gd name="connsiteY2" fmla="*/ 1090118 h 1090118"/>
              <a:gd name="connsiteX3" fmla="*/ 0 w 1130268"/>
              <a:gd name="connsiteY3" fmla="*/ 545059 h 1090118"/>
              <a:gd name="connsiteX4" fmla="*/ 565134 w 1130268"/>
              <a:gd name="connsiteY4" fmla="*/ 0 h 109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68" h="1090118">
                <a:moveTo>
                  <a:pt x="565134" y="0"/>
                </a:moveTo>
                <a:cubicBezTo>
                  <a:pt x="877249" y="0"/>
                  <a:pt x="1130268" y="244031"/>
                  <a:pt x="1130268" y="545059"/>
                </a:cubicBezTo>
                <a:cubicBezTo>
                  <a:pt x="1130268" y="846087"/>
                  <a:pt x="877249" y="1090118"/>
                  <a:pt x="565134" y="1090118"/>
                </a:cubicBezTo>
                <a:cubicBezTo>
                  <a:pt x="253019" y="1090118"/>
                  <a:pt x="0" y="846087"/>
                  <a:pt x="0" y="545059"/>
                </a:cubicBezTo>
                <a:cubicBezTo>
                  <a:pt x="0" y="244031"/>
                  <a:pt x="253019" y="0"/>
                  <a:pt x="565134" y="0"/>
                </a:cubicBezTo>
                <a:close/>
              </a:path>
            </a:pathLst>
          </a:custGeom>
        </p:spPr>
      </p:pic>
      <p:pic>
        <p:nvPicPr>
          <p:cNvPr id="27" name="Picture 26"/>
          <p:cNvPicPr>
            <a:picLocks noChangeAspect="1"/>
          </p:cNvPicPr>
          <p:nvPr/>
        </p:nvPicPr>
        <p:blipFill>
          <a:blip r:embed="rId13"/>
          <a:stretch>
            <a:fillRect/>
          </a:stretch>
        </p:blipFill>
        <p:spPr>
          <a:xfrm>
            <a:off x="4676143" y="4567905"/>
            <a:ext cx="451143" cy="432854"/>
          </a:xfrm>
          <a:prstGeom prst="rect">
            <a:avLst/>
          </a:prstGeom>
        </p:spPr>
      </p:pic>
    </p:spTree>
    <p:extLst>
      <p:ext uri="{BB962C8B-B14F-4D97-AF65-F5344CB8AC3E}">
        <p14:creationId xmlns:p14="http://schemas.microsoft.com/office/powerpoint/2010/main" val="91259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ircle(in)">
                                      <p:cBhvr>
                                        <p:cTn id="23" dur="2000"/>
                                        <p:tgtEl>
                                          <p:spTgt spid="3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87816"/>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Giải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quyết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vấn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đề</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p>
        </p:txBody>
      </p:sp>
      <p:pic>
        <p:nvPicPr>
          <p:cNvPr id="24" name="Picture 23"/>
          <p:cNvPicPr>
            <a:picLocks noChangeAspect="1"/>
          </p:cNvPicPr>
          <p:nvPr/>
        </p:nvPicPr>
        <p:blipFill rotWithShape="1">
          <a:blip r:embed="rId9"/>
          <a:srcRect t="26275"/>
          <a:stretch/>
        </p:blipFill>
        <p:spPr>
          <a:xfrm>
            <a:off x="1002229" y="2739626"/>
            <a:ext cx="4243943" cy="3097274"/>
          </a:xfrm>
          <a:prstGeom prst="rect">
            <a:avLst/>
          </a:prstGeom>
          <a:scene3d>
            <a:camera prst="orthographicFront"/>
            <a:lightRig rig="threePt" dir="t"/>
          </a:scene3d>
          <a:sp3d>
            <a:bevelT prst="convex"/>
          </a:sp3d>
        </p:spPr>
      </p:pic>
      <p:sp>
        <p:nvSpPr>
          <p:cNvPr id="25" name="Pentagon 24"/>
          <p:cNvSpPr/>
          <p:nvPr/>
        </p:nvSpPr>
        <p:spPr>
          <a:xfrm>
            <a:off x="3392761" y="1871543"/>
            <a:ext cx="3190600" cy="698591"/>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THẢO LUẬN NHÓM</a:t>
            </a:r>
            <a:endParaRPr lang="en-US" sz="2000" b="1" dirty="0">
              <a:latin typeface="Times New Roman" panose="02020603050405020304" pitchFamily="18" charset="0"/>
              <a:cs typeface="Times New Roman" panose="02020603050405020304" pitchFamily="18" charset="0"/>
            </a:endParaRPr>
          </a:p>
        </p:txBody>
      </p:sp>
      <p:sp>
        <p:nvSpPr>
          <p:cNvPr id="29" name="Rectangle 28"/>
          <p:cNvSpPr/>
          <p:nvPr/>
        </p:nvSpPr>
        <p:spPr>
          <a:xfrm>
            <a:off x="7051973" y="1951998"/>
            <a:ext cx="1356851" cy="5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5</a:t>
            </a:r>
            <a:r>
              <a:rPr lang="en-US" b="1" dirty="0" smtClean="0">
                <a:solidFill>
                  <a:srgbClr val="FF0000"/>
                </a:solidFill>
                <a:latin typeface="Times New Roman" panose="02020603050405020304" pitchFamily="18" charset="0"/>
                <a:cs typeface="Times New Roman" panose="02020603050405020304" pitchFamily="18" charset="0"/>
              </a:rPr>
              <a:t> PHÚT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68880" y="3027539"/>
            <a:ext cx="5320891" cy="2382191"/>
          </a:xfrm>
          <a:prstGeom prst="rect">
            <a:avLst/>
          </a:prstGeom>
        </p:spPr>
        <p:txBody>
          <a:bodyPr wrap="square">
            <a:spAutoFit/>
          </a:bodyPr>
          <a:lstStyle/>
          <a:p>
            <a:pPr marR="30480" algn="just">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Vòng</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Chuyên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GV chia </a:t>
            </a:r>
            <a:r>
              <a:rPr lang="en-US" sz="2800" dirty="0" err="1">
                <a:solidFill>
                  <a:srgbClr val="0D0D0D"/>
                </a:solidFill>
                <a:latin typeface="Times New Roman" panose="02020603050405020304" pitchFamily="18" charset="0"/>
                <a:ea typeface="Times New Roman" panose="02020603050405020304" pitchFamily="18" charset="0"/>
              </a:rPr>
              <a:t>lớp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06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tập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vụ</a:t>
            </a:r>
            <a:r>
              <a:rPr lang="en-US" sz="2800" dirty="0">
                <a:solidFill>
                  <a:srgbClr val="0D0D0D"/>
                </a:solidFill>
                <a:latin typeface="Times New Roman" panose="02020603050405020304" pitchFamily="18" charset="0"/>
                <a:ea typeface="Times New Roman" panose="02020603050405020304" pitchFamily="18" charset="0"/>
              </a:rPr>
              <a:t> GV </a:t>
            </a:r>
            <a:r>
              <a:rPr lang="en-US" sz="2800" dirty="0" err="1">
                <a:solidFill>
                  <a:srgbClr val="0D0D0D"/>
                </a:solidFill>
                <a:latin typeface="Times New Roman" panose="02020603050405020304" pitchFamily="18" charset="0"/>
                <a:ea typeface="Times New Roman" panose="02020603050405020304" pitchFamily="18" charset="0"/>
              </a:rPr>
              <a:t>phân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công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30526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87816"/>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42144" y="1506184"/>
            <a:ext cx="10845800" cy="1366528"/>
          </a:xfrm>
          <a:prstGeom prst="rect">
            <a:avLst/>
          </a:prstGeom>
        </p:spPr>
        <p:txBody>
          <a:bodyPr>
            <a:spAutoFit/>
          </a:bodyPr>
          <a:lstStyle/>
          <a:p>
            <a:pPr algn="ctr">
              <a:lnSpc>
                <a:spcPct val="115000"/>
              </a:lnSpc>
              <a:spcAft>
                <a:spcPts val="0"/>
              </a:spcAft>
            </a:pPr>
            <a:r>
              <a:rPr lang="en-US" sz="2400" b="1" dirty="0">
                <a:solidFill>
                  <a:srgbClr val="FF0000"/>
                </a:solidFill>
                <a:latin typeface="Times New Roman" panose="02020603050405020304" pitchFamily="18" charset="0"/>
                <a:ea typeface="Calibri" panose="020F0502020204030204" pitchFamily="34" charset="0"/>
              </a:rPr>
              <a:t>PHIẾU HỌC TẬP 01:</a:t>
            </a:r>
            <a:endParaRPr lang="en-US" sz="2400" dirty="0">
              <a:latin typeface="Times New Roman" panose="02020603050405020304" pitchFamily="18" charset="0"/>
              <a:ea typeface="Times New Roman" panose="02020603050405020304" pitchFamily="18" charset="0"/>
            </a:endParaRPr>
          </a:p>
          <a:p>
            <a:pPr algn="ctr">
              <a:lnSpc>
                <a:spcPct val="115000"/>
              </a:lnSpc>
              <a:spcAft>
                <a:spcPts val="0"/>
              </a:spcAft>
            </a:pPr>
            <a:r>
              <a:rPr lang="en-US" sz="2400" b="1" dirty="0">
                <a:solidFill>
                  <a:srgbClr val="0070C0"/>
                </a:solidFill>
                <a:latin typeface="Times New Roman" panose="02020603050405020304" pitchFamily="18" charset="0"/>
                <a:ea typeface="Calibri" panose="020F0502020204030204" pitchFamily="34" charset="0"/>
              </a:rPr>
              <a:t>TÌM HIỂU VẤN ĐỀ: NƯỚC NGỌT KHAN HIẾM</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605664826"/>
              </p:ext>
            </p:extLst>
          </p:nvPr>
        </p:nvGraphicFramePr>
        <p:xfrm>
          <a:off x="660400" y="2536957"/>
          <a:ext cx="10845799" cy="3435096"/>
        </p:xfrm>
        <a:graphic>
          <a:graphicData uri="http://schemas.openxmlformats.org/drawingml/2006/table">
            <a:tbl>
              <a:tblPr firstRow="1" firstCol="1" bandRow="1"/>
              <a:tblGrid>
                <a:gridCol w="2952329">
                  <a:extLst>
                    <a:ext uri="{9D8B030D-6E8A-4147-A177-3AD203B41FA5}">
                      <a16:colId xmlns:a16="http://schemas.microsoft.com/office/drawing/2014/main" val="2365622584"/>
                    </a:ext>
                  </a:extLst>
                </a:gridCol>
                <a:gridCol w="3314687">
                  <a:extLst>
                    <a:ext uri="{9D8B030D-6E8A-4147-A177-3AD203B41FA5}">
                      <a16:colId xmlns:a16="http://schemas.microsoft.com/office/drawing/2014/main" val="2397518170"/>
                    </a:ext>
                  </a:extLst>
                </a:gridCol>
                <a:gridCol w="4578783">
                  <a:extLst>
                    <a:ext uri="{9D8B030D-6E8A-4147-A177-3AD203B41FA5}">
                      <a16:colId xmlns:a16="http://schemas.microsoft.com/office/drawing/2014/main" val="1801670762"/>
                    </a:ext>
                  </a:extLst>
                </a:gridCol>
              </a:tblGrid>
              <a:tr h="0">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3790783"/>
                  </a:ext>
                </a:extLst>
              </a:tr>
              <a:tr h="0">
                <a:tc>
                  <a:txBody>
                    <a:bodyPr/>
                    <a:lstStyle/>
                    <a:p>
                      <a:pPr>
                        <a:lnSpc>
                          <a:spcPct val="115000"/>
                        </a:lnSpc>
                        <a:spcAft>
                          <a:spcPts val="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 1,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 1 phần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916510"/>
                  </a:ext>
                </a:extLst>
              </a:tr>
              <a:tr h="0">
                <a:tc>
                  <a:txBody>
                    <a:bodyPr/>
                    <a:lstStyle/>
                    <a:p>
                      <a:pPr>
                        <a:lnSpc>
                          <a:spcPct val="115000"/>
                        </a:lnSpc>
                        <a:spcAft>
                          <a:spcPts val="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 3,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 2 phần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458815"/>
                  </a:ext>
                </a:extLst>
              </a:tr>
              <a:tr h="0">
                <a:tc>
                  <a:txBody>
                    <a:bodyPr/>
                    <a:lstStyle/>
                    <a:p>
                      <a:pPr>
                        <a:lnSpc>
                          <a:spcPct val="115000"/>
                        </a:lnSpc>
                        <a:spcAft>
                          <a:spcPts val="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 5, 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 3 phần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81877"/>
                  </a:ext>
                </a:extLst>
              </a:tr>
            </a:tbl>
          </a:graphicData>
        </a:graphic>
      </p:graphicFrame>
    </p:spTree>
    <p:extLst>
      <p:ext uri="{BB962C8B-B14F-4D97-AF65-F5344CB8AC3E}">
        <p14:creationId xmlns:p14="http://schemas.microsoft.com/office/powerpoint/2010/main" val="9608710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58070"/>
            <a:ext cx="9158288" cy="561946"/>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9"/>
          <a:srcRect t="26275"/>
          <a:stretch/>
        </p:blipFill>
        <p:spPr>
          <a:xfrm>
            <a:off x="431297" y="2739626"/>
            <a:ext cx="4690540" cy="3097274"/>
          </a:xfrm>
          <a:prstGeom prst="rect">
            <a:avLst/>
          </a:prstGeom>
          <a:scene3d>
            <a:camera prst="orthographicFront"/>
            <a:lightRig rig="threePt" dir="t"/>
          </a:scene3d>
          <a:sp3d>
            <a:bevelT prst="convex"/>
          </a:sp3d>
        </p:spPr>
      </p:pic>
      <p:sp>
        <p:nvSpPr>
          <p:cNvPr id="25" name="Pentagon 24"/>
          <p:cNvSpPr/>
          <p:nvPr/>
        </p:nvSpPr>
        <p:spPr>
          <a:xfrm>
            <a:off x="527518" y="1883923"/>
            <a:ext cx="3190600" cy="698591"/>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 LUẬN NHÓM</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p:cNvSpPr/>
          <p:nvPr/>
        </p:nvSpPr>
        <p:spPr>
          <a:xfrm>
            <a:off x="3897718" y="1968871"/>
            <a:ext cx="1356851" cy="5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PHÚT</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5324534" y="1413779"/>
            <a:ext cx="6122887" cy="4750018"/>
          </a:xfrm>
          <a:prstGeom prst="rect">
            <a:avLst/>
          </a:prstGeom>
        </p:spPr>
        <p:txBody>
          <a:bodyPr wrap="square">
            <a:spAutoFit/>
          </a:bodyPr>
          <a:lstStyle/>
          <a:p>
            <a:pPr algn="ctr">
              <a:lnSpc>
                <a:spcPct val="115000"/>
              </a:lnSpc>
              <a:spcAft>
                <a:spcPts val="750"/>
              </a:spcAft>
            </a:pPr>
            <a:r>
              <a:rPr lang="en-US" sz="2400" b="1" dirty="0" err="1">
                <a:solidFill>
                  <a:srgbClr val="FF0000"/>
                </a:solidFill>
                <a:latin typeface="Times New Roman" panose="02020603050405020304" pitchFamily="18" charset="0"/>
                <a:ea typeface="Times New Roman" panose="02020603050405020304" pitchFamily="18" charset="0"/>
              </a:rPr>
              <a:t>Vòng</a:t>
            </a:r>
            <a:r>
              <a:rPr lang="en-US" sz="2400" b="1" dirty="0">
                <a:solidFill>
                  <a:srgbClr val="FF0000"/>
                </a:solidFill>
                <a:latin typeface="Times New Roman" panose="02020603050405020304" pitchFamily="18" charset="0"/>
                <a:ea typeface="Times New Roman" panose="02020603050405020304" pitchFamily="18" charset="0"/>
              </a:rPr>
              <a:t> 2:</a:t>
            </a:r>
            <a:r>
              <a:rPr lang="en-US" sz="2400"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ghép</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750"/>
              </a:spcAft>
            </a:pPr>
            <a:r>
              <a:rPr lang="vi-VN" sz="2400" dirty="0">
                <a:solidFill>
                  <a:srgbClr val="222222"/>
                </a:solidFill>
                <a:latin typeface="Times New Roman" panose="02020603050405020304" pitchFamily="18" charset="0"/>
                <a:ea typeface="Times New Roman" panose="02020603050405020304" pitchFamily="18" charset="0"/>
              </a:rPr>
              <a:t>GV ghép nhóm mới – nhóm mảnh ghép.</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smtClean="0">
                <a:solidFill>
                  <a:srgbClr val="222222"/>
                </a:solidFill>
                <a:latin typeface="Times New Roman" panose="02020603050405020304" pitchFamily="18" charset="0"/>
                <a:ea typeface="Times New Roman" panose="02020603050405020304" pitchFamily="18" charset="0"/>
              </a:rPr>
              <a:t>Chia </a:t>
            </a:r>
            <a:r>
              <a:rPr lang="en-US" sz="2400" dirty="0" err="1">
                <a:solidFill>
                  <a:srgbClr val="222222"/>
                </a:solidFill>
                <a:latin typeface="Times New Roman" panose="02020603050405020304" pitchFamily="18" charset="0"/>
                <a:ea typeface="Times New Roman" panose="02020603050405020304" pitchFamily="18" charset="0"/>
              </a:rPr>
              <a:t>sẻ</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kết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quả</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thảo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luận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Phiếu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học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tập</a:t>
            </a:r>
            <a:r>
              <a:rPr lang="en-US" sz="2400" dirty="0">
                <a:solidFill>
                  <a:srgbClr val="FF0000"/>
                </a:solidFill>
                <a:latin typeface="Times New Roman" panose="02020603050405020304" pitchFamily="18" charset="0"/>
                <a:ea typeface="Times New Roman" panose="02020603050405020304" pitchFamily="18" charset="0"/>
              </a:rPr>
              <a:t> 01</a:t>
            </a:r>
            <a:r>
              <a:rPr lang="en-US" sz="2400" dirty="0">
                <a:solidFill>
                  <a:srgbClr val="222222"/>
                </a:solidFill>
                <a:latin typeface="Times New Roman" panose="02020603050405020304" pitchFamily="18" charset="0"/>
                <a:ea typeface="Times New Roman" panose="02020603050405020304" pitchFamily="18" charset="0"/>
              </a:rPr>
              <a:t> ở </a:t>
            </a:r>
            <a:r>
              <a:rPr lang="en-US" sz="2400" dirty="0" err="1">
                <a:solidFill>
                  <a:srgbClr val="222222"/>
                </a:solidFill>
                <a:latin typeface="Times New Roman" panose="02020603050405020304" pitchFamily="18" charset="0"/>
                <a:ea typeface="Times New Roman" panose="02020603050405020304" pitchFamily="18" charset="0"/>
              </a:rPr>
              <a:t>vòng</a:t>
            </a:r>
            <a:r>
              <a:rPr lang="en-US" sz="2400" dirty="0">
                <a:solidFill>
                  <a:srgbClr val="222222"/>
                </a:solidFill>
                <a:latin typeface="Times New Roman" panose="02020603050405020304" pitchFamily="18" charset="0"/>
                <a:ea typeface="Times New Roman" panose="02020603050405020304" pitchFamily="18" charset="0"/>
              </a:rPr>
              <a:t> 1.</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750"/>
              </a:spcAft>
              <a:buSzPts val="1400"/>
              <a:buFont typeface="Wingdings" panose="05000000000000000000" pitchFamily="2" charset="2"/>
              <a:buChar char="v"/>
            </a:pPr>
            <a:r>
              <a:rPr lang="en-US" sz="2400" dirty="0" err="1">
                <a:solidFill>
                  <a:srgbClr val="222222"/>
                </a:solidFill>
                <a:latin typeface="Times New Roman" panose="02020603050405020304" pitchFamily="18" charset="0"/>
                <a:ea typeface="Times New Roman" panose="02020603050405020304" pitchFamily="18" charset="0"/>
              </a:rPr>
              <a:t>Nhóm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mới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thảo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luận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trả</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lời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câu</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hỏi</a:t>
            </a:r>
            <a:r>
              <a:rPr lang="en-US" sz="2400" dirty="0">
                <a:solidFill>
                  <a:srgbClr val="222222"/>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750"/>
              </a:spcAft>
            </a:pPr>
            <a:r>
              <a:rPr lang="en-US" sz="2400" i="1" dirty="0">
                <a:solidFill>
                  <a:srgbClr val="222222"/>
                </a:solidFill>
                <a:latin typeface="Times New Roman" panose="02020603050405020304" pitchFamily="18" charset="0"/>
                <a:ea typeface="Times New Roman" panose="02020603050405020304" pitchFamily="18" charset="0"/>
              </a:rPr>
              <a:t>? Theo </a:t>
            </a:r>
            <a:r>
              <a:rPr lang="en-US" sz="2400" i="1" dirty="0" err="1">
                <a:solidFill>
                  <a:srgbClr val="222222"/>
                </a:solidFill>
                <a:latin typeface="Times New Roman" panose="02020603050405020304" pitchFamily="18" charset="0"/>
                <a:ea typeface="Times New Roman" panose="02020603050405020304" pitchFamily="18" charset="0"/>
              </a:rPr>
              <a:t>em</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mục</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đích</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tác</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giả</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viết</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văn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bản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này</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là</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gì</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và</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được</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thể</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hiện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rõ</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nhất</a:t>
            </a:r>
            <a:r>
              <a:rPr lang="en-US" sz="2400" i="1" dirty="0">
                <a:solidFill>
                  <a:srgbClr val="222222"/>
                </a:solidFill>
                <a:latin typeface="Times New Roman" panose="02020603050405020304" pitchFamily="18" charset="0"/>
                <a:ea typeface="Times New Roman" panose="02020603050405020304" pitchFamily="18" charset="0"/>
              </a:rPr>
              <a:t> ở </a:t>
            </a:r>
            <a:r>
              <a:rPr lang="en-US" sz="2400" i="1" dirty="0" err="1">
                <a:solidFill>
                  <a:srgbClr val="222222"/>
                </a:solidFill>
                <a:latin typeface="Times New Roman" panose="02020603050405020304" pitchFamily="18" charset="0"/>
                <a:ea typeface="Times New Roman" panose="02020603050405020304" pitchFamily="18" charset="0"/>
              </a:rPr>
              <a:t>câu</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văn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đoạn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văn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nào</a:t>
            </a:r>
            <a:r>
              <a:rPr lang="en-US" sz="2400" i="1" dirty="0">
                <a:solidFill>
                  <a:srgbClr val="2222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750"/>
              </a:spcAft>
            </a:pPr>
            <a:r>
              <a:rPr lang="en-US" sz="2400" i="1" dirty="0">
                <a:solidFill>
                  <a:srgbClr val="222222"/>
                </a:solidFill>
                <a:latin typeface="Times New Roman" panose="02020603050405020304" pitchFamily="18" charset="0"/>
                <a:ea typeface="Times New Roman" panose="02020603050405020304" pitchFamily="18" charset="0"/>
              </a:rPr>
              <a:t>? Qua </a:t>
            </a:r>
            <a:r>
              <a:rPr lang="en-US" sz="2400" i="1" dirty="0" err="1">
                <a:solidFill>
                  <a:srgbClr val="222222"/>
                </a:solidFill>
                <a:latin typeface="Times New Roman" panose="02020603050405020304" pitchFamily="18" charset="0"/>
                <a:ea typeface="Times New Roman" panose="02020603050405020304" pitchFamily="18" charset="0"/>
              </a:rPr>
              <a:t>văn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bản</a:t>
            </a:r>
            <a:r>
              <a:rPr lang="en-US" sz="2400" i="1" dirty="0">
                <a:solidFill>
                  <a:srgbClr val="222222"/>
                </a:solidFill>
                <a:latin typeface="Times New Roman" panose="02020603050405020304" pitchFamily="18" charset="0"/>
                <a:ea typeface="Times New Roman" panose="02020603050405020304" pitchFamily="18" charset="0"/>
              </a:rPr>
              <a:t> “Khan </a:t>
            </a:r>
            <a:r>
              <a:rPr lang="en-US" sz="2400" i="1" dirty="0" err="1">
                <a:solidFill>
                  <a:srgbClr val="222222"/>
                </a:solidFill>
                <a:latin typeface="Times New Roman" panose="02020603050405020304" pitchFamily="18" charset="0"/>
                <a:ea typeface="Times New Roman" panose="02020603050405020304" pitchFamily="18" charset="0"/>
              </a:rPr>
              <a:t>hiếm</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nước</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ngọt</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người</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viết</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thể</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hiện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thái</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độ</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như</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thế</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nào</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đối</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với</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vấn</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đề</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nước</a:t>
            </a:r>
            <a:r>
              <a:rPr lang="en-US" sz="2400" i="1" dirty="0">
                <a:solidFill>
                  <a:srgbClr val="222222"/>
                </a:solidFill>
                <a:latin typeface="Times New Roman" panose="02020603050405020304" pitchFamily="18" charset="0"/>
                <a:ea typeface="Times New Roman" panose="02020603050405020304" pitchFamily="18" charset="0"/>
              </a:rPr>
              <a:t> </a:t>
            </a:r>
            <a:r>
              <a:rPr lang="en-US" sz="2400" i="1" dirty="0" err="1">
                <a:solidFill>
                  <a:srgbClr val="222222"/>
                </a:solidFill>
                <a:latin typeface="Times New Roman" panose="02020603050405020304" pitchFamily="18" charset="0"/>
                <a:ea typeface="Times New Roman" panose="02020603050405020304" pitchFamily="18" charset="0"/>
              </a:rPr>
              <a:t>ngọt</a:t>
            </a:r>
            <a:r>
              <a:rPr lang="en-US" sz="2400" i="1" dirty="0">
                <a:solidFill>
                  <a:srgbClr val="222222"/>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7541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9" name="Picture 28"/>
          <p:cNvPicPr>
            <a:picLocks noChangeAspect="1"/>
          </p:cNvPicPr>
          <p:nvPr/>
        </p:nvPicPr>
        <p:blipFill>
          <a:blip r:embed="rId3"/>
          <a:stretch>
            <a:fillRect/>
          </a:stretch>
        </p:blipFill>
        <p:spPr>
          <a:xfrm>
            <a:off x="7130473" y="2548249"/>
            <a:ext cx="1735852" cy="1350185"/>
          </a:xfrm>
          <a:prstGeom prst="rect">
            <a:avLst/>
          </a:prstGeom>
        </p:spPr>
      </p:pic>
      <p:pic>
        <p:nvPicPr>
          <p:cNvPr id="30" name="Picture 29"/>
          <p:cNvPicPr>
            <a:picLocks noChangeAspect="1"/>
          </p:cNvPicPr>
          <p:nvPr/>
        </p:nvPicPr>
        <p:blipFill>
          <a:blip r:embed="rId4"/>
          <a:stretch>
            <a:fillRect/>
          </a:stretch>
        </p:blipFill>
        <p:spPr>
          <a:xfrm>
            <a:off x="7130473" y="4187028"/>
            <a:ext cx="1735852" cy="1295728"/>
          </a:xfrm>
          <a:prstGeom prst="rect">
            <a:avLst/>
          </a:prstGeom>
        </p:spPr>
      </p:pic>
      <p:pic>
        <p:nvPicPr>
          <p:cNvPr id="31" name="Picture 30"/>
          <p:cNvPicPr/>
          <p:nvPr/>
        </p:nvPicPr>
        <p:blipFill>
          <a:blip r:embed="rId5" cstate="print">
            <a:extLst>
              <a:ext uri="{28A0092B-C50C-407E-A947-70E740481C1C}">
                <a14:useLocalDpi xmlns:a14="http://schemas.microsoft.com/office/drawing/2010/main" val="0"/>
              </a:ext>
            </a:extLst>
          </a:blip>
          <a:stretch>
            <a:fillRect/>
          </a:stretch>
        </p:blipFill>
        <p:spPr>
          <a:xfrm>
            <a:off x="3312975" y="2493792"/>
            <a:ext cx="1689708" cy="1350185"/>
          </a:xfrm>
          <a:prstGeom prst="rect">
            <a:avLst/>
          </a:prstGeom>
        </p:spPr>
      </p:pic>
      <p:pic>
        <p:nvPicPr>
          <p:cNvPr id="33" name="Picture 32"/>
          <p:cNvPicPr>
            <a:picLocks noChangeAspect="1"/>
          </p:cNvPicPr>
          <p:nvPr/>
        </p:nvPicPr>
        <p:blipFill>
          <a:blip r:embed="rId6"/>
          <a:stretch>
            <a:fillRect/>
          </a:stretch>
        </p:blipFill>
        <p:spPr>
          <a:xfrm>
            <a:off x="3331689" y="4132571"/>
            <a:ext cx="1713654" cy="1350185"/>
          </a:xfrm>
          <a:prstGeom prst="rect">
            <a:avLst/>
          </a:prstGeom>
        </p:spPr>
      </p:pic>
      <p:sp>
        <p:nvSpPr>
          <p:cNvPr id="35" name="Right Arrow 34"/>
          <p:cNvSpPr/>
          <p:nvPr/>
        </p:nvSpPr>
        <p:spPr>
          <a:xfrm>
            <a:off x="1032387" y="1371599"/>
            <a:ext cx="1843548" cy="943897"/>
          </a:xfrm>
          <a:prstGeom prst="rightArrow">
            <a:avLst>
              <a:gd name="adj1" fmla="val 50000"/>
              <a:gd name="adj2" fmla="val 51977"/>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a:off x="5551334" y="2493791"/>
            <a:ext cx="1076632" cy="2988964"/>
          </a:xfrm>
          <a:custGeom>
            <a:avLst/>
            <a:gdLst>
              <a:gd name="connsiteX0" fmla="*/ 538316 w 1076632"/>
              <a:gd name="connsiteY0" fmla="*/ 0 h 2988964"/>
              <a:gd name="connsiteX1" fmla="*/ 715297 w 1076632"/>
              <a:gd name="connsiteY1" fmla="*/ 44245 h 2988964"/>
              <a:gd name="connsiteX2" fmla="*/ 715297 w 1076632"/>
              <a:gd name="connsiteY2" fmla="*/ 588622 h 2988964"/>
              <a:gd name="connsiteX3" fmla="*/ 870155 w 1076632"/>
              <a:gd name="connsiteY3" fmla="*/ 588622 h 2988964"/>
              <a:gd name="connsiteX4" fmla="*/ 870155 w 1076632"/>
              <a:gd name="connsiteY4" fmla="*/ 485383 h 2988964"/>
              <a:gd name="connsiteX5" fmla="*/ 1076632 w 1076632"/>
              <a:gd name="connsiteY5" fmla="*/ 691861 h 2988964"/>
              <a:gd name="connsiteX6" fmla="*/ 870155 w 1076632"/>
              <a:gd name="connsiteY6" fmla="*/ 898338 h 2988964"/>
              <a:gd name="connsiteX7" fmla="*/ 870155 w 1076632"/>
              <a:gd name="connsiteY7" fmla="*/ 795099 h 2988964"/>
              <a:gd name="connsiteX8" fmla="*/ 715297 w 1076632"/>
              <a:gd name="connsiteY8" fmla="*/ 795099 h 2988964"/>
              <a:gd name="connsiteX9" fmla="*/ 715297 w 1076632"/>
              <a:gd name="connsiteY9" fmla="*/ 2105127 h 2988964"/>
              <a:gd name="connsiteX10" fmla="*/ 870155 w 1076632"/>
              <a:gd name="connsiteY10" fmla="*/ 2105127 h 2988964"/>
              <a:gd name="connsiteX11" fmla="*/ 870155 w 1076632"/>
              <a:gd name="connsiteY11" fmla="*/ 2001888 h 2988964"/>
              <a:gd name="connsiteX12" fmla="*/ 1076632 w 1076632"/>
              <a:gd name="connsiteY12" fmla="*/ 2208366 h 2988964"/>
              <a:gd name="connsiteX13" fmla="*/ 870155 w 1076632"/>
              <a:gd name="connsiteY13" fmla="*/ 2414843 h 2988964"/>
              <a:gd name="connsiteX14" fmla="*/ 870155 w 1076632"/>
              <a:gd name="connsiteY14" fmla="*/ 2311604 h 2988964"/>
              <a:gd name="connsiteX15" fmla="*/ 715297 w 1076632"/>
              <a:gd name="connsiteY15" fmla="*/ 2311604 h 2988964"/>
              <a:gd name="connsiteX16" fmla="*/ 715297 w 1076632"/>
              <a:gd name="connsiteY16" fmla="*/ 2944719 h 2988964"/>
              <a:gd name="connsiteX17" fmla="*/ 538316 w 1076632"/>
              <a:gd name="connsiteY17" fmla="*/ 2988964 h 2988964"/>
              <a:gd name="connsiteX18" fmla="*/ 413172 w 1076632"/>
              <a:gd name="connsiteY18" fmla="*/ 2976005 h 2988964"/>
              <a:gd name="connsiteX19" fmla="*/ 361335 w 1076632"/>
              <a:gd name="connsiteY19" fmla="*/ 2944719 h 2988964"/>
              <a:gd name="connsiteX20" fmla="*/ 361335 w 1076632"/>
              <a:gd name="connsiteY20" fmla="*/ 2311604 h 2988964"/>
              <a:gd name="connsiteX21" fmla="*/ 206478 w 1076632"/>
              <a:gd name="connsiteY21" fmla="*/ 2311604 h 2988964"/>
              <a:gd name="connsiteX22" fmla="*/ 206478 w 1076632"/>
              <a:gd name="connsiteY22" fmla="*/ 2414843 h 2988964"/>
              <a:gd name="connsiteX23" fmla="*/ 0 w 1076632"/>
              <a:gd name="connsiteY23" fmla="*/ 2208366 h 2988964"/>
              <a:gd name="connsiteX24" fmla="*/ 206478 w 1076632"/>
              <a:gd name="connsiteY24" fmla="*/ 2001888 h 2988964"/>
              <a:gd name="connsiteX25" fmla="*/ 206478 w 1076632"/>
              <a:gd name="connsiteY25" fmla="*/ 2105127 h 2988964"/>
              <a:gd name="connsiteX26" fmla="*/ 361335 w 1076632"/>
              <a:gd name="connsiteY26" fmla="*/ 2105127 h 2988964"/>
              <a:gd name="connsiteX27" fmla="*/ 361335 w 1076632"/>
              <a:gd name="connsiteY27" fmla="*/ 795099 h 2988964"/>
              <a:gd name="connsiteX28" fmla="*/ 206478 w 1076632"/>
              <a:gd name="connsiteY28" fmla="*/ 795099 h 2988964"/>
              <a:gd name="connsiteX29" fmla="*/ 206478 w 1076632"/>
              <a:gd name="connsiteY29" fmla="*/ 898338 h 2988964"/>
              <a:gd name="connsiteX30" fmla="*/ 0 w 1076632"/>
              <a:gd name="connsiteY30" fmla="*/ 691861 h 2988964"/>
              <a:gd name="connsiteX31" fmla="*/ 206478 w 1076632"/>
              <a:gd name="connsiteY31" fmla="*/ 485383 h 2988964"/>
              <a:gd name="connsiteX32" fmla="*/ 206478 w 1076632"/>
              <a:gd name="connsiteY32" fmla="*/ 588622 h 2988964"/>
              <a:gd name="connsiteX33" fmla="*/ 361335 w 1076632"/>
              <a:gd name="connsiteY33" fmla="*/ 588622 h 2988964"/>
              <a:gd name="connsiteX34" fmla="*/ 361335 w 1076632"/>
              <a:gd name="connsiteY34" fmla="*/ 44245 h 2988964"/>
              <a:gd name="connsiteX35" fmla="*/ 538316 w 1076632"/>
              <a:gd name="connsiteY35" fmla="*/ 0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6632" h="2988964">
                <a:moveTo>
                  <a:pt x="538316" y="0"/>
                </a:moveTo>
                <a:cubicBezTo>
                  <a:pt x="636060" y="0"/>
                  <a:pt x="715297" y="19809"/>
                  <a:pt x="715297" y="44245"/>
                </a:cubicBezTo>
                <a:lnTo>
                  <a:pt x="715297" y="588622"/>
                </a:lnTo>
                <a:lnTo>
                  <a:pt x="870155" y="588622"/>
                </a:lnTo>
                <a:lnTo>
                  <a:pt x="870155" y="485383"/>
                </a:lnTo>
                <a:lnTo>
                  <a:pt x="1076632" y="691861"/>
                </a:lnTo>
                <a:lnTo>
                  <a:pt x="870155" y="898338"/>
                </a:lnTo>
                <a:lnTo>
                  <a:pt x="870155" y="795099"/>
                </a:lnTo>
                <a:lnTo>
                  <a:pt x="715297" y="795099"/>
                </a:lnTo>
                <a:lnTo>
                  <a:pt x="715297" y="2105127"/>
                </a:lnTo>
                <a:lnTo>
                  <a:pt x="870155" y="2105127"/>
                </a:lnTo>
                <a:lnTo>
                  <a:pt x="870155" y="2001888"/>
                </a:lnTo>
                <a:lnTo>
                  <a:pt x="1076632" y="2208366"/>
                </a:lnTo>
                <a:lnTo>
                  <a:pt x="870155" y="2414843"/>
                </a:lnTo>
                <a:lnTo>
                  <a:pt x="870155" y="2311604"/>
                </a:lnTo>
                <a:lnTo>
                  <a:pt x="715297" y="2311604"/>
                </a:lnTo>
                <a:lnTo>
                  <a:pt x="715297" y="2944719"/>
                </a:lnTo>
                <a:cubicBezTo>
                  <a:pt x="715297" y="2969155"/>
                  <a:pt x="636060" y="2988964"/>
                  <a:pt x="538316" y="2988964"/>
                </a:cubicBezTo>
                <a:cubicBezTo>
                  <a:pt x="489444" y="2988964"/>
                  <a:pt x="445199" y="2984012"/>
                  <a:pt x="413172" y="2976005"/>
                </a:cubicBezTo>
                <a:cubicBezTo>
                  <a:pt x="381145" y="2967998"/>
                  <a:pt x="361335" y="2956937"/>
                  <a:pt x="361335" y="2944719"/>
                </a:cubicBezTo>
                <a:lnTo>
                  <a:pt x="361335" y="2311604"/>
                </a:lnTo>
                <a:lnTo>
                  <a:pt x="206478" y="2311604"/>
                </a:lnTo>
                <a:lnTo>
                  <a:pt x="206478" y="2414843"/>
                </a:lnTo>
                <a:lnTo>
                  <a:pt x="0" y="2208366"/>
                </a:lnTo>
                <a:lnTo>
                  <a:pt x="206478" y="2001888"/>
                </a:lnTo>
                <a:lnTo>
                  <a:pt x="206478" y="2105127"/>
                </a:lnTo>
                <a:lnTo>
                  <a:pt x="361335" y="2105127"/>
                </a:lnTo>
                <a:lnTo>
                  <a:pt x="361335" y="795099"/>
                </a:lnTo>
                <a:lnTo>
                  <a:pt x="206478" y="795099"/>
                </a:lnTo>
                <a:lnTo>
                  <a:pt x="206478" y="898338"/>
                </a:lnTo>
                <a:lnTo>
                  <a:pt x="0" y="691861"/>
                </a:lnTo>
                <a:lnTo>
                  <a:pt x="206478" y="485383"/>
                </a:lnTo>
                <a:lnTo>
                  <a:pt x="206478" y="588622"/>
                </a:lnTo>
                <a:lnTo>
                  <a:pt x="361335" y="588622"/>
                </a:lnTo>
                <a:lnTo>
                  <a:pt x="361335" y="44245"/>
                </a:lnTo>
                <a:cubicBezTo>
                  <a:pt x="361335" y="19809"/>
                  <a:pt x="440572" y="0"/>
                  <a:pt x="538316" y="0"/>
                </a:cubicBezTo>
                <a:close/>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66325" y="2481167"/>
            <a:ext cx="2659626" cy="3031407"/>
          </a:xfrm>
          <a:prstGeom prst="rect">
            <a:avLst/>
          </a:prstGeom>
        </p:spPr>
        <p:txBody>
          <a:bodyPr wrap="square">
            <a:spAutoFit/>
          </a:bodyPr>
          <a:lstStyle/>
          <a:p>
            <a:pPr marL="228600">
              <a:lnSpc>
                <a:spcPct val="115000"/>
              </a:lnSpc>
              <a:spcAft>
                <a:spcPts val="750"/>
              </a:spcAft>
            </a:pP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1, 4: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63717" y="2704081"/>
            <a:ext cx="2822538" cy="2640723"/>
          </a:xfrm>
          <a:prstGeom prst="rect">
            <a:avLst/>
          </a:prstGeom>
        </p:spPr>
        <p:txBody>
          <a:bodyPr wrap="square">
            <a:spAutoFit/>
          </a:bodyPr>
          <a:lstStyle/>
          <a:p>
            <a:pPr marL="228600">
              <a:lnSpc>
                <a:spcPct val="115000"/>
              </a:lnSpc>
              <a:spcAft>
                <a:spcPts val="750"/>
              </a:spcAft>
            </a:pPr>
            <a:r>
              <a:rPr lang="en-US" sz="2400" dirty="0" err="1" smtClean="0">
                <a:latin typeface="Times New Roman" panose="02020603050405020304" pitchFamily="18" charset="0"/>
                <a:ea typeface="Times New Roman" panose="02020603050405020304" pitchFamily="18" charset="0"/>
              </a:rPr>
              <a:t>Tranh</a:t>
            </a:r>
            <a:r>
              <a:rPr lang="en-US" sz="2400" dirty="0" smtClean="0">
                <a:latin typeface="Times New Roman" panose="02020603050405020304" pitchFamily="18" charset="0"/>
                <a:ea typeface="Times New Roman" panose="02020603050405020304" pitchFamily="18" charset="0"/>
              </a:rPr>
              <a:t> 2, 3: </a:t>
            </a:r>
            <a:r>
              <a:rPr lang="en-US" sz="2400" dirty="0" err="1" smtClean="0">
                <a:latin typeface="Times New Roman" panose="02020603050405020304" pitchFamily="18" charset="0"/>
                <a:ea typeface="Times New Roman" panose="02020603050405020304" pitchFamily="18" charset="0"/>
              </a:rPr>
              <a:t>Các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dã</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4989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3578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3500" b="96000" l="12302" r="87302"/>
                    </a14:imgEffect>
                  </a14:imgLayer>
                </a14:imgProps>
              </a:ext>
            </a:extLst>
          </a:blip>
          <a:srcRect l="8628" r="10266"/>
          <a:stretch/>
        </p:blipFill>
        <p:spPr>
          <a:xfrm>
            <a:off x="-142860" y="1241907"/>
            <a:ext cx="6392044" cy="5489446"/>
          </a:xfrm>
          <a:custGeom>
            <a:avLst/>
            <a:gdLst>
              <a:gd name="connsiteX0" fmla="*/ 3196022 w 6392044"/>
              <a:gd name="connsiteY0" fmla="*/ 0 h 5221806"/>
              <a:gd name="connsiteX1" fmla="*/ 6392044 w 6392044"/>
              <a:gd name="connsiteY1" fmla="*/ 2610903 h 5221806"/>
              <a:gd name="connsiteX2" fmla="*/ 3196022 w 6392044"/>
              <a:gd name="connsiteY2" fmla="*/ 5221806 h 5221806"/>
              <a:gd name="connsiteX3" fmla="*/ 0 w 6392044"/>
              <a:gd name="connsiteY3" fmla="*/ 2610903 h 5221806"/>
              <a:gd name="connsiteX4" fmla="*/ 3196022 w 6392044"/>
              <a:gd name="connsiteY4" fmla="*/ 0 h 5221806"/>
              <a:gd name="connsiteX5" fmla="*/ 3194852 w 6392044"/>
              <a:gd name="connsiteY5" fmla="*/ 735806 h 5221806"/>
              <a:gd name="connsiteX6" fmla="*/ 979385 w 6392044"/>
              <a:gd name="connsiteY6" fmla="*/ 2619198 h 5221806"/>
              <a:gd name="connsiteX7" fmla="*/ 3194852 w 6392044"/>
              <a:gd name="connsiteY7" fmla="*/ 4502590 h 5221806"/>
              <a:gd name="connsiteX8" fmla="*/ 5410319 w 6392044"/>
              <a:gd name="connsiteY8" fmla="*/ 2619198 h 5221806"/>
              <a:gd name="connsiteX9" fmla="*/ 3194852 w 6392044"/>
              <a:gd name="connsiteY9" fmla="*/ 735806 h 522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2044" h="5221806">
                <a:moveTo>
                  <a:pt x="3196022" y="0"/>
                </a:moveTo>
                <a:cubicBezTo>
                  <a:pt x="4961136" y="0"/>
                  <a:pt x="6392044" y="1168941"/>
                  <a:pt x="6392044" y="2610903"/>
                </a:cubicBezTo>
                <a:cubicBezTo>
                  <a:pt x="6392044" y="4052865"/>
                  <a:pt x="4961136" y="5221806"/>
                  <a:pt x="3196022" y="5221806"/>
                </a:cubicBezTo>
                <a:cubicBezTo>
                  <a:pt x="1430908" y="5221806"/>
                  <a:pt x="0" y="4052865"/>
                  <a:pt x="0" y="2610903"/>
                </a:cubicBezTo>
                <a:cubicBezTo>
                  <a:pt x="0" y="1168941"/>
                  <a:pt x="1430908" y="0"/>
                  <a:pt x="3196022" y="0"/>
                </a:cubicBezTo>
                <a:close/>
                <a:moveTo>
                  <a:pt x="3194852" y="735806"/>
                </a:moveTo>
                <a:cubicBezTo>
                  <a:pt x="1971283" y="735806"/>
                  <a:pt x="979385" y="1579029"/>
                  <a:pt x="979385" y="2619198"/>
                </a:cubicBezTo>
                <a:cubicBezTo>
                  <a:pt x="979385" y="3659367"/>
                  <a:pt x="1971283" y="4502590"/>
                  <a:pt x="3194852" y="4502590"/>
                </a:cubicBezTo>
                <a:cubicBezTo>
                  <a:pt x="4418421" y="4502590"/>
                  <a:pt x="5410319" y="3659367"/>
                  <a:pt x="5410319" y="2619198"/>
                </a:cubicBezTo>
                <a:cubicBezTo>
                  <a:pt x="5410319" y="1579029"/>
                  <a:pt x="4418421" y="735806"/>
                  <a:pt x="3194852" y="735806"/>
                </a:cubicBezTo>
                <a:close/>
              </a:path>
            </a:pathLst>
          </a:custGeom>
          <a:ln>
            <a:noFill/>
          </a:ln>
          <a:effectLst>
            <a:softEdge rad="112500"/>
          </a:effectLst>
        </p:spPr>
      </p:pic>
      <p:sp>
        <p:nvSpPr>
          <p:cNvPr id="13" name="Rectangle 12"/>
          <p:cNvSpPr/>
          <p:nvPr/>
        </p:nvSpPr>
        <p:spPr>
          <a:xfrm>
            <a:off x="6515825" y="1710200"/>
            <a:ext cx="5067192" cy="16927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en-US" sz="2600" dirty="0" err="1">
                <a:solidFill>
                  <a:srgbClr val="0D0D0D"/>
                </a:solidFill>
                <a:latin typeface="Times New Roman" panose="02020603050405020304" pitchFamily="18" charset="0"/>
                <a:ea typeface="Times New Roman" panose="02020603050405020304" pitchFamily="18" charset="0"/>
              </a:rPr>
              <a:t>Hầu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tinh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chúng</a:t>
            </a:r>
            <a:r>
              <a:rPr lang="en-US" sz="2600" dirty="0">
                <a:solidFill>
                  <a:srgbClr val="0D0D0D"/>
                </a:solidFill>
                <a:latin typeface="Times New Roman" panose="02020603050405020304" pitchFamily="18" charset="0"/>
                <a:ea typeface="Times New Roman" panose="02020603050405020304" pitchFamily="18" charset="0"/>
              </a:rPr>
              <a:t> ta </a:t>
            </a:r>
            <a:r>
              <a:rPr lang="en-US" sz="2600" dirty="0" err="1">
                <a:solidFill>
                  <a:srgbClr val="0D0D0D"/>
                </a:solidFill>
                <a:latin typeface="Times New Roman" panose="02020603050405020304" pitchFamily="18" charset="0"/>
                <a:ea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mặn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ngọt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bị</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băng</a:t>
            </a:r>
            <a:r>
              <a:rPr lang="en-US" sz="2600" dirty="0">
                <a:solidFill>
                  <a:srgbClr val="0D0D0D"/>
                </a:solidFill>
                <a:latin typeface="Times New Roman" panose="02020603050405020304" pitchFamily="18" charset="0"/>
                <a:ea typeface="Times New Roman" panose="02020603050405020304" pitchFamily="18" charset="0"/>
              </a:rPr>
              <a:t> ở </a:t>
            </a:r>
            <a:r>
              <a:rPr lang="en-US" sz="2600" dirty="0" err="1">
                <a:solidFill>
                  <a:srgbClr val="0D0D0D"/>
                </a:solidFill>
                <a:latin typeface="Times New Roman" panose="02020603050405020304" pitchFamily="18" charset="0"/>
                <a:ea typeface="Times New Roman" panose="02020603050405020304" pitchFamily="18" charset="0"/>
              </a:rPr>
              <a:t>Bắc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Cực</a:t>
            </a:r>
            <a:r>
              <a:rPr lang="en-US" sz="2600" dirty="0">
                <a:solidFill>
                  <a:srgbClr val="0D0D0D"/>
                </a:solidFill>
                <a:latin typeface="Times New Roman" panose="02020603050405020304" pitchFamily="18" charset="0"/>
                <a:ea typeface="Times New Roman" panose="02020603050405020304" pitchFamily="18" charset="0"/>
              </a:rPr>
              <a:t>, Nam </a:t>
            </a:r>
            <a:r>
              <a:rPr lang="en-US" sz="2600" dirty="0" err="1">
                <a:solidFill>
                  <a:srgbClr val="0D0D0D"/>
                </a:solidFill>
                <a:latin typeface="Times New Roman" panose="02020603050405020304" pitchFamily="18" charset="0"/>
                <a:ea typeface="Times New Roman" panose="02020603050405020304" pitchFamily="18" charset="0"/>
              </a:rPr>
              <a:t>Cực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dãy</a:t>
            </a:r>
            <a:r>
              <a:rPr lang="en-US" sz="2600" dirty="0">
                <a:solidFill>
                  <a:srgbClr val="0D0D0D"/>
                </a:solidFill>
                <a:latin typeface="Times New Roman" panose="02020603050405020304" pitchFamily="18" charset="0"/>
                <a:ea typeface="Times New Roman" panose="02020603050405020304" pitchFamily="18" charset="0"/>
              </a:rPr>
              <a:t> Hi-ma-lay-a.</a:t>
            </a:r>
            <a:endParaRPr lang="en-US" sz="26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161646" y="2579336"/>
            <a:ext cx="3851599" cy="2677656"/>
          </a:xfrm>
          <a:prstGeom prst="rect">
            <a:avLst/>
          </a:prstGeom>
        </p:spPr>
        <p:txBody>
          <a:bodyPr wrap="square">
            <a:spAutoFit/>
          </a:bodyPr>
          <a:lstStyle/>
          <a:p>
            <a:pPr algn="just">
              <a:spcAft>
                <a:spcPts val="0"/>
              </a:spcAft>
            </a:pPr>
            <a:r>
              <a:rPr lang="vi-VN" sz="2400" dirty="0">
                <a:solidFill>
                  <a:srgbClr val="0D0D0D"/>
                </a:solidFill>
                <a:latin typeface="Times New Roman" panose="02020603050405020304" pitchFamily="18" charset="0"/>
                <a:ea typeface="Times New Roman" panose="02020603050405020304" pitchFamily="18" charset="0"/>
              </a:rPr>
              <a:t>Bề mặt quả đất mênh mông là nước nhưng đó là nước mặn chứ không phải nước ngọt, lại càng không phải là nước sạch mà con người và động vật, thực vật quanh ta có thể dùng được:</a:t>
            </a:r>
            <a:endParaRPr lang="en-US" sz="2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515825" y="3520662"/>
            <a:ext cx="5067192" cy="24929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en-US" sz="2600" dirty="0" err="1">
                <a:solidFill>
                  <a:srgbClr val="0D0D0D"/>
                </a:solidFill>
                <a:latin typeface="Times New Roman" panose="02020603050405020304" pitchFamily="18" charset="0"/>
                <a:ea typeface="Times New Roman" panose="02020603050405020304" pitchFamily="18" charset="0"/>
              </a:rPr>
              <a:t>Số</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ngọt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vô</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đang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bị</a:t>
            </a:r>
            <a:r>
              <a:rPr lang="en-US" sz="2600" dirty="0">
                <a:solidFill>
                  <a:srgbClr val="0D0D0D"/>
                </a:solidFill>
                <a:latin typeface="Times New Roman" panose="02020603050405020304" pitchFamily="18" charset="0"/>
                <a:ea typeface="Times New Roman" panose="02020603050405020304" pitchFamily="18" charset="0"/>
              </a:rPr>
              <a:t> ô </a:t>
            </a:r>
            <a:r>
              <a:rPr lang="en-US" sz="2600" dirty="0" err="1">
                <a:solidFill>
                  <a:srgbClr val="0D0D0D"/>
                </a:solidFill>
                <a:latin typeface="Times New Roman" panose="02020603050405020304" pitchFamily="18" charset="0"/>
                <a:ea typeface="Times New Roman" panose="02020603050405020304" pitchFamily="18" charset="0"/>
              </a:rPr>
              <a:t>nhiễm</a:t>
            </a:r>
            <a:r>
              <a:rPr lang="en-US" sz="2600" dirty="0">
                <a:solidFill>
                  <a:srgbClr val="0D0D0D"/>
                </a:solidFill>
                <a:latin typeface="Times New Roman" panose="02020603050405020304" pitchFamily="18" charset="0"/>
                <a:ea typeface="Times New Roman" panose="02020603050405020304" pitchFamily="18" charset="0"/>
              </a:rPr>
              <a:t> do con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khai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bừa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bỏ</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vô</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ngấm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xuống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suối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ngày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càng</a:t>
            </a:r>
            <a:r>
              <a:rPr lang="en-US" sz="2600" dirty="0">
                <a:solidFill>
                  <a:srgbClr val="0D0D0D"/>
                </a:solidFill>
                <a:latin typeface="Times New Roman" panose="02020603050405020304" pitchFamily="18" charset="0"/>
                <a:ea typeface="Times New Roman" panose="02020603050405020304" pitchFamily="18" charset="0"/>
              </a:rPr>
              <a:t> khan </a:t>
            </a:r>
            <a:r>
              <a:rPr lang="en-US" sz="2600" dirty="0" err="1">
                <a:solidFill>
                  <a:srgbClr val="0D0D0D"/>
                </a:solidFill>
                <a:latin typeface="Times New Roman" panose="02020603050405020304" pitchFamily="18" charset="0"/>
                <a:ea typeface="Times New Roman" panose="02020603050405020304" pitchFamily="18" charset="0"/>
              </a:rPr>
              <a:t>hiếm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hơn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nữa</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l="22072" r="22013"/>
          <a:stretch/>
        </p:blipFill>
        <p:spPr>
          <a:xfrm>
            <a:off x="5787377" y="1764849"/>
            <a:ext cx="665053" cy="660790"/>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l="22072" r="22013"/>
          <a:stretch/>
        </p:blipFill>
        <p:spPr>
          <a:xfrm>
            <a:off x="5826421" y="3538520"/>
            <a:ext cx="665053" cy="660790"/>
          </a:xfrm>
          <a:prstGeom prst="rect">
            <a:avLst/>
          </a:prstGeom>
        </p:spPr>
      </p:pic>
      <p:pic>
        <p:nvPicPr>
          <p:cNvPr id="28" name="Picture 27"/>
          <p:cNvPicPr>
            <a:picLocks noChangeAspect="1"/>
          </p:cNvPicPr>
          <p:nvPr/>
        </p:nvPicPr>
        <p:blipFill rotWithShape="1">
          <a:blip r:embed="rId9">
            <a:extLst>
              <a:ext uri="{BEBA8EAE-BF5A-486C-A8C5-ECC9F3942E4B}">
                <a14:imgProps xmlns:a14="http://schemas.microsoft.com/office/drawing/2010/main">
                  <a14:imgLayer r:embed="rId10">
                    <a14:imgEffect>
                      <a14:backgroundRemoval t="3500" b="96000" l="12302" r="87302"/>
                    </a14:imgEffect>
                  </a14:imgLayer>
                </a14:imgProps>
              </a:ext>
            </a:extLst>
          </a:blip>
          <a:srcRect l="21055" t="14091" r="22723" b="13773"/>
          <a:stretch/>
        </p:blipFill>
        <p:spPr>
          <a:xfrm>
            <a:off x="495241" y="1845086"/>
            <a:ext cx="5064539" cy="4306069"/>
          </a:xfrm>
          <a:custGeom>
            <a:avLst/>
            <a:gdLst>
              <a:gd name="connsiteX0" fmla="*/ 2215467 w 4430934"/>
              <a:gd name="connsiteY0" fmla="*/ 0 h 3766784"/>
              <a:gd name="connsiteX1" fmla="*/ 4430934 w 4430934"/>
              <a:gd name="connsiteY1" fmla="*/ 1883392 h 3766784"/>
              <a:gd name="connsiteX2" fmla="*/ 2215467 w 4430934"/>
              <a:gd name="connsiteY2" fmla="*/ 3766784 h 3766784"/>
              <a:gd name="connsiteX3" fmla="*/ 0 w 4430934"/>
              <a:gd name="connsiteY3" fmla="*/ 1883392 h 3766784"/>
              <a:gd name="connsiteX4" fmla="*/ 2215467 w 4430934"/>
              <a:gd name="connsiteY4" fmla="*/ 0 h 3766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934" h="3766784">
                <a:moveTo>
                  <a:pt x="2215467" y="0"/>
                </a:moveTo>
                <a:cubicBezTo>
                  <a:pt x="3439036" y="0"/>
                  <a:pt x="4430934" y="843223"/>
                  <a:pt x="4430934" y="1883392"/>
                </a:cubicBezTo>
                <a:cubicBezTo>
                  <a:pt x="4430934" y="2923561"/>
                  <a:pt x="3439036" y="3766784"/>
                  <a:pt x="2215467" y="3766784"/>
                </a:cubicBezTo>
                <a:cubicBezTo>
                  <a:pt x="991898" y="3766784"/>
                  <a:pt x="0" y="2923561"/>
                  <a:pt x="0" y="1883392"/>
                </a:cubicBezTo>
                <a:cubicBezTo>
                  <a:pt x="0" y="843223"/>
                  <a:pt x="991898" y="0"/>
                  <a:pt x="2215467" y="0"/>
                </a:cubicBezTo>
                <a:close/>
              </a:path>
            </a:pathLst>
          </a:custGeom>
          <a:ln>
            <a:noFill/>
          </a:ln>
          <a:effectLst>
            <a:softEdge rad="112500"/>
          </a:effectLst>
        </p:spPr>
      </p:pic>
    </p:spTree>
    <p:extLst>
      <p:ext uri="{BB962C8B-B14F-4D97-AF65-F5344CB8AC3E}">
        <p14:creationId xmlns:p14="http://schemas.microsoft.com/office/powerpoint/2010/main" val="15719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821016" y="1777307"/>
            <a:ext cx="8524567"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Nước có vai trò quan trọng trong sinh hoạt hằng ngày nhưng tình cảnh thiếu nước ngọt đang ngày càng gia tăng:</a:t>
            </a:r>
            <a:endParaRPr lang="en-US" sz="28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660400" y="3125914"/>
            <a:ext cx="5401187" cy="2876581"/>
            <a:chOff x="402836" y="3151320"/>
            <a:chExt cx="5699001" cy="2876581"/>
          </a:xfrm>
        </p:grpSpPr>
        <p:sp>
          <p:nvSpPr>
            <p:cNvPr id="18" name="Rounded Rectangle 17"/>
            <p:cNvSpPr/>
            <p:nvPr/>
          </p:nvSpPr>
          <p:spPr>
            <a:xfrm>
              <a:off x="402836" y="3151320"/>
              <a:ext cx="2713755" cy="1869777"/>
            </a:xfrm>
            <a:prstGeom prst="roundRect">
              <a:avLst/>
            </a:prstGeom>
            <a:blipFill>
              <a:blip r:embed="rId9"/>
              <a:srcRect/>
              <a:stretch>
                <a:fillRect l="-5000" r="-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402836" y="5021098"/>
              <a:ext cx="2713755" cy="1006803"/>
            </a:xfrm>
            <a:custGeom>
              <a:avLst/>
              <a:gdLst>
                <a:gd name="connsiteX0" fmla="*/ 0 w 2713755"/>
                <a:gd name="connsiteY0" fmla="*/ 0 h 1006803"/>
                <a:gd name="connsiteX1" fmla="*/ 2713755 w 2713755"/>
                <a:gd name="connsiteY1" fmla="*/ 0 h 1006803"/>
                <a:gd name="connsiteX2" fmla="*/ 2713755 w 2713755"/>
                <a:gd name="connsiteY2" fmla="*/ 1006803 h 1006803"/>
                <a:gd name="connsiteX3" fmla="*/ 0 w 2713755"/>
                <a:gd name="connsiteY3" fmla="*/ 1006803 h 1006803"/>
                <a:gd name="connsiteX4" fmla="*/ 0 w 2713755"/>
                <a:gd name="connsiteY4" fmla="*/ 0 h 1006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755" h="1006803">
                  <a:moveTo>
                    <a:pt x="0" y="0"/>
                  </a:moveTo>
                  <a:lnTo>
                    <a:pt x="2713755" y="0"/>
                  </a:lnTo>
                  <a:lnTo>
                    <a:pt x="2713755" y="1006803"/>
                  </a:lnTo>
                  <a:lnTo>
                    <a:pt x="0" y="1006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1 </a:t>
              </a:r>
              <a:r>
                <a:rPr lang="en-US" sz="2800" kern="1200" dirty="0" err="1" smtClean="0">
                  <a:latin typeface="Times New Roman" panose="02020603050405020304" pitchFamily="18" charset="0"/>
                  <a:cs typeface="Times New Roman" panose="02020603050405020304" pitchFamily="18" charset="0"/>
                </a:rPr>
                <a:t>tấn</a:t>
              </a:r>
              <a:endParaRPr lang="en-US" sz="28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388082" y="3151320"/>
              <a:ext cx="2713755" cy="1869777"/>
            </a:xfrm>
            <a:prstGeom prst="roundRect">
              <a:avLst/>
            </a:prstGeom>
            <a:blipFill rotWithShape="1">
              <a:blip r:embed="rId10"/>
              <a:srcRect/>
              <a:stretch>
                <a:fillRect l="-16000" r="-1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21"/>
            <p:cNvSpPr/>
            <p:nvPr/>
          </p:nvSpPr>
          <p:spPr>
            <a:xfrm>
              <a:off x="3388082" y="5021098"/>
              <a:ext cx="2713755" cy="1006803"/>
            </a:xfrm>
            <a:custGeom>
              <a:avLst/>
              <a:gdLst>
                <a:gd name="connsiteX0" fmla="*/ 0 w 2713755"/>
                <a:gd name="connsiteY0" fmla="*/ 0 h 1006803"/>
                <a:gd name="connsiteX1" fmla="*/ 2713755 w 2713755"/>
                <a:gd name="connsiteY1" fmla="*/ 0 h 1006803"/>
                <a:gd name="connsiteX2" fmla="*/ 2713755 w 2713755"/>
                <a:gd name="connsiteY2" fmla="*/ 1006803 h 1006803"/>
                <a:gd name="connsiteX3" fmla="*/ 0 w 2713755"/>
                <a:gd name="connsiteY3" fmla="*/ 1006803 h 1006803"/>
                <a:gd name="connsiteX4" fmla="*/ 0 w 2713755"/>
                <a:gd name="connsiteY4" fmla="*/ 0 h 1006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755" h="1006803">
                  <a:moveTo>
                    <a:pt x="0" y="0"/>
                  </a:moveTo>
                  <a:lnTo>
                    <a:pt x="2713755" y="0"/>
                  </a:lnTo>
                  <a:lnTo>
                    <a:pt x="2713755" y="1006803"/>
                  </a:lnTo>
                  <a:lnTo>
                    <a:pt x="0" y="1006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b="0" kern="1200" dirty="0" smtClean="0">
                  <a:latin typeface="Times New Roman" panose="02020603050405020304" pitchFamily="18" charset="0"/>
                  <a:cs typeface="Times New Roman" panose="02020603050405020304" pitchFamily="18" charset="0"/>
                </a:rPr>
                <a:t>1000 </a:t>
              </a:r>
              <a:r>
                <a:rPr lang="en-US" sz="2800" b="0" kern="1200" dirty="0" err="1" smtClean="0">
                  <a:latin typeface="Times New Roman" panose="02020603050405020304" pitchFamily="18" charset="0"/>
                  <a:cs typeface="Times New Roman" panose="02020603050405020304" pitchFamily="18" charset="0"/>
                </a:rPr>
                <a:t>lít</a:t>
              </a:r>
              <a:endParaRPr lang="en-US" sz="2800" b="0" kern="1200" dirty="0">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6318890" y="3125914"/>
            <a:ext cx="5168786" cy="2876581"/>
            <a:chOff x="6251713" y="3282583"/>
            <a:chExt cx="5168786" cy="2608953"/>
          </a:xfrm>
        </p:grpSpPr>
        <p:sp>
          <p:nvSpPr>
            <p:cNvPr id="37" name="Rounded Rectangle 36"/>
            <p:cNvSpPr/>
            <p:nvPr/>
          </p:nvSpPr>
          <p:spPr>
            <a:xfrm>
              <a:off x="6251713" y="3282583"/>
              <a:ext cx="2461277" cy="1695819"/>
            </a:xfrm>
            <a:prstGeom prst="roundRect">
              <a:avLst/>
            </a:prstGeom>
            <a:blipFill>
              <a:blip r:embed="rId11"/>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Freeform 37"/>
            <p:cNvSpPr/>
            <p:nvPr/>
          </p:nvSpPr>
          <p:spPr>
            <a:xfrm>
              <a:off x="6251713" y="4978403"/>
              <a:ext cx="2461277" cy="913133"/>
            </a:xfrm>
            <a:custGeom>
              <a:avLst/>
              <a:gdLst>
                <a:gd name="connsiteX0" fmla="*/ 0 w 2461277"/>
                <a:gd name="connsiteY0" fmla="*/ 0 h 913133"/>
                <a:gd name="connsiteX1" fmla="*/ 2461277 w 2461277"/>
                <a:gd name="connsiteY1" fmla="*/ 0 h 913133"/>
                <a:gd name="connsiteX2" fmla="*/ 2461277 w 2461277"/>
                <a:gd name="connsiteY2" fmla="*/ 913133 h 913133"/>
                <a:gd name="connsiteX3" fmla="*/ 0 w 2461277"/>
                <a:gd name="connsiteY3" fmla="*/ 913133 h 913133"/>
                <a:gd name="connsiteX4" fmla="*/ 0 w 2461277"/>
                <a:gd name="connsiteY4" fmla="*/ 0 h 91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277" h="913133">
                  <a:moveTo>
                    <a:pt x="0" y="0"/>
                  </a:moveTo>
                  <a:lnTo>
                    <a:pt x="2461277" y="0"/>
                  </a:lnTo>
                  <a:lnTo>
                    <a:pt x="2461277" y="913133"/>
                  </a:lnTo>
                  <a:lnTo>
                    <a:pt x="0" y="9131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0" numCol="1" spcCol="1270" anchor="t" anchorCtr="0">
              <a:noAutofit/>
            </a:bodyPr>
            <a:lstStyle/>
            <a:p>
              <a:pPr lvl="0" algn="ctr" defTabSz="1200150">
                <a:lnSpc>
                  <a:spcPct val="90000"/>
                </a:lnSpc>
                <a:spcBef>
                  <a:spcPct val="0"/>
                </a:spcBef>
                <a:spcAft>
                  <a:spcPct val="35000"/>
                </a:spcAft>
              </a:pPr>
              <a:r>
                <a:rPr lang="en-US" sz="2700" kern="1200" dirty="0" smtClean="0">
                  <a:latin typeface="Times New Roman" panose="02020603050405020304" pitchFamily="18" charset="0"/>
                  <a:cs typeface="Times New Roman" panose="02020603050405020304" pitchFamily="18" charset="0"/>
                </a:rPr>
                <a:t>1 </a:t>
              </a:r>
              <a:r>
                <a:rPr lang="en-US" sz="2700" kern="1200" dirty="0" err="1" smtClean="0">
                  <a:latin typeface="Times New Roman" panose="02020603050405020304" pitchFamily="18" charset="0"/>
                  <a:cs typeface="Times New Roman" panose="02020603050405020304" pitchFamily="18" charset="0"/>
                </a:rPr>
                <a:t>tấn</a:t>
              </a:r>
              <a:endParaRPr lang="en-US" sz="2700" kern="1200" dirty="0">
                <a:latin typeface="Times New Roman" panose="02020603050405020304" pitchFamily="18" charset="0"/>
                <a:cs typeface="Times New Roman" panose="02020603050405020304" pitchFamily="18" charset="0"/>
              </a:endParaRPr>
            </a:p>
          </p:txBody>
        </p:sp>
        <p:sp>
          <p:nvSpPr>
            <p:cNvPr id="39" name="Rounded Rectangle 38"/>
            <p:cNvSpPr/>
            <p:nvPr/>
          </p:nvSpPr>
          <p:spPr>
            <a:xfrm>
              <a:off x="8959222" y="3282583"/>
              <a:ext cx="2461277" cy="1695819"/>
            </a:xfrm>
            <a:prstGeom prst="roundRect">
              <a:avLst/>
            </a:prstGeom>
            <a:blipFill>
              <a:blip r:embed="rId12"/>
              <a:srcRect/>
              <a:stretch>
                <a:fillRect l="-13000" r="-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Freeform 39"/>
            <p:cNvSpPr/>
            <p:nvPr/>
          </p:nvSpPr>
          <p:spPr>
            <a:xfrm>
              <a:off x="8959222" y="4978403"/>
              <a:ext cx="2461277" cy="913133"/>
            </a:xfrm>
            <a:custGeom>
              <a:avLst/>
              <a:gdLst>
                <a:gd name="connsiteX0" fmla="*/ 0 w 2461277"/>
                <a:gd name="connsiteY0" fmla="*/ 0 h 913133"/>
                <a:gd name="connsiteX1" fmla="*/ 2461277 w 2461277"/>
                <a:gd name="connsiteY1" fmla="*/ 0 h 913133"/>
                <a:gd name="connsiteX2" fmla="*/ 2461277 w 2461277"/>
                <a:gd name="connsiteY2" fmla="*/ 913133 h 913133"/>
                <a:gd name="connsiteX3" fmla="*/ 0 w 2461277"/>
                <a:gd name="connsiteY3" fmla="*/ 913133 h 913133"/>
                <a:gd name="connsiteX4" fmla="*/ 0 w 2461277"/>
                <a:gd name="connsiteY4" fmla="*/ 0 h 91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277" h="913133">
                  <a:moveTo>
                    <a:pt x="0" y="0"/>
                  </a:moveTo>
                  <a:lnTo>
                    <a:pt x="2461277" y="0"/>
                  </a:lnTo>
                  <a:lnTo>
                    <a:pt x="2461277" y="913133"/>
                  </a:lnTo>
                  <a:lnTo>
                    <a:pt x="0" y="9131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0" numCol="1" spcCol="1270" anchor="t" anchorCtr="0">
              <a:noAutofit/>
            </a:bodyPr>
            <a:lstStyle/>
            <a:p>
              <a:pPr lvl="0" algn="ctr" defTabSz="1200150">
                <a:lnSpc>
                  <a:spcPct val="90000"/>
                </a:lnSpc>
                <a:spcBef>
                  <a:spcPct val="0"/>
                </a:spcBef>
                <a:spcAft>
                  <a:spcPct val="35000"/>
                </a:spcAft>
              </a:pPr>
              <a:r>
                <a:rPr lang="en-US" sz="2700" kern="1200" dirty="0" smtClean="0">
                  <a:latin typeface="Times New Roman" panose="02020603050405020304" pitchFamily="18" charset="0"/>
                  <a:cs typeface="Times New Roman" panose="02020603050405020304" pitchFamily="18" charset="0"/>
                </a:rPr>
                <a:t>500 – 1500 </a:t>
              </a:r>
              <a:r>
                <a:rPr lang="en-US" sz="2700" kern="1200" dirty="0" err="1" smtClean="0">
                  <a:latin typeface="Times New Roman" panose="02020603050405020304" pitchFamily="18" charset="0"/>
                  <a:cs typeface="Times New Roman" panose="02020603050405020304" pitchFamily="18" charset="0"/>
                </a:rPr>
                <a:t>tấn</a:t>
              </a:r>
              <a:endParaRPr lang="en-US" sz="2700" kern="1200" dirty="0">
                <a:latin typeface="Times New Roman" panose="02020603050405020304" pitchFamily="18" charset="0"/>
                <a:cs typeface="Times New Roman" panose="02020603050405020304" pitchFamily="18" charset="0"/>
              </a:endParaRPr>
            </a:p>
          </p:txBody>
        </p:sp>
      </p:grpSp>
      <p:pic>
        <p:nvPicPr>
          <p:cNvPr id="41" name="Picture 40"/>
          <p:cNvPicPr>
            <a:picLocks noChangeAspect="1"/>
          </p:cNvPicPr>
          <p:nvPr/>
        </p:nvPicPr>
        <p:blipFill>
          <a:blip r:embed="rId13"/>
          <a:stretch>
            <a:fillRect/>
          </a:stretch>
        </p:blipFill>
        <p:spPr>
          <a:xfrm>
            <a:off x="1195922" y="2001873"/>
            <a:ext cx="432854" cy="426757"/>
          </a:xfrm>
          <a:prstGeom prst="rect">
            <a:avLst/>
          </a:prstGeom>
        </p:spPr>
      </p:pic>
    </p:spTree>
    <p:extLst>
      <p:ext uri="{BB962C8B-B14F-4D97-AF65-F5344CB8AC3E}">
        <p14:creationId xmlns:p14="http://schemas.microsoft.com/office/powerpoint/2010/main" val="407262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821016" y="1777307"/>
            <a:ext cx="8524567"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Nước có vai trò quan trọng trong sinh hoạt hằng ngày nhưng tình cảnh thiếu nước ngọt đang ngày càng gia tăng: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1" name="Picture 40"/>
          <p:cNvPicPr>
            <a:picLocks noChangeAspect="1"/>
          </p:cNvPicPr>
          <p:nvPr/>
        </p:nvPicPr>
        <p:blipFill>
          <a:blip r:embed="rId9"/>
          <a:stretch>
            <a:fillRect/>
          </a:stretch>
        </p:blipFill>
        <p:spPr>
          <a:xfrm>
            <a:off x="1195922" y="2001873"/>
            <a:ext cx="432854" cy="426757"/>
          </a:xfrm>
          <a:prstGeom prst="rect">
            <a:avLst/>
          </a:prstGeom>
        </p:spPr>
      </p:pic>
      <p:sp>
        <p:nvSpPr>
          <p:cNvPr id="29" name="Freeform 28"/>
          <p:cNvSpPr/>
          <p:nvPr/>
        </p:nvSpPr>
        <p:spPr>
          <a:xfrm>
            <a:off x="8303182" y="4897200"/>
            <a:ext cx="2253058" cy="835884"/>
          </a:xfrm>
          <a:custGeom>
            <a:avLst/>
            <a:gdLst>
              <a:gd name="connsiteX0" fmla="*/ 0 w 2253058"/>
              <a:gd name="connsiteY0" fmla="*/ 0 h 835884"/>
              <a:gd name="connsiteX1" fmla="*/ 2253058 w 2253058"/>
              <a:gd name="connsiteY1" fmla="*/ 0 h 835884"/>
              <a:gd name="connsiteX2" fmla="*/ 2253058 w 2253058"/>
              <a:gd name="connsiteY2" fmla="*/ 835884 h 835884"/>
              <a:gd name="connsiteX3" fmla="*/ 0 w 2253058"/>
              <a:gd name="connsiteY3" fmla="*/ 835884 h 835884"/>
              <a:gd name="connsiteX4" fmla="*/ 0 w 2253058"/>
              <a:gd name="connsiteY4" fmla="*/ 0 h 83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058" h="835884">
                <a:moveTo>
                  <a:pt x="0" y="0"/>
                </a:moveTo>
                <a:lnTo>
                  <a:pt x="2253058" y="0"/>
                </a:lnTo>
                <a:lnTo>
                  <a:pt x="2253058" y="835884"/>
                </a:lnTo>
                <a:lnTo>
                  <a:pt x="0" y="835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lvl="0" algn="ctr" defTabSz="1644650">
              <a:lnSpc>
                <a:spcPct val="90000"/>
              </a:lnSpc>
              <a:spcBef>
                <a:spcPct val="0"/>
              </a:spcBef>
              <a:spcAft>
                <a:spcPct val="35000"/>
              </a:spcAft>
            </a:pPr>
            <a:endParaRPr lang="en-US" sz="3700" kern="1200"/>
          </a:p>
        </p:txBody>
      </p:sp>
      <p:grpSp>
        <p:nvGrpSpPr>
          <p:cNvPr id="50" name="Group 49"/>
          <p:cNvGrpSpPr/>
          <p:nvPr/>
        </p:nvGrpSpPr>
        <p:grpSpPr>
          <a:xfrm>
            <a:off x="660400" y="3008710"/>
            <a:ext cx="5296736" cy="2448913"/>
            <a:chOff x="660400" y="3344290"/>
            <a:chExt cx="5296736" cy="2448913"/>
          </a:xfrm>
        </p:grpSpPr>
        <p:sp>
          <p:nvSpPr>
            <p:cNvPr id="42" name="Rounded Rectangle 41"/>
            <p:cNvSpPr/>
            <p:nvPr/>
          </p:nvSpPr>
          <p:spPr>
            <a:xfrm>
              <a:off x="660400" y="3344290"/>
              <a:ext cx="2522205" cy="1591794"/>
            </a:xfrm>
            <a:prstGeom prst="roundRect">
              <a:avLst/>
            </a:prstGeom>
            <a:blipFill>
              <a:blip r:embed="rId10"/>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Freeform 42"/>
            <p:cNvSpPr/>
            <p:nvPr/>
          </p:nvSpPr>
          <p:spPr>
            <a:xfrm>
              <a:off x="660400" y="4936084"/>
              <a:ext cx="2522205" cy="857119"/>
            </a:xfrm>
            <a:custGeom>
              <a:avLst/>
              <a:gdLst>
                <a:gd name="connsiteX0" fmla="*/ 0 w 2299043"/>
                <a:gd name="connsiteY0" fmla="*/ 0 h 852945"/>
                <a:gd name="connsiteX1" fmla="*/ 2299043 w 2299043"/>
                <a:gd name="connsiteY1" fmla="*/ 0 h 852945"/>
                <a:gd name="connsiteX2" fmla="*/ 2299043 w 2299043"/>
                <a:gd name="connsiteY2" fmla="*/ 852945 h 852945"/>
                <a:gd name="connsiteX3" fmla="*/ 0 w 2299043"/>
                <a:gd name="connsiteY3" fmla="*/ 852945 h 852945"/>
                <a:gd name="connsiteX4" fmla="*/ 0 w 2299043"/>
                <a:gd name="connsiteY4" fmla="*/ 0 h 85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043" h="852945">
                  <a:moveTo>
                    <a:pt x="0" y="0"/>
                  </a:moveTo>
                  <a:lnTo>
                    <a:pt x="2299043" y="0"/>
                  </a:lnTo>
                  <a:lnTo>
                    <a:pt x="2299043" y="852945"/>
                  </a:lnTo>
                  <a:lnTo>
                    <a:pt x="0" y="852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1 </a:t>
              </a:r>
              <a:r>
                <a:rPr lang="en-US" sz="2500" kern="1200" dirty="0" err="1" smtClean="0">
                  <a:latin typeface="Times New Roman" panose="02020603050405020304" pitchFamily="18" charset="0"/>
                  <a:cs typeface="Times New Roman" panose="02020603050405020304" pitchFamily="18" charset="0"/>
                </a:rPr>
                <a:t>tấn</a:t>
              </a:r>
              <a:endParaRPr lang="en-US" sz="2500" kern="1200" dirty="0">
                <a:latin typeface="Times New Roman" panose="02020603050405020304" pitchFamily="18" charset="0"/>
                <a:cs typeface="Times New Roman" panose="02020603050405020304" pitchFamily="18" charset="0"/>
              </a:endParaRPr>
            </a:p>
          </p:txBody>
        </p:sp>
        <p:sp>
          <p:nvSpPr>
            <p:cNvPr id="44" name="Rounded Rectangle 43"/>
            <p:cNvSpPr/>
            <p:nvPr/>
          </p:nvSpPr>
          <p:spPr>
            <a:xfrm>
              <a:off x="3434931" y="3344290"/>
              <a:ext cx="2522205" cy="1591794"/>
            </a:xfrm>
            <a:prstGeom prst="roundRect">
              <a:avLst/>
            </a:prstGeom>
            <a:blipFill>
              <a:blip r:embed="rId11"/>
              <a:srcRect/>
              <a:stretch>
                <a:fillRect t="-3000" b="-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Freeform 44"/>
            <p:cNvSpPr/>
            <p:nvPr/>
          </p:nvSpPr>
          <p:spPr>
            <a:xfrm>
              <a:off x="3434931" y="4936084"/>
              <a:ext cx="2522205" cy="857119"/>
            </a:xfrm>
            <a:custGeom>
              <a:avLst/>
              <a:gdLst>
                <a:gd name="connsiteX0" fmla="*/ 0 w 2299043"/>
                <a:gd name="connsiteY0" fmla="*/ 0 h 852945"/>
                <a:gd name="connsiteX1" fmla="*/ 2299043 w 2299043"/>
                <a:gd name="connsiteY1" fmla="*/ 0 h 852945"/>
                <a:gd name="connsiteX2" fmla="*/ 2299043 w 2299043"/>
                <a:gd name="connsiteY2" fmla="*/ 852945 h 852945"/>
                <a:gd name="connsiteX3" fmla="*/ 0 w 2299043"/>
                <a:gd name="connsiteY3" fmla="*/ 852945 h 852945"/>
                <a:gd name="connsiteX4" fmla="*/ 0 w 2299043"/>
                <a:gd name="connsiteY4" fmla="*/ 0 h 85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043" h="852945">
                  <a:moveTo>
                    <a:pt x="0" y="0"/>
                  </a:moveTo>
                  <a:lnTo>
                    <a:pt x="2299043" y="0"/>
                  </a:lnTo>
                  <a:lnTo>
                    <a:pt x="2299043" y="852945"/>
                  </a:lnTo>
                  <a:lnTo>
                    <a:pt x="0" y="852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3500 </a:t>
              </a:r>
              <a:r>
                <a:rPr lang="en-US" sz="2500" kern="1200" dirty="0" err="1" smtClean="0">
                  <a:latin typeface="Times New Roman" panose="02020603050405020304" pitchFamily="18" charset="0"/>
                  <a:cs typeface="Times New Roman" panose="02020603050405020304" pitchFamily="18" charset="0"/>
                </a:rPr>
                <a:t>tấn</a:t>
              </a:r>
              <a:endParaRPr lang="en-US" sz="2500" kern="1200" dirty="0">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6222163" y="3005591"/>
            <a:ext cx="5296737" cy="2448913"/>
            <a:chOff x="6209463" y="3344290"/>
            <a:chExt cx="5296737" cy="2448913"/>
          </a:xfrm>
        </p:grpSpPr>
        <p:sp>
          <p:nvSpPr>
            <p:cNvPr id="46" name="Rounded Rectangle 45"/>
            <p:cNvSpPr/>
            <p:nvPr/>
          </p:nvSpPr>
          <p:spPr>
            <a:xfrm>
              <a:off x="6209463" y="3344290"/>
              <a:ext cx="2522205" cy="1591794"/>
            </a:xfrm>
            <a:prstGeom prst="roundRect">
              <a:avLst/>
            </a:prstGeom>
            <a:blipFill>
              <a:blip r:embed="rId12"/>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Freeform 46"/>
            <p:cNvSpPr/>
            <p:nvPr/>
          </p:nvSpPr>
          <p:spPr>
            <a:xfrm>
              <a:off x="6209463" y="4936084"/>
              <a:ext cx="2522205" cy="857119"/>
            </a:xfrm>
            <a:custGeom>
              <a:avLst/>
              <a:gdLst>
                <a:gd name="connsiteX0" fmla="*/ 0 w 2299043"/>
                <a:gd name="connsiteY0" fmla="*/ 0 h 852945"/>
                <a:gd name="connsiteX1" fmla="*/ 2299043 w 2299043"/>
                <a:gd name="connsiteY1" fmla="*/ 0 h 852945"/>
                <a:gd name="connsiteX2" fmla="*/ 2299043 w 2299043"/>
                <a:gd name="connsiteY2" fmla="*/ 852945 h 852945"/>
                <a:gd name="connsiteX3" fmla="*/ 0 w 2299043"/>
                <a:gd name="connsiteY3" fmla="*/ 852945 h 852945"/>
                <a:gd name="connsiteX4" fmla="*/ 0 w 2299043"/>
                <a:gd name="connsiteY4" fmla="*/ 0 h 85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043" h="852945">
                  <a:moveTo>
                    <a:pt x="0" y="0"/>
                  </a:moveTo>
                  <a:lnTo>
                    <a:pt x="2299043" y="0"/>
                  </a:lnTo>
                  <a:lnTo>
                    <a:pt x="2299043" y="852945"/>
                  </a:lnTo>
                  <a:lnTo>
                    <a:pt x="0" y="852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1 </a:t>
              </a:r>
              <a:r>
                <a:rPr lang="en-US" sz="2500" kern="1200" dirty="0" err="1" smtClean="0">
                  <a:latin typeface="Times New Roman" panose="02020603050405020304" pitchFamily="18" charset="0"/>
                  <a:cs typeface="Times New Roman" panose="02020603050405020304" pitchFamily="18" charset="0"/>
                </a:rPr>
                <a:t>tấn</a:t>
              </a:r>
              <a:endParaRPr lang="en-US" sz="2500" kern="1200" dirty="0">
                <a:latin typeface="Times New Roman" panose="02020603050405020304" pitchFamily="18" charset="0"/>
                <a:cs typeface="Times New Roman" panose="02020603050405020304" pitchFamily="18" charset="0"/>
              </a:endParaRPr>
            </a:p>
          </p:txBody>
        </p:sp>
        <p:sp>
          <p:nvSpPr>
            <p:cNvPr id="48" name="Rounded Rectangle 47"/>
            <p:cNvSpPr/>
            <p:nvPr/>
          </p:nvSpPr>
          <p:spPr>
            <a:xfrm>
              <a:off x="8983995" y="3344290"/>
              <a:ext cx="2522205" cy="1591794"/>
            </a:xfrm>
            <a:prstGeom prst="roundRect">
              <a:avLst/>
            </a:prstGeom>
            <a:blipFill>
              <a:blip r:embed="rId13"/>
              <a:srcRect/>
              <a:stretch>
                <a:fillRect t="-3000" b="-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Freeform 48"/>
            <p:cNvSpPr/>
            <p:nvPr/>
          </p:nvSpPr>
          <p:spPr>
            <a:xfrm>
              <a:off x="8983995" y="4936084"/>
              <a:ext cx="2522205" cy="857119"/>
            </a:xfrm>
            <a:custGeom>
              <a:avLst/>
              <a:gdLst>
                <a:gd name="connsiteX0" fmla="*/ 0 w 2299043"/>
                <a:gd name="connsiteY0" fmla="*/ 0 h 852945"/>
                <a:gd name="connsiteX1" fmla="*/ 2299043 w 2299043"/>
                <a:gd name="connsiteY1" fmla="*/ 0 h 852945"/>
                <a:gd name="connsiteX2" fmla="*/ 2299043 w 2299043"/>
                <a:gd name="connsiteY2" fmla="*/ 852945 h 852945"/>
                <a:gd name="connsiteX3" fmla="*/ 0 w 2299043"/>
                <a:gd name="connsiteY3" fmla="*/ 852945 h 852945"/>
                <a:gd name="connsiteX4" fmla="*/ 0 w 2299043"/>
                <a:gd name="connsiteY4" fmla="*/ 0 h 85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043" h="852945">
                  <a:moveTo>
                    <a:pt x="0" y="0"/>
                  </a:moveTo>
                  <a:lnTo>
                    <a:pt x="2299043" y="0"/>
                  </a:lnTo>
                  <a:lnTo>
                    <a:pt x="2299043" y="852945"/>
                  </a:lnTo>
                  <a:lnTo>
                    <a:pt x="0" y="852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15000 – 70000 </a:t>
              </a:r>
              <a:r>
                <a:rPr lang="en-US" sz="2500" kern="1200" dirty="0" err="1" smtClean="0">
                  <a:latin typeface="Times New Roman" panose="02020603050405020304" pitchFamily="18" charset="0"/>
                  <a:cs typeface="Times New Roman" panose="02020603050405020304" pitchFamily="18" charset="0"/>
                </a:rPr>
                <a:t>tấn</a:t>
              </a:r>
              <a:endParaRPr lang="en-US" sz="2500" kern="1200" dirty="0">
                <a:latin typeface="Times New Roman" panose="02020603050405020304" pitchFamily="18" charset="0"/>
                <a:cs typeface="Times New Roman" panose="02020603050405020304" pitchFamily="18" charset="0"/>
              </a:endParaRPr>
            </a:p>
          </p:txBody>
        </p:sp>
      </p:grpSp>
      <p:sp>
        <p:nvSpPr>
          <p:cNvPr id="52" name="Rectangle 51"/>
          <p:cNvSpPr/>
          <p:nvPr/>
        </p:nvSpPr>
        <p:spPr>
          <a:xfrm>
            <a:off x="1401956" y="5497366"/>
            <a:ext cx="9611927" cy="523220"/>
          </a:xfrm>
          <a:prstGeom prst="rect">
            <a:avLst/>
          </a:prstGeom>
          <a:ln w="28575"/>
        </p:spPr>
        <p:style>
          <a:lnRef idx="2">
            <a:schemeClr val="accent2"/>
          </a:lnRef>
          <a:fillRef idx="1">
            <a:schemeClr val="lt1"/>
          </a:fillRef>
          <a:effectRef idx="0">
            <a:schemeClr val="accent2"/>
          </a:effectRef>
          <a:fontRef idx="minor">
            <a:schemeClr val="dk1"/>
          </a:fontRef>
        </p:style>
        <p:txBody>
          <a:bodyPr wrap="none">
            <a:spAutoFit/>
          </a:bodyPr>
          <a:lstStyle/>
          <a:p>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cằn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nổi</a:t>
            </a:r>
            <a:endParaRPr lang="en-US" sz="2800" dirty="0"/>
          </a:p>
        </p:txBody>
      </p:sp>
      <p:pic>
        <p:nvPicPr>
          <p:cNvPr id="53" name="Picture 52"/>
          <p:cNvPicPr>
            <a:picLocks noChangeAspect="1"/>
          </p:cNvPicPr>
          <p:nvPr/>
        </p:nvPicPr>
        <p:blipFill>
          <a:blip r:embed="rId9"/>
          <a:stretch>
            <a:fillRect/>
          </a:stretch>
        </p:blipFill>
        <p:spPr>
          <a:xfrm>
            <a:off x="769521" y="5521421"/>
            <a:ext cx="432854" cy="426757"/>
          </a:xfrm>
          <a:prstGeom prst="rect">
            <a:avLst/>
          </a:prstGeom>
        </p:spPr>
      </p:pic>
    </p:spTree>
    <p:extLst>
      <p:ext uri="{BB962C8B-B14F-4D97-AF65-F5344CB8AC3E}">
        <p14:creationId xmlns:p14="http://schemas.microsoft.com/office/powerpoint/2010/main" val="358406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ircle(in)">
                                      <p:cBhvr>
                                        <p:cTn id="7" dur="2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3781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345" y="1243012"/>
            <a:ext cx="3337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2143920" y="1741620"/>
            <a:ext cx="8128000" cy="2668590"/>
            <a:chOff x="2032000" y="719666"/>
            <a:chExt cx="8128000" cy="5418666"/>
          </a:xfrm>
        </p:grpSpPr>
        <p:sp>
          <p:nvSpPr>
            <p:cNvPr id="12" name="Freeform 11"/>
            <p:cNvSpPr/>
            <p:nvPr/>
          </p:nvSpPr>
          <p:spPr>
            <a:xfrm>
              <a:off x="2032000" y="719666"/>
              <a:ext cx="8128000" cy="1625600"/>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mj-lt"/>
                </a:rPr>
                <a:t>Nguồn nước khan hiếm nhưng lại phân bố không đều.</a:t>
              </a:r>
              <a:endParaRPr lang="en-US" sz="2800" kern="1200" dirty="0">
                <a:latin typeface="+mj-lt"/>
              </a:endParaRPr>
            </a:p>
          </p:txBody>
        </p:sp>
        <p:sp>
          <p:nvSpPr>
            <p:cNvPr id="13" name="Freeform 12"/>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kém</a:t>
              </a:r>
              <a:r>
                <a:rPr lang="en-US" sz="2800" kern="1200" dirty="0" smtClean="0">
                  <a:latin typeface="Times New Roman" panose="02020603050405020304" pitchFamily="18" charset="0"/>
                  <a:cs typeface="Times New Roman" panose="02020603050405020304" pitchFamily="18" charset="0"/>
                </a:rPr>
                <a:t>.</a:t>
              </a:r>
              <a:br>
                <a:rPr lang="en-US" sz="2800" kern="1200" dirty="0" smtClean="0">
                  <a:latin typeface="Times New Roman" panose="02020603050405020304" pitchFamily="18" charset="0"/>
                  <a:cs typeface="Times New Roman" panose="02020603050405020304" pitchFamily="18" charset="0"/>
                </a:rPr>
              </a:br>
              <a:endParaRPr lang="en-US" sz="2800" kern="1200" dirty="0">
                <a:latin typeface="Times New Roman" panose="02020603050405020304" pitchFamily="18" charset="0"/>
                <a:cs typeface="Times New Roman" panose="02020603050405020304" pitchFamily="18" charset="0"/>
              </a:endParaRPr>
            </a:p>
          </p:txBody>
        </p:sp>
        <p:sp>
          <p:nvSpPr>
            <p:cNvPr id="15" name="Rectangle 14"/>
            <p:cNvSpPr/>
            <p:nvPr/>
          </p:nvSpPr>
          <p:spPr>
            <a:xfrm>
              <a:off x="2032000" y="5759026"/>
              <a:ext cx="8128000" cy="379306"/>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pic>
        <p:nvPicPr>
          <p:cNvPr id="16" name="Picture 15"/>
          <p:cNvPicPr>
            <a:picLocks noChangeAspect="1"/>
          </p:cNvPicPr>
          <p:nvPr/>
        </p:nvPicPr>
        <p:blipFill>
          <a:blip r:embed="rId9"/>
          <a:stretch>
            <a:fillRect/>
          </a:stretch>
        </p:blipFill>
        <p:spPr>
          <a:xfrm>
            <a:off x="565051" y="3898900"/>
            <a:ext cx="2182761" cy="16370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p:cNvPicPr>
            <a:picLocks noChangeAspect="1"/>
          </p:cNvPicPr>
          <p:nvPr/>
        </p:nvPicPr>
        <p:blipFill>
          <a:blip r:embed="rId10"/>
          <a:stretch>
            <a:fillRect/>
          </a:stretch>
        </p:blipFill>
        <p:spPr>
          <a:xfrm>
            <a:off x="9306719" y="3898900"/>
            <a:ext cx="2294461" cy="16010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11"/>
          <a:stretch>
            <a:fillRect/>
          </a:stretch>
        </p:blipFill>
        <p:spPr>
          <a:xfrm>
            <a:off x="4828271" y="4659796"/>
            <a:ext cx="2522757" cy="1550504"/>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799901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08562"/>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p:cNvSpPr/>
          <p:nvPr/>
        </p:nvSpPr>
        <p:spPr>
          <a:xfrm>
            <a:off x="8303182" y="4897200"/>
            <a:ext cx="2253058" cy="835884"/>
          </a:xfrm>
          <a:custGeom>
            <a:avLst/>
            <a:gdLst>
              <a:gd name="connsiteX0" fmla="*/ 0 w 2253058"/>
              <a:gd name="connsiteY0" fmla="*/ 0 h 835884"/>
              <a:gd name="connsiteX1" fmla="*/ 2253058 w 2253058"/>
              <a:gd name="connsiteY1" fmla="*/ 0 h 835884"/>
              <a:gd name="connsiteX2" fmla="*/ 2253058 w 2253058"/>
              <a:gd name="connsiteY2" fmla="*/ 835884 h 835884"/>
              <a:gd name="connsiteX3" fmla="*/ 0 w 2253058"/>
              <a:gd name="connsiteY3" fmla="*/ 835884 h 835884"/>
              <a:gd name="connsiteX4" fmla="*/ 0 w 2253058"/>
              <a:gd name="connsiteY4" fmla="*/ 0 h 83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058" h="835884">
                <a:moveTo>
                  <a:pt x="0" y="0"/>
                </a:moveTo>
                <a:lnTo>
                  <a:pt x="2253058" y="0"/>
                </a:lnTo>
                <a:lnTo>
                  <a:pt x="2253058" y="835884"/>
                </a:lnTo>
                <a:lnTo>
                  <a:pt x="0" y="835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endParaRPr kumimoji="0" lang="en-US" sz="3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9"/>
          <p:cNvSpPr/>
          <p:nvPr/>
        </p:nvSpPr>
        <p:spPr>
          <a:xfrm>
            <a:off x="627323" y="1164431"/>
            <a:ext cx="3058851" cy="523220"/>
          </a:xfrm>
          <a:prstGeom prst="rect">
            <a:avLst/>
          </a:prstGeom>
        </p:spPr>
        <p:txBody>
          <a:bodyPr wrap="none">
            <a:spAutoFit/>
          </a:bodyPr>
          <a:lstStyle/>
          <a:p>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thúc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vấn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đề</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p>
        </p:txBody>
      </p:sp>
      <p:grpSp>
        <p:nvGrpSpPr>
          <p:cNvPr id="12" name="Group 11"/>
          <p:cNvGrpSpPr/>
          <p:nvPr/>
        </p:nvGrpSpPr>
        <p:grpSpPr>
          <a:xfrm>
            <a:off x="1818191" y="1850614"/>
            <a:ext cx="8530219" cy="4185046"/>
            <a:chOff x="2033003" y="1820469"/>
            <a:chExt cx="8125992" cy="4185046"/>
          </a:xfrm>
        </p:grpSpPr>
        <p:sp>
          <p:nvSpPr>
            <p:cNvPr id="13" name="Freeform 12"/>
            <p:cNvSpPr/>
            <p:nvPr/>
          </p:nvSpPr>
          <p:spPr>
            <a:xfrm>
              <a:off x="2033003" y="1820469"/>
              <a:ext cx="3108582" cy="881062"/>
            </a:xfrm>
            <a:custGeom>
              <a:avLst/>
              <a:gdLst>
                <a:gd name="connsiteX0" fmla="*/ 0 w 3108582"/>
                <a:gd name="connsiteY0" fmla="*/ 88106 h 881062"/>
                <a:gd name="connsiteX1" fmla="*/ 88106 w 3108582"/>
                <a:gd name="connsiteY1" fmla="*/ 0 h 881062"/>
                <a:gd name="connsiteX2" fmla="*/ 3020476 w 3108582"/>
                <a:gd name="connsiteY2" fmla="*/ 0 h 881062"/>
                <a:gd name="connsiteX3" fmla="*/ 3108582 w 3108582"/>
                <a:gd name="connsiteY3" fmla="*/ 88106 h 881062"/>
                <a:gd name="connsiteX4" fmla="*/ 3108582 w 3108582"/>
                <a:gd name="connsiteY4" fmla="*/ 792956 h 881062"/>
                <a:gd name="connsiteX5" fmla="*/ 3020476 w 3108582"/>
                <a:gd name="connsiteY5" fmla="*/ 881062 h 881062"/>
                <a:gd name="connsiteX6" fmla="*/ 88106 w 3108582"/>
                <a:gd name="connsiteY6" fmla="*/ 881062 h 881062"/>
                <a:gd name="connsiteX7" fmla="*/ 0 w 3108582"/>
                <a:gd name="connsiteY7" fmla="*/ 792956 h 881062"/>
                <a:gd name="connsiteX8" fmla="*/ 0 w 3108582"/>
                <a:gd name="connsiteY8" fmla="*/ 88106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582" h="881062">
                  <a:moveTo>
                    <a:pt x="0" y="88106"/>
                  </a:moveTo>
                  <a:cubicBezTo>
                    <a:pt x="0" y="39446"/>
                    <a:pt x="39446" y="0"/>
                    <a:pt x="88106" y="0"/>
                  </a:cubicBezTo>
                  <a:lnTo>
                    <a:pt x="3020476" y="0"/>
                  </a:lnTo>
                  <a:cubicBezTo>
                    <a:pt x="3069136" y="0"/>
                    <a:pt x="3108582" y="39446"/>
                    <a:pt x="3108582" y="88106"/>
                  </a:cubicBezTo>
                  <a:lnTo>
                    <a:pt x="3108582" y="792956"/>
                  </a:lnTo>
                  <a:cubicBezTo>
                    <a:pt x="3108582" y="841616"/>
                    <a:pt x="3069136" y="881062"/>
                    <a:pt x="3020476" y="881062"/>
                  </a:cubicBezTo>
                  <a:lnTo>
                    <a:pt x="88106" y="881062"/>
                  </a:lnTo>
                  <a:cubicBezTo>
                    <a:pt x="39446" y="881062"/>
                    <a:pt x="0" y="841616"/>
                    <a:pt x="0" y="792956"/>
                  </a:cubicBezTo>
                  <a:lnTo>
                    <a:pt x="0" y="88106"/>
                  </a:lnTo>
                  <a:close/>
                </a:path>
              </a:pathLst>
            </a:custGeom>
            <a:ln w="28575">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145" tIns="61365" rIns="79145" bIns="61365"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Khẳng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định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vấn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2343861" y="2701532"/>
              <a:ext cx="310858" cy="825251"/>
            </a:xfrm>
            <a:custGeom>
              <a:avLst/>
              <a:gdLst/>
              <a:ahLst/>
              <a:cxnLst/>
              <a:rect l="0" t="0" r="0" b="0"/>
              <a:pathLst>
                <a:path>
                  <a:moveTo>
                    <a:pt x="0" y="0"/>
                  </a:moveTo>
                  <a:lnTo>
                    <a:pt x="0" y="825251"/>
                  </a:lnTo>
                  <a:lnTo>
                    <a:pt x="310858" y="825251"/>
                  </a:lnTo>
                </a:path>
              </a:pathLst>
            </a:custGeom>
            <a:noFill/>
            <a:ln w="28575">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654718" y="2921797"/>
              <a:ext cx="2486866" cy="1209971"/>
            </a:xfrm>
            <a:custGeom>
              <a:avLst/>
              <a:gdLst>
                <a:gd name="connsiteX0" fmla="*/ 0 w 2427573"/>
                <a:gd name="connsiteY0" fmla="*/ 120997 h 1209971"/>
                <a:gd name="connsiteX1" fmla="*/ 120997 w 2427573"/>
                <a:gd name="connsiteY1" fmla="*/ 0 h 1209971"/>
                <a:gd name="connsiteX2" fmla="*/ 2306576 w 2427573"/>
                <a:gd name="connsiteY2" fmla="*/ 0 h 1209971"/>
                <a:gd name="connsiteX3" fmla="*/ 2427573 w 2427573"/>
                <a:gd name="connsiteY3" fmla="*/ 120997 h 1209971"/>
                <a:gd name="connsiteX4" fmla="*/ 2427573 w 2427573"/>
                <a:gd name="connsiteY4" fmla="*/ 1088974 h 1209971"/>
                <a:gd name="connsiteX5" fmla="*/ 2306576 w 2427573"/>
                <a:gd name="connsiteY5" fmla="*/ 1209971 h 1209971"/>
                <a:gd name="connsiteX6" fmla="*/ 120997 w 2427573"/>
                <a:gd name="connsiteY6" fmla="*/ 1209971 h 1209971"/>
                <a:gd name="connsiteX7" fmla="*/ 0 w 2427573"/>
                <a:gd name="connsiteY7" fmla="*/ 1088974 h 1209971"/>
                <a:gd name="connsiteX8" fmla="*/ 0 w 2427573"/>
                <a:gd name="connsiteY8" fmla="*/ 120997 h 120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573" h="1209971">
                  <a:moveTo>
                    <a:pt x="0" y="120997"/>
                  </a:moveTo>
                  <a:cubicBezTo>
                    <a:pt x="0" y="54172"/>
                    <a:pt x="54172" y="0"/>
                    <a:pt x="120997" y="0"/>
                  </a:cubicBezTo>
                  <a:lnTo>
                    <a:pt x="2306576" y="0"/>
                  </a:lnTo>
                  <a:cubicBezTo>
                    <a:pt x="2373401" y="0"/>
                    <a:pt x="2427573" y="54172"/>
                    <a:pt x="2427573" y="120997"/>
                  </a:cubicBezTo>
                  <a:lnTo>
                    <a:pt x="2427573" y="1088974"/>
                  </a:lnTo>
                  <a:cubicBezTo>
                    <a:pt x="2427573" y="1155799"/>
                    <a:pt x="2373401" y="1209971"/>
                    <a:pt x="2306576" y="1209971"/>
                  </a:cubicBezTo>
                  <a:lnTo>
                    <a:pt x="120997" y="1209971"/>
                  </a:lnTo>
                  <a:cubicBezTo>
                    <a:pt x="54172" y="1209971"/>
                    <a:pt x="0" y="1155799"/>
                    <a:pt x="0" y="1088974"/>
                  </a:cubicBezTo>
                  <a:lnTo>
                    <a:pt x="0" y="120997"/>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064" tIns="67189" rIns="83064" bIns="67189"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Nước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ngọt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ngày</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càng</a:t>
              </a:r>
              <a:r>
                <a:rPr lang="en-US" sz="2500" kern="1200" dirty="0" smtClean="0">
                  <a:latin typeface="Times New Roman" panose="02020603050405020304" pitchFamily="18" charset="0"/>
                  <a:cs typeface="Times New Roman" panose="02020603050405020304" pitchFamily="18" charset="0"/>
                </a:rPr>
                <a:t> khan </a:t>
              </a:r>
              <a:r>
                <a:rPr lang="en-US" sz="2500" kern="1200" dirty="0" err="1" smtClean="0">
                  <a:latin typeface="Times New Roman" panose="02020603050405020304" pitchFamily="18" charset="0"/>
                  <a:cs typeface="Times New Roman" panose="02020603050405020304" pitchFamily="18" charset="0"/>
                </a:rPr>
                <a:t>hiếm</a:t>
              </a:r>
              <a:endParaRPr lang="en-US" sz="25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343861" y="2701532"/>
              <a:ext cx="310858" cy="2403331"/>
            </a:xfrm>
            <a:custGeom>
              <a:avLst/>
              <a:gdLst/>
              <a:ahLst/>
              <a:cxnLst/>
              <a:rect l="0" t="0" r="0" b="0"/>
              <a:pathLst>
                <a:path>
                  <a:moveTo>
                    <a:pt x="0" y="0"/>
                  </a:moveTo>
                  <a:lnTo>
                    <a:pt x="0" y="2403331"/>
                  </a:lnTo>
                  <a:lnTo>
                    <a:pt x="310858" y="2403331"/>
                  </a:lnTo>
                </a:path>
              </a:pathLst>
            </a:custGeom>
            <a:noFill/>
            <a:ln w="28575">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654719" y="4352035"/>
              <a:ext cx="2486866" cy="1505656"/>
            </a:xfrm>
            <a:custGeom>
              <a:avLst/>
              <a:gdLst>
                <a:gd name="connsiteX0" fmla="*/ 0 w 2419284"/>
                <a:gd name="connsiteY0" fmla="*/ 150566 h 1505656"/>
                <a:gd name="connsiteX1" fmla="*/ 150566 w 2419284"/>
                <a:gd name="connsiteY1" fmla="*/ 0 h 1505656"/>
                <a:gd name="connsiteX2" fmla="*/ 2268718 w 2419284"/>
                <a:gd name="connsiteY2" fmla="*/ 0 h 1505656"/>
                <a:gd name="connsiteX3" fmla="*/ 2419284 w 2419284"/>
                <a:gd name="connsiteY3" fmla="*/ 150566 h 1505656"/>
                <a:gd name="connsiteX4" fmla="*/ 2419284 w 2419284"/>
                <a:gd name="connsiteY4" fmla="*/ 1355090 h 1505656"/>
                <a:gd name="connsiteX5" fmla="*/ 2268718 w 2419284"/>
                <a:gd name="connsiteY5" fmla="*/ 1505656 h 1505656"/>
                <a:gd name="connsiteX6" fmla="*/ 150566 w 2419284"/>
                <a:gd name="connsiteY6" fmla="*/ 1505656 h 1505656"/>
                <a:gd name="connsiteX7" fmla="*/ 0 w 2419284"/>
                <a:gd name="connsiteY7" fmla="*/ 1355090 h 1505656"/>
                <a:gd name="connsiteX8" fmla="*/ 0 w 2419284"/>
                <a:gd name="connsiteY8" fmla="*/ 150566 h 15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284" h="1505656">
                  <a:moveTo>
                    <a:pt x="0" y="150566"/>
                  </a:moveTo>
                  <a:cubicBezTo>
                    <a:pt x="0" y="67411"/>
                    <a:pt x="67411" y="0"/>
                    <a:pt x="150566" y="0"/>
                  </a:cubicBezTo>
                  <a:lnTo>
                    <a:pt x="2268718" y="0"/>
                  </a:lnTo>
                  <a:cubicBezTo>
                    <a:pt x="2351873" y="0"/>
                    <a:pt x="2419284" y="67411"/>
                    <a:pt x="2419284" y="150566"/>
                  </a:cubicBezTo>
                  <a:lnTo>
                    <a:pt x="2419284" y="1355090"/>
                  </a:lnTo>
                  <a:cubicBezTo>
                    <a:pt x="2419284" y="1438245"/>
                    <a:pt x="2351873" y="1505656"/>
                    <a:pt x="2268718" y="1505656"/>
                  </a:cubicBezTo>
                  <a:lnTo>
                    <a:pt x="150566" y="1505656"/>
                  </a:lnTo>
                  <a:cubicBezTo>
                    <a:pt x="67411" y="1505656"/>
                    <a:pt x="0" y="1438245"/>
                    <a:pt x="0" y="1355090"/>
                  </a:cubicBezTo>
                  <a:lnTo>
                    <a:pt x="0" y="150566"/>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724" tIns="75849" rIns="91724" bIns="75849" numCol="1" spcCol="1270" anchor="ctr"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Chi </a:t>
              </a:r>
              <a:r>
                <a:rPr lang="en-US" sz="2500" kern="1200" dirty="0" err="1" smtClean="0">
                  <a:latin typeface="Times New Roman" panose="02020603050405020304" pitchFamily="18" charset="0"/>
                  <a:cs typeface="Times New Roman" panose="02020603050405020304" pitchFamily="18" charset="0"/>
                </a:rPr>
                <a:t>phí</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để</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có</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nước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sạch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hợp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vệ</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sinh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rất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tốn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kém</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582116" y="1820469"/>
              <a:ext cx="3211895" cy="881062"/>
            </a:xfrm>
            <a:custGeom>
              <a:avLst/>
              <a:gdLst>
                <a:gd name="connsiteX0" fmla="*/ 0 w 3211895"/>
                <a:gd name="connsiteY0" fmla="*/ 88106 h 881062"/>
                <a:gd name="connsiteX1" fmla="*/ 88106 w 3211895"/>
                <a:gd name="connsiteY1" fmla="*/ 0 h 881062"/>
                <a:gd name="connsiteX2" fmla="*/ 3123789 w 3211895"/>
                <a:gd name="connsiteY2" fmla="*/ 0 h 881062"/>
                <a:gd name="connsiteX3" fmla="*/ 3211895 w 3211895"/>
                <a:gd name="connsiteY3" fmla="*/ 88106 h 881062"/>
                <a:gd name="connsiteX4" fmla="*/ 3211895 w 3211895"/>
                <a:gd name="connsiteY4" fmla="*/ 792956 h 881062"/>
                <a:gd name="connsiteX5" fmla="*/ 3123789 w 3211895"/>
                <a:gd name="connsiteY5" fmla="*/ 881062 h 881062"/>
                <a:gd name="connsiteX6" fmla="*/ 88106 w 3211895"/>
                <a:gd name="connsiteY6" fmla="*/ 881062 h 881062"/>
                <a:gd name="connsiteX7" fmla="*/ 0 w 3211895"/>
                <a:gd name="connsiteY7" fmla="*/ 792956 h 881062"/>
                <a:gd name="connsiteX8" fmla="*/ 0 w 3211895"/>
                <a:gd name="connsiteY8" fmla="*/ 88106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1895" h="881062">
                  <a:moveTo>
                    <a:pt x="0" y="88106"/>
                  </a:moveTo>
                  <a:cubicBezTo>
                    <a:pt x="0" y="39446"/>
                    <a:pt x="39446" y="0"/>
                    <a:pt x="88106" y="0"/>
                  </a:cubicBezTo>
                  <a:lnTo>
                    <a:pt x="3123789" y="0"/>
                  </a:lnTo>
                  <a:cubicBezTo>
                    <a:pt x="3172449" y="0"/>
                    <a:pt x="3211895" y="39446"/>
                    <a:pt x="3211895" y="88106"/>
                  </a:cubicBezTo>
                  <a:lnTo>
                    <a:pt x="3211895" y="792956"/>
                  </a:lnTo>
                  <a:cubicBezTo>
                    <a:pt x="3211895" y="841616"/>
                    <a:pt x="3172449" y="881062"/>
                    <a:pt x="3123789" y="881062"/>
                  </a:cubicBezTo>
                  <a:lnTo>
                    <a:pt x="88106" y="881062"/>
                  </a:lnTo>
                  <a:cubicBezTo>
                    <a:pt x="39446" y="881062"/>
                    <a:pt x="0" y="841616"/>
                    <a:pt x="0" y="792956"/>
                  </a:cubicBezTo>
                  <a:lnTo>
                    <a:pt x="0" y="88106"/>
                  </a:lnTo>
                  <a:close/>
                </a:path>
              </a:pathLst>
            </a:custGeom>
            <a:ln w="28575">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145" tIns="61365" rIns="79145" bIns="61365"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Nêu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giải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pháp</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903306" y="2701532"/>
              <a:ext cx="321189" cy="660796"/>
            </a:xfrm>
            <a:custGeom>
              <a:avLst/>
              <a:gdLst/>
              <a:ahLst/>
              <a:cxnLst/>
              <a:rect l="0" t="0" r="0" b="0"/>
              <a:pathLst>
                <a:path>
                  <a:moveTo>
                    <a:pt x="0" y="0"/>
                  </a:moveTo>
                  <a:lnTo>
                    <a:pt x="0" y="660796"/>
                  </a:lnTo>
                  <a:lnTo>
                    <a:pt x="321189" y="660796"/>
                  </a:lnTo>
                </a:path>
              </a:pathLst>
            </a:custGeom>
            <a:noFill/>
            <a:ln w="28575">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224495" y="2921797"/>
              <a:ext cx="3781562" cy="881062"/>
            </a:xfrm>
            <a:custGeom>
              <a:avLst/>
              <a:gdLst>
                <a:gd name="connsiteX0" fmla="*/ 0 w 3781562"/>
                <a:gd name="connsiteY0" fmla="*/ 88106 h 881062"/>
                <a:gd name="connsiteX1" fmla="*/ 88106 w 3781562"/>
                <a:gd name="connsiteY1" fmla="*/ 0 h 881062"/>
                <a:gd name="connsiteX2" fmla="*/ 3693456 w 3781562"/>
                <a:gd name="connsiteY2" fmla="*/ 0 h 881062"/>
                <a:gd name="connsiteX3" fmla="*/ 3781562 w 3781562"/>
                <a:gd name="connsiteY3" fmla="*/ 88106 h 881062"/>
                <a:gd name="connsiteX4" fmla="*/ 3781562 w 3781562"/>
                <a:gd name="connsiteY4" fmla="*/ 792956 h 881062"/>
                <a:gd name="connsiteX5" fmla="*/ 3693456 w 3781562"/>
                <a:gd name="connsiteY5" fmla="*/ 881062 h 881062"/>
                <a:gd name="connsiteX6" fmla="*/ 88106 w 3781562"/>
                <a:gd name="connsiteY6" fmla="*/ 881062 h 881062"/>
                <a:gd name="connsiteX7" fmla="*/ 0 w 3781562"/>
                <a:gd name="connsiteY7" fmla="*/ 792956 h 881062"/>
                <a:gd name="connsiteX8" fmla="*/ 0 w 3781562"/>
                <a:gd name="connsiteY8" fmla="*/ 88106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562" h="881062">
                  <a:moveTo>
                    <a:pt x="0" y="88106"/>
                  </a:moveTo>
                  <a:cubicBezTo>
                    <a:pt x="0" y="39446"/>
                    <a:pt x="39446" y="0"/>
                    <a:pt x="88106" y="0"/>
                  </a:cubicBezTo>
                  <a:lnTo>
                    <a:pt x="3693456" y="0"/>
                  </a:lnTo>
                  <a:cubicBezTo>
                    <a:pt x="3742116" y="0"/>
                    <a:pt x="3781562" y="39446"/>
                    <a:pt x="3781562" y="88106"/>
                  </a:cubicBezTo>
                  <a:lnTo>
                    <a:pt x="3781562" y="792956"/>
                  </a:lnTo>
                  <a:cubicBezTo>
                    <a:pt x="3781562" y="841616"/>
                    <a:pt x="3742116" y="881062"/>
                    <a:pt x="3693456" y="881062"/>
                  </a:cubicBezTo>
                  <a:lnTo>
                    <a:pt x="88106" y="881062"/>
                  </a:lnTo>
                  <a:cubicBezTo>
                    <a:pt x="39446" y="881062"/>
                    <a:pt x="0" y="841616"/>
                    <a:pt x="0" y="792956"/>
                  </a:cubicBezTo>
                  <a:lnTo>
                    <a:pt x="0" y="88106"/>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30" tIns="57555" rIns="73430" bIns="5755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Tăng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khai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thác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nguồn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nước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ngọt</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903306" y="2701532"/>
              <a:ext cx="321189" cy="1762124"/>
            </a:xfrm>
            <a:custGeom>
              <a:avLst/>
              <a:gdLst/>
              <a:ahLst/>
              <a:cxnLst/>
              <a:rect l="0" t="0" r="0" b="0"/>
              <a:pathLst>
                <a:path>
                  <a:moveTo>
                    <a:pt x="0" y="0"/>
                  </a:moveTo>
                  <a:lnTo>
                    <a:pt x="0" y="1762124"/>
                  </a:lnTo>
                  <a:lnTo>
                    <a:pt x="321189" y="1762124"/>
                  </a:lnTo>
                </a:path>
              </a:pathLst>
            </a:custGeom>
            <a:noFill/>
            <a:ln w="28575">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6224495" y="4023125"/>
              <a:ext cx="3914046" cy="881062"/>
            </a:xfrm>
            <a:custGeom>
              <a:avLst/>
              <a:gdLst>
                <a:gd name="connsiteX0" fmla="*/ 0 w 3914046"/>
                <a:gd name="connsiteY0" fmla="*/ 88106 h 881062"/>
                <a:gd name="connsiteX1" fmla="*/ 88106 w 3914046"/>
                <a:gd name="connsiteY1" fmla="*/ 0 h 881062"/>
                <a:gd name="connsiteX2" fmla="*/ 3825940 w 3914046"/>
                <a:gd name="connsiteY2" fmla="*/ 0 h 881062"/>
                <a:gd name="connsiteX3" fmla="*/ 3914046 w 3914046"/>
                <a:gd name="connsiteY3" fmla="*/ 88106 h 881062"/>
                <a:gd name="connsiteX4" fmla="*/ 3914046 w 3914046"/>
                <a:gd name="connsiteY4" fmla="*/ 792956 h 881062"/>
                <a:gd name="connsiteX5" fmla="*/ 3825940 w 3914046"/>
                <a:gd name="connsiteY5" fmla="*/ 881062 h 881062"/>
                <a:gd name="connsiteX6" fmla="*/ 88106 w 3914046"/>
                <a:gd name="connsiteY6" fmla="*/ 881062 h 881062"/>
                <a:gd name="connsiteX7" fmla="*/ 0 w 3914046"/>
                <a:gd name="connsiteY7" fmla="*/ 792956 h 881062"/>
                <a:gd name="connsiteX8" fmla="*/ 0 w 3914046"/>
                <a:gd name="connsiteY8" fmla="*/ 88106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881062">
                  <a:moveTo>
                    <a:pt x="0" y="88106"/>
                  </a:moveTo>
                  <a:cubicBezTo>
                    <a:pt x="0" y="39446"/>
                    <a:pt x="39446" y="0"/>
                    <a:pt x="88106" y="0"/>
                  </a:cubicBezTo>
                  <a:lnTo>
                    <a:pt x="3825940" y="0"/>
                  </a:lnTo>
                  <a:cubicBezTo>
                    <a:pt x="3874600" y="0"/>
                    <a:pt x="3914046" y="39446"/>
                    <a:pt x="3914046" y="88106"/>
                  </a:cubicBezTo>
                  <a:lnTo>
                    <a:pt x="3914046" y="792956"/>
                  </a:lnTo>
                  <a:cubicBezTo>
                    <a:pt x="3914046" y="841616"/>
                    <a:pt x="3874600" y="881062"/>
                    <a:pt x="3825940" y="881062"/>
                  </a:cubicBezTo>
                  <a:lnTo>
                    <a:pt x="88106" y="881062"/>
                  </a:lnTo>
                  <a:cubicBezTo>
                    <a:pt x="39446" y="881062"/>
                    <a:pt x="0" y="841616"/>
                    <a:pt x="0" y="792956"/>
                  </a:cubicBezTo>
                  <a:lnTo>
                    <a:pt x="0" y="88106"/>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30" tIns="57555" rIns="73430" bIns="5755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Sử</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dụng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hợp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lí</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nguồn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nước</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5903306" y="2701532"/>
              <a:ext cx="321189" cy="2863453"/>
            </a:xfrm>
            <a:custGeom>
              <a:avLst/>
              <a:gdLst/>
              <a:ahLst/>
              <a:cxnLst/>
              <a:rect l="0" t="0" r="0" b="0"/>
              <a:pathLst>
                <a:path>
                  <a:moveTo>
                    <a:pt x="0" y="0"/>
                  </a:moveTo>
                  <a:lnTo>
                    <a:pt x="0" y="2863453"/>
                  </a:lnTo>
                  <a:lnTo>
                    <a:pt x="321189" y="2863453"/>
                  </a:lnTo>
                </a:path>
              </a:pathLst>
            </a:custGeom>
            <a:noFill/>
            <a:ln w="28575">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6224495" y="5124453"/>
              <a:ext cx="3934500" cy="881062"/>
            </a:xfrm>
            <a:custGeom>
              <a:avLst/>
              <a:gdLst>
                <a:gd name="connsiteX0" fmla="*/ 0 w 3934500"/>
                <a:gd name="connsiteY0" fmla="*/ 88106 h 881062"/>
                <a:gd name="connsiteX1" fmla="*/ 88106 w 3934500"/>
                <a:gd name="connsiteY1" fmla="*/ 0 h 881062"/>
                <a:gd name="connsiteX2" fmla="*/ 3846394 w 3934500"/>
                <a:gd name="connsiteY2" fmla="*/ 0 h 881062"/>
                <a:gd name="connsiteX3" fmla="*/ 3934500 w 3934500"/>
                <a:gd name="connsiteY3" fmla="*/ 88106 h 881062"/>
                <a:gd name="connsiteX4" fmla="*/ 3934500 w 3934500"/>
                <a:gd name="connsiteY4" fmla="*/ 792956 h 881062"/>
                <a:gd name="connsiteX5" fmla="*/ 3846394 w 3934500"/>
                <a:gd name="connsiteY5" fmla="*/ 881062 h 881062"/>
                <a:gd name="connsiteX6" fmla="*/ 88106 w 3934500"/>
                <a:gd name="connsiteY6" fmla="*/ 881062 h 881062"/>
                <a:gd name="connsiteX7" fmla="*/ 0 w 3934500"/>
                <a:gd name="connsiteY7" fmla="*/ 792956 h 881062"/>
                <a:gd name="connsiteX8" fmla="*/ 0 w 3934500"/>
                <a:gd name="connsiteY8" fmla="*/ 88106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500" h="881062">
                  <a:moveTo>
                    <a:pt x="0" y="88106"/>
                  </a:moveTo>
                  <a:cubicBezTo>
                    <a:pt x="0" y="39446"/>
                    <a:pt x="39446" y="0"/>
                    <a:pt x="88106" y="0"/>
                  </a:cubicBezTo>
                  <a:lnTo>
                    <a:pt x="3846394" y="0"/>
                  </a:lnTo>
                  <a:cubicBezTo>
                    <a:pt x="3895054" y="0"/>
                    <a:pt x="3934500" y="39446"/>
                    <a:pt x="3934500" y="88106"/>
                  </a:cubicBezTo>
                  <a:lnTo>
                    <a:pt x="3934500" y="792956"/>
                  </a:lnTo>
                  <a:cubicBezTo>
                    <a:pt x="3934500" y="841616"/>
                    <a:pt x="3895054" y="881062"/>
                    <a:pt x="3846394" y="881062"/>
                  </a:cubicBezTo>
                  <a:lnTo>
                    <a:pt x="88106" y="881062"/>
                  </a:lnTo>
                  <a:cubicBezTo>
                    <a:pt x="39446" y="881062"/>
                    <a:pt x="0" y="841616"/>
                    <a:pt x="0" y="792956"/>
                  </a:cubicBezTo>
                  <a:lnTo>
                    <a:pt x="0" y="88106"/>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30" tIns="57555" rIns="73430" bIns="5755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Tiết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kiệm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nguồn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nguyên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nước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có</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sẵn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trong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tự</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nhiên</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495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3781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p:cNvSpPr/>
          <p:nvPr/>
        </p:nvSpPr>
        <p:spPr>
          <a:xfrm>
            <a:off x="8303182" y="4897200"/>
            <a:ext cx="2253058" cy="835884"/>
          </a:xfrm>
          <a:custGeom>
            <a:avLst/>
            <a:gdLst>
              <a:gd name="connsiteX0" fmla="*/ 0 w 2253058"/>
              <a:gd name="connsiteY0" fmla="*/ 0 h 835884"/>
              <a:gd name="connsiteX1" fmla="*/ 2253058 w 2253058"/>
              <a:gd name="connsiteY1" fmla="*/ 0 h 835884"/>
              <a:gd name="connsiteX2" fmla="*/ 2253058 w 2253058"/>
              <a:gd name="connsiteY2" fmla="*/ 835884 h 835884"/>
              <a:gd name="connsiteX3" fmla="*/ 0 w 2253058"/>
              <a:gd name="connsiteY3" fmla="*/ 835884 h 835884"/>
              <a:gd name="connsiteX4" fmla="*/ 0 w 2253058"/>
              <a:gd name="connsiteY4" fmla="*/ 0 h 83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058" h="835884">
                <a:moveTo>
                  <a:pt x="0" y="0"/>
                </a:moveTo>
                <a:lnTo>
                  <a:pt x="2253058" y="0"/>
                </a:lnTo>
                <a:lnTo>
                  <a:pt x="2253058" y="835884"/>
                </a:lnTo>
                <a:lnTo>
                  <a:pt x="0" y="835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endParaRPr kumimoji="0" lang="en-US" sz="3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9"/>
          <p:cNvSpPr/>
          <p:nvPr/>
        </p:nvSpPr>
        <p:spPr>
          <a:xfrm>
            <a:off x="627323" y="1164431"/>
            <a:ext cx="30588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p:cNvGrpSpPr/>
          <p:nvPr/>
        </p:nvGrpSpPr>
        <p:grpSpPr>
          <a:xfrm>
            <a:off x="890614" y="2269864"/>
            <a:ext cx="9299779" cy="3736780"/>
            <a:chOff x="2032000" y="2401552"/>
            <a:chExt cx="8128000" cy="3736780"/>
          </a:xfrm>
        </p:grpSpPr>
        <p:sp>
          <p:nvSpPr>
            <p:cNvPr id="33" name="Freeform 32"/>
            <p:cNvSpPr/>
            <p:nvPr/>
          </p:nvSpPr>
          <p:spPr>
            <a:xfrm>
              <a:off x="2032000" y="2401552"/>
              <a:ext cx="8128000" cy="844190"/>
            </a:xfrm>
            <a:custGeom>
              <a:avLst/>
              <a:gdLst>
                <a:gd name="connsiteX0" fmla="*/ 0 w 8128000"/>
                <a:gd name="connsiteY0" fmla="*/ 0 h 1236620"/>
                <a:gd name="connsiteX1" fmla="*/ 8128000 w 8128000"/>
                <a:gd name="connsiteY1" fmla="*/ 0 h 1236620"/>
                <a:gd name="connsiteX2" fmla="*/ 8128000 w 8128000"/>
                <a:gd name="connsiteY2" fmla="*/ 1236620 h 1236620"/>
                <a:gd name="connsiteX3" fmla="*/ 0 w 8128000"/>
                <a:gd name="connsiteY3" fmla="*/ 1236620 h 1236620"/>
                <a:gd name="connsiteX4" fmla="*/ 0 w 8128000"/>
                <a:gd name="connsiteY4" fmla="*/ 0 h 123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36620">
                  <a:moveTo>
                    <a:pt x="0" y="0"/>
                  </a:moveTo>
                  <a:lnTo>
                    <a:pt x="8128000" y="0"/>
                  </a:lnTo>
                  <a:lnTo>
                    <a:pt x="8128000" y="1236620"/>
                  </a:lnTo>
                  <a:lnTo>
                    <a:pt x="0" y="123662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Mục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đích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độ</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của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người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viết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2032000" y="3252884"/>
              <a:ext cx="4064000" cy="2596903"/>
            </a:xfrm>
            <a:custGeom>
              <a:avLst/>
              <a:gdLst>
                <a:gd name="connsiteX0" fmla="*/ 0 w 4064000"/>
                <a:gd name="connsiteY0" fmla="*/ 0 h 2596903"/>
                <a:gd name="connsiteX1" fmla="*/ 4064000 w 4064000"/>
                <a:gd name="connsiteY1" fmla="*/ 0 h 2596903"/>
                <a:gd name="connsiteX2" fmla="*/ 4064000 w 4064000"/>
                <a:gd name="connsiteY2" fmla="*/ 2596903 h 2596903"/>
                <a:gd name="connsiteX3" fmla="*/ 0 w 4064000"/>
                <a:gd name="connsiteY3" fmla="*/ 2596903 h 2596903"/>
                <a:gd name="connsiteX4" fmla="*/ 0 w 4064000"/>
                <a:gd name="connsiteY4" fmla="*/ 0 h 259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596903">
                  <a:moveTo>
                    <a:pt x="0" y="0"/>
                  </a:moveTo>
                  <a:lnTo>
                    <a:pt x="4064000" y="0"/>
                  </a:lnTo>
                  <a:lnTo>
                    <a:pt x="4064000" y="2596903"/>
                  </a:lnTo>
                  <a:lnTo>
                    <a:pt x="0" y="2596903"/>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Mục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dần</a:t>
              </a:r>
              <a:r>
                <a:rPr lang="en-US" sz="2800" kern="1200" dirty="0" smtClean="0">
                  <a:latin typeface="Times New Roman" panose="02020603050405020304" pitchFamily="18" charset="0"/>
                  <a:cs typeface="Times New Roman" panose="02020603050405020304" pitchFamily="18" charset="0"/>
                </a:rPr>
                <a:t> khan </a:t>
              </a:r>
              <a:r>
                <a:rPr lang="en-US" sz="2800" kern="1200" dirty="0" err="1" smtClean="0">
                  <a:latin typeface="Times New Roman" panose="02020603050405020304" pitchFamily="18" charset="0"/>
                  <a:cs typeface="Times New Roman" panose="02020603050405020304" pitchFamily="18" charset="0"/>
                </a:rPr>
                <a:t>hiếm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096000" y="3252884"/>
              <a:ext cx="4064000" cy="2596903"/>
            </a:xfrm>
            <a:custGeom>
              <a:avLst/>
              <a:gdLst>
                <a:gd name="connsiteX0" fmla="*/ 0 w 4064000"/>
                <a:gd name="connsiteY0" fmla="*/ 0 h 2596903"/>
                <a:gd name="connsiteX1" fmla="*/ 4064000 w 4064000"/>
                <a:gd name="connsiteY1" fmla="*/ 0 h 2596903"/>
                <a:gd name="connsiteX2" fmla="*/ 4064000 w 4064000"/>
                <a:gd name="connsiteY2" fmla="*/ 2596903 h 2596903"/>
                <a:gd name="connsiteX3" fmla="*/ 0 w 4064000"/>
                <a:gd name="connsiteY3" fmla="*/ 2596903 h 2596903"/>
                <a:gd name="connsiteX4" fmla="*/ 0 w 4064000"/>
                <a:gd name="connsiteY4" fmla="*/ 0 h 259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596903">
                  <a:moveTo>
                    <a:pt x="0" y="0"/>
                  </a:moveTo>
                  <a:lnTo>
                    <a:pt x="4064000" y="0"/>
                  </a:lnTo>
                  <a:lnTo>
                    <a:pt x="4064000" y="2596903"/>
                  </a:lnTo>
                  <a:lnTo>
                    <a:pt x="0" y="2596903"/>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Thái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độ</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của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người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lo </a:t>
              </a:r>
              <a:r>
                <a:rPr lang="en-US" sz="2800" kern="1200" dirty="0" err="1" smtClean="0">
                  <a:latin typeface="Times New Roman" panose="02020603050405020304" pitchFamily="18" charset="0"/>
                  <a:cs typeface="Times New Roman" panose="02020603050405020304" pitchFamily="18" charset="0"/>
                </a:rPr>
                <a:t>lắng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dần</a:t>
              </a:r>
              <a:r>
                <a:rPr lang="en-US" sz="2800" kern="1200" dirty="0" smtClean="0">
                  <a:latin typeface="Times New Roman" panose="02020603050405020304" pitchFamily="18" charset="0"/>
                  <a:cs typeface="Times New Roman" panose="02020603050405020304" pitchFamily="18" charset="0"/>
                </a:rPr>
                <a:t> khan </a:t>
              </a:r>
              <a:r>
                <a:rPr lang="en-US" sz="2800" kern="1200" dirty="0" err="1" smtClean="0">
                  <a:latin typeface="Times New Roman" panose="02020603050405020304" pitchFamily="18" charset="0"/>
                  <a:cs typeface="Times New Roman" panose="02020603050405020304" pitchFamily="18" charset="0"/>
                </a:rPr>
                <a:t>hiếm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6" name="Rectangle 35"/>
            <p:cNvSpPr/>
            <p:nvPr/>
          </p:nvSpPr>
          <p:spPr>
            <a:xfrm>
              <a:off x="2032000" y="5849788"/>
              <a:ext cx="8128000" cy="288544"/>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pic>
        <p:nvPicPr>
          <p:cNvPr id="37" name="Picture 36"/>
          <p:cNvPicPr>
            <a:picLocks noChangeAspect="1"/>
          </p:cNvPicPr>
          <p:nvPr/>
        </p:nvPicPr>
        <p:blipFill>
          <a:blip r:embed="rId9"/>
          <a:stretch>
            <a:fillRect/>
          </a:stretch>
        </p:blipFill>
        <p:spPr>
          <a:xfrm>
            <a:off x="8480733" y="1289264"/>
            <a:ext cx="2795254" cy="2049853"/>
          </a:xfrm>
          <a:prstGeom prst="rect">
            <a:avLst/>
          </a:prstGeom>
        </p:spPr>
      </p:pic>
    </p:spTree>
    <p:extLst>
      <p:ext uri="{BB962C8B-B14F-4D97-AF65-F5344CB8AC3E}">
        <p14:creationId xmlns:p14="http://schemas.microsoft.com/office/powerpoint/2010/main" val="2295940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1250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724225"/>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031258"/>
            <a:ext cx="2143472" cy="587853"/>
          </a:xfrm>
          <a:prstGeom prst="rect">
            <a:avLst/>
          </a:prstGeom>
        </p:spPr>
        <p:txBody>
          <a:bodyPr wrap="none">
            <a:spAutoFit/>
          </a:bodyPr>
          <a:lstStyle/>
          <a:p>
            <a:pPr algn="just">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III. </a:t>
            </a:r>
            <a:r>
              <a:rPr lang="en-US" sz="2800" b="1" dirty="0" err="1">
                <a:solidFill>
                  <a:srgbClr val="FF0000"/>
                </a:solidFill>
                <a:latin typeface="Times New Roman" panose="02020603050405020304" pitchFamily="18" charset="0"/>
                <a:ea typeface="Times New Roman" panose="02020603050405020304" pitchFamily="18" charset="0"/>
              </a:rPr>
              <a:t>Tổng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1628776" y="2284197"/>
            <a:ext cx="3849739" cy="1638837"/>
          </a:xfrm>
          <a:custGeom>
            <a:avLst/>
            <a:gdLst>
              <a:gd name="connsiteX0" fmla="*/ 0 w 3641279"/>
              <a:gd name="connsiteY0" fmla="*/ 0 h 1638837"/>
              <a:gd name="connsiteX1" fmla="*/ 3641279 w 3641279"/>
              <a:gd name="connsiteY1" fmla="*/ 0 h 1638837"/>
              <a:gd name="connsiteX2" fmla="*/ 3641279 w 3641279"/>
              <a:gd name="connsiteY2" fmla="*/ 1638837 h 1638837"/>
              <a:gd name="connsiteX3" fmla="*/ 0 w 3641279"/>
              <a:gd name="connsiteY3" fmla="*/ 1638837 h 1638837"/>
              <a:gd name="connsiteX4" fmla="*/ 0 w 3641279"/>
              <a:gd name="connsiteY4" fmla="*/ 0 h 163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279" h="1638837">
                <a:moveTo>
                  <a:pt x="0" y="0"/>
                </a:moveTo>
                <a:lnTo>
                  <a:pt x="3641279" y="0"/>
                </a:lnTo>
                <a:lnTo>
                  <a:pt x="3641279" y="1638837"/>
                </a:lnTo>
                <a:lnTo>
                  <a:pt x="0" y="163883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605"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628776" y="3942623"/>
            <a:ext cx="3849739" cy="2056285"/>
          </a:xfrm>
          <a:custGeom>
            <a:avLst/>
            <a:gdLst>
              <a:gd name="connsiteX0" fmla="*/ 0 w 3849739"/>
              <a:gd name="connsiteY0" fmla="*/ 0 h 1638837"/>
              <a:gd name="connsiteX1" fmla="*/ 3849739 w 3849739"/>
              <a:gd name="connsiteY1" fmla="*/ 0 h 1638837"/>
              <a:gd name="connsiteX2" fmla="*/ 3849739 w 3849739"/>
              <a:gd name="connsiteY2" fmla="*/ 1638837 h 1638837"/>
              <a:gd name="connsiteX3" fmla="*/ 0 w 3849739"/>
              <a:gd name="connsiteY3" fmla="*/ 1638837 h 1638837"/>
              <a:gd name="connsiteX4" fmla="*/ 0 w 3849739"/>
              <a:gd name="connsiteY4" fmla="*/ 0 h 163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739" h="1638837">
                <a:moveTo>
                  <a:pt x="0" y="0"/>
                </a:moveTo>
                <a:lnTo>
                  <a:pt x="3849739" y="0"/>
                </a:lnTo>
                <a:lnTo>
                  <a:pt x="3849739" y="1638837"/>
                </a:lnTo>
                <a:lnTo>
                  <a:pt x="0" y="163883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424613"/>
              <a:satOff val="-37673"/>
              <a:lumOff val="-385"/>
              <a:alphaOff val="0"/>
            </a:schemeClr>
          </a:lnRef>
          <a:fillRef idx="1">
            <a:schemeClr val="accent2">
              <a:tint val="40000"/>
              <a:alpha val="90000"/>
              <a:hueOff val="-424613"/>
              <a:satOff val="-37673"/>
              <a:lumOff val="-385"/>
              <a:alphaOff val="0"/>
            </a:schemeClr>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txBody>
          <a:bodyPr spcFirstLastPara="0" vert="horz" wrap="square" lIns="615958"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cậy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467904" y="1785976"/>
            <a:ext cx="1682457" cy="1103876"/>
          </a:xfrm>
          <a:custGeom>
            <a:avLst/>
            <a:gdLst>
              <a:gd name="connsiteX0" fmla="*/ 0 w 1638018"/>
              <a:gd name="connsiteY0" fmla="*/ 819009 h 1638018"/>
              <a:gd name="connsiteX1" fmla="*/ 819009 w 1638018"/>
              <a:gd name="connsiteY1" fmla="*/ 0 h 1638018"/>
              <a:gd name="connsiteX2" fmla="*/ 1638018 w 1638018"/>
              <a:gd name="connsiteY2" fmla="*/ 819009 h 1638018"/>
              <a:gd name="connsiteX3" fmla="*/ 819009 w 1638018"/>
              <a:gd name="connsiteY3" fmla="*/ 1638018 h 1638018"/>
              <a:gd name="connsiteX4" fmla="*/ 0 w 1638018"/>
              <a:gd name="connsiteY4" fmla="*/ 819009 h 163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018" h="1638018">
                <a:moveTo>
                  <a:pt x="0" y="819009"/>
                </a:moveTo>
                <a:cubicBezTo>
                  <a:pt x="0" y="366683"/>
                  <a:pt x="366683" y="0"/>
                  <a:pt x="819009" y="0"/>
                </a:cubicBezTo>
                <a:cubicBezTo>
                  <a:pt x="1271335" y="0"/>
                  <a:pt x="1638018" y="366683"/>
                  <a:pt x="1638018" y="819009"/>
                </a:cubicBezTo>
                <a:cubicBezTo>
                  <a:pt x="1638018" y="1271335"/>
                  <a:pt x="1271335" y="1638018"/>
                  <a:pt x="819009" y="1638018"/>
                </a:cubicBezTo>
                <a:cubicBezTo>
                  <a:pt x="366683" y="1638018"/>
                  <a:pt x="0" y="1271335"/>
                  <a:pt x="0" y="819009"/>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882" tIns="239882" rIns="239882" bIns="239882"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7251837" y="2142227"/>
            <a:ext cx="4115788" cy="2419602"/>
          </a:xfrm>
          <a:custGeom>
            <a:avLst/>
            <a:gdLst>
              <a:gd name="connsiteX0" fmla="*/ 0 w 4115788"/>
              <a:gd name="connsiteY0" fmla="*/ 0 h 1638837"/>
              <a:gd name="connsiteX1" fmla="*/ 4115788 w 4115788"/>
              <a:gd name="connsiteY1" fmla="*/ 0 h 1638837"/>
              <a:gd name="connsiteX2" fmla="*/ 4115788 w 4115788"/>
              <a:gd name="connsiteY2" fmla="*/ 1638837 h 1638837"/>
              <a:gd name="connsiteX3" fmla="*/ 0 w 4115788"/>
              <a:gd name="connsiteY3" fmla="*/ 1638837 h 1638837"/>
              <a:gd name="connsiteX4" fmla="*/ 0 w 4115788"/>
              <a:gd name="connsiteY4" fmla="*/ 0 h 163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88" h="1638837">
                <a:moveTo>
                  <a:pt x="0" y="0"/>
                </a:moveTo>
                <a:lnTo>
                  <a:pt x="4115788" y="0"/>
                </a:lnTo>
                <a:lnTo>
                  <a:pt x="4115788" y="1638837"/>
                </a:lnTo>
                <a:lnTo>
                  <a:pt x="0" y="163883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658526"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ngọt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192595" y="1621440"/>
            <a:ext cx="1800278" cy="1282298"/>
          </a:xfrm>
          <a:custGeom>
            <a:avLst/>
            <a:gdLst>
              <a:gd name="connsiteX0" fmla="*/ 0 w 1638018"/>
              <a:gd name="connsiteY0" fmla="*/ 819009 h 1638018"/>
              <a:gd name="connsiteX1" fmla="*/ 819009 w 1638018"/>
              <a:gd name="connsiteY1" fmla="*/ 0 h 1638018"/>
              <a:gd name="connsiteX2" fmla="*/ 1638018 w 1638018"/>
              <a:gd name="connsiteY2" fmla="*/ 819009 h 1638018"/>
              <a:gd name="connsiteX3" fmla="*/ 819009 w 1638018"/>
              <a:gd name="connsiteY3" fmla="*/ 1638018 h 1638018"/>
              <a:gd name="connsiteX4" fmla="*/ 0 w 1638018"/>
              <a:gd name="connsiteY4" fmla="*/ 819009 h 163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018" h="1638018">
                <a:moveTo>
                  <a:pt x="0" y="819009"/>
                </a:moveTo>
                <a:cubicBezTo>
                  <a:pt x="0" y="366683"/>
                  <a:pt x="366683" y="0"/>
                  <a:pt x="819009" y="0"/>
                </a:cubicBezTo>
                <a:cubicBezTo>
                  <a:pt x="1271335" y="0"/>
                  <a:pt x="1638018" y="366683"/>
                  <a:pt x="1638018" y="819009"/>
                </a:cubicBezTo>
                <a:cubicBezTo>
                  <a:pt x="1638018" y="1271335"/>
                  <a:pt x="1271335" y="1638018"/>
                  <a:pt x="819009" y="1638018"/>
                </a:cubicBezTo>
                <a:cubicBezTo>
                  <a:pt x="366683" y="1638018"/>
                  <a:pt x="0" y="1271335"/>
                  <a:pt x="0" y="819009"/>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39882" tIns="239882" rIns="239882" bIns="239882" numCol="1" spcCol="1270" anchor="ctr" anchorCtr="0">
            <a:noAutofit/>
          </a:bodyPr>
          <a:lstStyle/>
          <a:p>
            <a:pPr lvl="0" algn="ctr" defTabSz="1244600">
              <a:lnSpc>
                <a:spcPct val="90000"/>
              </a:lnSpc>
              <a:spcBef>
                <a:spcPct val="0"/>
              </a:spcBef>
              <a:spcAft>
                <a:spcPct val="35000"/>
              </a:spcAft>
            </a:pPr>
            <a:r>
              <a:rPr lang="pt-BR" sz="2800" b="1" kern="1200" dirty="0" smtClean="0">
                <a:latin typeface="Times New Roman" panose="02020603050405020304" pitchFamily="18" charset="0"/>
                <a:cs typeface="Times New Roman" panose="02020603050405020304" pitchFamily="18" charset="0"/>
              </a:rPr>
              <a:t>2. Nội dung:</a:t>
            </a:r>
            <a:endParaRPr lang="en-US" sz="2800" kern="12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9"/>
          <a:stretch>
            <a:fillRect/>
          </a:stretch>
        </p:blipFill>
        <p:spPr>
          <a:xfrm>
            <a:off x="5785807" y="4195846"/>
            <a:ext cx="2344253" cy="1719119"/>
          </a:xfrm>
          <a:prstGeom prst="rect">
            <a:avLst/>
          </a:prstGeom>
        </p:spPr>
      </p:pic>
    </p:spTree>
    <p:extLst>
      <p:ext uri="{BB962C8B-B14F-4D97-AF65-F5344CB8AC3E}">
        <p14:creationId xmlns:p14="http://schemas.microsoft.com/office/powerpoint/2010/main" val="106471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00064"/>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207098" y="684766"/>
            <a:ext cx="1752403" cy="587853"/>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Lst>
          </a:blip>
          <a:srcRect t="18151" b="19783"/>
          <a:stretch/>
        </p:blipFill>
        <p:spPr>
          <a:xfrm>
            <a:off x="2476769" y="1422970"/>
            <a:ext cx="7213062" cy="4486337"/>
          </a:xfrm>
          <a:prstGeom prst="rect">
            <a:avLst/>
          </a:prstGeom>
        </p:spPr>
      </p:pic>
      <p:sp>
        <p:nvSpPr>
          <p:cNvPr id="11" name="Rectangle 10"/>
          <p:cNvSpPr/>
          <p:nvPr/>
        </p:nvSpPr>
        <p:spPr>
          <a:xfrm>
            <a:off x="2967907" y="2958094"/>
            <a:ext cx="6243484" cy="2308324"/>
          </a:xfrm>
          <a:prstGeom prst="rect">
            <a:avLst/>
          </a:prstGeom>
        </p:spPr>
        <p:txBody>
          <a:bodyPr wrap="square">
            <a:spAutoFit/>
          </a:bodyPr>
          <a:lstStyle/>
          <a:p>
            <a:pPr marR="30480" algn="just">
              <a:lnSpc>
                <a:spcPct val="150000"/>
              </a:lnSpc>
              <a:spcAft>
                <a:spcPts val="1200"/>
              </a:spcAft>
            </a:pPr>
            <a:r>
              <a:rPr lang="en-US" sz="3200" b="1">
                <a:solidFill>
                  <a:srgbClr val="0D0D0D"/>
                </a:solidFill>
                <a:latin typeface="Times New Roman" panose="02020603050405020304" pitchFamily="18" charset="0"/>
                <a:ea typeface="Times New Roman" panose="02020603050405020304" pitchFamily="18" charset="0"/>
              </a:rPr>
              <a:t>BT 1. </a:t>
            </a:r>
            <a:r>
              <a:rPr lang="en-US" sz="3200" dirty="0">
                <a:solidFill>
                  <a:srgbClr val="0D0D0D"/>
                </a:solidFill>
                <a:latin typeface="Times New Roman" panose="02020603050405020304" pitchFamily="18" charset="0"/>
                <a:ea typeface="Times New Roman" panose="02020603050405020304" pitchFamily="18" charset="0"/>
              </a:rPr>
              <a:t>So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thêm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gì</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8721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75700"/>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207098" y="684766"/>
            <a:ext cx="1752403"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458243"/>
            <a:ext cx="10845800" cy="3560975"/>
          </a:xfrm>
          <a:prstGeom prst="rect">
            <a:avLst/>
          </a:prstGeom>
        </p:spPr>
        <p:txBody>
          <a:bodyPr>
            <a:spAutoFit/>
          </a:bodyPr>
          <a:lstStyle/>
          <a:p>
            <a:pPr algn="ctr">
              <a:lnSpc>
                <a:spcPct val="115000"/>
              </a:lnSpc>
            </a:pP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ý:</a:t>
            </a:r>
          </a:p>
          <a:p>
            <a:pPr marL="457200" indent="-457200" algn="just">
              <a:lnSpc>
                <a:spcPct val="115000"/>
              </a:lnSpc>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học</a:t>
            </a:r>
            <a:r>
              <a:rPr lang="en-US" sz="2800" dirty="0" smtClean="0">
                <a:latin typeface="Times New Roman" panose="02020603050405020304" pitchFamily="18" charset="0"/>
                <a:ea typeface="Times New Roman" panose="02020603050405020304" pitchFamily="18" charset="0"/>
              </a:rPr>
              <a:t>:</a:t>
            </a:r>
          </a:p>
          <a:p>
            <a:pPr marL="457200" indent="-457200" algn="just">
              <a:lnSpc>
                <a:spcPct val="115000"/>
              </a:lnSpc>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Nước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lí</a:t>
            </a:r>
            <a:r>
              <a:rPr lang="en-US" sz="2800" dirty="0" smtClean="0">
                <a:latin typeface="Times New Roman" panose="02020603050405020304" pitchFamily="18" charset="0"/>
                <a:ea typeface="Times New Roman" panose="02020603050405020304" pitchFamily="18" charset="0"/>
              </a:rPr>
              <a:t>.</a:t>
            </a:r>
          </a:p>
          <a:p>
            <a:pPr marL="457200" indent="-457200" algn="just">
              <a:lnSpc>
                <a:spcPct val="115000"/>
              </a:lnSpc>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Nguồn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28195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4292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207098" y="684766"/>
            <a:ext cx="1752403"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9"/>
          <a:srcRect t="21577" b="29902"/>
          <a:stretch/>
        </p:blipFill>
        <p:spPr>
          <a:xfrm>
            <a:off x="2809158" y="1666568"/>
            <a:ext cx="6548284" cy="3805084"/>
          </a:xfrm>
          <a:prstGeom prst="rect">
            <a:avLst/>
          </a:prstGeom>
        </p:spPr>
      </p:pic>
      <p:sp>
        <p:nvSpPr>
          <p:cNvPr id="10" name="Rectangle 9"/>
          <p:cNvSpPr/>
          <p:nvPr/>
        </p:nvSpPr>
        <p:spPr>
          <a:xfrm>
            <a:off x="3469328" y="2269010"/>
            <a:ext cx="5191431" cy="2600199"/>
          </a:xfrm>
          <a:prstGeom prst="rect">
            <a:avLst/>
          </a:prstGeom>
        </p:spPr>
        <p:txBody>
          <a:bodyPr wrap="square">
            <a:spAutoFit/>
          </a:bodyPr>
          <a:lstStyle/>
          <a:p>
            <a:pPr marR="30480" algn="just">
              <a:lnSpc>
                <a:spcPct val="150000"/>
              </a:lnSpc>
              <a:spcAft>
                <a:spcPts val="1200"/>
              </a:spcAft>
            </a:pPr>
            <a:r>
              <a:rPr lang="en-US" sz="2800" b="1" dirty="0">
                <a:latin typeface="Times New Roman" panose="02020603050405020304" pitchFamily="18" charset="0"/>
                <a:ea typeface="Times New Roman" panose="02020603050405020304" pitchFamily="18" charset="0"/>
              </a:rPr>
              <a:t>BT 2:</a:t>
            </a:r>
            <a:r>
              <a:rPr lang="en-US" sz="2800" dirty="0">
                <a:latin typeface="Times New Roman" panose="02020603050405020304" pitchFamily="18" charset="0"/>
                <a:ea typeface="Times New Roman" panose="02020603050405020304" pitchFamily="18" charset="0"/>
              </a:rPr>
              <a:t> </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8 – 10 </a:t>
            </a:r>
            <a:r>
              <a:rPr lang="en-US" sz="2800" dirty="0" err="1">
                <a:solidFill>
                  <a:srgbClr val="000000"/>
                </a:solidFill>
                <a:latin typeface="Times New Roman" panose="02020603050405020304" pitchFamily="18" charset="0"/>
                <a:ea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nhiều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6134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74146" y="1513256"/>
            <a:ext cx="6096000" cy="1083374"/>
          </a:xfrm>
          <a:prstGeom prst="rect">
            <a:avLst/>
          </a:prstGeom>
        </p:spPr>
        <p:txBody>
          <a:bodyPr>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hội</a:t>
            </a:r>
            <a:endParaRPr lang="en-US" sz="2800" dirty="0">
              <a:effectLst/>
              <a:latin typeface="Times New Roman" panose="02020603050405020304" pitchFamily="18" charset="0"/>
              <a:ea typeface="Times New Roman" panose="02020603050405020304" pitchFamily="18" charset="0"/>
            </a:endParaRPr>
          </a:p>
        </p:txBody>
      </p:sp>
      <p:sp>
        <p:nvSpPr>
          <p:cNvPr id="10" name="Freeform 9"/>
          <p:cNvSpPr/>
          <p:nvPr/>
        </p:nvSpPr>
        <p:spPr>
          <a:xfrm>
            <a:off x="1833410" y="2922061"/>
            <a:ext cx="4691923" cy="3172706"/>
          </a:xfrm>
          <a:custGeom>
            <a:avLst/>
            <a:gdLst>
              <a:gd name="connsiteX0" fmla="*/ 0 w 3456792"/>
              <a:gd name="connsiteY0" fmla="*/ 0 h 4715968"/>
              <a:gd name="connsiteX1" fmla="*/ 3456792 w 3456792"/>
              <a:gd name="connsiteY1" fmla="*/ 0 h 4715968"/>
              <a:gd name="connsiteX2" fmla="*/ 3456792 w 3456792"/>
              <a:gd name="connsiteY2" fmla="*/ 4715968 h 4715968"/>
              <a:gd name="connsiteX3" fmla="*/ 0 w 3456792"/>
              <a:gd name="connsiteY3" fmla="*/ 4715968 h 4715968"/>
              <a:gd name="connsiteX4" fmla="*/ 0 w 3456792"/>
              <a:gd name="connsiteY4" fmla="*/ 0 h 471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92" h="4715968">
                <a:moveTo>
                  <a:pt x="0" y="0"/>
                </a:moveTo>
                <a:lnTo>
                  <a:pt x="3456792" y="0"/>
                </a:lnTo>
                <a:lnTo>
                  <a:pt x="3456792" y="4715968"/>
                </a:lnTo>
                <a:lnTo>
                  <a:pt x="0" y="47159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087" tIns="128016" rIns="128016" bIns="128016" numCol="1" spcCol="1270" anchor="ctr" anchorCtr="0">
            <a:noAutofit/>
          </a:bodyPr>
          <a:lstStyle/>
          <a:p>
            <a:pPr lvl="0" algn="l" defTabSz="8001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Nghị</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xã</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nhằm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73553" y="2628707"/>
            <a:ext cx="1866576" cy="892178"/>
          </a:xfrm>
          <a:custGeom>
            <a:avLst/>
            <a:gdLst>
              <a:gd name="connsiteX0" fmla="*/ 0 w 1591468"/>
              <a:gd name="connsiteY0" fmla="*/ 795734 h 1591468"/>
              <a:gd name="connsiteX1" fmla="*/ 795734 w 1591468"/>
              <a:gd name="connsiteY1" fmla="*/ 0 h 1591468"/>
              <a:gd name="connsiteX2" fmla="*/ 1591468 w 1591468"/>
              <a:gd name="connsiteY2" fmla="*/ 795734 h 1591468"/>
              <a:gd name="connsiteX3" fmla="*/ 795734 w 1591468"/>
              <a:gd name="connsiteY3" fmla="*/ 1591468 h 1591468"/>
              <a:gd name="connsiteX4" fmla="*/ 0 w 1591468"/>
              <a:gd name="connsiteY4" fmla="*/ 795734 h 1591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68" h="1591468">
                <a:moveTo>
                  <a:pt x="0" y="795734"/>
                </a:moveTo>
                <a:cubicBezTo>
                  <a:pt x="0" y="356262"/>
                  <a:pt x="356262" y="0"/>
                  <a:pt x="795734" y="0"/>
                </a:cubicBezTo>
                <a:cubicBezTo>
                  <a:pt x="1235206" y="0"/>
                  <a:pt x="1591468" y="356262"/>
                  <a:pt x="1591468" y="795734"/>
                </a:cubicBezTo>
                <a:cubicBezTo>
                  <a:pt x="1591468" y="1235206"/>
                  <a:pt x="1235206" y="1591468"/>
                  <a:pt x="795734" y="1591468"/>
                </a:cubicBezTo>
                <a:cubicBezTo>
                  <a:pt x="356262" y="1591468"/>
                  <a:pt x="0" y="1235206"/>
                  <a:pt x="0" y="79573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065" tIns="233065" rIns="233065" bIns="233065" numCol="1" spcCol="1270" anchor="ctr" anchorCtr="0">
            <a:noAutofit/>
          </a:bodyPr>
          <a:lstStyle/>
          <a:p>
            <a:pPr lvl="0" algn="ctr" defTabSz="137795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 Khái niệm</a:t>
            </a:r>
            <a:r>
              <a:rPr lang="vi-VN"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726308" y="2922061"/>
            <a:ext cx="4159457" cy="1071209"/>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953" tIns="128016" rIns="128016" bIns="128016" numCol="1" spcCol="1270" anchor="ctr" anchorCtr="0">
            <a:noAutofit/>
          </a:bodyPr>
          <a:lstStyle/>
          <a:p>
            <a:pPr lvl="0" algn="l" defTabSz="8001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726308" y="3993270"/>
            <a:ext cx="4159457" cy="1071209"/>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953" tIns="128016" rIns="128016" bIns="128016" numCol="1" spcCol="1270" anchor="ctr" anchorCtr="0">
            <a:noAutofit/>
          </a:bodyPr>
          <a:lstStyle/>
          <a:p>
            <a:pPr lvl="0" algn="l" defTabSz="8001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nay.</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726308" y="5064479"/>
            <a:ext cx="4159457" cy="1071209"/>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953" tIns="128016" rIns="128016" bIns="128016" numCol="1" spcCol="1270" anchor="ctr" anchorCtr="0">
            <a:noAutofit/>
          </a:bodyPr>
          <a:lstStyle/>
          <a:p>
            <a:pPr lvl="0" algn="l" defTabSz="8001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vi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ô </a:t>
            </a:r>
            <a:r>
              <a:rPr lang="en-US" sz="2400" kern="1200" dirty="0" err="1" smtClean="0">
                <a:latin typeface="Times New Roman" panose="02020603050405020304" pitchFamily="18" charset="0"/>
                <a:cs typeface="Times New Roman" panose="02020603050405020304" pitchFamily="18" charset="0"/>
              </a:rPr>
              <a:t>nhiễm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6660226" y="2397693"/>
            <a:ext cx="1646282" cy="967834"/>
          </a:xfrm>
          <a:custGeom>
            <a:avLst/>
            <a:gdLst>
              <a:gd name="connsiteX0" fmla="*/ 0 w 1591468"/>
              <a:gd name="connsiteY0" fmla="*/ 795734 h 1591468"/>
              <a:gd name="connsiteX1" fmla="*/ 795734 w 1591468"/>
              <a:gd name="connsiteY1" fmla="*/ 0 h 1591468"/>
              <a:gd name="connsiteX2" fmla="*/ 1591468 w 1591468"/>
              <a:gd name="connsiteY2" fmla="*/ 795734 h 1591468"/>
              <a:gd name="connsiteX3" fmla="*/ 795734 w 1591468"/>
              <a:gd name="connsiteY3" fmla="*/ 1591468 h 1591468"/>
              <a:gd name="connsiteX4" fmla="*/ 0 w 1591468"/>
              <a:gd name="connsiteY4" fmla="*/ 795734 h 1591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68" h="1591468">
                <a:moveTo>
                  <a:pt x="0" y="795734"/>
                </a:moveTo>
                <a:cubicBezTo>
                  <a:pt x="0" y="356262"/>
                  <a:pt x="356262" y="0"/>
                  <a:pt x="795734" y="0"/>
                </a:cubicBezTo>
                <a:cubicBezTo>
                  <a:pt x="1235206" y="0"/>
                  <a:pt x="1591468" y="356262"/>
                  <a:pt x="1591468" y="795734"/>
                </a:cubicBezTo>
                <a:cubicBezTo>
                  <a:pt x="1591468" y="1235206"/>
                  <a:pt x="1235206" y="1591468"/>
                  <a:pt x="795734" y="1591468"/>
                </a:cubicBezTo>
                <a:cubicBezTo>
                  <a:pt x="356262" y="1591468"/>
                  <a:pt x="0" y="1235206"/>
                  <a:pt x="0" y="79573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065" tIns="233065" rIns="233065" bIns="233065" numCol="1" spcCol="1270" anchor="ctr" anchorCtr="0">
            <a:noAutofit/>
          </a:bodyPr>
          <a:lstStyle/>
          <a:p>
            <a:pPr lvl="0" algn="ctr" defTabSz="137795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Ví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dụ</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0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9495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207098" y="684766"/>
            <a:ext cx="1752403"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2144" y="1785842"/>
            <a:ext cx="10845800" cy="2677656"/>
          </a:xfrm>
          <a:prstGeom prst="rect">
            <a:avLst/>
          </a:prstGeom>
        </p:spPr>
        <p:txBody>
          <a:bodyPr>
            <a:spAutoFit/>
          </a:bodyPr>
          <a:lstStyle/>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ttrường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1" name="Rectangle 10"/>
          <p:cNvSpPr/>
          <p:nvPr/>
        </p:nvSpPr>
        <p:spPr>
          <a:xfrm>
            <a:off x="660400" y="1258917"/>
            <a:ext cx="4008854" cy="587853"/>
          </a:xfrm>
          <a:prstGeom prst="rect">
            <a:avLst/>
          </a:prstGeom>
        </p:spPr>
        <p:txBody>
          <a:bodyPr wrap="none">
            <a:spAutoFit/>
          </a:bodyPr>
          <a:lstStyle/>
          <a:p>
            <a:pPr algn="just">
              <a:lnSpc>
                <a:spcPct val="115000"/>
              </a:lnSpc>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2888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94958"/>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207098" y="684766"/>
            <a:ext cx="1752403"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68906" y="1337717"/>
            <a:ext cx="4482317"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Ví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tham</a:t>
            </a:r>
            <a:r>
              <a:rPr lang="en-US" sz="2800" b="1" dirty="0" smtClean="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khảo</a:t>
            </a:r>
            <a:r>
              <a:rPr lang="en-US" sz="2800" b="1" dirty="0" smtClean="0">
                <a:latin typeface="Times New Roman" panose="02020603050405020304" pitchFamily="18" charset="0"/>
                <a:ea typeface="Times New Roman" panose="02020603050405020304" pitchFamily="18" charset="0"/>
              </a:rPr>
              <a:t>:</a:t>
            </a:r>
            <a:r>
              <a:rPr lang="en-US" sz="2800" b="1" dirty="0" smtClean="0">
                <a:latin typeface="Times New Roman" panose="02020603050405020304" pitchFamily="18" charset="0"/>
                <a:ea typeface="Times New Roman" panose="02020603050405020304" pitchFamily="18" charset="0"/>
              </a:rPr>
              <a:t> </a:t>
            </a:r>
            <a:endParaRPr lang="en-US" sz="2800" dirty="0"/>
          </a:p>
        </p:txBody>
      </p:sp>
      <p:sp>
        <p:nvSpPr>
          <p:cNvPr id="10" name="Rectangle 9"/>
          <p:cNvSpPr/>
          <p:nvPr/>
        </p:nvSpPr>
        <p:spPr>
          <a:xfrm>
            <a:off x="660400" y="1777294"/>
            <a:ext cx="10845800" cy="4305602"/>
          </a:xfrm>
          <a:prstGeom prst="rect">
            <a:avLst/>
          </a:prstGeom>
        </p:spPr>
        <p:txBody>
          <a:bodyPr>
            <a:spAutoFit/>
          </a:bodyPr>
          <a:lstStyle/>
          <a:p>
            <a:pPr algn="just">
              <a:lnSpc>
                <a:spcPct val="115000"/>
              </a:lnSpc>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Các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kiệt</a:t>
            </a:r>
            <a:r>
              <a:rPr lang="en-US" sz="2400" dirty="0">
                <a:latin typeface="Times New Roman" panose="02020603050405020304" pitchFamily="18" charset="0"/>
                <a:ea typeface="Times New Roman" panose="02020603050405020304" pitchFamily="18" charset="0"/>
              </a:rPr>
              <a:t> do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r</a:t>
            </a:r>
            <a:r>
              <a:rPr lang="vi-VN" sz="2400" dirty="0">
                <a:solidFill>
                  <a:srgbClr val="202122"/>
                </a:solidFill>
                <a:latin typeface="Times New Roman" panose="02020603050405020304" pitchFamily="18" charset="0"/>
                <a:ea typeface="Times New Roman" panose="02020603050405020304" pitchFamily="18" charset="0"/>
              </a:rPr>
              <a:t>ừng cây, các động vật, thực vật quý hiếm, các mỏ khoáng sản, các nguồn nước, dầu, khí...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rPr>
              <a:t>nhiều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như</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nước</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nay </a:t>
            </a:r>
            <a:r>
              <a:rPr lang="en-US" sz="2400" dirty="0" err="1">
                <a:latin typeface="Times New Roman" panose="02020603050405020304" pitchFamily="18" charset="0"/>
                <a:ea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ngọt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dần</a:t>
            </a:r>
            <a:r>
              <a:rPr lang="en-US" sz="2400" dirty="0">
                <a:latin typeface="Times New Roman" panose="02020603050405020304" pitchFamily="18" charset="0"/>
                <a:ea typeface="Times New Roman" panose="02020603050405020304" pitchFamily="18" charset="0"/>
              </a:rPr>
              <a:t> khan </a:t>
            </a:r>
            <a:r>
              <a:rPr lang="en-US" sz="2400" dirty="0" err="1">
                <a:latin typeface="Times New Roman" panose="02020603050405020304" pitchFamily="18" charset="0"/>
                <a:ea typeface="Times New Roman" panose="02020603050405020304" pitchFamily="18" charset="0"/>
              </a:rPr>
              <a:t>hiếm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vi-VN" sz="2400" dirty="0">
                <a:solidFill>
                  <a:srgbClr val="333333"/>
                </a:solidFill>
                <a:latin typeface="Times New Roman" panose="02020603050405020304" pitchFamily="18" charset="0"/>
                <a:ea typeface="Times New Roman" panose="02020603050405020304" pitchFamily="18" charset="0"/>
              </a:rPr>
              <a:t>môi trường - không gian sống chung đang ngày càng bị xuống cấp trầm trọng bởi rác thải mà con người thải ra mỗi ngày. Hàng triệu tấn rác thải nhựa, nilon bị ném xuống những dòng sông, xuống biển, gây ra những hậu quả vô cùng nghiêm trọng. Ôi, còn đâu một hành tinh xanh đẹp đẽ nữa! Con người ơi, phải chăng chúng ta nên hành động ngay để giữ gìn một hành tinh xanh của con cháu của chúng ta?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53652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4292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5191068" y="717083"/>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sp>
        <p:nvSpPr>
          <p:cNvPr id="11" name="Rectangle 10"/>
          <p:cNvSpPr/>
          <p:nvPr/>
        </p:nvSpPr>
        <p:spPr>
          <a:xfrm>
            <a:off x="660400" y="1180017"/>
            <a:ext cx="10845800" cy="1083374"/>
          </a:xfrm>
          <a:prstGeom prst="rect">
            <a:avLst/>
          </a:prstGeom>
        </p:spPr>
        <p:txBody>
          <a:bodyPr>
            <a:spAutoFit/>
          </a:bodyPr>
          <a:lstStyle/>
          <a:p>
            <a:pPr algn="just">
              <a:lnSpc>
                <a:spcPct val="115000"/>
              </a:lnSpc>
            </a:pPr>
            <a:r>
              <a:rPr lang="en-US" sz="2800" b="1" dirty="0" err="1">
                <a:solidFill>
                  <a:srgbClr val="000000"/>
                </a:solidFill>
                <a:latin typeface="Times New Roman" panose="02020603050405020304" pitchFamily="18" charset="0"/>
                <a:ea typeface="Times New Roman" panose="02020603050405020304" pitchFamily="18" charset="0"/>
              </a:rPr>
              <a:t>Dạy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làm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phóng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điều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hình</a:t>
            </a:r>
            <a:r>
              <a:rPr lang="en-US" sz="2800" b="1" dirty="0">
                <a:solidFill>
                  <a:srgbClr val="0070C0"/>
                </a:solidFill>
                <a:latin typeface="Times New Roman" panose="02020603050405020304" pitchFamily="18" charset="0"/>
                <a:ea typeface="Times New Roman" panose="02020603050405020304" pitchFamily="18" charset="0"/>
              </a:rPr>
              <a:t> ô </a:t>
            </a:r>
            <a:r>
              <a:rPr lang="en-US" sz="2800" b="1" dirty="0" err="1">
                <a:solidFill>
                  <a:srgbClr val="0070C0"/>
                </a:solidFill>
                <a:latin typeface="Times New Roman" panose="02020603050405020304" pitchFamily="18" charset="0"/>
                <a:ea typeface="Times New Roman" panose="02020603050405020304" pitchFamily="18" charset="0"/>
              </a:rPr>
              <a:t>nhiễm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nguồn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nước</a:t>
            </a:r>
            <a:r>
              <a:rPr lang="en-US" sz="2800" b="1" dirty="0">
                <a:solidFill>
                  <a:srgbClr val="0070C0"/>
                </a:solidFill>
                <a:latin typeface="Times New Roman" panose="02020603050405020304" pitchFamily="18" charset="0"/>
                <a:ea typeface="Times New Roman" panose="02020603050405020304" pitchFamily="18" charset="0"/>
              </a:rPr>
              <a:t> ở </a:t>
            </a:r>
            <a:r>
              <a:rPr lang="en-US" sz="2800" b="1" dirty="0" err="1">
                <a:solidFill>
                  <a:srgbClr val="0070C0"/>
                </a:solidFill>
                <a:latin typeface="Times New Roman" panose="02020603050405020304" pitchFamily="18" charset="0"/>
                <a:ea typeface="Times New Roman" panose="02020603050405020304" pitchFamily="18" charset="0"/>
              </a:rPr>
              <a:t>địa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phương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2226877" y="2300364"/>
            <a:ext cx="7712846" cy="1736443"/>
            <a:chOff x="1962096" y="2445958"/>
            <a:chExt cx="7044269" cy="1736443"/>
          </a:xfrm>
        </p:grpSpPr>
        <p:sp>
          <p:nvSpPr>
            <p:cNvPr id="15" name="Rounded Rectangle 14"/>
            <p:cNvSpPr/>
            <p:nvPr/>
          </p:nvSpPr>
          <p:spPr>
            <a:xfrm>
              <a:off x="1962096" y="2445958"/>
              <a:ext cx="1638154" cy="1128688"/>
            </a:xfrm>
            <a:prstGeom prst="roundRect">
              <a:avLst/>
            </a:prstGeom>
            <a:blipFill>
              <a:blip r:embed="rId9"/>
              <a:srcRect/>
              <a:stretch>
                <a:fillRect l="-21000" r="-2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1962096" y="3574646"/>
              <a:ext cx="1638154" cy="607755"/>
            </a:xfrm>
            <a:custGeom>
              <a:avLst/>
              <a:gdLst>
                <a:gd name="connsiteX0" fmla="*/ 0 w 1638154"/>
                <a:gd name="connsiteY0" fmla="*/ 0 h 607755"/>
                <a:gd name="connsiteX1" fmla="*/ 1638154 w 1638154"/>
                <a:gd name="connsiteY1" fmla="*/ 0 h 607755"/>
                <a:gd name="connsiteX2" fmla="*/ 1638154 w 1638154"/>
                <a:gd name="connsiteY2" fmla="*/ 607755 h 607755"/>
                <a:gd name="connsiteX3" fmla="*/ 0 w 1638154"/>
                <a:gd name="connsiteY3" fmla="*/ 607755 h 607755"/>
                <a:gd name="connsiteX4" fmla="*/ 0 w 1638154"/>
                <a:gd name="connsiteY4" fmla="*/ 0 h 60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54" h="607755">
                  <a:moveTo>
                    <a:pt x="0" y="0"/>
                  </a:moveTo>
                  <a:lnTo>
                    <a:pt x="1638154" y="0"/>
                  </a:lnTo>
                  <a:lnTo>
                    <a:pt x="1638154" y="607755"/>
                  </a:lnTo>
                  <a:lnTo>
                    <a:pt x="0" y="6077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1</a:t>
              </a:r>
              <a:endParaRPr lang="en-US" sz="28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764134" y="2445958"/>
              <a:ext cx="1638154" cy="1128688"/>
            </a:xfrm>
            <a:prstGeom prst="roundRect">
              <a:avLst/>
            </a:prstGeom>
            <a:blipFill>
              <a:blip r:embed="rId9"/>
              <a:srcRect/>
              <a:stretch>
                <a:fillRect l="-21000" r="-2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3764134" y="3574646"/>
              <a:ext cx="1638154" cy="607755"/>
            </a:xfrm>
            <a:custGeom>
              <a:avLst/>
              <a:gdLst>
                <a:gd name="connsiteX0" fmla="*/ 0 w 1638154"/>
                <a:gd name="connsiteY0" fmla="*/ 0 h 607755"/>
                <a:gd name="connsiteX1" fmla="*/ 1638154 w 1638154"/>
                <a:gd name="connsiteY1" fmla="*/ 0 h 607755"/>
                <a:gd name="connsiteX2" fmla="*/ 1638154 w 1638154"/>
                <a:gd name="connsiteY2" fmla="*/ 607755 h 607755"/>
                <a:gd name="connsiteX3" fmla="*/ 0 w 1638154"/>
                <a:gd name="connsiteY3" fmla="*/ 607755 h 607755"/>
                <a:gd name="connsiteX4" fmla="*/ 0 w 1638154"/>
                <a:gd name="connsiteY4" fmla="*/ 0 h 60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54" h="607755">
                  <a:moveTo>
                    <a:pt x="0" y="0"/>
                  </a:moveTo>
                  <a:lnTo>
                    <a:pt x="1638154" y="0"/>
                  </a:lnTo>
                  <a:lnTo>
                    <a:pt x="1638154" y="607755"/>
                  </a:lnTo>
                  <a:lnTo>
                    <a:pt x="0" y="6077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2</a:t>
              </a:r>
              <a:endParaRPr lang="en-US" sz="2800" kern="1200"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5566173" y="2445958"/>
              <a:ext cx="1638154" cy="1128688"/>
            </a:xfrm>
            <a:prstGeom prst="roundRect">
              <a:avLst/>
            </a:prstGeom>
            <a:blipFill>
              <a:blip r:embed="rId9"/>
              <a:srcRect/>
              <a:stretch>
                <a:fillRect l="-21000" r="-2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5566173" y="3574646"/>
              <a:ext cx="1638154" cy="607755"/>
            </a:xfrm>
            <a:custGeom>
              <a:avLst/>
              <a:gdLst>
                <a:gd name="connsiteX0" fmla="*/ 0 w 1638154"/>
                <a:gd name="connsiteY0" fmla="*/ 0 h 607755"/>
                <a:gd name="connsiteX1" fmla="*/ 1638154 w 1638154"/>
                <a:gd name="connsiteY1" fmla="*/ 0 h 607755"/>
                <a:gd name="connsiteX2" fmla="*/ 1638154 w 1638154"/>
                <a:gd name="connsiteY2" fmla="*/ 607755 h 607755"/>
                <a:gd name="connsiteX3" fmla="*/ 0 w 1638154"/>
                <a:gd name="connsiteY3" fmla="*/ 607755 h 607755"/>
                <a:gd name="connsiteX4" fmla="*/ 0 w 1638154"/>
                <a:gd name="connsiteY4" fmla="*/ 0 h 60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54" h="607755">
                  <a:moveTo>
                    <a:pt x="0" y="0"/>
                  </a:moveTo>
                  <a:lnTo>
                    <a:pt x="1638154" y="0"/>
                  </a:lnTo>
                  <a:lnTo>
                    <a:pt x="1638154" y="607755"/>
                  </a:lnTo>
                  <a:lnTo>
                    <a:pt x="0" y="6077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3</a:t>
              </a:r>
              <a:endParaRPr lang="en-US" sz="2800" kern="12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7368211" y="2445958"/>
              <a:ext cx="1638154" cy="1128688"/>
            </a:xfrm>
            <a:prstGeom prst="roundRect">
              <a:avLst/>
            </a:prstGeom>
            <a:blipFill>
              <a:blip r:embed="rId9"/>
              <a:srcRect/>
              <a:stretch>
                <a:fillRect l="-21000" r="-2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7368211" y="3574646"/>
              <a:ext cx="1638154" cy="607755"/>
            </a:xfrm>
            <a:custGeom>
              <a:avLst/>
              <a:gdLst>
                <a:gd name="connsiteX0" fmla="*/ 0 w 1638154"/>
                <a:gd name="connsiteY0" fmla="*/ 0 h 607755"/>
                <a:gd name="connsiteX1" fmla="*/ 1638154 w 1638154"/>
                <a:gd name="connsiteY1" fmla="*/ 0 h 607755"/>
                <a:gd name="connsiteX2" fmla="*/ 1638154 w 1638154"/>
                <a:gd name="connsiteY2" fmla="*/ 607755 h 607755"/>
                <a:gd name="connsiteX3" fmla="*/ 0 w 1638154"/>
                <a:gd name="connsiteY3" fmla="*/ 607755 h 607755"/>
                <a:gd name="connsiteX4" fmla="*/ 0 w 1638154"/>
                <a:gd name="connsiteY4" fmla="*/ 0 h 60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54" h="607755">
                  <a:moveTo>
                    <a:pt x="0" y="0"/>
                  </a:moveTo>
                  <a:lnTo>
                    <a:pt x="1638154" y="0"/>
                  </a:lnTo>
                  <a:lnTo>
                    <a:pt x="1638154" y="607755"/>
                  </a:lnTo>
                  <a:lnTo>
                    <a:pt x="0" y="6077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4</a:t>
              </a:r>
              <a:endParaRPr lang="en-US" sz="2800" kern="12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68260" y="4079669"/>
            <a:ext cx="3681977" cy="2094272"/>
            <a:chOff x="468260" y="4079669"/>
            <a:chExt cx="3681977" cy="2094272"/>
          </a:xfrm>
        </p:grpSpPr>
        <p:pic>
          <p:nvPicPr>
            <p:cNvPr id="27" name="Picture 26"/>
            <p:cNvPicPr>
              <a:picLocks noChangeAspect="1"/>
            </p:cNvPicPr>
            <p:nvPr/>
          </p:nvPicPr>
          <p:blipFill rotWithShape="1">
            <a:blip r:embed="rId10"/>
            <a:srcRect l="2984" t="14315" r="2903" b="23508"/>
            <a:stretch/>
          </p:blipFill>
          <p:spPr>
            <a:xfrm>
              <a:off x="468260" y="4079669"/>
              <a:ext cx="3681977" cy="2094272"/>
            </a:xfrm>
            <a:prstGeom prst="rect">
              <a:avLst/>
            </a:prstGeom>
          </p:spPr>
        </p:pic>
        <p:sp>
          <p:nvSpPr>
            <p:cNvPr id="28" name="Rectangle 27"/>
            <p:cNvSpPr/>
            <p:nvPr/>
          </p:nvSpPr>
          <p:spPr>
            <a:xfrm>
              <a:off x="520673" y="4329882"/>
              <a:ext cx="3382335" cy="1791260"/>
            </a:xfrm>
            <a:prstGeom prst="rect">
              <a:avLst/>
            </a:prstGeom>
          </p:spPr>
          <p:txBody>
            <a:bodyPr wrap="square">
              <a:spAutoFit/>
            </a:bodyPr>
            <a:lstStyle/>
            <a:p>
              <a:pPr marL="171450" algn="just">
                <a:lnSpc>
                  <a:spcPct val="115000"/>
                </a:lnSpc>
              </a:pPr>
              <a:r>
                <a:rPr lang="en-US" sz="2400" dirty="0" err="1">
                  <a:solidFill>
                    <a:srgbClr val="0D0D0D"/>
                  </a:solidFill>
                  <a:latin typeface="Times New Roman" panose="02020603050405020304" pitchFamily="18" charset="0"/>
                  <a:ea typeface="Times New Roman" panose="02020603050405020304" pitchFamily="18" charset="0"/>
                </a:rPr>
                <a:t>Ghi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phỏng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vấn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ô </a:t>
              </a:r>
              <a:r>
                <a:rPr lang="en-US" sz="2400" dirty="0" err="1">
                  <a:solidFill>
                    <a:srgbClr val="0D0D0D"/>
                  </a:solidFill>
                  <a:latin typeface="Times New Roman" panose="02020603050405020304" pitchFamily="18" charset="0"/>
                  <a:ea typeface="Times New Roman" panose="02020603050405020304" pitchFamily="18" charset="0"/>
                </a:rPr>
                <a:t>nhiễm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nguồn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địa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4196926" y="4079669"/>
            <a:ext cx="3681977" cy="2094272"/>
            <a:chOff x="4196926" y="4079669"/>
            <a:chExt cx="3681977" cy="2094272"/>
          </a:xfrm>
        </p:grpSpPr>
        <p:pic>
          <p:nvPicPr>
            <p:cNvPr id="30" name="Picture 29"/>
            <p:cNvPicPr>
              <a:picLocks noChangeAspect="1"/>
            </p:cNvPicPr>
            <p:nvPr/>
          </p:nvPicPr>
          <p:blipFill rotWithShape="1">
            <a:blip r:embed="rId10"/>
            <a:srcRect l="2984" t="14315" r="2903" b="23508"/>
            <a:stretch/>
          </p:blipFill>
          <p:spPr>
            <a:xfrm>
              <a:off x="4196926" y="4079669"/>
              <a:ext cx="3681977" cy="2094272"/>
            </a:xfrm>
            <a:prstGeom prst="rect">
              <a:avLst/>
            </a:prstGeom>
          </p:spPr>
        </p:pic>
        <p:sp>
          <p:nvSpPr>
            <p:cNvPr id="29" name="Rectangle 28"/>
            <p:cNvSpPr/>
            <p:nvPr/>
          </p:nvSpPr>
          <p:spPr>
            <a:xfrm>
              <a:off x="4472043" y="4385889"/>
              <a:ext cx="3235211" cy="1569660"/>
            </a:xfrm>
            <a:prstGeom prst="rect">
              <a:avLst/>
            </a:prstGeom>
          </p:spPr>
          <p:txBody>
            <a:bodyPr wrap="square">
              <a:spAutoFit/>
            </a:bodyPr>
            <a:lstStyle/>
            <a:p>
              <a:r>
                <a:rPr lang="en-US" sz="2400" dirty="0" err="1">
                  <a:solidFill>
                    <a:srgbClr val="0D0D0D"/>
                  </a:solidFill>
                  <a:latin typeface="Times New Roman" panose="02020603050405020304" pitchFamily="18" charset="0"/>
                  <a:ea typeface="Times New Roman" panose="02020603050405020304" pitchFamily="18" charset="0"/>
                </a:rPr>
                <a:t>Tìm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nguyên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chính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ô </a:t>
              </a:r>
              <a:r>
                <a:rPr lang="en-US" sz="2400" dirty="0" err="1">
                  <a:solidFill>
                    <a:srgbClr val="0D0D0D"/>
                  </a:solidFill>
                  <a:latin typeface="Times New Roman" panose="02020603050405020304" pitchFamily="18" charset="0"/>
                  <a:ea typeface="Times New Roman" panose="02020603050405020304" pitchFamily="18" charset="0"/>
                </a:rPr>
                <a:t>nhiễm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địa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grpSp>
      <p:grpSp>
        <p:nvGrpSpPr>
          <p:cNvPr id="10" name="Group 9"/>
          <p:cNvGrpSpPr/>
          <p:nvPr/>
        </p:nvGrpSpPr>
        <p:grpSpPr>
          <a:xfrm>
            <a:off x="7925593" y="4079669"/>
            <a:ext cx="3681977" cy="2094272"/>
            <a:chOff x="7925593" y="4079669"/>
            <a:chExt cx="3681977" cy="2094272"/>
          </a:xfrm>
        </p:grpSpPr>
        <p:pic>
          <p:nvPicPr>
            <p:cNvPr id="33" name="Picture 32"/>
            <p:cNvPicPr>
              <a:picLocks noChangeAspect="1"/>
            </p:cNvPicPr>
            <p:nvPr/>
          </p:nvPicPr>
          <p:blipFill rotWithShape="1">
            <a:blip r:embed="rId10"/>
            <a:srcRect l="2984" t="14315" r="2903" b="23508"/>
            <a:stretch/>
          </p:blipFill>
          <p:spPr>
            <a:xfrm>
              <a:off x="7925593" y="4079669"/>
              <a:ext cx="3681977" cy="2094272"/>
            </a:xfrm>
            <a:prstGeom prst="rect">
              <a:avLst/>
            </a:prstGeom>
          </p:spPr>
        </p:pic>
        <p:sp>
          <p:nvSpPr>
            <p:cNvPr id="34" name="Rectangle 33"/>
            <p:cNvSpPr/>
            <p:nvPr/>
          </p:nvSpPr>
          <p:spPr>
            <a:xfrm>
              <a:off x="8094048" y="4385889"/>
              <a:ext cx="3291707" cy="1569660"/>
            </a:xfrm>
            <a:prstGeom prst="rect">
              <a:avLst/>
            </a:prstGeom>
          </p:spPr>
          <p:txBody>
            <a:bodyPr wrap="square">
              <a:spAutoFit/>
            </a:bodyPr>
            <a:lstStyle/>
            <a:p>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xuất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mà</a:t>
              </a:r>
              <a:r>
                <a:rPr lang="en-US" sz="2400" dirty="0">
                  <a:solidFill>
                    <a:srgbClr val="0D0D0D"/>
                  </a:solidFill>
                  <a:latin typeface="Times New Roman" panose="02020603050405020304" pitchFamily="18" charset="0"/>
                  <a:ea typeface="Times New Roman" panose="02020603050405020304" pitchFamily="18" charset="0"/>
                </a:rPr>
                <a:t> HS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góp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ô </a:t>
              </a:r>
              <a:r>
                <a:rPr lang="en-US" sz="2400" dirty="0" err="1">
                  <a:solidFill>
                    <a:srgbClr val="0D0D0D"/>
                  </a:solidFill>
                  <a:latin typeface="Times New Roman" panose="02020603050405020304" pitchFamily="18" charset="0"/>
                  <a:ea typeface="Times New Roman" panose="02020603050405020304" pitchFamily="18" charset="0"/>
                </a:rPr>
                <a:t>nhiễm</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địa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grpSp>
    </p:spTree>
    <p:extLst>
      <p:ext uri="{BB962C8B-B14F-4D97-AF65-F5344CB8AC3E}">
        <p14:creationId xmlns:p14="http://schemas.microsoft.com/office/powerpoint/2010/main" val="12152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5191068" y="71708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25171" y="1178698"/>
            <a:ext cx="10845800" cy="5124480"/>
          </a:xfrm>
          <a:prstGeom prst="rect">
            <a:avLst/>
          </a:prstGeom>
        </p:spPr>
        <p:txBody>
          <a:bodyPr>
            <a:spAutoFit/>
          </a:bodyPr>
          <a:lstStyle/>
          <a:p>
            <a:pPr algn="ctr">
              <a:lnSpc>
                <a:spcPct val="115000"/>
              </a:lnSpc>
              <a:spcBef>
                <a:spcPts val="65"/>
              </a:spcBef>
              <a:spcAft>
                <a:spcPts val="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p>
          <a:p>
            <a:pPr marL="457200" lvl="0" indent="-457200" algn="just">
              <a:lnSpc>
                <a:spcPct val="115000"/>
              </a:lnSpc>
              <a:spcBef>
                <a:spcPts val="65"/>
              </a:spcBef>
              <a:spcAft>
                <a:spcPts val="0"/>
              </a:spcAft>
              <a:buSzPts val="1400"/>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phỏng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a:t>
            </a:r>
          </a:p>
          <a:p>
            <a:pPr marL="457200" lvl="0" indent="-457200" algn="just">
              <a:lnSpc>
                <a:spcPct val="115000"/>
              </a:lnSpc>
              <a:spcBef>
                <a:spcPts val="65"/>
              </a:spcBef>
              <a:spcAft>
                <a:spcPts val="0"/>
              </a:spcAft>
              <a:buSzPts val="1400"/>
              <a:buFont typeface="Wingdings" panose="05000000000000000000" pitchFamily="2" charset="2"/>
              <a:buChar char="v"/>
            </a:pP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nay ở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do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p>
          <a:p>
            <a:pPr marL="615950" indent="-457200" algn="just">
              <a:lnSpc>
                <a:spcPct val="115000"/>
              </a:lnSpc>
              <a:spcBef>
                <a:spcPts val="65"/>
              </a:spcBef>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ngòi</a:t>
            </a:r>
            <a:r>
              <a:rPr lang="en-US" sz="2800" dirty="0">
                <a:latin typeface="Times New Roman" panose="02020603050405020304" pitchFamily="18" charset="0"/>
                <a:ea typeface="Times New Roman" panose="02020603050405020304" pitchFamily="18" charset="0"/>
              </a:rPr>
              <a:t>.</a:t>
            </a:r>
          </a:p>
          <a:p>
            <a:pPr marL="615950" indent="-457200" algn="just">
              <a:lnSpc>
                <a:spcPct val="115000"/>
              </a:lnSpc>
              <a:spcBef>
                <a:spcPts val="65"/>
              </a:spcBef>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p>
          <a:p>
            <a:pPr marL="615950" indent="-457200" algn="just">
              <a:lnSpc>
                <a:spcPct val="115000"/>
              </a:lnSpc>
              <a:spcBef>
                <a:spcPts val="65"/>
              </a:spcBef>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p>
          <a:p>
            <a:pPr marL="615950" indent="-457200" algn="just">
              <a:lnSpc>
                <a:spcPct val="115000"/>
              </a:lnSpc>
              <a:spcBef>
                <a:spcPts val="65"/>
              </a:spcBef>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Do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doanh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nghề</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02192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4292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5191068" y="71708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422970"/>
            <a:ext cx="10845800" cy="4080861"/>
          </a:xfrm>
          <a:prstGeom prst="rect">
            <a:avLst/>
          </a:prstGeom>
        </p:spPr>
        <p:txBody>
          <a:bodyPr>
            <a:spAutoFit/>
          </a:bodyPr>
          <a:lstStyle/>
          <a:p>
            <a:pPr marL="285750" lvl="0" indent="-285750" algn="just">
              <a:lnSpc>
                <a:spcPct val="115000"/>
              </a:lnSpc>
              <a:spcBef>
                <a:spcPts val="65"/>
              </a:spcBef>
              <a:spcAft>
                <a:spcPts val="0"/>
              </a:spcAft>
              <a:buSzPts val="1400"/>
              <a:buFont typeface="Wingdings" panose="05000000000000000000" pitchFamily="2" charset="2"/>
              <a:buChar char="v"/>
            </a:pP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a:t>
            </a:r>
          </a:p>
          <a:p>
            <a:pPr marL="444500" indent="-285750" algn="just">
              <a:lnSpc>
                <a:spcPct val="115000"/>
              </a:lnSpc>
              <a:spcBef>
                <a:spcPts val="65"/>
              </a:spcBef>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Tuyên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xóm</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p>
          <a:p>
            <a:pPr marL="444500" indent="-285750" algn="just">
              <a:lnSpc>
                <a:spcPct val="115000"/>
              </a:lnSpc>
              <a:spcBef>
                <a:spcPts val="65"/>
              </a:spcBef>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Tổ</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xóm</a:t>
            </a:r>
            <a:r>
              <a:rPr lang="en-US" sz="2800" dirty="0" smtClean="0">
                <a:latin typeface="Times New Roman" panose="02020603050405020304" pitchFamily="18" charset="0"/>
                <a:ea typeface="Times New Roman" panose="02020603050405020304" pitchFamily="18" charset="0"/>
              </a:rPr>
              <a:t>,…</a:t>
            </a:r>
          </a:p>
          <a:p>
            <a:pPr marL="444500" indent="-285750" algn="just">
              <a:lnSpc>
                <a:spcPct val="115000"/>
              </a:lnSpc>
              <a:spcBef>
                <a:spcPts val="65"/>
              </a:spcBef>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Dự</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chai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a:t>
            </a:r>
          </a:p>
          <a:p>
            <a:pPr marL="444500" indent="-285750" algn="just">
              <a:lnSpc>
                <a:spcPct val="115000"/>
              </a:lnSpc>
              <a:spcBef>
                <a:spcPts val="65"/>
              </a:spcBef>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Làm</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a:t>
            </a:r>
          </a:p>
          <a:p>
            <a:pPr marL="158750" algn="just">
              <a:lnSpc>
                <a:spcPct val="115000"/>
              </a:lnSpc>
              <a:spcBef>
                <a:spcPts val="65"/>
              </a:spcBef>
              <a:spcAft>
                <a:spcPts val="0"/>
              </a:spcAft>
            </a:pP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54781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549940"/>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2: KHAN HIẾM NƯỚC NGỌT (TRỊNH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5191068" y="71708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2566953" y="1295858"/>
            <a:ext cx="7032694" cy="587853"/>
          </a:xfrm>
          <a:prstGeom prst="rect">
            <a:avLst/>
          </a:prstGeom>
        </p:spPr>
        <p:txBody>
          <a:bodyPr wrap="none">
            <a:spAutoFit/>
          </a:bodyPr>
          <a:lstStyle/>
          <a:p>
            <a:pPr algn="just">
              <a:lnSpc>
                <a:spcPct val="115000"/>
              </a:lnSpc>
              <a:spcBef>
                <a:spcPts val="65"/>
              </a:spcBef>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686885053"/>
              </p:ext>
            </p:extLst>
          </p:nvPr>
        </p:nvGraphicFramePr>
        <p:xfrm>
          <a:off x="660400" y="2022281"/>
          <a:ext cx="10845800" cy="4258818"/>
        </p:xfrm>
        <a:graphic>
          <a:graphicData uri="http://schemas.openxmlformats.org/drawingml/2006/table">
            <a:tbl>
              <a:tblPr firstRow="1" firstCol="1" bandRow="1"/>
              <a:tblGrid>
                <a:gridCol w="6650853">
                  <a:extLst>
                    <a:ext uri="{9D8B030D-6E8A-4147-A177-3AD203B41FA5}">
                      <a16:colId xmlns:a16="http://schemas.microsoft.com/office/drawing/2014/main" val="4152881567"/>
                    </a:ext>
                  </a:extLst>
                </a:gridCol>
                <a:gridCol w="4194947">
                  <a:extLst>
                    <a:ext uri="{9D8B030D-6E8A-4147-A177-3AD203B41FA5}">
                      <a16:colId xmlns:a16="http://schemas.microsoft.com/office/drawing/2014/main" val="3672164408"/>
                    </a:ext>
                  </a:extLst>
                </a:gridCol>
              </a:tblGrid>
              <a:tr h="0">
                <a:tc>
                  <a:txBody>
                    <a:bodyPr/>
                    <a:lstStyle/>
                    <a:p>
                      <a:pPr>
                        <a:lnSpc>
                          <a:spcPct val="115000"/>
                        </a:lnSpc>
                      </a:pPr>
                      <a:r>
                        <a:rPr lang="en-US" sz="2700" b="1" dirty="0">
                          <a:solidFill>
                            <a:srgbClr val="000000"/>
                          </a:solidFill>
                          <a:effectLst/>
                          <a:latin typeface="Times New Roman" panose="02020603050405020304" pitchFamily="18" charset="0"/>
                          <a:ea typeface="Calibri" panose="020F0502020204030204" pitchFamily="34" charset="0"/>
                        </a:rPr>
                        <a:t>            </a:t>
                      </a:r>
                      <a:r>
                        <a:rPr lang="en-US" sz="2700" b="1" dirty="0" err="1">
                          <a:solidFill>
                            <a:srgbClr val="000000"/>
                          </a:solidFill>
                          <a:effectLst/>
                          <a:latin typeface="Times New Roman" panose="02020603050405020304" pitchFamily="18" charset="0"/>
                          <a:ea typeface="Calibri" panose="020F0502020204030204" pitchFamily="34" charset="0"/>
                        </a:rPr>
                        <a:t>Tiêu</a:t>
                      </a:r>
                      <a:r>
                        <a:rPr lang="en-US" sz="2700" b="1" dirty="0">
                          <a:solidFill>
                            <a:srgbClr val="000000"/>
                          </a:solidFill>
                          <a:effectLst/>
                          <a:latin typeface="Times New Roman" panose="02020603050405020304" pitchFamily="18" charset="0"/>
                          <a:ea typeface="Calibri" panose="020F0502020204030204" pitchFamily="34" charset="0"/>
                        </a:rPr>
                        <a:t> </a:t>
                      </a:r>
                      <a:r>
                        <a:rPr lang="en-US" sz="2700" b="1" dirty="0" err="1">
                          <a:solidFill>
                            <a:srgbClr val="000000"/>
                          </a:solidFill>
                          <a:effectLst/>
                          <a:latin typeface="Times New Roman" panose="02020603050405020304" pitchFamily="18" charset="0"/>
                          <a:ea typeface="Calibri" panose="020F0502020204030204" pitchFamily="34" charset="0"/>
                        </a:rPr>
                        <a:t>chí</a:t>
                      </a:r>
                      <a:r>
                        <a:rPr lang="en-US" sz="2700" b="1" dirty="0">
                          <a:solidFill>
                            <a:srgbClr val="000000"/>
                          </a:solidFill>
                          <a:effectLst/>
                          <a:latin typeface="Times New Roman" panose="02020603050405020304" pitchFamily="18" charset="0"/>
                          <a:ea typeface="Calibri" panose="020F0502020204030204" pitchFamily="34" charset="0"/>
                        </a:rPr>
                        <a:t> </a:t>
                      </a:r>
                      <a:r>
                        <a:rPr lang="en-US" sz="2700" b="1" dirty="0" err="1">
                          <a:solidFill>
                            <a:srgbClr val="000000"/>
                          </a:solidFill>
                          <a:effectLst/>
                          <a:latin typeface="Times New Roman" panose="02020603050405020304" pitchFamily="18" charset="0"/>
                          <a:ea typeface="Calibri" panose="020F0502020204030204" pitchFamily="34" charset="0"/>
                        </a:rPr>
                        <a:t>đánh</a:t>
                      </a:r>
                      <a:r>
                        <a:rPr lang="en-US" sz="2700" b="1" dirty="0">
                          <a:solidFill>
                            <a:srgbClr val="000000"/>
                          </a:solidFill>
                          <a:effectLst/>
                          <a:latin typeface="Times New Roman" panose="02020603050405020304" pitchFamily="18" charset="0"/>
                          <a:ea typeface="Calibri" panose="020F0502020204030204" pitchFamily="34" charset="0"/>
                        </a:rPr>
                        <a:t> </a:t>
                      </a:r>
                      <a:r>
                        <a:rPr lang="en-US" sz="2700" b="1" dirty="0" err="1">
                          <a:solidFill>
                            <a:srgbClr val="000000"/>
                          </a:solidFill>
                          <a:effectLst/>
                          <a:latin typeface="Times New Roman" panose="02020603050405020304" pitchFamily="18" charset="0"/>
                          <a:ea typeface="Calibri" panose="020F0502020204030204" pitchFamily="34" charset="0"/>
                        </a:rPr>
                        <a:t>giá</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pPr>
                      <a:r>
                        <a:rPr lang="en-US" sz="2700" b="1">
                          <a:solidFill>
                            <a:srgbClr val="000000"/>
                          </a:solidFill>
                          <a:effectLst/>
                          <a:latin typeface="Times New Roman" panose="02020603050405020304" pitchFamily="18" charset="0"/>
                          <a:ea typeface="Calibri" panose="020F0502020204030204" pitchFamily="34" charset="0"/>
                        </a:rPr>
                        <a:t>Điểm (thang điểm 50)</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77148047"/>
                  </a:ext>
                </a:extLst>
              </a:tr>
              <a:tr h="0">
                <a:tc>
                  <a:txBody>
                    <a:bodyPr/>
                    <a:lstStyle/>
                    <a:p>
                      <a:pPr marL="342900" lvl="0" indent="-342900">
                        <a:lnSpc>
                          <a:spcPct val="115000"/>
                        </a:lnSpc>
                        <a:spcAft>
                          <a:spcPts val="0"/>
                        </a:spcAft>
                        <a:buFont typeface="+mj-lt"/>
                        <a:buAutoNum type="arabicPeriod"/>
                      </a:pPr>
                      <a:r>
                        <a:rPr lang="en-US" sz="2700" dirty="0" err="1">
                          <a:solidFill>
                            <a:srgbClr val="000000"/>
                          </a:solidFill>
                          <a:effectLst/>
                          <a:latin typeface="Times New Roman" panose="02020603050405020304" pitchFamily="18" charset="0"/>
                          <a:ea typeface="Calibri" panose="020F0502020204030204" pitchFamily="34" charset="0"/>
                        </a:rPr>
                        <a:t>Phân</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công</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nhiệm</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vụ</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rõ</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ràng</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các</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thành</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viên</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tích</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cực</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đoàn</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kết</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pPr>
                      <a:r>
                        <a:rPr lang="en-US" sz="2700">
                          <a:solidFill>
                            <a:srgbClr val="000000"/>
                          </a:solidFill>
                          <a:effectLst/>
                          <a:latin typeface="Times New Roman" panose="02020603050405020304" pitchFamily="18" charset="0"/>
                          <a:ea typeface="Calibri" panose="020F0502020204030204" pitchFamily="34" charset="0"/>
                        </a:rPr>
                        <a:t> </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6736106"/>
                  </a:ext>
                </a:extLst>
              </a:tr>
              <a:tr h="0">
                <a:tc>
                  <a:txBody>
                    <a:bodyPr/>
                    <a:lstStyle/>
                    <a:p>
                      <a:pPr marL="342900" lvl="0" indent="-342900">
                        <a:lnSpc>
                          <a:spcPct val="115000"/>
                        </a:lnSpc>
                        <a:spcAft>
                          <a:spcPts val="800"/>
                        </a:spcAft>
                        <a:buFont typeface="+mj-lt"/>
                        <a:buAutoNum type="arabicPeriod"/>
                      </a:pPr>
                      <a:r>
                        <a:rPr lang="en-US" sz="2700" dirty="0" err="1">
                          <a:solidFill>
                            <a:srgbClr val="000000"/>
                          </a:solidFill>
                          <a:effectLst/>
                          <a:latin typeface="Times New Roman" panose="02020603050405020304" pitchFamily="18" charset="0"/>
                          <a:ea typeface="Times New Roman" panose="02020603050405020304" pitchFamily="18" charset="0"/>
                        </a:rPr>
                        <a:t>Thời</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gian</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trình</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bày</a:t>
                      </a:r>
                      <a:r>
                        <a:rPr lang="en-US" sz="2700" dirty="0">
                          <a:solidFill>
                            <a:srgbClr val="000000"/>
                          </a:solidFill>
                          <a:effectLst/>
                          <a:latin typeface="Times New Roman" panose="02020603050405020304" pitchFamily="18" charset="0"/>
                          <a:ea typeface="Times New Roman" panose="02020603050405020304" pitchFamily="18" charset="0"/>
                        </a:rPr>
                        <a:t> (10đ)</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700">
                          <a:solidFill>
                            <a:srgbClr val="000000"/>
                          </a:solidFill>
                          <a:effectLst/>
                          <a:latin typeface="Times New Roman" panose="02020603050405020304" pitchFamily="18" charset="0"/>
                          <a:ea typeface="Calibri" panose="020F0502020204030204" pitchFamily="34" charset="0"/>
                        </a:rPr>
                        <a:t> </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530834"/>
                  </a:ext>
                </a:extLst>
              </a:tr>
              <a:tr h="0">
                <a:tc>
                  <a:txBody>
                    <a:bodyPr/>
                    <a:lstStyle/>
                    <a:p>
                      <a:pPr marL="342900" lvl="0" indent="-342900">
                        <a:lnSpc>
                          <a:spcPct val="115000"/>
                        </a:lnSpc>
                        <a:spcAft>
                          <a:spcPts val="800"/>
                        </a:spcAft>
                        <a:buFont typeface="+mj-lt"/>
                        <a:buAutoNum type="arabicPeriod"/>
                      </a:pPr>
                      <a:r>
                        <a:rPr lang="en-US" sz="2700" dirty="0" err="1">
                          <a:solidFill>
                            <a:srgbClr val="000000"/>
                          </a:solidFill>
                          <a:effectLst/>
                          <a:latin typeface="Times New Roman" panose="02020603050405020304" pitchFamily="18" charset="0"/>
                          <a:ea typeface="Times New Roman" panose="02020603050405020304" pitchFamily="18" charset="0"/>
                        </a:rPr>
                        <a:t>Nội</a:t>
                      </a:r>
                      <a:r>
                        <a:rPr lang="en-US" sz="2700" dirty="0">
                          <a:solidFill>
                            <a:srgbClr val="000000"/>
                          </a:solidFill>
                          <a:effectLst/>
                          <a:latin typeface="Times New Roman" panose="02020603050405020304" pitchFamily="18" charset="0"/>
                          <a:ea typeface="Times New Roman" panose="02020603050405020304" pitchFamily="18" charset="0"/>
                        </a:rPr>
                        <a:t> dung </a:t>
                      </a:r>
                      <a:r>
                        <a:rPr lang="en-US" sz="2700" dirty="0" err="1">
                          <a:solidFill>
                            <a:srgbClr val="000000"/>
                          </a:solidFill>
                          <a:effectLst/>
                          <a:latin typeface="Times New Roman" panose="02020603050405020304" pitchFamily="18" charset="0"/>
                          <a:ea typeface="Times New Roman" panose="02020603050405020304" pitchFamily="18" charset="0"/>
                        </a:rPr>
                        <a:t>kiến</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thức</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hình</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ảnh</a:t>
                      </a:r>
                      <a:r>
                        <a:rPr lang="en-US" sz="2700" dirty="0">
                          <a:solidFill>
                            <a:srgbClr val="000000"/>
                          </a:solidFill>
                          <a:effectLst/>
                          <a:latin typeface="Times New Roman" panose="02020603050405020304" pitchFamily="18" charset="0"/>
                          <a:ea typeface="Times New Roman" panose="02020603050405020304" pitchFamily="18" charset="0"/>
                        </a:rPr>
                        <a:t> minh </a:t>
                      </a:r>
                      <a:r>
                        <a:rPr lang="en-US" sz="2700" dirty="0" err="1">
                          <a:solidFill>
                            <a:srgbClr val="000000"/>
                          </a:solidFill>
                          <a:effectLst/>
                          <a:latin typeface="Times New Roman" panose="02020603050405020304" pitchFamily="18" charset="0"/>
                          <a:ea typeface="Times New Roman" panose="02020603050405020304" pitchFamily="18" charset="0"/>
                        </a:rPr>
                        <a:t>hoạ</a:t>
                      </a:r>
                      <a:r>
                        <a:rPr lang="en-US" sz="2700" dirty="0">
                          <a:solidFill>
                            <a:srgbClr val="000000"/>
                          </a:solidFill>
                          <a:effectLst/>
                          <a:latin typeface="Times New Roman" panose="02020603050405020304" pitchFamily="18" charset="0"/>
                          <a:ea typeface="Times New Roman" panose="02020603050405020304" pitchFamily="18" charset="0"/>
                        </a:rPr>
                        <a:t> (20đ)</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700" dirty="0">
                          <a:solidFill>
                            <a:srgbClr val="000000"/>
                          </a:solidFill>
                          <a:effectLst/>
                          <a:latin typeface="Times New Roman" panose="02020603050405020304" pitchFamily="18" charset="0"/>
                          <a:ea typeface="Calibri" panose="020F0502020204030204" pitchFamily="34" charset="0"/>
                        </a:rPr>
                        <a:t> </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307866"/>
                  </a:ext>
                </a:extLst>
              </a:tr>
              <a:tr h="0">
                <a:tc>
                  <a:txBody>
                    <a:bodyPr/>
                    <a:lstStyle/>
                    <a:p>
                      <a:pPr marL="342900" lvl="0" indent="-342900">
                        <a:lnSpc>
                          <a:spcPct val="115000"/>
                        </a:lnSpc>
                        <a:spcAft>
                          <a:spcPts val="800"/>
                        </a:spcAft>
                        <a:buFont typeface="+mj-lt"/>
                        <a:buAutoNum type="arabicPeriod"/>
                      </a:pPr>
                      <a:r>
                        <a:rPr lang="en-US" sz="2700" dirty="0" err="1">
                          <a:solidFill>
                            <a:srgbClr val="000000"/>
                          </a:solidFill>
                          <a:effectLst/>
                          <a:latin typeface="Times New Roman" panose="02020603050405020304" pitchFamily="18" charset="0"/>
                          <a:ea typeface="Times New Roman" panose="02020603050405020304" pitchFamily="18" charset="0"/>
                        </a:rPr>
                        <a:t>Kĩ</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năng</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thuyết</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trình</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sản</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phẩm</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học</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tập</a:t>
                      </a:r>
                      <a:r>
                        <a:rPr lang="en-US" sz="2700" dirty="0">
                          <a:solidFill>
                            <a:srgbClr val="000000"/>
                          </a:solidFill>
                          <a:effectLst/>
                          <a:latin typeface="Times New Roman" panose="02020603050405020304" pitchFamily="18" charset="0"/>
                          <a:ea typeface="Times New Roman" panose="02020603050405020304" pitchFamily="18" charset="0"/>
                        </a:rPr>
                        <a:t> (10đ)</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700" dirty="0">
                          <a:solidFill>
                            <a:srgbClr val="000000"/>
                          </a:solidFill>
                          <a:effectLst/>
                          <a:latin typeface="Times New Roman" panose="02020603050405020304" pitchFamily="18" charset="0"/>
                          <a:ea typeface="Calibri" panose="020F0502020204030204" pitchFamily="34" charset="0"/>
                        </a:rPr>
                        <a:t> </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733638"/>
                  </a:ext>
                </a:extLst>
              </a:tr>
              <a:tr h="0">
                <a:tc>
                  <a:txBody>
                    <a:bodyPr/>
                    <a:lstStyle/>
                    <a:p>
                      <a:pPr marL="342900" lvl="0" indent="-342900">
                        <a:lnSpc>
                          <a:spcPct val="115000"/>
                        </a:lnSpc>
                        <a:spcAft>
                          <a:spcPts val="800"/>
                        </a:spcAft>
                        <a:buFont typeface="+mj-lt"/>
                        <a:buAutoNum type="arabicPeriod"/>
                      </a:pPr>
                      <a:r>
                        <a:rPr lang="en-US" sz="2700" dirty="0" err="1">
                          <a:solidFill>
                            <a:srgbClr val="000000"/>
                          </a:solidFill>
                          <a:effectLst/>
                          <a:latin typeface="Times New Roman" panose="02020603050405020304" pitchFamily="18" charset="0"/>
                          <a:ea typeface="Times New Roman" panose="02020603050405020304" pitchFamily="18" charset="0"/>
                        </a:rPr>
                        <a:t>Tính</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khả</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thi</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trong</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giải</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pháp</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đề</a:t>
                      </a:r>
                      <a:r>
                        <a:rPr lang="en-US" sz="2700" dirty="0">
                          <a:solidFill>
                            <a:srgbClr val="000000"/>
                          </a:solidFill>
                          <a:effectLst/>
                          <a:latin typeface="Times New Roman" panose="02020603050405020304" pitchFamily="18" charset="0"/>
                          <a:ea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rPr>
                        <a:t>xuất</a:t>
                      </a:r>
                      <a:r>
                        <a:rPr lang="en-US" sz="2700" dirty="0">
                          <a:solidFill>
                            <a:srgbClr val="000000"/>
                          </a:solidFill>
                          <a:effectLst/>
                          <a:latin typeface="Times New Roman" panose="02020603050405020304" pitchFamily="18" charset="0"/>
                          <a:ea typeface="Times New Roman" panose="02020603050405020304" pitchFamily="18" charset="0"/>
                        </a:rPr>
                        <a:t> (10đ)</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700" dirty="0">
                          <a:solidFill>
                            <a:srgbClr val="000000"/>
                          </a:solidFill>
                          <a:effectLst/>
                          <a:latin typeface="Times New Roman" panose="02020603050405020304" pitchFamily="18" charset="0"/>
                          <a:ea typeface="Calibri" panose="020F0502020204030204" pitchFamily="34" charset="0"/>
                        </a:rPr>
                        <a:t> </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244164"/>
                  </a:ext>
                </a:extLst>
              </a:tr>
              <a:tr h="0">
                <a:tc>
                  <a:txBody>
                    <a:bodyPr/>
                    <a:lstStyle/>
                    <a:p>
                      <a:pPr>
                        <a:lnSpc>
                          <a:spcPct val="115000"/>
                        </a:lnSpc>
                      </a:pPr>
                      <a:r>
                        <a:rPr lang="en-US" sz="2700" dirty="0" err="1">
                          <a:solidFill>
                            <a:srgbClr val="000000"/>
                          </a:solidFill>
                          <a:effectLst/>
                          <a:latin typeface="Times New Roman" panose="02020603050405020304" pitchFamily="18" charset="0"/>
                          <a:ea typeface="Calibri" panose="020F0502020204030204" pitchFamily="34" charset="0"/>
                        </a:rPr>
                        <a:t>Tổng</a:t>
                      </a:r>
                      <a:r>
                        <a:rPr lang="en-US" sz="2700" dirty="0">
                          <a:solidFill>
                            <a:srgbClr val="000000"/>
                          </a:solidFill>
                          <a:effectLst/>
                          <a:latin typeface="Times New Roman" panose="02020603050405020304" pitchFamily="18" charset="0"/>
                          <a:ea typeface="Calibri" panose="020F0502020204030204" pitchFamily="34" charset="0"/>
                        </a:rPr>
                        <a:t> </a:t>
                      </a:r>
                      <a:r>
                        <a:rPr lang="en-US" sz="2700" dirty="0" err="1">
                          <a:solidFill>
                            <a:srgbClr val="000000"/>
                          </a:solidFill>
                          <a:effectLst/>
                          <a:latin typeface="Times New Roman" panose="02020603050405020304" pitchFamily="18" charset="0"/>
                          <a:ea typeface="Calibri" panose="020F0502020204030204" pitchFamily="34" charset="0"/>
                        </a:rPr>
                        <a:t>điểm</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700" dirty="0">
                          <a:solidFill>
                            <a:srgbClr val="000000"/>
                          </a:solidFill>
                          <a:effectLst/>
                          <a:latin typeface="Times New Roman" panose="02020603050405020304" pitchFamily="18" charset="0"/>
                          <a:ea typeface="Calibri" panose="020F0502020204030204" pitchFamily="34" charset="0"/>
                        </a:rPr>
                        <a:t> </a:t>
                      </a:r>
                      <a:endParaRPr lang="en-US" sz="27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689770"/>
                  </a:ext>
                </a:extLst>
              </a:tr>
            </a:tbl>
          </a:graphicData>
        </a:graphic>
      </p:graphicFrame>
    </p:spTree>
    <p:extLst>
      <p:ext uri="{BB962C8B-B14F-4D97-AF65-F5344CB8AC3E}">
        <p14:creationId xmlns:p14="http://schemas.microsoft.com/office/powerpoint/2010/main" val="32707545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6043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8885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400" b="1" dirty="0">
                <a:solidFill>
                  <a:schemeClr val="bg1"/>
                </a:solidFill>
                <a:latin typeface="Times New Roman" panose="02020603050405020304" pitchFamily="18" charset="0"/>
                <a:ea typeface="Times New Roman" panose="02020603050405020304" pitchFamily="18" charset="0"/>
              </a:rPr>
              <a:t>THỰC HÀNH TIẾNG VIỆT:</a:t>
            </a:r>
            <a:endParaRPr lang="en-US" sz="2000" dirty="0">
              <a:solidFill>
                <a:schemeClr val="bg1"/>
              </a:solidFill>
              <a:latin typeface="Times New Roman" panose="02020603050405020304" pitchFamily="18" charset="0"/>
              <a:ea typeface="Times New Roman" panose="02020603050405020304" pitchFamily="18" charset="0"/>
            </a:endParaRPr>
          </a:p>
          <a:p>
            <a:pPr algn="ct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TỪ HÁN VIỆT, VĂN BẢN VÀ ĐOẠN VĂN</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177443" y="717426"/>
            <a:ext cx="1811714" cy="587853"/>
          </a:xfrm>
          <a:prstGeom prst="rect">
            <a:avLst/>
          </a:prstGeom>
        </p:spPr>
        <p:txBody>
          <a:bodyPr wrap="none">
            <a:spAutoFit/>
          </a:bodyPr>
          <a:lstStyle/>
          <a:p>
            <a:pPr algn="ctr">
              <a:lnSpc>
                <a:spcPct val="115000"/>
              </a:lnSpc>
              <a:spcAft>
                <a:spcPts val="0"/>
              </a:spcAft>
            </a:pPr>
            <a:r>
              <a:rPr lang="en-US" sz="2800" b="1" dirty="0" err="1">
                <a:solidFill>
                  <a:srgbClr val="7030A0"/>
                </a:solidFill>
                <a:latin typeface="Times New Roman" panose="02020603050405020304" pitchFamily="18" charset="0"/>
                <a:ea typeface="Arial" panose="020B0604020202020204" pitchFamily="34" charset="0"/>
              </a:rPr>
              <a:t>Khởi</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động</a:t>
            </a:r>
            <a:endParaRPr lang="en-US" sz="28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2436213" y="1509712"/>
            <a:ext cx="7801897" cy="4200170"/>
            <a:chOff x="2182352" y="1509712"/>
            <a:chExt cx="7801897" cy="4200170"/>
          </a:xfrm>
        </p:grpSpPr>
        <p:pic>
          <p:nvPicPr>
            <p:cNvPr id="11" name="Picture 10"/>
            <p:cNvPicPr>
              <a:picLocks noChangeAspect="1"/>
            </p:cNvPicPr>
            <p:nvPr/>
          </p:nvPicPr>
          <p:blipFill>
            <a:blip r:embed="rId9"/>
            <a:stretch>
              <a:fillRect/>
            </a:stretch>
          </p:blipFill>
          <p:spPr>
            <a:xfrm>
              <a:off x="2182352" y="1509712"/>
              <a:ext cx="7801897" cy="4200170"/>
            </a:xfrm>
            <a:prstGeom prst="rect">
              <a:avLst/>
            </a:prstGeom>
          </p:spPr>
        </p:pic>
        <p:pic>
          <p:nvPicPr>
            <p:cNvPr id="12" name="Picture 11"/>
            <p:cNvPicPr>
              <a:picLocks noChangeAspect="1"/>
            </p:cNvPicPr>
            <p:nvPr/>
          </p:nvPicPr>
          <p:blipFill>
            <a:blip r:embed="rId10"/>
            <a:stretch>
              <a:fillRect/>
            </a:stretch>
          </p:blipFill>
          <p:spPr>
            <a:xfrm>
              <a:off x="3421217" y="1853322"/>
              <a:ext cx="5324167" cy="3161378"/>
            </a:xfrm>
            <a:prstGeom prst="rect">
              <a:avLst/>
            </a:prstGeom>
          </p:spPr>
        </p:pic>
      </p:grpSp>
      <p:sp>
        <p:nvSpPr>
          <p:cNvPr id="13" name="Rectangle 12"/>
          <p:cNvSpPr/>
          <p:nvPr/>
        </p:nvSpPr>
        <p:spPr>
          <a:xfrm>
            <a:off x="507112" y="2491067"/>
            <a:ext cx="2558649" cy="1323439"/>
          </a:xfrm>
          <a:prstGeom prst="rect">
            <a:avLst/>
          </a:prstGeom>
          <a:noFill/>
        </p:spPr>
        <p:txBody>
          <a:bodyPr wrap="non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VIDEO</a:t>
            </a:r>
          </a:p>
          <a:p>
            <a:pPr algn="ctr"/>
            <a:r>
              <a:rPr lang="en-US" sz="4000" b="1" dirty="0" smtClean="0">
                <a:ln w="22225">
                  <a:solidFill>
                    <a:schemeClr val="accent2"/>
                  </a:solidFill>
                  <a:prstDash val="solid"/>
                </a:ln>
                <a:solidFill>
                  <a:schemeClr val="accent2">
                    <a:lumMod val="40000"/>
                    <a:lumOff val="60000"/>
                  </a:schemeClr>
                </a:solidFill>
              </a:rPr>
              <a:t>(YOUTUBE)</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14" name="Rectangle 13"/>
          <p:cNvSpPr/>
          <p:nvPr/>
        </p:nvSpPr>
        <p:spPr>
          <a:xfrm>
            <a:off x="9608562" y="1650560"/>
            <a:ext cx="1568738" cy="35609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0"/>
              </a:spcAft>
              <a:tabLst>
                <a:tab pos="1386840" algn="l"/>
              </a:tabLst>
            </a:pPr>
            <a:r>
              <a:rPr lang="en-US" sz="2800" dirty="0" smtClean="0">
                <a:solidFill>
                  <a:srgbClr val="000000"/>
                </a:solidFill>
                <a:latin typeface="Times New Roman" panose="02020603050405020304" pitchFamily="18" charset="0"/>
                <a:ea typeface="Times New Roman" panose="02020603050405020304" pitchFamily="18" charset="0"/>
              </a:rPr>
              <a:t>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hát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40463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681250"/>
            <a:ext cx="2792752"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a:t>
            </a:r>
            <a:endParaRPr lang="en-US" sz="2800" dirty="0"/>
          </a:p>
        </p:txBody>
      </p:sp>
      <p:sp>
        <p:nvSpPr>
          <p:cNvPr id="4" name="Rectangle 3"/>
          <p:cNvSpPr/>
          <p:nvPr/>
        </p:nvSpPr>
        <p:spPr>
          <a:xfrm>
            <a:off x="638174" y="1124974"/>
            <a:ext cx="60960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Arial" panose="020B0604020202020204" pitchFamily="34" charset="0"/>
              </a:rPr>
              <a:t>I. </a:t>
            </a:r>
            <a:r>
              <a:rPr lang="en-US" sz="2800" b="1" dirty="0" err="1">
                <a:solidFill>
                  <a:srgbClr val="FF0000"/>
                </a:solidFill>
                <a:latin typeface="Times New Roman" panose="02020603050405020304" pitchFamily="18" charset="0"/>
                <a:ea typeface="Arial" panose="020B0604020202020204" pitchFamily="34" charset="0"/>
              </a:rPr>
              <a:t>Lý</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thuyết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0070C0"/>
                </a:solidFill>
                <a:latin typeface="Times New Roman" panose="02020603050405020304" pitchFamily="18" charset="0"/>
                <a:ea typeface="Arial" panose="020B0604020202020204" pitchFamily="34" charset="0"/>
              </a:rPr>
              <a:t>1. </a:t>
            </a:r>
            <a:r>
              <a:rPr lang="en-US" sz="2800" b="1" dirty="0" err="1">
                <a:solidFill>
                  <a:srgbClr val="0070C0"/>
                </a:solidFill>
                <a:latin typeface="Times New Roman" panose="02020603050405020304" pitchFamily="18" charset="0"/>
                <a:ea typeface="Arial" panose="020B0604020202020204" pitchFamily="34" charset="0"/>
              </a:rPr>
              <a:t>Từ</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Hán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Việt</a:t>
            </a:r>
            <a:endParaRPr lang="en-US" sz="2800" dirty="0">
              <a:effectLst/>
              <a:latin typeface="Times New Roman" panose="02020603050405020304" pitchFamily="18" charset="0"/>
              <a:ea typeface="Times New Roman" panose="02020603050405020304" pitchFamily="18" charset="0"/>
            </a:endParaRPr>
          </a:p>
        </p:txBody>
      </p:sp>
      <p:sp>
        <p:nvSpPr>
          <p:cNvPr id="10" name="Right Arrow 9"/>
          <p:cNvSpPr/>
          <p:nvPr/>
        </p:nvSpPr>
        <p:spPr>
          <a:xfrm>
            <a:off x="814388" y="2038504"/>
            <a:ext cx="3720741" cy="3622526"/>
          </a:xfrm>
          <a:prstGeom prst="rightArrow">
            <a:avLst>
              <a:gd name="adj1" fmla="val 68750"/>
              <a:gd name="adj2" fmla="val 2734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Từ Hán Việt</a:t>
            </a:r>
            <a:r>
              <a:rPr lang="vi-VN" sz="2400" dirty="0">
                <a:solidFill>
                  <a:srgbClr val="0D0D0D"/>
                </a:solidFill>
                <a:latin typeface="Times New Roman" panose="02020603050405020304" pitchFamily="18" charset="0"/>
                <a:ea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1" name="Left Arrow 10"/>
          <p:cNvSpPr/>
          <p:nvPr/>
        </p:nvSpPr>
        <p:spPr>
          <a:xfrm>
            <a:off x="7008967" y="2038504"/>
            <a:ext cx="4282382" cy="3980264"/>
          </a:xfrm>
          <a:prstGeom prst="leftArrow">
            <a:avLst>
              <a:gd name="adj1" fmla="val 63794"/>
              <a:gd name="adj2" fmla="val 3377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
        <p:nvSpPr>
          <p:cNvPr id="12" name="Oval 11"/>
          <p:cNvSpPr/>
          <p:nvPr/>
        </p:nvSpPr>
        <p:spPr>
          <a:xfrm>
            <a:off x="4386622" y="2613348"/>
            <a:ext cx="2709556" cy="240398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sơn hà, quốc gia, vĩ đại, nhân ái,...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98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681250"/>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39546" y="1089933"/>
            <a:ext cx="6096000" cy="548099"/>
          </a:xfrm>
          <a:prstGeom prst="rect">
            <a:avLst/>
          </a:prstGeom>
        </p:spPr>
        <p:txBody>
          <a:bodyPr>
            <a:spAutoFit/>
          </a:bodyPr>
          <a:lstStyle/>
          <a:p>
            <a:pPr>
              <a:lnSpc>
                <a:spcPct val="115000"/>
              </a:lnSpc>
              <a:spcAft>
                <a:spcPts val="0"/>
              </a:spcAft>
            </a:pPr>
            <a:r>
              <a:rPr lang="en-US" sz="2800" b="1" dirty="0">
                <a:solidFill>
                  <a:srgbClr val="0070C0"/>
                </a:solidFill>
                <a:latin typeface="Times New Roman" panose="02020603050405020304" pitchFamily="18" charset="0"/>
                <a:ea typeface="Arial" panose="020B0604020202020204" pitchFamily="34" charset="0"/>
              </a:rPr>
              <a:t>2. </a:t>
            </a:r>
            <a:r>
              <a:rPr lang="en-US" sz="2800" b="1" dirty="0" err="1">
                <a:solidFill>
                  <a:srgbClr val="0070C0"/>
                </a:solidFill>
                <a:latin typeface="Times New Roman" panose="02020603050405020304" pitchFamily="18" charset="0"/>
                <a:ea typeface="Arial" panose="020B0604020202020204" pitchFamily="34" charset="0"/>
              </a:rPr>
              <a:t>Văn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bản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và</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đoạn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smtClean="0">
                <a:solidFill>
                  <a:srgbClr val="0070C0"/>
                </a:solidFill>
                <a:latin typeface="Times New Roman" panose="02020603050405020304" pitchFamily="18" charset="0"/>
                <a:ea typeface="Arial" panose="020B0604020202020204" pitchFamily="34" charset="0"/>
              </a:rPr>
              <a:t>văn</a:t>
            </a:r>
            <a:endParaRPr lang="en-US" sz="2800" dirty="0">
              <a:latin typeface="Times New Roman" panose="02020603050405020304" pitchFamily="18" charset="0"/>
              <a:ea typeface="Times New Roman" panose="02020603050405020304" pitchFamily="18" charset="0"/>
            </a:endParaRPr>
          </a:p>
        </p:txBody>
      </p:sp>
      <p:sp>
        <p:nvSpPr>
          <p:cNvPr id="15" name="Freeform 14"/>
          <p:cNvSpPr/>
          <p:nvPr/>
        </p:nvSpPr>
        <p:spPr>
          <a:xfrm>
            <a:off x="1576539" y="2153302"/>
            <a:ext cx="2779062" cy="377587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0" tIns="862935" rIns="177800" bIns="862935" numCol="1" spcCol="1270" anchor="ctr" anchorCtr="0">
            <a:noAutofit/>
          </a:bodyPr>
          <a:lstStyle/>
          <a:p>
            <a:pPr lvl="0" algn="ctr" defTabSz="1244600">
              <a:lnSpc>
                <a:spcPct val="90000"/>
              </a:lnSpc>
              <a:spcBef>
                <a:spcPct val="0"/>
              </a:spcBef>
              <a:spcAft>
                <a:spcPct val="35000"/>
              </a:spcAft>
            </a:pPr>
            <a:r>
              <a:rPr lang="vi-VN" sz="2800" kern="1200" dirty="0" smtClean="0">
                <a:latin typeface="+mj-lt"/>
              </a:rPr>
              <a:t>Văn bản là đơn vị ngôn ngữ trình bày trọn vẹn một vấn đề trong giao tiếp. </a:t>
            </a:r>
            <a:endParaRPr lang="en-US" sz="2800" kern="1200" dirty="0">
              <a:latin typeface="+mj-lt"/>
            </a:endParaRPr>
          </a:p>
        </p:txBody>
      </p:sp>
      <p:sp>
        <p:nvSpPr>
          <p:cNvPr id="16" name="Freeform 15"/>
          <p:cNvSpPr/>
          <p:nvPr/>
        </p:nvSpPr>
        <p:spPr>
          <a:xfrm>
            <a:off x="4522825" y="2153302"/>
            <a:ext cx="2779063" cy="377587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52401" tIns="862935" rIns="152400" bIns="862935"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dạng</a:t>
            </a:r>
            <a:r>
              <a:rPr lang="en-US" sz="2400" kern="1200" dirty="0" smtClean="0">
                <a:latin typeface="Times New Roman" panose="02020603050405020304" pitchFamily="18" charset="0"/>
                <a:cs typeface="Times New Roman" panose="02020603050405020304" pitchFamily="18" charset="0"/>
              </a:rPr>
              <a:t> l</a:t>
            </a:r>
            <a:r>
              <a:rPr lang="vi-VN" sz="2400" kern="1200" dirty="0" smtClean="0">
                <a:latin typeface="Times New Roman" panose="02020603050405020304" pitchFamily="18" charset="0"/>
                <a:cs typeface="Times New Roman" panose="02020603050405020304" pitchFamily="18" charset="0"/>
              </a:rPr>
              <a:t>à bài nói, bài viết (lá đơn, bức thư, bài thơ, truyện kể, thông báo, bài văn nghị luận,...)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469113" y="2153302"/>
            <a:ext cx="3120949" cy="377587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52400" tIns="862935" rIns="152400" bIns="862935"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Gồm</a:t>
            </a:r>
            <a:r>
              <a:rPr lang="vi-VN" sz="2400" kern="1200" dirty="0" smtClean="0">
                <a:latin typeface="Times New Roman" panose="02020603050405020304" pitchFamily="18" charset="0"/>
                <a:cs typeface="Times New Roman" panose="02020603050405020304" pitchFamily="18" charset="0"/>
              </a:rPr>
              <a:t> có các bộ phận thống nhất về chủ đề (xoay quanh một vấn đề nhất định), liên kết bằng những từ ngữ nhất định và được sắp xếp theo thứ tự hợp lí.</a:t>
            </a:r>
            <a:endParaRPr lang="en-US" sz="2400" kern="1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39546" y="1529729"/>
            <a:ext cx="1967142" cy="587853"/>
          </a:xfrm>
          <a:prstGeom prst="rect">
            <a:avLst/>
          </a:prstGeom>
        </p:spPr>
        <p:txBody>
          <a:bodyPr wrap="none">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115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74146" y="1513256"/>
            <a:ext cx="6096000" cy="1083374"/>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6821" y="2596630"/>
            <a:ext cx="11885764" cy="1083374"/>
          </a:xfrm>
          <a:prstGeom prst="rect">
            <a:avLst/>
          </a:prstGeom>
        </p:spPr>
        <p:txBody>
          <a:bodyPr wrap="squar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đích</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Freeform 8"/>
          <p:cNvSpPr/>
          <p:nvPr/>
        </p:nvSpPr>
        <p:spPr>
          <a:xfrm>
            <a:off x="867082" y="3952568"/>
            <a:ext cx="3730405" cy="1981610"/>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2245" tIns="37338" rIns="617569" bIns="37338"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Ý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vấn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đề</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chính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văn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bản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luận</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224446" y="3952568"/>
            <a:ext cx="3730405" cy="1981610"/>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2245" tIns="37338" rIns="617569" bIns="37338"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Lí</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lẽ</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sở</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ý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quan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điểm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nói</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p:cNvSpPr/>
          <p:nvPr/>
        </p:nvSpPr>
        <p:spPr>
          <a:xfrm>
            <a:off x="7581812" y="3952568"/>
            <a:ext cx="3730405" cy="1981610"/>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2245" tIns="37338" rIns="617569" bIns="37338"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Bằng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những</a:t>
            </a:r>
            <a:r>
              <a:rPr lang="en-US" sz="2800" kern="1200" dirty="0" smtClean="0">
                <a:solidFill>
                  <a:schemeClr val="tx1"/>
                </a:solidFill>
                <a:latin typeface="Times New Roman" panose="02020603050405020304" pitchFamily="18" charset="0"/>
                <a:cs typeface="Times New Roman" panose="02020603050405020304" pitchFamily="18" charset="0"/>
              </a:rPr>
              <a:t> minh </a:t>
            </a:r>
            <a:r>
              <a:rPr lang="en-US" sz="2800" kern="1200" dirty="0" err="1" smtClean="0">
                <a:solidFill>
                  <a:schemeClr val="tx1"/>
                </a:solidFill>
                <a:latin typeface="Times New Roman" panose="02020603050405020304" pitchFamily="18" charset="0"/>
                <a:cs typeface="Times New Roman" panose="02020603050405020304" pitchFamily="18" charset="0"/>
              </a:rPr>
              <a:t>chứng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rõ</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lí</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lẽ</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73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686924" y="681250"/>
            <a:ext cx="27927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39546" y="1089933"/>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đoạn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Arial" panose="020B0604020202020204" pitchFamily="34"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Freeform 14"/>
          <p:cNvSpPr/>
          <p:nvPr/>
        </p:nvSpPr>
        <p:spPr>
          <a:xfrm>
            <a:off x="1230975" y="2060494"/>
            <a:ext cx="3455949" cy="440700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0" tIns="862935" rIns="177800" bIns="862935" numCol="1" spcCol="1270" anchor="ctr" anchorCtr="0">
            <a:noAutofit/>
          </a:bodyPr>
          <a:lstStyle/>
          <a:p>
            <a:pPr algn="just">
              <a:lnSpc>
                <a:spcPct val="115000"/>
              </a:lnSpc>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dấu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bằng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chữ</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lùi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đầu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dòng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thúc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bằng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dấu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chấm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xuống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dòng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diễn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tương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trọn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vẹn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6" name="Freeform 15"/>
          <p:cNvSpPr/>
          <p:nvPr/>
        </p:nvSpPr>
        <p:spPr>
          <a:xfrm>
            <a:off x="4919768" y="2293161"/>
            <a:ext cx="3506237" cy="377587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52401" tIns="862935" rIns="152400" bIns="862935" numCol="1" spcCol="1270" anchor="ctr" anchorCtr="0">
            <a:noAutofit/>
          </a:bodyPr>
          <a:lstStyle/>
          <a:p>
            <a:pPr lvl="0" algn="ctr" defTabSz="1066800">
              <a:lnSpc>
                <a:spcPct val="90000"/>
              </a:lnSpc>
              <a:spcBef>
                <a:spcPct val="0"/>
              </a:spcBef>
              <a:spcAft>
                <a:spcPct val="35000"/>
              </a:spcAft>
            </a:pPr>
            <a:r>
              <a:rPr lang="en-US" sz="2400" dirty="0">
                <a:solidFill>
                  <a:schemeClr val="bg1"/>
                </a:solidFill>
                <a:latin typeface="Times New Roman" panose="02020603050405020304" pitchFamily="18" charset="0"/>
                <a:ea typeface="Times New Roman" panose="02020603050405020304" pitchFamily="18" charset="0"/>
              </a:rPr>
              <a:t>Ở </a:t>
            </a:r>
            <a:r>
              <a:rPr lang="en-US" sz="2400" dirty="0" err="1">
                <a:solidFill>
                  <a:schemeClr val="bg1"/>
                </a:solidFill>
                <a:latin typeface="Times New Roman" panose="02020603050405020304" pitchFamily="18" charset="0"/>
                <a:ea typeface="Times New Roman" panose="02020603050405020304" pitchFamily="18" charset="0"/>
              </a:rPr>
              <a:t>dạng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phổ</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điển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đoạn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gồm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số</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nêu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đoạn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số</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triển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triển</a:t>
            </a:r>
            <a:r>
              <a:rPr lang="en-US" sz="2400" dirty="0">
                <a:solidFill>
                  <a:schemeClr val="bg1"/>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Freeform 16"/>
          <p:cNvSpPr/>
          <p:nvPr/>
        </p:nvSpPr>
        <p:spPr>
          <a:xfrm>
            <a:off x="8794895" y="2421885"/>
            <a:ext cx="2604346" cy="377587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52400" tIns="862935" rIns="152400" bIns="862935" numCol="1" spcCol="1270" anchor="ctr" anchorCtr="0">
            <a:noAutofit/>
          </a:bodyPr>
          <a:lstStyle/>
          <a:p>
            <a:pPr lvl="0" algn="ctr" defTabSz="1066800">
              <a:lnSpc>
                <a:spcPct val="90000"/>
              </a:lnSpc>
              <a:spcBef>
                <a:spcPct val="0"/>
              </a:spcBef>
              <a:spcAft>
                <a:spcPct val="35000"/>
              </a:spcAft>
            </a:pP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gồm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hoặc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số</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đoạn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539546" y="1517848"/>
            <a:ext cx="2032929" cy="587853"/>
          </a:xfrm>
          <a:prstGeom prst="rect">
            <a:avLst/>
          </a:prstGeom>
        </p:spPr>
        <p:txBody>
          <a:bodyPr wrap="none">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354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Thực hành tiếng Việt</a:t>
            </a:r>
            <a:endParaRPr lang="en-US" sz="2800" dirty="0"/>
          </a:p>
        </p:txBody>
      </p:sp>
      <p:sp>
        <p:nvSpPr>
          <p:cNvPr id="11" name="Rectangle 10"/>
          <p:cNvSpPr/>
          <p:nvPr/>
        </p:nvSpPr>
        <p:spPr>
          <a:xfrm>
            <a:off x="440362" y="1028700"/>
            <a:ext cx="6096000" cy="548099"/>
          </a:xfrm>
          <a:prstGeom prst="rect">
            <a:avLst/>
          </a:prstGeom>
        </p:spPr>
        <p:txBody>
          <a:bodyPr>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hành</a:t>
            </a:r>
            <a:endParaRPr lang="en-US" sz="2800" dirty="0">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9"/>
          <a:stretch>
            <a:fillRect/>
          </a:stretch>
        </p:blipFill>
        <p:spPr>
          <a:xfrm>
            <a:off x="1458042" y="4086034"/>
            <a:ext cx="3021821" cy="1971866"/>
          </a:xfrm>
          <a:prstGeom prst="rect">
            <a:avLst/>
          </a:prstGeom>
        </p:spPr>
      </p:pic>
      <p:sp>
        <p:nvSpPr>
          <p:cNvPr id="13" name="Cloud Callout 12"/>
          <p:cNvSpPr/>
          <p:nvPr/>
        </p:nvSpPr>
        <p:spPr>
          <a:xfrm>
            <a:off x="4286004" y="1498161"/>
            <a:ext cx="6422554" cy="3383555"/>
          </a:xfrm>
          <a:prstGeom prst="cloudCallout">
            <a:avLst>
              <a:gd name="adj1" fmla="val -46462"/>
              <a:gd name="adj2" fmla="val 50979"/>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Theo </a:t>
            </a:r>
            <a:r>
              <a:rPr lang="en-US" sz="2800" dirty="0" err="1">
                <a:solidFill>
                  <a:srgbClr val="0D0D0D"/>
                </a:solidFill>
                <a:latin typeface="Times New Roman" panose="02020603050405020304" pitchFamily="18" charset="0"/>
                <a:ea typeface="Times New Roman" panose="02020603050405020304" pitchFamily="18" charset="0"/>
              </a:rPr>
              <a:t>dõi</a:t>
            </a:r>
            <a:r>
              <a:rPr lang="en-US" sz="2800" dirty="0">
                <a:solidFill>
                  <a:srgbClr val="0D0D0D"/>
                </a:solidFill>
                <a:latin typeface="Times New Roman" panose="02020603050405020304" pitchFamily="18" charset="0"/>
                <a:ea typeface="Times New Roman" panose="02020603050405020304" pitchFamily="18" charset="0"/>
              </a:rPr>
              <a:t> SGK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54, </a:t>
            </a:r>
            <a:r>
              <a:rPr lang="en-US" sz="2800" dirty="0" err="1">
                <a:solidFill>
                  <a:srgbClr val="0D0D0D"/>
                </a:solidFill>
                <a:latin typeface="Times New Roman" panose="02020603050405020304" pitchFamily="18" charset="0"/>
                <a:ea typeface="Times New Roman" panose="02020603050405020304" pitchFamily="18" charset="0"/>
              </a:rPr>
              <a:t>hoàn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1, 2: </a:t>
            </a:r>
            <a:r>
              <a:rPr lang="en-US" sz="2800" dirty="0" err="1">
                <a:solidFill>
                  <a:srgbClr val="0D0D0D"/>
                </a:solidFill>
                <a:latin typeface="Times New Roman" panose="02020603050405020304" pitchFamily="18" charset="0"/>
                <a:ea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03223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0362" y="1028700"/>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194956" y="2248874"/>
            <a:ext cx="3467961" cy="3065455"/>
          </a:xfrm>
          <a:prstGeom prst="rect">
            <a:avLst/>
          </a:prstGeom>
          <a:scene3d>
            <a:camera prst="orthographicFront"/>
            <a:lightRig rig="threePt" dir="t"/>
          </a:scene3d>
          <a:sp3d>
            <a:bevelT w="139700" prst="cross"/>
          </a:sp3d>
        </p:spPr>
        <p:style>
          <a:lnRef idx="1">
            <a:schemeClr val="accent4"/>
          </a:lnRef>
          <a:fillRef idx="2">
            <a:schemeClr val="accent4"/>
          </a:fillRef>
          <a:effectRef idx="1">
            <a:schemeClr val="accent4"/>
          </a:effectRef>
          <a:fontRef idx="minor">
            <a:schemeClr val="dk1"/>
          </a:fontRef>
        </p:style>
        <p:txBody>
          <a:bodyPr wrap="square">
            <a:spAutoFit/>
          </a:bodyPr>
          <a:lstStyle/>
          <a:p>
            <a:pPr marL="91440" marR="182880">
              <a:lnSpc>
                <a:spcPct val="115000"/>
              </a:lnSpc>
              <a:spcAft>
                <a:spcPts val="0"/>
              </a:spcAft>
            </a:pPr>
            <a:r>
              <a:rPr lang="en-US" sz="2800" b="1" dirty="0" err="1">
                <a:solidFill>
                  <a:srgbClr val="363636"/>
                </a:solidFill>
                <a:latin typeface="Times New Roman" panose="02020603050405020304" pitchFamily="18" charset="0"/>
                <a:ea typeface="Times New Roman" panose="02020603050405020304" pitchFamily="18" charset="0"/>
              </a:rPr>
              <a:t>Câu</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Thái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độ</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đối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với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động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vật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một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tiêu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đánh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giá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sự</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văn</a:t>
            </a:r>
            <a:r>
              <a:rPr lang="en-US" sz="2800" i="1" dirty="0">
                <a:solidFill>
                  <a:srgbClr val="0D0D0D"/>
                </a:solidFill>
                <a:latin typeface="Times New Roman" panose="02020603050405020304" pitchFamily="18" charset="0"/>
                <a:ea typeface="Times New Roman" panose="02020603050405020304" pitchFamily="18" charset="0"/>
              </a:rPr>
              <a:t> minh </a:t>
            </a:r>
            <a:r>
              <a:rPr lang="en-US" sz="2800" i="1" dirty="0" err="1">
                <a:solidFill>
                  <a:srgbClr val="0D0D0D"/>
                </a:solidFill>
                <a:latin typeface="Times New Roman" panose="02020603050405020304" pitchFamily="18" charset="0"/>
                <a:ea typeface="Times New Roman" panose="02020603050405020304" pitchFamily="18" charset="0"/>
              </a:rPr>
              <a:t>của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một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nhân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hoặc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cộng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đồng</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5629273" y="1585338"/>
            <a:ext cx="5157791" cy="4538881"/>
            <a:chOff x="5366184" y="1446094"/>
            <a:chExt cx="4352054" cy="4262286"/>
          </a:xfrm>
        </p:grpSpPr>
        <p:sp>
          <p:nvSpPr>
            <p:cNvPr id="15" name="Freeform 14"/>
            <p:cNvSpPr/>
            <p:nvPr/>
          </p:nvSpPr>
          <p:spPr>
            <a:xfrm>
              <a:off x="7953084" y="1446094"/>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Thái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độ</a:t>
              </a:r>
              <a:endParaRPr lang="en-US" sz="2500" kern="1200" dirty="0">
                <a:latin typeface="Times New Roman" panose="02020603050405020304" pitchFamily="18" charset="0"/>
                <a:cs typeface="Times New Roman" panose="02020603050405020304" pitchFamily="18" charset="0"/>
              </a:endParaRPr>
            </a:p>
          </p:txBody>
        </p:sp>
        <p:sp>
          <p:nvSpPr>
            <p:cNvPr id="16" name="Circular Arrow 15"/>
            <p:cNvSpPr/>
            <p:nvPr/>
          </p:nvSpPr>
          <p:spPr>
            <a:xfrm>
              <a:off x="5542967" y="1487071"/>
              <a:ext cx="3998488" cy="3998488"/>
            </a:xfrm>
            <a:prstGeom prst="circularArrow">
              <a:avLst>
                <a:gd name="adj1" fmla="val 3763"/>
                <a:gd name="adj2" fmla="val 234811"/>
                <a:gd name="adj3" fmla="val 19827054"/>
                <a:gd name="adj4" fmla="val 18605482"/>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8946565" y="2691879"/>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Động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vật</a:t>
              </a:r>
              <a:endParaRPr lang="en-US" sz="2500" kern="1200" dirty="0">
                <a:latin typeface="Times New Roman" panose="02020603050405020304" pitchFamily="18" charset="0"/>
                <a:cs typeface="Times New Roman" panose="02020603050405020304" pitchFamily="18" charset="0"/>
              </a:endParaRPr>
            </a:p>
          </p:txBody>
        </p:sp>
        <p:sp>
          <p:nvSpPr>
            <p:cNvPr id="18" name="Circular Arrow 17"/>
            <p:cNvSpPr/>
            <p:nvPr/>
          </p:nvSpPr>
          <p:spPr>
            <a:xfrm>
              <a:off x="5542967" y="1487071"/>
              <a:ext cx="3998488" cy="3998488"/>
            </a:xfrm>
            <a:prstGeom prst="circularArrow">
              <a:avLst>
                <a:gd name="adj1" fmla="val 3763"/>
                <a:gd name="adj2" fmla="val 234811"/>
                <a:gd name="adj3" fmla="val 1230173"/>
                <a:gd name="adj4" fmla="val 21557384"/>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8591996" y="4245348"/>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Đối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xử</a:t>
              </a:r>
              <a:endParaRPr lang="en-US" sz="2500" kern="1200" dirty="0">
                <a:latin typeface="Times New Roman" panose="02020603050405020304" pitchFamily="18" charset="0"/>
                <a:cs typeface="Times New Roman" panose="02020603050405020304" pitchFamily="18" charset="0"/>
              </a:endParaRPr>
            </a:p>
          </p:txBody>
        </p:sp>
        <p:sp>
          <p:nvSpPr>
            <p:cNvPr id="20" name="Circular Arrow 19"/>
            <p:cNvSpPr/>
            <p:nvPr/>
          </p:nvSpPr>
          <p:spPr>
            <a:xfrm>
              <a:off x="5542967" y="1487071"/>
              <a:ext cx="3998488" cy="3998488"/>
            </a:xfrm>
            <a:prstGeom prst="circularArrow">
              <a:avLst>
                <a:gd name="adj1" fmla="val 3763"/>
                <a:gd name="adj2" fmla="val 234811"/>
                <a:gd name="adj3" fmla="val 4437409"/>
                <a:gd name="adj4" fmla="val 3307840"/>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7156375" y="4936707"/>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Tiêu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chí</a:t>
              </a:r>
              <a:endParaRPr lang="en-US" sz="2500" kern="1200" dirty="0">
                <a:latin typeface="Times New Roman" panose="02020603050405020304" pitchFamily="18" charset="0"/>
                <a:cs typeface="Times New Roman" panose="02020603050405020304" pitchFamily="18" charset="0"/>
              </a:endParaRPr>
            </a:p>
          </p:txBody>
        </p:sp>
        <p:sp>
          <p:nvSpPr>
            <p:cNvPr id="22" name="Circular Arrow 21"/>
            <p:cNvSpPr/>
            <p:nvPr/>
          </p:nvSpPr>
          <p:spPr>
            <a:xfrm>
              <a:off x="5542967" y="1487071"/>
              <a:ext cx="3998488" cy="3998488"/>
            </a:xfrm>
            <a:prstGeom prst="circularArrow">
              <a:avLst>
                <a:gd name="adj1" fmla="val 3763"/>
                <a:gd name="adj2" fmla="val 234811"/>
                <a:gd name="adj3" fmla="val 7257349"/>
                <a:gd name="adj4" fmla="val 6127780"/>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5720753" y="4245348"/>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Văn</a:t>
              </a:r>
              <a:r>
                <a:rPr lang="en-US" sz="2500" kern="1200" dirty="0" smtClean="0">
                  <a:latin typeface="Times New Roman" panose="02020603050405020304" pitchFamily="18" charset="0"/>
                  <a:cs typeface="Times New Roman" panose="02020603050405020304" pitchFamily="18" charset="0"/>
                </a:rPr>
                <a:t> minh</a:t>
              </a:r>
              <a:endParaRPr lang="en-US" sz="2500" kern="1200" dirty="0">
                <a:latin typeface="Times New Roman" panose="02020603050405020304" pitchFamily="18" charset="0"/>
                <a:cs typeface="Times New Roman" panose="02020603050405020304" pitchFamily="18" charset="0"/>
              </a:endParaRPr>
            </a:p>
          </p:txBody>
        </p:sp>
        <p:sp>
          <p:nvSpPr>
            <p:cNvPr id="24" name="Circular Arrow 23"/>
            <p:cNvSpPr/>
            <p:nvPr/>
          </p:nvSpPr>
          <p:spPr>
            <a:xfrm>
              <a:off x="5542967" y="1487071"/>
              <a:ext cx="3998488" cy="3998488"/>
            </a:xfrm>
            <a:prstGeom prst="circularArrow">
              <a:avLst>
                <a:gd name="adj1" fmla="val 3763"/>
                <a:gd name="adj2" fmla="val 234811"/>
                <a:gd name="adj3" fmla="val 10607805"/>
                <a:gd name="adj4" fmla="val 9335016"/>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reeform 24"/>
            <p:cNvSpPr/>
            <p:nvPr/>
          </p:nvSpPr>
          <p:spPr>
            <a:xfrm>
              <a:off x="5366184" y="2691879"/>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Cá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nhân</a:t>
              </a:r>
              <a:endParaRPr lang="en-US" sz="2500" kern="1200" dirty="0">
                <a:latin typeface="Times New Roman" panose="02020603050405020304" pitchFamily="18" charset="0"/>
                <a:cs typeface="Times New Roman" panose="02020603050405020304" pitchFamily="18" charset="0"/>
              </a:endParaRPr>
            </a:p>
          </p:txBody>
        </p:sp>
        <p:sp>
          <p:nvSpPr>
            <p:cNvPr id="27" name="Circular Arrow 26"/>
            <p:cNvSpPr/>
            <p:nvPr/>
          </p:nvSpPr>
          <p:spPr>
            <a:xfrm>
              <a:off x="5542967" y="1487071"/>
              <a:ext cx="3998488" cy="3998488"/>
            </a:xfrm>
            <a:prstGeom prst="circularArrow">
              <a:avLst>
                <a:gd name="adj1" fmla="val 3763"/>
                <a:gd name="adj2" fmla="val 234811"/>
                <a:gd name="adj3" fmla="val 13559707"/>
                <a:gd name="adj4" fmla="val 12338135"/>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27"/>
            <p:cNvSpPr/>
            <p:nvPr/>
          </p:nvSpPr>
          <p:spPr>
            <a:xfrm>
              <a:off x="6359665" y="1446094"/>
              <a:ext cx="771673" cy="771673"/>
            </a:xfrm>
            <a:custGeom>
              <a:avLst/>
              <a:gdLst>
                <a:gd name="connsiteX0" fmla="*/ 0 w 771673"/>
                <a:gd name="connsiteY0" fmla="*/ 0 h 771673"/>
                <a:gd name="connsiteX1" fmla="*/ 771673 w 771673"/>
                <a:gd name="connsiteY1" fmla="*/ 0 h 771673"/>
                <a:gd name="connsiteX2" fmla="*/ 771673 w 771673"/>
                <a:gd name="connsiteY2" fmla="*/ 771673 h 771673"/>
                <a:gd name="connsiteX3" fmla="*/ 0 w 771673"/>
                <a:gd name="connsiteY3" fmla="*/ 771673 h 771673"/>
                <a:gd name="connsiteX4" fmla="*/ 0 w 771673"/>
                <a:gd name="connsiteY4" fmla="*/ 0 h 7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73" h="771673">
                  <a:moveTo>
                    <a:pt x="0" y="0"/>
                  </a:moveTo>
                  <a:lnTo>
                    <a:pt x="771673" y="0"/>
                  </a:lnTo>
                  <a:lnTo>
                    <a:pt x="771673" y="771673"/>
                  </a:lnTo>
                  <a:lnTo>
                    <a:pt x="0" y="771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Cộng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đồng</a:t>
              </a:r>
              <a:endParaRPr lang="en-US" sz="2500" kern="1200" dirty="0">
                <a:latin typeface="Times New Roman" panose="02020603050405020304" pitchFamily="18" charset="0"/>
                <a:cs typeface="Times New Roman" panose="02020603050405020304" pitchFamily="18" charset="0"/>
              </a:endParaRPr>
            </a:p>
          </p:txBody>
        </p:sp>
        <p:sp>
          <p:nvSpPr>
            <p:cNvPr id="29" name="Circular Arrow 28"/>
            <p:cNvSpPr/>
            <p:nvPr/>
          </p:nvSpPr>
          <p:spPr>
            <a:xfrm>
              <a:off x="5542967" y="1487071"/>
              <a:ext cx="3998488" cy="3998488"/>
            </a:xfrm>
            <a:prstGeom prst="circularArrow">
              <a:avLst>
                <a:gd name="adj1" fmla="val 3763"/>
                <a:gd name="adj2" fmla="val 234811"/>
                <a:gd name="adj3" fmla="val 16740984"/>
                <a:gd name="adj4" fmla="val 15424205"/>
                <a:gd name="adj5" fmla="val 439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3" name="Oval 32"/>
          <p:cNvSpPr/>
          <p:nvPr/>
        </p:nvSpPr>
        <p:spPr>
          <a:xfrm>
            <a:off x="6964027" y="2817091"/>
            <a:ext cx="2488283" cy="206515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Từ</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t>
            </a:r>
            <a:r>
              <a:rPr lang="en-US" sz="3200" dirty="0" err="1" smtClean="0">
                <a:solidFill>
                  <a:schemeClr val="tx1"/>
                </a:solidFill>
                <a:latin typeface="Times New Roman" panose="02020603050405020304" pitchFamily="18" charset="0"/>
                <a:cs typeface="Times New Roman" panose="02020603050405020304" pitchFamily="18" charset="0"/>
              </a:rPr>
              <a:t>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việt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4864593" y="3142450"/>
            <a:ext cx="614821" cy="115037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4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0362" y="1028700"/>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87246" y="2112074"/>
            <a:ext cx="9592108" cy="10833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91440" marR="18288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Thái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độ</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đối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xử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với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động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vật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tiêu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đánh</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giá</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sự</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minh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nhân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hoặc</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cộng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Oval 3"/>
          <p:cNvSpPr/>
          <p:nvPr/>
        </p:nvSpPr>
        <p:spPr>
          <a:xfrm>
            <a:off x="1755058" y="2654711"/>
            <a:ext cx="1401097" cy="5183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694282" y="3918020"/>
            <a:ext cx="6483067" cy="1292428"/>
          </a:xfrm>
          <a:prstGeom prst="wedgeRoundRectCallout">
            <a:avLst>
              <a:gd name="adj1" fmla="val -48775"/>
              <a:gd name="adj2" fmla="val -115876"/>
              <a:gd name="adj3" fmla="val 166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82880" lvl="0">
              <a:lnSpc>
                <a:spcPct val="115000"/>
              </a:lnSpc>
              <a:spcAft>
                <a:spcPts val="0"/>
              </a:spcAft>
              <a:buSzPts val="1400"/>
            </a:pPr>
            <a:r>
              <a:rPr lang="en-US" sz="2800" dirty="0" err="1" smtClean="0">
                <a:solidFill>
                  <a:srgbClr val="0D0D0D"/>
                </a:solidFill>
                <a:latin typeface="Times New Roman" panose="02020603050405020304" pitchFamily="18" charset="0"/>
                <a:ea typeface="Times New Roman" panose="02020603050405020304" pitchFamily="18" charset="0"/>
              </a:rPr>
              <a:t>Trình</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hay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14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3781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0362" y="1028700"/>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87246" y="2112074"/>
            <a:ext cx="9592108" cy="10833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91440" marR="18288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Thái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độ</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đối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xử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với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động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vật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tiêu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đánh</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giá</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sự</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minh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nhân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hoặc</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cộng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1293596" y="3937239"/>
            <a:ext cx="9592108" cy="157889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R="182880" lvl="0">
              <a:lnSpc>
                <a:spcPct val="115000"/>
              </a:lnSpc>
              <a:spcAft>
                <a:spcPts val="0"/>
              </a:spcAft>
              <a:buSzPts val="1400"/>
            </a:pPr>
            <a:r>
              <a:rPr lang="en-US" sz="2800" b="1" dirty="0" err="1">
                <a:solidFill>
                  <a:srgbClr val="0D0D0D"/>
                </a:solidFill>
                <a:latin typeface="Times New Roman" panose="02020603050405020304" pitchFamily="18" charset="0"/>
                <a:ea typeface="Times New Roman" panose="02020603050405020304" pitchFamily="18" charset="0"/>
              </a:rPr>
              <a:t>Cách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đối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xử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với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động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bị</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coi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là</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kém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minh, </a:t>
            </a:r>
            <a:r>
              <a:rPr lang="en-US" sz="2800" b="1" dirty="0" err="1">
                <a:solidFill>
                  <a:srgbClr val="0D0D0D"/>
                </a:solidFill>
                <a:latin typeface="Times New Roman" panose="02020603050405020304" pitchFamily="18" charset="0"/>
                <a:ea typeface="Times New Roman" panose="02020603050405020304" pitchFamily="18" charset="0"/>
              </a:rPr>
              <a:t>lạc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hậu</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Down Arrow 12"/>
          <p:cNvSpPr/>
          <p:nvPr/>
        </p:nvSpPr>
        <p:spPr>
          <a:xfrm>
            <a:off x="5213145" y="3388330"/>
            <a:ext cx="1740310" cy="431383"/>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5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0362" y="1028700"/>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0362" y="1475754"/>
            <a:ext cx="2040943"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933242"/>
            <a:ext cx="10845800" cy="1578894"/>
          </a:xfrm>
          <a:prstGeom prst="rect">
            <a:avLst/>
          </a:prstGeom>
        </p:spPr>
        <p:txBody>
          <a:bodyPr>
            <a:spAutoFit/>
          </a:bodyPr>
          <a:lstStyle/>
          <a:p>
            <a:pPr marL="457200" indent="-457200">
              <a:lnSpc>
                <a:spcPct val="115000"/>
              </a:lnSpc>
              <a:spcAft>
                <a:spcPts val="0"/>
              </a:spcAft>
              <a:buFont typeface="Wingdings" panose="05000000000000000000" pitchFamily="2" charset="2"/>
              <a:buChar char="v"/>
              <a:tabLst>
                <a:tab pos="1386840" algn="l"/>
              </a:tabLst>
            </a:pP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Đại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dương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quanh</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lục</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địa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Rồi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ngòi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chịt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đất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biển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(Khan </a:t>
            </a:r>
            <a:r>
              <a:rPr lang="en-US" sz="2800" dirty="0" err="1">
                <a:solidFill>
                  <a:srgbClr val="0D0D0D"/>
                </a:solidFill>
                <a:latin typeface="Times New Roman" panose="02020603050405020304" pitchFamily="18" charset="0"/>
                <a:ea typeface="Times New Roman" panose="02020603050405020304" pitchFamily="18" charset="0"/>
              </a:rPr>
              <a:t>hiếm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ngọt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543485" y="3403833"/>
            <a:ext cx="5889754"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Xếp</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rPr>
              <a:t> in </a:t>
            </a:r>
            <a:r>
              <a:rPr lang="en-US" sz="2800" b="1" dirty="0" err="1">
                <a:solidFill>
                  <a:srgbClr val="0D0D0D"/>
                </a:solidFill>
                <a:latin typeface="Times New Roman" panose="02020603050405020304" pitchFamily="18" charset="0"/>
                <a:ea typeface="Times New Roman" panose="02020603050405020304" pitchFamily="18" charset="0"/>
              </a:rPr>
              <a:t>nghiêng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vào</a:t>
            </a:r>
            <a:r>
              <a:rPr lang="en-US" sz="2800" b="1" dirty="0">
                <a:solidFill>
                  <a:srgbClr val="0D0D0D"/>
                </a:solidFill>
                <a:latin typeface="Times New Roman" panose="02020603050405020304" pitchFamily="18" charset="0"/>
                <a:ea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rPr>
              <a:t>nhóm</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876866" y="4070267"/>
            <a:ext cx="4104141" cy="2187658"/>
            <a:chOff x="2649013" y="3682367"/>
            <a:chExt cx="3672472" cy="2455965"/>
          </a:xfrm>
        </p:grpSpPr>
        <p:sp>
          <p:nvSpPr>
            <p:cNvPr id="17" name="Shape 16"/>
            <p:cNvSpPr/>
            <p:nvPr/>
          </p:nvSpPr>
          <p:spPr>
            <a:xfrm>
              <a:off x="2649013" y="3682367"/>
              <a:ext cx="3672472" cy="2295295"/>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Oval 17"/>
            <p:cNvSpPr/>
            <p:nvPr/>
          </p:nvSpPr>
          <p:spPr>
            <a:xfrm>
              <a:off x="2914349" y="5427250"/>
              <a:ext cx="95484" cy="9548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2962092" y="5474992"/>
              <a:ext cx="2164922" cy="663340"/>
            </a:xfrm>
            <a:custGeom>
              <a:avLst/>
              <a:gdLst>
                <a:gd name="connsiteX0" fmla="*/ 0 w 855685"/>
                <a:gd name="connsiteY0" fmla="*/ 0 h 663340"/>
                <a:gd name="connsiteX1" fmla="*/ 855685 w 855685"/>
                <a:gd name="connsiteY1" fmla="*/ 0 h 663340"/>
                <a:gd name="connsiteX2" fmla="*/ 855685 w 855685"/>
                <a:gd name="connsiteY2" fmla="*/ 663340 h 663340"/>
                <a:gd name="connsiteX3" fmla="*/ 0 w 855685"/>
                <a:gd name="connsiteY3" fmla="*/ 663340 h 663340"/>
                <a:gd name="connsiteX4" fmla="*/ 0 w 855685"/>
                <a:gd name="connsiteY4" fmla="*/ 0 h 66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85" h="663340">
                  <a:moveTo>
                    <a:pt x="0" y="0"/>
                  </a:moveTo>
                  <a:lnTo>
                    <a:pt x="855685" y="0"/>
                  </a:lnTo>
                  <a:lnTo>
                    <a:pt x="855685" y="663340"/>
                  </a:lnTo>
                  <a:lnTo>
                    <a:pt x="0" y="663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595" tIns="0" rIns="0" bIns="0" numCol="1" spcCol="1270" anchor="t" anchorCtr="0">
              <a:noAutofit/>
            </a:bodyPr>
            <a:lstStyle/>
            <a:p>
              <a:pPr lvl="0" algn="l" defTabSz="755650">
                <a:lnSpc>
                  <a:spcPct val="90000"/>
                </a:lnSpc>
                <a:spcBef>
                  <a:spcPct val="0"/>
                </a:spcBef>
                <a:spcAft>
                  <a:spcPct val="35000"/>
                </a:spcAft>
              </a:pPr>
              <a:r>
                <a:rPr lang="en-US" sz="2800" kern="1200" dirty="0" err="1" smtClean="0">
                  <a:solidFill>
                    <a:srgbClr val="FF0000"/>
                  </a:solidFill>
                  <a:latin typeface="Times New Roman" panose="02020603050405020304" pitchFamily="18" charset="0"/>
                  <a:cs typeface="Times New Roman" panose="02020603050405020304" pitchFamily="18" charset="0"/>
                </a:rPr>
                <a:t>Từ</a:t>
              </a:r>
              <a:r>
                <a:rPr lang="en-US" sz="2800" kern="1200" dirty="0" smtClean="0">
                  <a:solidFill>
                    <a:srgbClr val="FF0000"/>
                  </a:solidFill>
                  <a:latin typeface="Times New Roman" panose="02020603050405020304" pitchFamily="18" charset="0"/>
                  <a:cs typeface="Times New Roman" panose="02020603050405020304" pitchFamily="18" charset="0"/>
                </a:rPr>
                <a:t> </a:t>
              </a:r>
              <a:r>
                <a:rPr lang="en-US" sz="2800" kern="1200" dirty="0" err="1" smtClean="0">
                  <a:solidFill>
                    <a:srgbClr val="FF0000"/>
                  </a:solidFill>
                  <a:latin typeface="Times New Roman" panose="02020603050405020304" pitchFamily="18" charset="0"/>
                  <a:cs typeface="Times New Roman" panose="02020603050405020304" pitchFamily="18" charset="0"/>
                </a:rPr>
                <a:t>thuần</a:t>
              </a:r>
              <a:r>
                <a:rPr lang="en-US" sz="2800" kern="1200" dirty="0" smtClean="0">
                  <a:solidFill>
                    <a:srgbClr val="FF0000"/>
                  </a:solidFill>
                  <a:latin typeface="Times New Roman" panose="02020603050405020304" pitchFamily="18" charset="0"/>
                  <a:cs typeface="Times New Roman" panose="02020603050405020304" pitchFamily="18" charset="0"/>
                </a:rPr>
                <a:t> </a:t>
              </a:r>
              <a:r>
                <a:rPr lang="en-US" sz="2800" kern="1200" dirty="0" err="1" smtClean="0">
                  <a:solidFill>
                    <a:srgbClr val="FF0000"/>
                  </a:solidFill>
                  <a:latin typeface="Times New Roman" panose="02020603050405020304" pitchFamily="18" charset="0"/>
                  <a:cs typeface="Times New Roman" panose="02020603050405020304" pitchFamily="18" charset="0"/>
                </a:rPr>
                <a:t>Việt</a:t>
              </a:r>
              <a:r>
                <a:rPr lang="en-US" sz="2800" kern="1200" dirty="0" smtClean="0">
                  <a:solidFill>
                    <a:srgbClr val="FF0000"/>
                  </a:solidFill>
                  <a:latin typeface="Times New Roman" panose="02020603050405020304" pitchFamily="18" charset="0"/>
                  <a:cs typeface="Times New Roman" panose="02020603050405020304" pitchFamily="18" charset="0"/>
                </a:rPr>
                <a:t>:</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20" name="Oval 19"/>
            <p:cNvSpPr/>
            <p:nvPr/>
          </p:nvSpPr>
          <p:spPr>
            <a:xfrm>
              <a:off x="3757182" y="4803389"/>
              <a:ext cx="172606" cy="17260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3843485" y="4889692"/>
              <a:ext cx="1283529" cy="1248640"/>
            </a:xfrm>
            <a:custGeom>
              <a:avLst/>
              <a:gdLst>
                <a:gd name="connsiteX0" fmla="*/ 0 w 881393"/>
                <a:gd name="connsiteY0" fmla="*/ 0 h 1248640"/>
                <a:gd name="connsiteX1" fmla="*/ 881393 w 881393"/>
                <a:gd name="connsiteY1" fmla="*/ 0 h 1248640"/>
                <a:gd name="connsiteX2" fmla="*/ 881393 w 881393"/>
                <a:gd name="connsiteY2" fmla="*/ 1248640 h 1248640"/>
                <a:gd name="connsiteX3" fmla="*/ 0 w 881393"/>
                <a:gd name="connsiteY3" fmla="*/ 1248640 h 1248640"/>
                <a:gd name="connsiteX4" fmla="*/ 0 w 881393"/>
                <a:gd name="connsiteY4" fmla="*/ 0 h 12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93" h="1248640">
                  <a:moveTo>
                    <a:pt x="0" y="0"/>
                  </a:moveTo>
                  <a:lnTo>
                    <a:pt x="881393" y="0"/>
                  </a:lnTo>
                  <a:lnTo>
                    <a:pt x="881393" y="1248640"/>
                  </a:lnTo>
                  <a:lnTo>
                    <a:pt x="0" y="12486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60" tIns="0" rIns="0" bIns="0" numCol="1" spcCol="1270" anchor="t" anchorCtr="0">
              <a:noAutofit/>
            </a:bodyPr>
            <a:lstStyle/>
            <a:p>
              <a:pPr lvl="0" algn="l"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liền</a:t>
              </a:r>
              <a:endParaRPr lang="en-US" sz="2800" kern="1200" dirty="0">
                <a:latin typeface="Times New Roman" panose="02020603050405020304" pitchFamily="18" charset="0"/>
                <a:cs typeface="Times New Roman" panose="02020603050405020304" pitchFamily="18" charset="0"/>
              </a:endParaRPr>
            </a:p>
          </p:txBody>
        </p:sp>
        <p:sp>
          <p:nvSpPr>
            <p:cNvPr id="22" name="Oval 21"/>
            <p:cNvSpPr/>
            <p:nvPr/>
          </p:nvSpPr>
          <p:spPr>
            <a:xfrm>
              <a:off x="4770784" y="4423747"/>
              <a:ext cx="238710" cy="2387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4890139" y="4543102"/>
              <a:ext cx="1250477" cy="1595230"/>
            </a:xfrm>
            <a:custGeom>
              <a:avLst/>
              <a:gdLst>
                <a:gd name="connsiteX0" fmla="*/ 0 w 881393"/>
                <a:gd name="connsiteY0" fmla="*/ 0 h 1595230"/>
                <a:gd name="connsiteX1" fmla="*/ 881393 w 881393"/>
                <a:gd name="connsiteY1" fmla="*/ 0 h 1595230"/>
                <a:gd name="connsiteX2" fmla="*/ 881393 w 881393"/>
                <a:gd name="connsiteY2" fmla="*/ 1595230 h 1595230"/>
                <a:gd name="connsiteX3" fmla="*/ 0 w 881393"/>
                <a:gd name="connsiteY3" fmla="*/ 1595230 h 1595230"/>
                <a:gd name="connsiteX4" fmla="*/ 0 w 881393"/>
                <a:gd name="connsiteY4" fmla="*/ 0 h 159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93" h="1595230">
                  <a:moveTo>
                    <a:pt x="0" y="0"/>
                  </a:moveTo>
                  <a:lnTo>
                    <a:pt x="881393" y="0"/>
                  </a:lnTo>
                  <a:lnTo>
                    <a:pt x="881393" y="1595230"/>
                  </a:lnTo>
                  <a:lnTo>
                    <a:pt x="0" y="15952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488" tIns="0" rIns="0" bIns="0" numCol="1" spcCol="1270" anchor="t" anchorCtr="0">
              <a:noAutofit/>
            </a:bodyPr>
            <a:lstStyle/>
            <a:p>
              <a:pPr lvl="0" algn="l"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endParaRPr lang="en-US" sz="2800" kern="12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6023475" y="3853831"/>
            <a:ext cx="3856729" cy="3238654"/>
            <a:chOff x="5436515" y="3791166"/>
            <a:chExt cx="3856729" cy="3238654"/>
          </a:xfrm>
        </p:grpSpPr>
        <p:sp>
          <p:nvSpPr>
            <p:cNvPr id="27" name="Shape 26"/>
            <p:cNvSpPr/>
            <p:nvPr/>
          </p:nvSpPr>
          <p:spPr>
            <a:xfrm rot="3235282">
              <a:off x="5637149" y="4182504"/>
              <a:ext cx="2959440" cy="2176764"/>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7162332" y="4873339"/>
              <a:ext cx="64631" cy="64631"/>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9" name="Oval 28"/>
            <p:cNvSpPr/>
            <p:nvPr/>
          </p:nvSpPr>
          <p:spPr>
            <a:xfrm>
              <a:off x="7604880" y="5230294"/>
              <a:ext cx="64631" cy="64631"/>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0" name="Oval 29"/>
            <p:cNvSpPr/>
            <p:nvPr/>
          </p:nvSpPr>
          <p:spPr>
            <a:xfrm>
              <a:off x="7936546" y="5647731"/>
              <a:ext cx="64631" cy="64631"/>
            </a:xfrm>
            <a:prstGeom prst="ellipse">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3" name="Freeform 32"/>
            <p:cNvSpPr/>
            <p:nvPr/>
          </p:nvSpPr>
          <p:spPr>
            <a:xfrm>
              <a:off x="5436515" y="4065073"/>
              <a:ext cx="2397666" cy="474359"/>
            </a:xfrm>
            <a:custGeom>
              <a:avLst/>
              <a:gdLst>
                <a:gd name="connsiteX0" fmla="*/ 0 w 2397666"/>
                <a:gd name="connsiteY0" fmla="*/ 0 h 474359"/>
                <a:gd name="connsiteX1" fmla="*/ 2397666 w 2397666"/>
                <a:gd name="connsiteY1" fmla="*/ 0 h 474359"/>
                <a:gd name="connsiteX2" fmla="*/ 2397666 w 2397666"/>
                <a:gd name="connsiteY2" fmla="*/ 474359 h 474359"/>
                <a:gd name="connsiteX3" fmla="*/ 0 w 2397666"/>
                <a:gd name="connsiteY3" fmla="*/ 474359 h 474359"/>
                <a:gd name="connsiteX4" fmla="*/ 0 w 2397666"/>
                <a:gd name="connsiteY4" fmla="*/ 0 h 47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666" h="474359">
                  <a:moveTo>
                    <a:pt x="0" y="0"/>
                  </a:moveTo>
                  <a:lnTo>
                    <a:pt x="2397666" y="0"/>
                  </a:lnTo>
                  <a:lnTo>
                    <a:pt x="2397666" y="474359"/>
                  </a:lnTo>
                  <a:lnTo>
                    <a:pt x="0" y="474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err="1" smtClean="0">
                  <a:solidFill>
                    <a:srgbClr val="FF0000"/>
                  </a:solidFill>
                  <a:latin typeface="Times New Roman" panose="02020603050405020304" pitchFamily="18" charset="0"/>
                  <a:cs typeface="Times New Roman" panose="02020603050405020304" pitchFamily="18" charset="0"/>
                </a:rPr>
                <a:t>Từ</a:t>
              </a:r>
              <a:r>
                <a:rPr lang="en-US" sz="2800" kern="1200" dirty="0" smtClean="0">
                  <a:solidFill>
                    <a:srgbClr val="FF0000"/>
                  </a:solidFill>
                  <a:latin typeface="Times New Roman" panose="02020603050405020304" pitchFamily="18" charset="0"/>
                  <a:cs typeface="Times New Roman" panose="02020603050405020304" pitchFamily="18" charset="0"/>
                </a:rPr>
                <a:t> </a:t>
              </a:r>
              <a:r>
                <a:rPr lang="en-US" sz="2800" kern="1200" dirty="0" err="1" smtClean="0">
                  <a:solidFill>
                    <a:srgbClr val="FF0000"/>
                  </a:solidFill>
                  <a:latin typeface="Times New Roman" panose="02020603050405020304" pitchFamily="18" charset="0"/>
                  <a:cs typeface="Times New Roman" panose="02020603050405020304" pitchFamily="18" charset="0"/>
                </a:rPr>
                <a:t>Hán</a:t>
              </a:r>
              <a:r>
                <a:rPr lang="en-US" sz="2800" kern="1200" dirty="0" smtClean="0">
                  <a:solidFill>
                    <a:srgbClr val="FF0000"/>
                  </a:solidFill>
                  <a:latin typeface="Times New Roman" panose="02020603050405020304" pitchFamily="18" charset="0"/>
                  <a:cs typeface="Times New Roman" panose="02020603050405020304" pitchFamily="18" charset="0"/>
                </a:rPr>
                <a:t> </a:t>
              </a:r>
              <a:r>
                <a:rPr lang="en-US" sz="2800" kern="1200" dirty="0" err="1" smtClean="0">
                  <a:solidFill>
                    <a:srgbClr val="FF0000"/>
                  </a:solidFill>
                  <a:latin typeface="Times New Roman" panose="02020603050405020304" pitchFamily="18" charset="0"/>
                  <a:cs typeface="Times New Roman" panose="02020603050405020304" pitchFamily="18" charset="0"/>
                </a:rPr>
                <a:t>Việt</a:t>
              </a:r>
              <a:r>
                <a:rPr lang="en-US" sz="2800" kern="1200" dirty="0" smtClean="0">
                  <a:solidFill>
                    <a:srgbClr val="FF0000"/>
                  </a:solidFill>
                  <a:latin typeface="Times New Roman" panose="02020603050405020304" pitchFamily="18" charset="0"/>
                  <a:cs typeface="Times New Roman" panose="02020603050405020304" pitchFamily="18" charset="0"/>
                </a:rPr>
                <a:t>: </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34" name="Freeform 33"/>
            <p:cNvSpPr/>
            <p:nvPr/>
          </p:nvSpPr>
          <p:spPr>
            <a:xfrm>
              <a:off x="7532184" y="4531797"/>
              <a:ext cx="1761060" cy="474359"/>
            </a:xfrm>
            <a:custGeom>
              <a:avLst/>
              <a:gdLst>
                <a:gd name="connsiteX0" fmla="*/ 0 w 1761060"/>
                <a:gd name="connsiteY0" fmla="*/ 0 h 474359"/>
                <a:gd name="connsiteX1" fmla="*/ 1761060 w 1761060"/>
                <a:gd name="connsiteY1" fmla="*/ 0 h 474359"/>
                <a:gd name="connsiteX2" fmla="*/ 1761060 w 1761060"/>
                <a:gd name="connsiteY2" fmla="*/ 474359 h 474359"/>
                <a:gd name="connsiteX3" fmla="*/ 0 w 1761060"/>
                <a:gd name="connsiteY3" fmla="*/ 474359 h 474359"/>
                <a:gd name="connsiteX4" fmla="*/ 0 w 1761060"/>
                <a:gd name="connsiteY4" fmla="*/ 0 h 47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60" h="474359">
                  <a:moveTo>
                    <a:pt x="0" y="0"/>
                  </a:moveTo>
                  <a:lnTo>
                    <a:pt x="1761060" y="0"/>
                  </a:lnTo>
                  <a:lnTo>
                    <a:pt x="1761060" y="474359"/>
                  </a:lnTo>
                  <a:lnTo>
                    <a:pt x="0" y="474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l"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dương</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032022" y="5040178"/>
              <a:ext cx="1402325" cy="474359"/>
            </a:xfrm>
            <a:custGeom>
              <a:avLst/>
              <a:gdLst>
                <a:gd name="connsiteX0" fmla="*/ 0 w 1402325"/>
                <a:gd name="connsiteY0" fmla="*/ 0 h 474359"/>
                <a:gd name="connsiteX1" fmla="*/ 1402325 w 1402325"/>
                <a:gd name="connsiteY1" fmla="*/ 0 h 474359"/>
                <a:gd name="connsiteX2" fmla="*/ 1402325 w 1402325"/>
                <a:gd name="connsiteY2" fmla="*/ 474359 h 474359"/>
                <a:gd name="connsiteX3" fmla="*/ 0 w 1402325"/>
                <a:gd name="connsiteY3" fmla="*/ 474359 h 474359"/>
                <a:gd name="connsiteX4" fmla="*/ 0 w 1402325"/>
                <a:gd name="connsiteY4" fmla="*/ 0 h 47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25" h="474359">
                  <a:moveTo>
                    <a:pt x="0" y="0"/>
                  </a:moveTo>
                  <a:lnTo>
                    <a:pt x="1402325" y="0"/>
                  </a:lnTo>
                  <a:lnTo>
                    <a:pt x="1402325" y="474359"/>
                  </a:lnTo>
                  <a:lnTo>
                    <a:pt x="0" y="474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r" defTabSz="1200150">
                <a:lnSpc>
                  <a:spcPct val="90000"/>
                </a:lnSpc>
                <a:spcBef>
                  <a:spcPct val="0"/>
                </a:spcBef>
                <a:spcAft>
                  <a:spcPct val="35000"/>
                </a:spcAft>
              </a:pPr>
              <a:endParaRPr lang="en-US" sz="2700" kern="1200"/>
            </a:p>
          </p:txBody>
        </p:sp>
        <p:sp>
          <p:nvSpPr>
            <p:cNvPr id="36" name="Freeform 35"/>
            <p:cNvSpPr/>
            <p:nvPr/>
          </p:nvSpPr>
          <p:spPr>
            <a:xfrm>
              <a:off x="6400303" y="5212520"/>
              <a:ext cx="1395712" cy="474359"/>
            </a:xfrm>
            <a:custGeom>
              <a:avLst/>
              <a:gdLst>
                <a:gd name="connsiteX0" fmla="*/ 0 w 1076203"/>
                <a:gd name="connsiteY0" fmla="*/ 0 h 474359"/>
                <a:gd name="connsiteX1" fmla="*/ 1076203 w 1076203"/>
                <a:gd name="connsiteY1" fmla="*/ 0 h 474359"/>
                <a:gd name="connsiteX2" fmla="*/ 1076203 w 1076203"/>
                <a:gd name="connsiteY2" fmla="*/ 474359 h 474359"/>
                <a:gd name="connsiteX3" fmla="*/ 0 w 1076203"/>
                <a:gd name="connsiteY3" fmla="*/ 474359 h 474359"/>
                <a:gd name="connsiteX4" fmla="*/ 0 w 1076203"/>
                <a:gd name="connsiteY4" fmla="*/ 0 h 47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203" h="474359">
                  <a:moveTo>
                    <a:pt x="0" y="0"/>
                  </a:moveTo>
                  <a:lnTo>
                    <a:pt x="1076203" y="0"/>
                  </a:lnTo>
                  <a:lnTo>
                    <a:pt x="1076203" y="474359"/>
                  </a:lnTo>
                  <a:lnTo>
                    <a:pt x="0" y="474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l"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địa</a:t>
              </a:r>
              <a:endParaRPr lang="en-US" sz="28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7662633" y="6555461"/>
              <a:ext cx="1630611" cy="474359"/>
            </a:xfrm>
            <a:custGeom>
              <a:avLst/>
              <a:gdLst>
                <a:gd name="connsiteX0" fmla="*/ 0 w 1630611"/>
                <a:gd name="connsiteY0" fmla="*/ 0 h 474359"/>
                <a:gd name="connsiteX1" fmla="*/ 1630611 w 1630611"/>
                <a:gd name="connsiteY1" fmla="*/ 0 h 474359"/>
                <a:gd name="connsiteX2" fmla="*/ 1630611 w 1630611"/>
                <a:gd name="connsiteY2" fmla="*/ 474359 h 474359"/>
                <a:gd name="connsiteX3" fmla="*/ 0 w 1630611"/>
                <a:gd name="connsiteY3" fmla="*/ 474359 h 474359"/>
                <a:gd name="connsiteX4" fmla="*/ 0 w 1630611"/>
                <a:gd name="connsiteY4" fmla="*/ 0 h 47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611" h="474359">
                  <a:moveTo>
                    <a:pt x="0" y="0"/>
                  </a:moveTo>
                  <a:lnTo>
                    <a:pt x="1630611" y="0"/>
                  </a:lnTo>
                  <a:lnTo>
                    <a:pt x="1630611" y="474359"/>
                  </a:lnTo>
                  <a:lnTo>
                    <a:pt x="0" y="474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t" anchorCtr="0">
              <a:noAutofit/>
            </a:bodyPr>
            <a:lstStyle/>
            <a:p>
              <a:pPr lvl="0" algn="ctr" defTabSz="1200150">
                <a:lnSpc>
                  <a:spcPct val="90000"/>
                </a:lnSpc>
                <a:spcBef>
                  <a:spcPct val="0"/>
                </a:spcBef>
                <a:spcAft>
                  <a:spcPct val="35000"/>
                </a:spcAft>
              </a:pPr>
              <a:endParaRPr lang="en-US" sz="2700" kern="1200"/>
            </a:p>
          </p:txBody>
        </p:sp>
      </p:grpSp>
    </p:spTree>
    <p:extLst>
      <p:ext uri="{BB962C8B-B14F-4D97-AF65-F5344CB8AC3E}">
        <p14:creationId xmlns:p14="http://schemas.microsoft.com/office/powerpoint/2010/main" val="40559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89554"/>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0362" y="1028700"/>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0362" y="1475754"/>
            <a:ext cx="204094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933242"/>
            <a:ext cx="108458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Đại</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quanh</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lục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địa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Rồi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lưới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ngòi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chăng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chịt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hồ</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sâu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đất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liền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lớn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chăng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kém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biển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(Khan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hiếm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ngọt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3459434"/>
            <a:ext cx="9594742" cy="587853"/>
          </a:xfrm>
          <a:prstGeom prst="rect">
            <a:avLst/>
          </a:prstGeom>
        </p:spPr>
        <p:txBody>
          <a:bodyPr wrap="non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b) Xếp các từ thuần Việt, Hán Việt thành các cặp đồng nghĩa:</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851587441"/>
              </p:ext>
            </p:extLst>
          </p:nvPr>
        </p:nvGraphicFramePr>
        <p:xfrm>
          <a:off x="660400" y="4140099"/>
          <a:ext cx="10845800" cy="1624584"/>
        </p:xfrm>
        <a:graphic>
          <a:graphicData uri="http://schemas.openxmlformats.org/drawingml/2006/table">
            <a:tbl>
              <a:tblPr firstRow="1" firstCol="1" bandRow="1"/>
              <a:tblGrid>
                <a:gridCol w="2736239">
                  <a:extLst>
                    <a:ext uri="{9D8B030D-6E8A-4147-A177-3AD203B41FA5}">
                      <a16:colId xmlns:a16="http://schemas.microsoft.com/office/drawing/2014/main" val="379589164"/>
                    </a:ext>
                  </a:extLst>
                </a:gridCol>
                <a:gridCol w="3680584">
                  <a:extLst>
                    <a:ext uri="{9D8B030D-6E8A-4147-A177-3AD203B41FA5}">
                      <a16:colId xmlns:a16="http://schemas.microsoft.com/office/drawing/2014/main" val="1899125349"/>
                    </a:ext>
                  </a:extLst>
                </a:gridCol>
                <a:gridCol w="4428977">
                  <a:extLst>
                    <a:ext uri="{9D8B030D-6E8A-4147-A177-3AD203B41FA5}">
                      <a16:colId xmlns:a16="http://schemas.microsoft.com/office/drawing/2014/main" val="1511641993"/>
                    </a:ext>
                  </a:extLst>
                </a:gridCol>
              </a:tblGrid>
              <a:tr h="0">
                <a:tc>
                  <a:txBody>
                    <a:bodyPr/>
                    <a:lstStyle/>
                    <a:p>
                      <a:pP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Cặp từ đồng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293212"/>
                  </a:ext>
                </a:extLst>
              </a:tr>
              <a:tr h="0">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Đất liền</a:t>
                      </a:r>
                    </a:p>
                    <a:p>
                      <a:pPr marL="342900" lvl="0" indent="-342900">
                        <a:lnSpc>
                          <a:spcPct val="115000"/>
                        </a:lnSpc>
                        <a:spcBef>
                          <a:spcPts val="600"/>
                        </a:spcBef>
                        <a:spcAft>
                          <a:spcPts val="600"/>
                        </a:spcAft>
                        <a:buSzPts val="1400"/>
                        <a:buFont typeface="Times New Roman" panose="02020603050405020304" pitchFamily="18" charset="0"/>
                        <a:buChar cha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Biển cả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402557"/>
                  </a:ext>
                </a:extLst>
              </a:tr>
            </a:tbl>
          </a:graphicData>
        </a:graphic>
      </p:graphicFrame>
    </p:spTree>
    <p:extLst>
      <p:ext uri="{BB962C8B-B14F-4D97-AF65-F5344CB8AC3E}">
        <p14:creationId xmlns:p14="http://schemas.microsoft.com/office/powerpoint/2010/main" val="27890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38826" y="1130300"/>
            <a:ext cx="204094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Freeform 14"/>
          <p:cNvSpPr/>
          <p:nvPr/>
        </p:nvSpPr>
        <p:spPr>
          <a:xfrm rot="16200000">
            <a:off x="8078639" y="3762802"/>
            <a:ext cx="2418559" cy="2135780"/>
          </a:xfrm>
          <a:custGeom>
            <a:avLst/>
            <a:gdLst>
              <a:gd name="connsiteX0" fmla="*/ 0 w 2135779"/>
              <a:gd name="connsiteY0" fmla="*/ 0 h 4063458"/>
              <a:gd name="connsiteX1" fmla="*/ 2135779 w 2135779"/>
              <a:gd name="connsiteY1" fmla="*/ 0 h 4063458"/>
              <a:gd name="connsiteX2" fmla="*/ 2135779 w 2135779"/>
              <a:gd name="connsiteY2" fmla="*/ 4063458 h 4063458"/>
              <a:gd name="connsiteX3" fmla="*/ 0 w 2135779"/>
              <a:gd name="connsiteY3" fmla="*/ 4063458 h 4063458"/>
              <a:gd name="connsiteX4" fmla="*/ 0 w 2135779"/>
              <a:gd name="connsiteY4" fmla="*/ 0 h 406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779" h="4063458">
                <a:moveTo>
                  <a:pt x="2135779" y="1"/>
                </a:moveTo>
                <a:lnTo>
                  <a:pt x="2135779" y="4063457"/>
                </a:lnTo>
                <a:lnTo>
                  <a:pt x="0" y="4063457"/>
                </a:lnTo>
                <a:lnTo>
                  <a:pt x="0" y="1"/>
                </a:lnTo>
                <a:lnTo>
                  <a:pt x="2135779"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543506" tIns="1527740" rIns="205741" bIns="98457" numCol="1" spcCol="1270" anchor="ctr" anchorCtr="0">
            <a:noAutofit/>
          </a:bodyPr>
          <a:lstStyle/>
          <a:p>
            <a:pPr lvl="0" algn="r" defTabSz="1600200">
              <a:lnSpc>
                <a:spcPct val="90000"/>
              </a:lnSpc>
              <a:spcBef>
                <a:spcPct val="0"/>
              </a:spcBef>
              <a:spcAft>
                <a:spcPct val="35000"/>
              </a:spcAft>
            </a:pPr>
            <a:endParaRPr lang="en-US" sz="3600" kern="1200"/>
          </a:p>
        </p:txBody>
      </p:sp>
      <p:sp>
        <p:nvSpPr>
          <p:cNvPr id="16" name="Freeform 15"/>
          <p:cNvSpPr/>
          <p:nvPr/>
        </p:nvSpPr>
        <p:spPr>
          <a:xfrm rot="16200000">
            <a:off x="5434167" y="3443448"/>
            <a:ext cx="3054009" cy="2135780"/>
          </a:xfrm>
          <a:custGeom>
            <a:avLst/>
            <a:gdLst>
              <a:gd name="connsiteX0" fmla="*/ 0 w 2135779"/>
              <a:gd name="connsiteY0" fmla="*/ 0 h 4746752"/>
              <a:gd name="connsiteX1" fmla="*/ 2135779 w 2135779"/>
              <a:gd name="connsiteY1" fmla="*/ 0 h 4746752"/>
              <a:gd name="connsiteX2" fmla="*/ 2135779 w 2135779"/>
              <a:gd name="connsiteY2" fmla="*/ 4746752 h 4746752"/>
              <a:gd name="connsiteX3" fmla="*/ 0 w 2135779"/>
              <a:gd name="connsiteY3" fmla="*/ 4746752 h 4746752"/>
              <a:gd name="connsiteX4" fmla="*/ 0 w 2135779"/>
              <a:gd name="connsiteY4" fmla="*/ 0 h 47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779" h="4746752">
                <a:moveTo>
                  <a:pt x="2135779" y="1"/>
                </a:moveTo>
                <a:lnTo>
                  <a:pt x="2135779" y="4746751"/>
                </a:lnTo>
                <a:lnTo>
                  <a:pt x="0" y="4746751"/>
                </a:lnTo>
                <a:lnTo>
                  <a:pt x="0" y="1"/>
                </a:lnTo>
                <a:lnTo>
                  <a:pt x="2135779" y="1"/>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611835" tIns="1527740" rIns="205740" bIns="98457" numCol="1" spcCol="1270" anchor="ctr" anchorCtr="0">
            <a:noAutofit/>
          </a:bodyPr>
          <a:lstStyle/>
          <a:p>
            <a:pPr lvl="0" algn="r" defTabSz="1600200">
              <a:lnSpc>
                <a:spcPct val="90000"/>
              </a:lnSpc>
              <a:spcBef>
                <a:spcPct val="0"/>
              </a:spcBef>
              <a:spcAft>
                <a:spcPct val="35000"/>
              </a:spcAft>
            </a:pPr>
            <a:endParaRPr lang="en-US" sz="3600" kern="1200"/>
          </a:p>
        </p:txBody>
      </p:sp>
      <p:sp>
        <p:nvSpPr>
          <p:cNvPr id="17" name="Freeform 16"/>
          <p:cNvSpPr/>
          <p:nvPr/>
        </p:nvSpPr>
        <p:spPr>
          <a:xfrm rot="16200000">
            <a:off x="2753975" y="3171367"/>
            <a:ext cx="3759034" cy="2135781"/>
          </a:xfrm>
          <a:custGeom>
            <a:avLst/>
            <a:gdLst>
              <a:gd name="connsiteX0" fmla="*/ 0 w 2135779"/>
              <a:gd name="connsiteY0" fmla="*/ 0 h 5392657"/>
              <a:gd name="connsiteX1" fmla="*/ 2135779 w 2135779"/>
              <a:gd name="connsiteY1" fmla="*/ 0 h 5392657"/>
              <a:gd name="connsiteX2" fmla="*/ 2135779 w 2135779"/>
              <a:gd name="connsiteY2" fmla="*/ 5392657 h 5392657"/>
              <a:gd name="connsiteX3" fmla="*/ 0 w 2135779"/>
              <a:gd name="connsiteY3" fmla="*/ 5392657 h 5392657"/>
              <a:gd name="connsiteX4" fmla="*/ 0 w 2135779"/>
              <a:gd name="connsiteY4" fmla="*/ 0 h 539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779" h="5392657">
                <a:moveTo>
                  <a:pt x="2135779" y="3"/>
                </a:moveTo>
                <a:lnTo>
                  <a:pt x="2135779" y="5392654"/>
                </a:lnTo>
                <a:lnTo>
                  <a:pt x="0" y="5392654"/>
                </a:lnTo>
                <a:lnTo>
                  <a:pt x="0" y="3"/>
                </a:lnTo>
                <a:lnTo>
                  <a:pt x="2135779" y="3"/>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6426" tIns="1527740" rIns="205740" bIns="98458" numCol="1" spcCol="1270" anchor="ctr" anchorCtr="0">
            <a:noAutofit/>
          </a:bodyPr>
          <a:lstStyle/>
          <a:p>
            <a:pPr lvl="0" algn="r" defTabSz="1600200">
              <a:lnSpc>
                <a:spcPct val="90000"/>
              </a:lnSpc>
              <a:spcBef>
                <a:spcPct val="0"/>
              </a:spcBef>
              <a:spcAft>
                <a:spcPct val="35000"/>
              </a:spcAft>
            </a:pPr>
            <a:endParaRPr lang="en-US" sz="3600" kern="1200"/>
          </a:p>
        </p:txBody>
      </p:sp>
      <p:sp>
        <p:nvSpPr>
          <p:cNvPr id="18" name="Freeform 17"/>
          <p:cNvSpPr/>
          <p:nvPr/>
        </p:nvSpPr>
        <p:spPr>
          <a:xfrm>
            <a:off x="3565602" y="2359742"/>
            <a:ext cx="2135778" cy="3778592"/>
          </a:xfrm>
          <a:custGeom>
            <a:avLst/>
            <a:gdLst>
              <a:gd name="connsiteX0" fmla="*/ 0 w 1516403"/>
              <a:gd name="connsiteY0" fmla="*/ 0 h 5418667"/>
              <a:gd name="connsiteX1" fmla="*/ 1516403 w 1516403"/>
              <a:gd name="connsiteY1" fmla="*/ 0 h 5418667"/>
              <a:gd name="connsiteX2" fmla="*/ 1516403 w 1516403"/>
              <a:gd name="connsiteY2" fmla="*/ 5418667 h 5418667"/>
              <a:gd name="connsiteX3" fmla="*/ 0 w 1516403"/>
              <a:gd name="connsiteY3" fmla="*/ 5418667 h 5418667"/>
              <a:gd name="connsiteX4" fmla="*/ 0 w 1516403"/>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403" h="5418667">
                <a:moveTo>
                  <a:pt x="0" y="0"/>
                </a:moveTo>
                <a:lnTo>
                  <a:pt x="1516403" y="0"/>
                </a:lnTo>
                <a:lnTo>
                  <a:pt x="1516403" y="5418667"/>
                </a:lnTo>
                <a:lnTo>
                  <a:pt x="0" y="5418667"/>
                </a:lnTo>
                <a:lnTo>
                  <a:pt x="0" y="0"/>
                </a:lnTo>
                <a:close/>
              </a:path>
            </a:pathLst>
          </a:custGeom>
          <a:noFill/>
          <a:ln>
            <a:noFill/>
          </a:ln>
          <a:sp3d/>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99060" tIns="99060" rIns="99060" bIns="99060" numCol="1" spcCol="1270" anchor="t" anchorCtr="0">
            <a:noAutofit/>
          </a:bodyPr>
          <a:lstStyle/>
          <a:p>
            <a:pPr lvl="0" algn="ctr" defTabSz="1155700">
              <a:lnSpc>
                <a:spcPct val="90000"/>
              </a:lnSpc>
              <a:spcBef>
                <a:spcPct val="0"/>
              </a:spcBef>
              <a:spcAft>
                <a:spcPct val="35000"/>
              </a:spcAft>
            </a:pPr>
            <a:r>
              <a:rPr lang="en-US" sz="2800" b="0" kern="1200" dirty="0" err="1" smtClean="0">
                <a:latin typeface="Times New Roman" panose="02020603050405020304" pitchFamily="18" charset="0"/>
                <a:cs typeface="Times New Roman" panose="02020603050405020304" pitchFamily="18" charset="0"/>
              </a:rPr>
              <a:t>Biển</a:t>
            </a:r>
            <a:r>
              <a:rPr lang="en-US" sz="2800" b="0" kern="1200" dirty="0" smtClean="0">
                <a:latin typeface="Times New Roman" panose="02020603050405020304" pitchFamily="18" charset="0"/>
                <a:cs typeface="Times New Roman" panose="02020603050405020304" pitchFamily="18" charset="0"/>
              </a:rPr>
              <a:t> hoc </a:t>
            </a:r>
            <a:r>
              <a:rPr lang="en-US" sz="2800" b="0" kern="1200" dirty="0" err="1" smtClean="0">
                <a:latin typeface="Times New Roman" panose="02020603050405020304" pitchFamily="18" charset="0"/>
                <a:cs typeface="Times New Roman" panose="02020603050405020304" pitchFamily="18" charset="0"/>
              </a:rPr>
              <a:t>vô</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biên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Kiến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thức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của</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mỗi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người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cũng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chỉ</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là</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vùng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biển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gần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bờ</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trong</a:t>
            </a:r>
            <a:r>
              <a:rPr lang="en-US" sz="2800" b="0" kern="1200" dirty="0" smtClean="0">
                <a:latin typeface="Times New Roman" panose="02020603050405020304" pitchFamily="18" charset="0"/>
                <a:cs typeface="Times New Roman" panose="02020603050405020304" pitchFamily="18" charset="0"/>
              </a:rPr>
              <a:t> </a:t>
            </a:r>
            <a:r>
              <a:rPr lang="en-US" sz="2800" b="0" u="sng" kern="1200" dirty="0" err="1" smtClean="0">
                <a:latin typeface="Times New Roman" panose="02020603050405020304" pitchFamily="18" charset="0"/>
                <a:cs typeface="Times New Roman" panose="02020603050405020304" pitchFamily="18" charset="0"/>
              </a:rPr>
              <a:t>đại</a:t>
            </a:r>
            <a:r>
              <a:rPr lang="en-US" sz="2800" b="0" u="sng" kern="1200" dirty="0" smtClean="0">
                <a:latin typeface="Times New Roman" panose="02020603050405020304" pitchFamily="18" charset="0"/>
                <a:cs typeface="Times New Roman" panose="02020603050405020304" pitchFamily="18" charset="0"/>
              </a:rPr>
              <a:t> </a:t>
            </a:r>
            <a:r>
              <a:rPr lang="en-US" sz="2800" b="0" u="sng" kern="1200" dirty="0" err="1" smtClean="0">
                <a:latin typeface="Times New Roman" panose="02020603050405020304" pitchFamily="18" charset="0"/>
                <a:cs typeface="Times New Roman" panose="02020603050405020304" pitchFamily="18" charset="0"/>
              </a:rPr>
              <a:t>dương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kiến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thức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bao</a:t>
            </a:r>
            <a:r>
              <a:rPr lang="en-US" sz="2800" b="0" kern="1200" dirty="0" smtClean="0">
                <a:latin typeface="Times New Roman" panose="02020603050405020304" pitchFamily="18" charset="0"/>
                <a:cs typeface="Times New Roman" panose="02020603050405020304" pitchFamily="18" charset="0"/>
              </a:rPr>
              <a:t> la.</a:t>
            </a:r>
            <a:endParaRPr lang="en-US" sz="2800" kern="1200" dirty="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892814" y="3000497"/>
            <a:ext cx="2135780" cy="3073566"/>
          </a:xfrm>
          <a:custGeom>
            <a:avLst/>
            <a:gdLst>
              <a:gd name="connsiteX0" fmla="*/ 0 w 1516403"/>
              <a:gd name="connsiteY0" fmla="*/ 0 h 4772761"/>
              <a:gd name="connsiteX1" fmla="*/ 1516403 w 1516403"/>
              <a:gd name="connsiteY1" fmla="*/ 0 h 4772761"/>
              <a:gd name="connsiteX2" fmla="*/ 1516403 w 1516403"/>
              <a:gd name="connsiteY2" fmla="*/ 4772761 h 4772761"/>
              <a:gd name="connsiteX3" fmla="*/ 0 w 1516403"/>
              <a:gd name="connsiteY3" fmla="*/ 4772761 h 4772761"/>
              <a:gd name="connsiteX4" fmla="*/ 0 w 1516403"/>
              <a:gd name="connsiteY4" fmla="*/ 0 h 47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403" h="4772761">
                <a:moveTo>
                  <a:pt x="0" y="0"/>
                </a:moveTo>
                <a:lnTo>
                  <a:pt x="1516403" y="0"/>
                </a:lnTo>
                <a:lnTo>
                  <a:pt x="1516403" y="4772761"/>
                </a:lnTo>
                <a:lnTo>
                  <a:pt x="0" y="4772761"/>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99060" tIns="99060" rIns="99060" bIns="99060" numCol="1" spcCol="1270" anchor="t" anchorCtr="0">
            <a:noAutofit/>
          </a:bodyPr>
          <a:lstStyle/>
          <a:p>
            <a:pPr lvl="0" algn="ctr" defTabSz="1155700">
              <a:lnSpc>
                <a:spcPct val="90000"/>
              </a:lnSpc>
              <a:spcBef>
                <a:spcPct val="0"/>
              </a:spcBef>
              <a:spcAft>
                <a:spcPct val="35000"/>
              </a:spcAft>
            </a:pPr>
            <a:r>
              <a:rPr lang="vi-VN" sz="3200" b="0" u="sng" kern="1200" dirty="0" smtClean="0">
                <a:latin typeface="Times New Roman" panose="02020603050405020304" pitchFamily="18" charset="0"/>
                <a:cs typeface="Times New Roman" panose="02020603050405020304" pitchFamily="18" charset="0"/>
              </a:rPr>
              <a:t>Đại dương</a:t>
            </a:r>
            <a:r>
              <a:rPr lang="vi-VN" sz="3200" b="0" kern="1200" dirty="0" smtClean="0">
                <a:latin typeface="Times New Roman" panose="02020603050405020304" pitchFamily="18" charset="0"/>
                <a:cs typeface="Times New Roman" panose="02020603050405020304" pitchFamily="18" charset="0"/>
              </a:rPr>
              <a:t> bao quanh các lục địa trên bề mặt Trái Đất.</a:t>
            </a:r>
            <a:endParaRPr lang="en-US" sz="3200" kern="1200" dirty="0">
              <a:latin typeface="Times New Roman" panose="02020603050405020304" pitchFamily="18" charset="0"/>
              <a:cs typeface="Times New Roman" panose="02020603050405020304" pitchFamily="18" charset="0"/>
            </a:endParaRPr>
          </a:p>
          <a:p>
            <a:pPr lvl="0" algn="l" defTabSz="1155700">
              <a:lnSpc>
                <a:spcPct val="90000"/>
              </a:lnSpc>
              <a:spcBef>
                <a:spcPct val="0"/>
              </a:spcBef>
              <a:spcAft>
                <a:spcPct val="35000"/>
              </a:spcAft>
            </a:pPr>
            <a:endParaRPr lang="en-US" sz="2600" kern="1200" dirty="0"/>
          </a:p>
        </p:txBody>
      </p:sp>
      <p:sp>
        <p:nvSpPr>
          <p:cNvPr id="20" name="Freeform 19"/>
          <p:cNvSpPr/>
          <p:nvPr/>
        </p:nvSpPr>
        <p:spPr>
          <a:xfrm>
            <a:off x="8220029" y="3755118"/>
            <a:ext cx="2081774" cy="2302782"/>
          </a:xfrm>
          <a:custGeom>
            <a:avLst/>
            <a:gdLst>
              <a:gd name="connsiteX0" fmla="*/ 0 w 1516403"/>
              <a:gd name="connsiteY0" fmla="*/ 0 h 4087300"/>
              <a:gd name="connsiteX1" fmla="*/ 1516403 w 1516403"/>
              <a:gd name="connsiteY1" fmla="*/ 0 h 4087300"/>
              <a:gd name="connsiteX2" fmla="*/ 1516403 w 1516403"/>
              <a:gd name="connsiteY2" fmla="*/ 4087300 h 4087300"/>
              <a:gd name="connsiteX3" fmla="*/ 0 w 1516403"/>
              <a:gd name="connsiteY3" fmla="*/ 4087300 h 4087300"/>
              <a:gd name="connsiteX4" fmla="*/ 0 w 1516403"/>
              <a:gd name="connsiteY4" fmla="*/ 0 h 408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403" h="4087300">
                <a:moveTo>
                  <a:pt x="0" y="0"/>
                </a:moveTo>
                <a:lnTo>
                  <a:pt x="1516403" y="0"/>
                </a:lnTo>
                <a:lnTo>
                  <a:pt x="1516403" y="4087300"/>
                </a:lnTo>
                <a:lnTo>
                  <a:pt x="0" y="4087300"/>
                </a:lnTo>
                <a:lnTo>
                  <a:pt x="0" y="0"/>
                </a:lnTo>
                <a:close/>
              </a:path>
            </a:pathLst>
          </a:custGeom>
          <a:noFill/>
          <a:ln>
            <a:noFill/>
          </a:ln>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99060" tIns="99060" rIns="99060" bIns="99060" numCol="1" spcCol="1270" anchor="t" anchorCtr="0">
            <a:noAutofit/>
          </a:bodyPr>
          <a:lstStyle/>
          <a:p>
            <a:pPr lvl="0" algn="ctr" defTabSz="1155700">
              <a:lnSpc>
                <a:spcPct val="90000"/>
              </a:lnSpc>
              <a:spcBef>
                <a:spcPct val="0"/>
              </a:spcBef>
              <a:spcAft>
                <a:spcPct val="35000"/>
              </a:spcAft>
            </a:pPr>
            <a:r>
              <a:rPr lang="en-US" sz="2800" b="0" kern="1200" dirty="0" err="1" smtClean="0">
                <a:latin typeface="Times New Roman" panose="02020603050405020304" pitchFamily="18" charset="0"/>
                <a:cs typeface="Times New Roman" panose="02020603050405020304" pitchFamily="18" charset="0"/>
              </a:rPr>
              <a:t>Châu</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Đại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Dương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là</a:t>
            </a:r>
            <a:r>
              <a:rPr lang="en-US" sz="2800" b="0" kern="1200" dirty="0" smtClean="0">
                <a:latin typeface="Times New Roman" panose="02020603050405020304" pitchFamily="18" charset="0"/>
                <a:cs typeface="Times New Roman" panose="02020603050405020304" pitchFamily="18" charset="0"/>
              </a:rPr>
              <a:t> </a:t>
            </a:r>
            <a:r>
              <a:rPr lang="en-US" sz="2800" b="0" u="sng" kern="1200" dirty="0" err="1" smtClean="0">
                <a:latin typeface="Times New Roman" panose="02020603050405020304" pitchFamily="18" charset="0"/>
                <a:cs typeface="Times New Roman" panose="02020603050405020304" pitchFamily="18" charset="0"/>
              </a:rPr>
              <a:t>lục</a:t>
            </a:r>
            <a:r>
              <a:rPr lang="en-US" sz="2800" b="0" u="sng" kern="1200" dirty="0" smtClean="0">
                <a:latin typeface="Times New Roman" panose="02020603050405020304" pitchFamily="18" charset="0"/>
                <a:cs typeface="Times New Roman" panose="02020603050405020304" pitchFamily="18" charset="0"/>
              </a:rPr>
              <a:t> </a:t>
            </a:r>
            <a:r>
              <a:rPr lang="en-US" sz="2800" b="0" u="sng" kern="1200" dirty="0" err="1" smtClean="0">
                <a:latin typeface="Times New Roman" panose="02020603050405020304" pitchFamily="18" charset="0"/>
                <a:cs typeface="Times New Roman" panose="02020603050405020304" pitchFamily="18" charset="0"/>
              </a:rPr>
              <a:t>địa</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nhỏ</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nhất</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trong</a:t>
            </a:r>
            <a:r>
              <a:rPr lang="en-US" sz="2800" b="0" kern="1200" dirty="0" smtClean="0">
                <a:latin typeface="Times New Roman" panose="02020603050405020304" pitchFamily="18" charset="0"/>
                <a:cs typeface="Times New Roman" panose="02020603050405020304" pitchFamily="18" charset="0"/>
              </a:rPr>
              <a:t> 6 </a:t>
            </a:r>
            <a:r>
              <a:rPr lang="en-US" sz="2800" b="0" kern="1200" dirty="0" err="1" smtClean="0">
                <a:latin typeface="Times New Roman" panose="02020603050405020304" pitchFamily="18" charset="0"/>
                <a:cs typeface="Times New Roman" panose="02020603050405020304" pitchFamily="18" charset="0"/>
              </a:rPr>
              <a:t>lục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địa</a:t>
            </a:r>
            <a:r>
              <a:rPr lang="en-US" sz="2800" b="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438826" y="1671534"/>
            <a:ext cx="11325816" cy="1237262"/>
          </a:xfrm>
          <a:prstGeom prst="rect">
            <a:avLst/>
          </a:prstGeom>
        </p:spPr>
        <p:txBody>
          <a:bodyPr wrap="squar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c) Tìm thêm hoặc đặt câu có sử dụng một trong các từ </a:t>
            </a:r>
            <a:r>
              <a:rPr lang="vi-VN" sz="2800" b="1" i="1" dirty="0">
                <a:solidFill>
                  <a:srgbClr val="0D0D0D"/>
                </a:solidFill>
                <a:latin typeface="Times New Roman" panose="02020603050405020304" pitchFamily="18" charset="0"/>
                <a:ea typeface="Times New Roman" panose="02020603050405020304" pitchFamily="18" charset="0"/>
              </a:rPr>
              <a:t>đại đương, lục địa.</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Ví dụ: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6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TỪ 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9"/>
          <a:stretch>
            <a:fillRect/>
          </a:stretch>
        </p:blipFill>
        <p:spPr>
          <a:xfrm>
            <a:off x="2268192" y="2156228"/>
            <a:ext cx="3193947" cy="2395460"/>
          </a:xfrm>
          <a:prstGeom prst="rect">
            <a:avLst/>
          </a:prstGeom>
        </p:spPr>
      </p:pic>
      <p:pic>
        <p:nvPicPr>
          <p:cNvPr id="22" name="Picture 21"/>
          <p:cNvPicPr>
            <a:picLocks noChangeAspect="1"/>
          </p:cNvPicPr>
          <p:nvPr/>
        </p:nvPicPr>
        <p:blipFill>
          <a:blip r:embed="rId9"/>
          <a:stretch>
            <a:fillRect/>
          </a:stretch>
        </p:blipFill>
        <p:spPr>
          <a:xfrm>
            <a:off x="6704461" y="2237003"/>
            <a:ext cx="3193947" cy="2395460"/>
          </a:xfrm>
          <a:prstGeom prst="rect">
            <a:avLst/>
          </a:prstGeom>
        </p:spPr>
      </p:pic>
      <p:sp>
        <p:nvSpPr>
          <p:cNvPr id="7" name="Rectangle 6"/>
          <p:cNvSpPr/>
          <p:nvPr/>
        </p:nvSpPr>
        <p:spPr>
          <a:xfrm>
            <a:off x="2950079" y="1746749"/>
            <a:ext cx="1558354" cy="553756"/>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NHÓM 1,2</a:t>
            </a:r>
            <a:endParaRPr lang="en-US" sz="2400" dirty="0"/>
          </a:p>
        </p:txBody>
      </p:sp>
      <p:sp>
        <p:nvSpPr>
          <p:cNvPr id="23" name="Rectangle 22"/>
          <p:cNvSpPr/>
          <p:nvPr/>
        </p:nvSpPr>
        <p:spPr>
          <a:xfrm>
            <a:off x="7501731" y="1746749"/>
            <a:ext cx="1702465" cy="592239"/>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NHÓM 3,4</a:t>
            </a:r>
            <a:endParaRPr lang="en-US" sz="2400" dirty="0"/>
          </a:p>
        </p:txBody>
      </p:sp>
      <p:sp>
        <p:nvSpPr>
          <p:cNvPr id="11" name="Rectangle 10"/>
          <p:cNvSpPr/>
          <p:nvPr/>
        </p:nvSpPr>
        <p:spPr>
          <a:xfrm>
            <a:off x="2270940" y="4779842"/>
            <a:ext cx="2916632" cy="587853"/>
          </a:xfrm>
          <a:prstGeom prst="rect">
            <a:avLst/>
          </a:prstGeom>
        </p:spPr>
        <p:txBody>
          <a:bodyPr wrap="none">
            <a:spAutoFit/>
          </a:bodyPr>
          <a:lstStyle/>
          <a:p>
            <a:pPr lvl="0">
              <a:lnSpc>
                <a:spcPct val="115000"/>
              </a:lnSpc>
              <a:spcAft>
                <a:spcPts val="0"/>
              </a:spcAft>
              <a:buSzPts val="1400"/>
              <a:tabLst>
                <a:tab pos="1386840" algn="l"/>
              </a:tabLst>
            </a:pP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3, 4/ </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54</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979028" y="4844475"/>
            <a:ext cx="2916632" cy="523220"/>
          </a:xfrm>
          <a:prstGeom prst="rect">
            <a:avLst/>
          </a:prstGeom>
        </p:spPr>
        <p:txBody>
          <a:bodyPr wrap="none">
            <a:spAutoFit/>
          </a:bodyPr>
          <a:lstStyle/>
          <a:p>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4, 5/ </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54</a:t>
            </a:r>
            <a:endParaRPr lang="en-US" sz="2800" dirty="0"/>
          </a:p>
        </p:txBody>
      </p:sp>
    </p:spTree>
    <p:extLst>
      <p:ext uri="{BB962C8B-B14F-4D97-AF65-F5344CB8AC3E}">
        <p14:creationId xmlns:p14="http://schemas.microsoft.com/office/powerpoint/2010/main" val="20440670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rPr>
              <a:t>VIỆT:</a:t>
            </a:r>
            <a:r>
              <a:rPr lang="en-US" sz="2000" dirty="0">
                <a:solidFill>
                  <a:prstClr val="white"/>
                </a:solidFill>
                <a:latin typeface="Times New Roman" panose="02020603050405020304" pitchFamily="18" charset="0"/>
                <a:ea typeface="Times New Roman" panose="02020603050405020304" pitchFamily="18" charset="0"/>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25171" y="1045679"/>
            <a:ext cx="10845800" cy="1578894"/>
          </a:xfrm>
          <a:prstGeom prst="rect">
            <a:avLst/>
          </a:prstGeom>
        </p:spPr>
        <p:txBody>
          <a:bodyPr>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Arial" panose="020B0604020202020204" pitchFamily="34" charset="0"/>
              </a:rPr>
              <a:t>3.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3</a:t>
            </a:r>
            <a:r>
              <a:rPr lang="en-US" sz="2800" i="1"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Phân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i="1" dirty="0">
                <a:solidFill>
                  <a:srgbClr val="000000"/>
                </a:solidFill>
                <a:latin typeface="Times New Roman" panose="02020603050405020304" pitchFamily="18" charset="0"/>
                <a:ea typeface="Times New Roman" panose="02020603050405020304" pitchFamily="18" charset="0"/>
              </a:rPr>
              <a:t>Khan </a:t>
            </a:r>
            <a:r>
              <a:rPr lang="en-US" sz="2800" b="1" i="1" dirty="0" err="1">
                <a:solidFill>
                  <a:srgbClr val="000000"/>
                </a:solidFill>
                <a:latin typeface="Times New Roman" panose="02020603050405020304" pitchFamily="18" charset="0"/>
                <a:ea typeface="Times New Roman" panose="02020603050405020304" pitchFamily="18" charset="0"/>
              </a:rPr>
              <a:t>hiếm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nước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ngọt</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4150237" y="1979648"/>
            <a:ext cx="4458500" cy="4191545"/>
            <a:chOff x="4552765" y="1946787"/>
            <a:chExt cx="3368326" cy="4191545"/>
          </a:xfrm>
        </p:grpSpPr>
        <p:sp>
          <p:nvSpPr>
            <p:cNvPr id="15" name="Freeform 14"/>
            <p:cNvSpPr/>
            <p:nvPr/>
          </p:nvSpPr>
          <p:spPr>
            <a:xfrm rot="21600000">
              <a:off x="4552765" y="2695397"/>
              <a:ext cx="1646774" cy="2694744"/>
            </a:xfrm>
            <a:custGeom>
              <a:avLst/>
              <a:gdLst>
                <a:gd name="connsiteX0" fmla="*/ 274517 w 2694744"/>
                <a:gd name="connsiteY0" fmla="*/ 0 h 1646774"/>
                <a:gd name="connsiteX1" fmla="*/ 2420227 w 2694744"/>
                <a:gd name="connsiteY1" fmla="*/ 0 h 1646774"/>
                <a:gd name="connsiteX2" fmla="*/ 2694744 w 2694744"/>
                <a:gd name="connsiteY2" fmla="*/ 274517 h 1646774"/>
                <a:gd name="connsiteX3" fmla="*/ 2694744 w 2694744"/>
                <a:gd name="connsiteY3" fmla="*/ 1646774 h 1646774"/>
                <a:gd name="connsiteX4" fmla="*/ 2694744 w 2694744"/>
                <a:gd name="connsiteY4" fmla="*/ 1646774 h 1646774"/>
                <a:gd name="connsiteX5" fmla="*/ 0 w 2694744"/>
                <a:gd name="connsiteY5" fmla="*/ 1646774 h 1646774"/>
                <a:gd name="connsiteX6" fmla="*/ 0 w 2694744"/>
                <a:gd name="connsiteY6" fmla="*/ 1646774 h 1646774"/>
                <a:gd name="connsiteX7" fmla="*/ 0 w 2694744"/>
                <a:gd name="connsiteY7" fmla="*/ 274517 h 1646774"/>
                <a:gd name="connsiteX8" fmla="*/ 274517 w 2694744"/>
                <a:gd name="connsiteY8" fmla="*/ 0 h 164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744" h="1646774">
                  <a:moveTo>
                    <a:pt x="1" y="1479015"/>
                  </a:moveTo>
                  <a:lnTo>
                    <a:pt x="1" y="167759"/>
                  </a:lnTo>
                  <a:cubicBezTo>
                    <a:pt x="1" y="75108"/>
                    <a:pt x="201120" y="0"/>
                    <a:pt x="449214" y="0"/>
                  </a:cubicBezTo>
                  <a:lnTo>
                    <a:pt x="2694743" y="0"/>
                  </a:lnTo>
                  <a:lnTo>
                    <a:pt x="2694743" y="0"/>
                  </a:lnTo>
                  <a:lnTo>
                    <a:pt x="2694743" y="1646774"/>
                  </a:lnTo>
                  <a:lnTo>
                    <a:pt x="2694743" y="1646774"/>
                  </a:lnTo>
                  <a:lnTo>
                    <a:pt x="449214" y="1646774"/>
                  </a:lnTo>
                  <a:cubicBezTo>
                    <a:pt x="201120" y="1646774"/>
                    <a:pt x="1" y="1571666"/>
                    <a:pt x="1" y="1479015"/>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7083" tIns="258203" rIns="160020" bIns="258203" numCol="1" spcCol="1270" anchor="t" anchorCtr="0">
              <a:noAutofit/>
            </a:bodyPr>
            <a:lstStyle/>
            <a:p>
              <a:pPr lvl="0" algn="ctr" defTabSz="1244600">
                <a:lnSpc>
                  <a:spcPct val="90000"/>
                </a:lnSpc>
                <a:spcBef>
                  <a:spcPct val="0"/>
                </a:spcBef>
                <a:spcAft>
                  <a:spcPct val="35000"/>
                </a:spcAft>
              </a:pPr>
              <a:r>
                <a:rPr lang="vi-VN" sz="2800" kern="1200" dirty="0" smtClean="0">
                  <a:latin typeface="+mj-lt"/>
                </a:rPr>
                <a:t>Chủ đề: Sự khan hiếm của nước ngọt.</a:t>
              </a:r>
              <a:endParaRPr lang="en-US" sz="2800" kern="1200" dirty="0">
                <a:latin typeface="+mj-lt"/>
              </a:endParaRPr>
            </a:p>
          </p:txBody>
        </p:sp>
        <p:sp>
          <p:nvSpPr>
            <p:cNvPr id="16" name="Freeform 15"/>
            <p:cNvSpPr/>
            <p:nvPr/>
          </p:nvSpPr>
          <p:spPr>
            <a:xfrm>
              <a:off x="6274317" y="2695397"/>
              <a:ext cx="1646774" cy="2694744"/>
            </a:xfrm>
            <a:custGeom>
              <a:avLst/>
              <a:gdLst>
                <a:gd name="connsiteX0" fmla="*/ 274517 w 2694744"/>
                <a:gd name="connsiteY0" fmla="*/ 0 h 1646774"/>
                <a:gd name="connsiteX1" fmla="*/ 2420227 w 2694744"/>
                <a:gd name="connsiteY1" fmla="*/ 0 h 1646774"/>
                <a:gd name="connsiteX2" fmla="*/ 2694744 w 2694744"/>
                <a:gd name="connsiteY2" fmla="*/ 274517 h 1646774"/>
                <a:gd name="connsiteX3" fmla="*/ 2694744 w 2694744"/>
                <a:gd name="connsiteY3" fmla="*/ 1646774 h 1646774"/>
                <a:gd name="connsiteX4" fmla="*/ 2694744 w 2694744"/>
                <a:gd name="connsiteY4" fmla="*/ 1646774 h 1646774"/>
                <a:gd name="connsiteX5" fmla="*/ 0 w 2694744"/>
                <a:gd name="connsiteY5" fmla="*/ 1646774 h 1646774"/>
                <a:gd name="connsiteX6" fmla="*/ 0 w 2694744"/>
                <a:gd name="connsiteY6" fmla="*/ 1646774 h 1646774"/>
                <a:gd name="connsiteX7" fmla="*/ 0 w 2694744"/>
                <a:gd name="connsiteY7" fmla="*/ 274517 h 1646774"/>
                <a:gd name="connsiteX8" fmla="*/ 274517 w 2694744"/>
                <a:gd name="connsiteY8" fmla="*/ 0 h 164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744" h="1646774">
                  <a:moveTo>
                    <a:pt x="2694744" y="167759"/>
                  </a:moveTo>
                  <a:lnTo>
                    <a:pt x="2694744" y="1479015"/>
                  </a:lnTo>
                  <a:cubicBezTo>
                    <a:pt x="2694744" y="1571666"/>
                    <a:pt x="2493625" y="1646774"/>
                    <a:pt x="2245531" y="1646774"/>
                  </a:cubicBezTo>
                  <a:lnTo>
                    <a:pt x="0" y="1646774"/>
                  </a:lnTo>
                  <a:lnTo>
                    <a:pt x="0" y="1646774"/>
                  </a:lnTo>
                  <a:lnTo>
                    <a:pt x="0" y="0"/>
                  </a:lnTo>
                  <a:lnTo>
                    <a:pt x="0" y="0"/>
                  </a:lnTo>
                  <a:lnTo>
                    <a:pt x="2245531" y="0"/>
                  </a:lnTo>
                  <a:cubicBezTo>
                    <a:pt x="2493625" y="0"/>
                    <a:pt x="2694744" y="75108"/>
                    <a:pt x="2694744" y="167759"/>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0020" tIns="258204" rIns="187083" bIns="258202" numCol="1" spcCol="1270" anchor="t"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ngay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mj-lt"/>
                </a:rPr>
                <a:t>bản</a:t>
              </a:r>
              <a:r>
                <a:rPr lang="en-US" sz="2800" kern="1200" dirty="0" smtClean="0">
                  <a:latin typeface="+mj-lt"/>
                </a:rPr>
                <a:t>.</a:t>
              </a:r>
              <a:endParaRPr lang="en-US" sz="2800" kern="1200" dirty="0">
                <a:latin typeface="+mj-lt"/>
              </a:endParaRPr>
            </a:p>
          </p:txBody>
        </p:sp>
        <p:sp>
          <p:nvSpPr>
            <p:cNvPr id="17" name="Circular Arrow 16"/>
            <p:cNvSpPr/>
            <p:nvPr/>
          </p:nvSpPr>
          <p:spPr>
            <a:xfrm>
              <a:off x="5375984" y="1946787"/>
              <a:ext cx="1721551" cy="1721467"/>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ircular Arrow 17"/>
            <p:cNvSpPr/>
            <p:nvPr/>
          </p:nvSpPr>
          <p:spPr>
            <a:xfrm rot="10800000">
              <a:off x="5375984" y="4416865"/>
              <a:ext cx="1721551" cy="1721467"/>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19" name="Rectangle 18"/>
          <p:cNvSpPr/>
          <p:nvPr/>
        </p:nvSpPr>
        <p:spPr>
          <a:xfrm>
            <a:off x="741661" y="2056134"/>
            <a:ext cx="3810659" cy="587853"/>
          </a:xfrm>
          <a:prstGeom prst="rect">
            <a:avLst/>
          </a:prstGeom>
        </p:spPr>
        <p:txBody>
          <a:bodyPr wrap="none">
            <a:spAutoFit/>
          </a:bodyPr>
          <a:lstStyle/>
          <a:p>
            <a:pPr>
              <a:lnSpc>
                <a:spcPct val="115000"/>
              </a:lnSpc>
              <a:spcAft>
                <a:spcPts val="1200"/>
              </a:spcAft>
            </a:pPr>
            <a:r>
              <a:rPr lang="vi-VN" sz="2800" b="1" dirty="0">
                <a:solidFill>
                  <a:srgbClr val="000000"/>
                </a:solidFill>
                <a:latin typeface="Times New Roman" panose="02020603050405020304" pitchFamily="18" charset="0"/>
                <a:ea typeface="Times New Roman" panose="02020603050405020304" pitchFamily="18" charset="0"/>
              </a:rPr>
              <a:t>a) Chủ đề của văn 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0405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74146" y="1513256"/>
            <a:ext cx="6096000" cy="1083374"/>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903954" y="2596630"/>
            <a:ext cx="3152107" cy="3835282"/>
          </a:xfrm>
          <a:prstGeom prst="rightArrow">
            <a:avLst>
              <a:gd name="adj1" fmla="val 61695"/>
              <a:gd name="adj2" fmla="val 43671"/>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lop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a:solidFill>
                  <a:schemeClr val="tx1"/>
                </a:solidFill>
                <a:latin typeface="Times New Roman" panose="02020603050405020304" pitchFamily="18" charset="0"/>
                <a:ea typeface="Times New Roman" panose="02020603050405020304" pitchFamily="18" charset="0"/>
              </a:rPr>
              <a:t>=&gt; Ý </a:t>
            </a:r>
            <a:r>
              <a:rPr lang="en-US" sz="2400" dirty="0" err="1">
                <a:solidFill>
                  <a:schemeClr val="tx1"/>
                </a:solidFill>
                <a:latin typeface="Times New Roman" panose="02020603050405020304" pitchFamily="18" charset="0"/>
                <a:ea typeface="Times New Roman" panose="02020603050405020304" pitchFamily="18" charset="0"/>
              </a:rPr>
              <a:t>kiến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lẽ</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quan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hệ</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chặt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chẽ</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nhau</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grpSp>
        <p:nvGrpSpPr>
          <p:cNvPr id="11" name="Group 10"/>
          <p:cNvGrpSpPr>
            <a:grpSpLocks/>
          </p:cNvGrpSpPr>
          <p:nvPr/>
        </p:nvGrpSpPr>
        <p:grpSpPr>
          <a:xfrm>
            <a:off x="4628632" y="2104078"/>
            <a:ext cx="6622024" cy="4442494"/>
            <a:chOff x="377195" y="0"/>
            <a:chExt cx="3289895" cy="3600572"/>
          </a:xfrm>
        </p:grpSpPr>
        <p:cxnSp>
          <p:nvCxnSpPr>
            <p:cNvPr id="12" name="Straight Arrow Connector 11"/>
            <p:cNvCxnSpPr/>
            <p:nvPr/>
          </p:nvCxnSpPr>
          <p:spPr>
            <a:xfrm>
              <a:off x="1998492" y="436098"/>
              <a:ext cx="45719" cy="476250"/>
            </a:xfrm>
            <a:prstGeom prst="straightConnector1">
              <a:avLst/>
            </a:prstGeom>
            <a:noFill/>
            <a:ln w="28575" cap="flat" cmpd="sng" algn="ctr">
              <a:solidFill>
                <a:sysClr val="windowText" lastClr="000000"/>
              </a:solidFill>
              <a:prstDash val="solid"/>
              <a:round/>
              <a:headEnd type="none" w="med" len="med"/>
              <a:tailEnd type="arrow" w="med" len="med"/>
            </a:ln>
            <a:effectLst/>
          </p:spPr>
        </p:cxnSp>
        <p:cxnSp>
          <p:nvCxnSpPr>
            <p:cNvPr id="13" name="Straight Arrow Connector 12"/>
            <p:cNvCxnSpPr>
              <a:endCxn id="18" idx="0"/>
            </p:cNvCxnSpPr>
            <p:nvPr/>
          </p:nvCxnSpPr>
          <p:spPr>
            <a:xfrm>
              <a:off x="2060917" y="429064"/>
              <a:ext cx="1181916" cy="527539"/>
            </a:xfrm>
            <a:prstGeom prst="straightConnector1">
              <a:avLst/>
            </a:prstGeom>
            <a:noFill/>
            <a:ln w="28575" cap="flat" cmpd="sng" algn="ctr">
              <a:solidFill>
                <a:sysClr val="windowText" lastClr="000000"/>
              </a:solidFill>
              <a:prstDash val="solid"/>
              <a:round/>
              <a:headEnd type="none" w="med" len="med"/>
              <a:tailEnd type="arrow" w="med" len="med"/>
            </a:ln>
            <a:effectLst/>
          </p:spPr>
        </p:cxnSp>
        <p:sp>
          <p:nvSpPr>
            <p:cNvPr id="14" name="Text Box 2"/>
            <p:cNvSpPr txBox="1">
              <a:spLocks noChangeArrowheads="1"/>
            </p:cNvSpPr>
            <p:nvPr/>
          </p:nvSpPr>
          <p:spPr bwMode="auto">
            <a:xfrm>
              <a:off x="504860" y="963637"/>
              <a:ext cx="727039" cy="1200150"/>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Lí</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lẽ</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1</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5" name="Text Box 2"/>
            <p:cNvSpPr txBox="1">
              <a:spLocks noChangeArrowheads="1"/>
            </p:cNvSpPr>
            <p:nvPr/>
          </p:nvSpPr>
          <p:spPr bwMode="auto">
            <a:xfrm>
              <a:off x="1777713" y="963636"/>
              <a:ext cx="664962" cy="1139823"/>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Lí</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lẽ</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2:</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8" name="Text Box 2"/>
            <p:cNvSpPr txBox="1">
              <a:spLocks noChangeArrowheads="1"/>
            </p:cNvSpPr>
            <p:nvPr/>
          </p:nvSpPr>
          <p:spPr bwMode="auto">
            <a:xfrm>
              <a:off x="2909433" y="956603"/>
              <a:ext cx="666798" cy="1193800"/>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Lí</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rPr>
                <a:t>lẽ</a:t>
              </a:r>
              <a:r>
                <a:rPr kumimoji="0" lang="en-US" sz="2800" b="1"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3:</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9" name="Text Box 2"/>
            <p:cNvSpPr txBox="1">
              <a:spLocks noChangeArrowheads="1"/>
            </p:cNvSpPr>
            <p:nvPr/>
          </p:nvSpPr>
          <p:spPr bwMode="auto">
            <a:xfrm>
              <a:off x="377195" y="2567355"/>
              <a:ext cx="896834" cy="1033216"/>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Bằng</a:t>
              </a: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chứng</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rPr>
                <a:t>……….</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20" name="Text Box 2"/>
            <p:cNvSpPr txBox="1">
              <a:spLocks noChangeArrowheads="1"/>
            </p:cNvSpPr>
            <p:nvPr/>
          </p:nvSpPr>
          <p:spPr bwMode="auto">
            <a:xfrm>
              <a:off x="1683471" y="2588455"/>
              <a:ext cx="863987" cy="1012117"/>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Bằng</a:t>
              </a: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1"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chứng</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rPr>
                <a:t>……….</a:t>
              </a:r>
            </a:p>
          </p:txBody>
        </p:sp>
        <p:sp>
          <p:nvSpPr>
            <p:cNvPr id="21" name="Text Box 2"/>
            <p:cNvSpPr txBox="1">
              <a:spLocks noChangeArrowheads="1"/>
            </p:cNvSpPr>
            <p:nvPr/>
          </p:nvSpPr>
          <p:spPr bwMode="auto">
            <a:xfrm>
              <a:off x="2824467" y="2581421"/>
              <a:ext cx="842623" cy="1019150"/>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Bằng</a:t>
              </a: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1"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chứng</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rPr>
                <a:t>………</a:t>
              </a:r>
            </a:p>
          </p:txBody>
        </p:sp>
        <p:cxnSp>
          <p:nvCxnSpPr>
            <p:cNvPr id="22" name="Straight Connector 21"/>
            <p:cNvCxnSpPr/>
            <p:nvPr/>
          </p:nvCxnSpPr>
          <p:spPr>
            <a:xfrm flipH="1">
              <a:off x="807442" y="2163787"/>
              <a:ext cx="6350" cy="381000"/>
            </a:xfrm>
            <a:prstGeom prst="line">
              <a:avLst/>
            </a:prstGeom>
            <a:noFill/>
            <a:ln w="28575" cap="flat" cmpd="sng" algn="ctr">
              <a:solidFill>
                <a:sysClr val="windowText" lastClr="000000"/>
              </a:solidFill>
              <a:prstDash val="dash"/>
              <a:round/>
              <a:headEnd type="none" w="med" len="med"/>
              <a:tailEnd type="none" w="med" len="med"/>
            </a:ln>
            <a:effectLst/>
          </p:spPr>
        </p:cxnSp>
        <p:cxnSp>
          <p:nvCxnSpPr>
            <p:cNvPr id="23" name="Straight Connector 22"/>
            <p:cNvCxnSpPr/>
            <p:nvPr/>
          </p:nvCxnSpPr>
          <p:spPr>
            <a:xfrm>
              <a:off x="3261638" y="2150403"/>
              <a:ext cx="6350" cy="355600"/>
            </a:xfrm>
            <a:prstGeom prst="line">
              <a:avLst/>
            </a:prstGeom>
            <a:noFill/>
            <a:ln w="28575" cap="flat" cmpd="sng" algn="ctr">
              <a:solidFill>
                <a:sysClr val="windowText" lastClr="000000"/>
              </a:solidFill>
              <a:prstDash val="dash"/>
              <a:round/>
              <a:headEnd type="none" w="med" len="med"/>
              <a:tailEnd type="none" w="med" len="med"/>
            </a:ln>
            <a:effectLst/>
          </p:spPr>
        </p:cxnSp>
        <p:cxnSp>
          <p:nvCxnSpPr>
            <p:cNvPr id="24" name="Straight Connector 23"/>
            <p:cNvCxnSpPr/>
            <p:nvPr/>
          </p:nvCxnSpPr>
          <p:spPr>
            <a:xfrm>
              <a:off x="2115141" y="2180492"/>
              <a:ext cx="6350" cy="342900"/>
            </a:xfrm>
            <a:prstGeom prst="line">
              <a:avLst/>
            </a:prstGeom>
            <a:noFill/>
            <a:ln w="28575" cap="flat" cmpd="sng" algn="ctr">
              <a:solidFill>
                <a:sysClr val="windowText" lastClr="000000"/>
              </a:solidFill>
              <a:prstDash val="dash"/>
              <a:round/>
              <a:headEnd type="none" w="med" len="med"/>
              <a:tailEnd type="none" w="med" len="med"/>
            </a:ln>
            <a:effectLst/>
          </p:spPr>
        </p:cxnSp>
        <p:cxnSp>
          <p:nvCxnSpPr>
            <p:cNvPr id="25" name="Straight Arrow Connector 24"/>
            <p:cNvCxnSpPr/>
            <p:nvPr/>
          </p:nvCxnSpPr>
          <p:spPr>
            <a:xfrm flipH="1">
              <a:off x="614876" y="429064"/>
              <a:ext cx="1422400" cy="527050"/>
            </a:xfrm>
            <a:prstGeom prst="straightConnector1">
              <a:avLst/>
            </a:prstGeom>
            <a:noFill/>
            <a:ln w="28575" cap="flat" cmpd="sng" algn="ctr">
              <a:solidFill>
                <a:sysClr val="windowText" lastClr="000000"/>
              </a:solidFill>
              <a:prstDash val="solid"/>
              <a:round/>
              <a:headEnd type="none" w="med" len="med"/>
              <a:tailEnd type="arrow" w="med" len="med"/>
            </a:ln>
            <a:effectLst/>
          </p:spPr>
        </p:cxnSp>
        <p:sp>
          <p:nvSpPr>
            <p:cNvPr id="26" name="Text Box 2"/>
            <p:cNvSpPr txBox="1">
              <a:spLocks noChangeArrowheads="1"/>
            </p:cNvSpPr>
            <p:nvPr/>
          </p:nvSpPr>
          <p:spPr bwMode="auto">
            <a:xfrm>
              <a:off x="880463" y="0"/>
              <a:ext cx="2167570" cy="502920"/>
            </a:xfrm>
            <a:prstGeom prst="rect">
              <a:avLst/>
            </a:prstGeom>
            <a:solidFill>
              <a:srgbClr val="FFFFFF"/>
            </a:solidFill>
            <a:ln w="28575">
              <a:solidFill>
                <a:sysClr val="windowText" lastClr="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Ý KIẾN</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500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0278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668853" y="1535671"/>
            <a:ext cx="10792381" cy="4598429"/>
            <a:chOff x="2032000" y="1665121"/>
            <a:chExt cx="8135661" cy="4473211"/>
          </a:xfrm>
        </p:grpSpPr>
        <p:sp>
          <p:nvSpPr>
            <p:cNvPr id="12" name="Freeform 11"/>
            <p:cNvSpPr/>
            <p:nvPr/>
          </p:nvSpPr>
          <p:spPr>
            <a:xfrm>
              <a:off x="2039661" y="1665121"/>
              <a:ext cx="8128000" cy="680144"/>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smtClean="0">
                  <a:latin typeface="+mj-lt"/>
                </a:rPr>
                <a:t>b) Xác định các đoạn văn và chủ đề của mỗi đoạn.</a:t>
              </a:r>
              <a:endParaRPr lang="en-US" sz="2800" kern="1200" dirty="0">
                <a:latin typeface="+mj-lt"/>
              </a:endParaRPr>
            </a:p>
          </p:txBody>
        </p:sp>
        <p:sp>
          <p:nvSpPr>
            <p:cNvPr id="13" name="Freeform 12"/>
            <p:cNvSpPr/>
            <p:nvPr/>
          </p:nvSpPr>
          <p:spPr>
            <a:xfrm>
              <a:off x="2032992" y="2345266"/>
              <a:ext cx="1625203" cy="3413760"/>
            </a:xfrm>
            <a:custGeom>
              <a:avLst/>
              <a:gdLst>
                <a:gd name="connsiteX0" fmla="*/ 0 w 1625203"/>
                <a:gd name="connsiteY0" fmla="*/ 0 h 3413760"/>
                <a:gd name="connsiteX1" fmla="*/ 1625203 w 1625203"/>
                <a:gd name="connsiteY1" fmla="*/ 0 h 3413760"/>
                <a:gd name="connsiteX2" fmla="*/ 1625203 w 1625203"/>
                <a:gd name="connsiteY2" fmla="*/ 3413760 h 3413760"/>
                <a:gd name="connsiteX3" fmla="*/ 0 w 1625203"/>
                <a:gd name="connsiteY3" fmla="*/ 3413760 h 3413760"/>
                <a:gd name="connsiteX4" fmla="*/ 0 w 1625203"/>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03" h="3413760">
                  <a:moveTo>
                    <a:pt x="0" y="0"/>
                  </a:moveTo>
                  <a:lnTo>
                    <a:pt x="1625203" y="0"/>
                  </a:lnTo>
                  <a:lnTo>
                    <a:pt x="1625203"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Đoạn 1</a:t>
              </a:r>
              <a:r>
                <a:rPr lang="en-US" sz="2400" b="1"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Đặt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bỏ</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rằng</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giờ</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3658195" y="2345266"/>
              <a:ext cx="1625203" cy="3413760"/>
            </a:xfrm>
            <a:custGeom>
              <a:avLst/>
              <a:gdLst>
                <a:gd name="connsiteX0" fmla="*/ 0 w 1625203"/>
                <a:gd name="connsiteY0" fmla="*/ 0 h 3413760"/>
                <a:gd name="connsiteX1" fmla="*/ 1625203 w 1625203"/>
                <a:gd name="connsiteY1" fmla="*/ 0 h 3413760"/>
                <a:gd name="connsiteX2" fmla="*/ 1625203 w 1625203"/>
                <a:gd name="connsiteY2" fmla="*/ 3413760 h 3413760"/>
                <a:gd name="connsiteX3" fmla="*/ 0 w 1625203"/>
                <a:gd name="connsiteY3" fmla="*/ 3413760 h 3413760"/>
                <a:gd name="connsiteX4" fmla="*/ 0 w 1625203"/>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03" h="3413760">
                  <a:moveTo>
                    <a:pt x="0" y="0"/>
                  </a:moveTo>
                  <a:lnTo>
                    <a:pt x="1625203" y="0"/>
                  </a:lnTo>
                  <a:lnTo>
                    <a:pt x="1625203"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vi-VN" sz="2400" b="1" kern="1200" dirty="0" smtClean="0">
                  <a:latin typeface="+mj-lt"/>
                </a:rPr>
                <a:t>Đoạn 2:</a:t>
              </a:r>
              <a:r>
                <a:rPr lang="vi-VN" sz="2400" kern="1200" dirty="0" smtClean="0">
                  <a:latin typeface="+mj-lt"/>
                </a:rPr>
                <a:t> Số nước ngọt không phải là vô tận và đang ngày càng bị nhiễm bẩn bởi chính con người gây ra.</a:t>
              </a:r>
              <a:endParaRPr lang="en-US" sz="2400" kern="1200" dirty="0">
                <a:latin typeface="+mj-lt"/>
              </a:endParaRPr>
            </a:p>
          </p:txBody>
        </p:sp>
        <p:sp>
          <p:nvSpPr>
            <p:cNvPr id="21" name="Freeform 20"/>
            <p:cNvSpPr/>
            <p:nvPr/>
          </p:nvSpPr>
          <p:spPr>
            <a:xfrm>
              <a:off x="5283398" y="2345266"/>
              <a:ext cx="1625203" cy="3413760"/>
            </a:xfrm>
            <a:custGeom>
              <a:avLst/>
              <a:gdLst>
                <a:gd name="connsiteX0" fmla="*/ 0 w 1625203"/>
                <a:gd name="connsiteY0" fmla="*/ 0 h 3413760"/>
                <a:gd name="connsiteX1" fmla="*/ 1625203 w 1625203"/>
                <a:gd name="connsiteY1" fmla="*/ 0 h 3413760"/>
                <a:gd name="connsiteX2" fmla="*/ 1625203 w 1625203"/>
                <a:gd name="connsiteY2" fmla="*/ 3413760 h 3413760"/>
                <a:gd name="connsiteX3" fmla="*/ 0 w 1625203"/>
                <a:gd name="connsiteY3" fmla="*/ 3413760 h 3413760"/>
                <a:gd name="connsiteX4" fmla="*/ 0 w 1625203"/>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03" h="3413760">
                  <a:moveTo>
                    <a:pt x="0" y="0"/>
                  </a:moveTo>
                  <a:lnTo>
                    <a:pt x="1625203" y="0"/>
                  </a:lnTo>
                  <a:lnTo>
                    <a:pt x="1625203"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Đoạn 3:</a:t>
              </a: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khoảng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908601" y="2345266"/>
              <a:ext cx="1625203" cy="3413760"/>
            </a:xfrm>
            <a:custGeom>
              <a:avLst/>
              <a:gdLst>
                <a:gd name="connsiteX0" fmla="*/ 0 w 1625203"/>
                <a:gd name="connsiteY0" fmla="*/ 0 h 3413760"/>
                <a:gd name="connsiteX1" fmla="*/ 1625203 w 1625203"/>
                <a:gd name="connsiteY1" fmla="*/ 0 h 3413760"/>
                <a:gd name="connsiteX2" fmla="*/ 1625203 w 1625203"/>
                <a:gd name="connsiteY2" fmla="*/ 3413760 h 3413760"/>
                <a:gd name="connsiteX3" fmla="*/ 0 w 1625203"/>
                <a:gd name="connsiteY3" fmla="*/ 3413760 h 3413760"/>
                <a:gd name="connsiteX4" fmla="*/ 0 w 1625203"/>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03" h="3413760">
                  <a:moveTo>
                    <a:pt x="0" y="0"/>
                  </a:moveTo>
                  <a:lnTo>
                    <a:pt x="1625203" y="0"/>
                  </a:lnTo>
                  <a:lnTo>
                    <a:pt x="1625203"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vi-VN" sz="2400" b="1" kern="1200" dirty="0" smtClean="0">
                  <a:latin typeface="+mj-lt"/>
                </a:rPr>
                <a:t>Đoạn 4:</a:t>
              </a:r>
              <a:r>
                <a:rPr lang="vi-VN" sz="2400" kern="1200" dirty="0" smtClean="0">
                  <a:latin typeface="+mj-lt"/>
                </a:rPr>
                <a:t> Nước ngọt phân bố không nhiều có nơi lúc nào cũng ngập nước, nơi lại khan hiếm.</a:t>
              </a:r>
              <a:endParaRPr lang="en-US" sz="2400" kern="1200" dirty="0">
                <a:latin typeface="+mj-lt"/>
              </a:endParaRPr>
            </a:p>
          </p:txBody>
        </p:sp>
        <p:sp>
          <p:nvSpPr>
            <p:cNvPr id="23" name="Freeform 22"/>
            <p:cNvSpPr/>
            <p:nvPr/>
          </p:nvSpPr>
          <p:spPr>
            <a:xfrm>
              <a:off x="8533804" y="2345266"/>
              <a:ext cx="1625203" cy="3413760"/>
            </a:xfrm>
            <a:custGeom>
              <a:avLst/>
              <a:gdLst>
                <a:gd name="connsiteX0" fmla="*/ 0 w 1625203"/>
                <a:gd name="connsiteY0" fmla="*/ 0 h 3413760"/>
                <a:gd name="connsiteX1" fmla="*/ 1625203 w 1625203"/>
                <a:gd name="connsiteY1" fmla="*/ 0 h 3413760"/>
                <a:gd name="connsiteX2" fmla="*/ 1625203 w 1625203"/>
                <a:gd name="connsiteY2" fmla="*/ 3413760 h 3413760"/>
                <a:gd name="connsiteX3" fmla="*/ 0 w 1625203"/>
                <a:gd name="connsiteY3" fmla="*/ 3413760 h 3413760"/>
                <a:gd name="connsiteX4" fmla="*/ 0 w 1625203"/>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03" h="3413760">
                  <a:moveTo>
                    <a:pt x="0" y="0"/>
                  </a:moveTo>
                  <a:lnTo>
                    <a:pt x="1625203" y="0"/>
                  </a:lnTo>
                  <a:lnTo>
                    <a:pt x="1625203"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Đoạn 5 </a:t>
              </a:r>
              <a:r>
                <a:rPr lang="vi-VN" sz="2400" kern="1200" dirty="0" smtClean="0">
                  <a:latin typeface="Times New Roman" panose="02020603050405020304" pitchFamily="18" charset="0"/>
                  <a:cs typeface="Times New Roman" panose="02020603050405020304" pitchFamily="18" charset="0"/>
                </a:rPr>
                <a:t>(đoạn kết): </a:t>
              </a:r>
              <a:r>
                <a:rPr lang="en-US" sz="2400" kern="1200" dirty="0" err="1" smtClean="0">
                  <a:latin typeface="Times New Roman" panose="02020603050405020304" pitchFamily="18" charset="0"/>
                  <a:cs typeface="Times New Roman" panose="02020603050405020304" pitchFamily="18" charset="0"/>
                </a:rPr>
                <a:t>Giải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khắc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2032000" y="5759026"/>
              <a:ext cx="8128000" cy="379306"/>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7552354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3781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5171" y="1408001"/>
            <a:ext cx="10845800" cy="2228302"/>
          </a:xfrm>
          <a:prstGeom prst="rect">
            <a:avLst/>
          </a:prstGeom>
        </p:spPr>
        <p:txBody>
          <a:bodyPr>
            <a:spAutoFit/>
          </a:bodyPr>
          <a:lstStyle/>
          <a:p>
            <a:pPr algn="just">
              <a:lnSpc>
                <a:spcPct val="115000"/>
              </a:lnSpc>
              <a:spcAft>
                <a:spcPts val="1200"/>
              </a:spcAft>
            </a:pPr>
            <a:r>
              <a:rPr lang="vi-VN" sz="2800" b="1" dirty="0">
                <a:solidFill>
                  <a:srgbClr val="000000"/>
                </a:solidFill>
                <a:latin typeface="Times New Roman" panose="02020603050405020304" pitchFamily="18" charset="0"/>
                <a:ea typeface="Times New Roman" panose="02020603050405020304" pitchFamily="18" charset="0"/>
              </a:rPr>
              <a:t>c) Nội dung các đoạn văn phục vụ cho chủ đề của văn bản như thế nào?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00000"/>
                </a:solidFill>
                <a:latin typeface="Times New Roman" panose="02020603050405020304" pitchFamily="18" charset="0"/>
                <a:ea typeface="Times New Roman" panose="02020603050405020304" pitchFamily="18" charset="0"/>
              </a:rPr>
              <a:t>Nội dung các đoạn văn là những luận điểm phục vụ cho việc chứng minh chủ đề của văn bản: </a:t>
            </a:r>
            <a:r>
              <a:rPr lang="vi-VN" sz="2800" i="1" dirty="0">
                <a:solidFill>
                  <a:srgbClr val="000000"/>
                </a:solidFill>
                <a:latin typeface="Times New Roman" panose="02020603050405020304" pitchFamily="18" charset="0"/>
                <a:ea typeface="Times New Roman" panose="02020603050405020304" pitchFamily="18" charset="0"/>
              </a:rPr>
              <a:t>sự khan hiếm của nước ngọt. </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81489" y="3507937"/>
            <a:ext cx="10772273" cy="1083374"/>
          </a:xfrm>
          <a:prstGeom prst="rect">
            <a:avLst/>
          </a:prstGeom>
        </p:spPr>
        <p:txBody>
          <a:bodyPr wrap="square">
            <a:spAutoFit/>
          </a:bodyPr>
          <a:lstStyle/>
          <a:p>
            <a:pPr>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d) </a:t>
            </a:r>
            <a:r>
              <a:rPr lang="vi-VN" sz="2800" b="1" dirty="0">
                <a:solidFill>
                  <a:srgbClr val="000000"/>
                </a:solidFill>
                <a:latin typeface="Times New Roman" panose="02020603050405020304" pitchFamily="18" charset="0"/>
                <a:ea typeface="Times New Roman" panose="02020603050405020304" pitchFamily="18" charset="0"/>
              </a:rPr>
              <a:t>Chỉ ra và phân tích một phép liên kết câu ở một đoạn văn trong văn 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28664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3781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22495" y="1440094"/>
            <a:ext cx="107722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Chỉ ra và phân tích một phép liên kết câu ở một đoạn văn trong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60400" y="2452383"/>
            <a:ext cx="10845800" cy="3373231"/>
          </a:xfrm>
          <a:prstGeom prst="rect">
            <a:avLst/>
          </a:prstGeom>
        </p:spPr>
        <p:txBody>
          <a:bodyPr>
            <a:spAutoFit/>
          </a:bodyPr>
          <a:lstStyle/>
          <a:p>
            <a:pPr>
              <a:lnSpc>
                <a:spcPct val="115000"/>
              </a:lnSpc>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Đoạn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5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rPr>
              <a:t>Nước ngọt</a:t>
            </a:r>
            <a:r>
              <a:rPr lang="vi-VN" sz="2800" dirty="0">
                <a:solidFill>
                  <a:srgbClr val="000000"/>
                </a:solidFill>
                <a:latin typeface="Times New Roman" panose="02020603050405020304" pitchFamily="18" charset="0"/>
                <a:ea typeface="Times New Roman" panose="02020603050405020304" pitchFamily="18" charset="0"/>
              </a:rPr>
              <a:t> đang ngày càng khan hiểm và muốn có nước sạch, hợp vệ sinh để dùng rất tốn kém. </a:t>
            </a:r>
            <a:r>
              <a:rPr lang="vi-VN" sz="2800" b="1" dirty="0">
                <a:solidFill>
                  <a:srgbClr val="000000"/>
                </a:solidFill>
                <a:latin typeface="Times New Roman" panose="02020603050405020304" pitchFamily="18" charset="0"/>
                <a:ea typeface="Times New Roman" panose="02020603050405020304" pitchFamily="18" charset="0"/>
              </a:rPr>
              <a:t>Vì vậy</a:t>
            </a:r>
            <a:r>
              <a:rPr lang="vi-VN" sz="2800" dirty="0">
                <a:solidFill>
                  <a:srgbClr val="000000"/>
                </a:solidFill>
                <a:latin typeface="Times New Roman" panose="02020603050405020304" pitchFamily="18" charset="0"/>
                <a:ea typeface="Times New Roman" panose="02020603050405020304" pitchFamily="18" charset="0"/>
              </a:rPr>
              <a:t>, cùng với việc khai thác các nguồn </a:t>
            </a:r>
            <a:r>
              <a:rPr lang="vi-VN" sz="2800" b="1" dirty="0">
                <a:solidFill>
                  <a:srgbClr val="000000"/>
                </a:solidFill>
                <a:latin typeface="Times New Roman" panose="02020603050405020304" pitchFamily="18" charset="0"/>
                <a:ea typeface="Times New Roman" panose="02020603050405020304" pitchFamily="18" charset="0"/>
              </a:rPr>
              <a:t>nước ngọt</a:t>
            </a:r>
            <a:r>
              <a:rPr lang="vi-VN" sz="2800" dirty="0">
                <a:solidFill>
                  <a:srgbClr val="000000"/>
                </a:solidFill>
                <a:latin typeface="Times New Roman" panose="02020603050405020304" pitchFamily="18" charset="0"/>
                <a:ea typeface="Times New Roman" panose="02020603050405020304" pitchFamily="18" charset="0"/>
              </a:rPr>
              <a:t>, con người ngày càng phải sử dụng một cách hợp lí, tiết kiệm tài nguyên nước</a:t>
            </a:r>
            <a:r>
              <a:rPr lang="vi-VN" sz="2800" dirty="0" smtClean="0">
                <a:solidFill>
                  <a:srgbClr val="000000"/>
                </a:solidFill>
                <a:latin typeface="Times New Roman" panose="02020603050405020304" pitchFamily="18" charset="0"/>
                <a:ea typeface="Times New Roman" panose="02020603050405020304" pitchFamily="18" charset="0"/>
              </a:rPr>
              <a:t>”</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55453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21621"/>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22495" y="1440094"/>
            <a:ext cx="107722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Chỉ ra và phân tích một phép liên kết câu ở một đoạn văn trong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473010"/>
            <a:ext cx="10845800" cy="1732782"/>
          </a:xfrm>
          <a:prstGeom prst="rect">
            <a:avLst/>
          </a:prstGeom>
        </p:spPr>
        <p:txBody>
          <a:bodyPr>
            <a:spAutoFit/>
          </a:bodyPr>
          <a:lstStyle/>
          <a:p>
            <a:pPr>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Sử dụng phép nối là quan hệ từ "</a:t>
            </a:r>
            <a:r>
              <a:rPr lang="vi-VN" sz="2800" b="1" dirty="0">
                <a:solidFill>
                  <a:srgbClr val="000000"/>
                </a:solidFill>
                <a:latin typeface="Times New Roman" panose="02020603050405020304" pitchFamily="18" charset="0"/>
                <a:ea typeface="Times New Roman" panose="02020603050405020304" pitchFamily="18" charset="0"/>
              </a:rPr>
              <a:t>Vì vậy</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tạo liên kết giữa các câu trong đoạn văn.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lặp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ngọt</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32590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22495" y="1368891"/>
            <a:ext cx="107722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Chỉ ra và phân tích một phép liên kết câu ở một đoạn văn trong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633364" y="2314462"/>
            <a:ext cx="10845800" cy="3714863"/>
          </a:xfrm>
          <a:prstGeom prst="rect">
            <a:avLst/>
          </a:prstGeom>
        </p:spPr>
        <p:txBody>
          <a:bodyPr>
            <a:spAutoFit/>
          </a:bodyPr>
          <a:lstStyle/>
          <a:p>
            <a:pPr marL="457200" lvl="0" indent="-457200">
              <a:lnSpc>
                <a:spcPct val="115000"/>
              </a:lnSpc>
              <a:spcAft>
                <a:spcPts val="1200"/>
              </a:spcAft>
              <a:buSzPts val="1400"/>
              <a:buFont typeface="Wingdings" panose="05000000000000000000" pitchFamily="2" charset="2"/>
              <a:buChar char="v"/>
            </a:pP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1: </a:t>
            </a:r>
            <a:endParaRPr lang="en-US" sz="2800" dirty="0">
              <a:latin typeface="Times New Roman" panose="02020603050405020304" pitchFamily="18" charset="0"/>
              <a:ea typeface="Times New Roman" panose="02020603050405020304" pitchFamily="18" charset="0"/>
            </a:endParaRPr>
          </a:p>
          <a:p>
            <a:pPr marL="57150">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Nhìn vào bản đồ thế giới, đâu đâu ta cũng thấy mênh mông là nước. Đại dương bao quanh lục địa. Rồi mạng lưới sông ngòi chằng chịt. Lại có những hồ lớn nằm sâu trong đất liền lớn chẳng kém gì hiển cả. Cảm giác đó khiến nhiều người trong chúng ta tin rằng, thiếu gì thì thiếu chứ con người và muôn loài trên quả đất không </a:t>
            </a:r>
            <a:r>
              <a:rPr lang="en-US" sz="2800" dirty="0">
                <a:solidFill>
                  <a:srgbClr val="000000"/>
                </a:solidFill>
                <a:latin typeface="Times New Roman" panose="02020603050405020304" pitchFamily="18" charset="0"/>
                <a:ea typeface="Times New Roman" panose="02020603050405020304" pitchFamily="18" charset="0"/>
              </a:rPr>
              <a:t>b</a:t>
            </a:r>
            <a:r>
              <a:rPr lang="vi-VN" sz="2800" dirty="0">
                <a:solidFill>
                  <a:srgbClr val="000000"/>
                </a:solidFill>
                <a:latin typeface="Times New Roman" panose="02020603050405020304" pitchFamily="18" charset="0"/>
                <a:ea typeface="Times New Roman" panose="02020603050405020304" pitchFamily="18" charset="0"/>
              </a:rPr>
              <a:t>ao giờ thiếu nước. Xin được nói ngay rằng </a:t>
            </a:r>
            <a:r>
              <a:rPr lang="vi-VN" sz="2800" b="1" dirty="0">
                <a:solidFill>
                  <a:srgbClr val="000000"/>
                </a:solidFill>
                <a:latin typeface="Times New Roman" panose="02020603050405020304" pitchFamily="18" charset="0"/>
                <a:ea typeface="Times New Roman" panose="02020603050405020304" pitchFamily="18" charset="0"/>
              </a:rPr>
              <a:t>nghĩ như vậy</a:t>
            </a:r>
            <a:r>
              <a:rPr lang="vi-VN" sz="2800" dirty="0">
                <a:solidFill>
                  <a:srgbClr val="000000"/>
                </a:solidFill>
                <a:latin typeface="Times New Roman" panose="02020603050405020304" pitchFamily="18" charset="0"/>
                <a:ea typeface="Times New Roman" panose="02020603050405020304" pitchFamily="18" charset="0"/>
              </a:rPr>
              <a:t> là nhầm to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34287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21621"/>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8853" y="879903"/>
            <a:ext cx="108458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22495" y="1368891"/>
            <a:ext cx="107722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Chỉ ra và phân tích một phép liên kết câu ở một đoạn văn trong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5171" y="2323769"/>
            <a:ext cx="10845800" cy="2031325"/>
          </a:xfrm>
          <a:prstGeom prst="rect">
            <a:avLst/>
          </a:prstGeom>
        </p:spPr>
        <p:txBody>
          <a:bodyPr>
            <a:spAutoFit/>
          </a:bodyPr>
          <a:lstStyle/>
          <a:p>
            <a:pPr>
              <a:lnSpc>
                <a:spcPct val="150000"/>
              </a:lnSpc>
              <a:spcAft>
                <a:spcPts val="1200"/>
              </a:spcAft>
            </a:pP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nghĩ</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như</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thiếu gì thì thiếu chứ con người và muôn loài trên quả đất không bao giờ thiếu nước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56342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642144" y="1262806"/>
            <a:ext cx="10845800" cy="3323987"/>
          </a:xfrm>
          <a:prstGeom prst="rect">
            <a:avLst/>
          </a:prstGeom>
        </p:spPr>
        <p:txBody>
          <a:bodyPr>
            <a:spAutoFit/>
          </a:bodyPr>
          <a:lstStyle/>
          <a:p>
            <a:pPr algn="just">
              <a:lnSpc>
                <a:spcPct val="150000"/>
              </a:lnSpc>
              <a:spcAft>
                <a:spcPts val="0"/>
              </a:spcAft>
            </a:pPr>
            <a:r>
              <a:rPr lang="en-US" sz="2800" b="1" dirty="0">
                <a:solidFill>
                  <a:srgbClr val="0070C0"/>
                </a:solidFill>
                <a:latin typeface="Times New Roman" panose="02020603050405020304" pitchFamily="18" charset="0"/>
                <a:ea typeface="Arial" panose="020B0604020202020204" pitchFamily="34" charset="0"/>
              </a:rPr>
              <a:t>4.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4</a:t>
            </a:r>
            <a:r>
              <a:rPr lang="en-US" sz="2800" i="1" dirty="0">
                <a:solidFill>
                  <a:srgbClr val="0070C0"/>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Đọc</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văn</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bản</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và</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đặt</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nhan</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đề</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cho</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văn</a:t>
            </a:r>
            <a:r>
              <a:rPr lang="en-US" sz="2800" b="1" dirty="0">
                <a:solidFill>
                  <a:srgbClr val="0D0D0D"/>
                </a:solidFill>
                <a:latin typeface="Times New Roman" panose="02020603050405020304" pitchFamily="18" charset="0"/>
                <a:ea typeface="Arial" panose="020B0604020202020204" pitchFamily="34" charset="0"/>
              </a:rPr>
              <a:t> </a:t>
            </a:r>
            <a:r>
              <a:rPr lang="en-US" sz="2800" b="1" dirty="0" err="1">
                <a:solidFill>
                  <a:srgbClr val="0D0D0D"/>
                </a:solidFill>
                <a:latin typeface="Times New Roman" panose="02020603050405020304" pitchFamily="18" charset="0"/>
                <a:ea typeface="Arial" panose="020B0604020202020204" pitchFamily="34" charset="0"/>
              </a:rPr>
              <a:t>bản</a:t>
            </a:r>
            <a:r>
              <a:rPr lang="en-US" sz="2800" b="1" dirty="0">
                <a:solidFill>
                  <a:srgbClr val="0D0D0D"/>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Một</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văn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bản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có</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thể</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đặt</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nhiều</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nhan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đề</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miễn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là</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nhan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đề</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khái</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quát</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được</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nội</a:t>
            </a:r>
            <a:r>
              <a:rPr lang="en-US" sz="2800" dirty="0">
                <a:solidFill>
                  <a:srgbClr val="0D0D0D"/>
                </a:solidFill>
                <a:latin typeface="Times New Roman" panose="02020603050405020304" pitchFamily="18" charset="0"/>
                <a:ea typeface="Arial" panose="020B0604020202020204" pitchFamily="34" charset="0"/>
              </a:rPr>
              <a:t> dung </a:t>
            </a:r>
            <a:r>
              <a:rPr lang="en-US" sz="2800" dirty="0" err="1">
                <a:solidFill>
                  <a:srgbClr val="0D0D0D"/>
                </a:solidFill>
                <a:latin typeface="Times New Roman" panose="02020603050405020304" pitchFamily="18" charset="0"/>
                <a:ea typeface="Arial" panose="020B0604020202020204" pitchFamily="34" charset="0"/>
              </a:rPr>
              <a:t>của</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văn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bản</a:t>
            </a:r>
            <a:r>
              <a:rPr lang="en-US" sz="2800" dirty="0">
                <a:solidFill>
                  <a:srgbClr val="0D0D0D"/>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D0D0D"/>
                </a:solidFill>
                <a:latin typeface="Times New Roman" panose="02020603050405020304" pitchFamily="18" charset="0"/>
                <a:ea typeface="Arial" panose="020B0604020202020204" pitchFamily="34" charset="0"/>
              </a:rPr>
              <a:t>- HS </a:t>
            </a:r>
            <a:r>
              <a:rPr lang="en-US" sz="2800" dirty="0" err="1">
                <a:solidFill>
                  <a:srgbClr val="0D0D0D"/>
                </a:solidFill>
                <a:latin typeface="Times New Roman" panose="02020603050405020304" pitchFamily="18" charset="0"/>
                <a:ea typeface="Arial" panose="020B0604020202020204" pitchFamily="34" charset="0"/>
              </a:rPr>
              <a:t>có</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thể</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đặt</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nhan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đề</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cho</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văn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bản</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là</a:t>
            </a:r>
            <a:r>
              <a:rPr lang="en-US" sz="2800" dirty="0">
                <a:solidFill>
                  <a:srgbClr val="0D0D0D"/>
                </a:solidFill>
                <a:latin typeface="Times New Roman" panose="02020603050405020304" pitchFamily="18" charset="0"/>
                <a:ea typeface="Arial" panose="020B0604020202020204" pitchFamily="34"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err="1">
                <a:solidFill>
                  <a:srgbClr val="0D0D0D"/>
                </a:solidFill>
                <a:latin typeface="Times New Roman" panose="02020603050405020304" pitchFamily="18" charset="0"/>
                <a:ea typeface="Arial" panose="020B0604020202020204" pitchFamily="34" charset="0"/>
              </a:rPr>
              <a:t>Người</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phụ</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nữ</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đẹp</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nhất</a:t>
            </a:r>
            <a:r>
              <a:rPr lang="en-US" sz="2800" dirty="0">
                <a:solidFill>
                  <a:srgbClr val="0D0D0D"/>
                </a:solidFill>
                <a:latin typeface="Times New Roman" panose="02020603050405020304" pitchFamily="18" charset="0"/>
                <a:ea typeface="Arial" panose="020B0604020202020204" pitchFamily="34" charset="0"/>
              </a:rPr>
              <a:t>; Con </a:t>
            </a:r>
            <a:r>
              <a:rPr lang="en-US" sz="2800" dirty="0" err="1">
                <a:solidFill>
                  <a:srgbClr val="0D0D0D"/>
                </a:solidFill>
                <a:latin typeface="Times New Roman" panose="02020603050405020304" pitchFamily="18" charset="0"/>
                <a:ea typeface="Arial" panose="020B0604020202020204" pitchFamily="34" charset="0"/>
              </a:rPr>
              <a:t>trai</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tôi</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Câu</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hỏi</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bất</a:t>
            </a:r>
            <a:r>
              <a:rPr lang="en-US" sz="2800" dirty="0">
                <a:solidFill>
                  <a:srgbClr val="0D0D0D"/>
                </a:solidFill>
                <a:latin typeface="Times New Roman" panose="02020603050405020304" pitchFamily="18" charset="0"/>
                <a:ea typeface="Arial" panose="020B0604020202020204" pitchFamily="34" charset="0"/>
              </a:rPr>
              <a:t> </a:t>
            </a:r>
            <a:r>
              <a:rPr lang="en-US" sz="2800" dirty="0" err="1">
                <a:solidFill>
                  <a:srgbClr val="0D0D0D"/>
                </a:solidFill>
                <a:latin typeface="Times New Roman" panose="02020603050405020304" pitchFamily="18" charset="0"/>
                <a:ea typeface="Arial" panose="020B0604020202020204" pitchFamily="34" charset="0"/>
              </a:rPr>
              <a:t>ngờ</a:t>
            </a:r>
            <a:r>
              <a:rPr lang="en-US" sz="2800" dirty="0">
                <a:solidFill>
                  <a:srgbClr val="0D0D0D"/>
                </a:solidFill>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28333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10" name="Rectangle 9"/>
          <p:cNvSpPr/>
          <p:nvPr/>
        </p:nvSpPr>
        <p:spPr>
          <a:xfrm>
            <a:off x="4371421" y="767090"/>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25171" y="1283832"/>
            <a:ext cx="10845800" cy="3706720"/>
          </a:xfrm>
          <a:prstGeom prst="rect">
            <a:avLst/>
          </a:prstGeom>
        </p:spPr>
        <p:txBody>
          <a:bodyPr>
            <a:spAutoFit/>
          </a:bodyPr>
          <a:lstStyle/>
          <a:p>
            <a:pPr algn="just">
              <a:lnSpc>
                <a:spcPct val="150000"/>
              </a:lnSpc>
              <a:spcAft>
                <a:spcPts val="0"/>
              </a:spcAft>
            </a:pPr>
            <a:r>
              <a:rPr lang="pt-BR" sz="3200" b="1" dirty="0">
                <a:solidFill>
                  <a:srgbClr val="0070C0"/>
                </a:solidFill>
                <a:latin typeface="Times New Roman" panose="02020603050405020304" pitchFamily="18" charset="0"/>
                <a:ea typeface="MS Mincho"/>
              </a:rPr>
              <a:t>5. Bài tập 5: </a:t>
            </a:r>
            <a:r>
              <a:rPr lang="en-US" sz="3200" b="1" dirty="0" err="1">
                <a:solidFill>
                  <a:srgbClr val="363636"/>
                </a:solidFill>
                <a:latin typeface="Times New Roman" panose="02020603050405020304" pitchFamily="18" charset="0"/>
                <a:ea typeface="Times New Roman" panose="02020603050405020304" pitchFamily="18" charset="0"/>
              </a:rPr>
              <a:t>Đọc</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các</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đoạn</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văn</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và</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tìm</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câu</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chủ</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đề</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của</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mỗi</a:t>
            </a:r>
            <a:r>
              <a:rPr lang="en-US" sz="3200" b="1" dirty="0">
                <a:solidFill>
                  <a:srgbClr val="363636"/>
                </a:solidFill>
                <a:latin typeface="Times New Roman" panose="02020603050405020304" pitchFamily="18" charset="0"/>
                <a:ea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rPr>
              <a:t>đoạn</a:t>
            </a:r>
            <a:r>
              <a:rPr lang="en-US" sz="3200" b="1" dirty="0">
                <a:solidFill>
                  <a:srgbClr val="363636"/>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i="1" dirty="0">
                <a:solidFill>
                  <a:srgbClr val="0D0D0D"/>
                </a:solidFill>
                <a:latin typeface="Times New Roman" panose="02020603050405020304" pitchFamily="18" charset="0"/>
                <a:ea typeface="Arial" panose="020B0604020202020204" pitchFamily="34" charset="0"/>
              </a:rPr>
              <a:t>a)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a </a:t>
            </a:r>
            <a:r>
              <a:rPr lang="en-US" sz="3200" i="1" dirty="0" err="1">
                <a:solidFill>
                  <a:srgbClr val="0D0D0D"/>
                </a:solidFill>
                <a:latin typeface="Times New Roman" panose="02020603050405020304" pitchFamily="18" charset="0"/>
                <a:ea typeface="Arial" panose="020B0604020202020204" pitchFamily="34" charset="0"/>
              </a:rPr>
              <a:t>có</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câu</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chủ</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đề</a:t>
            </a:r>
            <a:r>
              <a:rPr lang="en-US" sz="3200" i="1" dirty="0">
                <a:solidFill>
                  <a:srgbClr val="0D0D0D"/>
                </a:solidFill>
                <a:latin typeface="Times New Roman" panose="02020603050405020304" pitchFamily="18" charset="0"/>
                <a:ea typeface="Arial" panose="020B0604020202020204" pitchFamily="34" charset="0"/>
              </a:rPr>
              <a:t> ở </a:t>
            </a:r>
            <a:r>
              <a:rPr lang="en-US" sz="3200" i="1" dirty="0" err="1">
                <a:solidFill>
                  <a:srgbClr val="0D0D0D"/>
                </a:solidFill>
                <a:latin typeface="Times New Roman" panose="02020603050405020304" pitchFamily="18" charset="0"/>
                <a:ea typeface="Arial" panose="020B0604020202020204" pitchFamily="34" charset="0"/>
              </a:rPr>
              <a:t>đầu</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văn</a:t>
            </a:r>
            <a:r>
              <a:rPr lang="en-US" sz="3200" i="1" dirty="0">
                <a:solidFill>
                  <a:srgbClr val="0D0D0D"/>
                </a:solidFill>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i="1" dirty="0">
                <a:solidFill>
                  <a:srgbClr val="0D0D0D"/>
                </a:solidFill>
                <a:latin typeface="Times New Roman" panose="02020603050405020304" pitchFamily="18" charset="0"/>
                <a:ea typeface="Arial" panose="020B0604020202020204" pitchFamily="34" charset="0"/>
              </a:rPr>
              <a:t>b)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b </a:t>
            </a:r>
            <a:r>
              <a:rPr lang="en-US" sz="3200" i="1" dirty="0" err="1">
                <a:solidFill>
                  <a:srgbClr val="0D0D0D"/>
                </a:solidFill>
                <a:latin typeface="Times New Roman" panose="02020603050405020304" pitchFamily="18" charset="0"/>
                <a:ea typeface="Arial" panose="020B0604020202020204" pitchFamily="34" charset="0"/>
              </a:rPr>
              <a:t>có</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câu</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chủ</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đề</a:t>
            </a:r>
            <a:r>
              <a:rPr lang="en-US" sz="3200" i="1" dirty="0">
                <a:solidFill>
                  <a:srgbClr val="0D0D0D"/>
                </a:solidFill>
                <a:latin typeface="Times New Roman" panose="02020603050405020304" pitchFamily="18" charset="0"/>
                <a:ea typeface="Arial" panose="020B0604020202020204" pitchFamily="34" charset="0"/>
              </a:rPr>
              <a:t> ở </a:t>
            </a:r>
            <a:r>
              <a:rPr lang="en-US" sz="3200" i="1" dirty="0" err="1">
                <a:solidFill>
                  <a:srgbClr val="0D0D0D"/>
                </a:solidFill>
                <a:latin typeface="Times New Roman" panose="02020603050405020304" pitchFamily="18" charset="0"/>
                <a:ea typeface="Arial" panose="020B0604020202020204" pitchFamily="34" charset="0"/>
              </a:rPr>
              <a:t>đầu</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và</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cuối</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văn</a:t>
            </a:r>
            <a:r>
              <a:rPr lang="en-US" sz="3200" i="1" dirty="0">
                <a:solidFill>
                  <a:srgbClr val="0D0D0D"/>
                </a:solidFill>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a:p>
            <a:pPr>
              <a:lnSpc>
                <a:spcPct val="150000"/>
              </a:lnSpc>
            </a:pPr>
            <a:r>
              <a:rPr lang="en-US" sz="3200" i="1" dirty="0">
                <a:solidFill>
                  <a:srgbClr val="0D0D0D"/>
                </a:solidFill>
                <a:latin typeface="Times New Roman" panose="02020603050405020304" pitchFamily="18" charset="0"/>
                <a:ea typeface="Arial" panose="020B0604020202020204" pitchFamily="34" charset="0"/>
              </a:rPr>
              <a:t>c)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 c </a:t>
            </a:r>
            <a:r>
              <a:rPr lang="en-US" sz="3200" i="1" dirty="0" err="1">
                <a:solidFill>
                  <a:srgbClr val="0D0D0D"/>
                </a:solidFill>
                <a:latin typeface="Times New Roman" panose="02020603050405020304" pitchFamily="18" charset="0"/>
                <a:ea typeface="Arial" panose="020B0604020202020204" pitchFamily="34" charset="0"/>
              </a:rPr>
              <a:t>có</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câu</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chủ</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đề</a:t>
            </a:r>
            <a:r>
              <a:rPr lang="en-US" sz="3200" i="1" dirty="0">
                <a:solidFill>
                  <a:srgbClr val="0D0D0D"/>
                </a:solidFill>
                <a:latin typeface="Times New Roman" panose="02020603050405020304" pitchFamily="18" charset="0"/>
                <a:ea typeface="Arial" panose="020B0604020202020204" pitchFamily="34" charset="0"/>
              </a:rPr>
              <a:t> ở </a:t>
            </a:r>
            <a:r>
              <a:rPr lang="en-US" sz="3200" i="1" dirty="0" err="1">
                <a:solidFill>
                  <a:srgbClr val="0D0D0D"/>
                </a:solidFill>
                <a:latin typeface="Times New Roman" panose="02020603050405020304" pitchFamily="18" charset="0"/>
                <a:ea typeface="Arial" panose="020B0604020202020204" pitchFamily="34" charset="0"/>
              </a:rPr>
              <a:t>cuối</a:t>
            </a:r>
            <a:r>
              <a:rPr lang="en-US" sz="3200" i="1" dirty="0">
                <a:solidFill>
                  <a:srgbClr val="0D0D0D"/>
                </a:solidFill>
                <a:latin typeface="Times New Roman" panose="02020603050405020304" pitchFamily="18" charset="0"/>
                <a:ea typeface="Arial" panose="020B0604020202020204" pitchFamily="34" charset="0"/>
              </a:rPr>
              <a:t> </a:t>
            </a:r>
            <a:r>
              <a:rPr lang="en-US" sz="3200" i="1" dirty="0" err="1">
                <a:solidFill>
                  <a:srgbClr val="0D0D0D"/>
                </a:solidFill>
                <a:latin typeface="Times New Roman" panose="02020603050405020304" pitchFamily="18" charset="0"/>
                <a:ea typeface="Arial" panose="020B0604020202020204" pitchFamily="34" charset="0"/>
              </a:rPr>
              <a:t>đoạn</a:t>
            </a:r>
            <a:r>
              <a:rPr lang="en-US" sz="3200" i="1" dirty="0">
                <a:solidFill>
                  <a:srgbClr val="0D0D0D"/>
                </a:solidFill>
                <a:latin typeface="Times New Roman" panose="02020603050405020304" pitchFamily="18" charset="0"/>
                <a:ea typeface="Arial" panose="020B0604020202020204" pitchFamily="34" charset="0"/>
              </a:rPr>
              <a:t>.</a:t>
            </a:r>
            <a:endParaRPr lang="en-US" sz="3200" dirty="0"/>
          </a:p>
        </p:txBody>
      </p:sp>
    </p:spTree>
    <p:extLst>
      <p:ext uri="{BB962C8B-B14F-4D97-AF65-F5344CB8AC3E}">
        <p14:creationId xmlns:p14="http://schemas.microsoft.com/office/powerpoint/2010/main" val="10066176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4" name="Rectangle 3"/>
          <p:cNvSpPr/>
          <p:nvPr/>
        </p:nvSpPr>
        <p:spPr>
          <a:xfrm>
            <a:off x="5235952" y="691908"/>
            <a:ext cx="1694695" cy="587853"/>
          </a:xfrm>
          <a:prstGeom prst="rect">
            <a:avLst/>
          </a:prstGeom>
        </p:spPr>
        <p:txBody>
          <a:bodyPr wrap="none">
            <a:spAutoFit/>
          </a:bodyPr>
          <a:lstStyle/>
          <a:p>
            <a:pPr algn="ctr">
              <a:lnSpc>
                <a:spcPct val="115000"/>
              </a:lnSpc>
              <a:spcAft>
                <a:spcPts val="0"/>
              </a:spcAft>
            </a:pPr>
            <a:r>
              <a:rPr lang="en-US" sz="2800" b="1" dirty="0" err="1">
                <a:solidFill>
                  <a:srgbClr val="7030A0"/>
                </a:solidFill>
                <a:latin typeface="Times New Roman" panose="02020603050405020304" pitchFamily="18" charset="0"/>
                <a:ea typeface="Arial" panose="020B0604020202020204" pitchFamily="34" charset="0"/>
              </a:rPr>
              <a:t>Vận</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dụng</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42144" y="1232989"/>
            <a:ext cx="10845800" cy="3834896"/>
          </a:xfrm>
          <a:prstGeom prst="rect">
            <a:avLst/>
          </a:prstGeom>
        </p:spPr>
        <p:txBody>
          <a:bodyPr>
            <a:spAutoFit/>
          </a:bodyPr>
          <a:lstStyle/>
          <a:p>
            <a:pPr algn="just">
              <a:lnSpc>
                <a:spcPct val="115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6: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Đảm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trúc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Viết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triển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khai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tỏ</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3 – 5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55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ircle(in)">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ircle(in)">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ircle(in)">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circle(in)">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circle(in)">
                                      <p:cBhvr>
                                        <p:cTn id="27"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4" name="Rectangle 3"/>
          <p:cNvSpPr/>
          <p:nvPr/>
        </p:nvSpPr>
        <p:spPr>
          <a:xfrm>
            <a:off x="5235952" y="691908"/>
            <a:ext cx="169469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83860"/>
            <a:ext cx="10845800" cy="3757952"/>
          </a:xfrm>
          <a:prstGeom prst="rect">
            <a:avLst/>
          </a:prstGeom>
        </p:spPr>
        <p:txBody>
          <a:bodyPr>
            <a:spAutoFit/>
          </a:bodyPr>
          <a:lstStyle/>
          <a:p>
            <a:pPr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Đoạn văn tham khảo: </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Chúng</a:t>
            </a:r>
            <a:r>
              <a:rPr lang="en-US" sz="2800" b="1" dirty="0">
                <a:latin typeface="Times New Roman" panose="02020603050405020304" pitchFamily="18" charset="0"/>
                <a:ea typeface="Times New Roman" panose="02020603050405020304" pitchFamily="18" charset="0"/>
              </a:rPr>
              <a:t> ta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thiện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nay,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570249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2507" y="1"/>
            <a:ext cx="4554286" cy="1028699"/>
          </a:xfrm>
          <a:prstGeom prst="rect">
            <a:avLst/>
          </a:prstGeom>
        </p:spPr>
      </p:pic>
      <p:sp>
        <p:nvSpPr>
          <p:cNvPr id="3" name="Rectangle 2"/>
          <p:cNvSpPr/>
          <p:nvPr/>
        </p:nvSpPr>
        <p:spPr>
          <a:xfrm>
            <a:off x="4239657" y="409381"/>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93534" y="580656"/>
            <a:ext cx="11592231" cy="1332481"/>
          </a:xfrm>
          <a:prstGeom prst="rect">
            <a:avLst/>
          </a:prstGeom>
        </p:spPr>
        <p:txBody>
          <a:bodyPr wrap="square">
            <a:spAutoFit/>
          </a:bodyPr>
          <a:lstStyle/>
          <a:p>
            <a:pPr marL="0" marR="0" lvl="0" indent="342265"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VÌ SAO CHÚNG TA PHẢI ĐỐI XỬ THÂN THIỆN VỚI ĐỘNG VẬT?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265"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293534" y="1609355"/>
            <a:ext cx="6096000" cy="1043619"/>
          </a:xfrm>
          <a:prstGeom prst="rect">
            <a:avLst/>
          </a:prstGeom>
        </p:spPr>
        <p:txBody>
          <a:bodyPr>
            <a:spAutoFit/>
          </a:bodyPr>
          <a:lstStyle/>
          <a:p>
            <a:pPr algn="just">
              <a:lnSpc>
                <a:spcPct val="115000"/>
              </a:lnSpc>
              <a:spcAft>
                <a:spcPts val="0"/>
              </a:spcAft>
              <a:tabLst>
                <a:tab pos="1386840" algn="l"/>
              </a:tabLst>
            </a:pPr>
            <a:r>
              <a:rPr lang="en-US" sz="2800" b="1" dirty="0">
                <a:latin typeface="Times New Roman" panose="02020603050405020304" pitchFamily="18" charset="0"/>
                <a:ea typeface="Times New Roman" panose="02020603050405020304" pitchFamily="18" charset="0"/>
              </a:rPr>
              <a:t>II.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chú</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910602" y="2941836"/>
            <a:ext cx="2702135" cy="2702135"/>
          </a:xfrm>
          <a:prstGeom prst="rect">
            <a:avLst/>
          </a:prstGeom>
        </p:spPr>
      </p:pic>
      <p:sp>
        <p:nvSpPr>
          <p:cNvPr id="9" name="Rounded Rectangular Callout 8"/>
          <p:cNvSpPr/>
          <p:nvPr/>
        </p:nvSpPr>
        <p:spPr>
          <a:xfrm>
            <a:off x="5612737" y="2334634"/>
            <a:ext cx="3655961" cy="1942398"/>
          </a:xfrm>
          <a:prstGeom prst="wedgeRoundRectCallout">
            <a:avLst>
              <a:gd name="adj1" fmla="val -72582"/>
              <a:gd name="adj2" fmla="val 51288"/>
              <a:gd name="adj3" fmla="val 16667"/>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82880" algn="just">
              <a:lnSpc>
                <a:spcPct val="115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to,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60400" y="2642854"/>
            <a:ext cx="1113125" cy="548099"/>
          </a:xfrm>
          <a:prstGeom prst="rect">
            <a:avLst/>
          </a:prstGeom>
        </p:spPr>
        <p:txBody>
          <a:bodyPr wrap="none">
            <a:spAutoFit/>
          </a:bodyPr>
          <a:lstStyle/>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Đọc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6274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578645"/>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4" name="Rectangle 3"/>
          <p:cNvSpPr/>
          <p:nvPr/>
        </p:nvSpPr>
        <p:spPr>
          <a:xfrm>
            <a:off x="5235952" y="691908"/>
            <a:ext cx="169469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420571"/>
            <a:ext cx="10845800" cy="3970318"/>
          </a:xfrm>
          <a:prstGeom prst="rect">
            <a:avLst/>
          </a:prstGeom>
        </p:spPr>
        <p:txBody>
          <a:bodyPr>
            <a:spAutoFit/>
          </a:bodyPr>
          <a:lstStyle/>
          <a:p>
            <a:pPr algn="just">
              <a:lnSpc>
                <a:spcPct val="150000"/>
              </a:lnSpc>
              <a:spcAft>
                <a:spcPts val="1200"/>
              </a:spcAft>
            </a:pPr>
            <a:r>
              <a:rPr lang="vi-VN" sz="2800" dirty="0">
                <a:latin typeface="Times New Roman" panose="02020603050405020304" pitchFamily="18" charset="0"/>
                <a:ea typeface="Times New Roman" panose="02020603050405020304" pitchFamily="18" charset="0"/>
              </a:rPr>
              <a:t>Chúng ta cần gây dựng, tái tạo lại môi trường sống cho động vật, tham gia bảo vệ, trồng và chăm sóc cây xanh, không xả rác bữa bãi</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mua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yêu quý động vật, đối xử thân thiện với chúng bởi động vật cũng có quyền được sống giống như con 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49152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1055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 </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HÁN VIỆT, VĂN BẢN VÀ ĐOẠN VĂN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4" name="Rectangle 3"/>
          <p:cNvSpPr/>
          <p:nvPr/>
        </p:nvSpPr>
        <p:spPr>
          <a:xfrm>
            <a:off x="5235952" y="691908"/>
            <a:ext cx="169469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2144" y="1318255"/>
            <a:ext cx="10845800" cy="4656724"/>
          </a:xfrm>
          <a:prstGeom prst="rect">
            <a:avLst/>
          </a:prstGeom>
        </p:spPr>
        <p:txBody>
          <a:bodyPr>
            <a:spAutoFit/>
          </a:bodyPr>
          <a:lstStyle/>
          <a:p>
            <a:pPr algn="just">
              <a:lnSpc>
                <a:spcPct val="115000"/>
              </a:lnSpc>
              <a:spcAft>
                <a:spcPts val="1200"/>
              </a:spcAft>
            </a:pPr>
            <a:r>
              <a:rPr lang="en-US" sz="2600" dirty="0">
                <a:solidFill>
                  <a:srgbClr val="262626"/>
                </a:solidFill>
                <a:latin typeface="Times New Roman" panose="02020603050405020304" pitchFamily="18" charset="0"/>
                <a:ea typeface="Times New Roman" panose="02020603050405020304" pitchFamily="18" charset="0"/>
              </a:rPr>
              <a:t>b)</a:t>
            </a:r>
            <a:r>
              <a:rPr lang="en-US" sz="2600" b="1" dirty="0">
                <a:solidFill>
                  <a:srgbClr val="262626"/>
                </a:solidFill>
                <a:latin typeface="Times New Roman" panose="02020603050405020304" pitchFamily="18" charset="0"/>
                <a:ea typeface="Times New Roman" panose="02020603050405020304" pitchFamily="18" charset="0"/>
              </a:rPr>
              <a:t> </a:t>
            </a:r>
            <a:r>
              <a:rPr lang="vi-VN" sz="2600" b="1" dirty="0">
                <a:solidFill>
                  <a:srgbClr val="262626"/>
                </a:solidFill>
                <a:latin typeface="Times New Roman" panose="02020603050405020304" pitchFamily="18" charset="0"/>
                <a:ea typeface="Times New Roman" panose="02020603050405020304" pitchFamily="18" charset="0"/>
              </a:rPr>
              <a:t>Chúng ta cần sử dụng nước ngọt một cách hợp lí, tiết kiệm.</a:t>
            </a:r>
            <a:r>
              <a:rPr lang="vi-VN"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Nước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ngọt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là</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nguồn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tài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nguyên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thiên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nhiên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vô</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cùng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quan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trọng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với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cuộc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sống</a:t>
            </a:r>
            <a:r>
              <a:rPr lang="en-US" sz="2600" dirty="0">
                <a:solidFill>
                  <a:srgbClr val="262626"/>
                </a:solidFill>
                <a:latin typeface="Times New Roman" panose="02020603050405020304" pitchFamily="18" charset="0"/>
                <a:ea typeface="Times New Roman" panose="02020603050405020304" pitchFamily="18" charset="0"/>
              </a:rPr>
              <a:t> con </a:t>
            </a:r>
            <a:r>
              <a:rPr lang="en-US" sz="2600" dirty="0" err="1">
                <a:solidFill>
                  <a:srgbClr val="262626"/>
                </a:solidFill>
                <a:latin typeface="Times New Roman" panose="02020603050405020304" pitchFamily="18" charset="0"/>
                <a:ea typeface="Times New Roman" panose="02020603050405020304" pitchFamily="18" charset="0"/>
              </a:rPr>
              <a:t>người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Nước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cần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thiết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cho</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mọi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hoạt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động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sản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xuất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sinh</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hoạt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của</a:t>
            </a:r>
            <a:r>
              <a:rPr lang="en-US" sz="2600" dirty="0">
                <a:solidFill>
                  <a:srgbClr val="262626"/>
                </a:solidFill>
                <a:latin typeface="Times New Roman" panose="02020603050405020304" pitchFamily="18" charset="0"/>
                <a:ea typeface="Times New Roman" panose="02020603050405020304" pitchFamily="18" charset="0"/>
              </a:rPr>
              <a:t> con </a:t>
            </a:r>
            <a:r>
              <a:rPr lang="en-US" sz="2600" dirty="0" err="1">
                <a:solidFill>
                  <a:srgbClr val="262626"/>
                </a:solidFill>
                <a:latin typeface="Times New Roman" panose="02020603050405020304" pitchFamily="18" charset="0"/>
                <a:ea typeface="Times New Roman" panose="02020603050405020304" pitchFamily="18" charset="0"/>
              </a:rPr>
              <a:t>người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Thử</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tượng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tượng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ra</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viễn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cảnh</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cuộc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sống</a:t>
            </a:r>
            <a:r>
              <a:rPr lang="en-US" sz="2600" dirty="0">
                <a:solidFill>
                  <a:srgbClr val="262626"/>
                </a:solidFill>
                <a:latin typeface="Times New Roman" panose="02020603050405020304" pitchFamily="18" charset="0"/>
                <a:ea typeface="Times New Roman" panose="02020603050405020304" pitchFamily="18" charset="0"/>
              </a:rPr>
              <a:t> con </a:t>
            </a:r>
            <a:r>
              <a:rPr lang="en-US" sz="2600" dirty="0" err="1">
                <a:solidFill>
                  <a:srgbClr val="262626"/>
                </a:solidFill>
                <a:latin typeface="Times New Roman" panose="02020603050405020304" pitchFamily="18" charset="0"/>
                <a:ea typeface="Times New Roman" panose="02020603050405020304" pitchFamily="18" charset="0"/>
              </a:rPr>
              <a:t>người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sẽ</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ra</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sao</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nếu</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thiếu</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nước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ngọt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Muôn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loài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sẽ</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không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thể</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sống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nổi</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trong</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đó</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có</a:t>
            </a:r>
            <a:r>
              <a:rPr lang="en-US" sz="2600" dirty="0">
                <a:solidFill>
                  <a:srgbClr val="262626"/>
                </a:solidFill>
                <a:latin typeface="Times New Roman" panose="02020603050405020304" pitchFamily="18" charset="0"/>
                <a:ea typeface="Times New Roman" panose="02020603050405020304" pitchFamily="18" charset="0"/>
              </a:rPr>
              <a:t> con </a:t>
            </a:r>
            <a:r>
              <a:rPr lang="en-US" sz="2600" dirty="0" err="1">
                <a:solidFill>
                  <a:srgbClr val="262626"/>
                </a:solidFill>
                <a:latin typeface="Times New Roman" panose="02020603050405020304" pitchFamily="18" charset="0"/>
                <a:ea typeface="Times New Roman" panose="02020603050405020304" pitchFamily="18" charset="0"/>
              </a:rPr>
              <a:t>người</a:t>
            </a:r>
            <a:r>
              <a:rPr lang="en-US" sz="2600" dirty="0">
                <a:solidFill>
                  <a:srgbClr val="262626"/>
                </a:solidFill>
                <a:latin typeface="Times New Roman" panose="02020603050405020304" pitchFamily="18" charset="0"/>
                <a:ea typeface="Times New Roman" panose="02020603050405020304" pitchFamily="18" charset="0"/>
              </a:rPr>
              <a:t>. </a:t>
            </a:r>
            <a:r>
              <a:rPr lang="vi-VN" sz="2600" dirty="0">
                <a:solidFill>
                  <a:srgbClr val="262626"/>
                </a:solidFill>
                <a:latin typeface="Times New Roman" panose="02020603050405020304" pitchFamily="18" charset="0"/>
                <a:ea typeface="Times New Roman" panose="02020603050405020304" pitchFamily="18" charset="0"/>
              </a:rPr>
              <a:t>Thật đáng buồn khi chỉ vì những hành động vô ý thức </a:t>
            </a:r>
            <a:r>
              <a:rPr lang="en-US" sz="2600" dirty="0" err="1">
                <a:solidFill>
                  <a:srgbClr val="262626"/>
                </a:solidFill>
                <a:latin typeface="Times New Roman" panose="02020603050405020304" pitchFamily="18" charset="0"/>
                <a:ea typeface="Times New Roman" panose="02020603050405020304" pitchFamily="18" charset="0"/>
              </a:rPr>
              <a:t>của</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một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bộ</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phận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người</a:t>
            </a:r>
            <a:r>
              <a:rPr lang="en-US" sz="2600" dirty="0">
                <a:solidFill>
                  <a:srgbClr val="262626"/>
                </a:solidFill>
                <a:latin typeface="Times New Roman" panose="02020603050405020304" pitchFamily="18" charset="0"/>
                <a:ea typeface="Times New Roman" panose="02020603050405020304" pitchFamily="18" charset="0"/>
              </a:rPr>
              <a:t> </a:t>
            </a:r>
            <a:r>
              <a:rPr lang="vi-VN" sz="2600" dirty="0">
                <a:solidFill>
                  <a:srgbClr val="262626"/>
                </a:solidFill>
                <a:latin typeface="Times New Roman" panose="02020603050405020304" pitchFamily="18" charset="0"/>
                <a:ea typeface="Times New Roman" panose="02020603050405020304" pitchFamily="18" charset="0"/>
              </a:rPr>
              <a:t>như xả rác, nước thải làm ô nhiễm nguồn nước, </a:t>
            </a:r>
            <a:r>
              <a:rPr lang="en-US" sz="2600" dirty="0" err="1">
                <a:solidFill>
                  <a:srgbClr val="262626"/>
                </a:solidFill>
                <a:latin typeface="Times New Roman" panose="02020603050405020304" pitchFamily="18" charset="0"/>
                <a:ea typeface="Times New Roman" panose="02020603050405020304" pitchFamily="18" charset="0"/>
              </a:rPr>
              <a:t>sử</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dụng</a:t>
            </a:r>
            <a:r>
              <a:rPr lang="en-US" sz="2600" dirty="0">
                <a:solidFill>
                  <a:srgbClr val="262626"/>
                </a:solidFill>
                <a:latin typeface="Times New Roman" panose="02020603050405020304" pitchFamily="18" charset="0"/>
                <a:ea typeface="Times New Roman" panose="02020603050405020304" pitchFamily="18" charset="0"/>
              </a:rPr>
              <a:t> </a:t>
            </a:r>
            <a:r>
              <a:rPr lang="vi-VN" sz="2600" dirty="0">
                <a:solidFill>
                  <a:srgbClr val="262626"/>
                </a:solidFill>
                <a:latin typeface="Times New Roman" panose="02020603050405020304" pitchFamily="18" charset="0"/>
                <a:ea typeface="Times New Roman" panose="02020603050405020304" pitchFamily="18" charset="0"/>
              </a:rPr>
              <a:t>lãng phí nước ngọt,... mà con người đang đứng trên nguy cơ </a:t>
            </a:r>
            <a:r>
              <a:rPr lang="en-US" sz="2600" dirty="0">
                <a:solidFill>
                  <a:srgbClr val="262626"/>
                </a:solidFill>
                <a:latin typeface="Times New Roman" panose="02020603050405020304" pitchFamily="18" charset="0"/>
                <a:ea typeface="Times New Roman" panose="02020603050405020304" pitchFamily="18" charset="0"/>
              </a:rPr>
              <a:t>khan </a:t>
            </a:r>
            <a:r>
              <a:rPr lang="en-US" sz="2600" dirty="0" err="1">
                <a:solidFill>
                  <a:srgbClr val="262626"/>
                </a:solidFill>
                <a:latin typeface="Times New Roman" panose="02020603050405020304" pitchFamily="18" charset="0"/>
                <a:ea typeface="Times New Roman" panose="02020603050405020304" pitchFamily="18" charset="0"/>
              </a:rPr>
              <a:t>hiếm</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nguồn</a:t>
            </a:r>
            <a:r>
              <a:rPr lang="en-US" sz="2600" dirty="0">
                <a:solidFill>
                  <a:srgbClr val="262626"/>
                </a:solidFill>
                <a:latin typeface="Times New Roman" panose="02020603050405020304" pitchFamily="18" charset="0"/>
                <a:ea typeface="Times New Roman" panose="02020603050405020304" pitchFamily="18" charset="0"/>
              </a:rPr>
              <a:t> </a:t>
            </a:r>
            <a:r>
              <a:rPr lang="vi-VN" sz="2600" dirty="0">
                <a:solidFill>
                  <a:srgbClr val="262626"/>
                </a:solidFill>
                <a:latin typeface="Times New Roman" panose="02020603050405020304" pitchFamily="18" charset="0"/>
                <a:ea typeface="Times New Roman" panose="02020603050405020304" pitchFamily="18" charset="0"/>
              </a:rPr>
              <a:t>nước ngọt</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sạch</a:t>
            </a:r>
            <a:r>
              <a:rPr lang="vi-VN" sz="2600" dirty="0">
                <a:solidFill>
                  <a:srgbClr val="262626"/>
                </a:solidFill>
                <a:latin typeface="Times New Roman" panose="02020603050405020304" pitchFamily="18" charset="0"/>
                <a:ea typeface="Times New Roman" panose="02020603050405020304" pitchFamily="18" charset="0"/>
              </a:rPr>
              <a:t> một cách trầm trọng. Vì vậy, sử dụng nước hợp lí, tiết kiệm</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bảo</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vệ</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nguồn</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nước</a:t>
            </a:r>
            <a:r>
              <a:rPr lang="en-US" sz="2600" dirty="0">
                <a:solidFill>
                  <a:srgbClr val="262626"/>
                </a:solidFill>
                <a:latin typeface="Times New Roman" panose="02020603050405020304" pitchFamily="18" charset="0"/>
                <a:ea typeface="Times New Roman" panose="02020603050405020304" pitchFamily="18" charset="0"/>
              </a:rPr>
              <a:t> </a:t>
            </a:r>
            <a:r>
              <a:rPr lang="en-US" sz="2600" dirty="0" err="1">
                <a:solidFill>
                  <a:srgbClr val="262626"/>
                </a:solidFill>
                <a:latin typeface="Times New Roman" panose="02020603050405020304" pitchFamily="18" charset="0"/>
                <a:ea typeface="Times New Roman" panose="02020603050405020304" pitchFamily="18" charset="0"/>
              </a:rPr>
              <a:t>khỏi</a:t>
            </a:r>
            <a:r>
              <a:rPr lang="en-US" sz="2600" dirty="0">
                <a:solidFill>
                  <a:srgbClr val="262626"/>
                </a:solidFill>
                <a:latin typeface="Times New Roman" panose="02020603050405020304" pitchFamily="18" charset="0"/>
                <a:ea typeface="Times New Roman" panose="02020603050405020304" pitchFamily="18" charset="0"/>
              </a:rPr>
              <a:t> ô </a:t>
            </a:r>
            <a:r>
              <a:rPr lang="en-US" sz="2600" dirty="0" err="1">
                <a:solidFill>
                  <a:srgbClr val="262626"/>
                </a:solidFill>
                <a:latin typeface="Times New Roman" panose="02020603050405020304" pitchFamily="18" charset="0"/>
                <a:ea typeface="Times New Roman" panose="02020603050405020304" pitchFamily="18" charset="0"/>
              </a:rPr>
              <a:t>nhiễm</a:t>
            </a:r>
            <a:r>
              <a:rPr lang="vi-VN" sz="2600" dirty="0">
                <a:solidFill>
                  <a:srgbClr val="262626"/>
                </a:solidFill>
                <a:latin typeface="Times New Roman" panose="02020603050405020304" pitchFamily="18" charset="0"/>
                <a:ea typeface="Times New Roman" panose="02020603050405020304" pitchFamily="18" charset="0"/>
              </a:rPr>
              <a:t> là chung tay bảo đảm cuộc sống của con người, bảo vệ Trái Đất khỏi nguy cơ diệt vong.</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2521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193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89554"/>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400" b="1" i="1" dirty="0">
                <a:solidFill>
                  <a:schemeClr val="bg1"/>
                </a:solidFill>
                <a:latin typeface="Times New Roman" panose="02020603050405020304" pitchFamily="18" charset="0"/>
                <a:ea typeface="Times New Roman" panose="02020603050405020304" pitchFamily="18" charset="0"/>
              </a:rPr>
              <a:t>TẠI SAO NÊN CÓ VẬT NUÔI TRONG NHÀ?</a:t>
            </a:r>
            <a:endParaRPr lang="en-US" sz="2400" dirty="0">
              <a:solidFill>
                <a:schemeClr val="bg1"/>
              </a:solidFill>
              <a:latin typeface="Times New Roman" panose="02020603050405020304" pitchFamily="18" charset="0"/>
              <a:ea typeface="Times New Roman" panose="02020603050405020304" pitchFamily="18" charset="0"/>
            </a:endParaRPr>
          </a:p>
          <a:p>
            <a:pPr algn="r"/>
            <a:r>
              <a:rPr lang="en-US" sz="2400" b="1" dirty="0">
                <a:solidFill>
                  <a:schemeClr val="bg1"/>
                </a:solidFill>
                <a:latin typeface="Times New Roman" panose="02020603050405020304" pitchFamily="18" charset="0"/>
                <a:ea typeface="Times New Roman" panose="02020603050405020304" pitchFamily="18" charset="0"/>
              </a:rPr>
              <a:t>(Theo THUỲ DƯƠNG)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7" name="Rectangle 6"/>
          <p:cNvSpPr/>
          <p:nvPr/>
        </p:nvSpPr>
        <p:spPr>
          <a:xfrm>
            <a:off x="5177443" y="704643"/>
            <a:ext cx="1811714" cy="548099"/>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814388" y="1490903"/>
            <a:ext cx="9201991" cy="4464961"/>
            <a:chOff x="1171193" y="1366697"/>
            <a:chExt cx="8461522" cy="4184027"/>
          </a:xfrm>
        </p:grpSpPr>
        <p:sp>
          <p:nvSpPr>
            <p:cNvPr id="16" name="Frame 15"/>
            <p:cNvSpPr/>
            <p:nvPr/>
          </p:nvSpPr>
          <p:spPr>
            <a:xfrm>
              <a:off x="1663594" y="1579498"/>
              <a:ext cx="2495734" cy="1775992"/>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7" name="Frame 16"/>
            <p:cNvSpPr/>
            <p:nvPr/>
          </p:nvSpPr>
          <p:spPr>
            <a:xfrm>
              <a:off x="1251300" y="3774732"/>
              <a:ext cx="2908028" cy="1775992"/>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8" name="Frame 17"/>
            <p:cNvSpPr/>
            <p:nvPr/>
          </p:nvSpPr>
          <p:spPr>
            <a:xfrm>
              <a:off x="5894354" y="1579498"/>
              <a:ext cx="2495734" cy="1775992"/>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9" name="Rectangle 18"/>
            <p:cNvSpPr/>
            <p:nvPr/>
          </p:nvSpPr>
          <p:spPr>
            <a:xfrm>
              <a:off x="1171193" y="1366697"/>
              <a:ext cx="2796217" cy="1679934"/>
            </a:xfrm>
            <a:prstGeom prst="rect">
              <a:avLst/>
            </a:prstGeom>
            <a:blipFill>
              <a:blip r:embed="rId9"/>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1380842" y="3047228"/>
              <a:ext cx="2682527" cy="210812"/>
            </a:xfrm>
            <a:custGeom>
              <a:avLst/>
              <a:gdLst>
                <a:gd name="connsiteX0" fmla="*/ 0 w 2302204"/>
                <a:gd name="connsiteY0" fmla="*/ 0 h 210812"/>
                <a:gd name="connsiteX1" fmla="*/ 2302204 w 2302204"/>
                <a:gd name="connsiteY1" fmla="*/ 0 h 210812"/>
                <a:gd name="connsiteX2" fmla="*/ 2302204 w 2302204"/>
                <a:gd name="connsiteY2" fmla="*/ 210812 h 210812"/>
                <a:gd name="connsiteX3" fmla="*/ 0 w 2302204"/>
                <a:gd name="connsiteY3" fmla="*/ 210812 h 210812"/>
                <a:gd name="connsiteX4" fmla="*/ 0 w 2302204"/>
                <a:gd name="connsiteY4" fmla="*/ 0 h 21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204" h="210812">
                  <a:moveTo>
                    <a:pt x="0" y="0"/>
                  </a:moveTo>
                  <a:lnTo>
                    <a:pt x="2302204" y="0"/>
                  </a:lnTo>
                  <a:lnTo>
                    <a:pt x="2302204" y="210812"/>
                  </a:lnTo>
                  <a:lnTo>
                    <a:pt x="0" y="21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endParaRPr lang="en-US" sz="900" kern="1200"/>
            </a:p>
          </p:txBody>
        </p:sp>
        <p:sp>
          <p:nvSpPr>
            <p:cNvPr id="21" name="Rectangle 20"/>
            <p:cNvSpPr/>
            <p:nvPr/>
          </p:nvSpPr>
          <p:spPr>
            <a:xfrm>
              <a:off x="4260932" y="1579498"/>
              <a:ext cx="1141022" cy="17759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Frame 21"/>
            <p:cNvSpPr/>
            <p:nvPr/>
          </p:nvSpPr>
          <p:spPr>
            <a:xfrm>
              <a:off x="5482059" y="3774732"/>
              <a:ext cx="2908028" cy="1775992"/>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3" name="Rectangle 22"/>
            <p:cNvSpPr/>
            <p:nvPr/>
          </p:nvSpPr>
          <p:spPr>
            <a:xfrm>
              <a:off x="1171193" y="3561931"/>
              <a:ext cx="2796217" cy="1679934"/>
            </a:xfrm>
            <a:prstGeom prst="rect">
              <a:avLst/>
            </a:prstGeom>
            <a:blipFill>
              <a:blip r:embed="rId10"/>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1761165" y="5242462"/>
              <a:ext cx="2302204" cy="210812"/>
            </a:xfrm>
            <a:custGeom>
              <a:avLst/>
              <a:gdLst>
                <a:gd name="connsiteX0" fmla="*/ 0 w 2302204"/>
                <a:gd name="connsiteY0" fmla="*/ 0 h 210812"/>
                <a:gd name="connsiteX1" fmla="*/ 2302204 w 2302204"/>
                <a:gd name="connsiteY1" fmla="*/ 0 h 210812"/>
                <a:gd name="connsiteX2" fmla="*/ 2302204 w 2302204"/>
                <a:gd name="connsiteY2" fmla="*/ 210812 h 210812"/>
                <a:gd name="connsiteX3" fmla="*/ 0 w 2302204"/>
                <a:gd name="connsiteY3" fmla="*/ 210812 h 210812"/>
                <a:gd name="connsiteX4" fmla="*/ 0 w 2302204"/>
                <a:gd name="connsiteY4" fmla="*/ 0 h 21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204" h="210812">
                  <a:moveTo>
                    <a:pt x="0" y="0"/>
                  </a:moveTo>
                  <a:lnTo>
                    <a:pt x="2302204" y="0"/>
                  </a:lnTo>
                  <a:lnTo>
                    <a:pt x="2302204" y="210812"/>
                  </a:lnTo>
                  <a:lnTo>
                    <a:pt x="0" y="21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endParaRPr lang="en-US" sz="900" kern="1200"/>
            </a:p>
          </p:txBody>
        </p:sp>
        <p:sp>
          <p:nvSpPr>
            <p:cNvPr id="25" name="Rectangle 24"/>
            <p:cNvSpPr/>
            <p:nvPr/>
          </p:nvSpPr>
          <p:spPr>
            <a:xfrm>
              <a:off x="4260932" y="3774732"/>
              <a:ext cx="1141022" cy="17759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5401954" y="1366697"/>
              <a:ext cx="2796217" cy="1679934"/>
            </a:xfrm>
            <a:prstGeom prst="rect">
              <a:avLst/>
            </a:prstGeom>
            <a:blipFill>
              <a:blip r:embed="rId11"/>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Freeform 27"/>
            <p:cNvSpPr/>
            <p:nvPr/>
          </p:nvSpPr>
          <p:spPr>
            <a:xfrm>
              <a:off x="5611602" y="3047228"/>
              <a:ext cx="2682527" cy="210812"/>
            </a:xfrm>
            <a:custGeom>
              <a:avLst/>
              <a:gdLst>
                <a:gd name="connsiteX0" fmla="*/ 0 w 2302204"/>
                <a:gd name="connsiteY0" fmla="*/ 0 h 210812"/>
                <a:gd name="connsiteX1" fmla="*/ 2302204 w 2302204"/>
                <a:gd name="connsiteY1" fmla="*/ 0 h 210812"/>
                <a:gd name="connsiteX2" fmla="*/ 2302204 w 2302204"/>
                <a:gd name="connsiteY2" fmla="*/ 210812 h 210812"/>
                <a:gd name="connsiteX3" fmla="*/ 0 w 2302204"/>
                <a:gd name="connsiteY3" fmla="*/ 210812 h 210812"/>
                <a:gd name="connsiteX4" fmla="*/ 0 w 2302204"/>
                <a:gd name="connsiteY4" fmla="*/ 0 h 21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204" h="210812">
                  <a:moveTo>
                    <a:pt x="0" y="0"/>
                  </a:moveTo>
                  <a:lnTo>
                    <a:pt x="2302204" y="0"/>
                  </a:lnTo>
                  <a:lnTo>
                    <a:pt x="2302204" y="210812"/>
                  </a:lnTo>
                  <a:lnTo>
                    <a:pt x="0" y="21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endParaRPr lang="en-US" sz="900" kern="1200"/>
            </a:p>
          </p:txBody>
        </p:sp>
        <p:sp>
          <p:nvSpPr>
            <p:cNvPr id="29" name="Rectangle 28"/>
            <p:cNvSpPr/>
            <p:nvPr/>
          </p:nvSpPr>
          <p:spPr>
            <a:xfrm>
              <a:off x="8491693" y="1579498"/>
              <a:ext cx="1141022" cy="17759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5401954" y="3561931"/>
              <a:ext cx="2796217" cy="1679934"/>
            </a:xfrm>
            <a:prstGeom prst="rect">
              <a:avLst/>
            </a:prstGeom>
            <a:blipFill>
              <a:blip r:embed="rId12"/>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5991926" y="5242462"/>
              <a:ext cx="2302204" cy="210812"/>
            </a:xfrm>
            <a:custGeom>
              <a:avLst/>
              <a:gdLst>
                <a:gd name="connsiteX0" fmla="*/ 0 w 2302204"/>
                <a:gd name="connsiteY0" fmla="*/ 0 h 210812"/>
                <a:gd name="connsiteX1" fmla="*/ 2302204 w 2302204"/>
                <a:gd name="connsiteY1" fmla="*/ 0 h 210812"/>
                <a:gd name="connsiteX2" fmla="*/ 2302204 w 2302204"/>
                <a:gd name="connsiteY2" fmla="*/ 210812 h 210812"/>
                <a:gd name="connsiteX3" fmla="*/ 0 w 2302204"/>
                <a:gd name="connsiteY3" fmla="*/ 210812 h 210812"/>
                <a:gd name="connsiteX4" fmla="*/ 0 w 2302204"/>
                <a:gd name="connsiteY4" fmla="*/ 0 h 21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204" h="210812">
                  <a:moveTo>
                    <a:pt x="0" y="0"/>
                  </a:moveTo>
                  <a:lnTo>
                    <a:pt x="2302204" y="0"/>
                  </a:lnTo>
                  <a:lnTo>
                    <a:pt x="2302204" y="210812"/>
                  </a:lnTo>
                  <a:lnTo>
                    <a:pt x="0" y="21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endParaRPr lang="en-US" sz="900" kern="1200"/>
            </a:p>
          </p:txBody>
        </p:sp>
        <p:sp>
          <p:nvSpPr>
            <p:cNvPr id="34" name="Rectangle 33"/>
            <p:cNvSpPr/>
            <p:nvPr/>
          </p:nvSpPr>
          <p:spPr>
            <a:xfrm>
              <a:off x="8491693" y="3774732"/>
              <a:ext cx="1141022" cy="17759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35" name="Rectangle 34"/>
          <p:cNvSpPr/>
          <p:nvPr/>
        </p:nvSpPr>
        <p:spPr>
          <a:xfrm>
            <a:off x="9096142" y="1682892"/>
            <a:ext cx="2152531" cy="40564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indent="450215" algn="just">
              <a:lnSpc>
                <a:spcPct val="115000"/>
              </a:lnSpc>
              <a:spcAft>
                <a:spcPts val="0"/>
              </a:spcAft>
            </a:pPr>
            <a:r>
              <a:rPr lang="en-US" sz="2800" i="1" dirty="0" err="1">
                <a:latin typeface="Times New Roman" panose="02020603050405020304" pitchFamily="18" charset="0"/>
                <a:ea typeface="Times New Roman" panose="02020603050405020304" pitchFamily="18" charset="0"/>
              </a:rPr>
              <a:t>Các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bức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em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suy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về</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quan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hệ</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giữa</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vật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nuôi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6" name="Quad Arrow 35"/>
          <p:cNvSpPr/>
          <p:nvPr/>
        </p:nvSpPr>
        <p:spPr>
          <a:xfrm>
            <a:off x="4241330" y="3276908"/>
            <a:ext cx="954498" cy="935774"/>
          </a:xfrm>
          <a:prstGeom prst="quadArrow">
            <a:avLst>
              <a:gd name="adj1" fmla="val 3152"/>
              <a:gd name="adj2" fmla="val 22500"/>
              <a:gd name="adj3" fmla="val 275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4314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4" name="Rectangle 3"/>
          <p:cNvSpPr/>
          <p:nvPr/>
        </p:nvSpPr>
        <p:spPr>
          <a:xfrm>
            <a:off x="660400" y="1383860"/>
            <a:ext cx="4973484" cy="3185487"/>
          </a:xfrm>
          <a:prstGeom prst="rect">
            <a:avLst/>
          </a:prstGeom>
        </p:spPr>
        <p:txBody>
          <a:bodyPr wrap="square">
            <a:spAutoFit/>
          </a:bodyPr>
          <a:lstStyle/>
          <a:p>
            <a:pPr marR="30480" algn="just">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Đọc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marR="30480" indent="-457200" algn="just">
              <a:lnSpc>
                <a:spcPct val="115000"/>
              </a:lnSpc>
              <a:spcAft>
                <a:spcPts val="12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Tìm </a:t>
            </a:r>
            <a:r>
              <a:rPr lang="vi-VN" sz="2800" dirty="0">
                <a:solidFill>
                  <a:srgbClr val="000000"/>
                </a:solidFill>
                <a:latin typeface="Times New Roman" panose="02020603050405020304" pitchFamily="18" charset="0"/>
                <a:ea typeface="Times New Roman" panose="02020603050405020304" pitchFamily="18" charset="0"/>
              </a:rPr>
              <a:t>hiểu chú 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g</a:t>
            </a:r>
            <a:r>
              <a:rPr lang="vi-VN" sz="2800" dirty="0">
                <a:solidFill>
                  <a:srgbClr val="000000"/>
                </a:solidFill>
                <a:latin typeface="Times New Roman" panose="02020603050405020304" pitchFamily="18" charset="0"/>
                <a:ea typeface="Times New Roman" panose="02020603050405020304" pitchFamily="18" charset="0"/>
              </a:rPr>
              <a:t>iải </a:t>
            </a:r>
            <a:endParaRPr lang="en-US" sz="2800" dirty="0" smtClean="0">
              <a:solidFill>
                <a:srgbClr val="000000"/>
              </a:solidFill>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vi-VN" sz="2800" dirty="0" smtClean="0">
                <a:solidFill>
                  <a:srgbClr val="000000"/>
                </a:solidFill>
                <a:latin typeface="Times New Roman" panose="02020603050405020304" pitchFamily="18" charset="0"/>
                <a:ea typeface="Times New Roman" panose="02020603050405020304" pitchFamily="18" charset="0"/>
              </a:rPr>
              <a:t>thích </a:t>
            </a:r>
            <a:r>
              <a:rPr lang="vi-VN" sz="2800" dirty="0">
                <a:solidFill>
                  <a:srgbClr val="000000"/>
                </a:solidFill>
                <a:latin typeface="Times New Roman" panose="02020603050405020304" pitchFamily="18" charset="0"/>
                <a:ea typeface="Times New Roman" panose="02020603050405020304" pitchFamily="18" charset="0"/>
              </a:rPr>
              <a:t>từ khó </a:t>
            </a:r>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SGK)</a:t>
            </a:r>
            <a:endParaRPr lang="en-US" sz="2800" dirty="0">
              <a:effectLst/>
              <a:latin typeface="Times New Roman" panose="02020603050405020304" pitchFamily="18" charset="0"/>
              <a:ea typeface="Times New Roman" panose="02020603050405020304" pitchFamily="18" charset="0"/>
            </a:endParaRPr>
          </a:p>
        </p:txBody>
      </p:sp>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416866" y="2988568"/>
            <a:ext cx="2564621" cy="2564621"/>
          </a:xfrm>
          <a:prstGeom prst="rect">
            <a:avLst/>
          </a:prstGeom>
        </p:spPr>
      </p:pic>
      <p:sp>
        <p:nvSpPr>
          <p:cNvPr id="38" name="Rounded Rectangular Callout 37"/>
          <p:cNvSpPr/>
          <p:nvPr/>
        </p:nvSpPr>
        <p:spPr>
          <a:xfrm>
            <a:off x="7701499" y="1748535"/>
            <a:ext cx="3477138" cy="2671945"/>
          </a:xfrm>
          <a:prstGeom prst="wedgeRoundRectCallout">
            <a:avLst>
              <a:gd name="adj1" fmla="val -72582"/>
              <a:gd name="adj2" fmla="val 51288"/>
              <a:gd name="adj3" fmla="val 16667"/>
            </a:avLst>
          </a:prstGeom>
          <a:blipFill>
            <a:blip r:embed="rId11"/>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Đ</a:t>
            </a:r>
            <a:r>
              <a:rPr lang="en-US" sz="2800" dirty="0" err="1" smtClean="0">
                <a:solidFill>
                  <a:srgbClr val="000000"/>
                </a:solidFill>
                <a:latin typeface="Times New Roman" panose="02020603050405020304" pitchFamily="18" charset="0"/>
                <a:ea typeface="Times New Roman" panose="02020603050405020304" pitchFamily="18" charset="0"/>
              </a:rPr>
              <a:t>ọc</a:t>
            </a:r>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to, rõ ràng;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in </a:t>
            </a:r>
            <a:r>
              <a:rPr lang="en-US" sz="2800" dirty="0" err="1">
                <a:solidFill>
                  <a:srgbClr val="000000"/>
                </a:solidFill>
                <a:latin typeface="Times New Roman" panose="02020603050405020304" pitchFamily="18" charset="0"/>
                <a:ea typeface="Times New Roman" panose="02020603050405020304" pitchFamily="18" charset="0"/>
              </a:rPr>
              <a:t>đậm</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50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in)">
                                      <p:cBhvr>
                                        <p:cTn id="10" dur="2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circle(in)">
                                      <p:cBhvr>
                                        <p:cTn id="15" dur="2000"/>
                                        <p:tgtEl>
                                          <p:spTgt spid="4">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circle(in)">
                                      <p:cBhvr>
                                        <p:cTn id="18"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681369"/>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195" y="1281820"/>
            <a:ext cx="4973484"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25171" y="1736009"/>
            <a:ext cx="10845800" cy="3939540"/>
          </a:xfrm>
          <a:prstGeom prst="rect">
            <a:avLst/>
          </a:prstGeom>
        </p:spPr>
        <p:txBody>
          <a:bodyPr>
            <a:spAutoFit/>
          </a:bodyPr>
          <a:lstStyle/>
          <a:p>
            <a:pPr>
              <a:lnSpc>
                <a:spcPct val="150000"/>
              </a:lnSpc>
              <a:spcAft>
                <a:spcPts val="1200"/>
              </a:spcAft>
            </a:pPr>
            <a:r>
              <a:rPr lang="en-US" sz="2800" b="1" dirty="0">
                <a:latin typeface="Times New Roman" panose="02020603050405020304" pitchFamily="18" charset="0"/>
                <a:ea typeface="Times New Roman" panose="02020603050405020304" pitchFamily="18" charset="0"/>
              </a:rPr>
              <a:t>a.</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rPr>
              <a:t>.</a:t>
            </a:r>
          </a:p>
          <a:p>
            <a:pPr marL="457200" indent="-457200">
              <a:lnSpc>
                <a:spcPct val="150000"/>
              </a:lnSpc>
              <a:spcAft>
                <a:spcPts val="1200"/>
              </a:spcAft>
              <a:buFontTx/>
              <a:buChar char="-"/>
            </a:pPr>
            <a:r>
              <a:rPr lang="en-US" sz="2800" dirty="0" smtClean="0">
                <a:solidFill>
                  <a:srgbClr val="000000"/>
                </a:solidFill>
                <a:latin typeface="Times New Roman" panose="02020603050405020304" pitchFamily="18" charset="0"/>
                <a:ea typeface="Times New Roman" panose="02020603050405020304" pitchFamily="18" charset="0"/>
              </a:rPr>
              <a:t>Theo </a:t>
            </a:r>
            <a:r>
              <a:rPr lang="en-US" sz="2800" i="1" dirty="0">
                <a:solidFill>
                  <a:srgbClr val="000000"/>
                </a:solidFill>
                <a:latin typeface="Times New Roman" panose="02020603050405020304" pitchFamily="18" charset="0"/>
                <a:ea typeface="Times New Roman" panose="02020603050405020304" pitchFamily="18" charset="0"/>
              </a:rPr>
              <a:t>Tri </a:t>
            </a:r>
            <a:r>
              <a:rPr lang="en-US" sz="2800" i="1" dirty="0" err="1">
                <a:solidFill>
                  <a:srgbClr val="000000"/>
                </a:solidFill>
                <a:latin typeface="Times New Roman" panose="02020603050405020304" pitchFamily="18" charset="0"/>
                <a:ea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trẻ</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quốc</a:t>
            </a:r>
            <a:r>
              <a:rPr lang="en-US" sz="2800" dirty="0" smtClean="0">
                <a:solidFill>
                  <a:srgbClr val="000000"/>
                </a:solidFill>
                <a:latin typeface="Times New Roman" panose="02020603050405020304" pitchFamily="18" charset="0"/>
                <a:ea typeface="Times New Roman" panose="02020603050405020304" pitchFamily="18" charset="0"/>
              </a:rPr>
              <a:t>.</a:t>
            </a:r>
          </a:p>
          <a:p>
            <a:pPr>
              <a:lnSpc>
                <a:spcPct val="150000"/>
              </a:lnSpc>
              <a:spcAft>
                <a:spcPts val="1200"/>
              </a:spcAft>
            </a:pPr>
            <a:r>
              <a:rPr lang="en-US" sz="2800" b="1" dirty="0" smtClean="0">
                <a:solidFill>
                  <a:srgbClr val="000000"/>
                </a:solidFill>
                <a:latin typeface="Times New Roman" panose="02020603050405020304" pitchFamily="18" charset="0"/>
                <a:ea typeface="Times New Roman" panose="02020603050405020304" pitchFamily="18" charset="0"/>
              </a:rPr>
              <a:t>b</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Phương thức biểu đạt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vi-VN" sz="2800" b="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nghị luận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pt-BR" sz="2800" b="1" dirty="0">
                <a:solidFill>
                  <a:srgbClr val="0D0D0D"/>
                </a:solidFill>
                <a:latin typeface="Times New Roman" panose="02020603050405020304" pitchFamily="18" charset="0"/>
                <a:ea typeface="Times New Roman" panose="02020603050405020304" pitchFamily="18" charset="0"/>
              </a:rPr>
              <a:t>c. Vấn đề bàn luận: </a:t>
            </a:r>
            <a:r>
              <a:rPr lang="pt-BR" sz="2800" dirty="0">
                <a:solidFill>
                  <a:srgbClr val="0D0D0D"/>
                </a:solidFill>
                <a:latin typeface="Times New Roman" panose="02020603050405020304" pitchFamily="18" charset="0"/>
                <a:ea typeface="Times New Roman" panose="02020603050405020304" pitchFamily="18" charset="0"/>
              </a:rPr>
              <a:t>Các lí do cần có một vật nuôi trong nhà.</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40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37150"/>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195" y="1281820"/>
            <a:ext cx="4973484"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42195" y="1814906"/>
            <a:ext cx="6375463" cy="587853"/>
          </a:xfrm>
          <a:prstGeom prst="rect">
            <a:avLst/>
          </a:prstGeom>
        </p:spPr>
        <p:txBody>
          <a:bodyPr wrap="none">
            <a:spAutoFit/>
          </a:bodyPr>
          <a:lstStyle/>
          <a:p>
            <a:pPr>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rPr>
              <a:t> chia ở SGK):</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382916" y="2684897"/>
            <a:ext cx="9400767" cy="3290889"/>
            <a:chOff x="1807392" y="1840705"/>
            <a:chExt cx="8444641" cy="3290889"/>
          </a:xfrm>
        </p:grpSpPr>
        <p:sp>
          <p:nvSpPr>
            <p:cNvPr id="13" name="Freeform 12"/>
            <p:cNvSpPr/>
            <p:nvPr/>
          </p:nvSpPr>
          <p:spPr>
            <a:xfrm rot="16200000">
              <a:off x="1655288" y="1992809"/>
              <a:ext cx="3176588" cy="2872380"/>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3"/>
            <p:cNvSpPr/>
            <p:nvPr/>
          </p:nvSpPr>
          <p:spPr>
            <a:xfrm>
              <a:off x="1954949" y="1955008"/>
              <a:ext cx="2734226" cy="2841564"/>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1: </a:t>
              </a:r>
              <a:r>
                <a:rPr lang="en-US" sz="2400" b="1" kern="1200" dirty="0" err="1" smtClean="0">
                  <a:latin typeface="Times New Roman" panose="02020603050405020304" pitchFamily="18" charset="0"/>
                  <a:cs typeface="Times New Roman" panose="02020603050405020304" pitchFamily="18" charset="0"/>
                </a:rPr>
                <a:t>Đoạn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đầu</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6200000">
              <a:off x="4818745" y="1794380"/>
              <a:ext cx="3176588" cy="3269238"/>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571785" tIns="106299" rIns="137796" bIns="2117726"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6" name="Flowchart: Extract 15"/>
            <p:cNvSpPr/>
            <p:nvPr/>
          </p:nvSpPr>
          <p:spPr>
            <a:xfrm rot="5400000">
              <a:off x="4552299" y="4364677"/>
              <a:ext cx="466715" cy="397073"/>
            </a:xfrm>
            <a:prstGeom prst="flowChartExtra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4984193" y="1955007"/>
              <a:ext cx="2904215"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2</a:t>
              </a:r>
              <a:r>
                <a:rPr lang="en-US" sz="2400" kern="1200" dirty="0" smtClean="0">
                  <a:latin typeface="Times New Roman" panose="02020603050405020304" pitchFamily="18" charset="0"/>
                  <a:cs typeface="Times New Roman" panose="02020603050405020304" pitchFamily="18" charset="0"/>
                </a:rPr>
                <a:t>: (9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9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- 9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đều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in </a:t>
              </a:r>
              <a:r>
                <a:rPr lang="en-US" sz="2400" kern="1200" dirty="0" err="1" smtClean="0">
                  <a:latin typeface="Times New Roman" panose="02020603050405020304" pitchFamily="18" charset="0"/>
                  <a:cs typeface="Times New Roman" panose="02020603050405020304" pitchFamily="18" charset="0"/>
                </a:rPr>
                <a:t>đậm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dễ</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dõi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16200000">
              <a:off x="7604876" y="2378853"/>
              <a:ext cx="3176588" cy="2117726"/>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571785" tIns="106299" rIns="137796" bIns="2117725"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9" name="Flowchart: Extract 18"/>
            <p:cNvSpPr/>
            <p:nvPr/>
          </p:nvSpPr>
          <p:spPr>
            <a:xfrm rot="5400000">
              <a:off x="7855664" y="4466341"/>
              <a:ext cx="466715" cy="397073"/>
            </a:xfrm>
            <a:prstGeom prst="flowChartExtract">
              <a:avLst/>
            </a:prstGeom>
          </p:spPr>
          <p:style>
            <a:lnRef idx="2">
              <a:schemeClr val="accent2">
                <a:hueOff val="-1455363"/>
                <a:satOff val="-83928"/>
                <a:lumOff val="862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8207856" y="1840705"/>
              <a:ext cx="190626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73729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3"/>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rPr>
              <a:t>II.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 </a:t>
            </a:r>
            <a:r>
              <a:rPr lang="en-US" sz="2800" b="1" dirty="0" err="1">
                <a:solidFill>
                  <a:srgbClr val="FF0000"/>
                </a:solidFill>
                <a:latin typeface="Times New Roman" panose="02020603050405020304" pitchFamily="18" charset="0"/>
                <a:ea typeface="Calibri" panose="020F0502020204030204" pitchFamily="34" charset="0"/>
              </a:rPr>
              <a:t>hiểu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1950831" y="1777566"/>
            <a:ext cx="7489237" cy="4110545"/>
            <a:chOff x="4149024" y="1043425"/>
            <a:chExt cx="4539363" cy="5091801"/>
          </a:xfrm>
        </p:grpSpPr>
        <p:sp>
          <p:nvSpPr>
            <p:cNvPr id="22" name="Freeform 21"/>
            <p:cNvSpPr/>
            <p:nvPr/>
          </p:nvSpPr>
          <p:spPr>
            <a:xfrm>
              <a:off x="5307012" y="1624472"/>
              <a:ext cx="3381375" cy="2255377"/>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41020" tIns="199136" rIns="199137" bIns="199136" numCol="1" spcCol="1270" anchor="ctr"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Dẫ</a:t>
              </a:r>
              <a:r>
                <a:rPr lang="en-US" sz="2800" kern="1200" dirty="0" smtClean="0">
                  <a:latin typeface="Times New Roman" panose="02020603050405020304" pitchFamily="18" charset="0"/>
                  <a:cs typeface="Times New Roman" panose="02020603050405020304" pitchFamily="18" charset="0"/>
                </a:rPr>
                <a:t>n</a:t>
              </a:r>
              <a:r>
                <a:rPr lang="vi-VN" sz="2800" kern="1200" dirty="0" smtClean="0">
                  <a:latin typeface="Times New Roman" panose="02020603050405020304" pitchFamily="18" charset="0"/>
                  <a:cs typeface="Times New Roman" panose="02020603050405020304" pitchFamily="18" charset="0"/>
                </a:rPr>
                <a:t> dắt bằng cách đưa ra quan điểm : </a:t>
              </a:r>
              <a:r>
                <a:rPr lang="vi-VN" sz="2800" i="1" kern="1200" dirty="0" smtClean="0">
                  <a:latin typeface="Times New Roman" panose="02020603050405020304" pitchFamily="18" charset="0"/>
                  <a:cs typeface="Times New Roman" panose="02020603050405020304" pitchFamily="18" charset="0"/>
                </a:rPr>
                <a:t>Trẻ lớn lên cùng những con thú cưng của mình có tốt hay không?</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5307012" y="3879849"/>
              <a:ext cx="3381375" cy="2255377"/>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41020" tIns="199136" rIns="199137" bIns="199136" numCol="1" spcCol="1270" anchor="ctr"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Nêu vấn đề nghị luận: </a:t>
              </a:r>
              <a:r>
                <a:rPr lang="vi-VN" sz="2800" i="1" kern="1200" dirty="0" smtClean="0">
                  <a:latin typeface="Times New Roman" panose="02020603050405020304" pitchFamily="18" charset="0"/>
                  <a:cs typeface="Times New Roman" panose="02020603050405020304" pitchFamily="18" charset="0"/>
                </a:rPr>
                <a:t>Trẻ nên có một con vật nuôi của mình.</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4149024" y="1043425"/>
              <a:ext cx="1416035" cy="1635719"/>
            </a:xfrm>
            <a:custGeom>
              <a:avLst/>
              <a:gdLst>
                <a:gd name="connsiteX0" fmla="*/ 0 w 2254249"/>
                <a:gd name="connsiteY0" fmla="*/ 1127125 h 2254249"/>
                <a:gd name="connsiteX1" fmla="*/ 1127125 w 2254249"/>
                <a:gd name="connsiteY1" fmla="*/ 0 h 2254249"/>
                <a:gd name="connsiteX2" fmla="*/ 2254250 w 2254249"/>
                <a:gd name="connsiteY2" fmla="*/ 1127125 h 2254249"/>
                <a:gd name="connsiteX3" fmla="*/ 1127125 w 2254249"/>
                <a:gd name="connsiteY3" fmla="*/ 2254250 h 2254249"/>
                <a:gd name="connsiteX4" fmla="*/ 0 w 2254249"/>
                <a:gd name="connsiteY4" fmla="*/ 1127125 h 225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49" h="2254249">
                  <a:moveTo>
                    <a:pt x="0" y="1127125"/>
                  </a:moveTo>
                  <a:cubicBezTo>
                    <a:pt x="0" y="504631"/>
                    <a:pt x="504631" y="0"/>
                    <a:pt x="1127125" y="0"/>
                  </a:cubicBezTo>
                  <a:cubicBezTo>
                    <a:pt x="1749619" y="0"/>
                    <a:pt x="2254250" y="504631"/>
                    <a:pt x="2254250" y="1127125"/>
                  </a:cubicBezTo>
                  <a:cubicBezTo>
                    <a:pt x="2254250" y="1749619"/>
                    <a:pt x="1749619" y="2254250"/>
                    <a:pt x="1127125" y="2254250"/>
                  </a:cubicBezTo>
                  <a:cubicBezTo>
                    <a:pt x="504631" y="2254250"/>
                    <a:pt x="0" y="1749619"/>
                    <a:pt x="0" y="1127125"/>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0127" tIns="330127" rIns="330127" bIns="33012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Đặt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vấn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đề</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145165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4"/>
            <a:ext cx="9158288" cy="695652"/>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3402" y="1589870"/>
            <a:ext cx="9700091"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vi-VN" sz="2800" b="1" dirty="0">
                <a:solidFill>
                  <a:srgbClr val="0D0D0D"/>
                </a:solidFill>
                <a:latin typeface="Times New Roman" panose="02020603050405020304" pitchFamily="18" charset="0"/>
                <a:ea typeface="Times New Roman" panose="02020603050405020304" pitchFamily="18" charset="0"/>
              </a:rPr>
              <a:t>. Giải quyết vấn đề: Đưa ra các lợi ích của việc nuôi thú cưng</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814388" y="2168674"/>
            <a:ext cx="3813379" cy="54523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HOẠT ĐỘNG NHÓM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942424" y="2177723"/>
            <a:ext cx="3579186" cy="587853"/>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rPr>
              <a:t>PHIẾU HỌC TẬP 01: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17314274"/>
              </p:ext>
            </p:extLst>
          </p:nvPr>
        </p:nvGraphicFramePr>
        <p:xfrm>
          <a:off x="660400" y="2809219"/>
          <a:ext cx="10845800" cy="3364992"/>
        </p:xfrm>
        <a:graphic>
          <a:graphicData uri="http://schemas.openxmlformats.org/drawingml/2006/table">
            <a:tbl>
              <a:tblPr firstRow="1" firstCol="1" bandRow="1"/>
              <a:tblGrid>
                <a:gridCol w="3821853">
                  <a:extLst>
                    <a:ext uri="{9D8B030D-6E8A-4147-A177-3AD203B41FA5}">
                      <a16:colId xmlns:a16="http://schemas.microsoft.com/office/drawing/2014/main" val="654288994"/>
                    </a:ext>
                  </a:extLst>
                </a:gridCol>
                <a:gridCol w="2479040">
                  <a:extLst>
                    <a:ext uri="{9D8B030D-6E8A-4147-A177-3AD203B41FA5}">
                      <a16:colId xmlns:a16="http://schemas.microsoft.com/office/drawing/2014/main" val="3708602993"/>
                    </a:ext>
                  </a:extLst>
                </a:gridCol>
                <a:gridCol w="4544907">
                  <a:extLst>
                    <a:ext uri="{9D8B030D-6E8A-4147-A177-3AD203B41FA5}">
                      <a16:colId xmlns:a16="http://schemas.microsoft.com/office/drawing/2014/main" val="1305667501"/>
                    </a:ext>
                  </a:extLst>
                </a:gridCol>
              </a:tblGrid>
              <a:tr h="0">
                <a:tc gridSpan="3">
                  <a:txBody>
                    <a:bodyPr/>
                    <a:lstStyle/>
                    <a:p>
                      <a:pPr algn="ctr">
                        <a:lnSpc>
                          <a:spcPct val="115000"/>
                        </a:lnSpc>
                        <a:spcAft>
                          <a:spcPts val="0"/>
                        </a:spcAft>
                      </a:pP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1659882"/>
                  </a:ext>
                </a:extLst>
              </a:tr>
              <a:tr h="0">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28271913"/>
                  </a:ext>
                </a:extLst>
              </a:tr>
              <a:tr h="0">
                <a:tc>
                  <a:txBody>
                    <a:bodyPr/>
                    <a:lstStyle/>
                    <a:p>
                      <a:pPr algn="ct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 1,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 hiểu lí do 1, 2,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1489393"/>
                  </a:ext>
                </a:extLst>
              </a:tr>
              <a:tr h="0">
                <a:tc>
                  <a:txBody>
                    <a:bodyPr/>
                    <a:lstStyle/>
                    <a:p>
                      <a:pPr algn="ct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 3, 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 hiểu các lí do 4, 5, 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771932"/>
                  </a:ext>
                </a:extLst>
              </a:tr>
              <a:tr h="0">
                <a:tc>
                  <a:txBody>
                    <a:bodyPr/>
                    <a:lstStyle/>
                    <a:p>
                      <a:pPr algn="ct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 5, 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 hiểu các lí do 7, 8, 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310514"/>
                  </a:ext>
                </a:extLst>
              </a:tr>
            </a:tbl>
          </a:graphicData>
        </a:graphic>
      </p:graphicFrame>
    </p:spTree>
    <p:extLst>
      <p:ext uri="{BB962C8B-B14F-4D97-AF65-F5344CB8AC3E}">
        <p14:creationId xmlns:p14="http://schemas.microsoft.com/office/powerpoint/2010/main" val="3921107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50120"/>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8776" y="28573"/>
            <a:ext cx="9158288" cy="728664"/>
          </a:xfrm>
          <a:prstGeom prst="roundRect">
            <a:avLst>
              <a:gd name="adj" fmla="val 50000"/>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TẠI SAO NÊN CÓ VẬT NUÔI TRONG NHÀ?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(Theo THUỲ DƯƠNG)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5"/>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9" name="Picture 8"/>
          <p:cNvPicPr>
            <a:picLocks noChangeAspect="1"/>
          </p:cNvPicPr>
          <p:nvPr/>
        </p:nvPicPr>
        <p:blipFill rotWithShape="1">
          <a:blip r:embed="rId8"/>
          <a:srcRect l="23272" r="22203"/>
          <a:stretch/>
        </p:blipFill>
        <p:spPr>
          <a:xfrm>
            <a:off x="11177300" y="0"/>
            <a:ext cx="587342" cy="718127"/>
          </a:xfrm>
          <a:prstGeom prst="rect">
            <a:avLst/>
          </a:prstGeom>
        </p:spPr>
      </p:pic>
      <p:sp>
        <p:nvSpPr>
          <p:cNvPr id="3" name="Rectangle 2"/>
          <p:cNvSpPr/>
          <p:nvPr/>
        </p:nvSpPr>
        <p:spPr>
          <a:xfrm>
            <a:off x="4294990" y="724225"/>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0904" y="1139142"/>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3402" y="1589870"/>
            <a:ext cx="970009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Giải quyết vấn đề: Đưa ra các lợi ích của việc nuôi thú cưng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2749241468"/>
              </p:ext>
            </p:extLst>
          </p:nvPr>
        </p:nvGraphicFramePr>
        <p:xfrm>
          <a:off x="625171" y="2266014"/>
          <a:ext cx="10845800" cy="3739896"/>
        </p:xfrm>
        <a:graphic>
          <a:graphicData uri="http://schemas.openxmlformats.org/drawingml/2006/table">
            <a:tbl>
              <a:tblPr firstRow="1" firstCol="1" bandRow="1"/>
              <a:tblGrid>
                <a:gridCol w="2118029">
                  <a:extLst>
                    <a:ext uri="{9D8B030D-6E8A-4147-A177-3AD203B41FA5}">
                      <a16:colId xmlns:a16="http://schemas.microsoft.com/office/drawing/2014/main" val="702723563"/>
                    </a:ext>
                  </a:extLst>
                </a:gridCol>
                <a:gridCol w="8727771">
                  <a:extLst>
                    <a:ext uri="{9D8B030D-6E8A-4147-A177-3AD203B41FA5}">
                      <a16:colId xmlns:a16="http://schemas.microsoft.com/office/drawing/2014/main" val="1886844898"/>
                    </a:ext>
                  </a:extLst>
                </a:gridCol>
              </a:tblGrid>
              <a:tr h="40246">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do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47704633"/>
                  </a:ext>
                </a:extLst>
              </a:tr>
              <a:tr h="457059">
                <a:tc>
                  <a:txBody>
                    <a:bodyPr/>
                    <a:lstStyle/>
                    <a:p>
                      <a:pPr marL="342900" lvl="0" indent="-342900">
                        <a:lnSpc>
                          <a:spcPct val="115000"/>
                        </a:lnSpc>
                        <a:spcAft>
                          <a:spcPts val="0"/>
                        </a:spcAft>
                        <a:buSzPts val="1400"/>
                        <a:buFont typeface="Times New Roman" panose="02020603050405020304" pitchFamily="18" charset="0"/>
                        <a:buChar char="-"/>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2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Phát triển ý thức trách nhiệm và chăm sóc cho người 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Học cách cảm thông và lòng trắc ẩn.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Tạo cơ hội tự chăm sóc bản thân tốt hơn</a:t>
                      </a: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778840"/>
                  </a:ext>
                </a:extLst>
              </a:tr>
              <a:tr h="40246">
                <a:tc>
                  <a:txBody>
                    <a:bodyPr/>
                    <a:lstStyle/>
                    <a:p>
                      <a:pPr marL="342900" lvl="0" indent="-342900">
                        <a:lnSpc>
                          <a:spcPct val="115000"/>
                        </a:lnSpc>
                        <a:spcAft>
                          <a:spcPts val="0"/>
                        </a:spcAft>
                        <a:buSzPts val="1400"/>
                        <a:buFont typeface="Times New Roman" panose="02020603050405020304" pitchFamily="18" charset="0"/>
                        <a:buChar char="-"/>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Bồi dưỡng sự tự tin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07" marR="17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618748"/>
                  </a:ext>
                </a:extLst>
              </a:tr>
            </a:tbl>
          </a:graphicData>
        </a:graphic>
      </p:graphicFrame>
    </p:spTree>
    <p:extLst>
      <p:ext uri="{BB962C8B-B14F-4D97-AF65-F5344CB8AC3E}">
        <p14:creationId xmlns:p14="http://schemas.microsoft.com/office/powerpoint/2010/main" val="2668238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15206</Words>
  <Application>Microsoft Office PowerPoint</Application>
  <PresentationFormat>Widescreen</PresentationFormat>
  <Paragraphs>1523</Paragraphs>
  <Slides>163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163</vt:i4>
      </vt:variant>
    </vt:vector>
  </HeadingPairs>
  <TitlesOfParts>
    <vt:vector size="172" baseType="lpstr">
      <vt:lpstr>Arial</vt:lpstr>
      <vt:lpstr>Brush Script MT</vt:lpstr>
      <vt:lpstr>Calibri</vt:lpstr>
      <vt:lpstr>Calibri Light</vt:lpstr>
      <vt:lpstr>Matura MT Script Capitals</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97</cp:revision>
  <dcterms:created xsi:type="dcterms:W3CDTF">2021-09-08T13:35:31Z</dcterms:created>
  <dcterms:modified xsi:type="dcterms:W3CDTF">2021-12-19T15:52:14Z</dcterms:modified>
</cp:coreProperties>
</file>