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08" r:id="rId3"/>
    <p:sldMasterId id="2147483720" r:id="rId4"/>
    <p:sldMasterId id="2147483744" r:id="rId5"/>
    <p:sldMasterId id="2147483756" r:id="rId6"/>
    <p:sldMasterId id="2147483768" r:id="rId7"/>
    <p:sldMasterId id="2147483780" r:id="rId8"/>
    <p:sldMasterId id="2147483792" r:id="rId9"/>
    <p:sldMasterId id="2147483805" r:id="rId10"/>
  </p:sldMasterIdLst>
  <p:notesMasterIdLst>
    <p:notesMasterId r:id="rId208"/>
  </p:notesMasterIdLst>
  <p:sldIdLst>
    <p:sldId id="257" r:id="rId11"/>
    <p:sldId id="258" r:id="rId12"/>
    <p:sldId id="259" r:id="rId13"/>
    <p:sldId id="260" r:id="rId14"/>
    <p:sldId id="261" r:id="rId15"/>
    <p:sldId id="263" r:id="rId16"/>
    <p:sldId id="262" r:id="rId17"/>
    <p:sldId id="264" r:id="rId18"/>
    <p:sldId id="265" r:id="rId19"/>
    <p:sldId id="266" r:id="rId20"/>
    <p:sldId id="267" r:id="rId21"/>
    <p:sldId id="269" r:id="rId22"/>
    <p:sldId id="268"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7" r:id="rId50"/>
    <p:sldId id="298" r:id="rId51"/>
    <p:sldId id="299"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7" r:id="rId68"/>
    <p:sldId id="323" r:id="rId69"/>
    <p:sldId id="324" r:id="rId70"/>
    <p:sldId id="325" r:id="rId71"/>
    <p:sldId id="326"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9" r:id="rId93"/>
    <p:sldId id="350" r:id="rId94"/>
    <p:sldId id="545"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469" r:id="rId110"/>
    <p:sldId id="414" r:id="rId111"/>
    <p:sldId id="415" r:id="rId112"/>
    <p:sldId id="416" r:id="rId113"/>
    <p:sldId id="417" r:id="rId114"/>
    <p:sldId id="418" r:id="rId115"/>
    <p:sldId id="419" r:id="rId116"/>
    <p:sldId id="420" r:id="rId117"/>
    <p:sldId id="421" r:id="rId118"/>
    <p:sldId id="463" r:id="rId119"/>
    <p:sldId id="422" r:id="rId120"/>
    <p:sldId id="423" r:id="rId121"/>
    <p:sldId id="424" r:id="rId122"/>
    <p:sldId id="425" r:id="rId123"/>
    <p:sldId id="426" r:id="rId124"/>
    <p:sldId id="465" r:id="rId125"/>
    <p:sldId id="428" r:id="rId126"/>
    <p:sldId id="429" r:id="rId127"/>
    <p:sldId id="466" r:id="rId128"/>
    <p:sldId id="467" r:id="rId129"/>
    <p:sldId id="468" r:id="rId130"/>
    <p:sldId id="433" r:id="rId131"/>
    <p:sldId id="434" r:id="rId132"/>
    <p:sldId id="435" r:id="rId133"/>
    <p:sldId id="436" r:id="rId134"/>
    <p:sldId id="437" r:id="rId135"/>
    <p:sldId id="440" r:id="rId136"/>
    <p:sldId id="438" r:id="rId137"/>
    <p:sldId id="441" r:id="rId138"/>
    <p:sldId id="470" r:id="rId139"/>
    <p:sldId id="471" r:id="rId140"/>
    <p:sldId id="442" r:id="rId141"/>
    <p:sldId id="439" r:id="rId142"/>
    <p:sldId id="472" r:id="rId143"/>
    <p:sldId id="443" r:id="rId144"/>
    <p:sldId id="444" r:id="rId145"/>
    <p:sldId id="445" r:id="rId146"/>
    <p:sldId id="473" r:id="rId147"/>
    <p:sldId id="446" r:id="rId148"/>
    <p:sldId id="447" r:id="rId149"/>
    <p:sldId id="449" r:id="rId150"/>
    <p:sldId id="448" r:id="rId151"/>
    <p:sldId id="475" r:id="rId152"/>
    <p:sldId id="474" r:id="rId153"/>
    <p:sldId id="476" r:id="rId154"/>
    <p:sldId id="546" r:id="rId155"/>
    <p:sldId id="495" r:id="rId156"/>
    <p:sldId id="496" r:id="rId157"/>
    <p:sldId id="497" r:id="rId158"/>
    <p:sldId id="498" r:id="rId159"/>
    <p:sldId id="499" r:id="rId160"/>
    <p:sldId id="500" r:id="rId161"/>
    <p:sldId id="501" r:id="rId162"/>
    <p:sldId id="502" r:id="rId163"/>
    <p:sldId id="503" r:id="rId164"/>
    <p:sldId id="504" r:id="rId165"/>
    <p:sldId id="505" r:id="rId166"/>
    <p:sldId id="506" r:id="rId167"/>
    <p:sldId id="507" r:id="rId168"/>
    <p:sldId id="508" r:id="rId169"/>
    <p:sldId id="509" r:id="rId170"/>
    <p:sldId id="510" r:id="rId171"/>
    <p:sldId id="511" r:id="rId172"/>
    <p:sldId id="512" r:id="rId173"/>
    <p:sldId id="513" r:id="rId174"/>
    <p:sldId id="514" r:id="rId175"/>
    <p:sldId id="515" r:id="rId176"/>
    <p:sldId id="516" r:id="rId177"/>
    <p:sldId id="484" r:id="rId178"/>
    <p:sldId id="517" r:id="rId179"/>
    <p:sldId id="518" r:id="rId180"/>
    <p:sldId id="519" r:id="rId181"/>
    <p:sldId id="520" r:id="rId182"/>
    <p:sldId id="521" r:id="rId183"/>
    <p:sldId id="522" r:id="rId184"/>
    <p:sldId id="523" r:id="rId185"/>
    <p:sldId id="525" r:id="rId186"/>
    <p:sldId id="526" r:id="rId187"/>
    <p:sldId id="524" r:id="rId188"/>
    <p:sldId id="527" r:id="rId189"/>
    <p:sldId id="528" r:id="rId190"/>
    <p:sldId id="529" r:id="rId191"/>
    <p:sldId id="530" r:id="rId192"/>
    <p:sldId id="531" r:id="rId193"/>
    <p:sldId id="532" r:id="rId194"/>
    <p:sldId id="533" r:id="rId195"/>
    <p:sldId id="534" r:id="rId196"/>
    <p:sldId id="535" r:id="rId197"/>
    <p:sldId id="536" r:id="rId198"/>
    <p:sldId id="537" r:id="rId199"/>
    <p:sldId id="538" r:id="rId200"/>
    <p:sldId id="539" r:id="rId201"/>
    <p:sldId id="540" r:id="rId202"/>
    <p:sldId id="541" r:id="rId203"/>
    <p:sldId id="542" r:id="rId204"/>
    <p:sldId id="543" r:id="rId205"/>
    <p:sldId id="544" r:id="rId206"/>
    <p:sldId id="494" r:id="rId2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24" userDrawn="1">
          <p15:clr>
            <a:srgbClr val="A4A3A4"/>
          </p15:clr>
        </p15:guide>
        <p15:guide id="3" orient="horz" pos="672" userDrawn="1">
          <p15:clr>
            <a:srgbClr val="A4A3A4"/>
          </p15:clr>
        </p15:guide>
        <p15:guide id="5"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0" autoAdjust="0"/>
    <p:restoredTop sz="94364" autoAdjust="0"/>
  </p:normalViewPr>
  <p:slideViewPr>
    <p:cSldViewPr snapToGrid="0" showGuides="1">
      <p:cViewPr varScale="1">
        <p:scale>
          <a:sx n="66" d="100"/>
          <a:sy n="66" d="100"/>
        </p:scale>
        <p:origin x="654" y="60"/>
      </p:cViewPr>
      <p:guideLst>
        <p:guide pos="408"/>
        <p:guide pos="7224"/>
        <p:guide orient="horz" pos="672"/>
        <p:guide orient="horz"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presProps" Target="presProps.xml"/><Relationship Id="rId190" Type="http://schemas.openxmlformats.org/officeDocument/2006/relationships/slide" Target="slides/slide180.xml"/><Relationship Id="rId204" Type="http://schemas.openxmlformats.org/officeDocument/2006/relationships/slide" Target="slides/slide194.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viewProps" Target="view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theme" Target="theme/theme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BF83E-A388-42F9-833E-B5E8008FB8EE}"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85ADE-B041-4004-AEB6-F8C663162077}" type="slidenum">
              <a:rPr lang="en-US" smtClean="0"/>
              <a:t>‹#›</a:t>
            </a:fld>
            <a:endParaRPr lang="en-US"/>
          </a:p>
        </p:txBody>
      </p:sp>
    </p:spTree>
    <p:extLst>
      <p:ext uri="{BB962C8B-B14F-4D97-AF65-F5344CB8AC3E}">
        <p14:creationId xmlns:p14="http://schemas.microsoft.com/office/powerpoint/2010/main" val="65974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48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64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75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93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85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839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18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42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31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60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534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064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88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8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003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53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73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305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696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950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28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860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77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30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336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49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536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1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956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55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62828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F7D53-7758-4D2A-A7AD-8A200BFC232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5D31A2-E041-4C26-B808-05EE2D16F4A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96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08ED5-52BB-4E97-BE90-F9259576006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CF000-51A9-441B-A267-46CA2C9DED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114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832684-29D5-44EB-A50A-B8D5602D89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D232F-C5D5-41EB-BEB0-E43404BF3AE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26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0093F5-B978-46B0-BE91-93465ABBE67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B65A02-8733-4599-962C-7EBC0E5AC3B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18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0679D8-4417-4801-9479-7B45FE718B6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09844-0697-4626-AA3A-F7EBB6DC5B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53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E15160-DCD7-4AF2-8712-A911CE4370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CB9E9-FAAA-43E3-8860-55875527F7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114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03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1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629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4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2781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03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2052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132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6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430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13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87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34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16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03129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9025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8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821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91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27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7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1100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99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2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4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10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68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3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20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2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562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6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18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92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1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819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58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72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58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32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00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48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53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55069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696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64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233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5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125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93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943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435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8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2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618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29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28748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2738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00944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16967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98478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95506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1498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61273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478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7664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99387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97742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01531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8364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1755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88231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2547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918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0281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430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68339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6961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72373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46594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00030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03502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58897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1509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11995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894284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6537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166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71557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0395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54524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95059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473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46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62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29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599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0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770173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5587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28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98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181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52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3D3DD0-5B5F-4CB6-8499-4CAB37AB06E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FA6E34-2E36-4C48-9563-F77C132AF8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755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C6B7EA-259E-48F2-A2C3-F90A9567A0D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0A6804-516B-48ED-9F93-934B73FAF3A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20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72C7BA6-3398-4095-9CAF-0C9A5D0D7A5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6EF20-3F60-40D6-AFAD-CCA4B6FA825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327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23740E-90F3-473A-972B-E1D10C9D079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8568CB-0D2A-43FD-8A0A-4F1DFA2306B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018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8508E-A11D-4049-9857-644746503A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D5D01D-8055-4E19-B89E-FE280F87408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8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7.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12/19/2021</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505137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5342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3659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36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977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836241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00412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363039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805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51BED5-32F9-4129-B4D5-DB762A65F7E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CB5D8F-6F49-486C-8EC6-3ACCC6EED6D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8245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1.xml"/><Relationship Id="rId5" Type="http://schemas.openxmlformats.org/officeDocument/2006/relationships/image" Target="../media/image124.png"/><Relationship Id="rId4" Type="http://schemas.openxmlformats.org/officeDocument/2006/relationships/image" Target="../media/image12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101.xml"/><Relationship Id="rId5" Type="http://schemas.openxmlformats.org/officeDocument/2006/relationships/image" Target="../media/image123.jpeg"/><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gif"/><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130.png"/><Relationship Id="rId7" Type="http://schemas.openxmlformats.org/officeDocument/2006/relationships/hyperlink" Target="https://vi.wikipedia.org/wiki/Truy%E1%BB%87n_c%E1%BB%95_t%C3%ADch" TargetMode="External"/><Relationship Id="rId2" Type="http://schemas.openxmlformats.org/officeDocument/2006/relationships/image" Target="../media/image129.png"/><Relationship Id="rId1" Type="http://schemas.openxmlformats.org/officeDocument/2006/relationships/slideLayout" Target="../slideLayouts/slideLayout101.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1.png"/><Relationship Id="rId1" Type="http://schemas.openxmlformats.org/officeDocument/2006/relationships/slideLayout" Target="../slideLayouts/slideLayout101.xml"/><Relationship Id="rId4" Type="http://schemas.openxmlformats.org/officeDocument/2006/relationships/image" Target="../media/image132.jpeg"/></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5.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10.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image" Target="../media/image128.jpeg"/><Relationship Id="rId1" Type="http://schemas.openxmlformats.org/officeDocument/2006/relationships/slideLayout" Target="../slideLayouts/slideLayout10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142.png"/><Relationship Id="rId4" Type="http://schemas.openxmlformats.org/officeDocument/2006/relationships/image" Target="../media/image141.png"/></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101.xml"/><Relationship Id="rId5" Type="http://schemas.openxmlformats.org/officeDocument/2006/relationships/image" Target="../media/image142.png"/><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101.xml"/><Relationship Id="rId6" Type="http://schemas.openxmlformats.org/officeDocument/2006/relationships/image" Target="../media/image90.jpeg"/><Relationship Id="rId5" Type="http://schemas.openxmlformats.org/officeDocument/2006/relationships/image" Target="../media/image17.jpeg"/><Relationship Id="rId4" Type="http://schemas.openxmlformats.org/officeDocument/2006/relationships/image" Target="../media/image141.png"/></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01.xml"/><Relationship Id="rId6" Type="http://schemas.openxmlformats.org/officeDocument/2006/relationships/image" Target="../media/image143.png"/><Relationship Id="rId5" Type="http://schemas.openxmlformats.org/officeDocument/2006/relationships/image" Target="../media/image17.jpeg"/><Relationship Id="rId4" Type="http://schemas.openxmlformats.org/officeDocument/2006/relationships/image" Target="../media/image141.png"/></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144.png"/><Relationship Id="rId4" Type="http://schemas.openxmlformats.org/officeDocument/2006/relationships/image" Target="../media/image141.png"/></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101.xml"/><Relationship Id="rId5" Type="http://schemas.openxmlformats.org/officeDocument/2006/relationships/image" Target="../media/image145.png"/><Relationship Id="rId4" Type="http://schemas.openxmlformats.org/officeDocument/2006/relationships/image" Target="../media/image141.png"/></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101.xml"/><Relationship Id="rId5" Type="http://schemas.openxmlformats.org/officeDocument/2006/relationships/image" Target="../media/image145.png"/><Relationship Id="rId4" Type="http://schemas.openxmlformats.org/officeDocument/2006/relationships/image" Target="../media/image141.png"/></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101.xml"/><Relationship Id="rId5" Type="http://schemas.openxmlformats.org/officeDocument/2006/relationships/image" Target="../media/image145.png"/><Relationship Id="rId4" Type="http://schemas.openxmlformats.org/officeDocument/2006/relationships/image" Target="../media/image141.png"/></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101.xml"/><Relationship Id="rId5" Type="http://schemas.openxmlformats.org/officeDocument/2006/relationships/image" Target="../media/image146.png"/><Relationship Id="rId4" Type="http://schemas.openxmlformats.org/officeDocument/2006/relationships/image" Target="../media/image14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101.xml"/><Relationship Id="rId4" Type="http://schemas.openxmlformats.org/officeDocument/2006/relationships/image" Target="../media/image141.png"/></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10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1.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2.jpeg"/><Relationship Id="rId1" Type="http://schemas.openxmlformats.org/officeDocument/2006/relationships/slideLayout" Target="../slideLayouts/slideLayout101.xml"/><Relationship Id="rId4" Type="http://schemas.openxmlformats.org/officeDocument/2006/relationships/image" Target="../media/image1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101.xml"/><Relationship Id="rId5" Type="http://schemas.openxmlformats.org/officeDocument/2006/relationships/image" Target="../media/image146.png"/><Relationship Id="rId4" Type="http://schemas.openxmlformats.org/officeDocument/2006/relationships/image" Target="../media/image141.png"/></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101.xml"/><Relationship Id="rId5" Type="http://schemas.openxmlformats.org/officeDocument/2006/relationships/image" Target="../media/image150.png"/><Relationship Id="rId4" Type="http://schemas.openxmlformats.org/officeDocument/2006/relationships/image" Target="../media/image141.png"/></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101.xml"/><Relationship Id="rId5" Type="http://schemas.openxmlformats.org/officeDocument/2006/relationships/image" Target="../media/image150.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96.xml"/><Relationship Id="rId5" Type="http://schemas.microsoft.com/office/2007/relationships/hdphoto" Target="../media/hdphoto10.wdp"/><Relationship Id="rId4" Type="http://schemas.openxmlformats.org/officeDocument/2006/relationships/image" Target="../media/image153.png"/></Relationships>
</file>

<file path=ppt/slides/_rels/slide1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101.xml"/><Relationship Id="rId5" Type="http://schemas.openxmlformats.org/officeDocument/2006/relationships/image" Target="../media/image154.png"/><Relationship Id="rId4" Type="http://schemas.openxmlformats.org/officeDocument/2006/relationships/image" Target="../media/image141.png"/></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101.xml"/><Relationship Id="rId5" Type="http://schemas.openxmlformats.org/officeDocument/2006/relationships/image" Target="../media/image155.png"/><Relationship Id="rId4" Type="http://schemas.openxmlformats.org/officeDocument/2006/relationships/image" Target="../media/image14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101.xml"/><Relationship Id="rId4" Type="http://schemas.openxmlformats.org/officeDocument/2006/relationships/image" Target="../media/image141.png"/></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101.xml"/><Relationship Id="rId5" Type="http://schemas.openxmlformats.org/officeDocument/2006/relationships/image" Target="../media/image154.png"/><Relationship Id="rId4" Type="http://schemas.openxmlformats.org/officeDocument/2006/relationships/image" Target="../media/image141.png"/></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101.xml"/><Relationship Id="rId5" Type="http://schemas.openxmlformats.org/officeDocument/2006/relationships/image" Target="../media/image150.png"/><Relationship Id="rId4" Type="http://schemas.openxmlformats.org/officeDocument/2006/relationships/image" Target="../media/image141.png"/></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101.xml"/><Relationship Id="rId5" Type="http://schemas.openxmlformats.org/officeDocument/2006/relationships/image" Target="../media/image150.png"/><Relationship Id="rId4" Type="http://schemas.openxmlformats.org/officeDocument/2006/relationships/image" Target="../media/image141.png"/></Relationships>
</file>

<file path=ppt/slides/_rels/slide1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0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10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141.png"/></Relationships>
</file>

<file path=ppt/slides/_rels/slide13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0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1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7.jpe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4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01.xml"/><Relationship Id="rId5" Type="http://schemas.openxmlformats.org/officeDocument/2006/relationships/image" Target="../media/image167.png"/><Relationship Id="rId4" Type="http://schemas.openxmlformats.org/officeDocument/2006/relationships/image" Target="../media/image166.jpeg"/></Relationships>
</file>

<file path=ppt/slides/_rels/slide1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8.png"/><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101.xml"/><Relationship Id="rId5" Type="http://schemas.microsoft.com/office/2007/relationships/hdphoto" Target="../media/hdphoto11.wdp"/><Relationship Id="rId4" Type="http://schemas.openxmlformats.org/officeDocument/2006/relationships/image" Target="../media/image169.png"/></Relationships>
</file>

<file path=ppt/slides/_rels/slide14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0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72.png"/><Relationship Id="rId7" Type="http://schemas.openxmlformats.org/officeDocument/2006/relationships/image" Target="../media/image174.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47.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1.xml"/></Relationships>
</file>

<file path=ppt/slides/_rels/slide16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11" Type="http://schemas.openxmlformats.org/officeDocument/2006/relationships/hyperlink" Target="https://www.youtube.com/watch?v=kjaVo0OTCNY" TargetMode="External"/><Relationship Id="rId5" Type="http://schemas.microsoft.com/office/2007/relationships/hdphoto" Target="../media/hdphoto12.wdp"/><Relationship Id="rId10" Type="http://schemas.openxmlformats.org/officeDocument/2006/relationships/image" Target="../media/image181.png"/><Relationship Id="rId4" Type="http://schemas.openxmlformats.org/officeDocument/2006/relationships/image" Target="../media/image173.png"/><Relationship Id="rId9" Type="http://schemas.openxmlformats.org/officeDocument/2006/relationships/image" Target="../media/image180.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7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10" Type="http://schemas.openxmlformats.org/officeDocument/2006/relationships/image" Target="../media/image182.png"/><Relationship Id="rId4" Type="http://schemas.openxmlformats.org/officeDocument/2006/relationships/image" Target="../media/image173.png"/><Relationship Id="rId9" Type="http://schemas.openxmlformats.org/officeDocument/2006/relationships/image" Target="../media/image180.png"/></Relationships>
</file>

<file path=ppt/slides/_rels/slide17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7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7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8.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 Id="rId9" Type="http://schemas.openxmlformats.org/officeDocument/2006/relationships/image" Target="../media/image180.png"/></Relationships>
</file>

<file path=ppt/slides/_rels/slide18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184.png"/><Relationship Id="rId4" Type="http://schemas.openxmlformats.org/officeDocument/2006/relationships/image" Target="../media/image173.png"/><Relationship Id="rId9"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9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10" Type="http://schemas.openxmlformats.org/officeDocument/2006/relationships/image" Target="../media/image186.png"/><Relationship Id="rId4" Type="http://schemas.openxmlformats.org/officeDocument/2006/relationships/image" Target="../media/image173.png"/><Relationship Id="rId9" Type="http://schemas.microsoft.com/office/2007/relationships/hdphoto" Target="../media/hdphoto13.wdp"/></Relationships>
</file>

<file path=ppt/slides/_rels/slide19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9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10" Type="http://schemas.openxmlformats.org/officeDocument/2006/relationships/image" Target="../media/image186.png"/><Relationship Id="rId4" Type="http://schemas.openxmlformats.org/officeDocument/2006/relationships/image" Target="../media/image173.png"/><Relationship Id="rId9" Type="http://schemas.microsoft.com/office/2007/relationships/hdphoto" Target="../media/hdphoto13.wdp"/></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95.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96.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image" Target="../media/image171.png"/><Relationship Id="rId1" Type="http://schemas.openxmlformats.org/officeDocument/2006/relationships/slideLayout" Target="../slideLayouts/slideLayout108.xml"/><Relationship Id="rId6" Type="http://schemas.openxmlformats.org/officeDocument/2006/relationships/image" Target="../media/image17.jpeg"/><Relationship Id="rId5" Type="http://schemas.microsoft.com/office/2007/relationships/hdphoto" Target="../media/hdphoto12.wdp"/><Relationship Id="rId4" Type="http://schemas.openxmlformats.org/officeDocument/2006/relationships/image" Target="../media/image173.png"/></Relationships>
</file>

<file path=ppt/slides/_rels/slide19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190.png"/><Relationship Id="rId2" Type="http://schemas.openxmlformats.org/officeDocument/2006/relationships/image" Target="../media/image13.jpeg"/><Relationship Id="rId1" Type="http://schemas.openxmlformats.org/officeDocument/2006/relationships/slideLayout" Target="../slideLayouts/slideLayout101.xml"/><Relationship Id="rId6" Type="http://schemas.openxmlformats.org/officeDocument/2006/relationships/image" Target="../media/image24.jpeg"/><Relationship Id="rId5" Type="http://schemas.openxmlformats.org/officeDocument/2006/relationships/image" Target="../media/image189.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5.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5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2.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3.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4.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7.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3.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0.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1.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6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9.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2.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68.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slideLayout" Target="../slideLayouts/slideLayout73.xml"/><Relationship Id="rId1" Type="http://schemas.openxmlformats.org/officeDocument/2006/relationships/themeOverride" Target="../theme/themeOverride1.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4.xml"/><Relationship Id="rId4" Type="http://schemas.openxmlformats.org/officeDocument/2006/relationships/image" Target="../media/image72.wmf"/></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85.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8.png"/><Relationship Id="rId5" Type="http://schemas.openxmlformats.org/officeDocument/2006/relationships/image" Target="../media/image13.jpe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6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81.png"/><Relationship Id="rId12" Type="http://schemas.openxmlformats.org/officeDocument/2006/relationships/image" Target="../media/image89.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11" Type="http://schemas.openxmlformats.org/officeDocument/2006/relationships/image" Target="../media/image88.png"/><Relationship Id="rId5" Type="http://schemas.openxmlformats.org/officeDocument/2006/relationships/image" Target="../media/image13.jpeg"/><Relationship Id="rId10" Type="http://schemas.openxmlformats.org/officeDocument/2006/relationships/image" Target="../media/image87.png"/><Relationship Id="rId4" Type="http://schemas.openxmlformats.org/officeDocument/2006/relationships/image" Target="../media/image77.png"/><Relationship Id="rId9" Type="http://schemas.openxmlformats.org/officeDocument/2006/relationships/image" Target="../media/image86.png"/></Relationships>
</file>

<file path=ppt/slides/_rels/slide6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94.png"/></Relationships>
</file>

<file path=ppt/slides/_rels/slide6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96.png"/></Relationships>
</file>

<file path=ppt/slides/_rels/slide6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7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99.png"/></Relationships>
</file>

<file path=ppt/slides/_rels/slide7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10" Type="http://schemas.openxmlformats.org/officeDocument/2006/relationships/image" Target="../media/image35.jpeg"/><Relationship Id="rId4" Type="http://schemas.openxmlformats.org/officeDocument/2006/relationships/image" Target="../media/image77.png"/><Relationship Id="rId9" Type="http://schemas.microsoft.com/office/2007/relationships/hdphoto" Target="../media/hdphoto8.wdp"/></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99.png"/></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17.jpeg"/></Relationships>
</file>

<file path=ppt/slides/_rels/slide7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6.png"/><Relationship Id="rId7" Type="http://schemas.openxmlformats.org/officeDocument/2006/relationships/image" Target="../media/image81.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79.png"/><Relationship Id="rId5" Type="http://schemas.openxmlformats.org/officeDocument/2006/relationships/image" Target="../media/image13.jpeg"/><Relationship Id="rId4" Type="http://schemas.openxmlformats.org/officeDocument/2006/relationships/image" Target="../media/image77.png"/><Relationship Id="rId9"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30.xml"/><Relationship Id="rId4" Type="http://schemas.microsoft.com/office/2007/relationships/hdphoto" Target="../media/hdphoto6.wdp"/></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05.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104.png"/><Relationship Id="rId5" Type="http://schemas.openxmlformats.org/officeDocument/2006/relationships/image" Target="../media/image81.png"/><Relationship Id="rId4" Type="http://schemas.openxmlformats.org/officeDocument/2006/relationships/image" Target="../media/image13.jpe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85.xml"/><Relationship Id="rId5" Type="http://schemas.openxmlformats.org/officeDocument/2006/relationships/image" Target="../media/image81.png"/><Relationship Id="rId4" Type="http://schemas.openxmlformats.org/officeDocument/2006/relationships/image" Target="../media/image13.jpe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90.jpeg"/><Relationship Id="rId5" Type="http://schemas.openxmlformats.org/officeDocument/2006/relationships/image" Target="../media/image81.png"/><Relationship Id="rId4" Type="http://schemas.openxmlformats.org/officeDocument/2006/relationships/image" Target="../media/image1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85.xml"/><Relationship Id="rId6" Type="http://schemas.openxmlformats.org/officeDocument/2006/relationships/image" Target="../media/image106.png"/><Relationship Id="rId5" Type="http://schemas.openxmlformats.org/officeDocument/2006/relationships/image" Target="../media/image81.png"/><Relationship Id="rId4" Type="http://schemas.openxmlformats.org/officeDocument/2006/relationships/image" Target="../media/image1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7.png"/><Relationship Id="rId1" Type="http://schemas.openxmlformats.org/officeDocument/2006/relationships/slideLayout" Target="../slideLayouts/slideLayout85.xml"/><Relationship Id="rId5" Type="http://schemas.openxmlformats.org/officeDocument/2006/relationships/image" Target="../media/image103.jpeg"/><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jpeg"/><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png"/><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2.jpeg"/><Relationship Id="rId1" Type="http://schemas.openxmlformats.org/officeDocument/2006/relationships/slideLayout" Target="../slideLayouts/slideLayout85.xml"/><Relationship Id="rId6" Type="http://schemas.openxmlformats.org/officeDocument/2006/relationships/image" Target="../media/image24.jpeg"/><Relationship Id="rId5" Type="http://schemas.openxmlformats.org/officeDocument/2006/relationships/image" Target="../media/image13.jpeg"/><Relationship Id="rId4" Type="http://schemas.openxmlformats.org/officeDocument/2006/relationships/image" Target="../media/image113.jpeg"/></Relationships>
</file>

<file path=ppt/slides/_rels/slide9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6.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21530" y="2009895"/>
            <a:ext cx="569553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BÀI 6.</a:t>
            </a:r>
            <a:r>
              <a:rPr kumimoji="0" lang="en-US" sz="6000" b="1" i="0" u="none" strike="noStrike" kern="1200" cap="none" spc="0" normalizeH="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 TRUYỆN</a:t>
            </a:r>
            <a:endParaRPr kumimoji="0" lang="en-US" sz="60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endParaRPr>
          </a:p>
        </p:txBody>
      </p:sp>
      <p:pic>
        <p:nvPicPr>
          <p:cNvPr id="7" name="Picture 6"/>
          <p:cNvPicPr>
            <a:picLocks noChangeAspect="1"/>
          </p:cNvPicPr>
          <p:nvPr/>
        </p:nvPicPr>
        <p:blipFill>
          <a:blip r:embed="rId2"/>
          <a:stretch>
            <a:fillRect/>
          </a:stretch>
        </p:blipFill>
        <p:spPr>
          <a:xfrm>
            <a:off x="129043" y="198745"/>
            <a:ext cx="1347333" cy="135342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877998" y="4013616"/>
            <a:ext cx="2864888" cy="11387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22225">
                  <a:solidFill>
                    <a:srgbClr val="3C9770"/>
                  </a:solidFill>
                  <a:prstDash val="solid"/>
                </a:ln>
                <a:solidFill>
                  <a:srgbClr val="3C9770">
                    <a:lumMod val="40000"/>
                    <a:lumOff val="60000"/>
                  </a:srgbClr>
                </a:solidFill>
                <a:latin typeface="Garamond" panose="02020404030301010803"/>
              </a:rPr>
              <a:t>CÁNH DIỀU</a:t>
            </a:r>
            <a:endParaRPr kumimoji="0" lang="en-US" sz="36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ndParaRPr>
          </a:p>
        </p:txBody>
      </p:sp>
      <p:pic>
        <p:nvPicPr>
          <p:cNvPr id="15" name="Picture 1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pic>
        <p:nvPicPr>
          <p:cNvPr id="51" name="Picture 50"/>
          <p:cNvPicPr>
            <a:picLocks noChangeAspect="1"/>
          </p:cNvPicPr>
          <p:nvPr/>
        </p:nvPicPr>
        <p:blipFill>
          <a:blip r:embed="rId2"/>
          <a:stretch>
            <a:fillRect/>
          </a:stretch>
        </p:blipFill>
        <p:spPr>
          <a:xfrm>
            <a:off x="10600575" y="225421"/>
            <a:ext cx="1347333" cy="1353429"/>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800600" y="-48761"/>
            <a:ext cx="1771930" cy="1536595"/>
          </a:xfrm>
          <a:prstGeom prst="rect">
            <a:avLst/>
          </a:pr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112111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0" fill="hold"/>
                                        <p:tgtEl>
                                          <p:spTgt spid="52"/>
                                        </p:tgtEl>
                                        <p:attrNameLst>
                                          <p:attrName>ppt_x</p:attrName>
                                        </p:attrNameLst>
                                      </p:cBhvr>
                                      <p:tavLst>
                                        <p:tav tm="0">
                                          <p:val>
                                            <p:strVal val="0-#ppt_w/2"/>
                                          </p:val>
                                        </p:tav>
                                        <p:tav tm="100000">
                                          <p:val>
                                            <p:strVal val="#ppt_x"/>
                                          </p:val>
                                        </p:tav>
                                      </p:tavLst>
                                    </p:anim>
                                    <p:anim calcmode="lin" valueType="num">
                                      <p:cBhvr additive="base">
                                        <p:cTn id="8" dur="5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5893" y="1234326"/>
            <a:ext cx="6096000" cy="548099"/>
          </a:xfrm>
          <a:prstGeom prst="rect">
            <a:avLst/>
          </a:prstGeom>
        </p:spPr>
        <p:txBody>
          <a:bodyPr>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a:t>
            </a: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60400" y="1684642"/>
            <a:ext cx="5238870" cy="587853"/>
          </a:xfrm>
          <a:prstGeom prst="rect">
            <a:avLst/>
          </a:prstGeom>
        </p:spPr>
        <p:txBody>
          <a:bodyPr wrap="none">
            <a:spAutoFit/>
          </a:bodyPr>
          <a:lstStyle/>
          <a:p>
            <a:pPr algn="just">
              <a:lnSpc>
                <a:spcPct val="115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rPr>
              <a:t>3. Đề tài và chủ đề trong văn bản</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04444" y="2394041"/>
            <a:ext cx="3291197"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685601" y="4427299"/>
            <a:ext cx="4372887"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Đề tài của truyện Sự tích Hồ Gươm là đánh giặc cứu nước.</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8078107" y="2394041"/>
            <a:ext cx="3091707"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8" name="Rectangle 17"/>
          <p:cNvSpPr/>
          <p:nvPr/>
        </p:nvSpPr>
        <p:spPr>
          <a:xfrm>
            <a:off x="5831174" y="4421052"/>
            <a:ext cx="5756607"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Chủ đề của truyện Sự tích Hồ Gươm là tinh thần yêu nước và </a:t>
            </a:r>
            <a:r>
              <a:rPr lang="vi-VN" sz="2800" dirty="0">
                <a:solidFill>
                  <a:srgbClr val="4A4A4A"/>
                </a:solidFill>
                <a:latin typeface="Times New Roman" panose="02020603050405020304" pitchFamily="18" charset="0"/>
                <a:ea typeface="Times New Roman" panose="02020603050405020304" pitchFamily="18" charset="0"/>
              </a:rPr>
              <a:t>khát vọng hòa bình của nhân dân ta.</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11"/>
          <a:stretch>
            <a:fillRect/>
          </a:stretch>
        </p:blipFill>
        <p:spPr>
          <a:xfrm>
            <a:off x="4643221" y="2143469"/>
            <a:ext cx="2783205" cy="2183076"/>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1" name="Down Arrow 20"/>
          <p:cNvSpPr/>
          <p:nvPr/>
        </p:nvSpPr>
        <p:spPr>
          <a:xfrm>
            <a:off x="1871668" y="3894369"/>
            <a:ext cx="1335314" cy="47589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936225" y="3877123"/>
            <a:ext cx="1335314" cy="47589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4178724" y="2661479"/>
            <a:ext cx="309597" cy="930239"/>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7602344" y="2661479"/>
            <a:ext cx="392680" cy="85827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Callout 1"/>
          <p:cNvSpPr/>
          <p:nvPr/>
        </p:nvSpPr>
        <p:spPr>
          <a:xfrm>
            <a:off x="3411521" y="2043362"/>
            <a:ext cx="5425440" cy="2514777"/>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hiểu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thế</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chủ</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Lấy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ví</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dụ</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chủ</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phẩm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học</a:t>
            </a:r>
            <a:r>
              <a:rPr lang="en-US" sz="2400" dirty="0">
                <a:latin typeface="Times New Roman" panose="02020603050405020304" pitchFamily="18" charset="0"/>
                <a:ea typeface="MS Mincho"/>
              </a:rPr>
              <a:t>.</a:t>
            </a:r>
            <a:endParaRPr lang="en-US" sz="2400" dirty="0"/>
          </a:p>
        </p:txBody>
      </p:sp>
    </p:spTree>
    <p:extLst>
      <p:ext uri="{BB962C8B-B14F-4D97-AF65-F5344CB8AC3E}">
        <p14:creationId xmlns:p14="http://schemas.microsoft.com/office/powerpoint/2010/main" val="33828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8" grpId="0" animBg="1"/>
      <p:bldP spid="21" grpId="0" animBg="1"/>
      <p:bldP spid="26" grpId="0" animBg="1"/>
      <p:bldP spid="22" grpId="0" animBg="1"/>
      <p:bldP spid="27" grpId="0" animBg="1"/>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8092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L="0" marR="177165"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CÔ BÉ BÁN DIÊM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177165"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pt-BR"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Tree>
    <p:extLst>
      <p:ext uri="{BB962C8B-B14F-4D97-AF65-F5344CB8AC3E}">
        <p14:creationId xmlns:p14="http://schemas.microsoft.com/office/powerpoint/2010/main" val="18396279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bức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tranh</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đoán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chuyện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ấy</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extLst>
      <p:ext uri="{BB962C8B-B14F-4D97-AF65-F5344CB8AC3E}">
        <p14:creationId xmlns:p14="http://schemas.microsoft.com/office/powerpoint/2010/main" val="409012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Bầy</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chim</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thiên</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nga</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Bộ</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quần</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áo</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mới</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của</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hoàng</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đế</a:t>
            </a:r>
            <a:r>
              <a:rPr kumimoji="0" lang="en-US" sz="2800" b="0"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spTree>
    <p:extLst>
      <p:ext uri="{BB962C8B-B14F-4D97-AF65-F5344CB8AC3E}">
        <p14:creationId xmlns:p14="http://schemas.microsoft.com/office/powerpoint/2010/main" val="27254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Nàng</a:t>
            </a:r>
            <a:r>
              <a:rPr kumimoji="0" lang="en-US" sz="3200" b="1" i="1"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tiên</a:t>
            </a:r>
            <a:r>
              <a:rPr kumimoji="0" lang="en-US" sz="3200" b="1" i="1"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cá</a:t>
            </a:r>
            <a:r>
              <a:rPr kumimoji="0" lang="en-US" sz="3200" b="0"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Nàng</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công</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chúa</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hạt</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đậu</a:t>
            </a:r>
            <a:endPar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5673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CÔ BÉ BÁN DIÊM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(An-</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đéc</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-xen)</a:t>
            </a:r>
          </a:p>
        </p:txBody>
      </p:sp>
    </p:spTree>
    <p:extLst>
      <p:ext uri="{BB962C8B-B14F-4D97-AF65-F5344CB8AC3E}">
        <p14:creationId xmlns:p14="http://schemas.microsoft.com/office/powerpoint/2010/main" val="2338332172"/>
      </p:ext>
    </p:extLst>
  </p:cSld>
  <p:clrMapOvr>
    <a:masterClrMapping/>
  </p:clrMapOvr>
  <p:transition spd="slow">
    <p:randomBar dir="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5" name="Rectangle 4"/>
          <p:cNvSpPr/>
          <p:nvPr/>
        </p:nvSpPr>
        <p:spPr>
          <a:xfrm>
            <a:off x="660400" y="543580"/>
            <a:ext cx="166257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Rectangle 7"/>
          <p:cNvSpPr/>
          <p:nvPr/>
        </p:nvSpPr>
        <p:spPr>
          <a:xfrm>
            <a:off x="1037084" y="1440179"/>
            <a:ext cx="5538527" cy="4278094"/>
          </a:xfrm>
          <a:prstGeom prst="rect">
            <a:avLst/>
          </a:prstGeom>
        </p:spPr>
        <p:txBody>
          <a:bodyPr wrap="square">
            <a:spAutoFit/>
          </a:bodyPr>
          <a:lstStyle/>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Sinh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4" tooltip="1805"/>
              </a:rPr>
              <a:t>1805</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mất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5" tooltip="1875"/>
              </a:rPr>
              <a:t>1875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văn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người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Đan</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Mạch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chuyên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viết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truyện</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cổ</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tích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thiếu</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Arial" charset="0"/>
              </a:rPr>
              <a:t>nhi</a:t>
            </a:r>
            <a:r>
              <a:rPr kumimoji="0" lang="en-US" sz="2800" b="0"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phẩm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Sự</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hấp</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dẫn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Andersen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lại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nằm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ở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thể</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loại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tích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8" tooltip="1835"/>
              </a:rPr>
              <a:t>1835</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bắt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đầu</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sáng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kể</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nhan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đề</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Chuyện</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kể</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cho</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trẻ</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Arial" charset="0"/>
              </a:rPr>
              <a:t>em</a:t>
            </a:r>
            <a:r>
              <a:rPr kumimoji="0" lang="en-US" sz="2800" b="0"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224817" y="60711"/>
            <a:ext cx="3722814" cy="658642"/>
          </a:xfrm>
          <a:prstGeom prst="rect">
            <a:avLst/>
          </a:prstGeom>
        </p:spPr>
        <p:txBody>
          <a:bodyPr wrap="none">
            <a:spAutoFit/>
          </a:bodyPr>
          <a:lstStyle/>
          <a:p>
            <a:pPr marL="742950" marR="30480" lvl="1" indent="-285750" algn="just">
              <a:lnSpc>
                <a:spcPct val="115000"/>
              </a:lnSpc>
              <a:spcAft>
                <a:spcPts val="1200"/>
              </a:spcAft>
              <a:buClr>
                <a:srgbClr val="FF0000"/>
              </a:buClr>
              <a:buFont typeface="+mj-lt"/>
              <a:buAutoNum type="romanUcPeriod"/>
            </a:pP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chung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92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cổ</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tích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nổi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tiếng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tiên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Bộ</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quần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áo</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mới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hoàng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Chú</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vịt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con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xấu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xí</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giản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đan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giữa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tưởng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hiện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thực</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nhưng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hay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p>
        </p:txBody>
      </p:sp>
      <p:sp>
        <p:nvSpPr>
          <p:cNvPr id="8" name="Rectangle 7"/>
          <p:cNvSpPr/>
          <p:nvPr/>
        </p:nvSpPr>
        <p:spPr>
          <a:xfrm>
            <a:off x="224817" y="60711"/>
            <a:ext cx="3722814" cy="658642"/>
          </a:xfrm>
          <a:prstGeom prst="rect">
            <a:avLst/>
          </a:prstGeom>
        </p:spPr>
        <p:txBody>
          <a:bodyPr wrap="none">
            <a:spAutoFit/>
          </a:bodyPr>
          <a:lstStyle/>
          <a:p>
            <a:pPr marL="742950" marR="30480" lvl="1" indent="-285750" algn="just">
              <a:lnSpc>
                <a:spcPct val="115000"/>
              </a:lnSpc>
              <a:spcAft>
                <a:spcPts val="1200"/>
              </a:spcAft>
              <a:buClr>
                <a:srgbClr val="FF0000"/>
              </a:buClr>
              <a:buFont typeface="+mj-lt"/>
              <a:buAutoNum type="romanUcPeriod"/>
            </a:pP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chung</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543580"/>
            <a:ext cx="166257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78645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422443" y="1757395"/>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0" algn="l" defTabSz="914400" rtl="0" eaLnBrk="1" fontAlgn="base" latinLnBrk="0" hangingPunct="1">
              <a:lnSpc>
                <a:spcPct val="100000"/>
              </a:lnSpc>
              <a:spcBef>
                <a:spcPct val="0"/>
              </a:spcBef>
              <a:spcAft>
                <a:spcPct val="0"/>
              </a:spcAft>
              <a:buClrTx/>
              <a:buSzTx/>
              <a:buFontTx/>
              <a:buNone/>
              <a:tabLst/>
              <a:defRPr/>
            </a:pPr>
            <a:r>
              <a:rPr kumimoji="0" lang="pt-BR"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1. Đọc.</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8" name="Flowchart: Display 7"/>
          <p:cNvSpPr/>
          <p:nvPr/>
        </p:nvSpPr>
        <p:spPr>
          <a:xfrm>
            <a:off x="6370321" y="2161737"/>
            <a:ext cx="5250070" cy="337038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480" marR="30480" algn="just">
              <a:lnSpc>
                <a:spcPct val="115000"/>
              </a:lnSpc>
              <a:spcAft>
                <a:spcPts val="1200"/>
              </a:spcAft>
            </a:pPr>
            <a:r>
              <a:rPr lang="en-US" sz="3200" dirty="0" err="1">
                <a:solidFill>
                  <a:srgbClr val="222222"/>
                </a:solidFill>
                <a:latin typeface="Times New Roman" panose="02020603050405020304" pitchFamily="18" charset="0"/>
                <a:ea typeface="Times New Roman" panose="02020603050405020304" pitchFamily="18" charset="0"/>
              </a:rPr>
              <a:t>Giọng</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đọc</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chậm</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thiết</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tha</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thể</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hiện</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được</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tình</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cảm</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và</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sự</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thương</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xót</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cho</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số</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phận</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của</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cô</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bé</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bán</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diêm</a:t>
            </a:r>
            <a:r>
              <a:rPr lang="en-US" sz="3200" dirty="0">
                <a:solidFill>
                  <a:srgbClr val="222222"/>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12665" y="423953"/>
            <a:ext cx="6096000" cy="1333442"/>
          </a:xfrm>
          <a:prstGeom prst="rect">
            <a:avLst/>
          </a:prstGeom>
        </p:spPr>
        <p:txBody>
          <a:bodyPr>
            <a:spAutoFit/>
          </a:bodyPr>
          <a:lstStyle/>
          <a:p>
            <a:pPr marR="30480" algn="just">
              <a:lnSpc>
                <a:spcPct val="115000"/>
              </a:lnSpc>
              <a:spcAft>
                <a:spcPts val="12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Truyện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Cô</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diêm</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a. </a:t>
            </a:r>
            <a:r>
              <a:rPr lang="en-US" sz="3200" b="1" dirty="0" err="1">
                <a:solidFill>
                  <a:srgbClr val="000000"/>
                </a:solidFill>
                <a:latin typeface="Times New Roman" panose="02020603050405020304" pitchFamily="18" charset="0"/>
                <a:ea typeface="Times New Roman" panose="02020603050405020304" pitchFamily="18" charset="0"/>
              </a:rPr>
              <a:t>Đọc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tóm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tắt</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60468" y="1685517"/>
            <a:ext cx="3972882" cy="587853"/>
          </a:xfrm>
          <a:prstGeom prst="rect">
            <a:avLst/>
          </a:prstGeom>
        </p:spPr>
        <p:txBody>
          <a:bodyPr wrap="none">
            <a:spAutoFit/>
          </a:bodyPr>
          <a:lstStyle/>
          <a:p>
            <a:pPr marR="30480" algn="just">
              <a:lnSpc>
                <a:spcPct val="115000"/>
              </a:lnSpc>
              <a:spcAft>
                <a:spcPts val="1200"/>
              </a:spcAft>
            </a:pPr>
            <a:r>
              <a:rPr lang="en-US" sz="2800" b="1" dirty="0" err="1" smtClean="0">
                <a:solidFill>
                  <a:srgbClr val="000000"/>
                </a:solidFill>
                <a:latin typeface="Times New Roman" panose="02020603050405020304" pitchFamily="18" charset="0"/>
                <a:ea typeface="Times New Roman" panose="02020603050405020304" pitchFamily="18" charset="0"/>
              </a:rPr>
              <a:t>Từ</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SGK)</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69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1"/>
          </a:xfrm>
          <a:prstGeom prst="rect">
            <a:avLst/>
          </a:prstGeom>
        </p:spPr>
      </p:pic>
      <p:sp>
        <p:nvSpPr>
          <p:cNvPr id="9" name="Rectangle 8"/>
          <p:cNvSpPr/>
          <p:nvPr/>
        </p:nvSpPr>
        <p:spPr>
          <a:xfrm>
            <a:off x="1516380" y="1807387"/>
            <a:ext cx="9159240" cy="5050613"/>
          </a:xfrm>
          <a:prstGeom prst="rect">
            <a:avLst/>
          </a:prstGeom>
        </p:spPr>
        <p:txBody>
          <a:bodyPr wrap="square">
            <a:spAutoFit/>
          </a:bodyPr>
          <a:lstStyle/>
          <a:p>
            <a:pPr marL="30480" marR="30480" algn="just">
              <a:lnSpc>
                <a:spcPct val="115000"/>
              </a:lnSpc>
              <a:spcAft>
                <a:spcPts val="1200"/>
              </a:spcAft>
            </a:pPr>
            <a:r>
              <a:rPr lang="en-US" sz="2800" b="1" dirty="0" err="1">
                <a:solidFill>
                  <a:srgbClr val="000000"/>
                </a:solidFill>
                <a:latin typeface="Times New Roman" panose="02020603050405020304" pitchFamily="18" charset="0"/>
                <a:ea typeface="Times New Roman" panose="02020603050405020304" pitchFamily="18" charset="0"/>
              </a:rPr>
              <a:t>Tóm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tắt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đêm</a:t>
            </a:r>
            <a:r>
              <a:rPr lang="en-US" sz="2800" dirty="0">
                <a:latin typeface="Times New Roman" panose="02020603050405020304" pitchFamily="18" charset="0"/>
                <a:ea typeface="Times New Roman" panose="02020603050405020304" pitchFamily="18" charset="0"/>
              </a:rPr>
              <a:t> Noel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que </a:t>
            </a:r>
            <a:r>
              <a:rPr lang="en-US" sz="2800" dirty="0" err="1">
                <a:latin typeface="Times New Roman" panose="02020603050405020304" pitchFamily="18" charset="0"/>
                <a:ea typeface="Times New Roman" panose="02020603050405020304" pitchFamily="18" charset="0"/>
              </a:rPr>
              <a:t>diêm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sưởi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Noel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mồng</a:t>
            </a:r>
            <a:r>
              <a:rPr lang="en-US" sz="2800"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2994807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093335" y="2358108"/>
            <a:ext cx="4585735" cy="89988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Times New Roman" panose="02020603050405020304" pitchFamily="18" charset="0"/>
                <a:ea typeface="Times New Roman" panose="02020603050405020304" pitchFamily="18" charset="0"/>
              </a:rPr>
              <a:t>Tô Hoài: Tên khai sinh là Nguyễn Sen </a:t>
            </a:r>
            <a:endParaRPr lang="en-US" sz="2400" dirty="0">
              <a:solidFill>
                <a:schemeClr val="bg1"/>
              </a:solidFill>
            </a:endParaRPr>
          </a:p>
        </p:txBody>
      </p:sp>
      <p:sp>
        <p:nvSpPr>
          <p:cNvPr id="19" name="Rounded Rectangle 18"/>
          <p:cNvSpPr/>
          <p:nvPr/>
        </p:nvSpPr>
        <p:spPr>
          <a:xfrm>
            <a:off x="1093335" y="3647042"/>
            <a:ext cx="4513943" cy="768139"/>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2157095" algn="l"/>
              </a:tabLst>
            </a:pPr>
            <a:r>
              <a:rPr lang="de-DE" sz="2400" dirty="0">
                <a:solidFill>
                  <a:schemeClr val="bg1"/>
                </a:solidFill>
                <a:latin typeface="Times New Roman" panose="02020603050405020304" pitchFamily="18" charset="0"/>
                <a:ea typeface="Times New Roman" panose="02020603050405020304" pitchFamily="18" charset="0"/>
              </a:rPr>
              <a:t>Sinh năm 1920, mất năm 2014</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9" name="Diamond 28"/>
          <p:cNvSpPr/>
          <p:nvPr/>
        </p:nvSpPr>
        <p:spPr>
          <a:xfrm>
            <a:off x="1093335" y="4804229"/>
            <a:ext cx="4760685" cy="914400"/>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Times New Roman" panose="02020603050405020304" pitchFamily="18" charset="0"/>
                <a:ea typeface="Times New Roman" panose="02020603050405020304" pitchFamily="18" charset="0"/>
              </a:rPr>
              <a:t>Quê : Hà Nội</a:t>
            </a:r>
            <a:endParaRPr lang="en-US" sz="2400" dirty="0">
              <a:solidFill>
                <a:schemeClr val="bg1"/>
              </a:solidFill>
            </a:endParaRPr>
          </a:p>
        </p:txBody>
      </p:sp>
      <p:sp>
        <p:nvSpPr>
          <p:cNvPr id="31" name="Rectangle 30"/>
          <p:cNvSpPr/>
          <p:nvPr/>
        </p:nvSpPr>
        <p:spPr>
          <a:xfrm>
            <a:off x="6328229" y="2191657"/>
            <a:ext cx="5112915" cy="21265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15000"/>
              </a:lnSpc>
              <a:spcAft>
                <a:spcPts val="0"/>
              </a:spcAft>
            </a:pPr>
            <a:r>
              <a:rPr lang="de-DE" sz="2200" dirty="0">
                <a:solidFill>
                  <a:schemeClr val="bg1"/>
                </a:solidFill>
                <a:latin typeface="Times New Roman" panose="02020603050405020304" pitchFamily="18" charset="0"/>
                <a:ea typeface="Times New Roman" panose="02020603050405020304" pitchFamily="18" charset="0"/>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200" dirty="0">
              <a:solidFill>
                <a:schemeClr val="bg1"/>
              </a:solidFill>
              <a:effectLst/>
              <a:latin typeface="Times New Roman" panose="02020603050405020304" pitchFamily="18" charset="0"/>
              <a:ea typeface="Times New Roman" panose="02020603050405020304" pitchFamily="18" charset="0"/>
            </a:endParaRPr>
          </a:p>
        </p:txBody>
      </p:sp>
      <p:sp>
        <p:nvSpPr>
          <p:cNvPr id="32" name="Rectangle 31"/>
          <p:cNvSpPr/>
          <p:nvPr/>
        </p:nvSpPr>
        <p:spPr>
          <a:xfrm>
            <a:off x="6277527" y="4597073"/>
            <a:ext cx="5128109" cy="13665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indent="90170" algn="just">
              <a:lnSpc>
                <a:spcPct val="115000"/>
              </a:lnSpc>
              <a:spcAft>
                <a:spcPts val="0"/>
              </a:spcAft>
            </a:pPr>
            <a:r>
              <a:rPr lang="de-DE" sz="2400" dirty="0">
                <a:solidFill>
                  <a:schemeClr val="bg1"/>
                </a:solidFill>
                <a:latin typeface="Times New Roman" panose="02020603050405020304" pitchFamily="18" charset="0"/>
                <a:ea typeface="Times New Roman" panose="02020603050405020304" pitchFamily="18" charset="0"/>
              </a:rPr>
              <a:t>Tác phẩm tiêu biểu viết cho thiếu nhi: </a:t>
            </a:r>
            <a:r>
              <a:rPr lang="de-DE" sz="2400" i="1" dirty="0">
                <a:solidFill>
                  <a:schemeClr val="bg1"/>
                </a:solidFill>
                <a:latin typeface="Times New Roman" panose="02020603050405020304" pitchFamily="18" charset="0"/>
                <a:ea typeface="Times New Roman" panose="02020603050405020304" pitchFamily="18" charset="0"/>
              </a:rPr>
              <a:t>Võ sĩ Bọ Ngựa, Dê và Lợn, Đôi ri đá, Chuyện nỏ thần, Dễ Mèn phiêu lưu kí....</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49049" y="1232807"/>
            <a:ext cx="6096000" cy="104361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Tô</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Hoài</a:t>
            </a:r>
            <a:endParaRPr lang="en-US" sz="2800" dirty="0">
              <a:effectLst/>
              <a:latin typeface="Times New Roman" panose="02020603050405020304" pitchFamily="18" charset="0"/>
              <a:ea typeface="Times New Roman" panose="02020603050405020304" pitchFamily="18" charset="0"/>
            </a:endParaRPr>
          </a:p>
        </p:txBody>
      </p:sp>
      <p:sp>
        <p:nvSpPr>
          <p:cNvPr id="33" name="Down Arrow 32"/>
          <p:cNvSpPr/>
          <p:nvPr/>
        </p:nvSpPr>
        <p:spPr>
          <a:xfrm>
            <a:off x="5854019" y="2358108"/>
            <a:ext cx="248557" cy="3360521"/>
          </a:xfrm>
          <a:prstGeom prst="downArrow">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12"/>
          <a:stretch>
            <a:fillRect/>
          </a:stretch>
        </p:blipFill>
        <p:spPr>
          <a:xfrm>
            <a:off x="4281245" y="2985009"/>
            <a:ext cx="2898808" cy="1869731"/>
          </a:xfrm>
          <a:prstGeom prst="ellipse">
            <a:avLst/>
          </a:prstGeom>
          <a:ln>
            <a:noFill/>
          </a:ln>
          <a:effectLst>
            <a:softEdge rad="112500"/>
          </a:effectLst>
        </p:spPr>
      </p:pic>
    </p:spTree>
    <p:extLst>
      <p:ext uri="{BB962C8B-B14F-4D97-AF65-F5344CB8AC3E}">
        <p14:creationId xmlns:p14="http://schemas.microsoft.com/office/powerpoint/2010/main" val="9069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9" grpId="0" animBg="1"/>
      <p:bldP spid="31" grpId="0" animBg="1"/>
      <p:bldP spid="32" grpId="0" animBg="1"/>
      <p:bldP spid="3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endPar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2133600"/>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2151350"/>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1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1</a:t>
            </a:r>
          </a:p>
        </p:txBody>
      </p:sp>
    </p:spTree>
    <p:extLst>
      <p:ext uri="{BB962C8B-B14F-4D97-AF65-F5344CB8AC3E}">
        <p14:creationId xmlns:p14="http://schemas.microsoft.com/office/powerpoint/2010/main" val="3858088611"/>
      </p:ext>
    </p:extLst>
  </p:cSld>
  <p:clrMapOvr>
    <a:masterClrMapping/>
  </p:clrMapOvr>
  <p:transition spd="slow">
    <p:comb/>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1315"/>
            <a:ext cx="12193057" cy="7023201"/>
          </a:xfrm>
          <a:prstGeom prst="rect">
            <a:avLst/>
          </a:prstGeom>
        </p:spPr>
      </p:pic>
      <p:pic>
        <p:nvPicPr>
          <p:cNvPr id="4" name="Picture 3"/>
          <p:cNvPicPr>
            <a:picLocks noChangeAspect="1"/>
          </p:cNvPicPr>
          <p:nvPr/>
        </p:nvPicPr>
        <p:blipFill>
          <a:blip r:embed="rId4"/>
          <a:stretch>
            <a:fillRect/>
          </a:stretch>
        </p:blipFill>
        <p:spPr>
          <a:xfrm>
            <a:off x="2772862" y="-244271"/>
            <a:ext cx="6645216" cy="1079086"/>
          </a:xfrm>
          <a:prstGeom prst="rect">
            <a:avLst/>
          </a:prstGeom>
        </p:spPr>
      </p:pic>
      <p:sp>
        <p:nvSpPr>
          <p:cNvPr id="10" name="Freeform 9"/>
          <p:cNvSpPr/>
          <p:nvPr/>
        </p:nvSpPr>
        <p:spPr>
          <a:xfrm>
            <a:off x="3508645" y="2628575"/>
            <a:ext cx="510459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defTabSz="1244600" fontAlgn="base">
              <a:lnSpc>
                <a:spcPct val="90000"/>
              </a:lnSpc>
              <a:spcBef>
                <a:spcPct val="0"/>
              </a:spcBef>
              <a:spcAft>
                <a:spcPct val="35000"/>
              </a:spcAft>
            </a:pP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PTBĐ</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
        <p:nvSpPr>
          <p:cNvPr id="12" name="Freeform 11"/>
          <p:cNvSpPr/>
          <p:nvPr/>
        </p:nvSpPr>
        <p:spPr>
          <a:xfrm>
            <a:off x="3508645" y="4270065"/>
            <a:ext cx="5104679"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marL="0" marR="0" lvl="0" indent="0" algn="l" defTabSz="12446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Ngôi</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ba</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3508645" y="5018747"/>
            <a:ext cx="5111211"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a:lnSpc>
                <a:spcPct val="115000"/>
              </a:lnSpc>
              <a:spcAft>
                <a:spcPts val="0"/>
              </a:spcAft>
            </a:pPr>
            <a:r>
              <a:rPr lang="vi-VN" sz="2800" i="1" dirty="0">
                <a:solidFill>
                  <a:srgbClr val="222222"/>
                </a:solidFill>
                <a:latin typeface="Times New Roman" panose="02020603050405020304" pitchFamily="18" charset="0"/>
                <a:ea typeface="Times New Roman" panose="02020603050405020304" pitchFamily="18" charset="0"/>
              </a:rPr>
              <a:t>Nhân vật chính</a:t>
            </a:r>
            <a:r>
              <a:rPr lang="vi-VN" sz="2800" dirty="0">
                <a:solidFill>
                  <a:srgbClr val="222222"/>
                </a:solidFill>
                <a:latin typeface="Times New Roman" panose="02020603050405020304" pitchFamily="18" charset="0"/>
                <a:ea typeface="Times New Roman" panose="02020603050405020304" pitchFamily="18" charset="0"/>
              </a:rPr>
              <a:t>: cô bé bán diêm</a:t>
            </a:r>
            <a:endParaRPr lang="en-US" sz="24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5" name="Rectangle 14"/>
          <p:cNvSpPr/>
          <p:nvPr/>
        </p:nvSpPr>
        <p:spPr>
          <a:xfrm>
            <a:off x="1953785" y="514747"/>
            <a:ext cx="6096000" cy="1231106"/>
          </a:xfrm>
          <a:prstGeom prst="rect">
            <a:avLst/>
          </a:prstGeom>
        </p:spPr>
        <p:txBody>
          <a:bodyPr>
            <a:spAutoFit/>
          </a:bodyPr>
          <a:lstStyle/>
          <a:p>
            <a:pPr marR="30480" algn="just">
              <a:spcAft>
                <a:spcPts val="12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Truyện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Cô</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diêm</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a. </a:t>
            </a:r>
            <a:r>
              <a:rPr lang="en-US" sz="3200" b="1" dirty="0" err="1">
                <a:solidFill>
                  <a:srgbClr val="000000"/>
                </a:solidFill>
                <a:latin typeface="Times New Roman" panose="02020603050405020304" pitchFamily="18" charset="0"/>
                <a:ea typeface="Times New Roman" panose="02020603050405020304" pitchFamily="18" charset="0"/>
              </a:rPr>
              <a:t>Đọc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tóm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tắt</a:t>
            </a:r>
            <a:endParaRPr lang="en-US" sz="32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3508645" y="3449320"/>
            <a:ext cx="510459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defTabSz="1244600" fontAlgn="base">
              <a:lnSpc>
                <a:spcPct val="90000"/>
              </a:lnSpc>
              <a:spcBef>
                <a:spcPct val="0"/>
              </a:spcBef>
              <a:spcAft>
                <a:spcPct val="35000"/>
              </a:spcAft>
            </a:pPr>
            <a:r>
              <a:rPr lang="en-US" sz="28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xen</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kẽ</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ảo</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
        <p:nvSpPr>
          <p:cNvPr id="17" name="Freeform 16"/>
          <p:cNvSpPr/>
          <p:nvPr/>
        </p:nvSpPr>
        <p:spPr>
          <a:xfrm>
            <a:off x="3508645" y="1807830"/>
            <a:ext cx="510459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defTabSz="1244600" fontAlgn="base">
              <a:lnSpc>
                <a:spcPct val="90000"/>
              </a:lnSpc>
              <a:spcBef>
                <a:spcPct val="0"/>
              </a:spcBef>
              <a:spcAft>
                <a:spcPct val="35000"/>
              </a:spcAft>
            </a:pPr>
            <a:r>
              <a:rPr lang="en-US" sz="28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tích</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7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grpSp>
        <p:nvGrpSpPr>
          <p:cNvPr id="2" name="Group 1"/>
          <p:cNvGrpSpPr/>
          <p:nvPr/>
        </p:nvGrpSpPr>
        <p:grpSpPr>
          <a:xfrm>
            <a:off x="2930912" y="2091776"/>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marL="0" marR="0" lvl="0" indent="0" algn="l" defTabSz="1244600" rtl="0" eaLnBrk="1" fontAlgn="base" latinLnBrk="0" hangingPunct="1">
                <a:lnSpc>
                  <a:spcPct val="90000"/>
                </a:lnSpc>
                <a:spcBef>
                  <a:spcPct val="0"/>
                </a:spcBef>
                <a:spcAft>
                  <a:spcPct val="3500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mj-lt"/>
                  <a:ea typeface="+mn-ea"/>
                </a:rPr>
                <a:t>Bố cục</a:t>
              </a:r>
              <a:r>
                <a:rPr kumimoji="0" lang="vi-VN" sz="3200" b="0" i="0" u="none" strike="noStrike" kern="1200" cap="none" spc="0" normalizeH="0" baseline="0" noProof="0" dirty="0" smtClean="0">
                  <a:ln>
                    <a:noFill/>
                  </a:ln>
                  <a:solidFill>
                    <a:prstClr val="white"/>
                  </a:solidFill>
                  <a:effectLst/>
                  <a:uLnTx/>
                  <a:uFillTx/>
                  <a:latin typeface="+mj-lt"/>
                  <a:ea typeface="+mn-ea"/>
                </a:rPr>
                <a:t>: 3 phần</a:t>
              </a:r>
              <a:endParaRPr kumimoji="0" lang="en-US" sz="3200" b="0" i="0" u="none" strike="noStrike" kern="1200" cap="none" spc="0" normalizeH="0" baseline="0" noProof="0" dirty="0">
                <a:ln>
                  <a:noFill/>
                </a:ln>
                <a:solidFill>
                  <a:sysClr val="window" lastClr="FFFFFF"/>
                </a:solidFill>
                <a:effectLst/>
                <a:uLnTx/>
                <a:uFillTx/>
                <a:latin typeface="+mj-lt"/>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vi-VN"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1</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Lúc</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này</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đôi</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bàn</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tay</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em</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đã</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cứng</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đờ</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ra</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Tiếp</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Họ</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đã</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về</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chầu</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Thượng</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a:t>
              </a:r>
              <a:r>
                <a:rPr kumimoji="0" lang="en-US" sz="2400" b="0" i="1"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giấc</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mộng</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tưởng</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mỗi</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lần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quẹt</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3:</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Cái</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chết</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000" b="0"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5" name="Rectangle 14"/>
          <p:cNvSpPr/>
          <p:nvPr/>
        </p:nvSpPr>
        <p:spPr>
          <a:xfrm>
            <a:off x="1941926" y="741913"/>
            <a:ext cx="6096000" cy="1231106"/>
          </a:xfrm>
          <a:prstGeom prst="rect">
            <a:avLst/>
          </a:prstGeom>
        </p:spPr>
        <p:txBody>
          <a:bodyPr>
            <a:spAutoFit/>
          </a:bodyPr>
          <a:lstStyle/>
          <a:p>
            <a:pPr marR="30480" algn="just">
              <a:spcAft>
                <a:spcPts val="12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Truyện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Cô</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diêm</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a. </a:t>
            </a:r>
            <a:r>
              <a:rPr lang="en-US" sz="3200" b="1" dirty="0" err="1">
                <a:solidFill>
                  <a:srgbClr val="000000"/>
                </a:solidFill>
                <a:latin typeface="Times New Roman" panose="02020603050405020304" pitchFamily="18" charset="0"/>
                <a:ea typeface="Times New Roman" panose="02020603050405020304" pitchFamily="18" charset="0"/>
              </a:rPr>
              <a:t>Đọc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tóm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tắt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16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rcRect l="6338" t="4243" b="4522"/>
          <a:stretch>
            <a:fillRect/>
          </a:stretch>
        </p:blipFill>
        <p:spPr>
          <a:xfrm>
            <a:off x="0" y="-18288"/>
            <a:ext cx="12228001" cy="6858000"/>
          </a:xfrm>
          <a:custGeom>
            <a:avLst/>
            <a:gdLst>
              <a:gd name="connsiteX0" fmla="*/ 0 w 12228001"/>
              <a:gd name="connsiteY0" fmla="*/ 0 h 6553200"/>
              <a:gd name="connsiteX1" fmla="*/ 12228001 w 12228001"/>
              <a:gd name="connsiteY1" fmla="*/ 0 h 6553200"/>
              <a:gd name="connsiteX2" fmla="*/ 12228001 w 12228001"/>
              <a:gd name="connsiteY2" fmla="*/ 6553200 h 6553200"/>
              <a:gd name="connsiteX3" fmla="*/ 0 w 12228001"/>
              <a:gd name="connsiteY3" fmla="*/ 6553200 h 6553200"/>
              <a:gd name="connsiteX4" fmla="*/ 0 w 12228001"/>
              <a:gd name="connsiteY4" fmla="*/ 0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8001" h="6553200">
                <a:moveTo>
                  <a:pt x="0" y="0"/>
                </a:moveTo>
                <a:lnTo>
                  <a:pt x="12228001" y="0"/>
                </a:lnTo>
                <a:lnTo>
                  <a:pt x="12228001" y="6553200"/>
                </a:lnTo>
                <a:lnTo>
                  <a:pt x="0" y="6553200"/>
                </a:lnTo>
                <a:lnTo>
                  <a:pt x="0" y="0"/>
                </a:lnTo>
                <a:close/>
              </a:path>
            </a:pathLst>
          </a:custGeom>
        </p:spPr>
      </p:pic>
      <p:pic>
        <p:nvPicPr>
          <p:cNvPr id="4" name="Picture 3"/>
          <p:cNvPicPr>
            <a:picLocks noChangeAspect="1"/>
          </p:cNvPicPr>
          <p:nvPr/>
        </p:nvPicPr>
        <p:blipFill>
          <a:blip r:embed="rId4"/>
          <a:stretch>
            <a:fillRect/>
          </a:stretch>
        </p:blipFill>
        <p:spPr>
          <a:xfrm>
            <a:off x="2841090" y="-65231"/>
            <a:ext cx="6645216" cy="1079086"/>
          </a:xfrm>
          <a:prstGeom prst="rect">
            <a:avLst/>
          </a:prstGeom>
        </p:spPr>
      </p:pic>
      <p:sp>
        <p:nvSpPr>
          <p:cNvPr id="2" name="Rectangle 1"/>
          <p:cNvSpPr/>
          <p:nvPr/>
        </p:nvSpPr>
        <p:spPr>
          <a:xfrm>
            <a:off x="1556298" y="691634"/>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smtClean="0">
                <a:solidFill>
                  <a:srgbClr val="70AD47">
                    <a:lumMod val="75000"/>
                  </a:srgbClr>
                </a:solidFill>
                <a:latin typeface="Times New Roman" panose="02020603050405020304" pitchFamily="18" charset="0"/>
                <a:ea typeface="Calibri" panose="020F0502020204030204" pitchFamily="34" charset="0"/>
                <a:cs typeface="Arial" charset="0"/>
              </a:rPr>
              <a:t>II</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142701"/>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a:solidFill>
                  <a:srgbClr val="70AD47">
                    <a:lumMod val="75000"/>
                  </a:srgbClr>
                </a:solidFill>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5"/>
          <p:cNvSpPr>
            <a:spLocks noChangeArrowheads="1"/>
          </p:cNvSpPr>
          <p:nvPr/>
        </p:nvSpPr>
        <p:spPr bwMode="auto">
          <a:xfrm>
            <a:off x="1916550" y="1616900"/>
            <a:ext cx="4575175" cy="530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Thảo</a:t>
            </a:r>
            <a:r>
              <a:rPr kumimoji="0" lang="en-US" altLang="en-US" sz="32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luận</a:t>
            </a:r>
            <a:r>
              <a:rPr kumimoji="0" lang="en-US" altLang="en-US" sz="32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cặp</a:t>
            </a:r>
            <a:r>
              <a:rPr kumimoji="0" lang="en-US" altLang="en-US" sz="32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đôi</a:t>
            </a:r>
            <a:r>
              <a:rPr kumimoji="0" lang="en-US" altLang="en-US" sz="32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chia </a:t>
            </a:r>
            <a:r>
              <a:rPr kumimoji="0" lang="en-US" altLang="en-US" sz="3200" b="1" i="0"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sẻ</a:t>
            </a:r>
            <a:endParaRPr kumimoji="0" lang="en-US" altLang="en-US" sz="32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10" name="Oval 1"/>
          <p:cNvSpPr>
            <a:spLocks noChangeArrowheads="1"/>
          </p:cNvSpPr>
          <p:nvPr/>
        </p:nvSpPr>
        <p:spPr bwMode="auto">
          <a:xfrm>
            <a:off x="7517279" y="1043768"/>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5 </a:t>
            </a:r>
            <a:r>
              <a:rPr kumimoji="0" lang="en-US" alt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PHÚT</a:t>
            </a:r>
          </a:p>
        </p:txBody>
      </p:sp>
      <p:sp>
        <p:nvSpPr>
          <p:cNvPr id="5" name="Right Arrow 4"/>
          <p:cNvSpPr/>
          <p:nvPr/>
        </p:nvSpPr>
        <p:spPr>
          <a:xfrm>
            <a:off x="587248" y="2492027"/>
            <a:ext cx="3053887" cy="3606580"/>
          </a:xfrm>
          <a:prstGeom prst="rightArrow">
            <a:avLst>
              <a:gd name="adj1" fmla="val 50000"/>
              <a:gd name="adj2" fmla="val 32533"/>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buSzPts val="1400"/>
            </a:pPr>
            <a:r>
              <a:rPr lang="en-US" sz="2400" dirty="0" err="1" smtClean="0">
                <a:solidFill>
                  <a:schemeClr val="tx1"/>
                </a:solidFill>
                <a:latin typeface="Times New Roman" panose="02020603050405020304" pitchFamily="18" charset="0"/>
                <a:ea typeface="Times New Roman" panose="02020603050405020304" pitchFamily="18" charset="0"/>
              </a:rPr>
              <a:t>Đọc</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thầm</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phần</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rPr>
              <a:t>in </a:t>
            </a:r>
            <a:r>
              <a:rPr lang="en-US" sz="2400" dirty="0" err="1">
                <a:solidFill>
                  <a:schemeClr val="tx1"/>
                </a:solidFill>
                <a:latin typeface="Times New Roman" panose="02020603050405020304" pitchFamily="18" charset="0"/>
                <a:ea typeface="Times New Roman" panose="02020603050405020304" pitchFamily="18" charset="0"/>
              </a:rPr>
              <a:t>nghiêng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mở</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đầu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 1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bản</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hỏi</a:t>
            </a:r>
            <a:r>
              <a:rPr lang="en-US" sz="2400" dirty="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14287" y="2220277"/>
            <a:ext cx="7605985" cy="3954544"/>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01600" algn="just">
              <a:lnSpc>
                <a:spcPct val="115000"/>
              </a:lnSpc>
            </a:pPr>
            <a:r>
              <a:rPr lang="en-US" sz="2200" dirty="0">
                <a:latin typeface="Times New Roman" panose="02020603050405020304" pitchFamily="18" charset="0"/>
                <a:ea typeface="Times New Roman" panose="02020603050405020304" pitchFamily="18" charset="0"/>
              </a:rPr>
              <a:t>+ </a:t>
            </a:r>
            <a:r>
              <a:rPr lang="vi-VN" sz="2200" i="1" dirty="0">
                <a:solidFill>
                  <a:srgbClr val="0D0D0D"/>
                </a:solidFill>
                <a:latin typeface="Times New Roman" panose="02020603050405020304" pitchFamily="18" charset="0"/>
                <a:ea typeface="Times New Roman" panose="02020603050405020304" pitchFamily="18" charset="0"/>
              </a:rPr>
              <a:t>Em bé xuất hiện trong bối cảnh như thế nào? Bối cảnh ấy có gì đặc biệt?</a:t>
            </a:r>
            <a:endParaRPr lang="en-US" sz="2200" dirty="0">
              <a:latin typeface="Times New Roman" panose="02020603050405020304" pitchFamily="18" charset="0"/>
              <a:ea typeface="Times New Roman" panose="02020603050405020304" pitchFamily="18" charset="0"/>
            </a:endParaRPr>
          </a:p>
          <a:p>
            <a:pPr marL="101600" algn="just">
              <a:lnSpc>
                <a:spcPct val="115000"/>
              </a:lnSpc>
            </a:pPr>
            <a:r>
              <a:rPr lang="vi-VN" sz="2200" i="1" dirty="0">
                <a:solidFill>
                  <a:srgbClr val="0D0D0D"/>
                </a:solidFill>
                <a:latin typeface="Times New Roman" panose="02020603050405020304" pitchFamily="18" charset="0"/>
                <a:ea typeface="Times New Roman" panose="02020603050405020304" pitchFamily="18" charset="0"/>
              </a:rPr>
              <a:t>+ Trong bối cảnh đó, em bé được khắc hoạ qua những chi tiết nào?</a:t>
            </a:r>
            <a:endParaRPr lang="en-US" sz="2200" dirty="0">
              <a:latin typeface="Times New Roman" panose="02020603050405020304" pitchFamily="18" charset="0"/>
              <a:ea typeface="Times New Roman" panose="02020603050405020304" pitchFamily="18" charset="0"/>
            </a:endParaRPr>
          </a:p>
          <a:p>
            <a:pPr marL="101600" algn="just">
              <a:lnSpc>
                <a:spcPct val="115000"/>
              </a:lnSpc>
            </a:pPr>
            <a:r>
              <a:rPr lang="en-US" sz="2200" i="1" dirty="0">
                <a:solidFill>
                  <a:srgbClr val="0D0D0D"/>
                </a:solidFill>
                <a:latin typeface="Times New Roman" panose="02020603050405020304" pitchFamily="18" charset="0"/>
                <a:ea typeface="Times New Roman" panose="02020603050405020304" pitchFamily="18" charset="0"/>
              </a:rPr>
              <a:t>+ </a:t>
            </a:r>
            <a:r>
              <a:rPr lang="vi-VN" sz="2200" i="1" dirty="0">
                <a:solidFill>
                  <a:srgbClr val="0D0D0D"/>
                </a:solidFill>
                <a:latin typeface="Times New Roman" panose="02020603050405020304" pitchFamily="18" charset="0"/>
                <a:ea typeface="Times New Roman" panose="02020603050405020304" pitchFamily="18" charset="0"/>
              </a:rPr>
              <a:t>Trong phần đầu, tác giả đã cho ta biết hoàn cảnh gia đình, cuộc sống của em bé như thế nào? Em có nhận xét gì về hoàn cảnh sống của em bé?</a:t>
            </a:r>
            <a:endParaRPr lang="en-US" sz="2200" dirty="0">
              <a:latin typeface="Times New Roman" panose="02020603050405020304" pitchFamily="18" charset="0"/>
              <a:ea typeface="Times New Roman" panose="02020603050405020304" pitchFamily="18" charset="0"/>
            </a:endParaRPr>
          </a:p>
          <a:p>
            <a:pPr marL="101600" algn="just">
              <a:lnSpc>
                <a:spcPct val="115000"/>
              </a:lnSpc>
            </a:pPr>
            <a:r>
              <a:rPr lang="en-US" sz="2200" i="1" dirty="0">
                <a:solidFill>
                  <a:srgbClr val="0D0D0D"/>
                </a:solidFill>
                <a:latin typeface="Times New Roman" panose="02020603050405020304" pitchFamily="18" charset="0"/>
                <a:ea typeface="Times New Roman" panose="02020603050405020304" pitchFamily="18" charset="0"/>
              </a:rPr>
              <a:t>+ </a:t>
            </a:r>
            <a:r>
              <a:rPr lang="vi-VN" sz="2200" i="1" dirty="0">
                <a:solidFill>
                  <a:srgbClr val="222222"/>
                </a:solidFill>
                <a:latin typeface="Times New Roman" panose="02020603050405020304" pitchFamily="18" charset="0"/>
                <a:ea typeface="Times New Roman" panose="02020603050405020304" pitchFamily="18" charset="0"/>
              </a:rPr>
              <a:t>Để khắc hoạ cảnh đời của em bé, tác giả đó sử dụng những  biện  pháp  nghệ thuật gì ? Tác dụng của những biện pháp nghệ thuật  đó?</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28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rcRect l="5425" b="4770"/>
          <a:stretch>
            <a:fillRect/>
          </a:stretch>
        </p:blipFill>
        <p:spPr>
          <a:xfrm>
            <a:off x="0" y="42082"/>
            <a:ext cx="12192000" cy="6858000"/>
          </a:xfrm>
          <a:custGeom>
            <a:avLst/>
            <a:gdLst>
              <a:gd name="connsiteX0" fmla="*/ 0 w 11531600"/>
              <a:gd name="connsiteY0" fmla="*/ 0 h 6688193"/>
              <a:gd name="connsiteX1" fmla="*/ 11531600 w 11531600"/>
              <a:gd name="connsiteY1" fmla="*/ 0 h 6688193"/>
              <a:gd name="connsiteX2" fmla="*/ 11531600 w 11531600"/>
              <a:gd name="connsiteY2" fmla="*/ 6688193 h 6688193"/>
              <a:gd name="connsiteX3" fmla="*/ 0 w 11531600"/>
              <a:gd name="connsiteY3" fmla="*/ 6688193 h 6688193"/>
              <a:gd name="connsiteX4" fmla="*/ 0 w 11531600"/>
              <a:gd name="connsiteY4" fmla="*/ 0 h 668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1600" h="6688193">
                <a:moveTo>
                  <a:pt x="0" y="0"/>
                </a:moveTo>
                <a:lnTo>
                  <a:pt x="11531600" y="0"/>
                </a:lnTo>
                <a:lnTo>
                  <a:pt x="11531600" y="6688193"/>
                </a:lnTo>
                <a:lnTo>
                  <a:pt x="0" y="6688193"/>
                </a:lnTo>
                <a:lnTo>
                  <a:pt x="0" y="0"/>
                </a:lnTo>
                <a:close/>
              </a:path>
            </a:pathLst>
          </a:custGeom>
        </p:spPr>
      </p:pic>
      <p:pic>
        <p:nvPicPr>
          <p:cNvPr id="4" name="Picture 3"/>
          <p:cNvPicPr>
            <a:picLocks noChangeAspect="1"/>
          </p:cNvPicPr>
          <p:nvPr/>
        </p:nvPicPr>
        <p:blipFill>
          <a:blip r:embed="rId4"/>
          <a:stretch>
            <a:fillRect/>
          </a:stretch>
        </p:blipFill>
        <p:spPr>
          <a:xfrm>
            <a:off x="2741642" y="42082"/>
            <a:ext cx="6645216" cy="1079086"/>
          </a:xfrm>
          <a:prstGeom prst="rect">
            <a:avLst/>
          </a:prstGeom>
        </p:spPr>
      </p:pic>
      <p:sp>
        <p:nvSpPr>
          <p:cNvPr id="2" name="Rectangle 1"/>
          <p:cNvSpPr/>
          <p:nvPr/>
        </p:nvSpPr>
        <p:spPr>
          <a:xfrm>
            <a:off x="996292" y="1021518"/>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smtClean="0">
                <a:solidFill>
                  <a:srgbClr val="70AD47">
                    <a:lumMod val="75000"/>
                  </a:srgbClr>
                </a:solidFill>
                <a:latin typeface="Times New Roman" panose="02020603050405020304" pitchFamily="18" charset="0"/>
                <a:ea typeface="Calibri" panose="020F0502020204030204" pitchFamily="34" charset="0"/>
                <a:cs typeface="Arial" charset="0"/>
              </a:rPr>
              <a:t>II</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996292" y="1439626"/>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a:solidFill>
                  <a:srgbClr val="70AD47">
                    <a:lumMod val="75000"/>
                  </a:srgbClr>
                </a:solidFill>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7" name="Rectangle 16"/>
          <p:cNvSpPr/>
          <p:nvPr/>
        </p:nvSpPr>
        <p:spPr>
          <a:xfrm>
            <a:off x="996292" y="2834827"/>
            <a:ext cx="3271243" cy="292387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Đêm giao thừa giá rét, mọi nhà đều sáng rực ánh đèn, trong phố sực nức mùi ngỗng quay. </a:t>
            </a:r>
            <a:endParaRPr lang="en-US" sz="32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7550116" y="2835820"/>
            <a:ext cx="3593588" cy="30257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pPr>
            <a:r>
              <a:rPr lang="vi-VN" sz="2800" i="1" dirty="0">
                <a:solidFill>
                  <a:srgbClr val="0D0D0D"/>
                </a:solidFill>
                <a:latin typeface="Times New Roman" panose="02020603050405020304" pitchFamily="18" charset="0"/>
                <a:ea typeface="Times New Roman" panose="02020603050405020304" pitchFamily="18" charset="0"/>
              </a:rPr>
              <a:t>Đây là thời điểm mọi người trở về đoàn tụ gia đình, sum họp đầm ấm trong không khí tràn đầy niềm vui và hạnh phúc</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Left-Right Arrow 19"/>
          <p:cNvSpPr/>
          <p:nvPr/>
        </p:nvSpPr>
        <p:spPr>
          <a:xfrm>
            <a:off x="4791598" y="2347061"/>
            <a:ext cx="2450592" cy="1170841"/>
          </a:xfrm>
          <a:prstGeom prst="leftRightArrow">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33750" y="2640095"/>
            <a:ext cx="1962397" cy="584775"/>
          </a:xfrm>
          <a:prstGeom prst="rect">
            <a:avLst/>
          </a:prstGeom>
        </p:spPr>
        <p:txBody>
          <a:bodyPr wrap="none">
            <a:spAutoFit/>
          </a:bodyPr>
          <a:lstStyle/>
          <a:p>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4304111" y="3381997"/>
            <a:ext cx="3340874" cy="2400767"/>
          </a:xfrm>
          <a:prstGeom prst="rect">
            <a:avLst/>
          </a:prstGeom>
        </p:spPr>
      </p:pic>
      <p:sp>
        <p:nvSpPr>
          <p:cNvPr id="23" name="Rectangle 22"/>
          <p:cNvSpPr/>
          <p:nvPr/>
        </p:nvSpPr>
        <p:spPr>
          <a:xfrm>
            <a:off x="1009707" y="1862992"/>
            <a:ext cx="3538148" cy="548099"/>
          </a:xfrm>
          <a:prstGeom prst="rect">
            <a:avLst/>
          </a:prstGeom>
        </p:spPr>
        <p:txBody>
          <a:bodyPr wrap="none">
            <a:spAutoFit/>
          </a:bodyPr>
          <a:lstStyle/>
          <a:p>
            <a:pPr>
              <a:lnSpc>
                <a:spcPct val="115000"/>
              </a:lnSpc>
              <a:spcAft>
                <a:spcPts val="0"/>
              </a:spcAft>
            </a:pPr>
            <a:r>
              <a:rPr lang="en-US" sz="2800" b="1" i="1" u="sng" dirty="0">
                <a:solidFill>
                  <a:srgbClr val="0D0D0D"/>
                </a:solidFill>
                <a:latin typeface="Times New Roman" panose="02020603050405020304" pitchFamily="18" charset="0"/>
                <a:ea typeface="Times New Roman" panose="02020603050405020304" pitchFamily="18" charset="0"/>
              </a:rPr>
              <a:t>a) </a:t>
            </a:r>
            <a:r>
              <a:rPr lang="en-US" sz="2800" b="1" i="1" u="sng" dirty="0" err="1">
                <a:solidFill>
                  <a:srgbClr val="0D0D0D"/>
                </a:solidFill>
                <a:latin typeface="Times New Roman" panose="02020603050405020304" pitchFamily="18" charset="0"/>
                <a:ea typeface="Times New Roman" panose="02020603050405020304" pitchFamily="18" charset="0"/>
              </a:rPr>
              <a:t>Bối</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cảnh</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xuất</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hiện</a:t>
            </a:r>
            <a:r>
              <a:rPr lang="en-US" sz="2800" b="1" i="1" u="sng"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56531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rcRect l="5425" b="4770"/>
          <a:stretch>
            <a:fillRect/>
          </a:stretch>
        </p:blipFill>
        <p:spPr>
          <a:xfrm>
            <a:off x="0" y="42082"/>
            <a:ext cx="12192000" cy="6858000"/>
          </a:xfrm>
          <a:custGeom>
            <a:avLst/>
            <a:gdLst>
              <a:gd name="connsiteX0" fmla="*/ 0 w 11531600"/>
              <a:gd name="connsiteY0" fmla="*/ 0 h 6688193"/>
              <a:gd name="connsiteX1" fmla="*/ 11531600 w 11531600"/>
              <a:gd name="connsiteY1" fmla="*/ 0 h 6688193"/>
              <a:gd name="connsiteX2" fmla="*/ 11531600 w 11531600"/>
              <a:gd name="connsiteY2" fmla="*/ 6688193 h 6688193"/>
              <a:gd name="connsiteX3" fmla="*/ 0 w 11531600"/>
              <a:gd name="connsiteY3" fmla="*/ 6688193 h 6688193"/>
              <a:gd name="connsiteX4" fmla="*/ 0 w 11531600"/>
              <a:gd name="connsiteY4" fmla="*/ 0 h 668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1600" h="6688193">
                <a:moveTo>
                  <a:pt x="0" y="0"/>
                </a:moveTo>
                <a:lnTo>
                  <a:pt x="11531600" y="0"/>
                </a:lnTo>
                <a:lnTo>
                  <a:pt x="11531600" y="6688193"/>
                </a:lnTo>
                <a:lnTo>
                  <a:pt x="0" y="6688193"/>
                </a:lnTo>
                <a:lnTo>
                  <a:pt x="0" y="0"/>
                </a:lnTo>
                <a:close/>
              </a:path>
            </a:pathLst>
          </a:custGeom>
        </p:spPr>
      </p:pic>
      <p:pic>
        <p:nvPicPr>
          <p:cNvPr id="4" name="Picture 3"/>
          <p:cNvPicPr>
            <a:picLocks noChangeAspect="1"/>
          </p:cNvPicPr>
          <p:nvPr/>
        </p:nvPicPr>
        <p:blipFill>
          <a:blip r:embed="rId4"/>
          <a:stretch>
            <a:fillRect/>
          </a:stretch>
        </p:blipFill>
        <p:spPr>
          <a:xfrm>
            <a:off x="2741642" y="42082"/>
            <a:ext cx="6645216" cy="1079086"/>
          </a:xfrm>
          <a:prstGeom prst="rect">
            <a:avLst/>
          </a:prstGeom>
        </p:spPr>
      </p:pic>
      <p:sp>
        <p:nvSpPr>
          <p:cNvPr id="2" name="Rectangle 1"/>
          <p:cNvSpPr/>
          <p:nvPr/>
        </p:nvSpPr>
        <p:spPr>
          <a:xfrm>
            <a:off x="996292" y="1021518"/>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996292" y="1439626"/>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5" name="Group 4"/>
          <p:cNvGrpSpPr/>
          <p:nvPr/>
        </p:nvGrpSpPr>
        <p:grpSpPr>
          <a:xfrm>
            <a:off x="1216201" y="2366895"/>
            <a:ext cx="9696098" cy="3741167"/>
            <a:chOff x="1107611" y="2159752"/>
            <a:chExt cx="9696098" cy="3741167"/>
          </a:xfrm>
        </p:grpSpPr>
        <p:sp>
          <p:nvSpPr>
            <p:cNvPr id="7" name="Freeform 6"/>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457796" y="2159752"/>
              <a:ext cx="3264424" cy="1019735"/>
            </a:xfrm>
            <a:custGeom>
              <a:avLst/>
              <a:gdLst>
                <a:gd name="connsiteX0" fmla="*/ 0 w 2376289"/>
                <a:gd name="connsiteY0" fmla="*/ 0 h 1330222"/>
                <a:gd name="connsiteX1" fmla="*/ 2376289 w 2376289"/>
                <a:gd name="connsiteY1" fmla="*/ 0 h 1330222"/>
                <a:gd name="connsiteX2" fmla="*/ 2376289 w 2376289"/>
                <a:gd name="connsiteY2" fmla="*/ 1330222 h 1330222"/>
                <a:gd name="connsiteX3" fmla="*/ 0 w 2376289"/>
                <a:gd name="connsiteY3" fmla="*/ 1330222 h 1330222"/>
                <a:gd name="connsiteX4" fmla="*/ 0 w 2376289"/>
                <a:gd name="connsiteY4" fmla="*/ 0 h 1330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330222">
                  <a:moveTo>
                    <a:pt x="0" y="0"/>
                  </a:moveTo>
                  <a:lnTo>
                    <a:pt x="2376289" y="0"/>
                  </a:lnTo>
                  <a:lnTo>
                    <a:pt x="2376289" y="1330222"/>
                  </a:lnTo>
                  <a:lnTo>
                    <a:pt x="0" y="133022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Hình</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ảnh</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em</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bé</a:t>
              </a:r>
              <a:r>
                <a:rPr lang="en-US" sz="3200" b="1" kern="1200" dirty="0" smtClean="0">
                  <a:latin typeface="Times New Roman" panose="02020603050405020304" pitchFamily="18" charset="0"/>
                  <a:cs typeface="Times New Roman" panose="02020603050405020304" pitchFamily="18" charset="0"/>
                </a:rPr>
                <a:t>:</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107611" y="3569053"/>
              <a:ext cx="3252440" cy="2305853"/>
            </a:xfrm>
            <a:custGeom>
              <a:avLst/>
              <a:gdLst>
                <a:gd name="connsiteX0" fmla="*/ 0 w 2376289"/>
                <a:gd name="connsiteY0" fmla="*/ 0 h 1330222"/>
                <a:gd name="connsiteX1" fmla="*/ 2376289 w 2376289"/>
                <a:gd name="connsiteY1" fmla="*/ 0 h 1330222"/>
                <a:gd name="connsiteX2" fmla="*/ 2376289 w 2376289"/>
                <a:gd name="connsiteY2" fmla="*/ 1330222 h 1330222"/>
                <a:gd name="connsiteX3" fmla="*/ 0 w 2376289"/>
                <a:gd name="connsiteY3" fmla="*/ 1330222 h 1330222"/>
                <a:gd name="connsiteX4" fmla="*/ 0 w 2376289"/>
                <a:gd name="connsiteY4" fmla="*/ 0 h 1330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330222">
                  <a:moveTo>
                    <a:pt x="0" y="0"/>
                  </a:moveTo>
                  <a:lnTo>
                    <a:pt x="2376289" y="0"/>
                  </a:lnTo>
                  <a:lnTo>
                    <a:pt x="2376289" y="1330222"/>
                  </a:lnTo>
                  <a:lnTo>
                    <a:pt x="0" y="133022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Ngoại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hình</a:t>
              </a:r>
              <a:r>
                <a:rPr lang="en-US" sz="3200" kern="1200" dirty="0" smtClean="0">
                  <a:latin typeface="Times New Roman" panose="02020603050405020304" pitchFamily="18" charset="0"/>
                  <a:cs typeface="Times New Roman" panose="02020603050405020304" pitchFamily="18" charset="0"/>
                </a:rPr>
                <a:t>: </a:t>
              </a:r>
              <a:r>
                <a:rPr lang="it-IT" sz="3200" kern="1200" dirty="0" smtClean="0">
                  <a:latin typeface="Times New Roman" panose="02020603050405020304" pitchFamily="18" charset="0"/>
                  <a:cs typeface="Times New Roman" panose="02020603050405020304" pitchFamily="18" charset="0"/>
                </a:rPr>
                <a:t>đầu trần, chân đất, chân đỏ ửng tím bầm, đôi tay cứng đờ ra vì rét.</a:t>
              </a:r>
              <a:endParaRPr lang="en-US" sz="32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592221" y="3575172"/>
              <a:ext cx="2989659" cy="2305853"/>
            </a:xfrm>
            <a:custGeom>
              <a:avLst/>
              <a:gdLst>
                <a:gd name="connsiteX0" fmla="*/ 0 w 2376289"/>
                <a:gd name="connsiteY0" fmla="*/ 0 h 1330222"/>
                <a:gd name="connsiteX1" fmla="*/ 2376289 w 2376289"/>
                <a:gd name="connsiteY1" fmla="*/ 0 h 1330222"/>
                <a:gd name="connsiteX2" fmla="*/ 2376289 w 2376289"/>
                <a:gd name="connsiteY2" fmla="*/ 1330222 h 1330222"/>
                <a:gd name="connsiteX3" fmla="*/ 0 w 2376289"/>
                <a:gd name="connsiteY3" fmla="*/ 1330222 h 1330222"/>
                <a:gd name="connsiteX4" fmla="*/ 0 w 2376289"/>
                <a:gd name="connsiteY4" fmla="*/ 0 h 1330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330222">
                  <a:moveTo>
                    <a:pt x="0" y="0"/>
                  </a:moveTo>
                  <a:lnTo>
                    <a:pt x="2376289" y="0"/>
                  </a:lnTo>
                  <a:lnTo>
                    <a:pt x="2376289" y="1330222"/>
                  </a:lnTo>
                  <a:lnTo>
                    <a:pt x="0" y="133022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it-IT" sz="3200" kern="1200" dirty="0" smtClean="0">
                  <a:latin typeface="Times New Roman" panose="02020603050405020304" pitchFamily="18" charset="0"/>
                  <a:cs typeface="Times New Roman" panose="02020603050405020304" pitchFamily="18" charset="0"/>
                </a:rPr>
                <a:t>Hành động: thu đôi chân lại, ngồi nép vào một góc tường</a:t>
              </a:r>
              <a:r>
                <a:rPr lang="it-IT"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814050" y="3595066"/>
              <a:ext cx="2989659" cy="2305853"/>
            </a:xfrm>
            <a:custGeom>
              <a:avLst/>
              <a:gdLst>
                <a:gd name="connsiteX0" fmla="*/ 0 w 2376289"/>
                <a:gd name="connsiteY0" fmla="*/ 0 h 1330222"/>
                <a:gd name="connsiteX1" fmla="*/ 2376289 w 2376289"/>
                <a:gd name="connsiteY1" fmla="*/ 0 h 1330222"/>
                <a:gd name="connsiteX2" fmla="*/ 2376289 w 2376289"/>
                <a:gd name="connsiteY2" fmla="*/ 1330222 h 1330222"/>
                <a:gd name="connsiteX3" fmla="*/ 0 w 2376289"/>
                <a:gd name="connsiteY3" fmla="*/ 1330222 h 1330222"/>
                <a:gd name="connsiteX4" fmla="*/ 0 w 2376289"/>
                <a:gd name="connsiteY4" fmla="*/ 0 h 1330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330222">
                  <a:moveTo>
                    <a:pt x="0" y="0"/>
                  </a:moveTo>
                  <a:lnTo>
                    <a:pt x="2376289" y="0"/>
                  </a:lnTo>
                  <a:lnTo>
                    <a:pt x="2376289" y="1330222"/>
                  </a:lnTo>
                  <a:lnTo>
                    <a:pt x="0" y="133022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Ý </a:t>
              </a:r>
              <a:r>
                <a:rPr lang="en-US" sz="3200" kern="1200" dirty="0" err="1" smtClean="0">
                  <a:latin typeface="Times New Roman" panose="02020603050405020304" pitchFamily="18" charset="0"/>
                  <a:cs typeface="Times New Roman" panose="02020603050405020304" pitchFamily="18" charset="0"/>
                </a:rPr>
                <a:t>nghĩ</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không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dám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về</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vì</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bị</a:t>
              </a:r>
              <a:r>
                <a:rPr lang="en-US" sz="3200" kern="1200" dirty="0" smtClean="0">
                  <a:latin typeface="Times New Roman" panose="02020603050405020304" pitchFamily="18" charset="0"/>
                  <a:cs typeface="Times New Roman" panose="02020603050405020304" pitchFamily="18" charset="0"/>
                </a:rPr>
                <a:t> cha </a:t>
              </a:r>
              <a:r>
                <a:rPr lang="en-US" sz="3200" kern="1200" dirty="0" err="1" smtClean="0">
                  <a:latin typeface="Times New Roman" panose="02020603050405020304" pitchFamily="18" charset="0"/>
                  <a:cs typeface="Times New Roman" panose="02020603050405020304" pitchFamily="18" charset="0"/>
                </a:rPr>
                <a:t>mắng</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5"/>
          <a:stretch>
            <a:fillRect/>
          </a:stretch>
        </p:blipFill>
        <p:spPr>
          <a:xfrm>
            <a:off x="8365225" y="981057"/>
            <a:ext cx="2766983" cy="2311968"/>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 name="Rectangle 21"/>
          <p:cNvSpPr/>
          <p:nvPr/>
        </p:nvSpPr>
        <p:spPr>
          <a:xfrm>
            <a:off x="1009707" y="1862992"/>
            <a:ext cx="3538148" cy="548099"/>
          </a:xfrm>
          <a:prstGeom prst="rect">
            <a:avLst/>
          </a:prstGeom>
        </p:spPr>
        <p:txBody>
          <a:bodyPr wrap="none">
            <a:spAutoFit/>
          </a:bodyPr>
          <a:lstStyle/>
          <a:p>
            <a:pPr>
              <a:lnSpc>
                <a:spcPct val="115000"/>
              </a:lnSpc>
              <a:spcAft>
                <a:spcPts val="0"/>
              </a:spcAft>
            </a:pPr>
            <a:r>
              <a:rPr lang="en-US" sz="2800" b="1" i="1" u="sng" dirty="0">
                <a:solidFill>
                  <a:srgbClr val="0D0D0D"/>
                </a:solidFill>
                <a:latin typeface="Times New Roman" panose="02020603050405020304" pitchFamily="18" charset="0"/>
                <a:ea typeface="Times New Roman" panose="02020603050405020304" pitchFamily="18" charset="0"/>
              </a:rPr>
              <a:t>a) </a:t>
            </a:r>
            <a:r>
              <a:rPr lang="en-US" sz="2800" b="1" i="1" u="sng" dirty="0" err="1">
                <a:solidFill>
                  <a:srgbClr val="0D0D0D"/>
                </a:solidFill>
                <a:latin typeface="Times New Roman" panose="02020603050405020304" pitchFamily="18" charset="0"/>
                <a:ea typeface="Times New Roman" panose="02020603050405020304" pitchFamily="18" charset="0"/>
              </a:rPr>
              <a:t>Bối</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cảnh</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xuất</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hiện</a:t>
            </a:r>
            <a:r>
              <a:rPr lang="en-US" sz="2800" b="1" i="1" u="sng"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41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565161" y="1173617"/>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noProof="0" dirty="0" smtClean="0">
                <a:solidFill>
                  <a:srgbClr val="70AD47">
                    <a:lumMod val="75000"/>
                  </a:srgbClr>
                </a:solidFill>
                <a:latin typeface="Times New Roman" panose="02020603050405020304" pitchFamily="18" charset="0"/>
                <a:ea typeface="Calibri" panose="020F0502020204030204" pitchFamily="34" charset="0"/>
                <a:cs typeface="Arial" charset="0"/>
              </a:rPr>
              <a:t>II</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a:solidFill>
                  <a:srgbClr val="70AD47">
                    <a:lumMod val="75000"/>
                  </a:srgbClr>
                </a:solidFill>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337184"/>
            <a:ext cx="9463799" cy="32775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sz="3200" b="1" i="1" dirty="0">
                <a:solidFill>
                  <a:srgbClr val="FF0000"/>
                </a:solidFill>
                <a:latin typeface="Times New Roman" panose="02020603050405020304" pitchFamily="18" charset="0"/>
                <a:ea typeface="Calibri" panose="020F0502020204030204" pitchFamily="34" charset="0"/>
                <a:cs typeface="Arial" charset="0"/>
              </a:rPr>
              <a:t>b</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Arial" charset="0"/>
              </a:rPr>
              <a:t>Gia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cảnh</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của</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cô</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Arial" charset="0"/>
              </a:rPr>
              <a:t>bé</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Arial" charset="0"/>
              </a:rPr>
              <a:t>Quá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Arial" charset="0"/>
              </a:rPr>
              <a:t>khứ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nội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hiền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hậu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hết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mực</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yêu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em</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Sống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trong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ngôi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nhà</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xinh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xắn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có</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dây</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trường</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xuân</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bao</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quanh</a:t>
            </a:r>
            <a:r>
              <a:rPr kumimoji="0" lang="en-US" sz="3200" b="0"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0033CC"/>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Đầm</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ấm</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hạnh</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Arial" charset="0"/>
              </a:rPr>
              <a:t>phúc</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Arial" charset="0"/>
              </a:rPr>
              <a:t>.</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8526443" y="1312858"/>
            <a:ext cx="2738965" cy="20042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0464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42678" y="969319"/>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smtClean="0">
                <a:solidFill>
                  <a:srgbClr val="70AD47">
                    <a:lumMod val="75000"/>
                  </a:srgbClr>
                </a:solidFill>
                <a:latin typeface="Times New Roman" panose="02020603050405020304" pitchFamily="18" charset="0"/>
                <a:ea typeface="Calibri" panose="020F0502020204030204" pitchFamily="34" charset="0"/>
                <a:cs typeface="Arial" charset="0"/>
              </a:rPr>
              <a:t>II</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lang="en-US" sz="2800" b="1" dirty="0">
                <a:solidFill>
                  <a:srgbClr val="70AD47">
                    <a:lumMod val="75000"/>
                  </a:srgbClr>
                </a:solidFill>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390907" y="2524868"/>
            <a:ext cx="9417301" cy="2858475"/>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Hiện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tại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Mẹ</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nội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cũng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qua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người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bố</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khó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chui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rúc</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trong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một</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xó</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tối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trên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gác</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sát</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mái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nhà</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để</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kiếm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Cuộc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sống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nghèo</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thiếu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thốn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cả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vật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chất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thần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hết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sức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đáng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Arial" charset="0"/>
              </a:rPr>
              <a:t>.</a:t>
            </a:r>
          </a:p>
        </p:txBody>
      </p:sp>
      <p:sp>
        <p:nvSpPr>
          <p:cNvPr id="5" name="Rectangle 4"/>
          <p:cNvSpPr/>
          <p:nvPr/>
        </p:nvSpPr>
        <p:spPr>
          <a:xfrm>
            <a:off x="1625365" y="2021415"/>
            <a:ext cx="3525324" cy="587853"/>
          </a:xfrm>
          <a:prstGeom prst="rect">
            <a:avLst/>
          </a:prstGeom>
        </p:spPr>
        <p:txBody>
          <a:bodyPr wrap="none">
            <a:spAutoFit/>
          </a:bodyPr>
          <a:lstStyle/>
          <a:p>
            <a:pPr>
              <a:lnSpc>
                <a:spcPct val="115000"/>
              </a:lnSpc>
              <a:spcAft>
                <a:spcPts val="0"/>
              </a:spcAft>
            </a:pPr>
            <a:r>
              <a:rPr lang="en-US" sz="2800" b="1" i="1" u="sng" dirty="0">
                <a:solidFill>
                  <a:srgbClr val="0D0D0D"/>
                </a:solidFill>
                <a:latin typeface="Times New Roman" panose="02020603050405020304" pitchFamily="18" charset="0"/>
                <a:ea typeface="Times New Roman" panose="02020603050405020304" pitchFamily="18" charset="0"/>
              </a:rPr>
              <a:t>b) </a:t>
            </a:r>
            <a:r>
              <a:rPr lang="en-US" sz="2800" b="1" i="1" u="sng" dirty="0" err="1">
                <a:solidFill>
                  <a:srgbClr val="0D0D0D"/>
                </a:solidFill>
                <a:latin typeface="Times New Roman" panose="02020603050405020304" pitchFamily="18" charset="0"/>
                <a:ea typeface="Times New Roman" panose="02020603050405020304" pitchFamily="18" charset="0"/>
              </a:rPr>
              <a:t>Gia</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cảnh</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của</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em</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bé</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004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l="5875" b="6510"/>
          <a:stretch>
            <a:fillRect/>
          </a:stretch>
        </p:blipFill>
        <p:spPr>
          <a:xfrm>
            <a:off x="0" y="-165201"/>
            <a:ext cx="12192000" cy="7023201"/>
          </a:xfrm>
          <a:custGeom>
            <a:avLst/>
            <a:gdLst>
              <a:gd name="connsiteX0" fmla="*/ 0 w 12192000"/>
              <a:gd name="connsiteY0" fmla="*/ 0 h 6566001"/>
              <a:gd name="connsiteX1" fmla="*/ 12192000 w 12192000"/>
              <a:gd name="connsiteY1" fmla="*/ 0 h 6566001"/>
              <a:gd name="connsiteX2" fmla="*/ 12192000 w 12192000"/>
              <a:gd name="connsiteY2" fmla="*/ 6566001 h 6566001"/>
              <a:gd name="connsiteX3" fmla="*/ 0 w 12192000"/>
              <a:gd name="connsiteY3" fmla="*/ 6566001 h 6566001"/>
              <a:gd name="connsiteX4" fmla="*/ 0 w 12192000"/>
              <a:gd name="connsiteY4" fmla="*/ 0 h 656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566001">
                <a:moveTo>
                  <a:pt x="0" y="0"/>
                </a:moveTo>
                <a:lnTo>
                  <a:pt x="12192000" y="0"/>
                </a:lnTo>
                <a:lnTo>
                  <a:pt x="12192000" y="6566001"/>
                </a:lnTo>
                <a:lnTo>
                  <a:pt x="0" y="6566001"/>
                </a:lnTo>
                <a:lnTo>
                  <a:pt x="0" y="0"/>
                </a:lnTo>
                <a:close/>
              </a:path>
            </a:pathLst>
          </a:cu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027513" y="1008009"/>
            <a:ext cx="3490699"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935315" y="1659977"/>
            <a:ext cx="5295680" cy="553357"/>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1</a:t>
            </a:r>
            <a:r>
              <a:rPr kumimoji="0" lang="en-US" sz="2800" b="1" i="0" u="none" strike="noStrike" kern="1200" cap="none" spc="0" normalizeH="0" baseline="0" noProof="0" dirty="0" smtClean="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8683432" y="559890"/>
            <a:ext cx="2816939" cy="1925572"/>
          </a:xfrm>
          <a:prstGeom prst="ellipse">
            <a:avLst/>
          </a:prstGeom>
          <a:ln>
            <a:noFill/>
          </a:ln>
          <a:effectLst>
            <a:softEdge rad="112500"/>
          </a:effectLst>
        </p:spPr>
      </p:pic>
      <p:sp>
        <p:nvSpPr>
          <p:cNvPr id="9" name="Rectangle 8"/>
          <p:cNvSpPr/>
          <p:nvPr/>
        </p:nvSpPr>
        <p:spPr>
          <a:xfrm>
            <a:off x="660400" y="2289837"/>
            <a:ext cx="10807700" cy="3927229"/>
          </a:xfrm>
          <a:prstGeom prst="rect">
            <a:avLst/>
          </a:prstGeom>
        </p:spPr>
        <p:txBody>
          <a:bodyPr wrap="square">
            <a:spAutoFit/>
          </a:bodyPr>
          <a:lstStyle/>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lập</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222222"/>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Thời tiết gió rét &gt;&lt; Sự nghèo khổ thiếu thốn.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222222"/>
                </a:solidFill>
                <a:latin typeface="Times New Roman" panose="02020603050405020304" pitchFamily="18" charset="0"/>
                <a:ea typeface="Times New Roman" panose="02020603050405020304" pitchFamily="18" charset="0"/>
              </a:rPr>
              <a:t>+  Cảnh đón giao thừa ấm áp trong nhà &gt;&lt; em bé đầu trần, chân đất, lang thang một mình đói rét.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222222"/>
                </a:solidFill>
                <a:latin typeface="Times New Roman" panose="02020603050405020304" pitchFamily="18" charset="0"/>
                <a:ea typeface="Times New Roman" panose="02020603050405020304" pitchFamily="18" charset="0"/>
              </a:rPr>
              <a:t>+ Việc bán diêm &gt;&lt; sự hờ hững của người qua lại.</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222222"/>
                </a:solidFill>
                <a:latin typeface="Times New Roman" panose="02020603050405020304" pitchFamily="18" charset="0"/>
                <a:ea typeface="Times New Roman" panose="02020603050405020304" pitchFamily="18" charset="0"/>
              </a:rPr>
              <a:t>+ Ngôi nhà có dây trường xuân bao quanh &gt;&lt; Cái xó tối tăm.</a:t>
            </a:r>
            <a:endParaRPr lang="en-US" sz="2800" dirty="0">
              <a:latin typeface="Times New Roman" panose="02020603050405020304" pitchFamily="18" charset="0"/>
              <a:ea typeface="Times New Roman" panose="02020603050405020304" pitchFamily="18" charset="0"/>
            </a:endParaRPr>
          </a:p>
          <a:p>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srgbClr val="FF0000"/>
                </a:solidFill>
                <a:latin typeface="Times New Roman" panose="02020603050405020304" pitchFamily="18" charset="0"/>
                <a:ea typeface="Times New Roman" panose="02020603050405020304" pitchFamily="18" charset="0"/>
              </a:rPr>
              <a:t>L</a:t>
            </a:r>
            <a:r>
              <a:rPr lang="en-US" sz="2800" i="1" dirty="0" err="1">
                <a:solidFill>
                  <a:srgbClr val="FF0000"/>
                </a:solidFill>
                <a:latin typeface="Times New Roman" panose="02020603050405020304" pitchFamily="18" charset="0"/>
                <a:ea typeface="Times New Roman" panose="02020603050405020304" pitchFamily="18" charset="0"/>
              </a:rPr>
              <a:t>àm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nổi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bật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cảnh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đời</a:t>
            </a:r>
            <a:r>
              <a:rPr lang="en-US" sz="2800" i="1" dirty="0">
                <a:solidFill>
                  <a:srgbClr val="FF0000"/>
                </a:solidFill>
                <a:latin typeface="Times New Roman" panose="02020603050405020304" pitchFamily="18" charset="0"/>
                <a:ea typeface="Times New Roman" panose="02020603050405020304" pitchFamily="18" charset="0"/>
              </a:rPr>
              <a:t> bi </a:t>
            </a:r>
            <a:r>
              <a:rPr lang="en-US" sz="2800" i="1" dirty="0" err="1">
                <a:solidFill>
                  <a:srgbClr val="FF0000"/>
                </a:solidFill>
                <a:latin typeface="Times New Roman" panose="02020603050405020304" pitchFamily="18" charset="0"/>
                <a:ea typeface="Times New Roman" panose="02020603050405020304" pitchFamily="18" charset="0"/>
              </a:rPr>
              <a:t>thảm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đáng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thương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bé</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gợi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niềm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cảm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thương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đọc</a:t>
            </a:r>
            <a:r>
              <a:rPr lang="en-US" sz="2800" i="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ndParaRPr>
          </a:p>
        </p:txBody>
      </p:sp>
    </p:spTree>
    <p:extLst>
      <p:ext uri="{BB962C8B-B14F-4D97-AF65-F5344CB8AC3E}">
        <p14:creationId xmlns:p14="http://schemas.microsoft.com/office/powerpoint/2010/main" val="26741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circle(in)">
                                      <p:cBhvr>
                                        <p:cTn id="35"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l="5875" b="6510"/>
          <a:stretch>
            <a:fillRect/>
          </a:stretch>
        </p:blipFill>
        <p:spPr>
          <a:xfrm>
            <a:off x="0" y="-165201"/>
            <a:ext cx="12192000" cy="7023201"/>
          </a:xfrm>
          <a:custGeom>
            <a:avLst/>
            <a:gdLst>
              <a:gd name="connsiteX0" fmla="*/ 0 w 12192000"/>
              <a:gd name="connsiteY0" fmla="*/ 0 h 6566001"/>
              <a:gd name="connsiteX1" fmla="*/ 12192000 w 12192000"/>
              <a:gd name="connsiteY1" fmla="*/ 0 h 6566001"/>
              <a:gd name="connsiteX2" fmla="*/ 12192000 w 12192000"/>
              <a:gd name="connsiteY2" fmla="*/ 6566001 h 6566001"/>
              <a:gd name="connsiteX3" fmla="*/ 0 w 12192000"/>
              <a:gd name="connsiteY3" fmla="*/ 6566001 h 6566001"/>
              <a:gd name="connsiteX4" fmla="*/ 0 w 12192000"/>
              <a:gd name="connsiteY4" fmla="*/ 0 h 656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566001">
                <a:moveTo>
                  <a:pt x="0" y="0"/>
                </a:moveTo>
                <a:lnTo>
                  <a:pt x="12192000" y="0"/>
                </a:lnTo>
                <a:lnTo>
                  <a:pt x="12192000" y="6566001"/>
                </a:lnTo>
                <a:lnTo>
                  <a:pt x="0" y="6566001"/>
                </a:lnTo>
                <a:lnTo>
                  <a:pt x="0" y="0"/>
                </a:lnTo>
                <a:close/>
              </a:path>
            </a:pathLst>
          </a:cu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3" name="Rectangle 2"/>
          <p:cNvSpPr/>
          <p:nvPr/>
        </p:nvSpPr>
        <p:spPr>
          <a:xfrm>
            <a:off x="170578" y="1008009"/>
            <a:ext cx="8938922" cy="587853"/>
          </a:xfrm>
          <a:prstGeom prst="rect">
            <a:avLst/>
          </a:prstGeom>
        </p:spPr>
        <p:txBody>
          <a:bodyPr wrap="none">
            <a:spAutoFit/>
          </a:bodyPr>
          <a:lstStyle/>
          <a:p>
            <a:pPr marR="30480" lvl="2" algn="just">
              <a:lnSpc>
                <a:spcPct val="115000"/>
              </a:lnSpc>
              <a:spcAft>
                <a:spcPts val="1200"/>
              </a:spcAft>
              <a:buClr>
                <a:srgbClr val="0070C0"/>
              </a:buClr>
            </a:pPr>
            <a:r>
              <a:rPr lang="en-US" sz="2800" b="1" dirty="0" smtClean="0">
                <a:solidFill>
                  <a:srgbClr val="0070C0"/>
                </a:solidFill>
                <a:latin typeface="Times New Roman" panose="02020603050405020304" pitchFamily="18" charset="0"/>
                <a:ea typeface="Times New Roman" panose="02020603050405020304" pitchFamily="18" charset="0"/>
              </a:rPr>
              <a:t>2. </a:t>
            </a:r>
            <a:r>
              <a:rPr lang="en-US" sz="2800" b="1" dirty="0" err="1" smtClean="0">
                <a:solidFill>
                  <a:srgbClr val="0070C0"/>
                </a:solidFill>
                <a:latin typeface="Times New Roman" panose="02020603050405020304" pitchFamily="18" charset="0"/>
                <a:ea typeface="Times New Roman" panose="02020603050405020304" pitchFamily="18" charset="0"/>
              </a:rPr>
              <a:t>Tìm</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những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tưởng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1302407" y="1604772"/>
            <a:ext cx="4091922" cy="671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164551" y="3103557"/>
            <a:ext cx="6898696" cy="2751522"/>
          </a:xfrm>
          <a:prstGeom prst="rect">
            <a:avLst/>
          </a:prstGeom>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1.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Hãy</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nêu</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những</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mộng</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tưởng</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của</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em</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bé</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qua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mỗi</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lần</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quẹt</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diêm</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2.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Khi</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diêm</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tắt</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thực</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tế</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nào</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đã</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thay</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thế</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cho</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mộng</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tưởng</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3.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Ước</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mơ</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của</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em</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bé</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qua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mỗi</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lần</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quẹt</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diêm</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là</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altLang="en-US" sz="32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gì</a:t>
            </a:r>
            <a:r>
              <a:rPr kumimoji="0" lang="en-US" alt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2" name="Picture 11"/>
          <p:cNvPicPr>
            <a:picLocks noChangeAspect="1"/>
          </p:cNvPicPr>
          <p:nvPr/>
        </p:nvPicPr>
        <p:blipFill>
          <a:blip r:embed="rId5"/>
          <a:stretch>
            <a:fillRect/>
          </a:stretch>
        </p:blipFill>
        <p:spPr>
          <a:xfrm>
            <a:off x="7882658" y="2181219"/>
            <a:ext cx="3206713" cy="2902845"/>
          </a:xfrm>
          <a:prstGeom prst="ellipse">
            <a:avLst/>
          </a:prstGeom>
          <a:ln>
            <a:noFill/>
          </a:ln>
          <a:effectLst>
            <a:softEdge rad="112500"/>
          </a:effectLst>
        </p:spPr>
      </p:pic>
      <p:sp>
        <p:nvSpPr>
          <p:cNvPr id="13" name="TextBox 12"/>
          <p:cNvSpPr txBox="1"/>
          <p:nvPr/>
        </p:nvSpPr>
        <p:spPr>
          <a:xfrm>
            <a:off x="3348368" y="2507462"/>
            <a:ext cx="345896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08</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7315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0"/>
                                        <p:tgtEl>
                                          <p:spTgt spid="11">
                                            <p:txEl>
                                              <p:pRg st="2" end="2"/>
                                            </p:txEl>
                                          </p:spTgt>
                                        </p:tgtEl>
                                      </p:cBhvr>
                                    </p:animEffect>
                                    <p:anim calcmode="lin" valueType="num">
                                      <p:cBhvr>
                                        <p:cTn id="2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4760" y="246043"/>
            <a:ext cx="7635631"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Giới</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thiệu</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lang="en-US" sz="2800" b="1" dirty="0">
                <a:solidFill>
                  <a:srgbClr val="0D0D0D"/>
                </a:solidFill>
                <a:latin typeface="Times New Roman" panose="02020603050405020304" pitchFamily="18" charset="0"/>
                <a:ea typeface="MS Mincho"/>
              </a:rPr>
              <a:t>t</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Dế</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lang="en-US" sz="2800" b="1" i="1" dirty="0" err="1">
                <a:solidFill>
                  <a:srgbClr val="0D0D0D"/>
                </a:solidFill>
                <a:latin typeface="Times New Roman" panose="02020603050405020304" pitchFamily="18" charset="0"/>
                <a:ea typeface="MS Mincho"/>
              </a:rPr>
              <a:t>M</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èn</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phiêu</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lưu</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kí</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921116" y="1234438"/>
            <a:ext cx="6165670" cy="4611190"/>
          </a:xfrm>
          <a:prstGeom prst="roundRect">
            <a:avLst/>
          </a:prstGeom>
          <a:solidFill>
            <a:schemeClr val="accent4">
              <a:lumMod val="20000"/>
              <a:lumOff val="80000"/>
            </a:schemeClr>
          </a:solidFill>
          <a:ln w="28575"/>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èn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ký</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(1941)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thoại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lứa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tuổi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thiếu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dịch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40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thứ</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qua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muôn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thử</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thách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mạo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hiểm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chặng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giúp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trưởng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trở</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cao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thượng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Chúng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kinh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Mèn</a:t>
            </a: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249293" y="1957932"/>
            <a:ext cx="3630843" cy="3164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loud Callout 8"/>
          <p:cNvSpPr/>
          <p:nvPr/>
        </p:nvSpPr>
        <p:spPr>
          <a:xfrm>
            <a:off x="2000092" y="1954329"/>
            <a:ext cx="7929154" cy="2991394"/>
          </a:xfrm>
          <a:prstGeom prst="cloudCallou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lang="en-US" sz="2800" i="1" dirty="0" err="1">
                <a:solidFill>
                  <a:srgbClr val="0D0D0D"/>
                </a:solidFill>
                <a:latin typeface="Times New Roman" panose="02020603050405020304" pitchFamily="18" charset="0"/>
                <a:ea typeface="MS Mincho"/>
              </a:rPr>
              <a:t>M</a:t>
            </a:r>
            <a:r>
              <a:rPr kumimoji="0" lang="en-US" sz="2800" b="0"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èn</a:t>
            </a:r>
            <a:r>
              <a:rPr kumimoji="0" lang="en-US" sz="2800" b="0"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phiêu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Thuộc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18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l="5875" b="6510"/>
          <a:stretch>
            <a:fillRect/>
          </a:stretch>
        </p:blipFill>
        <p:spPr>
          <a:xfrm>
            <a:off x="0" y="-165201"/>
            <a:ext cx="12192000" cy="7023201"/>
          </a:xfrm>
          <a:custGeom>
            <a:avLst/>
            <a:gdLst>
              <a:gd name="connsiteX0" fmla="*/ 0 w 12192000"/>
              <a:gd name="connsiteY0" fmla="*/ 0 h 6566001"/>
              <a:gd name="connsiteX1" fmla="*/ 12192000 w 12192000"/>
              <a:gd name="connsiteY1" fmla="*/ 0 h 6566001"/>
              <a:gd name="connsiteX2" fmla="*/ 12192000 w 12192000"/>
              <a:gd name="connsiteY2" fmla="*/ 6566001 h 6566001"/>
              <a:gd name="connsiteX3" fmla="*/ 0 w 12192000"/>
              <a:gd name="connsiteY3" fmla="*/ 6566001 h 6566001"/>
              <a:gd name="connsiteX4" fmla="*/ 0 w 12192000"/>
              <a:gd name="connsiteY4" fmla="*/ 0 h 656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566001">
                <a:moveTo>
                  <a:pt x="0" y="0"/>
                </a:moveTo>
                <a:lnTo>
                  <a:pt x="12192000" y="0"/>
                </a:lnTo>
                <a:lnTo>
                  <a:pt x="12192000" y="6566001"/>
                </a:lnTo>
                <a:lnTo>
                  <a:pt x="0" y="6566001"/>
                </a:lnTo>
                <a:lnTo>
                  <a:pt x="0" y="0"/>
                </a:lnTo>
                <a:close/>
              </a:path>
            </a:pathLst>
          </a:cu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839650072"/>
              </p:ext>
            </p:extLst>
          </p:nvPr>
        </p:nvGraphicFramePr>
        <p:xfrm>
          <a:off x="660399" y="1668709"/>
          <a:ext cx="10807700" cy="4696206"/>
        </p:xfrm>
        <a:graphic>
          <a:graphicData uri="http://schemas.openxmlformats.org/drawingml/2006/table">
            <a:tbl>
              <a:tblPr firstRow="1" firstCol="1" lastRow="1" lastCol="1" bandRow="1" bandCol="1"/>
              <a:tblGrid>
                <a:gridCol w="2362209">
                  <a:extLst>
                    <a:ext uri="{9D8B030D-6E8A-4147-A177-3AD203B41FA5}">
                      <a16:colId xmlns:a16="http://schemas.microsoft.com/office/drawing/2014/main" val="2236937238"/>
                    </a:ext>
                  </a:extLst>
                </a:gridCol>
                <a:gridCol w="2743130">
                  <a:extLst>
                    <a:ext uri="{9D8B030D-6E8A-4147-A177-3AD203B41FA5}">
                      <a16:colId xmlns:a16="http://schemas.microsoft.com/office/drawing/2014/main" val="445254590"/>
                    </a:ext>
                  </a:extLst>
                </a:gridCol>
                <a:gridCol w="2957638">
                  <a:extLst>
                    <a:ext uri="{9D8B030D-6E8A-4147-A177-3AD203B41FA5}">
                      <a16:colId xmlns:a16="http://schemas.microsoft.com/office/drawing/2014/main" val="3556404914"/>
                    </a:ext>
                  </a:extLst>
                </a:gridCol>
                <a:gridCol w="2744723">
                  <a:extLst>
                    <a:ext uri="{9D8B030D-6E8A-4147-A177-3AD203B41FA5}">
                      <a16:colId xmlns:a16="http://schemas.microsoft.com/office/drawing/2014/main" val="2765807254"/>
                    </a:ext>
                  </a:extLst>
                </a:gridCol>
              </a:tblGrid>
              <a:tr h="0">
                <a:tc>
                  <a:txBody>
                    <a:bodyPr/>
                    <a:lstStyle/>
                    <a:p>
                      <a:pPr algn="ctr">
                        <a:lnSpc>
                          <a:spcPct val="107000"/>
                        </a:lnSpc>
                        <a:spcAft>
                          <a:spcPts val="0"/>
                        </a:spcAft>
                      </a:pPr>
                      <a:r>
                        <a:rPr lang="en-US" sz="24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4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4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4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4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4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4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4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4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4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4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4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690689"/>
                  </a:ext>
                </a:extLst>
              </a:tr>
              <a:tr h="0">
                <a:tc>
                  <a:txBody>
                    <a:bodyPr/>
                    <a:lstStyle/>
                    <a:p>
                      <a:pPr algn="ctr">
                        <a:lnSpc>
                          <a:spcPct val="107000"/>
                        </a:lnSpc>
                        <a:spcAft>
                          <a:spcPts val="0"/>
                        </a:spcAft>
                      </a:pPr>
                      <a:r>
                        <a:rPr lang="en-US" sz="2400" b="1" dirty="0" err="1">
                          <a:solidFill>
                            <a:srgbClr val="C00000"/>
                          </a:solidFill>
                          <a:effectLst/>
                          <a:latin typeface="Times New Roman" panose="02020603050405020304" pitchFamily="18" charset="0"/>
                          <a:ea typeface="Calibri" panose="020F0502020204030204" pitchFamily="34" charset="0"/>
                        </a:rPr>
                        <a:t>Lần</a:t>
                      </a:r>
                      <a:r>
                        <a:rPr lang="en-US" sz="2400" b="1" dirty="0">
                          <a:solidFill>
                            <a:srgbClr val="C00000"/>
                          </a:solidFill>
                          <a:effectLst/>
                          <a:latin typeface="Times New Roman" panose="02020603050405020304" pitchFamily="18" charset="0"/>
                          <a:ea typeface="Calibri" panose="020F0502020204030204" pitchFamily="34" charset="0"/>
                        </a:rPr>
                        <a:t> </a:t>
                      </a:r>
                      <a:r>
                        <a:rPr lang="en-US" sz="2400" b="1" dirty="0" smtClean="0">
                          <a:solidFill>
                            <a:srgbClr val="C00000"/>
                          </a:solidFill>
                          <a:effectLst/>
                          <a:latin typeface="Times New Roman" panose="02020603050405020304" pitchFamily="18" charset="0"/>
                          <a:ea typeface="Calibri" panose="020F0502020204030204" pitchFamily="34" charset="0"/>
                        </a:rPr>
                        <a:t>1</a:t>
                      </a:r>
                    </a:p>
                    <a:p>
                      <a:pPr algn="ctr">
                        <a:lnSpc>
                          <a:spcPct val="107000"/>
                        </a:lnSpc>
                        <a:spcAft>
                          <a:spcPts val="0"/>
                        </a:spcAft>
                      </a:pPr>
                      <a:r>
                        <a:rPr lang="en-US" sz="2400" b="1" dirty="0" smtClean="0">
                          <a:solidFill>
                            <a:srgbClr val="C00000"/>
                          </a:solidFill>
                          <a:effectLst/>
                          <a:latin typeface="Times New Roman" panose="02020603050405020304" pitchFamily="18" charset="0"/>
                          <a:ea typeface="Calibri" panose="020F0502020204030204" pitchFamily="34" charset="0"/>
                        </a:rPr>
                        <a:t>(</a:t>
                      </a:r>
                      <a:r>
                        <a:rPr lang="en-US" sz="2400" b="1" dirty="0" err="1" smtClean="0">
                          <a:solidFill>
                            <a:srgbClr val="C00000"/>
                          </a:solidFill>
                          <a:effectLst/>
                          <a:latin typeface="Times New Roman" panose="02020603050405020304" pitchFamily="18" charset="0"/>
                          <a:ea typeface="Calibri" panose="020F0502020204030204" pitchFamily="34" charset="0"/>
                        </a:rPr>
                        <a:t>Nhóm</a:t>
                      </a:r>
                      <a:r>
                        <a:rPr lang="en-US" sz="2400" b="1" baseline="0" dirty="0" smtClean="0">
                          <a:solidFill>
                            <a:srgbClr val="C00000"/>
                          </a:solidFill>
                          <a:effectLst/>
                          <a:latin typeface="Times New Roman" panose="02020603050405020304" pitchFamily="18" charset="0"/>
                          <a:ea typeface="Calibri" panose="020F0502020204030204" pitchFamily="34" charset="0"/>
                        </a:rPr>
                        <a:t> 1)</a:t>
                      </a:r>
                      <a:endParaRPr lang="en-US" sz="2400" b="1" dirty="0">
                        <a:solidFill>
                          <a:srgbClr val="C0000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smtClean="0">
                          <a:solidFill>
                            <a:srgbClr val="0033CC"/>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dirty="0" smtClean="0">
                          <a:solidFill>
                            <a:srgbClr val="0033CC"/>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dirty="0" smtClean="0">
                          <a:solidFill>
                            <a:srgbClr val="0033CC"/>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330443"/>
                  </a:ext>
                </a:extLst>
              </a:tr>
              <a:tr h="0">
                <a:tc>
                  <a:txBody>
                    <a:bodyPr/>
                    <a:lstStyle/>
                    <a:p>
                      <a:pPr algn="ctr">
                        <a:lnSpc>
                          <a:spcPct val="107000"/>
                        </a:lnSpc>
                        <a:spcAft>
                          <a:spcPts val="0"/>
                        </a:spcAft>
                      </a:pPr>
                      <a:r>
                        <a:rPr lang="en-US" sz="2400" b="1" dirty="0" err="1">
                          <a:solidFill>
                            <a:srgbClr val="C00000"/>
                          </a:solidFill>
                          <a:effectLst/>
                          <a:latin typeface="Times New Roman" panose="02020603050405020304" pitchFamily="18" charset="0"/>
                          <a:ea typeface="Calibri" panose="020F0502020204030204" pitchFamily="34" charset="0"/>
                        </a:rPr>
                        <a:t>Lần</a:t>
                      </a:r>
                      <a:r>
                        <a:rPr lang="en-US" sz="2400" b="1" dirty="0">
                          <a:solidFill>
                            <a:srgbClr val="C00000"/>
                          </a:solidFill>
                          <a:effectLst/>
                          <a:latin typeface="Times New Roman" panose="02020603050405020304" pitchFamily="18" charset="0"/>
                          <a:ea typeface="Calibri" panose="020F0502020204030204" pitchFamily="34" charset="0"/>
                        </a:rPr>
                        <a:t> </a:t>
                      </a:r>
                      <a:r>
                        <a:rPr lang="en-US" sz="2400" b="1" dirty="0" smtClean="0">
                          <a:solidFill>
                            <a:srgbClr val="C00000"/>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400" b="1" dirty="0" smtClean="0">
                          <a:solidFill>
                            <a:srgbClr val="C00000"/>
                          </a:solidFill>
                          <a:effectLst/>
                          <a:latin typeface="Times New Roman" panose="02020603050405020304" pitchFamily="18" charset="0"/>
                          <a:ea typeface="Calibri" panose="020F0502020204030204" pitchFamily="34" charset="0"/>
                        </a:rPr>
                        <a:t>(</a:t>
                      </a:r>
                      <a:r>
                        <a:rPr lang="en-US" sz="2400" b="1" dirty="0" err="1" smtClean="0">
                          <a:solidFill>
                            <a:srgbClr val="C00000"/>
                          </a:solidFill>
                          <a:effectLst/>
                          <a:latin typeface="Times New Roman" panose="02020603050405020304" pitchFamily="18" charset="0"/>
                          <a:ea typeface="Calibri" panose="020F0502020204030204" pitchFamily="34" charset="0"/>
                        </a:rPr>
                        <a:t>Nhóm</a:t>
                      </a:r>
                      <a:r>
                        <a:rPr lang="en-US" sz="2400" b="1" baseline="0" dirty="0" smtClean="0">
                          <a:solidFill>
                            <a:srgbClr val="C00000"/>
                          </a:solidFill>
                          <a:effectLst/>
                          <a:latin typeface="Times New Roman" panose="02020603050405020304" pitchFamily="18" charset="0"/>
                          <a:ea typeface="Calibri" panose="020F0502020204030204" pitchFamily="34" charset="0"/>
                        </a:rPr>
                        <a:t> 2)</a:t>
                      </a:r>
                      <a:endParaRPr lang="en-US" sz="2400" b="1" dirty="0" smtClean="0">
                        <a:solidFill>
                          <a:srgbClr val="C0000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192141"/>
                  </a:ext>
                </a:extLst>
              </a:tr>
              <a:tr h="0">
                <a:tc>
                  <a:txBody>
                    <a:bodyPr/>
                    <a:lstStyle/>
                    <a:p>
                      <a:pPr algn="ctr">
                        <a:lnSpc>
                          <a:spcPct val="107000"/>
                        </a:lnSpc>
                        <a:spcAft>
                          <a:spcPts val="0"/>
                        </a:spcAft>
                      </a:pPr>
                      <a:r>
                        <a:rPr lang="en-US" sz="2400" b="1" dirty="0" err="1" smtClean="0">
                          <a:solidFill>
                            <a:srgbClr val="C00000"/>
                          </a:solidFill>
                          <a:effectLst/>
                          <a:latin typeface="Times New Roman" panose="02020603050405020304" pitchFamily="18" charset="0"/>
                          <a:ea typeface="Calibri" panose="020F0502020204030204" pitchFamily="34" charset="0"/>
                        </a:rPr>
                        <a:t>Lần</a:t>
                      </a:r>
                      <a:r>
                        <a:rPr lang="en-US" sz="2400" b="1" baseline="0" dirty="0" smtClean="0">
                          <a:solidFill>
                            <a:srgbClr val="C00000"/>
                          </a:solidFill>
                          <a:effectLst/>
                          <a:latin typeface="Times New Roman" panose="02020603050405020304" pitchFamily="18" charset="0"/>
                          <a:ea typeface="Calibri" panose="020F0502020204030204" pitchFamily="34" charset="0"/>
                        </a:rPr>
                        <a:t> 3</a:t>
                      </a:r>
                    </a:p>
                    <a:p>
                      <a:pPr algn="ctr">
                        <a:lnSpc>
                          <a:spcPct val="107000"/>
                        </a:lnSpc>
                        <a:spcAft>
                          <a:spcPts val="0"/>
                        </a:spcAft>
                      </a:pPr>
                      <a:r>
                        <a:rPr lang="en-US" sz="2400" b="1" baseline="0" dirty="0" smtClean="0">
                          <a:solidFill>
                            <a:srgbClr val="C00000"/>
                          </a:solidFill>
                          <a:effectLst/>
                          <a:latin typeface="Times New Roman" panose="02020603050405020304" pitchFamily="18" charset="0"/>
                          <a:ea typeface="Calibri" panose="020F0502020204030204" pitchFamily="34" charset="0"/>
                        </a:rPr>
                        <a:t>(</a:t>
                      </a:r>
                      <a:r>
                        <a:rPr lang="en-US" sz="2400" b="1" baseline="0" dirty="0" err="1" smtClean="0">
                          <a:solidFill>
                            <a:srgbClr val="C00000"/>
                          </a:solidFill>
                          <a:effectLst/>
                          <a:latin typeface="Times New Roman" panose="02020603050405020304" pitchFamily="18" charset="0"/>
                          <a:ea typeface="Calibri" panose="020F0502020204030204" pitchFamily="34" charset="0"/>
                        </a:rPr>
                        <a:t>Nhóm</a:t>
                      </a:r>
                      <a:r>
                        <a:rPr lang="en-US" sz="2400" b="1" baseline="0" dirty="0" smtClean="0">
                          <a:solidFill>
                            <a:srgbClr val="C00000"/>
                          </a:solidFill>
                          <a:effectLst/>
                          <a:latin typeface="Times New Roman" panose="02020603050405020304" pitchFamily="18" charset="0"/>
                          <a:ea typeface="Calibri" panose="020F0502020204030204" pitchFamily="34" charset="0"/>
                        </a:rPr>
                        <a:t> 3)</a:t>
                      </a:r>
                      <a:endParaRPr lang="en-US" sz="2400" b="1" dirty="0">
                        <a:solidFill>
                          <a:srgbClr val="C0000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088059"/>
                  </a:ext>
                </a:extLst>
              </a:tr>
              <a:tr h="0">
                <a:tc>
                  <a:txBody>
                    <a:bodyPr/>
                    <a:lstStyle/>
                    <a:p>
                      <a:pPr algn="ctr">
                        <a:lnSpc>
                          <a:spcPct val="107000"/>
                        </a:lnSpc>
                        <a:spcAft>
                          <a:spcPts val="0"/>
                        </a:spcAft>
                      </a:pPr>
                      <a:r>
                        <a:rPr lang="en-US" sz="2400" b="1" dirty="0" err="1" smtClean="0">
                          <a:solidFill>
                            <a:srgbClr val="C00000"/>
                          </a:solidFill>
                          <a:effectLst/>
                          <a:latin typeface="Times New Roman" panose="02020603050405020304" pitchFamily="18" charset="0"/>
                          <a:ea typeface="Calibri" panose="020F0502020204030204" pitchFamily="34" charset="0"/>
                        </a:rPr>
                        <a:t>Lần</a:t>
                      </a:r>
                      <a:r>
                        <a:rPr lang="en-US" sz="2400" b="1" baseline="0" dirty="0" smtClean="0">
                          <a:solidFill>
                            <a:srgbClr val="C00000"/>
                          </a:solidFill>
                          <a:effectLst/>
                          <a:latin typeface="Times New Roman" panose="02020603050405020304" pitchFamily="18" charset="0"/>
                          <a:ea typeface="Calibri" panose="020F0502020204030204" pitchFamily="34" charset="0"/>
                        </a:rPr>
                        <a:t> 4</a:t>
                      </a:r>
                    </a:p>
                    <a:p>
                      <a:pPr algn="ctr">
                        <a:lnSpc>
                          <a:spcPct val="107000"/>
                        </a:lnSpc>
                        <a:spcAft>
                          <a:spcPts val="0"/>
                        </a:spcAft>
                      </a:pPr>
                      <a:r>
                        <a:rPr lang="en-US" sz="2400" b="1" baseline="0" dirty="0" smtClean="0">
                          <a:solidFill>
                            <a:srgbClr val="C00000"/>
                          </a:solidFill>
                          <a:effectLst/>
                          <a:latin typeface="Times New Roman" panose="02020603050405020304" pitchFamily="18" charset="0"/>
                          <a:ea typeface="Calibri" panose="020F0502020204030204" pitchFamily="34" charset="0"/>
                        </a:rPr>
                        <a:t>(</a:t>
                      </a:r>
                      <a:r>
                        <a:rPr lang="en-US" sz="2400" b="1" baseline="0" dirty="0" err="1" smtClean="0">
                          <a:solidFill>
                            <a:srgbClr val="C00000"/>
                          </a:solidFill>
                          <a:effectLst/>
                          <a:latin typeface="Times New Roman" panose="02020603050405020304" pitchFamily="18" charset="0"/>
                          <a:ea typeface="Calibri" panose="020F0502020204030204" pitchFamily="34" charset="0"/>
                        </a:rPr>
                        <a:t>Nhóm</a:t>
                      </a:r>
                      <a:r>
                        <a:rPr lang="en-US" sz="2400" b="1" baseline="0" dirty="0" smtClean="0">
                          <a:solidFill>
                            <a:srgbClr val="C00000"/>
                          </a:solidFill>
                          <a:effectLst/>
                          <a:latin typeface="Times New Roman" panose="02020603050405020304" pitchFamily="18" charset="0"/>
                          <a:ea typeface="Calibri" panose="020F0502020204030204" pitchFamily="34" charset="0"/>
                        </a:rPr>
                        <a:t> 4)</a:t>
                      </a:r>
                      <a:endParaRPr lang="en-US" sz="2400" b="1" dirty="0">
                        <a:solidFill>
                          <a:srgbClr val="C0000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236322"/>
                  </a:ext>
                </a:extLst>
              </a:tr>
              <a:tr h="0">
                <a:tc>
                  <a:txBody>
                    <a:bodyPr/>
                    <a:lstStyle/>
                    <a:p>
                      <a:pPr algn="ctr">
                        <a:lnSpc>
                          <a:spcPct val="107000"/>
                        </a:lnSpc>
                        <a:spcAft>
                          <a:spcPts val="0"/>
                        </a:spcAft>
                      </a:pPr>
                      <a:r>
                        <a:rPr lang="en-US" sz="2400" b="1" dirty="0" err="1" smtClean="0">
                          <a:solidFill>
                            <a:srgbClr val="C00000"/>
                          </a:solidFill>
                          <a:effectLst/>
                          <a:latin typeface="Times New Roman" panose="02020603050405020304" pitchFamily="18" charset="0"/>
                          <a:ea typeface="Calibri" panose="020F0502020204030204" pitchFamily="34" charset="0"/>
                        </a:rPr>
                        <a:t>Lần</a:t>
                      </a:r>
                      <a:r>
                        <a:rPr lang="en-US" sz="2400" b="1" baseline="0" dirty="0" smtClean="0">
                          <a:solidFill>
                            <a:srgbClr val="C00000"/>
                          </a:solidFill>
                          <a:effectLst/>
                          <a:latin typeface="Times New Roman" panose="02020603050405020304" pitchFamily="18" charset="0"/>
                          <a:ea typeface="Calibri" panose="020F0502020204030204" pitchFamily="34" charset="0"/>
                        </a:rPr>
                        <a:t> 5</a:t>
                      </a:r>
                    </a:p>
                    <a:p>
                      <a:pPr algn="ctr">
                        <a:lnSpc>
                          <a:spcPct val="107000"/>
                        </a:lnSpc>
                        <a:spcAft>
                          <a:spcPts val="0"/>
                        </a:spcAft>
                      </a:pPr>
                      <a:r>
                        <a:rPr lang="en-US" sz="2400" b="1" baseline="0" dirty="0" smtClean="0">
                          <a:solidFill>
                            <a:srgbClr val="C00000"/>
                          </a:solidFill>
                          <a:effectLst/>
                          <a:latin typeface="Times New Roman" panose="02020603050405020304" pitchFamily="18" charset="0"/>
                          <a:ea typeface="Calibri" panose="020F0502020204030204" pitchFamily="34" charset="0"/>
                        </a:rPr>
                        <a:t>(</a:t>
                      </a:r>
                      <a:r>
                        <a:rPr lang="en-US" sz="2400" b="1" baseline="0" dirty="0" err="1" smtClean="0">
                          <a:solidFill>
                            <a:srgbClr val="C00000"/>
                          </a:solidFill>
                          <a:effectLst/>
                          <a:latin typeface="Times New Roman" panose="02020603050405020304" pitchFamily="18" charset="0"/>
                          <a:ea typeface="Calibri" panose="020F0502020204030204" pitchFamily="34" charset="0"/>
                        </a:rPr>
                        <a:t>Nhóm</a:t>
                      </a:r>
                      <a:r>
                        <a:rPr lang="en-US" sz="2400" b="1" baseline="0" dirty="0" smtClean="0">
                          <a:solidFill>
                            <a:srgbClr val="C00000"/>
                          </a:solidFill>
                          <a:effectLst/>
                          <a:latin typeface="Times New Roman" panose="02020603050405020304" pitchFamily="18" charset="0"/>
                          <a:ea typeface="Calibri" panose="020F0502020204030204" pitchFamily="34" charset="0"/>
                        </a:rPr>
                        <a:t> 5)</a:t>
                      </a:r>
                      <a:endParaRPr lang="en-US" sz="2400" b="1" dirty="0">
                        <a:solidFill>
                          <a:srgbClr val="C0000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338353"/>
                  </a:ext>
                </a:extLst>
              </a:tr>
            </a:tbl>
          </a:graphicData>
        </a:graphic>
      </p:graphicFrame>
      <p:sp>
        <p:nvSpPr>
          <p:cNvPr id="6" name="TextBox 5"/>
          <p:cNvSpPr txBox="1"/>
          <p:nvPr/>
        </p:nvSpPr>
        <p:spPr>
          <a:xfrm>
            <a:off x="4334770" y="1028700"/>
            <a:ext cx="3458960"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08</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783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6892654" y="172191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Vòng</a:t>
            </a:r>
            <a:r>
              <a:rPr kumimoji="0" lang="en-US" sz="24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Chia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lớp</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5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sâu</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đánh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thứ</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hết</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thảo</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luận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Vòng</a:t>
            </a:r>
            <a:r>
              <a:rPr kumimoji="0" lang="en-US" sz="24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2.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sâu</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mới</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chia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sẻ</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iến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thảo</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luận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sâu</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8511373" y="1081235"/>
            <a:ext cx="1339208" cy="692728"/>
          </a:xfrm>
          <a:prstGeom prst="rect">
            <a:avLst/>
          </a:prstGeom>
        </p:spPr>
      </p:pic>
      <p:pic>
        <p:nvPicPr>
          <p:cNvPr id="7" name="Picture 6"/>
          <p:cNvPicPr>
            <a:picLocks noChangeAspect="1"/>
          </p:cNvPicPr>
          <p:nvPr/>
        </p:nvPicPr>
        <p:blipFill>
          <a:blip r:embed="rId7"/>
          <a:stretch>
            <a:fillRect/>
          </a:stretch>
        </p:blipFill>
        <p:spPr>
          <a:xfrm>
            <a:off x="8492836" y="4996191"/>
            <a:ext cx="1357745" cy="690506"/>
          </a:xfrm>
          <a:prstGeom prst="rect">
            <a:avLst/>
          </a:prstGeom>
        </p:spPr>
      </p:pic>
    </p:spTree>
    <p:extLst>
      <p:ext uri="{BB962C8B-B14F-4D97-AF65-F5344CB8AC3E}">
        <p14:creationId xmlns:p14="http://schemas.microsoft.com/office/powerpoint/2010/main" val="30828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3925887">
                  <a:extLst>
                    <a:ext uri="{9D8B030D-6E8A-4147-A177-3AD203B41FA5}">
                      <a16:colId xmlns:a16="http://schemas.microsoft.com/office/drawing/2014/main" val="20002"/>
                    </a:ext>
                  </a:extLst>
                </a:gridCol>
                <a:gridCol w="2686050">
                  <a:extLst>
                    <a:ext uri="{9D8B030D-6E8A-4147-A177-3AD203B41FA5}">
                      <a16:colId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Mộng tưởng</a:t>
            </a:r>
            <a:endParaRPr kumimoji="0" lang="vi-VN" alt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Thực tế</a:t>
            </a:r>
            <a:endParaRPr kumimoji="0" lang="vi-VN" alt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vi-VN" altLang="en-US" sz="20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Ư</a:t>
            </a:r>
            <a:r>
              <a:rPr kumimoji="0" lang="en-US" altLang="en-US" sz="20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ớc mơ</a:t>
            </a:r>
            <a:endParaRPr kumimoji="0" lang="vi-VN" altLang="en-US" sz="20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Lần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1</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marL="0" marR="0" lvl="0" indent="0" algn="just"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Em</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ngồi</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trước</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một</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lò</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sưởi</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bằng</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sắt</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a:t>
            </a:r>
          </a:p>
          <a:p>
            <a:pPr marL="0" marR="0" lvl="0" indent="0" algn="just"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lửa</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cháy</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nom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vui</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mắt</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hơi</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nóng</a:t>
            </a:r>
            <a:endPar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dịu</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dàng</a:t>
            </a:r>
            <a:endPar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Lửa</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tắt</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lò</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sưởi</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biến</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mất</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em</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nghĩ</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đến</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việc</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bị</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cha</a:t>
            </a:r>
            <a:r>
              <a:rPr kumimoji="0" lang="fr-FR"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mắng</a:t>
            </a:r>
            <a:endParaRPr kumimoji="0" lang="vi-VN" altLang="en-US" sz="24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được</a:t>
            </a:r>
            <a:endPar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sưởi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ấm</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Lần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2</a:t>
            </a:r>
            <a:endParaRPr kumimoji="0" lang="vi-VN" alt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ăn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ngỗng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quay,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ngỗng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nhảyra</a:t>
            </a:r>
            <a:r>
              <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khỏi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đĩa</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phía</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endParaRPr kumimoji="0" lang="vi-VN" altLang="en-US" sz="2400" b="1" i="0" u="none" strike="noStrike" kern="1200" cap="none" spc="0" normalizeH="0" baseline="0" noProof="0" dirty="0">
              <a:ln>
                <a:noFill/>
              </a:ln>
              <a:solidFill>
                <a:srgbClr val="0066FF"/>
              </a:solidFill>
              <a:effectLst/>
              <a:uLnTx/>
              <a:uFillTx/>
              <a:latin typeface="Times New Roman" pitchFamily="18" charset="0"/>
              <a:ea typeface="+mn-ea"/>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Bức</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tường</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lạnh</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lẽo</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phố</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fr-FR"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xá</a:t>
            </a:r>
            <a:r>
              <a:rPr kumimoji="0" lang="fr-FR"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vắng</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teo</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lạnh</a:t>
            </a:r>
            <a:r>
              <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buốt</a:t>
            </a:r>
            <a:endParaRPr kumimoji="0" lang="fr-FR"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ăn</a:t>
            </a:r>
            <a:r>
              <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ngon</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Lần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3</a:t>
            </a:r>
            <a:endParaRPr kumimoji="0" lang="vi-VN" alt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Nô-en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trí</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lộng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lẫy</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ngọn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rực</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bay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bay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mãi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ngôi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vui</a:t>
            </a:r>
            <a:r>
              <a:rPr kumimoji="0" lang="en-US"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Lần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4</a:t>
            </a:r>
            <a:endParaRPr kumimoji="0" lang="vi-VN" alt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mỉm</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cười</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em</a:t>
            </a:r>
            <a:r>
              <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reo </a:t>
            </a:r>
            <a:endPar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lên</a:t>
            </a:r>
            <a:r>
              <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cháu</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xin</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thượng</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chí</a:t>
            </a:r>
            <a:r>
              <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cháu</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về</a:t>
            </a:r>
            <a:r>
              <a:rPr kumimoji="0" lang="en-US" alt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altLang="en-US" sz="20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Ảo</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ảnh</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rực</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sang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mất</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mất</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che</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chở</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endParaRPr kumimoji="0" lang="vi-VN" altLang="en-US" sz="2400" b="1" i="0" u="none" strike="noStrike" kern="1200" cap="none" spc="0" normalizeH="0" baseline="0" noProof="0" dirty="0">
              <a:ln>
                <a:noFill/>
              </a:ln>
              <a:solidFill>
                <a:srgbClr val="0066FF"/>
              </a:solidFill>
              <a:effectLst/>
              <a:uLnTx/>
              <a:uFillTx/>
              <a:latin typeface="Times New Roman" pitchFamily="18" charset="0"/>
              <a:ea typeface="+mn-ea"/>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Lần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5</a:t>
            </a:r>
            <a:endParaRPr kumimoji="0" lang="vi-VN" alt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cầm</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tay</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cháu</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bay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vụt</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chẳng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còn</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đói</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rét</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chầu</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thượng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ở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marL="0" marR="0" lvl="0" indent="0" algn="just" defTabSz="914400" rtl="0" eaLnBrk="1" fontAlgn="base" latinLnBrk="0" hangingPunct="1">
              <a:lnSpc>
                <a:spcPct val="90000"/>
              </a:lnSpc>
              <a:spcBef>
                <a:spcPct val="0"/>
              </a:spcBef>
              <a:spcAft>
                <a:spcPct val="0"/>
              </a:spcAft>
              <a:buClrTx/>
              <a:buSzTx/>
              <a:buFont typeface="Arial" charset="0"/>
              <a:buNone/>
              <a:tabLst/>
              <a:defRPr/>
            </a:pPr>
            <a:r>
              <a:rPr kumimoji="0" lang="en-US" altLang="en-US" sz="1800" b="0" i="0" u="none" strike="noStrike" kern="1200" cap="none" spc="0" normalizeH="0" baseline="0" noProof="0" dirty="0">
                <a:ln>
                  <a:noFill/>
                </a:ln>
                <a:solidFill>
                  <a:srgbClr val="0066FF"/>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Sáng</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sủa</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ấm</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áp</a:t>
            </a:r>
            <a:endParaRPr kumimoji="0" lang="vi-VN" alt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Tối</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tăm</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lạnh</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lẽo</a:t>
            </a:r>
            <a:endPar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Giàu</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có</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sung</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túc</a:t>
            </a:r>
            <a:endParaRPr kumimoji="0" lang="vi-VN"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Nghèo</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khổ</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thiếu</a:t>
            </a:r>
            <a:r>
              <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fr-FR"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thốn</a:t>
            </a:r>
            <a:endParaRPr kumimoji="0" lang="fr-FR"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Vui</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tươi</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đẹp</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đẽ</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Xót</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xa</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thương</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cảm</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Vui</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sướng</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Đau</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khổ</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tuyệt</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vọng</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Hạnh</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phúc</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dạt</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dào</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=&gt;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Phũ</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phàng</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tàn</a:t>
            </a:r>
            <a:r>
              <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altLang="en-US" sz="2400" b="1"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nhẫn</a:t>
            </a:r>
            <a:endParaRPr kumimoji="0" lang="en-US" altLang="en-US" sz="2400" b="1"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Các</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lần</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quẹt</a:t>
            </a:r>
            <a:r>
              <a:rPr kumimoji="0" lang="en-US"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90000"/>
              </a:lnSpc>
              <a:spcBef>
                <a:spcPct val="0"/>
              </a:spcBef>
              <a:spcAft>
                <a:spcPct val="0"/>
              </a:spcAft>
              <a:buClrTx/>
              <a:buSzTx/>
              <a:buFont typeface="Arial" charset="0"/>
              <a:buNone/>
              <a:tabLst/>
              <a:defRPr/>
            </a:pPr>
            <a:r>
              <a:rPr kumimoji="0" lang="en-US" altLang="en-US" sz="20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diêm</a:t>
            </a:r>
            <a:endParaRPr kumimoji="0" lang="vi-VN" altLang="en-US" sz="20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9009791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727471" y="2128761"/>
            <a:ext cx="6296326" cy="4106939"/>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marR="0" lvl="0" indent="-342900"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s-ES" sz="24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Theo</a:t>
            </a:r>
            <a:r>
              <a:rPr kumimoji="0" lang="es-E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thể</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thay</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đổi</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trình</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tự</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trình</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tự</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xuất</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hiện</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pt-BR"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những hình ảnh trong mỗi giấc mộng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không</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vì</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sao? </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373063" marR="0" lvl="0" indent="-342900"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pt-BR"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Nêu </a:t>
            </a:r>
            <a:r>
              <a:rPr kumimoji="0" lang="pt-BR"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cảm nhận của em về thái độ, tình cảm của người kể chuyện với cô bé bán diêm. Phân tích một vài chi tiết làm cơ sở cho cảm nhận đó?</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1995965" y="4552888"/>
            <a:ext cx="2271234" cy="1581212"/>
          </a:xfrm>
          <a:prstGeom prst="ellipse">
            <a:avLst/>
          </a:prstGeom>
          <a:ln>
            <a:noFill/>
          </a:ln>
          <a:effectLst>
            <a:softEdge rad="112500"/>
          </a:effectLst>
        </p:spPr>
      </p:pic>
      <p:sp>
        <p:nvSpPr>
          <p:cNvPr id="4" name="Pentagon 3"/>
          <p:cNvSpPr/>
          <p:nvPr/>
        </p:nvSpPr>
        <p:spPr>
          <a:xfrm>
            <a:off x="871602" y="1972210"/>
            <a:ext cx="3855869" cy="2355273"/>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Thảo</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luận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6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phút</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nhiệm</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vụ</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HT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p:cNvSpPr/>
          <p:nvPr/>
        </p:nvSpPr>
        <p:spPr>
          <a:xfrm>
            <a:off x="-355895" y="322828"/>
            <a:ext cx="8938922" cy="587853"/>
          </a:xfrm>
          <a:prstGeom prst="rect">
            <a:avLst/>
          </a:prstGeom>
        </p:spPr>
        <p:txBody>
          <a:bodyPr wrap="none">
            <a:spAutoFit/>
          </a:bodyPr>
          <a:lstStyle/>
          <a:p>
            <a:pPr marL="914400" marR="30480" lvl="2" indent="0" algn="just" defTabSz="914400" rtl="0" eaLnBrk="1" fontAlgn="auto" latinLnBrk="0" hangingPunct="1">
              <a:lnSpc>
                <a:spcPct val="115000"/>
              </a:lnSpc>
              <a:spcBef>
                <a:spcPts val="0"/>
              </a:spcBef>
              <a:spcAft>
                <a:spcPts val="1200"/>
              </a:spcAft>
              <a:buClr>
                <a:srgbClr val="0070C0"/>
              </a:buClr>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tưởng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Oval 1"/>
          <p:cNvSpPr/>
          <p:nvPr/>
        </p:nvSpPr>
        <p:spPr>
          <a:xfrm>
            <a:off x="3754581" y="1136086"/>
            <a:ext cx="2479964" cy="914400"/>
          </a:xfrm>
          <a:prstGeom prst="ellips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VÒNG 2</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6" name="Rectangle 5"/>
          <p:cNvSpPr/>
          <p:nvPr/>
        </p:nvSpPr>
        <p:spPr>
          <a:xfrm>
            <a:off x="1623097" y="1130300"/>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2</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623097" y="1903304"/>
            <a:ext cx="6096000" cy="3108543"/>
          </a:xfrm>
          <a:prstGeom prst="rect">
            <a:avLst/>
          </a:prstGeom>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Nhận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xét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Theo em thứ 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ảnh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xuất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hiện</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mỗi lần quẹt diêm của cô bé bán diêm là phù hợp, không thể thay đổi.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Thể hiện tâm hồn ngây thơ, trong sáng của em, những ước mơ lãng mạn, diệu kỳ nhất từ đơn giản nhất cho đến ước mơ được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yêu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thương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p>
        </p:txBody>
      </p:sp>
    </p:spTree>
    <p:extLst>
      <p:ext uri="{BB962C8B-B14F-4D97-AF65-F5344CB8AC3E}">
        <p14:creationId xmlns:p14="http://schemas.microsoft.com/office/powerpoint/2010/main" val="418475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7" name="Rectangle 6"/>
          <p:cNvSpPr/>
          <p:nvPr/>
        </p:nvSpPr>
        <p:spPr>
          <a:xfrm>
            <a:off x="1650806" y="1395176"/>
            <a:ext cx="6096000" cy="3539430"/>
          </a:xfrm>
          <a:prstGeom prst="rect">
            <a:avLst/>
          </a:prstGeom>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pic>
        <p:nvPicPr>
          <p:cNvPr id="8" name="Picture 7"/>
          <p:cNvPicPr>
            <a:picLocks noChangeAspect="1"/>
          </p:cNvPicPr>
          <p:nvPr/>
        </p:nvPicPr>
        <p:blipFill>
          <a:blip r:embed="rId5"/>
          <a:stretch>
            <a:fillRect/>
          </a:stretch>
        </p:blipFill>
        <p:spPr>
          <a:xfrm>
            <a:off x="8044236" y="1860611"/>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589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8" name="Picture 7"/>
          <p:cNvPicPr>
            <a:picLocks noChangeAspect="1"/>
          </p:cNvPicPr>
          <p:nvPr/>
        </p:nvPicPr>
        <p:blipFill>
          <a:blip r:embed="rId5"/>
          <a:stretch>
            <a:fillRect/>
          </a:stretch>
        </p:blipFill>
        <p:spPr>
          <a:xfrm>
            <a:off x="8320183" y="2162692"/>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542631" y="1576684"/>
            <a:ext cx="6616263" cy="353943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Chi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Thật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dễ</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chịu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đôi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bàn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tay</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ngọn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lửa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bao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giả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hóa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vào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kể</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tâm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ngôn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ngữ</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kể</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ngôn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ngữ</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độc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nội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tâm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Mọi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cảm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giác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đang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hiện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hữu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lòng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giả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cùng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bạn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đọc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Tấm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lòng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yêu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thương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khao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khát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chở</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che</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số</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phận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hạnh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p>
        </p:txBody>
      </p:sp>
    </p:spTree>
    <p:extLst>
      <p:ext uri="{BB962C8B-B14F-4D97-AF65-F5344CB8AC3E}">
        <p14:creationId xmlns:p14="http://schemas.microsoft.com/office/powerpoint/2010/main" val="7357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035833" y="2072720"/>
            <a:ext cx="6590070" cy="125572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a:lnSpc>
                <a:spcPct val="115000"/>
              </a:lnSpc>
            </a:pPr>
            <a:r>
              <a:rPr lang="en-US" sz="2400" i="1" dirty="0" err="1">
                <a:solidFill>
                  <a:srgbClr val="000000"/>
                </a:solidFill>
                <a:latin typeface="Times New Roman" panose="02020603050405020304" pitchFamily="18" charset="0"/>
                <a:ea typeface="Times New Roman" panose="02020603050405020304" pitchFamily="18" charset="0"/>
              </a:rPr>
              <a:t>Suy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nguyên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chết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cô</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bé</a:t>
            </a:r>
            <a:r>
              <a:rPr lang="en-US" sz="2400" i="1"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649144" y="4160718"/>
            <a:ext cx="2609639" cy="1829332"/>
          </a:xfrm>
          <a:prstGeom prst="rect">
            <a:avLst/>
          </a:prstGeom>
          <a:noFill/>
          <a:ln w="9525">
            <a:noFill/>
            <a:miter lim="800000"/>
            <a:headEnd/>
            <a:tailEnd/>
          </a:ln>
        </p:spPr>
      </p:pic>
      <p:sp>
        <p:nvSpPr>
          <p:cNvPr id="2" name="Rectangle 1"/>
          <p:cNvSpPr/>
          <p:nvPr/>
        </p:nvSpPr>
        <p:spPr>
          <a:xfrm>
            <a:off x="348380" y="49796"/>
            <a:ext cx="7757252" cy="613245"/>
          </a:xfrm>
          <a:prstGeom prst="rect">
            <a:avLst/>
          </a:prstGeom>
        </p:spPr>
        <p:txBody>
          <a:bodyPr wrap="none">
            <a:spAutoFit/>
          </a:bodyPr>
          <a:lstStyle/>
          <a:p>
            <a:pPr>
              <a:lnSpc>
                <a:spcPct val="115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Cái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chết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thương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tâm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cô</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diêm</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6250" r="90000">
                        <a14:foregroundMark x1="25750" y1="22750" x2="25750" y2="22750"/>
                        <a14:foregroundMark x1="51250" y1="69333" x2="51250" y2="69333"/>
                        <a14:foregroundMark x1="57167" y1="67167" x2="57167" y2="67167"/>
                        <a14:foregroundMark x1="6250" y1="78083" x2="6250" y2="78083"/>
                        <a14:foregroundMark x1="39250" y1="51500" x2="39250" y2="51500"/>
                        <a14:foregroundMark x1="43667" y1="46583" x2="43667" y2="46583"/>
                        <a14:foregroundMark x1="44750" y1="52000" x2="44750" y2="52000"/>
                        <a14:foregroundMark x1="23583" y1="62333" x2="23583" y2="62333"/>
                        <a14:foregroundMark x1="81000" y1="50917" x2="81000" y2="50917"/>
                      </a14:backgroundRemoval>
                    </a14:imgEffect>
                  </a14:imgLayer>
                </a14:imgProps>
              </a:ext>
            </a:extLst>
          </a:blip>
          <a:stretch>
            <a:fillRect/>
          </a:stretch>
        </p:blipFill>
        <p:spPr>
          <a:xfrm>
            <a:off x="902420" y="3532186"/>
            <a:ext cx="2006959" cy="2006959"/>
          </a:xfrm>
          <a:prstGeom prst="rect">
            <a:avLst/>
          </a:prstGeom>
        </p:spPr>
      </p:pic>
      <p:sp>
        <p:nvSpPr>
          <p:cNvPr id="5" name="TextBox 4"/>
          <p:cNvSpPr txBox="1"/>
          <p:nvPr/>
        </p:nvSpPr>
        <p:spPr>
          <a:xfrm>
            <a:off x="550996" y="778785"/>
            <a:ext cx="339291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THẢO LUẬN CẶP ĐÔI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4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9" name="Picture 8"/>
          <p:cNvPicPr>
            <a:picLocks noChangeAspect="1"/>
          </p:cNvPicPr>
          <p:nvPr/>
        </p:nvPicPr>
        <p:blipFill>
          <a:blip r:embed="rId5"/>
          <a:stretch>
            <a:fillRect/>
          </a:stretch>
        </p:blipFill>
        <p:spPr>
          <a:xfrm>
            <a:off x="8183110" y="1801873"/>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1692368" y="1487944"/>
            <a:ext cx="6521465" cy="1637628"/>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Hình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ảnh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em</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rét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ở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xó</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tường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trong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không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khí</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vui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vẻ</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đầu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năm</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mới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p>
        </p:txBody>
      </p:sp>
      <p:sp>
        <p:nvSpPr>
          <p:cNvPr id="11" name="Rectangle 10"/>
          <p:cNvSpPr/>
          <p:nvPr/>
        </p:nvSpPr>
        <p:spPr>
          <a:xfrm>
            <a:off x="1692368" y="3071262"/>
            <a:ext cx="6096000" cy="2554545"/>
          </a:xfrm>
          <a:prstGeom prst="rect">
            <a:avLst/>
          </a:prstGeom>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Thái độ của mọi người: Mọi người bảo nhau: chắc nó muốn sưởi ấm" ứng xử thờ ơ, thiếu sự đồng cảm và tình yêu thương giữa con người đối với con người. </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Rectangle 11"/>
          <p:cNvSpPr/>
          <p:nvPr/>
        </p:nvSpPr>
        <p:spPr>
          <a:xfrm>
            <a:off x="1692368" y="1008009"/>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spTree>
    <p:extLst>
      <p:ext uri="{BB962C8B-B14F-4D97-AF65-F5344CB8AC3E}">
        <p14:creationId xmlns:p14="http://schemas.microsoft.com/office/powerpoint/2010/main" val="19324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12" name="Rectangle 11"/>
          <p:cNvSpPr/>
          <p:nvPr/>
        </p:nvSpPr>
        <p:spPr>
          <a:xfrm>
            <a:off x="1470695" y="129526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692365" y="2079131"/>
            <a:ext cx="5636131" cy="2923877"/>
          </a:xfrm>
          <a:prstGeom prst="rect">
            <a:avLst/>
          </a:prstGeom>
        </p:spPr>
        <p:txBody>
          <a:bodyPr wrap="square">
            <a:spAutoFit/>
          </a:bodyPr>
          <a:lstStyle/>
          <a:p>
            <a:pPr>
              <a:lnSpc>
                <a:spcPct val="115000"/>
              </a:lnSpc>
              <a:spcAft>
                <a:spcPts val="0"/>
              </a:spcAft>
            </a:pPr>
            <a:r>
              <a:rPr lang="vi-VN" sz="3200" dirty="0">
                <a:latin typeface="Times New Roman" panose="02020603050405020304" pitchFamily="18" charset="0"/>
                <a:ea typeface="Times New Roman" panose="02020603050405020304" pitchFamily="18" charset="0"/>
              </a:rPr>
              <a:t>- </a:t>
            </a:r>
            <a:r>
              <a:rPr lang="vi-VN" sz="3200" dirty="0">
                <a:solidFill>
                  <a:srgbClr val="222222"/>
                </a:solidFill>
                <a:latin typeface="Times New Roman" panose="02020603050405020304" pitchFamily="18" charset="0"/>
                <a:ea typeface="Times New Roman" panose="02020603050405020304" pitchFamily="18" charset="0"/>
              </a:rPr>
              <a:t>Em bé: chết nhưng đôi má vẫn hồng và đôi môi đang mỉm cười -&gt;</a:t>
            </a:r>
            <a:r>
              <a:rPr lang="vi-VN" sz="3200" i="1" dirty="0">
                <a:solidFill>
                  <a:srgbClr val="222222"/>
                </a:solidFill>
                <a:latin typeface="Times New Roman" panose="02020603050405020304" pitchFamily="18" charset="0"/>
                <a:ea typeface="Times New Roman" panose="02020603050405020304" pitchFamily="18" charset="0"/>
              </a:rPr>
              <a:t>Cái chết không bi luỵ mà được miêu tả rất đẹp, cái chết của một người toại nguyện </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7666925" y="2247602"/>
            <a:ext cx="3347439" cy="2544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37282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508640"/>
            <a:ext cx="10858500" cy="1366528"/>
          </a:xfrm>
          <a:prstGeom prst="rect">
            <a:avLst/>
          </a:prstGeom>
        </p:spPr>
        <p:txBody>
          <a:bodyPr wrap="square">
            <a:spAutoFit/>
          </a:bodyPr>
          <a:lstStyle/>
          <a:p>
            <a:pPr>
              <a:lnSpc>
                <a:spcPct val="115000"/>
              </a:lnSpc>
              <a:spcAft>
                <a:spcPts val="0"/>
              </a:spcAft>
              <a:tabLst>
                <a:tab pos="1386840" algn="l"/>
              </a:tabLst>
            </a:pPr>
            <a:r>
              <a:rPr lang="en-US" sz="2400" b="1" dirty="0">
                <a:solidFill>
                  <a:srgbClr val="111111"/>
                </a:solidFill>
                <a:latin typeface="Times New Roman" panose="02020603050405020304" pitchFamily="18" charset="0"/>
                <a:ea typeface="Times New Roman" panose="02020603050405020304" pitchFamily="18" charset="0"/>
              </a:rPr>
              <a:t>3. </a:t>
            </a:r>
            <a:r>
              <a:rPr lang="en-US" sz="2400" b="1" dirty="0" err="1">
                <a:solidFill>
                  <a:srgbClr val="111111"/>
                </a:solidFill>
                <a:latin typeface="Times New Roman" panose="02020603050405020304" pitchFamily="18" charset="0"/>
                <a:ea typeface="Times New Roman" panose="02020603050405020304" pitchFamily="18" charset="0"/>
              </a:rPr>
              <a:t>Đoạn</a:t>
            </a:r>
            <a:r>
              <a:rPr lang="en-US" sz="2400" b="1" dirty="0">
                <a:solidFill>
                  <a:srgbClr val="111111"/>
                </a:solidFill>
                <a:latin typeface="Times New Roman" panose="02020603050405020304" pitchFamily="18" charset="0"/>
                <a:ea typeface="Times New Roman" panose="02020603050405020304" pitchFamily="18" charset="0"/>
              </a:rPr>
              <a:t> </a:t>
            </a:r>
            <a:r>
              <a:rPr lang="en-US" sz="2400" b="1" dirty="0" err="1">
                <a:solidFill>
                  <a:srgbClr val="111111"/>
                </a:solidFill>
                <a:latin typeface="Times New Roman" panose="02020603050405020304" pitchFamily="18" charset="0"/>
                <a:ea typeface="Times New Roman" panose="02020603050405020304" pitchFamily="18" charset="0"/>
              </a:rPr>
              <a:t>trích</a:t>
            </a:r>
            <a:r>
              <a:rPr lang="en-US" sz="2400" b="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Bài</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học</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đường</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đời</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đầu</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tiên</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00000"/>
                </a:solidFill>
                <a:latin typeface="Times New Roman" panose="02020603050405020304" pitchFamily="18" charset="0"/>
                <a:ea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rPr>
              <a:t>Vị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chương</a:t>
            </a:r>
            <a:r>
              <a:rPr lang="en-US" sz="2400" dirty="0">
                <a:solidFill>
                  <a:srgbClr val="000000"/>
                </a:solidFill>
                <a:latin typeface="Times New Roman" panose="02020603050405020304" pitchFamily="18" charset="0"/>
                <a:ea typeface="Times New Roman" panose="02020603050405020304" pitchFamily="18" charset="0"/>
              </a:rPr>
              <a:t> I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Dế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Mèn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D0D0D"/>
                </a:solidFill>
                <a:latin typeface="Times New Roman" panose="02020603050405020304" pitchFamily="18" charset="0"/>
                <a:ea typeface="MS Mincho"/>
              </a:rPr>
              <a:t>b. </a:t>
            </a:r>
            <a:r>
              <a:rPr lang="en-US" sz="2400" b="1" dirty="0" err="1">
                <a:solidFill>
                  <a:srgbClr val="0D0D0D"/>
                </a:solidFill>
                <a:latin typeface="Times New Roman" panose="02020603050405020304" pitchFamily="18" charset="0"/>
                <a:ea typeface="MS Mincho"/>
              </a:rPr>
              <a:t>Đọc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kể</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tóm</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tắt</a:t>
            </a:r>
            <a:r>
              <a:rPr lang="en-US" sz="2400" b="1" dirty="0">
                <a:solidFill>
                  <a:srgbClr val="0D0D0D"/>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3070355" y="2509157"/>
            <a:ext cx="7634839" cy="3922257"/>
            <a:chOff x="3070355" y="2509157"/>
            <a:chExt cx="7634839" cy="3922257"/>
          </a:xfrm>
        </p:grpSpPr>
        <p:pic>
          <p:nvPicPr>
            <p:cNvPr id="26" name="Picture 25"/>
            <p:cNvPicPr>
              <a:picLocks noChangeAspect="1"/>
            </p:cNvPicPr>
            <p:nvPr/>
          </p:nvPicPr>
          <p:blipFill>
            <a:blip r:embed="rId11"/>
            <a:srcRect t="5956"/>
            <a:stretch>
              <a:fillRect/>
            </a:stretch>
          </p:blipFill>
          <p:spPr>
            <a:xfrm>
              <a:off x="3070355" y="2509157"/>
              <a:ext cx="7634839" cy="3922257"/>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13" name="Rectangle 12"/>
            <p:cNvSpPr/>
            <p:nvPr/>
          </p:nvSpPr>
          <p:spPr>
            <a:xfrm>
              <a:off x="5301011" y="3597770"/>
              <a:ext cx="3408467" cy="2003625"/>
            </a:xfrm>
            <a:prstGeom prst="rect">
              <a:avLst/>
            </a:prstGeom>
          </p:spPr>
          <p:txBody>
            <a:bodyPr wrap="square">
              <a:spAutoFit/>
            </a:bodyPr>
            <a:lstStyle/>
            <a:p>
              <a:pPr>
                <a:lnSpc>
                  <a:spcPct val="115000"/>
                </a:lnSpc>
                <a:spcAft>
                  <a:spcPts val="0"/>
                </a:spcAft>
                <a:tabLst>
                  <a:tab pos="1386840" algn="l"/>
                </a:tabLst>
              </a:pP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to, </a:t>
              </a:r>
              <a:r>
                <a:rPr lang="en-US" dirty="0" err="1">
                  <a:solidFill>
                    <a:srgbClr val="000000"/>
                  </a:solidFill>
                  <a:latin typeface="Times New Roman" panose="02020603050405020304" pitchFamily="18" charset="0"/>
                  <a:ea typeface="Times New Roman" panose="02020603050405020304" pitchFamily="18" charset="0"/>
                </a:rPr>
                <a:t>rõ</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ràng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đầy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hãnh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miêu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đẹp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Mèn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Đoạn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Cốc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hách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dịch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Cốc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buồn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hận</a:t>
              </a:r>
              <a:r>
                <a:rPr lang="en-US" dirty="0">
                  <a:solidFill>
                    <a:srgbClr val="000000"/>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30668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out)">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12" name="Rectangle 11"/>
          <p:cNvSpPr/>
          <p:nvPr/>
        </p:nvSpPr>
        <p:spPr>
          <a:xfrm>
            <a:off x="1692370" y="103923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sp>
        <p:nvSpPr>
          <p:cNvPr id="6" name="Right Arrow 5"/>
          <p:cNvSpPr/>
          <p:nvPr/>
        </p:nvSpPr>
        <p:spPr>
          <a:xfrm>
            <a:off x="1290586" y="2321242"/>
            <a:ext cx="2186905" cy="2506770"/>
          </a:xfrm>
          <a:prstGeom prst="rightArrow">
            <a:avLst>
              <a:gd name="adj1" fmla="val 58843"/>
              <a:gd name="adj2"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Times New Roman" panose="02020603050405020304" pitchFamily="18" charset="0"/>
              </a:rPr>
              <a:t>Nguyên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Vì</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ndParaRPr>
          </a:p>
        </p:txBody>
      </p:sp>
      <p:sp>
        <p:nvSpPr>
          <p:cNvPr id="7" name="Plaque 6"/>
          <p:cNvSpPr/>
          <p:nvPr/>
        </p:nvSpPr>
        <p:spPr>
          <a:xfrm>
            <a:off x="3594804" y="1923022"/>
            <a:ext cx="3477490" cy="955965"/>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vi-VN" sz="2800" dirty="0">
                <a:solidFill>
                  <a:schemeClr val="bg1"/>
                </a:solidFill>
                <a:latin typeface="Times New Roman" panose="02020603050405020304" pitchFamily="18" charset="0"/>
                <a:ea typeface="Times New Roman" panose="02020603050405020304" pitchFamily="18" charset="0"/>
              </a:rPr>
              <a:t>giá rét trong đêm giao thừa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9" name="Plaque 8"/>
          <p:cNvSpPr/>
          <p:nvPr/>
        </p:nvSpPr>
        <p:spPr>
          <a:xfrm>
            <a:off x="3594804" y="3024539"/>
            <a:ext cx="3477490" cy="935114"/>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cha</a:t>
            </a:r>
            <a:endParaRPr lang="en-US" sz="2800" dirty="0">
              <a:solidFill>
                <a:schemeClr val="bg1"/>
              </a:solidFill>
            </a:endParaRPr>
          </a:p>
        </p:txBody>
      </p:sp>
      <p:sp>
        <p:nvSpPr>
          <p:cNvPr id="10" name="Plaque 9"/>
          <p:cNvSpPr/>
          <p:nvPr/>
        </p:nvSpPr>
        <p:spPr>
          <a:xfrm>
            <a:off x="3594804" y="4172067"/>
            <a:ext cx="3477490" cy="90058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vi-VN" sz="2800" dirty="0">
                <a:solidFill>
                  <a:schemeClr val="bg1"/>
                </a:solidFill>
                <a:latin typeface="Times New Roman" panose="02020603050405020304" pitchFamily="18" charset="0"/>
                <a:ea typeface="Times New Roman" panose="02020603050405020304" pitchFamily="18" charset="0"/>
              </a:rPr>
              <a:t>sự lạnh lùng, vô tình của mọi người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Right Brace 7"/>
          <p:cNvSpPr/>
          <p:nvPr/>
        </p:nvSpPr>
        <p:spPr>
          <a:xfrm>
            <a:off x="7072294" y="2321242"/>
            <a:ext cx="478433" cy="230111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lowchart: Display 10"/>
          <p:cNvSpPr/>
          <p:nvPr/>
        </p:nvSpPr>
        <p:spPr>
          <a:xfrm>
            <a:off x="7675420" y="1387739"/>
            <a:ext cx="3657600" cy="4184072"/>
          </a:xfrm>
          <a:prstGeom prst="flowChartDisplay">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vi-VN" sz="2400" i="1" dirty="0">
                <a:solidFill>
                  <a:schemeClr val="bg1"/>
                </a:solidFill>
                <a:latin typeface="Times New Roman" panose="02020603050405020304" pitchFamily="18" charset="0"/>
                <a:ea typeface="Times New Roman" panose="02020603050405020304" pitchFamily="18" charset="0"/>
              </a:rPr>
              <a:t>Cái chết là sự giải thoát cho em khỏi cảnh đói rét, cô độc, tố cáo sự độc ác của người cha và lên án sự thờ ơ, vô nhân đạo của người đời trước một em bé khốn khổ</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82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8"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5" name="Rectangle 4"/>
          <p:cNvSpPr/>
          <p:nvPr/>
        </p:nvSpPr>
        <p:spPr>
          <a:xfrm>
            <a:off x="1692370" y="1216260"/>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2" y="1770663"/>
            <a:ext cx="6927139" cy="378565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Nhận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xét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về</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cách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Lí</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giải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về</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vẻ</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đẹp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bé</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khi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đôi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má</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hồng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đôi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môi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đang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mỉm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là một cái chết đẹp, hình hài thể xác chết mà linh hồn, khát vọng của em bé vẫn sống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niềm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cảm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thương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xót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xa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giả</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không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hậu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Cô</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bé</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c</a:t>
            </a: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ái chết khốn khổ</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là một cảnh tượng thương tâm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vì</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đói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vì</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rét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vì</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thiếu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yêu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thương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nguyên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cái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chết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của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cô</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bé</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Cloud Callout 11"/>
          <p:cNvSpPr/>
          <p:nvPr/>
        </p:nvSpPr>
        <p:spPr>
          <a:xfrm>
            <a:off x="1858381" y="2105905"/>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Những câu chuyện cổ tích thường kết thúc có hậu: nhân vật chính được hưởng cuộc sống bình yên, hạnh phúc. Theo em, truyện cổ tích Cô bé bán diêm có kết thúc như vậy không? Vì sao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191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8" name="Picture 7"/>
          <p:cNvPicPr>
            <a:picLocks noChangeAspect="1"/>
          </p:cNvPicPr>
          <p:nvPr/>
        </p:nvPicPr>
        <p:blipFill>
          <a:blip r:embed="rId5"/>
          <a:stretch>
            <a:fillRect/>
          </a:stretch>
        </p:blipFill>
        <p:spPr>
          <a:xfrm>
            <a:off x="8030381" y="2024414"/>
            <a:ext cx="2995448" cy="23674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1550276" y="1240545"/>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sp>
        <p:nvSpPr>
          <p:cNvPr id="7" name="Rectangle 6"/>
          <p:cNvSpPr/>
          <p:nvPr/>
        </p:nvSpPr>
        <p:spPr>
          <a:xfrm>
            <a:off x="1589993" y="1750657"/>
            <a:ext cx="6096000" cy="4031873"/>
          </a:xfrm>
          <a:prstGeom prst="rect">
            <a:avLst/>
          </a:prstGeom>
        </p:spPr>
        <p:txBody>
          <a:bodyPr>
            <a:spAutoFit/>
          </a:bodyPr>
          <a:lstStyle/>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rPr>
              <a:t>T</a:t>
            </a:r>
            <a:r>
              <a:rPr lang="vi-VN" sz="3200" b="1" dirty="0">
                <a:solidFill>
                  <a:srgbClr val="222222"/>
                </a:solidFill>
                <a:latin typeface="Times New Roman" panose="02020603050405020304" pitchFamily="18" charset="0"/>
                <a:ea typeface="Times New Roman" panose="02020603050405020304" pitchFamily="18" charset="0"/>
              </a:rPr>
              <a:t>ình cảm của tác giả:</a:t>
            </a:r>
            <a:r>
              <a:rPr lang="vi-VN" sz="3200" dirty="0">
                <a:solidFill>
                  <a:srgbClr val="222222"/>
                </a:solidFill>
                <a:latin typeface="Times New Roman" panose="02020603050405020304" pitchFamily="18" charset="0"/>
                <a:ea typeface="Times New Roman" panose="02020603050405020304" pitchFamily="18" charset="0"/>
              </a:rPr>
              <a:t> Tình yêu thương; nỗi xót xa, đau đớn; niềm cảm thông sâu sắc đối với những em bé bất hạnh . Tác giả  phát hiện và trân trọng những ước mơ của các em</a:t>
            </a:r>
            <a:r>
              <a:rPr lang="en-US" sz="3200" dirty="0">
                <a:solidFill>
                  <a:srgbClr val="222222"/>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solidFill>
                  <a:srgbClr val="222222"/>
                </a:solidFill>
                <a:latin typeface="Times New Roman" panose="02020603050405020304" pitchFamily="18" charset="0"/>
                <a:ea typeface="Times New Roman" panose="02020603050405020304" pitchFamily="18" charset="0"/>
              </a:rPr>
              <a:t>-&gt;</a:t>
            </a:r>
            <a:r>
              <a:rPr lang="vi-VN" sz="3200" i="1" dirty="0">
                <a:solidFill>
                  <a:srgbClr val="222222"/>
                </a:solidFill>
                <a:latin typeface="Times New Roman" panose="02020603050405020304" pitchFamily="18" charset="0"/>
                <a:ea typeface="Times New Roman" panose="02020603050405020304" pitchFamily="18" charset="0"/>
              </a:rPr>
              <a:t>Tư tưởng nhân đạo và nhân văn sâu sắc</a:t>
            </a:r>
            <a:endParaRPr lang="en-US" sz="3200" dirty="0">
              <a:effectLst/>
              <a:latin typeface="Times New Roman" panose="02020603050405020304" pitchFamily="18" charset="0"/>
              <a:ea typeface="Times New Roman" panose="02020603050405020304" pitchFamily="18" charset="0"/>
            </a:endParaRPr>
          </a:p>
        </p:txBody>
      </p:sp>
      <p:sp>
        <p:nvSpPr>
          <p:cNvPr id="11" name="Cloud Callout 10"/>
          <p:cNvSpPr/>
          <p:nvPr/>
        </p:nvSpPr>
        <p:spPr>
          <a:xfrm>
            <a:off x="1981200" y="2286792"/>
            <a:ext cx="4883010" cy="222978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i="1" dirty="0" err="1">
                <a:solidFill>
                  <a:srgbClr val="000000"/>
                </a:solidFill>
                <a:latin typeface="Times New Roman" panose="02020603050405020304" pitchFamily="18" charset="0"/>
                <a:ea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suy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cảm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điệp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gửi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gắm</a:t>
            </a:r>
            <a:r>
              <a:rPr lang="en-US" sz="2400" i="1" dirty="0">
                <a:solidFill>
                  <a:srgbClr val="000000"/>
                </a:solidFill>
                <a:latin typeface="Times New Roman" panose="02020603050405020304" pitchFamily="18" charset="0"/>
                <a:ea typeface="Times New Roman" panose="02020603050405020304" pitchFamily="18" charset="0"/>
              </a:rPr>
              <a:t> qua </a:t>
            </a:r>
            <a:r>
              <a:rPr lang="en-US" sz="2400" i="1" dirty="0" err="1">
                <a:solidFill>
                  <a:srgbClr val="000000"/>
                </a:solidFill>
                <a:latin typeface="Times New Roman" panose="02020603050405020304" pitchFamily="18" charset="0"/>
                <a:ea typeface="Times New Roman" panose="02020603050405020304" pitchFamily="18" charset="0"/>
              </a:rPr>
              <a:t>câu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chuyên</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41121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8" name="Picture 7"/>
          <p:cNvPicPr>
            <a:picLocks noChangeAspect="1"/>
          </p:cNvPicPr>
          <p:nvPr/>
        </p:nvPicPr>
        <p:blipFill>
          <a:blip r:embed="rId5"/>
          <a:stretch>
            <a:fillRect/>
          </a:stretch>
        </p:blipFill>
        <p:spPr>
          <a:xfrm>
            <a:off x="8030381" y="2024414"/>
            <a:ext cx="2995448" cy="23674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1550276" y="1240545"/>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3</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589993" y="1810674"/>
            <a:ext cx="6096000" cy="3539430"/>
          </a:xfrm>
          <a:prstGeom prst="rect">
            <a:avLst/>
          </a:prstGeom>
        </p:spPr>
        <p:txBody>
          <a:bodyPr>
            <a:spAutoFit/>
          </a:bodyPr>
          <a:lstStyle/>
          <a:p>
            <a:r>
              <a:rPr lang="pt-BR" sz="2800" b="1" dirty="0">
                <a:latin typeface="Times New Roman" panose="02020603050405020304" pitchFamily="18" charset="0"/>
                <a:ea typeface="Times New Roman" panose="02020603050405020304" pitchFamily="18" charset="0"/>
              </a:rPr>
              <a:t>- Ý nghĩa của câu chuyện: </a:t>
            </a:r>
            <a:r>
              <a:rPr lang="en-US" sz="2800" dirty="0">
                <a:latin typeface="Times New Roman" panose="02020603050405020304" pitchFamily="18" charset="0"/>
                <a:ea typeface="Times New Roman" panose="02020603050405020304" pitchFamily="18" charset="0"/>
              </a:rPr>
              <a:t>Qua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đẫm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no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3859487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318655"/>
            <a:ext cx="3559464" cy="67353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15000"/>
              </a:lnSpc>
              <a:spcBef>
                <a:spcPct val="0"/>
              </a:spcBef>
              <a:spcAft>
                <a:spcPct val="0"/>
              </a:spcAft>
              <a:buClrTx/>
              <a:buSzTx/>
              <a:buFontTx/>
              <a:buNone/>
              <a:tabLst/>
              <a:defRPr/>
            </a:pPr>
            <a:r>
              <a:rPr lang="en-US" sz="3200" b="1" dirty="0" smtClean="0">
                <a:solidFill>
                  <a:srgbClr val="000000"/>
                </a:solidFill>
                <a:latin typeface="Times New Roman" pitchFamily="18" charset="0"/>
                <a:cs typeface="Times New Roman" pitchFamily="18" charset="0"/>
              </a:rPr>
              <a:t>III</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Tổng</a:t>
            </a: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kết</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marR="0" lvl="0" indent="0" algn="just" defTabSz="914400" rtl="0" eaLnBrk="1" fontAlgn="base" latinLnBrk="0" hangingPunct="1">
              <a:lnSpc>
                <a:spcPct val="100000"/>
              </a:lnSpc>
              <a:spcBef>
                <a:spcPct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Trình bày giá trị nghệ thuật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nội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dung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của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bé</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bán</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diêm</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576324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15000"/>
              </a:lnSpc>
              <a:spcBef>
                <a:spcPct val="0"/>
              </a:spcBef>
              <a:spcAft>
                <a:spcPct val="0"/>
              </a:spcAft>
              <a:buClrTx/>
              <a:buSzTx/>
              <a:buFontTx/>
              <a:buNone/>
              <a:tabLst/>
              <a:defRPr/>
            </a:pPr>
            <a:r>
              <a:rPr lang="en-US" sz="3200" b="1" noProof="0" dirty="0" smtClean="0">
                <a:solidFill>
                  <a:srgbClr val="000000"/>
                </a:solidFill>
                <a:latin typeface="Times New Roman" pitchFamily="18" charset="0"/>
                <a:cs typeface="Times New Roman" pitchFamily="18" charset="0"/>
              </a:rPr>
              <a:t>III</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Tổng</a:t>
            </a: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kết</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chuyện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hấp</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dẫn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đan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giữa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yếu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tố</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thật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huyền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ảo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lí</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thứ</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linh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miêu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tả</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cấu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lối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lập</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nghèo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khổ</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đơn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bất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hạnh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đêm</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thừa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a:p>
            <a:pPr marL="30163"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Qua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gửi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gắm</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điệp</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trẻ</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hạnh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phúc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Nội</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a.Nghệ</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413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012648" y="124691"/>
            <a:ext cx="4078405" cy="75160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loud Callout 5"/>
          <p:cNvSpPr/>
          <p:nvPr/>
        </p:nvSpPr>
        <p:spPr>
          <a:xfrm>
            <a:off x="2647348" y="2263833"/>
            <a:ext cx="7187163" cy="277057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0"/>
              </a:spcBef>
              <a:spcAft>
                <a:spcPct val="0"/>
              </a:spcAft>
              <a:tabLst>
                <a:tab pos="1385888" algn="l"/>
              </a:tabLst>
              <a:defRPr/>
            </a:pPr>
            <a:r>
              <a:rPr lang="en-US" sz="2800" b="1" u="sng"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u="sng"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u="sng"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diêm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4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l="5875" b="6510"/>
          <a:stretch>
            <a:fillRect/>
          </a:stretch>
        </p:blipFill>
        <p:spPr>
          <a:xfrm>
            <a:off x="0" y="-165201"/>
            <a:ext cx="12192000" cy="7023201"/>
          </a:xfrm>
          <a:custGeom>
            <a:avLst/>
            <a:gdLst>
              <a:gd name="connsiteX0" fmla="*/ 0 w 12192000"/>
              <a:gd name="connsiteY0" fmla="*/ 0 h 6566001"/>
              <a:gd name="connsiteX1" fmla="*/ 12192000 w 12192000"/>
              <a:gd name="connsiteY1" fmla="*/ 0 h 6566001"/>
              <a:gd name="connsiteX2" fmla="*/ 12192000 w 12192000"/>
              <a:gd name="connsiteY2" fmla="*/ 6566001 h 6566001"/>
              <a:gd name="connsiteX3" fmla="*/ 0 w 12192000"/>
              <a:gd name="connsiteY3" fmla="*/ 6566001 h 6566001"/>
              <a:gd name="connsiteX4" fmla="*/ 0 w 12192000"/>
              <a:gd name="connsiteY4" fmla="*/ 0 h 656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566001">
                <a:moveTo>
                  <a:pt x="0" y="0"/>
                </a:moveTo>
                <a:lnTo>
                  <a:pt x="12192000" y="0"/>
                </a:lnTo>
                <a:lnTo>
                  <a:pt x="12192000" y="6566001"/>
                </a:lnTo>
                <a:lnTo>
                  <a:pt x="0" y="6566001"/>
                </a:lnTo>
                <a:lnTo>
                  <a:pt x="0" y="0"/>
                </a:lnTo>
                <a:close/>
              </a:path>
            </a:pathLst>
          </a:cu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6" name="Plaque 5"/>
          <p:cNvSpPr/>
          <p:nvPr/>
        </p:nvSpPr>
        <p:spPr>
          <a:xfrm>
            <a:off x="1141432" y="1008009"/>
            <a:ext cx="4078405" cy="75160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1810865"/>
            <a:ext cx="10807700" cy="1179554"/>
          </a:xfrm>
          <a:prstGeom prst="rect">
            <a:avLst/>
          </a:prstGeom>
        </p:spPr>
        <p:txBody>
          <a:bodyPr>
            <a:spAutoFit/>
          </a:bodyPr>
          <a:lstStyle/>
          <a:p>
            <a:pPr>
              <a:lnSpc>
                <a:spcPct val="115000"/>
              </a:lnSpc>
              <a:spcAft>
                <a:spcPts val="1200"/>
              </a:spcAft>
            </a:pPr>
            <a:r>
              <a:rPr lang="vi-VN" sz="3200" b="1" u="sng" dirty="0">
                <a:solidFill>
                  <a:srgbClr val="0D0D0D"/>
                </a:solidFill>
                <a:latin typeface="Times New Roman" panose="02020603050405020304" pitchFamily="18" charset="0"/>
                <a:ea typeface="Times New Roman" panose="02020603050405020304" pitchFamily="18" charset="0"/>
              </a:rPr>
              <a:t>Câu 1: </a:t>
            </a:r>
            <a:r>
              <a:rPr lang="vi-VN" sz="3200" dirty="0">
                <a:solidFill>
                  <a:srgbClr val="0D0D0D"/>
                </a:solidFill>
                <a:latin typeface="Times New Roman" panose="02020603050405020304" pitchFamily="18" charset="0"/>
                <a:ea typeface="Times New Roman" panose="02020603050405020304" pitchFamily="18" charset="0"/>
              </a:rPr>
              <a:t>Một số chi tiết trong văn bản để chứng tỏ truyện </a:t>
            </a:r>
            <a:r>
              <a:rPr lang="vi-VN" sz="3200" i="1" dirty="0">
                <a:solidFill>
                  <a:srgbClr val="0D0D0D"/>
                </a:solidFill>
                <a:latin typeface="Times New Roman" panose="02020603050405020304" pitchFamily="18" charset="0"/>
                <a:ea typeface="Times New Roman" panose="02020603050405020304" pitchFamily="18" charset="0"/>
              </a:rPr>
              <a:t>Cô bé bán diêm</a:t>
            </a:r>
            <a:r>
              <a:rPr lang="vi-VN" sz="3200" dirty="0">
                <a:solidFill>
                  <a:srgbClr val="0D0D0D"/>
                </a:solidFill>
                <a:latin typeface="Times New Roman" panose="02020603050405020304" pitchFamily="18" charset="0"/>
                <a:ea typeface="Times New Roman" panose="02020603050405020304" pitchFamily="18" charset="0"/>
              </a:rPr>
              <a:t> có đặc điểm của truyện cổ tích:</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60400" y="3096225"/>
            <a:ext cx="10807700" cy="2619948"/>
          </a:xfrm>
          <a:prstGeom prst="rect">
            <a:avLst/>
          </a:prstGeom>
        </p:spPr>
        <p:txBody>
          <a:bodyPr>
            <a:spAutoFit/>
          </a:bodyP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Yếu tố kì ảo: 5 lần quẹt diêm</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Kiểu nhân vật:  người hiền lành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hạnh</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Truyện có ý nghĩa khuyên bảo không chỉ chúng ta mà còn nhiều người: Sống cần quan tâm và sẻ chia.</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89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70AD47">
                    <a:lumMod val="50000"/>
                  </a:srgbClr>
                </a:solidFill>
                <a:effectLst/>
                <a:uLnTx/>
                <a:uFillTx/>
                <a:latin typeface="Calibri"/>
                <a:ea typeface="+mn-ea"/>
                <a:cs typeface="+mn-cs"/>
              </a:rPr>
              <a:t>1</a:t>
            </a:r>
            <a:endPar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a:ea typeface="+mn-ea"/>
                <a:cs typeface="+mn-cs"/>
              </a:rPr>
              <a:t>5</a:t>
            </a:r>
          </a:p>
        </p:txBody>
      </p:sp>
      <p:sp>
        <p:nvSpPr>
          <p:cNvPr id="12" name="Plaque 11"/>
          <p:cNvSpPr/>
          <p:nvPr/>
        </p:nvSpPr>
        <p:spPr>
          <a:xfrm>
            <a:off x="5058324" y="21503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7207320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792326" y="1807543"/>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điệp</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Flowchart: Display 7"/>
          <p:cNvSpPr/>
          <p:nvPr/>
        </p:nvSpPr>
        <p:spPr>
          <a:xfrm>
            <a:off x="3145536" y="1935559"/>
            <a:ext cx="8491355" cy="4593257"/>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nSpc>
                <a:spcPct val="115000"/>
              </a:lnSpc>
              <a:spcAft>
                <a:spcPts val="0"/>
              </a:spcAft>
              <a:buFont typeface="Wingdings" panose="05000000000000000000" pitchFamily="2" charset="2"/>
              <a:buChar char="v"/>
            </a:pPr>
            <a:r>
              <a:rPr lang="en-US" sz="2800" dirty="0" err="1" smtClean="0">
                <a:solidFill>
                  <a:srgbClr val="7030A0"/>
                </a:solidFill>
                <a:latin typeface="Times New Roman" panose="02020603050405020304" pitchFamily="18" charset="0"/>
                <a:ea typeface="Times New Roman" panose="02020603050405020304" pitchFamily="18" charset="0"/>
              </a:rPr>
              <a:t>Cần</a:t>
            </a:r>
            <a:r>
              <a:rPr lang="en-US" sz="2800" dirty="0" smtClean="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lòng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nhân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yêu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thương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đùm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bọc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lẫn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nhau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đặc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biệt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đối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những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thiệt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thòi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gặp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khó</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khăn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hơn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ḿình</a:t>
            </a:r>
            <a:r>
              <a:rPr lang="en-US" sz="2800" dirty="0" smtClean="0">
                <a:solidFill>
                  <a:srgbClr val="7030A0"/>
                </a:solidFill>
                <a:latin typeface="Times New Roman" panose="02020603050405020304" pitchFamily="18" charset="0"/>
                <a:ea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Tuổi</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thật</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bao</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ước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mơ</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Trẻ</a:t>
            </a: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mái</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ấm</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gia</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thương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2. </a:t>
            </a:r>
            <a:r>
              <a:rPr kumimoji="0" lang="pt-BR"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 điệp em rút ra sau </a:t>
            </a:r>
            <a:r>
              <a:rPr kumimoji="0" lang="pt-BR" sz="28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khi </a:t>
            </a:r>
            <a:r>
              <a:rPr kumimoji="0" lang="pt-BR"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học xong </a:t>
            </a:r>
            <a:endParaRPr kumimoji="0" lang="pt-BR" sz="28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pt-BR" sz="2800" b="0" i="1"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pt-BR" sz="2800" b="0"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Cô bé bán </a:t>
            </a:r>
            <a:r>
              <a:rPr kumimoji="0" lang="pt-BR" sz="2800" b="0" i="1"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diêm</a:t>
            </a:r>
            <a:r>
              <a:rPr kumimoji="0" lang="pt-BR"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01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mph" presetSubtype="0" grpId="1" nodeType="clickEffect">
                                  <p:stCondLst>
                                    <p:cond delay="0"/>
                                  </p:stCondLst>
                                  <p:childTnLst>
                                    <p:set>
                                      <p:cBhvr override="childStyle">
                                        <p:cTn id="20" dur="indefinite"/>
                                        <p:tgtEl>
                                          <p:spTgt spid="3">
                                            <p:txEl>
                                              <p:charRg st="4294967295" end="4294967295"/>
                                            </p:txEl>
                                          </p:spTgt>
                                        </p:tgtEl>
                                        <p:attrNameLst>
                                          <p:attrName>style.fontFamily</p:attrName>
                                        </p:attrNameLst>
                                      </p:cBhvr>
                                      <p:to>
                                        <p:strVal val="Times New Roma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309856"/>
            <a:ext cx="10858500" cy="54809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tóm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01340" y="1634208"/>
            <a:ext cx="3251211"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p>
        </p:txBody>
      </p:sp>
      <p:pic>
        <p:nvPicPr>
          <p:cNvPr id="22" name="Picture 21"/>
          <p:cNvPicPr>
            <a:picLocks noChangeAspect="1"/>
          </p:cNvPicPr>
          <p:nvPr/>
        </p:nvPicPr>
        <p:blipFill>
          <a:blip r:embed="rId11"/>
          <a:srcRect l="20726" t="12868" r="26538"/>
          <a:stretch>
            <a:fillRect/>
          </a:stretch>
        </p:blipFill>
        <p:spPr>
          <a:xfrm>
            <a:off x="3277213" y="3220648"/>
            <a:ext cx="1693060" cy="1808933"/>
          </a:xfrm>
          <a:custGeom>
            <a:avLst/>
            <a:gdLst>
              <a:gd name="connsiteX0" fmla="*/ 1506930 w 3013860"/>
              <a:gd name="connsiteY0" fmla="*/ 0 h 3220129"/>
              <a:gd name="connsiteX1" fmla="*/ 3013860 w 3013860"/>
              <a:gd name="connsiteY1" fmla="*/ 1648165 h 3220129"/>
              <a:gd name="connsiteX2" fmla="*/ 2093495 w 3013860"/>
              <a:gd name="connsiteY2" fmla="*/ 3166809 h 3220129"/>
              <a:gd name="connsiteX3" fmla="*/ 1960299 w 3013860"/>
              <a:gd name="connsiteY3" fmla="*/ 3220129 h 3220129"/>
              <a:gd name="connsiteX4" fmla="*/ 1053562 w 3013860"/>
              <a:gd name="connsiteY4" fmla="*/ 3220129 h 3220129"/>
              <a:gd name="connsiteX5" fmla="*/ 920365 w 3013860"/>
              <a:gd name="connsiteY5" fmla="*/ 3166809 h 3220129"/>
              <a:gd name="connsiteX6" fmla="*/ 0 w 3013860"/>
              <a:gd name="connsiteY6" fmla="*/ 1648165 h 3220129"/>
              <a:gd name="connsiteX7" fmla="*/ 1506930 w 3013860"/>
              <a:gd name="connsiteY7" fmla="*/ 0 h 322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3860" h="3220129">
                <a:moveTo>
                  <a:pt x="1506930" y="0"/>
                </a:moveTo>
                <a:cubicBezTo>
                  <a:pt x="2339184" y="0"/>
                  <a:pt x="3013860" y="737909"/>
                  <a:pt x="3013860" y="1648165"/>
                </a:cubicBezTo>
                <a:cubicBezTo>
                  <a:pt x="3013860" y="2330857"/>
                  <a:pt x="2634355" y="2916604"/>
                  <a:pt x="2093495" y="3166809"/>
                </a:cubicBezTo>
                <a:lnTo>
                  <a:pt x="1960299" y="3220129"/>
                </a:lnTo>
                <a:lnTo>
                  <a:pt x="1053562" y="3220129"/>
                </a:lnTo>
                <a:lnTo>
                  <a:pt x="920365" y="3166809"/>
                </a:lnTo>
                <a:cubicBezTo>
                  <a:pt x="379505" y="2916604"/>
                  <a:pt x="0" y="2330857"/>
                  <a:pt x="0" y="1648165"/>
                </a:cubicBezTo>
                <a:cubicBezTo>
                  <a:pt x="0" y="737909"/>
                  <a:pt x="674676" y="0"/>
                  <a:pt x="1506930"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11" name="Rectangle 10"/>
          <p:cNvSpPr/>
          <p:nvPr/>
        </p:nvSpPr>
        <p:spPr>
          <a:xfrm>
            <a:off x="2522776" y="5420751"/>
            <a:ext cx="3023585" cy="58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b="1" dirty="0" err="1">
                <a:solidFill>
                  <a:srgbClr val="000000"/>
                </a:solidFill>
                <a:latin typeface="Times New Roman" panose="02020603050405020304" pitchFamily="18" charset="0"/>
                <a:ea typeface="Times New Roman" panose="02020603050405020304" pitchFamily="18" charset="0"/>
              </a:rPr>
              <a:t>Miêu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Dế</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Mèn</a:t>
            </a:r>
            <a:endParaRPr lang="en-US" sz="3200" b="1" dirty="0"/>
          </a:p>
        </p:txBody>
      </p:sp>
      <p:sp>
        <p:nvSpPr>
          <p:cNvPr id="17" name="Rounded Rectangular Callout 16"/>
          <p:cNvSpPr/>
          <p:nvPr/>
        </p:nvSpPr>
        <p:spPr>
          <a:xfrm>
            <a:off x="1293328" y="2248011"/>
            <a:ext cx="2458897" cy="769172"/>
          </a:xfrm>
          <a:prstGeom prst="wedgeRoundRectCallout">
            <a:avLst>
              <a:gd name="adj1" fmla="val 47639"/>
              <a:gd name="adj2" fmla="val 11622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dáng</a:t>
            </a:r>
            <a:endParaRPr lang="en-US" sz="2800" dirty="0">
              <a:latin typeface="Times New Roman" panose="02020603050405020304" pitchFamily="18" charset="0"/>
              <a:cs typeface="Times New Roman" panose="02020603050405020304" pitchFamily="18" charset="0"/>
            </a:endParaRPr>
          </a:p>
        </p:txBody>
      </p:sp>
      <p:sp>
        <p:nvSpPr>
          <p:cNvPr id="27" name="Rounded Rectangular Callout 26"/>
          <p:cNvSpPr/>
          <p:nvPr/>
        </p:nvSpPr>
        <p:spPr>
          <a:xfrm>
            <a:off x="660400" y="4260409"/>
            <a:ext cx="2458897" cy="769172"/>
          </a:xfrm>
          <a:prstGeom prst="wedgeRoundRectCallout">
            <a:avLst>
              <a:gd name="adj1" fmla="val 57084"/>
              <a:gd name="adj2" fmla="val -93231"/>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
        <p:nvSpPr>
          <p:cNvPr id="28" name="Rounded Rectangular Callout 27"/>
          <p:cNvSpPr/>
          <p:nvPr/>
        </p:nvSpPr>
        <p:spPr>
          <a:xfrm>
            <a:off x="5093655" y="4363215"/>
            <a:ext cx="1902232" cy="769172"/>
          </a:xfrm>
          <a:prstGeom prst="wedgeRoundRectCallout">
            <a:avLst>
              <a:gd name="adj1" fmla="val -62152"/>
              <a:gd name="adj2" fmla="val -8379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7391945" y="2301770"/>
            <a:ext cx="4038600" cy="14563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26" name="Rounded Rectangle 25"/>
          <p:cNvSpPr/>
          <p:nvPr/>
        </p:nvSpPr>
        <p:spPr>
          <a:xfrm>
            <a:off x="7391945" y="3978642"/>
            <a:ext cx="4038600" cy="182157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coi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Choắt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Cốc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dẫn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Choắt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56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7" grpId="0" animBg="1"/>
      <p:bldP spid="27" grpId="0" animBg="1"/>
      <p:bldP spid="28" grpId="0" animBg="1"/>
      <p:bldP spid="7" grpId="0" animBg="1"/>
      <p:bldP spid="2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3263643" y="0"/>
            <a:ext cx="560121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NHIỆM VỤ VỀ NHÀ</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739899" y="1130300"/>
            <a:ext cx="5047488" cy="4056495"/>
          </a:xfrm>
          <a:prstGeom prst="rect">
            <a:avLst/>
          </a:prstGeom>
        </p:spPr>
        <p:txBody>
          <a:bodyPr wrap="square">
            <a:spAutoFit/>
          </a:bodyPr>
          <a:lstStyle/>
          <a:p>
            <a:pPr>
              <a:lnSpc>
                <a:spcPct val="115000"/>
              </a:lnSpc>
              <a:spcAft>
                <a:spcPts val="750"/>
              </a:spcAft>
            </a:pPr>
            <a:r>
              <a:rPr lang="en-US" sz="3200" b="1" dirty="0" err="1" smtClean="0">
                <a:solidFill>
                  <a:srgbClr val="0D0D0D"/>
                </a:solidFill>
                <a:latin typeface="Times New Roman" panose="02020603050405020304" pitchFamily="18" charset="0"/>
                <a:ea typeface="Times New Roman" panose="02020603050405020304" pitchFamily="18" charset="0"/>
              </a:rPr>
              <a:t>Câu</a:t>
            </a:r>
            <a:r>
              <a:rPr lang="en-US" sz="3200" b="1" dirty="0" smtClean="0">
                <a:solidFill>
                  <a:srgbClr val="0D0D0D"/>
                </a:solidFill>
                <a:latin typeface="Times New Roman" panose="02020603050405020304" pitchFamily="18" charset="0"/>
                <a:ea typeface="Times New Roman" panose="02020603050405020304" pitchFamily="18" charset="0"/>
              </a:rPr>
              <a:t> 1. </a:t>
            </a:r>
            <a:r>
              <a:rPr lang="en-US" sz="3200" dirty="0" err="1" smtClean="0">
                <a:solidFill>
                  <a:srgbClr val="0D0D0D"/>
                </a:solidFill>
                <a:latin typeface="Times New Roman" panose="02020603050405020304" pitchFamily="18" charset="0"/>
                <a:ea typeface="Times New Roman" panose="02020603050405020304" pitchFamily="18" charset="0"/>
              </a:rPr>
              <a:t>Em</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hãy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tưởng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đoạn 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khoảng</a:t>
            </a:r>
            <a:r>
              <a:rPr lang="en-US" sz="3200" dirty="0">
                <a:solidFill>
                  <a:srgbClr val="0D0D0D"/>
                </a:solidFill>
                <a:latin typeface="Times New Roman" panose="02020603050405020304" pitchFamily="18" charset="0"/>
                <a:ea typeface="Times New Roman" panose="02020603050405020304" pitchFamily="18" charset="0"/>
              </a:rPr>
              <a:t> (5-7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cảnh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cô</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diêm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gặp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thiên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đường</a:t>
            </a:r>
            <a:r>
              <a:rPr lang="vi-VN" sz="3200" dirty="0">
                <a:solidFill>
                  <a:srgbClr val="0D0D0D"/>
                </a:solidFill>
                <a:latin typeface="Times New Roman" panose="02020603050405020304" pitchFamily="18" charset="0"/>
                <a:ea typeface="Times New Roman" panose="02020603050405020304" pitchFamily="18" charset="0"/>
              </a:rPr>
              <a:t>, trong đó có sử dụng </a:t>
            </a:r>
            <a:r>
              <a:rPr lang="en-US" sz="3200" dirty="0" err="1">
                <a:solidFill>
                  <a:srgbClr val="0D0D0D"/>
                </a:solidFill>
                <a:latin typeface="Times New Roman" panose="02020603050405020304" pitchFamily="18" charset="0"/>
                <a:ea typeface="Times New Roman" panose="02020603050405020304" pitchFamily="18" charset="0"/>
              </a:rPr>
              <a:t>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cụm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danh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chủ</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620632" y="1295076"/>
            <a:ext cx="4898268" cy="4233467"/>
          </a:xfrm>
          <a:prstGeom prst="rect">
            <a:avLst/>
          </a:prstGeom>
        </p:spPr>
        <p:txBody>
          <a:bodyPr wrap="square">
            <a:spAutoFit/>
          </a:bodyPr>
          <a:lstStyle/>
          <a:p>
            <a:pPr>
              <a:lnSpc>
                <a:spcPct val="115000"/>
              </a:lnSpc>
              <a:spcAft>
                <a:spcPts val="750"/>
              </a:spcAft>
            </a:pPr>
            <a:r>
              <a:rPr lang="en-US" sz="2600" b="1" dirty="0" err="1" smtClean="0">
                <a:solidFill>
                  <a:srgbClr val="0D0D0D"/>
                </a:solidFill>
                <a:latin typeface="Times New Roman" panose="02020603050405020304" pitchFamily="18" charset="0"/>
                <a:ea typeface="Times New Roman" panose="02020603050405020304" pitchFamily="18" charset="0"/>
              </a:rPr>
              <a:t>Câu</a:t>
            </a:r>
            <a:r>
              <a:rPr lang="en-US" sz="2600" b="1" dirty="0" smtClean="0">
                <a:solidFill>
                  <a:srgbClr val="0D0D0D"/>
                </a:solidFill>
                <a:latin typeface="Times New Roman" panose="02020603050405020304" pitchFamily="18" charset="0"/>
                <a:ea typeface="Times New Roman" panose="02020603050405020304" pitchFamily="18" charset="0"/>
              </a:rPr>
              <a:t> 2. </a:t>
            </a:r>
            <a:r>
              <a:rPr lang="en-US" sz="2600" dirty="0" err="1" smtClean="0">
                <a:solidFill>
                  <a:srgbClr val="0D0D0D"/>
                </a:solidFill>
                <a:latin typeface="Times New Roman" panose="02020603050405020304" pitchFamily="18" charset="0"/>
                <a:ea typeface="Times New Roman" panose="02020603050405020304" pitchFamily="18" charset="0"/>
              </a:rPr>
              <a:t>Kết</a:t>
            </a:r>
            <a:r>
              <a:rPr lang="en-US" sz="2600" dirty="0" smtClean="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truyện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viết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bảo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nhau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Chắc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muốn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sưởi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ấm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ai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biết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diệu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em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Em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hãy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tưởng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tượng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diệu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em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đêm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giao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thừa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giải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thích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sao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diệu</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014140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4081945"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8012860"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4081945"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endParaRPr kumimoji="0" lang="en-US" altLang="en-US" sz="2000" b="1" i="0" u="none" strike="noStrike" kern="1200" cap="none" spc="0" normalizeH="0" baseline="0" noProof="0">
              <a:ln>
                <a:noFill/>
              </a:ln>
              <a:solidFill>
                <a:prstClr val="black"/>
              </a:solidFill>
              <a:effectLst/>
              <a:uLnTx/>
              <a:uFillTx/>
              <a:latin typeface=".VnTime" pitchFamily="34" charset="0"/>
              <a:ea typeface="+mn-ea"/>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8012860"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p:cNvSpPr/>
          <p:nvPr/>
        </p:nvSpPr>
        <p:spPr>
          <a:xfrm>
            <a:off x="4115639" y="-165201"/>
            <a:ext cx="3897221" cy="923330"/>
          </a:xfrm>
          <a:prstGeom prst="rect">
            <a:avLst/>
          </a:prstGeom>
          <a:noFill/>
        </p:spPr>
        <p:txBody>
          <a:bodyPr wrap="none" lIns="91440" tIns="45720" rIns="91440" bIns="45720">
            <a:spAutoFit/>
          </a:bodyPr>
          <a:lstStyle/>
          <a:p>
            <a:pPr algn="ctr"/>
            <a:r>
              <a:rPr lang="en-US" sz="5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Rectangle 1"/>
          <p:cNvSpPr/>
          <p:nvPr/>
        </p:nvSpPr>
        <p:spPr>
          <a:xfrm>
            <a:off x="660400" y="1037643"/>
            <a:ext cx="3171876" cy="51891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pt-BR" sz="3200" b="1" dirty="0">
                <a:solidFill>
                  <a:srgbClr val="0070C0"/>
                </a:solidFill>
                <a:latin typeface="Times New Roman" panose="02020603050405020304" pitchFamily="18" charset="0"/>
                <a:ea typeface="Times New Roman" panose="02020603050405020304" pitchFamily="18" charset="0"/>
              </a:rPr>
              <a:t>Nhiệm vụ 1.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nhỏ</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482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97220" y="0"/>
            <a:ext cx="8294779" cy="6858000"/>
          </a:xfrm>
          <a:prstGeom prst="rect">
            <a:avLst/>
          </a:prstGeom>
        </p:spPr>
      </p:pic>
      <p:sp>
        <p:nvSpPr>
          <p:cNvPr id="4" name="Rectangle 3"/>
          <p:cNvSpPr/>
          <p:nvPr/>
        </p:nvSpPr>
        <p:spPr>
          <a:xfrm>
            <a:off x="0" y="105370"/>
            <a:ext cx="3897221" cy="923330"/>
          </a:xfrm>
          <a:prstGeom prst="rect">
            <a:avLst/>
          </a:prstGeom>
          <a:noFill/>
        </p:spPr>
        <p:txBody>
          <a:bodyPr wrap="none" lIns="91440" tIns="45720" rIns="91440" bIns="45720">
            <a:spAutoFit/>
          </a:bodyPr>
          <a:lstStyle/>
          <a:p>
            <a:pPr algn="ctr"/>
            <a:r>
              <a:rPr lang="en-US" sz="5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Oval 4"/>
          <p:cNvSpPr/>
          <p:nvPr/>
        </p:nvSpPr>
        <p:spPr>
          <a:xfrm>
            <a:off x="146304" y="2150872"/>
            <a:ext cx="3521378" cy="2962656"/>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pt-BR" sz="2800" b="1" dirty="0">
                <a:solidFill>
                  <a:srgbClr val="7030A0"/>
                </a:solidFill>
                <a:latin typeface="Times New Roman" panose="02020603050405020304" pitchFamily="18" charset="0"/>
                <a:cs typeface="Times New Roman" panose="02020603050405020304" pitchFamily="18" charset="0"/>
              </a:rPr>
              <a:t>Nhiệm vụ 2: </a:t>
            </a:r>
            <a:r>
              <a:rPr lang="pt-BR" sz="2800" dirty="0">
                <a:solidFill>
                  <a:srgbClr val="7030A0"/>
                </a:solidFill>
                <a:latin typeface="Times New Roman" panose="02020603050405020304" pitchFamily="18" charset="0"/>
                <a:cs typeface="Times New Roman" panose="02020603050405020304" pitchFamily="18" charset="0"/>
              </a:rPr>
              <a:t>Thiết kế sơ đồ tư duy bài học theo ý hiểu của mình.</a:t>
            </a:r>
            <a:endParaRPr lang="en-US" sz="2800" dirty="0">
              <a:solidFill>
                <a:srgbClr val="7030A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2319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l="5875" b="6510"/>
          <a:stretch>
            <a:fillRect/>
          </a:stretch>
        </p:blipFill>
        <p:spPr>
          <a:xfrm>
            <a:off x="0" y="-165201"/>
            <a:ext cx="12192000" cy="7023201"/>
          </a:xfrm>
          <a:custGeom>
            <a:avLst/>
            <a:gdLst>
              <a:gd name="connsiteX0" fmla="*/ 0 w 12192000"/>
              <a:gd name="connsiteY0" fmla="*/ 0 h 6566001"/>
              <a:gd name="connsiteX1" fmla="*/ 12192000 w 12192000"/>
              <a:gd name="connsiteY1" fmla="*/ 0 h 6566001"/>
              <a:gd name="connsiteX2" fmla="*/ 12192000 w 12192000"/>
              <a:gd name="connsiteY2" fmla="*/ 6566001 h 6566001"/>
              <a:gd name="connsiteX3" fmla="*/ 0 w 12192000"/>
              <a:gd name="connsiteY3" fmla="*/ 6566001 h 6566001"/>
              <a:gd name="connsiteX4" fmla="*/ 0 w 12192000"/>
              <a:gd name="connsiteY4" fmla="*/ 0 h 656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566001">
                <a:moveTo>
                  <a:pt x="0" y="0"/>
                </a:moveTo>
                <a:lnTo>
                  <a:pt x="12192000" y="0"/>
                </a:lnTo>
                <a:lnTo>
                  <a:pt x="12192000" y="6566001"/>
                </a:lnTo>
                <a:lnTo>
                  <a:pt x="0" y="6566001"/>
                </a:lnTo>
                <a:lnTo>
                  <a:pt x="0" y="0"/>
                </a:lnTo>
                <a:close/>
              </a:path>
            </a:pathLst>
          </a:cu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165201"/>
            <a:ext cx="12192000" cy="7023201"/>
          </a:xfrm>
          <a:prstGeom prst="rect">
            <a:avLst/>
          </a:prstGeom>
        </p:spPr>
      </p:pic>
      <p:sp>
        <p:nvSpPr>
          <p:cNvPr id="12" name="Rectangle 11"/>
          <p:cNvSpPr/>
          <p:nvPr/>
        </p:nvSpPr>
        <p:spPr>
          <a:xfrm>
            <a:off x="607703" y="2344370"/>
            <a:ext cx="6286874" cy="1938992"/>
          </a:xfrm>
          <a:prstGeom prst="rect">
            <a:avLst/>
          </a:prstGeom>
        </p:spPr>
        <p:txBody>
          <a:bodyPr wrap="square">
            <a:spAutoFit/>
          </a:bodyPr>
          <a:lstStyle/>
          <a:p>
            <a:r>
              <a:rPr lang="pt-BR" sz="4000" b="1" dirty="0">
                <a:solidFill>
                  <a:schemeClr val="bg1"/>
                </a:solidFill>
                <a:latin typeface="Times New Roman" panose="02020603050405020304" pitchFamily="18" charset="0"/>
                <a:ea typeface="Times New Roman" panose="02020603050405020304" pitchFamily="18" charset="0"/>
              </a:rPr>
              <a:t>Nhiệm vụ 3: </a:t>
            </a:r>
            <a:r>
              <a:rPr lang="pt-BR" sz="4000" dirty="0">
                <a:solidFill>
                  <a:schemeClr val="bg1"/>
                </a:solidFill>
                <a:latin typeface="Times New Roman" panose="02020603050405020304" pitchFamily="18" charset="0"/>
                <a:ea typeface="Times New Roman" panose="02020603050405020304" pitchFamily="18" charset="0"/>
              </a:rPr>
              <a:t> Vẽ tranh minh hoạ nội dung của văn </a:t>
            </a:r>
            <a:r>
              <a:rPr lang="pt-BR" sz="4000" dirty="0" smtClean="0">
                <a:solidFill>
                  <a:schemeClr val="bg1"/>
                </a:solidFill>
                <a:latin typeface="Times New Roman" panose="02020603050405020304" pitchFamily="18" charset="0"/>
                <a:ea typeface="Times New Roman" panose="02020603050405020304" pitchFamily="18" charset="0"/>
              </a:rPr>
              <a:t>bản cô bé bán diêm.</a:t>
            </a:r>
            <a:endParaRPr lang="en-US" sz="4000" dirty="0">
              <a:solidFill>
                <a:schemeClr val="bg1"/>
              </a:solidFill>
            </a:endParaRPr>
          </a:p>
        </p:txBody>
      </p:sp>
      <p:sp>
        <p:nvSpPr>
          <p:cNvPr id="13" name="Rectangle 12"/>
          <p:cNvSpPr/>
          <p:nvPr/>
        </p:nvSpPr>
        <p:spPr>
          <a:xfrm>
            <a:off x="4147389" y="0"/>
            <a:ext cx="3897221" cy="923330"/>
          </a:xfrm>
          <a:prstGeom prst="rect">
            <a:avLst/>
          </a:prstGeom>
          <a:noFill/>
        </p:spPr>
        <p:txBody>
          <a:bodyPr wrap="none" lIns="91440" tIns="45720" rIns="91440" bIns="45720">
            <a:spAutoFit/>
          </a:bodyPr>
          <a:lstStyle/>
          <a:p>
            <a:pPr algn="ctr"/>
            <a:r>
              <a:rPr lang="en-US" sz="5400" b="1" cap="none" spc="0" dirty="0" smtClean="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en-US" sz="5400" b="1"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9410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858000"/>
          </a:xfrm>
          <a:prstGeom prst="rect">
            <a:avLst/>
          </a:prstGeom>
        </p:spPr>
      </p:pic>
      <p:sp>
        <p:nvSpPr>
          <p:cNvPr id="4" name="Rectangle 3"/>
          <p:cNvSpPr/>
          <p:nvPr/>
        </p:nvSpPr>
        <p:spPr>
          <a:xfrm>
            <a:off x="660400" y="421640"/>
            <a:ext cx="7600189" cy="2215991"/>
          </a:xfrm>
          <a:prstGeom prst="rect">
            <a:avLst/>
          </a:prstGeom>
        </p:spPr>
        <p:txBody>
          <a:bodyPr wrap="square">
            <a:spAutoFit/>
          </a:bodyPr>
          <a:lstStyle/>
          <a:p>
            <a:pPr>
              <a:lnSpc>
                <a:spcPct val="115000"/>
              </a:lnSpc>
            </a:pPr>
            <a:r>
              <a:rPr lang="pt-BR" sz="4000" b="1" dirty="0">
                <a:solidFill>
                  <a:srgbClr val="0070C0"/>
                </a:solidFill>
                <a:latin typeface="Times New Roman" panose="02020603050405020304" pitchFamily="18" charset="0"/>
                <a:cs typeface="Times New Roman" panose="02020603050405020304" pitchFamily="18" charset="0"/>
              </a:rPr>
              <a:t>Nhiệm vụ 4: </a:t>
            </a:r>
            <a:r>
              <a:rPr lang="pt-BR" sz="4000" b="1" dirty="0">
                <a:solidFill>
                  <a:schemeClr val="bg1"/>
                </a:solidFill>
                <a:latin typeface="Times New Roman" panose="02020603050405020304" pitchFamily="18" charset="0"/>
                <a:cs typeface="Times New Roman" panose="02020603050405020304" pitchFamily="18" charset="0"/>
              </a:rPr>
              <a:t>S</a:t>
            </a:r>
            <a:r>
              <a:rPr lang="pt-BR" sz="4000" dirty="0">
                <a:solidFill>
                  <a:schemeClr val="bg1"/>
                </a:solidFill>
                <a:latin typeface="Times New Roman" panose="02020603050405020304" pitchFamily="18" charset="0"/>
                <a:cs typeface="Times New Roman" panose="02020603050405020304" pitchFamily="18" charset="0"/>
              </a:rPr>
              <a:t>ân khấu hóa: Diễn bối cảnh cô bé bán diêm và những lần quẹt diêm.</a:t>
            </a:r>
            <a:endParaRPr lang="en-US" sz="40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4306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1072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algn="ctr" eaLnBrk="0" fontAlgn="base" hangingPunct="0">
              <a:lnSpc>
                <a:spcPct val="115000"/>
              </a:lnSpc>
              <a:defRPr/>
            </a:pPr>
            <a:r>
              <a:rPr lang="en-US" sz="2800" b="1" dirty="0">
                <a:solidFill>
                  <a:srgbClr val="7030A0"/>
                </a:solidFill>
                <a:latin typeface="Times New Roman" panose="02020603050405020304" pitchFamily="18" charset="0"/>
                <a:cs typeface="Times New Roman" panose="02020603050405020304" pitchFamily="18" charset="0"/>
              </a:rPr>
              <a:t>VIẾT BÀI VĂN KỂ VỀ MỘT TRẢI NGHIỆM ĐÁNG NHỚ</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29601" y="698061"/>
            <a:ext cx="1811713" cy="548099"/>
          </a:xfrm>
          <a:prstGeom prst="rect">
            <a:avLst/>
          </a:prstGeom>
        </p:spPr>
        <p:txBody>
          <a:bodyPr wrap="none">
            <a:spAutoFit/>
          </a:bodyPr>
          <a:lstStyle/>
          <a:p>
            <a:pPr algn="ctr">
              <a:lnSpc>
                <a:spcPct val="115000"/>
              </a:lnSpc>
              <a:spcAft>
                <a:spcPts val="0"/>
              </a:spcAft>
            </a:pPr>
            <a:r>
              <a:rPr lang="pt-BR" sz="2800" b="1" dirty="0">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978025" y="1579727"/>
            <a:ext cx="8172450" cy="3575078"/>
          </a:xfrm>
          <a:prstGeom prst="rect">
            <a:avLst/>
          </a:prstGeom>
        </p:spPr>
      </p:pic>
      <p:sp>
        <p:nvSpPr>
          <p:cNvPr id="6" name="Rectangle 5"/>
          <p:cNvSpPr/>
          <p:nvPr/>
        </p:nvSpPr>
        <p:spPr>
          <a:xfrm>
            <a:off x="3048000" y="2330059"/>
            <a:ext cx="6096000" cy="2074414"/>
          </a:xfrm>
          <a:prstGeom prst="rect">
            <a:avLst/>
          </a:prstGeom>
        </p:spPr>
        <p:txBody>
          <a:bodyPr>
            <a:spAutoFit/>
          </a:bodyP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Yêu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cầu</a:t>
            </a:r>
            <a:r>
              <a:rPr lang="en-US" sz="2800" b="1" dirty="0">
                <a:solidFill>
                  <a:srgbClr val="0D0D0D"/>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C</a:t>
            </a:r>
            <a:r>
              <a:rPr lang="en-US" sz="2800" dirty="0" smtClean="0">
                <a:solidFill>
                  <a:srgbClr val="0D0D0D"/>
                </a:solidFill>
                <a:latin typeface="Times New Roman" panose="02020603050405020304" pitchFamily="18" charset="0"/>
                <a:ea typeface="MS Mincho"/>
              </a:rPr>
              <a:t>hia </a:t>
            </a:r>
            <a:r>
              <a:rPr lang="en-US" sz="2800" dirty="0" err="1">
                <a:solidFill>
                  <a:srgbClr val="0D0D0D"/>
                </a:solidFill>
                <a:latin typeface="Times New Roman" panose="02020603050405020304" pitchFamily="18" charset="0"/>
                <a:ea typeface="MS Mincho"/>
              </a:rPr>
              <a:t>sẻ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kì</a:t>
            </a:r>
            <a:r>
              <a:rPr lang="en-US" sz="2800" dirty="0">
                <a:solidFill>
                  <a:srgbClr val="0D0D0D"/>
                </a:solidFill>
                <a:latin typeface="Times New Roman" panose="02020603050405020304" pitchFamily="18" charset="0"/>
                <a:ea typeface="MS Mincho"/>
              </a:rPr>
              <a:t> I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1384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3809" y="713707"/>
            <a:ext cx="3576620"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endParaRPr lang="en-US" sz="2800" dirty="0"/>
          </a:p>
        </p:txBody>
      </p:sp>
      <p:sp>
        <p:nvSpPr>
          <p:cNvPr id="9" name="Rectangle 8"/>
          <p:cNvSpPr/>
          <p:nvPr/>
        </p:nvSpPr>
        <p:spPr>
          <a:xfrm>
            <a:off x="442458" y="1199332"/>
            <a:ext cx="10807700" cy="2228302"/>
          </a:xfrm>
          <a:prstGeom prst="rect">
            <a:avLst/>
          </a:prstGeom>
        </p:spPr>
        <p:txBody>
          <a:bodyPr>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kể</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lại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trải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nhớ</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trải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nghiệm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nhớ</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618160" y="3391583"/>
            <a:ext cx="3473340" cy="2686050"/>
          </a:xfrm>
          <a:prstGeom prst="rect">
            <a:avLst/>
          </a:prstGeom>
        </p:spPr>
      </p:pic>
      <p:sp>
        <p:nvSpPr>
          <p:cNvPr id="11" name="Cloud Callout 10"/>
          <p:cNvSpPr/>
          <p:nvPr/>
        </p:nvSpPr>
        <p:spPr>
          <a:xfrm>
            <a:off x="4393809" y="2305049"/>
            <a:ext cx="7245909" cy="3724275"/>
          </a:xfrm>
          <a:prstGeom prst="cloudCallout">
            <a:avLst>
              <a:gd name="adj1" fmla="val -58458"/>
              <a:gd name="adj2" fmla="val 43056"/>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spcAft>
                <a:spcPts val="0"/>
              </a:spcAft>
            </a:pPr>
            <a:r>
              <a:rPr lang="en-US" sz="2000" i="1" dirty="0">
                <a:solidFill>
                  <a:srgbClr val="0D0D0D"/>
                </a:solidFill>
                <a:latin typeface="Times New Roman" panose="02020603050405020304" pitchFamily="18" charset="0"/>
                <a:ea typeface="MS Mincho"/>
              </a:rPr>
              <a:t>+ Theo </a:t>
            </a:r>
            <a:r>
              <a:rPr lang="en-US" sz="2000" i="1" dirty="0" err="1">
                <a:solidFill>
                  <a:srgbClr val="0D0D0D"/>
                </a:solidFill>
                <a:latin typeface="Times New Roman" panose="02020603050405020304" pitchFamily="18" charset="0"/>
                <a:ea typeface="MS Mincho"/>
              </a:rPr>
              <a:t>em</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trong</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bài</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viết</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kể</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về</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một</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trải</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nghiệm</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đáng</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nhớ</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người</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nói</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nên</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xưng</a:t>
            </a:r>
            <a:r>
              <a:rPr lang="en-US" sz="2000" i="1" dirty="0">
                <a:solidFill>
                  <a:srgbClr val="0D0D0D"/>
                </a:solidFill>
                <a:latin typeface="Times New Roman" panose="02020603050405020304" pitchFamily="18" charset="0"/>
                <a:ea typeface="MS Mincho"/>
              </a:rPr>
              <a:t> ở </a:t>
            </a:r>
            <a:r>
              <a:rPr lang="en-US" sz="2000" i="1" dirty="0" err="1">
                <a:solidFill>
                  <a:srgbClr val="0D0D0D"/>
                </a:solidFill>
                <a:latin typeface="Times New Roman" panose="02020603050405020304" pitchFamily="18" charset="0"/>
                <a:ea typeface="MS Mincho"/>
              </a:rPr>
              <a:t>ngôi</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thứ</a:t>
            </a:r>
            <a:r>
              <a:rPr lang="en-US" sz="2000" i="1" dirty="0">
                <a:solidFill>
                  <a:srgbClr val="0D0D0D"/>
                </a:solidFill>
                <a:latin typeface="Times New Roman" panose="02020603050405020304" pitchFamily="18" charset="0"/>
                <a:ea typeface="MS Mincho"/>
              </a:rPr>
              <a:t> </a:t>
            </a:r>
            <a:r>
              <a:rPr lang="en-US" sz="2000" i="1" dirty="0" err="1">
                <a:solidFill>
                  <a:srgbClr val="0D0D0D"/>
                </a:solidFill>
                <a:latin typeface="Times New Roman" panose="02020603050405020304" pitchFamily="18" charset="0"/>
                <a:ea typeface="MS Mincho"/>
              </a:rPr>
              <a:t>mấy</a:t>
            </a:r>
            <a:r>
              <a:rPr lang="en-US" sz="2000" i="1" dirty="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ctr">
              <a:lnSpc>
                <a:spcPct val="115000"/>
              </a:lnSpc>
              <a:spcAft>
                <a:spcPts val="0"/>
              </a:spcAft>
              <a:tabLst>
                <a:tab pos="1386840" algn="l"/>
              </a:tabLst>
            </a:pP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Muốn</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viết</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bài</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văn</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kể</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lại</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trải</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nghiệm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đáng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nhớ</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em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cần</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chú</a:t>
            </a:r>
            <a:r>
              <a:rPr lang="en-US" sz="2000" i="1" dirty="0">
                <a:latin typeface="Times New Roman" panose="02020603050405020304" pitchFamily="18" charset="0"/>
                <a:ea typeface="MS Mincho"/>
              </a:rPr>
              <a:t> ý </a:t>
            </a:r>
            <a:r>
              <a:rPr lang="en-US" sz="2000" i="1" dirty="0" err="1">
                <a:latin typeface="Times New Roman" panose="02020603050405020304" pitchFamily="18" charset="0"/>
                <a:ea typeface="MS Mincho"/>
              </a:rPr>
              <a:t>những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yêu</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cầu</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nào</a:t>
            </a:r>
            <a:r>
              <a:rPr lang="en-US" sz="2000" i="1"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ctr">
              <a:lnSpc>
                <a:spcPct val="115000"/>
              </a:lnSpc>
              <a:spcAft>
                <a:spcPts val="0"/>
              </a:spcAft>
              <a:tabLst>
                <a:tab pos="1386840" algn="l"/>
              </a:tabLst>
            </a:pP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Để</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bài</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văn</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của</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em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thêm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sinh</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động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thu</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hút</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người</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đọc</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thì</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em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có</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thể</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sử</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dụng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thêm</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những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phương</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tiện</a:t>
            </a:r>
            <a:r>
              <a:rPr lang="en-US" sz="2000" i="1" dirty="0">
                <a:latin typeface="Times New Roman" panose="02020603050405020304" pitchFamily="18" charset="0"/>
                <a:ea typeface="MS Mincho"/>
              </a:rPr>
              <a:t> </a:t>
            </a:r>
            <a:r>
              <a:rPr lang="en-US" sz="2000" i="1" dirty="0" err="1">
                <a:latin typeface="Times New Roman" panose="02020603050405020304" pitchFamily="18" charset="0"/>
                <a:ea typeface="MS Mincho"/>
              </a:rPr>
              <a:t>nào</a:t>
            </a:r>
            <a:r>
              <a:rPr lang="en-US" sz="2000" i="1" dirty="0">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949993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3809" y="65064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42458" y="1199332"/>
            <a:ext cx="10807700" cy="2228302"/>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55179" y="2414722"/>
            <a:ext cx="10807700" cy="1962204"/>
          </a:xfrm>
          <a:prstGeom prst="rect">
            <a:avLst/>
          </a:prstGeom>
        </p:spPr>
        <p:txBody>
          <a:bodyPr>
            <a:spAutoFit/>
          </a:bodyPr>
          <a:lstStyle/>
          <a:p>
            <a:pPr>
              <a:lnSpc>
                <a:spcPct val="150000"/>
              </a:lnSpc>
              <a:spcAft>
                <a:spcPts val="0"/>
              </a:spcAft>
              <a:tabLst>
                <a:tab pos="1386840" algn="l"/>
              </a:tabLst>
            </a:pPr>
            <a:r>
              <a:rPr lang="en-US" sz="2800" dirty="0">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qua.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ngôi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4A4A4A"/>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063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3809" y="65064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47700" y="1233438"/>
            <a:ext cx="9332491" cy="548099"/>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Yêu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cầu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đối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với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Times New Roman" panose="02020603050405020304" pitchFamily="18" charset="0"/>
              </a:rPr>
              <a:t>kể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trải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nghiệm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nhớ</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1874278"/>
            <a:ext cx="10807700" cy="4425827"/>
          </a:xfrm>
          <a:prstGeom prst="rect">
            <a:avLst/>
          </a:prstGeom>
        </p:spPr>
        <p:txBody>
          <a:bodyPr>
            <a:spAutoFit/>
          </a:bodyPr>
          <a:lstStyle/>
          <a:p>
            <a:pPr>
              <a:spcAft>
                <a:spcPts val="1200"/>
              </a:spcAft>
            </a:pPr>
            <a:r>
              <a:rPr lang="vi-VN" sz="2400" dirty="0">
                <a:solidFill>
                  <a:srgbClr val="4A4A4A"/>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Xác định một sự việc, một tình huống hoặc hoạt động đáng nhớ mà em đã trực tiếp trải qua hoặc tham gia.</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b="1" dirty="0">
                <a:solidFill>
                  <a:srgbClr val="0D0D0D"/>
                </a:solidFill>
                <a:latin typeface="Times New Roman" panose="02020603050405020304" pitchFamily="18" charset="0"/>
                <a:ea typeface="Times New Roman" panose="02020603050405020304" pitchFamily="18" charset="0"/>
              </a:rPr>
              <a:t>Ví dụ</a:t>
            </a:r>
            <a:r>
              <a:rPr lang="vi-VN" sz="2400" dirty="0">
                <a:solidFill>
                  <a:srgbClr val="0D0D0D"/>
                </a:solidFill>
                <a:latin typeface="Times New Roman" panose="02020603050405020304" pitchFamily="18" charset="0"/>
                <a:ea typeface="Times New Roman" panose="02020603050405020304" pitchFamily="18" charset="0"/>
              </a:rPr>
              <a:t>: một chuyến tham quan, một lần mắc lỗi,…</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ngôi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thứ</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nhất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trung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xảy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xếp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chi </a:t>
            </a:r>
            <a:r>
              <a:rPr lang="en-US" sz="2400" dirty="0" err="1">
                <a:solidFill>
                  <a:srgbClr val="0D0D0D"/>
                </a:solidFill>
                <a:latin typeface="Times New Roman" panose="02020603050405020304" pitchFamily="18" charset="0"/>
                <a:ea typeface="MS Mincho"/>
              </a:rPr>
              <a:t>tiết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theo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một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hợp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dụng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chi </a:t>
            </a:r>
            <a:r>
              <a:rPr lang="en-US" sz="2400" dirty="0" err="1">
                <a:solidFill>
                  <a:srgbClr val="0D0D0D"/>
                </a:solidFill>
                <a:latin typeface="Times New Roman" panose="02020603050405020304" pitchFamily="18" charset="0"/>
                <a:ea typeface="MS Mincho"/>
              </a:rPr>
              <a:t>tiết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cụ</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diễn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câu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xúc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282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309856"/>
            <a:ext cx="10858500" cy="54809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tóm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8" name="Rectangle 7"/>
          <p:cNvSpPr/>
          <p:nvPr/>
        </p:nvSpPr>
        <p:spPr>
          <a:xfrm>
            <a:off x="660400" y="1834345"/>
            <a:ext cx="10858500" cy="4196598"/>
          </a:xfrm>
          <a:prstGeom prst="rect">
            <a:avLst/>
          </a:prstGeom>
        </p:spPr>
        <p:txBody>
          <a:bodyPr>
            <a:spAutoFit/>
          </a:bodyPr>
          <a:lstStyle/>
          <a:p>
            <a:pPr>
              <a:lnSpc>
                <a:spcPct val="115000"/>
              </a:lnSpc>
              <a:spcAft>
                <a:spcPts val="0"/>
              </a:spcAft>
              <a:tabLst>
                <a:tab pos="1386840" algn="l"/>
              </a:tabLst>
            </a:pPr>
            <a:r>
              <a:rPr lang="en-US" sz="2600" b="1" dirty="0">
                <a:solidFill>
                  <a:srgbClr val="0D0D0D"/>
                </a:solidFill>
                <a:latin typeface="Times New Roman" panose="02020603050405020304" pitchFamily="18" charset="0"/>
                <a:ea typeface="MS Mincho"/>
              </a:rPr>
              <a:t>*</a:t>
            </a:r>
            <a:r>
              <a:rPr lang="en-US" sz="2600" b="1" dirty="0" err="1">
                <a:solidFill>
                  <a:srgbClr val="0D0D0D"/>
                </a:solidFill>
                <a:latin typeface="Times New Roman" panose="02020603050405020304" pitchFamily="18" charset="0"/>
                <a:ea typeface="MS Mincho"/>
              </a:rPr>
              <a:t>Tóm</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tắt</a:t>
            </a:r>
            <a:r>
              <a:rPr lang="en-US" sz="2600" b="1" dirty="0">
                <a:solidFill>
                  <a:srgbClr val="0D0D0D"/>
                </a:solidFill>
                <a:latin typeface="Times New Roman" panose="02020603050405020304" pitchFamily="18" charset="0"/>
                <a:ea typeface="MS Mincho"/>
              </a:rPr>
              <a:t>:</a:t>
            </a:r>
            <a:endParaRPr lang="en-US" sz="26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chàng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thanh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cường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uống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điều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chừng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cậu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phụ</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luôn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tay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ghê</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gớm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sắp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Bởi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chịu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giúp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hàng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xóm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tuổi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vẻ</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ngoài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ốm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gầy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thuốc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thêm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nổi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nghịch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chị</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oan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Trước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lỗi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khuyên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thói</a:t>
            </a:r>
            <a:r>
              <a:rPr lang="en-US" sz="2600" dirty="0">
                <a:latin typeface="Times New Roman" panose="02020603050405020304" pitchFamily="18" charset="0"/>
                <a:ea typeface="Times New Roman" panose="02020603050405020304" pitchFamily="18" charset="0"/>
              </a:rPr>
              <a:t> hung </a:t>
            </a:r>
            <a:r>
              <a:rPr lang="en-US" sz="2600" dirty="0" err="1">
                <a:latin typeface="Times New Roman" panose="02020603050405020304" pitchFamily="18" charset="0"/>
                <a:ea typeface="Times New Roman" panose="02020603050405020304" pitchFamily="18" charset="0"/>
              </a:rPr>
              <a:t>hăng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sau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vô</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cùng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hận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đường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tiên</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46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634211" y="691561"/>
            <a:ext cx="2860078" cy="523220"/>
          </a:xfrm>
          <a:prstGeom prst="rect">
            <a:avLst/>
          </a:prstGeom>
        </p:spPr>
        <p:txBody>
          <a:bodyPr wrap="none">
            <a:spAutoFit/>
          </a:bodyPr>
          <a:lstStyle/>
          <a:p>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phân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tích</a:t>
            </a:r>
            <a:r>
              <a:rPr lang="en-US" sz="2800" b="1" dirty="0">
                <a:latin typeface="Times New Roman" panose="02020603050405020304" pitchFamily="18" charset="0"/>
                <a:ea typeface="MS Mincho"/>
              </a:rPr>
              <a:t> </a:t>
            </a:r>
            <a:endParaRPr lang="en-US" sz="2800" dirty="0"/>
          </a:p>
        </p:txBody>
      </p:sp>
      <p:sp>
        <p:nvSpPr>
          <p:cNvPr id="11" name="Rectangle 10"/>
          <p:cNvSpPr/>
          <p:nvPr/>
        </p:nvSpPr>
        <p:spPr>
          <a:xfrm>
            <a:off x="547232" y="1234408"/>
            <a:ext cx="10807700" cy="954107"/>
          </a:xfrm>
          <a:prstGeom prst="rect">
            <a:avLst/>
          </a:prstGeom>
        </p:spPr>
        <p:txBody>
          <a:bodyPr>
            <a:spAutoFit/>
          </a:bodyPr>
          <a:lstStyle/>
          <a:p>
            <a:r>
              <a:rPr lang="vi-VN" sz="2800" b="1" dirty="0">
                <a:latin typeface="+mj-lt"/>
              </a:rPr>
              <a:t>3. Phân tích ví dụ về trải nghiệm của nhân vật Dế Mèn trong văn bản “Bài học đường đời đầu tiên”</a:t>
            </a:r>
            <a:endParaRPr lang="en-US" sz="2800" b="1" dirty="0">
              <a:latin typeface="+mj-lt"/>
            </a:endParaRPr>
          </a:p>
        </p:txBody>
      </p:sp>
      <p:sp>
        <p:nvSpPr>
          <p:cNvPr id="12" name="Rectangle 11"/>
          <p:cNvSpPr/>
          <p:nvPr/>
        </p:nvSpPr>
        <p:spPr>
          <a:xfrm>
            <a:off x="660400" y="2188515"/>
            <a:ext cx="10807700" cy="4056495"/>
          </a:xfrm>
          <a:prstGeom prst="rect">
            <a:avLst/>
          </a:prstGeom>
        </p:spPr>
        <p:txBody>
          <a:bodyPr>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u="sng" dirty="0" err="1">
                <a:solidFill>
                  <a:srgbClr val="0D0D0D"/>
                </a:solidFill>
                <a:latin typeface="Times New Roman" panose="02020603050405020304" pitchFamily="18" charset="0"/>
                <a:ea typeface="MS Mincho"/>
              </a:rPr>
              <a:t>Bước</a:t>
            </a:r>
            <a:r>
              <a:rPr lang="en-US" sz="2800" b="1" u="sng" dirty="0">
                <a:solidFill>
                  <a:srgbClr val="0D0D0D"/>
                </a:solidFill>
                <a:latin typeface="Times New Roman" panose="02020603050405020304" pitchFamily="18" charset="0"/>
                <a:ea typeface="MS Mincho"/>
              </a:rPr>
              <a:t> 1</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truyện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b="1" dirty="0">
                <a:solidFill>
                  <a:srgbClr val="0D0D0D"/>
                </a:solidFill>
                <a:latin typeface="Times New Roman" panose="02020603050405020304" pitchFamily="18" charset="0"/>
                <a:ea typeface="MS Mincho"/>
              </a:rPr>
              <a:t>“</a:t>
            </a:r>
            <a:r>
              <a:rPr lang="en-US" sz="2800" b="1" i="1" dirty="0" err="1">
                <a:solidFill>
                  <a:srgbClr val="0D0D0D"/>
                </a:solidFill>
                <a:latin typeface="Times New Roman" panose="02020603050405020304" pitchFamily="18" charset="0"/>
                <a:ea typeface="MS Mincho"/>
              </a:rPr>
              <a:t>Bài</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học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đường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đời</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đầu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tiên</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chi </a:t>
            </a:r>
            <a:r>
              <a:rPr lang="en-US" sz="2800" dirty="0" err="1">
                <a:solidFill>
                  <a:srgbClr val="0D0D0D"/>
                </a:solidFill>
                <a:latin typeface="Times New Roman" panose="02020603050405020304" pitchFamily="18" charset="0"/>
                <a:ea typeface="MS Mincho"/>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pPr>
            <a:r>
              <a:rPr lang="vi-VN" sz="2800" b="1" dirty="0">
                <a:solidFill>
                  <a:srgbClr val="0D0D0D"/>
                </a:solidFill>
                <a:latin typeface="Times New Roman" panose="02020603050405020304" pitchFamily="18" charset="0"/>
                <a:ea typeface="MS Mincho"/>
              </a:rPr>
              <a:t>* </a:t>
            </a:r>
            <a:r>
              <a:rPr lang="vi-VN" sz="2800" b="1" u="sng" dirty="0">
                <a:solidFill>
                  <a:srgbClr val="0D0D0D"/>
                </a:solidFill>
                <a:latin typeface="Times New Roman" panose="02020603050405020304" pitchFamily="18" charset="0"/>
                <a:ea typeface="MS Mincho"/>
              </a:rPr>
              <a:t>Bước 2</a:t>
            </a:r>
            <a:r>
              <a:rPr lang="vi-VN" sz="2800" b="1" dirty="0">
                <a:solidFill>
                  <a:srgbClr val="0D0D0D"/>
                </a:solidFill>
                <a:latin typeface="Times New Roman" panose="02020603050405020304" pitchFamily="18" charset="0"/>
                <a:ea typeface="MS Mincho"/>
              </a:rPr>
              <a:t>:</a:t>
            </a:r>
            <a:r>
              <a:rPr lang="vi-VN"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xét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cầu</a:t>
            </a:r>
            <a:r>
              <a:rPr lang="en-US" sz="2800" b="1" dirty="0">
                <a:solidFill>
                  <a:srgbClr val="000000"/>
                </a:solidFill>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Ngôi kể:</a:t>
            </a:r>
            <a:r>
              <a:rPr lang="vi-VN" sz="2800" dirty="0">
                <a:latin typeface="Times New Roman" panose="02020603050405020304" pitchFamily="18" charset="0"/>
                <a:ea typeface="Calibri" panose="020F0502020204030204" pitchFamily="34" charset="0"/>
              </a:rPr>
              <a:t> ngôi thứ nhất (xưng “tôi”- nhân vật Dế Mèn)</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Nhân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Mèn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Choắt</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gian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địa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cửa</a:t>
            </a:r>
            <a:r>
              <a:rPr lang="en-US" sz="2800" dirty="0">
                <a:latin typeface="Times New Roman" panose="02020603050405020304" pitchFamily="18" charset="0"/>
                <a:ea typeface="Calibri" panose="020F0502020204030204" pitchFamily="34" charset="0"/>
              </a:rPr>
              <a:t> hang.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016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634211" y="691561"/>
            <a:ext cx="28600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47232" y="1234408"/>
            <a:ext cx="108077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 Phân tích ví dụ về trải nghiệm của nhân vật Dế Mèn trong văn bản “Bài học đường đời đầu tiên”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Rectangle 3"/>
          <p:cNvSpPr/>
          <p:nvPr/>
        </p:nvSpPr>
        <p:spPr>
          <a:xfrm>
            <a:off x="660400" y="2188515"/>
            <a:ext cx="10807700" cy="3901068"/>
          </a:xfrm>
          <a:prstGeom prst="rect">
            <a:avLst/>
          </a:prstGeom>
        </p:spPr>
        <p:txBody>
          <a:bodyPr>
            <a:spAutoFit/>
          </a:bodyPr>
          <a:lstStyle/>
          <a:p>
            <a:pPr algn="just">
              <a:lnSpc>
                <a:spcPct val="115000"/>
              </a:lnSpc>
              <a:spcAft>
                <a:spcPts val="0"/>
              </a:spcAft>
            </a:pPr>
            <a:r>
              <a:rPr lang="vi-VN" sz="2500" dirty="0">
                <a:latin typeface="Times New Roman" panose="02020603050405020304" pitchFamily="18" charset="0"/>
                <a:ea typeface="Calibri" panose="020F0502020204030204" pitchFamily="34" charset="0"/>
                <a:cs typeface="Times New Roman" panose="02020603050405020304" pitchFamily="18" charset="0"/>
              </a:rPr>
              <a:t>- </a:t>
            </a:r>
            <a:r>
              <a:rPr lang="vi-VN" sz="2500" b="1" dirty="0">
                <a:latin typeface="Times New Roman" panose="02020603050405020304" pitchFamily="18" charset="0"/>
                <a:ea typeface="Calibri" panose="020F0502020204030204" pitchFamily="34" charset="0"/>
                <a:cs typeface="Times New Roman" panose="02020603050405020304" pitchFamily="18" charset="0"/>
              </a:rPr>
              <a:t>Các sự việc:</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500" dirty="0">
                <a:latin typeface="Times New Roman" panose="02020603050405020304" pitchFamily="18" charset="0"/>
                <a:ea typeface="Calibri" panose="020F0502020204030204" pitchFamily="34" charset="0"/>
                <a:cs typeface="Times New Roman" panose="02020603050405020304" pitchFamily="18" charset="0"/>
              </a:rPr>
              <a:t>+ Sự việc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500" dirty="0">
                <a:latin typeface="Times New Roman" panose="02020603050405020304" pitchFamily="18" charset="0"/>
                <a:ea typeface="Calibri" panose="020F0502020204030204" pitchFamily="34" charset="0"/>
                <a:cs typeface="Times New Roman" panose="02020603050405020304" pitchFamily="18" charset="0"/>
              </a:rPr>
              <a:t>: sang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Choắt</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500" dirty="0">
                <a:latin typeface="Times New Roman" panose="02020603050405020304" pitchFamily="18" charset="0"/>
                <a:ea typeface="Calibri" panose="020F0502020204030204" pitchFamily="34" charset="0"/>
                <a:cs typeface="Times New Roman" panose="02020603050405020304" pitchFamily="18" charset="0"/>
              </a:rPr>
              <a:t>+ Sự việc </a:t>
            </a:r>
            <a:r>
              <a:rPr lang="en-US" sz="25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trêu</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Cốc</a:t>
            </a:r>
            <a:r>
              <a:rPr lang="en-US" sz="2500" dirty="0">
                <a:latin typeface="Times New Roman" panose="02020603050405020304" pitchFamily="18" charset="0"/>
                <a:ea typeface="Calibri" panose="020F0502020204030204" pitchFamily="34" charset="0"/>
                <a:cs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500" dirty="0">
                <a:latin typeface="Times New Roman" panose="02020603050405020304" pitchFamily="18" charset="0"/>
                <a:ea typeface="Calibri" panose="020F0502020204030204" pitchFamily="34" charset="0"/>
                <a:cs typeface="Times New Roman" panose="02020603050405020304" pitchFamily="18" charset="0"/>
              </a:rPr>
              <a:t>+ Sự việc </a:t>
            </a:r>
            <a:r>
              <a:rPr lang="en-US" sz="25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thúc</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Choắt</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ân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hận</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Mèn</a:t>
            </a:r>
            <a:r>
              <a:rPr lang="en-US" sz="2500" dirty="0">
                <a:latin typeface="Times New Roman" panose="02020603050405020304" pitchFamily="18" charset="0"/>
                <a:ea typeface="Calibri" panose="020F0502020204030204" pitchFamily="34" charset="0"/>
                <a:cs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vi-VN" sz="25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ea typeface="Times New Roman" panose="02020603050405020304" pitchFamily="18" charset="0"/>
                <a:cs typeface="Times New Roman" panose="02020603050405020304" pitchFamily="18" charset="0"/>
              </a:rPr>
              <a:t>Từ ngữ thể hiện cảm xúc của người kể trước sự việc</a:t>
            </a:r>
            <a:r>
              <a:rPr lang="vi-VN" sz="25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Mèn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Choắt</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khinh</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khỉnh</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chút</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bận</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tâm</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Mèn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Cốc</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trút</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giận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Choắt</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Choắt</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im</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thin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thít</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hốt</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hoảng</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hận</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lắm</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năn</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lặng</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5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1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Luyện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442458" y="1049217"/>
            <a:ext cx="2236510" cy="587853"/>
          </a:xfrm>
          <a:prstGeom prst="rect">
            <a:avLst/>
          </a:prstGeom>
        </p:spPr>
        <p:txBody>
          <a:bodyPr wrap="none">
            <a:spAutoFit/>
          </a:bodyPr>
          <a:lstStyle/>
          <a:p>
            <a:pPr>
              <a:lnSpc>
                <a:spcPct val="115000"/>
              </a:lnSpc>
            </a:pPr>
            <a:r>
              <a:rPr lang="en-US" sz="2800" b="1" dirty="0" err="1">
                <a:solidFill>
                  <a:srgbClr val="FF0000"/>
                </a:solidFill>
                <a:latin typeface="Times New Roman" panose="02020603050405020304" pitchFamily="18" charset="0"/>
                <a:ea typeface="MS Mincho"/>
              </a:rPr>
              <a:t>II.Thực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578079" y="1476059"/>
            <a:ext cx="9500276" cy="1710053"/>
            <a:chOff x="1578079" y="1633892"/>
            <a:chExt cx="9500276" cy="1710053"/>
          </a:xfrm>
        </p:grpSpPr>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578079" y="1633892"/>
              <a:ext cx="9500276" cy="1710053"/>
            </a:xfrm>
            <a:prstGeom prst="rect">
              <a:avLst/>
            </a:prstGeom>
          </p:spPr>
        </p:pic>
        <p:sp>
          <p:nvSpPr>
            <p:cNvPr id="10" name="Rectangle 9"/>
            <p:cNvSpPr/>
            <p:nvPr/>
          </p:nvSpPr>
          <p:spPr>
            <a:xfrm>
              <a:off x="2436406" y="1981807"/>
              <a:ext cx="8157626" cy="1083374"/>
            </a:xfrm>
            <a:prstGeom prst="rect">
              <a:avLst/>
            </a:prstGeom>
          </p:spPr>
          <p:txBody>
            <a:bodyPr wrap="square">
              <a:spAutoFit/>
            </a:bodyPr>
            <a:lstStyle/>
            <a:p>
              <a:pPr>
                <a:lnSpc>
                  <a:spcPct val="115000"/>
                </a:lnSpc>
              </a:pPr>
              <a:r>
                <a:rPr lang="en-US" sz="2800" b="1" dirty="0" err="1">
                  <a:solidFill>
                    <a:srgbClr val="0070C0"/>
                  </a:solidFill>
                  <a:latin typeface="Times New Roman" panose="02020603050405020304" pitchFamily="18" charset="0"/>
                  <a:ea typeface="MS Mincho"/>
                </a:rPr>
                <a:t>Đề</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Viết</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bài</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văn</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khoảng</a:t>
              </a:r>
              <a:r>
                <a:rPr lang="en-US" sz="2800" b="1" i="1" dirty="0">
                  <a:solidFill>
                    <a:srgbClr val="0070C0"/>
                  </a:solidFill>
                  <a:latin typeface="Times New Roman" panose="02020603050405020304" pitchFamily="18" charset="0"/>
                  <a:ea typeface="MS Mincho"/>
                </a:rPr>
                <a:t> 2 </a:t>
              </a:r>
              <a:r>
                <a:rPr lang="en-US" sz="2800" b="1" i="1" dirty="0" err="1">
                  <a:solidFill>
                    <a:srgbClr val="0070C0"/>
                  </a:solidFill>
                  <a:latin typeface="Times New Roman" panose="02020603050405020304" pitchFamily="18" charset="0"/>
                  <a:ea typeface="MS Mincho"/>
                </a:rPr>
                <a:t>trang</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giấy</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kể</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lại</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một</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chuyến</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đi</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đáng</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nhớ</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của</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em</a:t>
              </a:r>
              <a:r>
                <a:rPr lang="en-US" sz="2800" b="1" i="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sp>
        <p:nvSpPr>
          <p:cNvPr id="17" name="Rectangle 16"/>
          <p:cNvSpPr/>
          <p:nvPr/>
        </p:nvSpPr>
        <p:spPr>
          <a:xfrm>
            <a:off x="647700" y="3296398"/>
            <a:ext cx="3264035" cy="587853"/>
          </a:xfrm>
          <a:prstGeom prst="rect">
            <a:avLst/>
          </a:prstGeom>
        </p:spPr>
        <p:txBody>
          <a:bodyPr wrap="none">
            <a:spAutoFit/>
          </a:bodyPr>
          <a:lstStyle/>
          <a:p>
            <a:pPr>
              <a:lnSpc>
                <a:spcPct val="115000"/>
              </a:lnSpc>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660400" y="3999538"/>
            <a:ext cx="10772051" cy="2134561"/>
            <a:chOff x="2039143" y="2698365"/>
            <a:chExt cx="8113712" cy="1461268"/>
          </a:xfrm>
        </p:grpSpPr>
        <p:sp>
          <p:nvSpPr>
            <p:cNvPr id="21" name="Freeform 20"/>
            <p:cNvSpPr/>
            <p:nvPr/>
          </p:nvSpPr>
          <p:spPr>
            <a:xfrm>
              <a:off x="2039143" y="2698365"/>
              <a:ext cx="2135187" cy="1461268"/>
            </a:xfrm>
            <a:custGeom>
              <a:avLst/>
              <a:gdLst>
                <a:gd name="connsiteX0" fmla="*/ 0 w 2135187"/>
                <a:gd name="connsiteY0" fmla="*/ 146127 h 1461268"/>
                <a:gd name="connsiteX1" fmla="*/ 146127 w 2135187"/>
                <a:gd name="connsiteY1" fmla="*/ 0 h 1461268"/>
                <a:gd name="connsiteX2" fmla="*/ 1989060 w 2135187"/>
                <a:gd name="connsiteY2" fmla="*/ 0 h 1461268"/>
                <a:gd name="connsiteX3" fmla="*/ 2135187 w 2135187"/>
                <a:gd name="connsiteY3" fmla="*/ 146127 h 1461268"/>
                <a:gd name="connsiteX4" fmla="*/ 2135187 w 2135187"/>
                <a:gd name="connsiteY4" fmla="*/ 1315141 h 1461268"/>
                <a:gd name="connsiteX5" fmla="*/ 1989060 w 2135187"/>
                <a:gd name="connsiteY5" fmla="*/ 1461268 h 1461268"/>
                <a:gd name="connsiteX6" fmla="*/ 146127 w 2135187"/>
                <a:gd name="connsiteY6" fmla="*/ 1461268 h 1461268"/>
                <a:gd name="connsiteX7" fmla="*/ 0 w 2135187"/>
                <a:gd name="connsiteY7" fmla="*/ 1315141 h 1461268"/>
                <a:gd name="connsiteX8" fmla="*/ 0 w 2135187"/>
                <a:gd name="connsiteY8" fmla="*/ 146127 h 146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61268">
                  <a:moveTo>
                    <a:pt x="0" y="146127"/>
                  </a:moveTo>
                  <a:cubicBezTo>
                    <a:pt x="0" y="65423"/>
                    <a:pt x="65423" y="0"/>
                    <a:pt x="146127" y="0"/>
                  </a:cubicBezTo>
                  <a:lnTo>
                    <a:pt x="1989060" y="0"/>
                  </a:lnTo>
                  <a:cubicBezTo>
                    <a:pt x="2069764" y="0"/>
                    <a:pt x="2135187" y="65423"/>
                    <a:pt x="2135187" y="146127"/>
                  </a:cubicBezTo>
                  <a:lnTo>
                    <a:pt x="2135187" y="1315141"/>
                  </a:lnTo>
                  <a:cubicBezTo>
                    <a:pt x="2135187" y="1395845"/>
                    <a:pt x="2069764" y="1461268"/>
                    <a:pt x="1989060" y="1461268"/>
                  </a:cubicBezTo>
                  <a:lnTo>
                    <a:pt x="146127" y="1461268"/>
                  </a:lnTo>
                  <a:cubicBezTo>
                    <a:pt x="65423" y="1461268"/>
                    <a:pt x="0" y="1395845"/>
                    <a:pt x="0" y="1315141"/>
                  </a:cubicBezTo>
                  <a:lnTo>
                    <a:pt x="0" y="14612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1379" tIns="111379" rIns="111379" bIns="111379"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lượng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387850" y="3164236"/>
              <a:ext cx="452659" cy="529526"/>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05905" rIns="135798" bIns="105905" numCol="1" spcCol="1270" anchor="ctr" anchorCtr="0">
              <a:noAutofit/>
            </a:bodyPr>
            <a:lstStyle/>
            <a:p>
              <a:pPr lvl="0" algn="ctr" defTabSz="622300">
                <a:lnSpc>
                  <a:spcPct val="90000"/>
                </a:lnSpc>
                <a:spcBef>
                  <a:spcPct val="0"/>
                </a:spcBef>
                <a:spcAft>
                  <a:spcPct val="35000"/>
                </a:spcAft>
              </a:pPr>
              <a:endParaRPr lang="en-US" sz="1400" kern="1200"/>
            </a:p>
          </p:txBody>
        </p:sp>
        <p:sp>
          <p:nvSpPr>
            <p:cNvPr id="24" name="Freeform 23"/>
            <p:cNvSpPr/>
            <p:nvPr/>
          </p:nvSpPr>
          <p:spPr>
            <a:xfrm>
              <a:off x="5028406" y="2698365"/>
              <a:ext cx="2135187" cy="1461268"/>
            </a:xfrm>
            <a:custGeom>
              <a:avLst/>
              <a:gdLst>
                <a:gd name="connsiteX0" fmla="*/ 0 w 2135187"/>
                <a:gd name="connsiteY0" fmla="*/ 146127 h 1461268"/>
                <a:gd name="connsiteX1" fmla="*/ 146127 w 2135187"/>
                <a:gd name="connsiteY1" fmla="*/ 0 h 1461268"/>
                <a:gd name="connsiteX2" fmla="*/ 1989060 w 2135187"/>
                <a:gd name="connsiteY2" fmla="*/ 0 h 1461268"/>
                <a:gd name="connsiteX3" fmla="*/ 2135187 w 2135187"/>
                <a:gd name="connsiteY3" fmla="*/ 146127 h 1461268"/>
                <a:gd name="connsiteX4" fmla="*/ 2135187 w 2135187"/>
                <a:gd name="connsiteY4" fmla="*/ 1315141 h 1461268"/>
                <a:gd name="connsiteX5" fmla="*/ 1989060 w 2135187"/>
                <a:gd name="connsiteY5" fmla="*/ 1461268 h 1461268"/>
                <a:gd name="connsiteX6" fmla="*/ 146127 w 2135187"/>
                <a:gd name="connsiteY6" fmla="*/ 1461268 h 1461268"/>
                <a:gd name="connsiteX7" fmla="*/ 0 w 2135187"/>
                <a:gd name="connsiteY7" fmla="*/ 1315141 h 1461268"/>
                <a:gd name="connsiteX8" fmla="*/ 0 w 2135187"/>
                <a:gd name="connsiteY8" fmla="*/ 146127 h 146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61268">
                  <a:moveTo>
                    <a:pt x="0" y="146127"/>
                  </a:moveTo>
                  <a:cubicBezTo>
                    <a:pt x="0" y="65423"/>
                    <a:pt x="65423" y="0"/>
                    <a:pt x="146127" y="0"/>
                  </a:cubicBezTo>
                  <a:lnTo>
                    <a:pt x="1989060" y="0"/>
                  </a:lnTo>
                  <a:cubicBezTo>
                    <a:pt x="2069764" y="0"/>
                    <a:pt x="2135187" y="65423"/>
                    <a:pt x="2135187" y="146127"/>
                  </a:cubicBezTo>
                  <a:lnTo>
                    <a:pt x="2135187" y="1315141"/>
                  </a:lnTo>
                  <a:cubicBezTo>
                    <a:pt x="2135187" y="1395845"/>
                    <a:pt x="2069764" y="1461268"/>
                    <a:pt x="1989060" y="1461268"/>
                  </a:cubicBezTo>
                  <a:lnTo>
                    <a:pt x="146127" y="1461268"/>
                  </a:lnTo>
                  <a:cubicBezTo>
                    <a:pt x="65423" y="1461268"/>
                    <a:pt x="0" y="1395845"/>
                    <a:pt x="0" y="1315141"/>
                  </a:cubicBezTo>
                  <a:lnTo>
                    <a:pt x="0" y="14612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1379" tIns="111379" rIns="111379" bIns="111379"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377112" y="3164236"/>
              <a:ext cx="452659" cy="529526"/>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05905" rIns="135798" bIns="105905" numCol="1" spcCol="1270" anchor="ctr" anchorCtr="0">
              <a:noAutofit/>
            </a:bodyPr>
            <a:lstStyle/>
            <a:p>
              <a:pPr lvl="0" algn="ctr" defTabSz="622300">
                <a:lnSpc>
                  <a:spcPct val="90000"/>
                </a:lnSpc>
                <a:spcBef>
                  <a:spcPct val="0"/>
                </a:spcBef>
                <a:spcAft>
                  <a:spcPct val="35000"/>
                </a:spcAft>
              </a:pPr>
              <a:endParaRPr lang="en-US" sz="1400" kern="1200"/>
            </a:p>
          </p:txBody>
        </p:sp>
        <p:sp>
          <p:nvSpPr>
            <p:cNvPr id="26" name="Freeform 25"/>
            <p:cNvSpPr/>
            <p:nvPr/>
          </p:nvSpPr>
          <p:spPr>
            <a:xfrm>
              <a:off x="8017668" y="2698365"/>
              <a:ext cx="2135187" cy="1461268"/>
            </a:xfrm>
            <a:custGeom>
              <a:avLst/>
              <a:gdLst>
                <a:gd name="connsiteX0" fmla="*/ 0 w 2135187"/>
                <a:gd name="connsiteY0" fmla="*/ 146127 h 1461268"/>
                <a:gd name="connsiteX1" fmla="*/ 146127 w 2135187"/>
                <a:gd name="connsiteY1" fmla="*/ 0 h 1461268"/>
                <a:gd name="connsiteX2" fmla="*/ 1989060 w 2135187"/>
                <a:gd name="connsiteY2" fmla="*/ 0 h 1461268"/>
                <a:gd name="connsiteX3" fmla="*/ 2135187 w 2135187"/>
                <a:gd name="connsiteY3" fmla="*/ 146127 h 1461268"/>
                <a:gd name="connsiteX4" fmla="*/ 2135187 w 2135187"/>
                <a:gd name="connsiteY4" fmla="*/ 1315141 h 1461268"/>
                <a:gd name="connsiteX5" fmla="*/ 1989060 w 2135187"/>
                <a:gd name="connsiteY5" fmla="*/ 1461268 h 1461268"/>
                <a:gd name="connsiteX6" fmla="*/ 146127 w 2135187"/>
                <a:gd name="connsiteY6" fmla="*/ 1461268 h 1461268"/>
                <a:gd name="connsiteX7" fmla="*/ 0 w 2135187"/>
                <a:gd name="connsiteY7" fmla="*/ 1315141 h 1461268"/>
                <a:gd name="connsiteX8" fmla="*/ 0 w 2135187"/>
                <a:gd name="connsiteY8" fmla="*/ 146127 h 146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61268">
                  <a:moveTo>
                    <a:pt x="0" y="146127"/>
                  </a:moveTo>
                  <a:cubicBezTo>
                    <a:pt x="0" y="65423"/>
                    <a:pt x="65423" y="0"/>
                    <a:pt x="146127" y="0"/>
                  </a:cubicBezTo>
                  <a:lnTo>
                    <a:pt x="1989060" y="0"/>
                  </a:lnTo>
                  <a:cubicBezTo>
                    <a:pt x="2069764" y="0"/>
                    <a:pt x="2135187" y="65423"/>
                    <a:pt x="2135187" y="146127"/>
                  </a:cubicBezTo>
                  <a:lnTo>
                    <a:pt x="2135187" y="1315141"/>
                  </a:lnTo>
                  <a:cubicBezTo>
                    <a:pt x="2135187" y="1395845"/>
                    <a:pt x="2069764" y="1461268"/>
                    <a:pt x="1989060" y="1461268"/>
                  </a:cubicBezTo>
                  <a:lnTo>
                    <a:pt x="146127" y="1461268"/>
                  </a:lnTo>
                  <a:cubicBezTo>
                    <a:pt x="65423" y="1461268"/>
                    <a:pt x="0" y="1395845"/>
                    <a:pt x="0" y="1315141"/>
                  </a:cubicBezTo>
                  <a:lnTo>
                    <a:pt x="0" y="14612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1379" tIns="111379" rIns="111379" bIns="111379" numCol="1" spcCol="1270" anchor="ctr" anchorCtr="0">
              <a:noAutofit/>
            </a:bodyPr>
            <a:lstStyle/>
            <a:p>
              <a:pPr lvl="0" algn="ctr" defTabSz="8001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Xem lại ảnh về chuyến đi (nếu có).</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263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89871" y="1195031"/>
            <a:ext cx="4698722"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b="1" dirty="0" smtClean="0">
                <a:solidFill>
                  <a:srgbClr val="0D0D0D"/>
                </a:solidFill>
                <a:latin typeface="Times New Roman" panose="02020603050405020304" pitchFamily="18" charset="0"/>
                <a:ea typeface="MS Mincho"/>
              </a:rPr>
              <a:t>B</a:t>
            </a:r>
            <a:r>
              <a:rPr lang="vi-VN" sz="2800" b="1" dirty="0">
                <a:solidFill>
                  <a:srgbClr val="0D0D0D"/>
                </a:solidFill>
                <a:latin typeface="Times New Roman" panose="02020603050405020304" pitchFamily="18" charset="0"/>
                <a:ea typeface="MS Mincho"/>
              </a:rPr>
              <a:t>ước 2:</a:t>
            </a: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Tìm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171142" y="1477575"/>
            <a:ext cx="2061783" cy="587853"/>
          </a:xfrm>
          <a:prstGeom prst="rect">
            <a:avLst/>
          </a:prstGeom>
        </p:spPr>
        <p:txBody>
          <a:bodyPr wrap="none">
            <a:spAutoFit/>
          </a:bodyPr>
          <a:lstStyle/>
          <a:p>
            <a:pPr>
              <a:lnSpc>
                <a:spcPct val="115000"/>
              </a:lnSpc>
              <a:spcAft>
                <a:spcPts val="1200"/>
              </a:spcAft>
            </a:pPr>
            <a:r>
              <a:rPr lang="en-US" sz="2800" b="1" dirty="0" err="1" smtClean="0">
                <a:solidFill>
                  <a:srgbClr val="FF0000"/>
                </a:solidFill>
                <a:latin typeface="Times New Roman" panose="02020603050405020304" pitchFamily="18" charset="0"/>
                <a:ea typeface="Times New Roman" panose="02020603050405020304" pitchFamily="18" charset="0"/>
              </a:rPr>
              <a:t>Phiếu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36480338"/>
              </p:ext>
            </p:extLst>
          </p:nvPr>
        </p:nvGraphicFramePr>
        <p:xfrm>
          <a:off x="660399" y="2079286"/>
          <a:ext cx="10807700" cy="3701034"/>
        </p:xfrm>
        <a:graphic>
          <a:graphicData uri="http://schemas.openxmlformats.org/drawingml/2006/table">
            <a:tbl>
              <a:tblPr firstRow="1" firstCol="1" bandRow="1"/>
              <a:tblGrid>
                <a:gridCol w="9331791">
                  <a:extLst>
                    <a:ext uri="{9D8B030D-6E8A-4147-A177-3AD203B41FA5}">
                      <a16:colId xmlns:a16="http://schemas.microsoft.com/office/drawing/2014/main" val="2979230650"/>
                    </a:ext>
                  </a:extLst>
                </a:gridCol>
                <a:gridCol w="1475909">
                  <a:extLst>
                    <a:ext uri="{9D8B030D-6E8A-4147-A177-3AD203B41FA5}">
                      <a16:colId xmlns:a16="http://schemas.microsoft.com/office/drawing/2014/main" val="2876766219"/>
                    </a:ext>
                  </a:extLst>
                </a:gridCol>
              </a:tblGrid>
              <a:tr h="295275">
                <a:tc>
                  <a:txBody>
                    <a:bodyPr/>
                    <a:lstStyle/>
                    <a:p>
                      <a:pPr algn="just">
                        <a:lnSpc>
                          <a:spcPct val="115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rPr>
                        <a:t>Chuyến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nhớ</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vi-VN" sz="3200" dirty="0">
                          <a:solidFill>
                            <a:srgbClr val="000000"/>
                          </a:solidFill>
                          <a:effectLst/>
                          <a:latin typeface="Times New Roman" panose="02020603050405020304" pitchFamily="18" charset="0"/>
                          <a:ea typeface="Times New Roman" panose="02020603050405020304" pitchFamily="18" charset="0"/>
                        </a:rPr>
                        <a:t>? Xảy ra khi nào?</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rPr>
                        <a:t> </a:t>
                      </a:r>
                      <a:endParaRPr lang="en-US"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450527"/>
                  </a:ext>
                </a:extLst>
              </a:tr>
              <a:tr h="434975">
                <a:tc>
                  <a:txBody>
                    <a:bodyPr/>
                    <a:lstStyle/>
                    <a:p>
                      <a:pPr algn="just">
                        <a:lnSpc>
                          <a:spcPct val="115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Những ai có liên quan đến </a:t>
                      </a:r>
                      <a:r>
                        <a:rPr lang="en-US" sz="3200" dirty="0" err="1">
                          <a:solidFill>
                            <a:srgbClr val="000000"/>
                          </a:solidFill>
                          <a:effectLst/>
                          <a:latin typeface="Times New Roman" panose="02020603050405020304" pitchFamily="18" charset="0"/>
                          <a:ea typeface="Times New Roman" panose="02020603050405020304" pitchFamily="18" charset="0"/>
                        </a:rPr>
                        <a:t>chuyến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vi-VN" sz="3200" dirty="0">
                          <a:solidFill>
                            <a:srgbClr val="000000"/>
                          </a:solidFill>
                          <a:effectLst/>
                          <a:latin typeface="Times New Roman" panose="02020603050405020304" pitchFamily="18" charset="0"/>
                          <a:ea typeface="Times New Roman" panose="02020603050405020304" pitchFamily="18" charset="0"/>
                        </a:rPr>
                        <a:t>? Họ đã nói và làm gì?</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rPr>
                        <a:t> </a:t>
                      </a:r>
                      <a:endParaRPr lang="en-US"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295392"/>
                  </a:ext>
                </a:extLst>
              </a:tr>
              <a:tr h="333375">
                <a:tc>
                  <a:txBody>
                    <a:bodyPr/>
                    <a:lstStyle/>
                    <a:p>
                      <a:pPr algn="just">
                        <a:lnSpc>
                          <a:spcPct val="115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Điều gì 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 Theo thứ tự thế nào?</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818445"/>
                  </a:ext>
                </a:extLst>
              </a:tr>
              <a:tr h="274955">
                <a:tc>
                  <a:txBody>
                    <a:bodyPr/>
                    <a:lstStyle/>
                    <a:p>
                      <a:pPr algn="just">
                        <a:lnSpc>
                          <a:spcPct val="115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Vì sao ?</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solidFill>
                            <a:srgbClr val="000000"/>
                          </a:solidFill>
                          <a:effectLst/>
                          <a:latin typeface="Times New Roman" panose="02020603050405020304" pitchFamily="18" charset="0"/>
                          <a:ea typeface="Times New Roman" panose="02020603050405020304" pitchFamily="18" charset="0"/>
                        </a:rPr>
                        <a:t> </a:t>
                      </a:r>
                      <a:endParaRPr lang="en-US"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429652"/>
                  </a:ext>
                </a:extLst>
              </a:tr>
              <a:tr h="475615">
                <a:tc>
                  <a:txBody>
                    <a:bodyPr/>
                    <a:lstStyle/>
                    <a:p>
                      <a:pPr algn="just">
                        <a:lnSpc>
                          <a:spcPct val="115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Cảm xúc của em như thế nào khi </a:t>
                      </a:r>
                      <a:r>
                        <a:rPr lang="en-US" sz="3200" dirty="0" err="1">
                          <a:solidFill>
                            <a:srgbClr val="000000"/>
                          </a:solidFill>
                          <a:effectLst/>
                          <a:latin typeface="Times New Roman" panose="02020603050405020304" pitchFamily="18" charset="0"/>
                          <a:ea typeface="Times New Roman" panose="02020603050405020304" pitchFamily="18" charset="0"/>
                        </a:rPr>
                        <a:t>chuyến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a:t>
                      </a:r>
                      <a:r>
                        <a:rPr lang="vi-VN" sz="3200" dirty="0">
                          <a:solidFill>
                            <a:srgbClr val="000000"/>
                          </a:solidFill>
                          <a:effectLst/>
                          <a:latin typeface="Times New Roman" panose="02020603050405020304" pitchFamily="18" charset="0"/>
                          <a:ea typeface="Times New Roman" panose="02020603050405020304" pitchFamily="18" charset="0"/>
                        </a:rPr>
                        <a:t> diễn ra và khi kể lại </a:t>
                      </a:r>
                      <a:r>
                        <a:rPr lang="en-US" sz="3200" dirty="0" err="1">
                          <a:solidFill>
                            <a:srgbClr val="000000"/>
                          </a:solidFill>
                          <a:effectLst/>
                          <a:latin typeface="Times New Roman" panose="02020603050405020304" pitchFamily="18" charset="0"/>
                          <a:ea typeface="Times New Roman" panose="02020603050405020304" pitchFamily="18" charset="0"/>
                        </a:rPr>
                        <a:t>chuyến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vi-VN"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433067"/>
                  </a:ext>
                </a:extLst>
              </a:tr>
            </a:tbl>
          </a:graphicData>
        </a:graphic>
      </p:graphicFrame>
    </p:spTree>
    <p:extLst>
      <p:ext uri="{BB962C8B-B14F-4D97-AF65-F5344CB8AC3E}">
        <p14:creationId xmlns:p14="http://schemas.microsoft.com/office/powerpoint/2010/main" val="36813740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89871" y="1195031"/>
            <a:ext cx="469872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ý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782884"/>
            <a:ext cx="10807700" cy="4339650"/>
          </a:xfrm>
          <a:prstGeom prst="rect">
            <a:avLst/>
          </a:prstGeom>
        </p:spPr>
        <p:txBody>
          <a:bodyPr>
            <a:spAutoFit/>
          </a:bodyPr>
          <a:lstStyle/>
          <a:p>
            <a:pPr>
              <a:lnSpc>
                <a:spcPct val="115000"/>
              </a:lnSpc>
            </a:pPr>
            <a:r>
              <a:rPr lang="vi-VN" sz="2400" b="1" i="1" dirty="0">
                <a:solidFill>
                  <a:srgbClr val="000000"/>
                </a:solidFill>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rPr>
              <a:t>Lập dàn ý</a:t>
            </a:r>
            <a:r>
              <a:rPr lang="vi-VN" sz="2400" b="1" i="1" dirty="0">
                <a:solidFill>
                  <a:srgbClr val="000000"/>
                </a:solidFill>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rPr>
              <a:t>bằng cách dựa vào các ý đã tìm được, sắp xếp lại theo ba phần lớn của bài văn, gồm:</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i="1" u="sng" dirty="0">
                <a:solidFill>
                  <a:srgbClr val="0D0D0D"/>
                </a:solidFill>
                <a:latin typeface="Times New Roman" panose="02020603050405020304" pitchFamily="18" charset="0"/>
                <a:ea typeface="Calibri" panose="020F0502020204030204" pitchFamily="34" charset="0"/>
              </a:rPr>
              <a:t>Mở bài</a:t>
            </a:r>
            <a:r>
              <a:rPr lang="vi-VN" sz="2400" dirty="0">
                <a:solidFill>
                  <a:srgbClr val="0D0D0D"/>
                </a:solidFill>
                <a:latin typeface="Times New Roman" panose="02020603050405020304" pitchFamily="18" charset="0"/>
                <a:ea typeface="Calibri" panose="020F0502020204030204" pitchFamily="34" charset="0"/>
              </a:rPr>
              <a:t>: </a:t>
            </a:r>
            <a:r>
              <a:rPr lang="en-US" sz="2400" dirty="0">
                <a:solidFill>
                  <a:srgbClr val="0D0D0D"/>
                </a:solidFill>
                <a:latin typeface="Times New Roman" panose="02020603050405020304" pitchFamily="18" charset="0"/>
                <a:ea typeface="Calibri" panose="020F0502020204030204" pitchFamily="34" charset="0"/>
              </a:rPr>
              <a:t>G</a:t>
            </a:r>
            <a:r>
              <a:rPr lang="vi-VN" sz="2400" dirty="0">
                <a:solidFill>
                  <a:srgbClr val="0D0D0D"/>
                </a:solidFill>
                <a:latin typeface="Times New Roman" panose="02020603050405020304" pitchFamily="18" charset="0"/>
                <a:ea typeface="Calibri" panose="020F0502020204030204" pitchFamily="34" charset="0"/>
              </a:rPr>
              <a:t>iới thiệu trải nghiệm đáng nhớ.</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giới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thiệu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chuyến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đáng</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nhớ</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i="1" u="sng" dirty="0">
                <a:solidFill>
                  <a:srgbClr val="0D0D0D"/>
                </a:solidFill>
                <a:latin typeface="Times New Roman" panose="02020603050405020304" pitchFamily="18" charset="0"/>
                <a:ea typeface="Calibri" panose="020F0502020204030204" pitchFamily="34" charset="0"/>
              </a:rPr>
              <a:t>Thân bài</a:t>
            </a:r>
            <a:r>
              <a:rPr lang="vi-VN" sz="2400" dirty="0">
                <a:solidFill>
                  <a:srgbClr val="0D0D0D"/>
                </a:solidFill>
                <a:latin typeface="Times New Roman" panose="02020603050405020304" pitchFamily="18" charset="0"/>
                <a:ea typeface="Calibri" panose="020F0502020204030204" pitchFamily="34" charset="0"/>
              </a:rPr>
              <a:t>: </a:t>
            </a:r>
            <a:r>
              <a:rPr lang="en-US" sz="2400" dirty="0">
                <a:solidFill>
                  <a:srgbClr val="0D0D0D"/>
                </a:solidFill>
                <a:latin typeface="Times New Roman" panose="02020603050405020304" pitchFamily="18" charset="0"/>
                <a:ea typeface="Calibri" panose="020F0502020204030204" pitchFamily="34" charset="0"/>
              </a:rPr>
              <a:t>K</a:t>
            </a:r>
            <a:r>
              <a:rPr lang="vi-VN" sz="2400" dirty="0">
                <a:solidFill>
                  <a:srgbClr val="0D0D0D"/>
                </a:solidFill>
                <a:latin typeface="Times New Roman" panose="02020603050405020304" pitchFamily="18" charset="0"/>
                <a:ea typeface="Calibri" panose="020F0502020204030204" pitchFamily="34" charset="0"/>
              </a:rPr>
              <a:t>ể diễn biến trải nghiệm</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Kể</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lại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diễn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biến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của</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chuyến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đó</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đã</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diễn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ra</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như</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thế</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nào</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Lí</a:t>
            </a:r>
            <a:r>
              <a:rPr lang="en-US" sz="2400" dirty="0">
                <a:solidFill>
                  <a:srgbClr val="0D0D0D"/>
                </a:solidFill>
                <a:latin typeface="Times New Roman" panose="02020603050405020304" pitchFamily="18" charset="0"/>
                <a:ea typeface="Calibri" panose="020F0502020204030204" pitchFamily="34" charset="0"/>
              </a:rPr>
              <a:t> do </a:t>
            </a:r>
            <a:r>
              <a:rPr lang="en-US" sz="2400" dirty="0" err="1">
                <a:solidFill>
                  <a:srgbClr val="0D0D0D"/>
                </a:solidFill>
                <a:latin typeface="Times New Roman" panose="02020603050405020304" pitchFamily="18" charset="0"/>
                <a:ea typeface="Calibri" panose="020F0502020204030204" pitchFamily="34" charset="0"/>
              </a:rPr>
              <a:t>có</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chuyến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vi-VN"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Times New Roman" panose="02020603050405020304" pitchFamily="18" charset="0"/>
              </a:rPr>
              <a:t>Kể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a:t>
            </a:r>
            <a:r>
              <a:rPr lang="vi-VN" sz="2400" dirty="0">
                <a:solidFill>
                  <a:srgbClr val="0D0D0D"/>
                </a:solidFill>
                <a:latin typeface="Times New Roman" panose="02020603050405020304" pitchFamily="18" charset="0"/>
                <a:ea typeface="Calibri" panose="020F0502020204030204" pitchFamily="34" charset="0"/>
              </a:rPr>
              <a:t>Thời gia</a:t>
            </a:r>
            <a:r>
              <a:rPr lang="en-US" sz="2400" dirty="0">
                <a:solidFill>
                  <a:srgbClr val="0D0D0D"/>
                </a:solidFill>
                <a:latin typeface="Times New Roman" panose="02020603050405020304" pitchFamily="18" charset="0"/>
                <a:ea typeface="Calibri" panose="020F0502020204030204" pitchFamily="34" charset="0"/>
              </a:rPr>
              <a:t>n</a:t>
            </a:r>
            <a:r>
              <a:rPr lang="vi-VN" sz="2400" dirty="0">
                <a:solidFill>
                  <a:srgbClr val="0D0D0D"/>
                </a:solidFill>
                <a:latin typeface="Times New Roman" panose="02020603050405020304" pitchFamily="18" charset="0"/>
                <a:ea typeface="Calibri" panose="020F0502020204030204" pitchFamily="34" charset="0"/>
              </a:rPr>
              <a:t>;  không gian</a:t>
            </a:r>
            <a:r>
              <a:rPr lang="en-US" sz="2400" dirty="0">
                <a:solidFill>
                  <a:srgbClr val="0D0D0D"/>
                </a:solidFill>
                <a:latin typeface="Times New Roman" panose="02020603050405020304" pitchFamily="18" charset="0"/>
                <a:ea typeface="Calibri" panose="020F0502020204030204" pitchFamily="34" charset="0"/>
              </a:rPr>
              <a:t>; n</a:t>
            </a:r>
            <a:r>
              <a:rPr lang="vi-VN" sz="2400" dirty="0">
                <a:solidFill>
                  <a:srgbClr val="0D0D0D"/>
                </a:solidFill>
                <a:latin typeface="Times New Roman" panose="02020603050405020304" pitchFamily="18" charset="0"/>
                <a:ea typeface="Calibri" panose="020F0502020204030204" pitchFamily="34" charset="0"/>
              </a:rPr>
              <a:t>hững nhân vật có liên quan</a:t>
            </a:r>
            <a:r>
              <a:rPr lang="en-US" sz="2400" dirty="0">
                <a:solidFill>
                  <a:srgbClr val="0D0D0D"/>
                </a:solidFill>
                <a:latin typeface="Times New Roman" panose="02020603050405020304" pitchFamily="18" charset="0"/>
                <a:ea typeface="Times New Roman" panose="02020603050405020304" pitchFamily="18" charset="0"/>
              </a:rPr>
              <a:t>; k</a:t>
            </a:r>
            <a:r>
              <a:rPr lang="vi-VN" sz="2400" dirty="0">
                <a:solidFill>
                  <a:srgbClr val="0D0D0D"/>
                </a:solidFill>
                <a:latin typeface="Times New Roman" panose="02020603050405020304" pitchFamily="18" charset="0"/>
                <a:ea typeface="Calibri" panose="020F0502020204030204" pitchFamily="34" charset="0"/>
              </a:rPr>
              <a:t>ể lại các sự việc</a:t>
            </a:r>
            <a:r>
              <a:rPr lang="en-US" sz="2400" dirty="0">
                <a:solidFill>
                  <a:srgbClr val="0D0D0D"/>
                </a:solidFill>
                <a:latin typeface="Times New Roman" panose="02020603050405020304" pitchFamily="18" charset="0"/>
                <a:ea typeface="Calibri" panose="020F0502020204030204" pitchFamily="34" charset="0"/>
              </a:rPr>
              <a:t> ( </a:t>
            </a:r>
            <a:r>
              <a:rPr lang="en-US" sz="2400" dirty="0" err="1">
                <a:solidFill>
                  <a:srgbClr val="0D0D0D"/>
                </a:solidFill>
                <a:latin typeface="Times New Roman" panose="02020603050405020304" pitchFamily="18" charset="0"/>
                <a:ea typeface="Calibri" panose="020F0502020204030204" pitchFamily="34" charset="0"/>
              </a:rPr>
              <a:t>bắt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đầu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trên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đường</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điểm</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đến</a:t>
            </a:r>
            <a:r>
              <a:rPr lang="en-US" sz="2400" dirty="0">
                <a:solidFill>
                  <a:srgbClr val="0D0D0D"/>
                </a:solidFill>
                <a:latin typeface="Times New Roman" panose="02020603050405020304" pitchFamily="18" charset="0"/>
                <a:ea typeface="Calibri" panose="020F0502020204030204" pitchFamily="34" charset="0"/>
              </a:rPr>
              <a:t> ... </a:t>
            </a:r>
            <a:r>
              <a:rPr lang="en-US" sz="2400" dirty="0" err="1">
                <a:solidFill>
                  <a:srgbClr val="0D0D0D"/>
                </a:solidFill>
                <a:latin typeface="Times New Roman" panose="02020603050405020304" pitchFamily="18" charset="0"/>
                <a:ea typeface="Calibri" panose="020F0502020204030204" pitchFamily="34" charset="0"/>
              </a:rPr>
              <a:t>kết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hợp</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với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miêu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tả</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quang</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cảnh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thiên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nhiên</a:t>
            </a:r>
            <a:r>
              <a:rPr lang="en-US" sz="2400" dirty="0">
                <a:solidFill>
                  <a:srgbClr val="0D0D0D"/>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579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89871" y="1195031"/>
            <a:ext cx="469872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ý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4659" y="1712755"/>
            <a:ext cx="10807700" cy="3970318"/>
          </a:xfrm>
          <a:prstGeom prst="rect">
            <a:avLst/>
          </a:prstGeom>
        </p:spPr>
        <p:txBody>
          <a:bodyPr>
            <a:spAutoFit/>
          </a:bodyPr>
          <a:lstStyle/>
          <a:p>
            <a:pPr>
              <a:lnSpc>
                <a:spcPct val="150000"/>
              </a:lnSpc>
              <a:spcAft>
                <a:spcPts val="0"/>
              </a:spcAft>
            </a:pPr>
            <a:r>
              <a:rPr lang="vi-VN" sz="2800" i="1" u="sng" dirty="0">
                <a:solidFill>
                  <a:srgbClr val="0D0D0D"/>
                </a:solidFill>
                <a:latin typeface="Times New Roman" panose="02020603050405020304" pitchFamily="18" charset="0"/>
                <a:ea typeface="Calibri" panose="020F0502020204030204" pitchFamily="34" charset="0"/>
              </a:rPr>
              <a:t>Kết bài</a:t>
            </a:r>
            <a:r>
              <a:rPr lang="vi-VN" sz="2800" dirty="0">
                <a:solidFill>
                  <a:srgbClr val="0D0D0D"/>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SzPts val="1400"/>
              <a:buFont typeface="Times New Roman" panose="02020603050405020304" pitchFamily="18" charset="0"/>
              <a:buChar char="-"/>
            </a:pP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en-US" sz="2800" b="1" dirty="0">
                <a:solidFill>
                  <a:srgbClr val="000000"/>
                </a:solidFill>
                <a:latin typeface="Times New Roman" panose="02020603050405020304" pitchFamily="18" charset="0"/>
                <a:ea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rPr>
              <a:t>Bước</a:t>
            </a:r>
            <a:r>
              <a:rPr lang="en-US" sz="2800" b="1" dirty="0">
                <a:solidFill>
                  <a:srgbClr val="000000"/>
                </a:solidFill>
                <a:latin typeface="Times New Roman" panose="02020603050405020304" pitchFamily="18" charset="0"/>
                <a:ea typeface="Times New Roman" panose="02020603050405020304" pitchFamily="18" charset="0"/>
              </a:rPr>
              <a:t> 3: </a:t>
            </a:r>
            <a:r>
              <a:rPr lang="vi-VN" sz="2800" b="1" dirty="0">
                <a:solidFill>
                  <a:srgbClr val="000000"/>
                </a:solidFill>
                <a:latin typeface="Times New Roman" panose="02020603050405020304" pitchFamily="18" charset="0"/>
                <a:ea typeface="Times New Roman" panose="02020603050405020304" pitchFamily="18" charset="0"/>
              </a:rPr>
              <a:t>Viết</a:t>
            </a:r>
            <a:endParaRPr lang="en-US" sz="2800" dirty="0">
              <a:latin typeface="Times New Roman" panose="02020603050405020304" pitchFamily="18" charset="0"/>
              <a:ea typeface="Times New Roman" panose="02020603050405020304" pitchFamily="18" charset="0"/>
            </a:endParaRPr>
          </a:p>
          <a:p>
            <a:pPr>
              <a:lnSpc>
                <a:spcPct val="150000"/>
              </a:lnSpc>
            </a:pP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673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341426"/>
            <a:ext cx="10807700" cy="3323987"/>
          </a:xfrm>
          <a:prstGeom prst="rect">
            <a:avLst/>
          </a:prstGeom>
        </p:spPr>
        <p:txBody>
          <a:bodyPr>
            <a:spAutoFit/>
          </a:bodyPr>
          <a:lstStyle/>
          <a:p>
            <a:pPr>
              <a:lnSpc>
                <a:spcPct val="150000"/>
              </a:lnSpc>
            </a:pPr>
            <a:r>
              <a:rPr lang="en-US" sz="2800" b="1" dirty="0">
                <a:solidFill>
                  <a:srgbClr val="0D0D0D"/>
                </a:solidFill>
                <a:latin typeface="Times New Roman" panose="02020603050405020304" pitchFamily="18" charset="0"/>
                <a:ea typeface="MS Mincho"/>
              </a:rPr>
              <a:t>4. </a:t>
            </a:r>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4: </a:t>
            </a:r>
            <a:r>
              <a:rPr lang="en-US" sz="2800" b="1" dirty="0" err="1">
                <a:solidFill>
                  <a:srgbClr val="0D0D0D"/>
                </a:solidFill>
                <a:latin typeface="Times New Roman" panose="02020603050405020304" pitchFamily="18" charset="0"/>
                <a:ea typeface="MS Mincho"/>
              </a:rPr>
              <a:t>Trả</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vi-VN" sz="2800" b="1" dirty="0">
                <a:solidFill>
                  <a:srgbClr val="0D0D0D"/>
                </a:solidFill>
                <a:latin typeface="Times New Roman" panose="02020603050405020304" pitchFamily="18" charset="0"/>
                <a:ea typeface="MS Mincho"/>
              </a:rPr>
              <a:t> Kiểm tra, điều chỉnh bài viết)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v"/>
              <a:tabLst>
                <a:tab pos="1386840" algn="l"/>
              </a:tabLst>
            </a:pPr>
            <a:r>
              <a:rPr lang="en-US" sz="2800" dirty="0" err="1" smtClean="0">
                <a:solidFill>
                  <a:srgbClr val="0D0D0D"/>
                </a:solidFill>
                <a:latin typeface="Times New Roman" panose="02020603050405020304" pitchFamily="18" charset="0"/>
                <a:ea typeface="MS Mincho"/>
              </a:rPr>
              <a:t>Đọc</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v"/>
              <a:tabLst>
                <a:tab pos="1386840" algn="l"/>
              </a:tabLst>
            </a:pPr>
            <a:r>
              <a:rPr lang="en-US" sz="2800" dirty="0" err="1" smtClean="0">
                <a:solidFill>
                  <a:srgbClr val="0D0D0D"/>
                </a:solidFill>
                <a:latin typeface="Times New Roman" panose="02020603050405020304" pitchFamily="18" charset="0"/>
                <a:ea typeface="MS Mincho"/>
              </a:rPr>
              <a:t>Gạch</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55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498803" y="1246189"/>
            <a:ext cx="5130893" cy="587853"/>
          </a:xfrm>
          <a:prstGeom prst="rect">
            <a:avLst/>
          </a:prstGeom>
        </p:spPr>
        <p:txBody>
          <a:bodyPr wrap="none">
            <a:spAutoFit/>
          </a:bodyPr>
          <a:lstStyle/>
          <a:p>
            <a:pPr algn="ctr">
              <a:lnSpc>
                <a:spcPct val="115000"/>
              </a:lnSpc>
              <a:spcAft>
                <a:spcPts val="0"/>
              </a:spcAft>
              <a:tabLst>
                <a:tab pos="1386840" algn="l"/>
              </a:tabLst>
            </a:pPr>
            <a:r>
              <a:rPr lang="en-US" sz="2800" b="1">
                <a:solidFill>
                  <a:srgbClr val="FF0000"/>
                </a:solidFill>
                <a:latin typeface="Times New Roman" panose="02020603050405020304" pitchFamily="18" charset="0"/>
                <a:ea typeface="MS Mincho"/>
              </a:rPr>
              <a:t>PHIẾU CHỈNH SỬA BÀI VIẾT</a:t>
            </a:r>
            <a:endParaRPr lang="en-US" sz="28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738343"/>
            <a:ext cx="10807700" cy="4293483"/>
          </a:xfrm>
          <a:prstGeom prst="rect">
            <a:avLst/>
          </a:prstGeom>
          <a:ln w="28575">
            <a:solidFill>
              <a:schemeClr val="tx1"/>
            </a:solidFill>
          </a:ln>
        </p:spPr>
        <p:txBody>
          <a:bodyPr>
            <a:spAutoFit/>
          </a:bodyPr>
          <a:lstStyle/>
          <a:p>
            <a:pPr>
              <a:lnSpc>
                <a:spcPct val="115000"/>
              </a:lnSpc>
              <a:spcAft>
                <a:spcPts val="0"/>
              </a:spcAft>
              <a:tabLst>
                <a:tab pos="1386840" algn="l"/>
              </a:tabLst>
            </a:pPr>
            <a:r>
              <a:rPr lang="en-US" sz="2000" b="1" dirty="0" err="1">
                <a:solidFill>
                  <a:srgbClr val="0070C0"/>
                </a:solidFill>
                <a:latin typeface="Times New Roman" panose="02020603050405020304" pitchFamily="18" charset="0"/>
                <a:ea typeface="MS Mincho"/>
              </a:rPr>
              <a:t>Nhiệm</a:t>
            </a:r>
            <a:r>
              <a:rPr lang="en-US" sz="2000" b="1" dirty="0">
                <a:solidFill>
                  <a:srgbClr val="0070C0"/>
                </a:solidFill>
                <a:latin typeface="Times New Roman" panose="02020603050405020304" pitchFamily="18" charset="0"/>
                <a:ea typeface="MS Mincho"/>
              </a:rPr>
              <a:t> </a:t>
            </a:r>
            <a:r>
              <a:rPr lang="en-US" sz="2000" b="1" dirty="0" err="1">
                <a:solidFill>
                  <a:srgbClr val="0070C0"/>
                </a:solidFill>
                <a:latin typeface="Times New Roman" panose="02020603050405020304" pitchFamily="18" charset="0"/>
                <a:ea typeface="MS Mincho"/>
              </a:rPr>
              <a:t>vụ</a:t>
            </a:r>
            <a:r>
              <a:rPr lang="en-US" sz="2000" b="1" dirty="0">
                <a:solidFill>
                  <a:srgbClr val="0070C0"/>
                </a:solidFill>
                <a:latin typeface="Times New Roman" panose="02020603050405020304" pitchFamily="18" charset="0"/>
                <a:ea typeface="MS Mincho"/>
              </a:rPr>
              <a:t>: </a:t>
            </a:r>
            <a:r>
              <a:rPr lang="en-US" sz="2000" b="1" dirty="0" err="1">
                <a:latin typeface="Times New Roman" panose="02020603050405020304" pitchFamily="18" charset="0"/>
                <a:ea typeface="MS Mincho"/>
              </a:rPr>
              <a:t>Hãy</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đọc</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bài</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viết</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của</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mình</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và</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hoàn</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chỉnh</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bài</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viết</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bằng</a:t>
            </a:r>
            <a:r>
              <a:rPr lang="en-US" sz="2000" b="1" dirty="0">
                <a:latin typeface="Times New Roman" panose="02020603050405020304" pitchFamily="18" charset="0"/>
                <a:ea typeface="MS Mincho"/>
              </a:rPr>
              <a:t> </a:t>
            </a:r>
            <a:endParaRPr lang="en-US" sz="20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000" b="1" dirty="0" err="1">
                <a:latin typeface="Times New Roman" panose="02020603050405020304" pitchFamily="18" charset="0"/>
                <a:ea typeface="MS Mincho"/>
              </a:rPr>
              <a:t>cách</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trả</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lời</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các</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câu</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hỏi</a:t>
            </a:r>
            <a:r>
              <a:rPr lang="en-US" sz="2000" b="1" dirty="0">
                <a:latin typeface="Times New Roman" panose="02020603050405020304" pitchFamily="18" charset="0"/>
                <a:ea typeface="MS Mincho"/>
              </a:rPr>
              <a:t> </a:t>
            </a:r>
            <a:r>
              <a:rPr lang="en-US" sz="2000" b="1" dirty="0" err="1">
                <a:latin typeface="Times New Roman" panose="02020603050405020304" pitchFamily="18" charset="0"/>
                <a:ea typeface="MS Mincho"/>
              </a:rPr>
              <a:t>sau</a:t>
            </a:r>
            <a:r>
              <a:rPr lang="en-US" sz="2000" b="1"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a:solidFill>
                  <a:srgbClr val="0D0D0D"/>
                </a:solidFill>
                <a:latin typeface="Times New Roman" panose="02020603050405020304" pitchFamily="18" charset="0"/>
                <a:ea typeface="MS Mincho"/>
              </a:rPr>
              <a:t>1.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viết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giới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thiệu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được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chuyến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đáng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nhớ</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chưa</a:t>
            </a:r>
            <a:r>
              <a:rPr lang="en-US" sz="2000" dirty="0" smtClean="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smtClean="0">
                <a:solidFill>
                  <a:srgbClr val="0D0D0D"/>
                </a:solidFill>
                <a:latin typeface="Times New Roman" panose="02020603050405020304" pitchFamily="18" charset="0"/>
                <a:ea typeface="MS Mincho"/>
              </a:rPr>
              <a:t>2.Nội </a:t>
            </a:r>
            <a:r>
              <a:rPr lang="en-US" sz="2000" dirty="0">
                <a:solidFill>
                  <a:srgbClr val="0D0D0D"/>
                </a:solidFill>
                <a:latin typeface="Times New Roman" panose="02020603050405020304" pitchFamily="18" charset="0"/>
                <a:ea typeface="MS Mincho"/>
              </a:rPr>
              <a:t>dung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viết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được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sắp</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xếp</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theo</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trình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tự</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thời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gian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chưa</a:t>
            </a:r>
            <a:r>
              <a:rPr lang="en-US" sz="2000" dirty="0">
                <a:solidFill>
                  <a:srgbClr val="0D0D0D"/>
                </a:solidFill>
                <a:latin typeface="Times New Roman" panose="02020603050405020304" pitchFamily="18" charset="0"/>
                <a:ea typeface="MS Mincho"/>
              </a:rPr>
              <a:t>?(</a:t>
            </a:r>
            <a:r>
              <a:rPr lang="en-US" sz="2000" dirty="0" err="1">
                <a:solidFill>
                  <a:srgbClr val="0D0D0D"/>
                </a:solidFill>
                <a:latin typeface="Times New Roman" panose="02020603050405020304" pitchFamily="18" charset="0"/>
                <a:ea typeface="MS Mincho"/>
              </a:rPr>
              <a:t>Nếu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chưa</a:t>
            </a:r>
            <a:r>
              <a:rPr lang="en-US" sz="2000" dirty="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err="1">
                <a:solidFill>
                  <a:srgbClr val="0D0D0D"/>
                </a:solidFill>
                <a:latin typeface="Times New Roman" panose="02020603050405020304" pitchFamily="18" charset="0"/>
                <a:ea typeface="MS Mincho"/>
              </a:rPr>
              <a:t>hãy</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thay</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đổi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như</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thế</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nào</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cho</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hợp</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lí</a:t>
            </a:r>
            <a:r>
              <a:rPr lang="en-US" sz="2000" dirty="0" smtClean="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smtClean="0">
                <a:latin typeface="Times New Roman" panose="02020603050405020304" pitchFamily="18" charset="0"/>
                <a:ea typeface="MS Mincho"/>
              </a:rPr>
              <a:t>3.Bài </a:t>
            </a:r>
            <a:r>
              <a:rPr lang="en-US" sz="2000" dirty="0" err="1">
                <a:latin typeface="Times New Roman" panose="02020603050405020304" pitchFamily="18" charset="0"/>
                <a:ea typeface="MS Mincho"/>
              </a:rPr>
              <a:t>có</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sử</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dụng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nhất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quán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a:t>
            </a:r>
            <a:r>
              <a:rPr lang="en-US" sz="2000" dirty="0" err="1">
                <a:solidFill>
                  <a:srgbClr val="0D0D0D"/>
                </a:solidFill>
                <a:latin typeface="Times New Roman" panose="02020603050405020304" pitchFamily="18" charset="0"/>
                <a:ea typeface="MS Mincho"/>
              </a:rPr>
              <a:t>ừ</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ngữ</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xưng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hô</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không</a:t>
            </a:r>
            <a:r>
              <a:rPr lang="en-US" sz="2000" dirty="0" smtClean="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a:latin typeface="Times New Roman" panose="02020603050405020304" pitchFamily="18" charset="0"/>
                <a:ea typeface="MS Mincho"/>
              </a:rPr>
              <a:t>4.Có </a:t>
            </a:r>
            <a:r>
              <a:rPr lang="en-US" sz="2000" dirty="0" err="1">
                <a:latin typeface="Times New Roman" panose="02020603050405020304" pitchFamily="18" charset="0"/>
                <a:ea typeface="MS Mincho"/>
              </a:rPr>
              <a:t>nên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bổ</a:t>
            </a:r>
            <a:r>
              <a:rPr lang="en-US" sz="2000" dirty="0">
                <a:latin typeface="Times New Roman" panose="02020603050405020304" pitchFamily="18" charset="0"/>
                <a:ea typeface="MS Mincho"/>
              </a:rPr>
              <a:t> sung </a:t>
            </a:r>
            <a:r>
              <a:rPr lang="en-US" sz="2000" dirty="0" err="1">
                <a:latin typeface="Times New Roman" panose="02020603050405020304" pitchFamily="18" charset="0"/>
                <a:ea typeface="MS Mincho"/>
              </a:rPr>
              <a:t>nội</a:t>
            </a:r>
            <a:r>
              <a:rPr lang="en-US" sz="2000" dirty="0">
                <a:latin typeface="Times New Roman" panose="02020603050405020304" pitchFamily="18" charset="0"/>
                <a:ea typeface="MS Mincho"/>
              </a:rPr>
              <a:t> dung </a:t>
            </a:r>
            <a:r>
              <a:rPr lang="en-US" sz="2000" dirty="0" err="1">
                <a:latin typeface="Times New Roman" panose="02020603050405020304" pitchFamily="18" charset="0"/>
                <a:ea typeface="MS Mincho"/>
              </a:rPr>
              <a:t>cho</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không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Nếu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có</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hãy</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rõ</a:t>
            </a:r>
            <a:r>
              <a:rPr lang="en-US" sz="2000" dirty="0">
                <a:latin typeface="Times New Roman" panose="02020603050405020304" pitchFamily="18" charset="0"/>
                <a:ea typeface="MS Mincho"/>
              </a:rPr>
              <a:t> ý </a:t>
            </a:r>
            <a:r>
              <a:rPr lang="en-US" sz="2000" dirty="0" err="1">
                <a:latin typeface="Times New Roman" panose="02020603050405020304" pitchFamily="18" charset="0"/>
                <a:ea typeface="MS Mincho"/>
              </a:rPr>
              <a:t>cần</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bổ</a:t>
            </a:r>
            <a:r>
              <a:rPr lang="en-US" sz="2000" dirty="0" smtClean="0">
                <a:latin typeface="Times New Roman" panose="02020603050405020304" pitchFamily="18" charset="0"/>
                <a:ea typeface="MS Mincho"/>
              </a:rPr>
              <a:t> sung.)</a:t>
            </a:r>
            <a:r>
              <a:rPr lang="en-US" sz="2000" dirty="0" smtClean="0">
                <a:solidFill>
                  <a:srgbClr val="0D0D0D"/>
                </a:solidFill>
                <a:latin typeface="Times New Roman" panose="02020603050405020304" pitchFamily="18" charset="0"/>
                <a:ea typeface="MS Mincho"/>
              </a:rPr>
              <a:t>………………….</a:t>
            </a:r>
            <a:endParaRPr lang="en-US" sz="2000" dirty="0" smtClean="0">
              <a:latin typeface="Times New Roman" panose="02020603050405020304" pitchFamily="18" charset="0"/>
              <a:ea typeface="MS Mincho"/>
            </a:endParaRPr>
          </a:p>
          <a:p>
            <a:pPr algn="just">
              <a:lnSpc>
                <a:spcPct val="115000"/>
              </a:lnSpc>
              <a:spcAft>
                <a:spcPts val="0"/>
              </a:spcAft>
              <a:tabLst>
                <a:tab pos="1386840" algn="l"/>
              </a:tabLst>
            </a:pPr>
            <a:r>
              <a:rPr lang="en-US" sz="2000" dirty="0" smtClean="0">
                <a:latin typeface="Times New Roman" panose="02020603050405020304" pitchFamily="18" charset="0"/>
                <a:ea typeface="MS Mincho"/>
              </a:rPr>
              <a:t>5.Có </a:t>
            </a:r>
            <a:r>
              <a:rPr lang="en-US" sz="2000" dirty="0" err="1">
                <a:latin typeface="Times New Roman" panose="02020603050405020304" pitchFamily="18" charset="0"/>
                <a:ea typeface="MS Mincho"/>
              </a:rPr>
              <a:t>nên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lược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bỏ</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các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câu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trong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không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Nếu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có</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hãy</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rõ</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câu</a:t>
            </a:r>
            <a:r>
              <a:rPr lang="en-US" sz="2000" dirty="0">
                <a:latin typeface="Times New Roman" panose="02020603050405020304" pitchFamily="18" charset="0"/>
                <a:ea typeface="MS Mincho"/>
              </a:rPr>
              <a:t> </a:t>
            </a:r>
            <a:r>
              <a:rPr lang="en-US" sz="2000" dirty="0" smtClean="0">
                <a:latin typeface="Times New Roman" panose="02020603050405020304" pitchFamily="18" charset="0"/>
                <a:ea typeface="MS Mincho"/>
              </a:rPr>
              <a:t>hay </a:t>
            </a:r>
            <a:r>
              <a:rPr lang="en-US" sz="2000" dirty="0" err="1">
                <a:latin typeface="Times New Roman" panose="02020603050405020304" pitchFamily="18" charset="0"/>
                <a:ea typeface="MS Mincho"/>
              </a:rPr>
              <a:t>đoạn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cần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lược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bỏ</a:t>
            </a:r>
            <a:r>
              <a:rPr lang="en-US" sz="2000" dirty="0" smtClean="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smtClean="0">
                <a:latin typeface="Times New Roman" panose="02020603050405020304" pitchFamily="18" charset="0"/>
                <a:ea typeface="MS Mincho"/>
              </a:rPr>
              <a:t>6.Bài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có</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mắc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chính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tả</a:t>
            </a:r>
            <a:r>
              <a:rPr lang="en-US" sz="2000" dirty="0">
                <a:latin typeface="Times New Roman" panose="02020603050405020304" pitchFamily="18" charset="0"/>
                <a:ea typeface="MS Mincho"/>
              </a:rPr>
              <a:t> hay </a:t>
            </a:r>
            <a:r>
              <a:rPr lang="en-US" sz="2000" dirty="0" err="1">
                <a:latin typeface="Times New Roman" panose="02020603050405020304" pitchFamily="18" charset="0"/>
                <a:ea typeface="MS Mincho"/>
              </a:rPr>
              <a:t>lỗi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diễn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đạt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không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Nếu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có</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hãy</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viết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rõ</a:t>
            </a:r>
            <a:endParaRPr lang="en-US" sz="20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các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mắc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chính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tả</a:t>
            </a:r>
            <a:r>
              <a:rPr lang="en-US" sz="2000" dirty="0">
                <a:latin typeface="Times New Roman" panose="02020603050405020304" pitchFamily="18" charset="0"/>
                <a:ea typeface="MS Mincho"/>
              </a:rPr>
              <a:t> hay </a:t>
            </a:r>
            <a:r>
              <a:rPr lang="en-US" sz="2000" dirty="0" err="1">
                <a:latin typeface="Times New Roman" panose="02020603050405020304" pitchFamily="18" charset="0"/>
                <a:ea typeface="MS Mincho"/>
              </a:rPr>
              <a:t>lỗi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diễn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đạt</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cần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sửa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chữa</a:t>
            </a:r>
            <a:r>
              <a:rPr lang="en-US" sz="2000"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MS Mincho"/>
              </a:rPr>
              <a:t>............................................................................................................................</a:t>
            </a:r>
            <a:endParaRPr lang="en-US" sz="2000" dirty="0"/>
          </a:p>
        </p:txBody>
      </p:sp>
    </p:spTree>
    <p:extLst>
      <p:ext uri="{BB962C8B-B14F-4D97-AF65-F5344CB8AC3E}">
        <p14:creationId xmlns:p14="http://schemas.microsoft.com/office/powerpoint/2010/main" val="132056216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47700" y="1368474"/>
            <a:ext cx="11127790" cy="587853"/>
          </a:xfrm>
          <a:prstGeom prst="rect">
            <a:avLst/>
          </a:prstGeom>
        </p:spPr>
        <p:txBody>
          <a:bodyPr wrap="none">
            <a:spAutoFit/>
          </a:bodyPr>
          <a:lstStyle/>
          <a:p>
            <a:pPr>
              <a:lnSpc>
                <a:spcPct val="115000"/>
              </a:lnSpc>
              <a:spcAft>
                <a:spcPts val="0"/>
              </a:spcAft>
            </a:pPr>
            <a:r>
              <a:rPr lang="en-US" sz="2800" b="1" dirty="0" err="1">
                <a:solidFill>
                  <a:srgbClr val="0070C0"/>
                </a:solidFill>
                <a:latin typeface="Times New Roman" panose="02020603050405020304" pitchFamily="18" charset="0"/>
                <a:ea typeface="Times New Roman" panose="02020603050405020304" pitchFamily="18" charset="0"/>
              </a:rPr>
              <a:t>Dàn</a:t>
            </a:r>
            <a:r>
              <a:rPr lang="en-US" sz="2800" b="1" dirty="0">
                <a:solidFill>
                  <a:srgbClr val="0070C0"/>
                </a:solidFill>
                <a:latin typeface="Times New Roman" panose="02020603050405020304" pitchFamily="18" charset="0"/>
                <a:ea typeface="Times New Roman" panose="02020603050405020304" pitchFamily="18" charset="0"/>
              </a:rPr>
              <a:t> ý </a:t>
            </a:r>
            <a:r>
              <a:rPr lang="en-US" sz="2800" b="1" dirty="0" err="1">
                <a:solidFill>
                  <a:srgbClr val="0070C0"/>
                </a:solidFill>
                <a:latin typeface="Times New Roman" panose="02020603050405020304" pitchFamily="18" charset="0"/>
                <a:ea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khảo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chuyến</a:t>
            </a:r>
            <a:r>
              <a:rPr lang="en-US" sz="2800" b="1" dirty="0">
                <a:solidFill>
                  <a:srgbClr val="0070C0"/>
                </a:solidFill>
                <a:latin typeface="Times New Roman" panose="02020603050405020304" pitchFamily="18" charset="0"/>
                <a:ea typeface="Times New Roman" panose="02020603050405020304" pitchFamily="18" charset="0"/>
              </a:rPr>
              <a:t> du </a:t>
            </a:r>
            <a:r>
              <a:rPr lang="en-US" sz="2800" b="1" dirty="0" err="1">
                <a:solidFill>
                  <a:srgbClr val="0070C0"/>
                </a:solidFill>
                <a:latin typeface="Times New Roman" panose="02020603050405020304" pitchFamily="18" charset="0"/>
                <a:ea typeface="Times New Roman" panose="02020603050405020304" pitchFamily="18" charset="0"/>
              </a:rPr>
              <a:t>lịch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cùng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đình</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60400" y="1944226"/>
            <a:ext cx="10807700" cy="4339650"/>
          </a:xfrm>
          <a:prstGeom prst="rect">
            <a:avLst/>
          </a:prstGeom>
        </p:spPr>
        <p:txBody>
          <a:bodyPr>
            <a:spAutoFit/>
          </a:bodyPr>
          <a:lstStyle/>
          <a:p>
            <a:pP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a. </a:t>
            </a:r>
            <a:r>
              <a:rPr lang="en-US" sz="2400" b="1" dirty="0" err="1">
                <a:solidFill>
                  <a:srgbClr val="FF0000"/>
                </a:solidFill>
                <a:latin typeface="Times New Roman" panose="02020603050405020304" pitchFamily="18" charset="0"/>
                <a:ea typeface="Times New Roman" panose="02020603050405020304" pitchFamily="18" charset="0"/>
              </a:rPr>
              <a:t>Bước</a:t>
            </a:r>
            <a:r>
              <a:rPr lang="en-US" sz="2400" b="1" dirty="0">
                <a:solidFill>
                  <a:srgbClr val="FF0000"/>
                </a:solidFill>
                <a:latin typeface="Times New Roman" panose="02020603050405020304" pitchFamily="18" charset="0"/>
                <a:ea typeface="Times New Roman" panose="02020603050405020304" pitchFamily="18" charset="0"/>
              </a:rPr>
              <a:t> 1: </a:t>
            </a:r>
            <a:r>
              <a:rPr lang="en-US" sz="2400" b="1" dirty="0" err="1">
                <a:solidFill>
                  <a:srgbClr val="FF0000"/>
                </a:solidFill>
                <a:latin typeface="Times New Roman" panose="02020603050405020304" pitchFamily="18" charset="0"/>
                <a:ea typeface="Times New Roman" panose="02020603050405020304" pitchFamily="18" charset="0"/>
              </a:rPr>
              <a:t>Chuẩn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bị</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viết</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pPr>
            <a:r>
              <a:rPr lang="vi-VN" sz="2400" dirty="0">
                <a:solidFill>
                  <a:srgbClr val="0D0D0D"/>
                </a:solidFill>
                <a:latin typeface="Times New Roman" panose="02020603050405020304" pitchFamily="18" charset="0"/>
                <a:ea typeface="MS Mincho"/>
              </a:rPr>
              <a:t>- </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Đọc và xác định yêu cầu đề bài</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lựa chọn trải nghiệm</a:t>
            </a:r>
            <a:r>
              <a:rPr lang="vi-VN" sz="2400" dirty="0">
                <a:solidFill>
                  <a:srgbClr val="0D0D0D"/>
                </a:solidFill>
                <a:latin typeface="Times New Roman" panose="02020603050405020304" pitchFamily="18" charset="0"/>
                <a:ea typeface="Times New Roman" panose="02020603050405020304" pitchFamily="18" charset="0"/>
              </a:rPr>
              <a:t> mà em có ấn tượng sâu sắc về mộ</a:t>
            </a:r>
            <a:r>
              <a:rPr lang="en-US" sz="2400" dirty="0">
                <a:solidFill>
                  <a:srgbClr val="0D0D0D"/>
                </a:solidFill>
                <a:latin typeface="Times New Roman" panose="02020603050405020304" pitchFamily="18" charset="0"/>
                <a:ea typeface="Times New Roman" panose="02020603050405020304" pitchFamily="18" charset="0"/>
              </a:rPr>
              <a:t>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du </a:t>
            </a:r>
            <a:r>
              <a:rPr lang="en-US" sz="2400" dirty="0" err="1">
                <a:solidFill>
                  <a:srgbClr val="0D0D0D"/>
                </a:solidFill>
                <a:latin typeface="Times New Roman" panose="02020603050405020304" pitchFamily="18" charset="0"/>
                <a:ea typeface="Times New Roman" panose="02020603050405020304" pitchFamily="18" charset="0"/>
              </a:rPr>
              <a:t>lịch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a:t>
            </a:r>
            <a:r>
              <a:rPr lang="en-US" sz="2400" dirty="0" err="1">
                <a:solidFill>
                  <a:srgbClr val="0D0D0D"/>
                </a:solidFill>
                <a:latin typeface="Times New Roman" panose="02020603050405020304" pitchFamily="18" charset="0"/>
                <a:ea typeface="Times New Roman" panose="02020603050405020304" pitchFamily="18" charset="0"/>
              </a:rPr>
              <a:t>cùng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lớp</a:t>
            </a:r>
            <a:r>
              <a:rPr lang="en-US" sz="2400" dirty="0">
                <a:solidFill>
                  <a:srgbClr val="0D0D0D"/>
                </a:solidFill>
                <a:latin typeface="Times New Roman" panose="02020603050405020304" pitchFamily="18" charset="0"/>
                <a:ea typeface="Times New Roman" panose="02020603050405020304" pitchFamily="18" charset="0"/>
              </a:rPr>
              <a:t> 4.</a:t>
            </a:r>
            <a:endParaRPr lang="en-US" sz="2400" dirty="0">
              <a:latin typeface="Times New Roman" panose="02020603050405020304" pitchFamily="18" charset="0"/>
              <a:ea typeface="Times New Roman" panose="02020603050405020304" pitchFamily="18" charset="0"/>
            </a:endParaRPr>
          </a:p>
          <a:p>
            <a:pPr>
              <a:lnSpc>
                <a:spcPct val="115000"/>
              </a:lnSpc>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Nhớ lại các chi tiết </a:t>
            </a:r>
            <a:r>
              <a:rPr lang="vi-VN" sz="2400" dirty="0">
                <a:solidFill>
                  <a:srgbClr val="0D0D0D"/>
                </a:solidFill>
                <a:latin typeface="Times New Roman" panose="02020603050405020304" pitchFamily="18" charset="0"/>
                <a:ea typeface="Times New Roman" panose="02020603050405020304" pitchFamily="18" charset="0"/>
              </a:rPr>
              <a:t>về chuyến </a:t>
            </a:r>
            <a:r>
              <a:rPr lang="en-US" sz="2400" dirty="0">
                <a:solidFill>
                  <a:srgbClr val="0D0D0D"/>
                </a:solidFill>
                <a:latin typeface="Times New Roman" panose="02020603050405020304" pitchFamily="18" charset="0"/>
                <a:ea typeface="Times New Roman" panose="02020603050405020304" pitchFamily="18" charset="0"/>
              </a:rPr>
              <a:t>du </a:t>
            </a:r>
            <a:r>
              <a:rPr lang="en-US" sz="2400" dirty="0" err="1">
                <a:solidFill>
                  <a:srgbClr val="0D0D0D"/>
                </a:solidFill>
                <a:latin typeface="Times New Roman" panose="02020603050405020304" pitchFamily="18" charset="0"/>
                <a:ea typeface="Times New Roman" panose="02020603050405020304" pitchFamily="18" charset="0"/>
              </a:rPr>
              <a:t>lịch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a:t>
            </a:r>
            <a:r>
              <a:rPr lang="en-US" sz="2400" dirty="0" err="1">
                <a:solidFill>
                  <a:srgbClr val="0D0D0D"/>
                </a:solidFill>
                <a:latin typeface="Times New Roman" panose="02020603050405020304" pitchFamily="18" charset="0"/>
                <a:ea typeface="Times New Roman" panose="02020603050405020304" pitchFamily="18" charset="0"/>
              </a:rPr>
              <a:t>cùng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chuẩn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hôm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đường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vui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pPr>
            <a:r>
              <a:rPr lang="vi-VN" sz="2400" dirty="0">
                <a:solidFill>
                  <a:srgbClr val="0D0D0D"/>
                </a:solidFill>
                <a:latin typeface="Times New Roman" panose="02020603050405020304" pitchFamily="18" charset="0"/>
                <a:ea typeface="Times New Roman" panose="02020603050405020304" pitchFamily="18" charset="0"/>
              </a:rPr>
              <a:t>-  C</a:t>
            </a:r>
            <a:r>
              <a:rPr lang="vi-VN" sz="2400" b="1" dirty="0">
                <a:solidFill>
                  <a:srgbClr val="0D0D0D"/>
                </a:solidFill>
                <a:latin typeface="Times New Roman" panose="02020603050405020304" pitchFamily="18" charset="0"/>
                <a:ea typeface="Times New Roman" panose="02020603050405020304" pitchFamily="18" charset="0"/>
              </a:rPr>
              <a:t>ảm xúc, suy nghĩ</a:t>
            </a:r>
            <a:r>
              <a:rPr lang="vi-VN" sz="2400" dirty="0">
                <a:solidFill>
                  <a:srgbClr val="0D0D0D"/>
                </a:solidFill>
                <a:latin typeface="Times New Roman" panose="02020603050405020304" pitchFamily="18" charset="0"/>
                <a:ea typeface="Times New Roman" panose="02020603050405020304" pitchFamily="18" charset="0"/>
              </a:rPr>
              <a:t> của em qua trải nghiệm,</a:t>
            </a:r>
            <a:endParaRPr lang="en-US" sz="2400" dirty="0">
              <a:latin typeface="Times New Roman" panose="02020603050405020304" pitchFamily="18" charset="0"/>
              <a:ea typeface="Times New Roman" panose="02020603050405020304" pitchFamily="18" charset="0"/>
            </a:endParaRPr>
          </a:p>
          <a:p>
            <a:pPr>
              <a:lnSpc>
                <a:spcPct val="115000"/>
              </a:lnSpc>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Tìm các tư liệu, tranh, ảnh</a:t>
            </a:r>
            <a:r>
              <a:rPr lang="vi-VN" sz="2400" dirty="0">
                <a:solidFill>
                  <a:srgbClr val="0D0D0D"/>
                </a:solidFill>
                <a:latin typeface="Times New Roman" panose="02020603050405020304" pitchFamily="18" charset="0"/>
                <a:ea typeface="Times New Roman" panose="02020603050405020304" pitchFamily="18" charset="0"/>
              </a:rPr>
              <a:t> liên quan để minh họa cho trải nghiệm (nếu thấy cần thiết). Có thể xem lại tranh chụp về chuyến đi để lấy thêm tư liệu, khơi gợi cảm xúc.</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726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56800"/>
            <a:ext cx="6096000" cy="907749"/>
          </a:xfrm>
          <a:prstGeom prst="rect">
            <a:avLst/>
          </a:prstGeom>
        </p:spPr>
        <p:txBody>
          <a:bodyPr>
            <a:spAutoFit/>
          </a:bodyPr>
          <a:lstStyle/>
          <a:p>
            <a:pPr>
              <a:lnSpc>
                <a:spcPct val="115000"/>
              </a:lnSpc>
            </a:pPr>
            <a:r>
              <a:rPr lang="vi-VN" sz="2400" b="1" dirty="0">
                <a:solidFill>
                  <a:srgbClr val="FF0000"/>
                </a:solidFill>
                <a:latin typeface="Times New Roman" panose="02020603050405020304" pitchFamily="18" charset="0"/>
                <a:ea typeface="MS Mincho"/>
              </a:rPr>
              <a:t>b. Bước 2:</a:t>
            </a:r>
            <a:r>
              <a:rPr lang="vi-VN" sz="2400" dirty="0">
                <a:solidFill>
                  <a:srgbClr val="FF0000"/>
                </a:solidFill>
                <a:latin typeface="Times New Roman" panose="02020603050405020304" pitchFamily="18" charset="0"/>
                <a:ea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rPr>
              <a:t>Tìm ý, lập dàn ý</a:t>
            </a:r>
            <a:endParaRPr lang="en-US" sz="2400" dirty="0">
              <a:latin typeface="Times New Roman" panose="02020603050405020304" pitchFamily="18" charset="0"/>
              <a:ea typeface="Times New Roman" panose="02020603050405020304" pitchFamily="18" charset="0"/>
            </a:endParaRPr>
          </a:p>
          <a:p>
            <a:pPr>
              <a:lnSpc>
                <a:spcPct val="115000"/>
              </a:lnSpc>
            </a:pPr>
            <a:r>
              <a:rPr lang="vi-VN" sz="2400" b="1" i="1" dirty="0">
                <a:solidFill>
                  <a:srgbClr val="FF0000"/>
                </a:solidFill>
                <a:latin typeface="Times New Roman" panose="02020603050405020304" pitchFamily="18" charset="0"/>
                <a:ea typeface="Times New Roman" panose="02020603050405020304" pitchFamily="18" charset="0"/>
              </a:rPr>
              <a:t>* Tìm ý</a:t>
            </a:r>
            <a:r>
              <a:rPr lang="en-US" sz="2400" b="1" i="1" dirty="0">
                <a:solidFill>
                  <a:srgbClr val="FF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37867539"/>
              </p:ext>
            </p:extLst>
          </p:nvPr>
        </p:nvGraphicFramePr>
        <p:xfrm>
          <a:off x="1678091" y="1558589"/>
          <a:ext cx="10010496" cy="4556760"/>
        </p:xfrm>
        <a:graphic>
          <a:graphicData uri="http://schemas.openxmlformats.org/drawingml/2006/table">
            <a:tbl>
              <a:tblPr firstRow="1" firstCol="1" bandRow="1"/>
              <a:tblGrid>
                <a:gridCol w="2889075">
                  <a:extLst>
                    <a:ext uri="{9D8B030D-6E8A-4147-A177-3AD203B41FA5}">
                      <a16:colId xmlns:a16="http://schemas.microsoft.com/office/drawing/2014/main" val="2443936689"/>
                    </a:ext>
                  </a:extLst>
                </a:gridCol>
                <a:gridCol w="7121421">
                  <a:extLst>
                    <a:ext uri="{9D8B030D-6E8A-4147-A177-3AD203B41FA5}">
                      <a16:colId xmlns:a16="http://schemas.microsoft.com/office/drawing/2014/main" val="2146216948"/>
                    </a:ext>
                  </a:extLst>
                </a:gridCol>
              </a:tblGrid>
              <a:tr h="87007">
                <a:tc>
                  <a:txBody>
                    <a:bodyPr/>
                    <a:lstStyle/>
                    <a:p>
                      <a:pPr algn="just">
                        <a:lnSpc>
                          <a:spcPct val="115000"/>
                        </a:lnSpc>
                        <a:spcAft>
                          <a:spcPts val="0"/>
                        </a:spcAft>
                      </a:pPr>
                      <a:r>
                        <a:rPr lang="en-US" sz="2000" dirty="0" err="1">
                          <a:solidFill>
                            <a:srgbClr val="0070C0"/>
                          </a:solidFill>
                          <a:effectLst/>
                          <a:latin typeface="Times New Roman" panose="02020603050405020304" pitchFamily="18" charset="0"/>
                          <a:ea typeface="Times New Roman" panose="02020603050405020304" pitchFamily="18" charset="0"/>
                        </a:rPr>
                        <a:t>Chuyến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đi</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đáng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nhớ</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nhất</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là</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gì</a:t>
                      </a:r>
                      <a:r>
                        <a:rPr lang="vi-VN" sz="2000" dirty="0">
                          <a:solidFill>
                            <a:srgbClr val="0070C0"/>
                          </a:solidFill>
                          <a:effectLst/>
                          <a:latin typeface="Times New Roman" panose="02020603050405020304" pitchFamily="18" charset="0"/>
                          <a:ea typeface="Times New Roman" panose="02020603050405020304" pitchFamily="18" charset="0"/>
                        </a:rPr>
                        <a:t>? Xảy ra khi nào?</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Chuyến đi du lịch biển và khu vui chơi ở Hạ Long khi kết thúc năm học lớp 4.</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780147"/>
                  </a:ext>
                </a:extLst>
              </a:tr>
              <a:tr h="276167">
                <a:tc>
                  <a:txBody>
                    <a:bodyPr/>
                    <a:lstStyle/>
                    <a:p>
                      <a:pPr algn="just">
                        <a:lnSpc>
                          <a:spcPct val="115000"/>
                        </a:lnSpc>
                        <a:spcAft>
                          <a:spcPts val="0"/>
                        </a:spcAft>
                      </a:pPr>
                      <a:r>
                        <a:rPr lang="vi-VN" sz="2000" dirty="0">
                          <a:solidFill>
                            <a:srgbClr val="0070C0"/>
                          </a:solidFill>
                          <a:effectLst/>
                          <a:latin typeface="Times New Roman" panose="02020603050405020304" pitchFamily="18" charset="0"/>
                          <a:ea typeface="Times New Roman" panose="02020603050405020304" pitchFamily="18" charset="0"/>
                        </a:rPr>
                        <a:t>Những ai có liên quan đến </a:t>
                      </a:r>
                      <a:r>
                        <a:rPr lang="en-US" sz="2000" dirty="0" err="1">
                          <a:solidFill>
                            <a:srgbClr val="0070C0"/>
                          </a:solidFill>
                          <a:effectLst/>
                          <a:latin typeface="Times New Roman" panose="02020603050405020304" pitchFamily="18" charset="0"/>
                          <a:ea typeface="Times New Roman" panose="02020603050405020304" pitchFamily="18" charset="0"/>
                        </a:rPr>
                        <a:t>chuyến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đi</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đó</a:t>
                      </a:r>
                      <a:r>
                        <a:rPr lang="vi-VN" sz="2000" dirty="0">
                          <a:solidFill>
                            <a:srgbClr val="0070C0"/>
                          </a:solidFill>
                          <a:effectLst/>
                          <a:latin typeface="Times New Roman" panose="02020603050405020304" pitchFamily="18" charset="0"/>
                          <a:ea typeface="Times New Roman" panose="02020603050405020304" pitchFamily="18" charset="0"/>
                        </a:rPr>
                        <a:t>? Họ đã nói và làm gì?</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2000">
                          <a:solidFill>
                            <a:srgbClr val="000000"/>
                          </a:solidFill>
                          <a:effectLst/>
                          <a:latin typeface="Times New Roman" panose="02020603050405020304" pitchFamily="18" charset="0"/>
                          <a:ea typeface="Times New Roman" panose="02020603050405020304" pitchFamily="18" charset="0"/>
                        </a:rPr>
                        <a:t>Đi cùng bố mẹ, em gái.</a:t>
                      </a:r>
                    </a:p>
                    <a:p>
                      <a:pPr marL="342900" lvl="0" indent="-342900" algn="just">
                        <a:lnSpc>
                          <a:spcPct val="115000"/>
                        </a:lnSpc>
                        <a:spcAft>
                          <a:spcPts val="0"/>
                        </a:spcAft>
                        <a:buSzPts val="1400"/>
                        <a:buFont typeface="Times New Roman" panose="02020603050405020304" pitchFamily="18" charset="0"/>
                        <a:buChar char="-"/>
                      </a:pPr>
                      <a:r>
                        <a:rPr lang="en-US" sz="2000">
                          <a:solidFill>
                            <a:srgbClr val="000000"/>
                          </a:solidFill>
                          <a:effectLst/>
                          <a:latin typeface="Times New Roman" panose="02020603050405020304" pitchFamily="18" charset="0"/>
                          <a:ea typeface="Times New Roman" panose="02020603050405020304" pitchFamily="18" charset="0"/>
                        </a:rPr>
                        <a:t>Mọi người trong gia đình cùng chuẩn bị đồ cho chuyến đi 3 ngày 2 đêm; cả nhà thuê tắc –xi đi; cùng nhau tham gia các trò chơi khu vui chơi, tắm biển,..</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971647"/>
                  </a:ext>
                </a:extLst>
              </a:tr>
              <a:tr h="362044">
                <a:tc>
                  <a:txBody>
                    <a:bodyPr/>
                    <a:lstStyle/>
                    <a:p>
                      <a:pPr algn="just">
                        <a:lnSpc>
                          <a:spcPct val="115000"/>
                        </a:lnSpc>
                        <a:spcAft>
                          <a:spcPts val="0"/>
                        </a:spcAft>
                      </a:pPr>
                      <a:r>
                        <a:rPr lang="vi-VN" sz="2000">
                          <a:solidFill>
                            <a:srgbClr val="0070C0"/>
                          </a:solidFill>
                          <a:effectLst/>
                          <a:latin typeface="Times New Roman" panose="02020603050405020304" pitchFamily="18" charset="0"/>
                          <a:ea typeface="Times New Roman" panose="02020603050405020304" pitchFamily="18" charset="0"/>
                        </a:rPr>
                        <a:t>Điều gì đã</a:t>
                      </a:r>
                      <a:r>
                        <a:rPr lang="en-US" sz="2000">
                          <a:solidFill>
                            <a:srgbClr val="0070C0"/>
                          </a:solidFill>
                          <a:effectLst/>
                          <a:latin typeface="Times New Roman" panose="02020603050405020304" pitchFamily="18" charset="0"/>
                          <a:ea typeface="Times New Roman" panose="02020603050405020304" pitchFamily="18" charset="0"/>
                        </a:rPr>
                        <a:t> diễn ra </a:t>
                      </a:r>
                      <a:r>
                        <a:rPr lang="vi-VN" sz="2000">
                          <a:solidFill>
                            <a:srgbClr val="0070C0"/>
                          </a:solidFill>
                          <a:effectLst/>
                          <a:latin typeface="Times New Roman" panose="02020603050405020304" pitchFamily="18" charset="0"/>
                          <a:ea typeface="Times New Roman" panose="02020603050405020304" pitchFamily="18" charset="0"/>
                        </a:rPr>
                        <a:t>? Theo thứ tự thế nào?</a:t>
                      </a:r>
                      <a:endParaRPr lang="en-US" sz="200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2000" dirty="0" err="1">
                          <a:solidFill>
                            <a:srgbClr val="000000"/>
                          </a:solidFill>
                          <a:effectLst/>
                          <a:latin typeface="Times New Roman" panose="02020603050405020304" pitchFamily="18" charset="0"/>
                          <a:ea typeface="Times New Roman" panose="02020603050405020304" pitchFamily="18" charset="0"/>
                        </a:rPr>
                        <a:t>Tối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hôm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chuẩn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bị</a:t>
                      </a:r>
                      <a:r>
                        <a:rPr lang="en-US" sz="2000" dirty="0" err="1">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000" dirty="0" err="1">
                          <a:solidFill>
                            <a:srgbClr val="000000"/>
                          </a:solidFill>
                          <a:effectLst/>
                          <a:latin typeface="Times New Roman" panose="02020603050405020304" pitchFamily="18" charset="0"/>
                          <a:ea typeface="Times New Roman" panose="02020603050405020304" pitchFamily="18" charset="0"/>
                        </a:rPr>
                        <a:t>Quang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a:t>
                      </a:r>
                      <a:r>
                        <a:rPr lang="en-US" sz="2000" dirty="0" err="1">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000" dirty="0" err="1">
                          <a:solidFill>
                            <a:srgbClr val="000000"/>
                          </a:solidFill>
                          <a:effectLst/>
                          <a:latin typeface="Times New Roman" panose="02020603050405020304" pitchFamily="18" charset="0"/>
                          <a:ea typeface="Times New Roman" panose="02020603050405020304" pitchFamily="18" charset="0"/>
                        </a:rPr>
                        <a:t>tham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vui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Sunword</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Hạ</a:t>
                      </a:r>
                      <a:r>
                        <a:rPr lang="en-US" sz="2000" dirty="0">
                          <a:solidFill>
                            <a:srgbClr val="000000"/>
                          </a:solidFill>
                          <a:effectLst/>
                          <a:latin typeface="Times New Roman" panose="02020603050405020304" pitchFamily="18" charset="0"/>
                          <a:ea typeface="Times New Roman" panose="02020603050405020304" pitchFamily="18" charset="0"/>
                        </a:rPr>
                        <a:t> Long, </a:t>
                      </a:r>
                      <a:r>
                        <a:rPr lang="en-US" sz="2000" dirty="0" err="1">
                          <a:solidFill>
                            <a:srgbClr val="000000"/>
                          </a:solidFill>
                          <a:effectLst/>
                          <a:latin typeface="Times New Roman" panose="02020603050405020304" pitchFamily="18" charset="0"/>
                          <a:ea typeface="Times New Roman" panose="02020603050405020304" pitchFamily="18" charset="0"/>
                        </a:rPr>
                        <a:t>tham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vườn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treo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vòng</a:t>
                      </a:r>
                      <a:r>
                        <a:rPr lang="en-US" sz="2000" dirty="0">
                          <a:solidFill>
                            <a:srgbClr val="000000"/>
                          </a:solidFill>
                          <a:effectLst/>
                          <a:latin typeface="Times New Roman" panose="02020603050405020304" pitchFamily="18" charset="0"/>
                          <a:ea typeface="Times New Roman" panose="02020603050405020304" pitchFamily="18" charset="0"/>
                        </a:rPr>
                        <a:t> quay </a:t>
                      </a:r>
                      <a:r>
                        <a:rPr lang="en-US" sz="2000" dirty="0" err="1">
                          <a:solidFill>
                            <a:srgbClr val="000000"/>
                          </a:solidFill>
                          <a:effectLst/>
                          <a:latin typeface="Times New Roman" panose="02020603050405020304" pitchFamily="18" charset="0"/>
                          <a:ea typeface="Times New Roman" panose="02020603050405020304" pitchFamily="18" charset="0"/>
                        </a:rPr>
                        <a:t>mặt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trời</a:t>
                      </a:r>
                      <a:r>
                        <a:rPr lang="en-US" sz="2000" dirty="0">
                          <a:solidFill>
                            <a:srgbClr val="000000"/>
                          </a:solidFill>
                          <a:effectLst/>
                          <a:latin typeface="Times New Roman" panose="02020603050405020304" pitchFamily="18" charset="0"/>
                          <a:ea typeface="Times New Roman" panose="02020603050405020304" pitchFamily="18" charset="0"/>
                        </a:rPr>
                        <a:t> Sun </a:t>
                      </a:r>
                      <a:r>
                        <a:rPr lang="en-US" sz="2000" dirty="0" err="1">
                          <a:solidFill>
                            <a:srgbClr val="000000"/>
                          </a:solidFill>
                          <a:effectLst/>
                          <a:latin typeface="Times New Roman" panose="02020603050405020304" pitchFamily="18" charset="0"/>
                          <a:ea typeface="Times New Roman" panose="02020603050405020304" pitchFamily="18" charset="0"/>
                        </a:rPr>
                        <a:t>Wheel</a:t>
                      </a:r>
                      <a:r>
                        <a:rPr lang="en-US" sz="2000" dirty="0" err="1">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000" dirty="0" err="1">
                          <a:solidFill>
                            <a:srgbClr val="000000"/>
                          </a:solidFill>
                          <a:effectLst/>
                          <a:latin typeface="Times New Roman" panose="02020603050405020304" pitchFamily="18" charset="0"/>
                          <a:ea typeface="Times New Roman" panose="02020603050405020304" pitchFamily="18" charset="0"/>
                        </a:rPr>
                        <a:t>khám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Hạ</a:t>
                      </a:r>
                      <a:r>
                        <a:rPr lang="en-US" sz="2000" dirty="0">
                          <a:solidFill>
                            <a:srgbClr val="000000"/>
                          </a:solidFill>
                          <a:effectLst/>
                          <a:latin typeface="Times New Roman" panose="02020603050405020304" pitchFamily="18" charset="0"/>
                          <a:ea typeface="Times New Roman" panose="02020603050405020304" pitchFamily="18" charset="0"/>
                        </a:rPr>
                        <a:t> Long, </a:t>
                      </a:r>
                      <a:r>
                        <a:rPr lang="en-US" sz="2000" dirty="0" err="1">
                          <a:solidFill>
                            <a:srgbClr val="000000"/>
                          </a:solidFill>
                          <a:effectLst/>
                          <a:latin typeface="Times New Roman" panose="02020603050405020304" pitchFamily="18" charset="0"/>
                          <a:ea typeface="Times New Roman" panose="02020603050405020304" pitchFamily="18" charset="0"/>
                        </a:rPr>
                        <a:t>ngắm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nhìn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444444"/>
                          </a:solidFill>
                          <a:effectLst/>
                          <a:latin typeface="Times New Roman" panose="02020603050405020304" pitchFamily="18" charset="0"/>
                          <a:ea typeface="Times New Roman" panose="02020603050405020304" pitchFamily="18" charset="0"/>
                        </a:rPr>
                        <a:t>hang </a:t>
                      </a:r>
                      <a:r>
                        <a:rPr lang="en-US" sz="2000" dirty="0" err="1">
                          <a:solidFill>
                            <a:srgbClr val="444444"/>
                          </a:solidFill>
                          <a:effectLst/>
                          <a:latin typeface="Times New Roman" panose="02020603050405020304" pitchFamily="18" charset="0"/>
                          <a:ea typeface="Times New Roman" panose="02020603050405020304" pitchFamily="18" charset="0"/>
                        </a:rPr>
                        <a:t>Đầu</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Gỗ</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động</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Thiên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Cung</a:t>
                      </a:r>
                      <a:r>
                        <a:rPr lang="en-US" sz="2000" dirty="0">
                          <a:solidFill>
                            <a:srgbClr val="444444"/>
                          </a:solidFill>
                          <a:effectLst/>
                          <a:latin typeface="Times New Roman" panose="02020603050405020304" pitchFamily="18" charset="0"/>
                          <a:ea typeface="Times New Roman" panose="02020603050405020304" pitchFamily="18" charset="0"/>
                        </a:rPr>
                        <a:t>,…</a:t>
                      </a:r>
                      <a:r>
                        <a:rPr lang="en-US" sz="2000" dirty="0">
                          <a:solidFill>
                            <a:srgbClr val="444444"/>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000" dirty="0" err="1">
                          <a:solidFill>
                            <a:srgbClr val="444444"/>
                          </a:solidFill>
                          <a:effectLst/>
                          <a:latin typeface="Times New Roman" panose="02020603050405020304" pitchFamily="18" charset="0"/>
                          <a:ea typeface="Times New Roman" panose="02020603050405020304" pitchFamily="18" charset="0"/>
                        </a:rPr>
                        <a:t>ghé</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thăm</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đảo</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Tuần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Châu</a:t>
                      </a:r>
                      <a:r>
                        <a:rPr lang="en-US" sz="2000" dirty="0">
                          <a:solidFill>
                            <a:srgbClr val="444444"/>
                          </a:solidFill>
                          <a:effectLst/>
                          <a:latin typeface="Times New Roman" panose="02020603050405020304" pitchFamily="18" charset="0"/>
                          <a:ea typeface="Times New Roman" panose="02020603050405020304" pitchFamily="18" charset="0"/>
                        </a:rPr>
                        <a:t> , </a:t>
                      </a:r>
                      <a:r>
                        <a:rPr lang="en-US" sz="2000" dirty="0" err="1">
                          <a:solidFill>
                            <a:srgbClr val="444444"/>
                          </a:solidFill>
                          <a:effectLst/>
                          <a:latin typeface="Times New Roman" panose="02020603050405020304" pitchFamily="18" charset="0"/>
                          <a:ea typeface="Times New Roman" panose="02020603050405020304" pitchFamily="18" charset="0"/>
                        </a:rPr>
                        <a:t>xem</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tổ</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chức</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sân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khấu</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nhạc</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nước</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cá</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heo</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biểu</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diễn</a:t>
                      </a:r>
                      <a:r>
                        <a:rPr lang="en-US" sz="2000" dirty="0">
                          <a:solidFill>
                            <a:srgbClr val="444444"/>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tắm</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biển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Bãi</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Cháy</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thưởng</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thức</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các</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món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ăn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hải</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sản</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a:solidFill>
                            <a:srgbClr val="444444"/>
                          </a:solidFill>
                          <a:effectLst/>
                          <a:latin typeface="Times New Roman" panose="02020603050405020304" pitchFamily="18" charset="0"/>
                          <a:ea typeface="Times New Roman" panose="02020603050405020304" pitchFamily="18" charset="0"/>
                        </a:rPr>
                        <a:t>nơi</a:t>
                      </a:r>
                      <a:r>
                        <a:rPr lang="en-US" sz="2000" dirty="0">
                          <a:solidFill>
                            <a:srgbClr val="444444"/>
                          </a:solidFill>
                          <a:effectLst/>
                          <a:latin typeface="Times New Roman" panose="02020603050405020304" pitchFamily="18" charset="0"/>
                          <a:ea typeface="Times New Roman" panose="02020603050405020304" pitchFamily="18" charset="0"/>
                        </a:rPr>
                        <a:t> </a:t>
                      </a:r>
                      <a:r>
                        <a:rPr lang="en-US" sz="2000" dirty="0" err="1" smtClean="0">
                          <a:solidFill>
                            <a:srgbClr val="444444"/>
                          </a:solidFill>
                          <a:effectLst/>
                          <a:latin typeface="Times New Roman" panose="02020603050405020304" pitchFamily="18" charset="0"/>
                          <a:ea typeface="Times New Roman" panose="02020603050405020304" pitchFamily="18" charset="0"/>
                        </a:rPr>
                        <a:t>đây</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048944"/>
                  </a:ext>
                </a:extLst>
              </a:tr>
            </a:tbl>
          </a:graphicData>
        </a:graphic>
      </p:graphicFrame>
    </p:spTree>
    <p:extLst>
      <p:ext uri="{BB962C8B-B14F-4D97-AF65-F5344CB8AC3E}">
        <p14:creationId xmlns:p14="http://schemas.microsoft.com/office/powerpoint/2010/main" val="887685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2" name="Rectangle 1"/>
          <p:cNvSpPr/>
          <p:nvPr/>
        </p:nvSpPr>
        <p:spPr>
          <a:xfrm>
            <a:off x="582061" y="1279058"/>
            <a:ext cx="2808782"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grpSp>
        <p:nvGrpSpPr>
          <p:cNvPr id="27" name="Group 26"/>
          <p:cNvGrpSpPr/>
          <p:nvPr/>
        </p:nvGrpSpPr>
        <p:grpSpPr>
          <a:xfrm>
            <a:off x="1346608" y="2098713"/>
            <a:ext cx="9486084" cy="1590752"/>
            <a:chOff x="1593351" y="2098713"/>
            <a:chExt cx="9486084" cy="1590752"/>
          </a:xfrm>
        </p:grpSpPr>
        <p:sp>
          <p:nvSpPr>
            <p:cNvPr id="19" name="Freeform 18"/>
            <p:cNvSpPr/>
            <p:nvPr/>
          </p:nvSpPr>
          <p:spPr>
            <a:xfrm>
              <a:off x="2564543" y="2231120"/>
              <a:ext cx="8514892" cy="1458345"/>
            </a:xfrm>
            <a:custGeom>
              <a:avLst/>
              <a:gdLst>
                <a:gd name="connsiteX0" fmla="*/ 0 w 4666704"/>
                <a:gd name="connsiteY0" fmla="*/ 0 h 1458345"/>
                <a:gd name="connsiteX1" fmla="*/ 4666704 w 4666704"/>
                <a:gd name="connsiteY1" fmla="*/ 0 h 1458345"/>
                <a:gd name="connsiteX2" fmla="*/ 4666704 w 4666704"/>
                <a:gd name="connsiteY2" fmla="*/ 1458345 h 1458345"/>
                <a:gd name="connsiteX3" fmla="*/ 0 w 4666704"/>
                <a:gd name="connsiteY3" fmla="*/ 1458345 h 1458345"/>
                <a:gd name="connsiteX4" fmla="*/ 0 w 4666704"/>
                <a:gd name="connsiteY4" fmla="*/ 0 h 145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704" h="1458345">
                  <a:moveTo>
                    <a:pt x="0" y="0"/>
                  </a:moveTo>
                  <a:lnTo>
                    <a:pt x="4666704" y="0"/>
                  </a:lnTo>
                  <a:lnTo>
                    <a:pt x="4666704" y="1458345"/>
                  </a:lnTo>
                  <a:lnTo>
                    <a:pt x="0" y="145834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87786" tIns="76200" rIns="76200" bIns="76200" numCol="1" spcCol="1270" anchor="ctr" anchorCtr="0">
              <a:noAutofit/>
            </a:bodyPr>
            <a:lstStyle/>
            <a:p>
              <a:pPr lvl="0" algn="l" defTabSz="8890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càng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tưởng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tay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ghê</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gớm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thể</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sắp</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đứng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đầu</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thiên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hạ</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rồi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593351" y="2098713"/>
              <a:ext cx="1862632" cy="1531262"/>
            </a:xfrm>
            <a:prstGeom prst="rect">
              <a:avLst/>
            </a:prstGeom>
            <a:blipFill>
              <a:blip r:embed="rId12"/>
              <a:srcRect/>
              <a:stretch>
                <a:fillRect l="-93000" r="-9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8" name="Group 27"/>
          <p:cNvGrpSpPr/>
          <p:nvPr/>
        </p:nvGrpSpPr>
        <p:grpSpPr>
          <a:xfrm>
            <a:off x="1346608" y="4172549"/>
            <a:ext cx="9486084" cy="1595260"/>
            <a:chOff x="1593351" y="4172549"/>
            <a:chExt cx="9486084" cy="1595260"/>
          </a:xfrm>
        </p:grpSpPr>
        <p:sp>
          <p:nvSpPr>
            <p:cNvPr id="22" name="Freeform 21"/>
            <p:cNvSpPr/>
            <p:nvPr/>
          </p:nvSpPr>
          <p:spPr>
            <a:xfrm>
              <a:off x="2564543" y="4309464"/>
              <a:ext cx="8514892" cy="1458345"/>
            </a:xfrm>
            <a:custGeom>
              <a:avLst/>
              <a:gdLst>
                <a:gd name="connsiteX0" fmla="*/ 0 w 4666704"/>
                <a:gd name="connsiteY0" fmla="*/ 0 h 1458345"/>
                <a:gd name="connsiteX1" fmla="*/ 4666704 w 4666704"/>
                <a:gd name="connsiteY1" fmla="*/ 0 h 1458345"/>
                <a:gd name="connsiteX2" fmla="*/ 4666704 w 4666704"/>
                <a:gd name="connsiteY2" fmla="*/ 1458345 h 1458345"/>
                <a:gd name="connsiteX3" fmla="*/ 0 w 4666704"/>
                <a:gd name="connsiteY3" fmla="*/ 1458345 h 1458345"/>
                <a:gd name="connsiteX4" fmla="*/ 0 w 4666704"/>
                <a:gd name="connsiteY4" fmla="*/ 0 h 145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704" h="1458345">
                  <a:moveTo>
                    <a:pt x="0" y="0"/>
                  </a:moveTo>
                  <a:lnTo>
                    <a:pt x="4666704" y="0"/>
                  </a:lnTo>
                  <a:lnTo>
                    <a:pt x="4666704" y="1458345"/>
                  </a:lnTo>
                  <a:lnTo>
                    <a:pt x="0" y="145834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87786" tIns="76200" rIns="76200" bIns="76200" numCol="1" spcCol="1270" anchor="ctr" anchorCtr="0">
              <a:noAutofit/>
            </a:bodyPr>
            <a:lstStyle/>
            <a:p>
              <a:pPr lvl="0" algn="l" defTabSz="8890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Rectangle 25"/>
            <p:cNvSpPr/>
            <p:nvPr/>
          </p:nvSpPr>
          <p:spPr>
            <a:xfrm>
              <a:off x="1593351" y="4172549"/>
              <a:ext cx="1862632" cy="1531262"/>
            </a:xfrm>
            <a:prstGeom prst="rect">
              <a:avLst/>
            </a:prstGeom>
            <a:blipFill>
              <a:blip r:embed="rId13"/>
              <a:srcRect/>
              <a:stretch>
                <a:fillRect l="-51000" r="-5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6973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76322"/>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Tìm ý</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252845712"/>
              </p:ext>
            </p:extLst>
          </p:nvPr>
        </p:nvGraphicFramePr>
        <p:xfrm>
          <a:off x="678271" y="2132641"/>
          <a:ext cx="10807700" cy="4138804"/>
        </p:xfrm>
        <a:graphic>
          <a:graphicData uri="http://schemas.openxmlformats.org/drawingml/2006/table">
            <a:tbl>
              <a:tblPr firstRow="1" firstCol="1" bandRow="1"/>
              <a:tblGrid>
                <a:gridCol w="2917052">
                  <a:extLst>
                    <a:ext uri="{9D8B030D-6E8A-4147-A177-3AD203B41FA5}">
                      <a16:colId xmlns:a16="http://schemas.microsoft.com/office/drawing/2014/main" val="2443936689"/>
                    </a:ext>
                  </a:extLst>
                </a:gridCol>
                <a:gridCol w="7890648">
                  <a:extLst>
                    <a:ext uri="{9D8B030D-6E8A-4147-A177-3AD203B41FA5}">
                      <a16:colId xmlns:a16="http://schemas.microsoft.com/office/drawing/2014/main" val="2146216948"/>
                    </a:ext>
                  </a:extLst>
                </a:gridCol>
              </a:tblGrid>
              <a:tr h="87007">
                <a:tc>
                  <a:txBody>
                    <a:bodyPr/>
                    <a:lstStyle/>
                    <a:p>
                      <a:pPr algn="just">
                        <a:lnSpc>
                          <a:spcPct val="115000"/>
                        </a:lnSpc>
                        <a:spcAft>
                          <a:spcPts val="0"/>
                        </a:spcAft>
                      </a:pPr>
                      <a:r>
                        <a:rPr lang="en-US" sz="2400" dirty="0" err="1">
                          <a:solidFill>
                            <a:srgbClr val="0070C0"/>
                          </a:solidFill>
                          <a:effectLst/>
                          <a:latin typeface="Times New Roman" panose="02020603050405020304" pitchFamily="18" charset="0"/>
                          <a:ea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việc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nào</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ấn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tượng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nhất</a:t>
                      </a:r>
                      <a:r>
                        <a:rPr lang="en-US" sz="2400" dirty="0">
                          <a:solidFill>
                            <a:srgbClr val="0070C0"/>
                          </a:solidFill>
                          <a:effectLst/>
                          <a:latin typeface="Times New Roman" panose="02020603050405020304" pitchFamily="18" charset="0"/>
                          <a:ea typeface="Times New Roman" panose="02020603050405020304" pitchFamily="18" charset="0"/>
                        </a:rPr>
                        <a:t>?</a:t>
                      </a:r>
                      <a:r>
                        <a:rPr lang="vi-VN" sz="2400" dirty="0">
                          <a:solidFill>
                            <a:srgbClr val="0070C0"/>
                          </a:solidFill>
                          <a:effectLst/>
                          <a:latin typeface="Times New Roman" panose="02020603050405020304" pitchFamily="18" charset="0"/>
                          <a:ea typeface="Times New Roman" panose="02020603050405020304" pitchFamily="18" charset="0"/>
                        </a:rPr>
                        <a:t>Vì sao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Được ngồi trên vòng quay mặt trời Sun Wheel để ngắm nhìn toàn cảnh thành phố Hạ Long trên cao với ánh sáng rực rỡ, lung linh khi trời chuyển tối.</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794707"/>
                  </a:ext>
                </a:extLst>
              </a:tr>
              <a:tr h="370748">
                <a:tc>
                  <a:txBody>
                    <a:bodyPr/>
                    <a:lstStyle/>
                    <a:p>
                      <a:pPr algn="just">
                        <a:lnSpc>
                          <a:spcPct val="115000"/>
                        </a:lnSpc>
                        <a:spcAft>
                          <a:spcPts val="0"/>
                        </a:spcAft>
                      </a:pPr>
                      <a:r>
                        <a:rPr lang="vi-VN" sz="2400" dirty="0">
                          <a:solidFill>
                            <a:srgbClr val="0070C0"/>
                          </a:solidFill>
                          <a:effectLst/>
                          <a:latin typeface="Times New Roman" panose="02020603050405020304" pitchFamily="18" charset="0"/>
                          <a:ea typeface="Times New Roman" panose="02020603050405020304" pitchFamily="18" charset="0"/>
                        </a:rPr>
                        <a:t>Cảm xúc của em như thế nào khi </a:t>
                      </a:r>
                      <a:r>
                        <a:rPr lang="en-US" sz="2400" dirty="0" err="1">
                          <a:solidFill>
                            <a:srgbClr val="0070C0"/>
                          </a:solidFill>
                          <a:effectLst/>
                          <a:latin typeface="Times New Roman" panose="02020603050405020304" pitchFamily="18" charset="0"/>
                          <a:ea typeface="Times New Roman" panose="02020603050405020304" pitchFamily="18" charset="0"/>
                        </a:rPr>
                        <a:t>chuyến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đi</a:t>
                      </a:r>
                      <a:r>
                        <a:rPr lang="vi-VN" sz="2400" dirty="0">
                          <a:solidFill>
                            <a:srgbClr val="0070C0"/>
                          </a:solidFill>
                          <a:effectLst/>
                          <a:latin typeface="Times New Roman" panose="02020603050405020304" pitchFamily="18" charset="0"/>
                          <a:ea typeface="Times New Roman" panose="02020603050405020304" pitchFamily="18" charset="0"/>
                        </a:rPr>
                        <a:t> diễn ra và khi kể lại </a:t>
                      </a:r>
                      <a:r>
                        <a:rPr lang="en-US" sz="2400" dirty="0" err="1">
                          <a:solidFill>
                            <a:srgbClr val="0070C0"/>
                          </a:solidFill>
                          <a:effectLst/>
                          <a:latin typeface="Times New Roman" panose="02020603050405020304" pitchFamily="18" charset="0"/>
                          <a:ea typeface="Times New Roman" panose="02020603050405020304" pitchFamily="18" charset="0"/>
                        </a:rPr>
                        <a:t>chuyến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đó</a:t>
                      </a:r>
                      <a:r>
                        <a:rPr lang="vi-VN" sz="2400" dirty="0">
                          <a:solidFill>
                            <a:srgbClr val="0070C0"/>
                          </a:solidFill>
                          <a:effectLst/>
                          <a:latin typeface="Times New Roman" panose="02020603050405020304" pitchFamily="18" charset="0"/>
                          <a:ea typeface="Times New Roman" panose="02020603050405020304" pitchFamily="18"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Hạ</a:t>
                      </a:r>
                      <a:r>
                        <a:rPr lang="en-US" sz="2400" dirty="0">
                          <a:solidFill>
                            <a:srgbClr val="000000"/>
                          </a:solidFill>
                          <a:effectLst/>
                          <a:latin typeface="Times New Roman" panose="02020603050405020304" pitchFamily="18" charset="0"/>
                          <a:ea typeface="Times New Roman" panose="02020603050405020304" pitchFamily="18" charset="0"/>
                        </a:rPr>
                        <a:t> Long.</a:t>
                      </a:r>
                    </a:p>
                    <a:p>
                      <a:pPr marL="342900" lvl="0" indent="-342900" algn="just">
                        <a:lnSpc>
                          <a:spcPct val="115000"/>
                        </a:lnSpc>
                        <a:spcAft>
                          <a:spcPts val="0"/>
                        </a:spcAft>
                        <a:buSzPts val="1400"/>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a:t>
                      </a:r>
                    </a:p>
                    <a:p>
                      <a:pPr marL="342900" lvl="0" indent="-342900" algn="just">
                        <a:lnSpc>
                          <a:spcPct val="115000"/>
                        </a:lnSpc>
                        <a:spcAft>
                          <a:spcPts val="0"/>
                        </a:spcAft>
                        <a:buSzPts val="1400"/>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Mong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quay </a:t>
                      </a:r>
                      <a:r>
                        <a:rPr lang="en-US" sz="2400" dirty="0" err="1">
                          <a:solidFill>
                            <a:srgbClr val="000000"/>
                          </a:solidFill>
                          <a:effectLst/>
                          <a:latin typeface="Times New Roman" panose="02020603050405020304" pitchFamily="18" charset="0"/>
                          <a:ea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a:t>
                      </a:r>
                      <a:r>
                        <a:rPr lang="en-US" sz="2400" dirty="0">
                          <a:solidFill>
                            <a:srgbClr val="000000"/>
                          </a:solidFill>
                          <a:effectLst/>
                          <a:latin typeface="Times New Roman" panose="02020603050405020304" pitchFamily="18" charset="0"/>
                          <a:ea typeface="Times New Roman" panose="02020603050405020304" pitchFamily="18" charset="0"/>
                        </a:rPr>
                        <a:t> Long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734501"/>
                  </a:ext>
                </a:extLst>
              </a:tr>
            </a:tbl>
          </a:graphicData>
        </a:graphic>
      </p:graphicFrame>
    </p:spTree>
    <p:extLst>
      <p:ext uri="{BB962C8B-B14F-4D97-AF65-F5344CB8AC3E}">
        <p14:creationId xmlns:p14="http://schemas.microsoft.com/office/powerpoint/2010/main" val="38816690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a:lnSpc>
                <a:spcPct val="115000"/>
              </a:lnSpc>
            </a:pPr>
            <a:r>
              <a:rPr lang="vi-VN" sz="2800" b="1" dirty="0">
                <a:solidFill>
                  <a:srgbClr val="FF0000"/>
                </a:solidFill>
                <a:latin typeface="Times New Roman" panose="02020603050405020304" pitchFamily="18" charset="0"/>
                <a:ea typeface="Times New Roman" panose="02020603050405020304" pitchFamily="18" charset="0"/>
              </a:rPr>
              <a:t>* Lập dàn ý</a:t>
            </a:r>
            <a:r>
              <a:rPr lang="vi-VN" sz="2800" b="1"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60400" y="2196117"/>
            <a:ext cx="10807700" cy="3560975"/>
          </a:xfrm>
          <a:prstGeom prst="rect">
            <a:avLst/>
          </a:prstGeom>
        </p:spPr>
        <p:txBody>
          <a:bodyPr>
            <a:spAutoFit/>
          </a:bodyPr>
          <a:lstStyle/>
          <a:p>
            <a:pPr>
              <a:lnSpc>
                <a:spcPct val="115000"/>
              </a:lnSpc>
            </a:pPr>
            <a:r>
              <a:rPr lang="en-US" sz="2800" b="1" u="sng" dirty="0">
                <a:solidFill>
                  <a:srgbClr val="0070C0"/>
                </a:solidFill>
                <a:latin typeface="Times New Roman" panose="02020603050405020304" pitchFamily="18" charset="0"/>
                <a:ea typeface="Calibri" panose="020F0502020204030204" pitchFamily="34" charset="0"/>
              </a:rPr>
              <a:t>1. </a:t>
            </a:r>
            <a:r>
              <a:rPr lang="en-US" sz="2800" b="1" u="sng" dirty="0" err="1">
                <a:solidFill>
                  <a:srgbClr val="0070C0"/>
                </a:solidFill>
                <a:latin typeface="Times New Roman" panose="02020603050405020304" pitchFamily="18" charset="0"/>
                <a:ea typeface="Calibri" panose="020F0502020204030204" pitchFamily="34" charset="0"/>
              </a:rPr>
              <a:t>Mở</a:t>
            </a:r>
            <a:r>
              <a:rPr lang="en-US" sz="2800" b="1" u="sng" dirty="0">
                <a:solidFill>
                  <a:srgbClr val="0070C0"/>
                </a:solidFill>
                <a:latin typeface="Times New Roman" panose="02020603050405020304" pitchFamily="18" charset="0"/>
                <a:ea typeface="Calibri" panose="020F0502020204030204" pitchFamily="34" charset="0"/>
              </a:rPr>
              <a:t> </a:t>
            </a:r>
            <a:r>
              <a:rPr lang="en-US" sz="2800" b="1" u="sng" dirty="0" err="1">
                <a:solidFill>
                  <a:srgbClr val="0070C0"/>
                </a:solidFill>
                <a:latin typeface="Times New Roman" panose="02020603050405020304" pitchFamily="18" charset="0"/>
                <a:ea typeface="Calibri" panose="020F0502020204030204" pitchFamily="34" charset="0"/>
              </a:rPr>
              <a:t>bài</a:t>
            </a:r>
            <a:r>
              <a:rPr lang="en-US" sz="2800" b="1" u="sng" dirty="0">
                <a:solidFill>
                  <a:srgbClr val="0D0D0D"/>
                </a:solidFill>
                <a:latin typeface="Times New Roman" panose="02020603050405020304" pitchFamily="18" charset="0"/>
                <a:ea typeface="Calibri" panose="020F0502020204030204" pitchFamily="34" charset="0"/>
              </a:rPr>
              <a:t>:</a:t>
            </a:r>
            <a:r>
              <a:rPr lang="en-US" sz="2800" i="1" u="sng" dirty="0">
                <a:solidFill>
                  <a:srgbClr val="0D0D0D"/>
                </a:solidFill>
                <a:latin typeface="Times New Roman" panose="02020603050405020304" pitchFamily="18" charset="0"/>
                <a:ea typeface="Calibri" panose="020F0502020204030204" pitchFamily="34" charset="0"/>
              </a:rPr>
              <a:t> </a:t>
            </a:r>
            <a:r>
              <a:rPr lang="vi-VN" sz="2800" b="1" dirty="0">
                <a:solidFill>
                  <a:srgbClr val="0D0D0D"/>
                </a:solidFill>
                <a:latin typeface="Times New Roman" panose="02020603050405020304" pitchFamily="18" charset="0"/>
                <a:ea typeface="Calibri" panose="020F0502020204030204" pitchFamily="34" charset="0"/>
              </a:rPr>
              <a:t>Giới thiệu trải nghiệm đáng nhớ: chuyến đi Hạ Long cùng gia đình</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vẫn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Nam,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hè</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lớp</a:t>
            </a:r>
            <a:r>
              <a:rPr lang="en-US" sz="2800" dirty="0">
                <a:solidFill>
                  <a:srgbClr val="0D0D0D"/>
                </a:solidFill>
                <a:latin typeface="Times New Roman" panose="02020603050405020304" pitchFamily="18" charset="0"/>
                <a:ea typeface="Times New Roman" panose="02020603050405020304" pitchFamily="18" charset="0"/>
              </a:rPr>
              <a:t> 4,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Hạ</a:t>
            </a:r>
            <a:r>
              <a:rPr lang="en-US" sz="2800" dirty="0">
                <a:solidFill>
                  <a:srgbClr val="0D0D0D"/>
                </a:solidFill>
                <a:latin typeface="Times New Roman" panose="02020603050405020304" pitchFamily="18" charset="0"/>
                <a:ea typeface="Times New Roman" panose="02020603050405020304" pitchFamily="18" charset="0"/>
              </a:rPr>
              <a:t> Long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444444"/>
                </a:solidFill>
                <a:latin typeface="Times New Roman" panose="02020603050405020304" pitchFamily="18" charset="0"/>
                <a:ea typeface="Times New Roman" panose="02020603050405020304" pitchFamily="18" charset="0"/>
              </a:rPr>
              <a:t>vời</a:t>
            </a:r>
            <a:r>
              <a:rPr lang="en-US" sz="2800" dirty="0">
                <a:solidFill>
                  <a:srgbClr val="444444"/>
                </a:solidFill>
                <a:latin typeface="Times New Roman" panose="02020603050405020304" pitchFamily="18" charset="0"/>
                <a:ea typeface="Times New Roman" panose="02020603050405020304" pitchFamily="18" charset="0"/>
              </a:rPr>
              <a:t> </a:t>
            </a:r>
            <a:r>
              <a:rPr lang="en-US" sz="2800" dirty="0" err="1">
                <a:solidFill>
                  <a:srgbClr val="444444"/>
                </a:solidFill>
                <a:latin typeface="Times New Roman" panose="02020603050405020304" pitchFamily="18" charset="0"/>
                <a:ea typeface="Times New Roman" panose="02020603050405020304" pitchFamily="18" charset="0"/>
              </a:rPr>
              <a:t>đó</a:t>
            </a:r>
            <a:r>
              <a:rPr lang="en-US" sz="2800" dirty="0" smtClean="0">
                <a:solidFill>
                  <a:srgbClr val="444444"/>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361920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2139859"/>
            <a:ext cx="10807700" cy="4056495"/>
          </a:xfrm>
          <a:prstGeom prst="rect">
            <a:avLst/>
          </a:prstGeom>
        </p:spPr>
        <p:txBody>
          <a:bodyPr>
            <a:spAutoFit/>
          </a:bodyPr>
          <a:lstStyle/>
          <a:p>
            <a:pPr>
              <a:lnSpc>
                <a:spcPct val="115000"/>
              </a:lnSpc>
              <a:spcAft>
                <a:spcPts val="0"/>
              </a:spcAft>
            </a:pPr>
            <a:r>
              <a:rPr lang="en-US" sz="2800" b="1" u="sng" dirty="0">
                <a:solidFill>
                  <a:srgbClr val="0070C0"/>
                </a:solidFill>
                <a:latin typeface="Times New Roman" panose="02020603050405020304" pitchFamily="18" charset="0"/>
                <a:ea typeface="Times New Roman" panose="02020603050405020304" pitchFamily="18" charset="0"/>
              </a:rPr>
              <a:t>2.Thân </a:t>
            </a:r>
            <a:r>
              <a:rPr lang="en-US" sz="2800" b="1" u="sng" dirty="0" err="1">
                <a:solidFill>
                  <a:srgbClr val="0070C0"/>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a:t>
            </a:r>
            <a:r>
              <a:rPr lang="en-US" sz="2800" b="1" dirty="0" err="1">
                <a:solidFill>
                  <a:srgbClr val="0D0D0D"/>
                </a:solidFill>
                <a:latin typeface="Times New Roman" panose="02020603050405020304" pitchFamily="18" charset="0"/>
                <a:ea typeface="Times New Roman" panose="02020603050405020304" pitchFamily="18" charset="0"/>
              </a:rPr>
              <a:t>Nêu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lí</a:t>
            </a:r>
            <a:r>
              <a:rPr lang="en-US" sz="2800" b="1" dirty="0">
                <a:solidFill>
                  <a:srgbClr val="0D0D0D"/>
                </a:solidFill>
                <a:latin typeface="Times New Roman" panose="02020603050405020304" pitchFamily="18" charset="0"/>
                <a:ea typeface="Times New Roman" panose="02020603050405020304" pitchFamily="18" charset="0"/>
              </a:rPr>
              <a:t> do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chuyến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đáng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nhớ</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Chuyến đi ấy là phần thưởng mà bố mẹ dành cho tôi sau một năm dài nỗ lực học tập 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xuất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giỏi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tivi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lắm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lắm</a:t>
            </a:r>
            <a:r>
              <a:rPr lang="en-US" sz="2800" dirty="0">
                <a:solidFill>
                  <a:srgbClr val="0D0D0D"/>
                </a:solidFill>
                <a:latin typeface="Times New Roman" panose="02020603050405020304" pitchFamily="18" charset="0"/>
                <a:ea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kéo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dài</a:t>
            </a:r>
            <a:r>
              <a:rPr lang="en-US" sz="2800" dirty="0">
                <a:solidFill>
                  <a:srgbClr val="0D0D0D"/>
                </a:solidFill>
                <a:latin typeface="Times New Roman" panose="02020603050405020304" pitchFamily="18" charset="0"/>
                <a:ea typeface="Times New Roman" panose="02020603050405020304" pitchFamily="18" charset="0"/>
              </a:rPr>
              <a:t> 3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đêm</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274189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2339044"/>
            <a:ext cx="10807700" cy="3565207"/>
          </a:xfrm>
          <a:prstGeom prst="rect">
            <a:avLst/>
          </a:prstGeom>
        </p:spPr>
        <p:txBody>
          <a:bodyPr>
            <a:spAutoFit/>
          </a:bodyPr>
          <a:lstStyle/>
          <a:p>
            <a:pPr>
              <a:lnSpc>
                <a:spcPct val="115000"/>
              </a:lnSpc>
              <a:spcAft>
                <a:spcPts val="0"/>
              </a:spcAft>
            </a:pPr>
            <a:r>
              <a:rPr lang="vi-VN" sz="2200" dirty="0">
                <a:solidFill>
                  <a:srgbClr val="0D0D0D"/>
                </a:solidFill>
                <a:latin typeface="Times New Roman" panose="02020603050405020304" pitchFamily="18" charset="0"/>
                <a:ea typeface="Calibri" panose="020F0502020204030204" pitchFamily="34" charset="0"/>
              </a:rPr>
              <a:t>* </a:t>
            </a:r>
            <a:r>
              <a:rPr lang="en-US" sz="2200" b="1" dirty="0" err="1">
                <a:solidFill>
                  <a:srgbClr val="0D0D0D"/>
                </a:solidFill>
                <a:latin typeface="Times New Roman" panose="02020603050405020304" pitchFamily="18" charset="0"/>
                <a:ea typeface="Times New Roman" panose="02020603050405020304" pitchFamily="18" charset="0"/>
              </a:rPr>
              <a:t>Kể</a:t>
            </a:r>
            <a:r>
              <a:rPr lang="en-US" sz="2200" b="1" dirty="0">
                <a:solidFill>
                  <a:srgbClr val="0D0D0D"/>
                </a:solidFill>
                <a:latin typeface="Times New Roman" panose="02020603050405020304" pitchFamily="18" charset="0"/>
                <a:ea typeface="Times New Roman" panose="02020603050405020304" pitchFamily="18" charset="0"/>
              </a:rPr>
              <a:t> </a:t>
            </a:r>
            <a:r>
              <a:rPr lang="en-US" sz="2200" b="1" dirty="0" err="1">
                <a:solidFill>
                  <a:srgbClr val="0D0D0D"/>
                </a:solidFill>
                <a:latin typeface="Times New Roman" panose="02020603050405020304" pitchFamily="18" charset="0"/>
                <a:ea typeface="Times New Roman" panose="02020603050405020304" pitchFamily="18" charset="0"/>
              </a:rPr>
              <a:t>lại</a:t>
            </a:r>
            <a:r>
              <a:rPr lang="en-US" sz="2200" b="1" dirty="0">
                <a:solidFill>
                  <a:srgbClr val="0D0D0D"/>
                </a:solidFill>
                <a:latin typeface="Times New Roman" panose="02020603050405020304" pitchFamily="18" charset="0"/>
                <a:ea typeface="Times New Roman" panose="02020603050405020304" pitchFamily="18" charset="0"/>
              </a:rPr>
              <a:t> </a:t>
            </a:r>
            <a:r>
              <a:rPr lang="en-US" sz="2200" b="1" dirty="0" err="1">
                <a:solidFill>
                  <a:srgbClr val="0D0D0D"/>
                </a:solidFill>
                <a:latin typeface="Times New Roman" panose="02020603050405020304" pitchFamily="18" charset="0"/>
                <a:ea typeface="Times New Roman" panose="02020603050405020304" pitchFamily="18" charset="0"/>
              </a:rPr>
              <a:t>hành</a:t>
            </a:r>
            <a:r>
              <a:rPr lang="en-US" sz="2200" b="1" dirty="0">
                <a:solidFill>
                  <a:srgbClr val="0D0D0D"/>
                </a:solidFill>
                <a:latin typeface="Times New Roman" panose="02020603050405020304" pitchFamily="18" charset="0"/>
                <a:ea typeface="Times New Roman" panose="02020603050405020304" pitchFamily="18" charset="0"/>
              </a:rPr>
              <a:t> </a:t>
            </a:r>
            <a:r>
              <a:rPr lang="en-US" sz="2200" b="1" dirty="0" err="1">
                <a:solidFill>
                  <a:srgbClr val="0D0D0D"/>
                </a:solidFill>
                <a:latin typeface="Times New Roman" panose="02020603050405020304" pitchFamily="18" charset="0"/>
                <a:ea typeface="Times New Roman" panose="02020603050405020304" pitchFamily="18" charset="0"/>
              </a:rPr>
              <a:t>trình</a:t>
            </a:r>
            <a:r>
              <a:rPr lang="en-US" sz="2200" b="1" dirty="0">
                <a:solidFill>
                  <a:srgbClr val="0D0D0D"/>
                </a:solidFill>
                <a:latin typeface="Times New Roman" panose="02020603050405020304" pitchFamily="18" charset="0"/>
                <a:ea typeface="Times New Roman" panose="02020603050405020304" pitchFamily="18" charset="0"/>
              </a:rPr>
              <a:t> </a:t>
            </a:r>
            <a:r>
              <a:rPr lang="en-US" sz="2200" b="1" dirty="0" err="1">
                <a:solidFill>
                  <a:srgbClr val="0D0D0D"/>
                </a:solidFill>
                <a:latin typeface="Times New Roman" panose="02020603050405020304" pitchFamily="18" charset="0"/>
                <a:ea typeface="Times New Roman" panose="02020603050405020304" pitchFamily="18" charset="0"/>
              </a:rPr>
              <a:t>chuyến</a:t>
            </a:r>
            <a:r>
              <a:rPr lang="en-US" sz="2200" b="1" dirty="0">
                <a:solidFill>
                  <a:srgbClr val="0D0D0D"/>
                </a:solidFill>
                <a:latin typeface="Times New Roman" panose="02020603050405020304" pitchFamily="18" charset="0"/>
                <a:ea typeface="Times New Roman" panose="02020603050405020304" pitchFamily="18" charset="0"/>
              </a:rPr>
              <a:t> </a:t>
            </a:r>
            <a:r>
              <a:rPr lang="en-US" sz="2200" b="1"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vi-VN" sz="2200" dirty="0">
                <a:solidFill>
                  <a:srgbClr val="0D0D0D"/>
                </a:solidFill>
                <a:latin typeface="Times New Roman" panose="02020603050405020304" pitchFamily="18" charset="0"/>
                <a:ea typeface="Calibri" panose="020F0502020204030204" pitchFamily="34" charset="0"/>
              </a:rPr>
              <a:t>Thời gia</a:t>
            </a:r>
            <a:r>
              <a:rPr lang="en-US" sz="2200" dirty="0">
                <a:solidFill>
                  <a:srgbClr val="0D0D0D"/>
                </a:solidFill>
                <a:latin typeface="Times New Roman" panose="02020603050405020304" pitchFamily="18" charset="0"/>
                <a:ea typeface="Calibri" panose="020F0502020204030204" pitchFamily="34" charset="0"/>
              </a:rPr>
              <a:t>n</a:t>
            </a:r>
            <a:r>
              <a:rPr lang="vi-VN" sz="2200" dirty="0">
                <a:solidFill>
                  <a:srgbClr val="0D0D0D"/>
                </a:solidFill>
                <a:latin typeface="Times New Roman" panose="02020603050405020304" pitchFamily="18" charset="0"/>
                <a:ea typeface="Calibri" panose="020F0502020204030204" pitchFamily="34" charset="0"/>
              </a:rPr>
              <a:t>;  không gian</a:t>
            </a:r>
            <a:r>
              <a:rPr lang="en-US" sz="2200" dirty="0">
                <a:solidFill>
                  <a:srgbClr val="0D0D0D"/>
                </a:solidFill>
                <a:latin typeface="Times New Roman" panose="02020603050405020304" pitchFamily="18" charset="0"/>
                <a:ea typeface="Calibri" panose="020F0502020204030204" pitchFamily="34" charset="0"/>
              </a:rPr>
              <a:t>; n</a:t>
            </a:r>
            <a:r>
              <a:rPr lang="vi-VN" sz="2200" dirty="0">
                <a:solidFill>
                  <a:srgbClr val="0D0D0D"/>
                </a:solidFill>
                <a:latin typeface="Times New Roman" panose="02020603050405020304" pitchFamily="18" charset="0"/>
                <a:ea typeface="Calibri" panose="020F0502020204030204" pitchFamily="34" charset="0"/>
              </a:rPr>
              <a:t>hững nhân vật có liên quan</a:t>
            </a:r>
            <a:r>
              <a:rPr lang="en-US" sz="2200" dirty="0">
                <a:solidFill>
                  <a:srgbClr val="0D0D0D"/>
                </a:solidFill>
                <a:latin typeface="Times New Roman" panose="02020603050405020304" pitchFamily="18" charset="0"/>
                <a:ea typeface="Times New Roman" panose="02020603050405020304" pitchFamily="18" charset="0"/>
              </a:rPr>
              <a:t>; k</a:t>
            </a:r>
            <a:r>
              <a:rPr lang="vi-VN" sz="2200" dirty="0">
                <a:solidFill>
                  <a:srgbClr val="0D0D0D"/>
                </a:solidFill>
                <a:latin typeface="Times New Roman" panose="02020603050405020304" pitchFamily="18" charset="0"/>
                <a:ea typeface="Calibri" panose="020F0502020204030204" pitchFamily="34" charset="0"/>
              </a:rPr>
              <a:t>ể lại các sự việc</a:t>
            </a:r>
            <a:r>
              <a:rPr lang="en-US" sz="2200" dirty="0">
                <a:solidFill>
                  <a:srgbClr val="0D0D0D"/>
                </a:solidFill>
                <a:latin typeface="Times New Roman" panose="02020603050405020304" pitchFamily="18" charset="0"/>
                <a:ea typeface="Calibri" panose="020F0502020204030204" pitchFamily="34" charset="0"/>
              </a:rPr>
              <a:t> ( </a:t>
            </a:r>
            <a:r>
              <a:rPr lang="en-US" sz="2200" dirty="0" err="1">
                <a:solidFill>
                  <a:srgbClr val="0D0D0D"/>
                </a:solidFill>
                <a:latin typeface="Times New Roman" panose="02020603050405020304" pitchFamily="18" charset="0"/>
                <a:ea typeface="Calibri" panose="020F0502020204030204" pitchFamily="34" charset="0"/>
              </a:rPr>
              <a:t>bắt</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đầu</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trên</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đường</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điểm</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đến</a:t>
            </a:r>
            <a:r>
              <a:rPr lang="en-US" sz="2200" dirty="0">
                <a:solidFill>
                  <a:srgbClr val="0D0D0D"/>
                </a:solidFill>
                <a:latin typeface="Times New Roman" panose="02020603050405020304" pitchFamily="18" charset="0"/>
                <a:ea typeface="Calibri" panose="020F0502020204030204" pitchFamily="34" charset="0"/>
              </a:rPr>
              <a:t> ... </a:t>
            </a:r>
            <a:r>
              <a:rPr lang="en-US" sz="2200" dirty="0" err="1">
                <a:solidFill>
                  <a:srgbClr val="0D0D0D"/>
                </a:solidFill>
                <a:latin typeface="Times New Roman" panose="02020603050405020304" pitchFamily="18" charset="0"/>
                <a:ea typeface="Calibri" panose="020F0502020204030204" pitchFamily="34" charset="0"/>
              </a:rPr>
              <a:t>kết</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hợp</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với</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miêu</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tả</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quang</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cảnh</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thiên</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nhiên</a:t>
            </a:r>
            <a:r>
              <a:rPr lang="en-US" sz="2200" dirty="0">
                <a:solidFill>
                  <a:srgbClr val="0D0D0D"/>
                </a:solidFill>
                <a:latin typeface="Times New Roman" panose="02020603050405020304" pitchFamily="18" charset="0"/>
                <a:ea typeface="Calibri" panose="020F0502020204030204" pitchFamily="34" charset="0"/>
              </a:rPr>
              <a:t>...):</a:t>
            </a:r>
            <a:endParaRPr lang="en-US" sz="2200" dirty="0">
              <a:latin typeface="Times New Roman" panose="02020603050405020304" pitchFamily="18" charset="0"/>
              <a:ea typeface="Times New Roman" panose="02020603050405020304" pitchFamily="18" charset="0"/>
            </a:endParaRPr>
          </a:p>
          <a:p>
            <a:pPr>
              <a:lnSpc>
                <a:spcPct val="115000"/>
              </a:lnSpc>
              <a:spcAft>
                <a:spcPts val="0"/>
              </a:spcAft>
            </a:pP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Bao</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ngày</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chờ</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đợi</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cuối</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cùng</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cũng</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đến</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ngày</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đó</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Times New Roman" panose="02020603050405020304" pitchFamily="18" charset="0"/>
              </a:rPr>
              <a:t>Chuyến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được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diễn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vào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giữa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tháng</a:t>
            </a:r>
            <a:r>
              <a:rPr lang="en-US" sz="2200" dirty="0">
                <a:solidFill>
                  <a:srgbClr val="0D0D0D"/>
                </a:solidFill>
                <a:latin typeface="Times New Roman" panose="02020603050405020304" pitchFamily="18" charset="0"/>
                <a:ea typeface="Times New Roman" panose="02020603050405020304" pitchFamily="18" charset="0"/>
              </a:rPr>
              <a:t> 6. </a:t>
            </a:r>
            <a:r>
              <a:rPr lang="en-US" sz="2200" dirty="0" err="1">
                <a:solidFill>
                  <a:srgbClr val="0D0D0D"/>
                </a:solidFill>
                <a:latin typeface="Times New Roman" panose="02020603050405020304" pitchFamily="18" charset="0"/>
                <a:ea typeface="Times New Roman" panose="02020603050405020304" pitchFamily="18" charset="0"/>
              </a:rPr>
              <a:t>Đúng</a:t>
            </a:r>
            <a:r>
              <a:rPr lang="en-US" sz="2200" dirty="0">
                <a:solidFill>
                  <a:srgbClr val="0D0D0D"/>
                </a:solidFill>
                <a:latin typeface="Times New Roman" panose="02020603050405020304" pitchFamily="18" charset="0"/>
                <a:ea typeface="Times New Roman" panose="02020603050405020304" pitchFamily="18" charset="0"/>
              </a:rPr>
              <a:t> 6h30 </a:t>
            </a:r>
            <a:r>
              <a:rPr lang="en-US" sz="2200" dirty="0" err="1">
                <a:solidFill>
                  <a:srgbClr val="0D0D0D"/>
                </a:solidFill>
                <a:latin typeface="Times New Roman" panose="02020603050405020304" pitchFamily="18" charset="0"/>
                <a:ea typeface="Times New Roman" panose="02020603050405020304" pitchFamily="18" charset="0"/>
              </a:rPr>
              <a:t>sáng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khởi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hành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chuyến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cả</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tôi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cùng</a:t>
            </a:r>
            <a:r>
              <a:rPr lang="en-US" sz="2200" dirty="0">
                <a:solidFill>
                  <a:srgbClr val="0D0D0D"/>
                </a:solidFill>
                <a:latin typeface="Times New Roman" panose="02020603050405020304" pitchFamily="18" charset="0"/>
                <a:ea typeface="Times New Roman" panose="02020603050405020304" pitchFamily="18" charset="0"/>
              </a:rPr>
              <a:t> vi vu </a:t>
            </a:r>
            <a:r>
              <a:rPr lang="en-US" sz="2200" dirty="0" err="1">
                <a:solidFill>
                  <a:srgbClr val="0D0D0D"/>
                </a:solidFill>
                <a:latin typeface="Times New Roman" panose="02020603050405020304" pitchFamily="18" charset="0"/>
                <a:ea typeface="Times New Roman" panose="02020603050405020304" pitchFamily="18" charset="0"/>
              </a:rPr>
              <a:t>trên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chiếc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xe</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tacxi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với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rất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nhiều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hành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lí</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chuyến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biển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một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ngày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đẹp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từng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đám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mây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nhởn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nhơ</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giăng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giăng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khắp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nền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trời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xanh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ngắt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Dọc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đường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chị</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em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tôi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ai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tíu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tít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cười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nói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lúc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oà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ngạc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ngắm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nhìn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khung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cảnh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dọc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đường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nào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toà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cao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tầng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đồ</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sộ</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dãy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núi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hùng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vĩ</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Chẳng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mấy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chốc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chúng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tôi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đã</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mặt</a:t>
            </a:r>
            <a:r>
              <a:rPr lang="en-US" sz="2200" dirty="0">
                <a:solidFill>
                  <a:srgbClr val="0D0D0D"/>
                </a:solidFill>
                <a:latin typeface="Times New Roman" panose="02020603050405020304" pitchFamily="18" charset="0"/>
                <a:ea typeface="Times New Roman" panose="02020603050405020304" pitchFamily="18" charset="0"/>
              </a:rPr>
              <a:t> ở </a:t>
            </a:r>
            <a:r>
              <a:rPr lang="en-US" sz="2200" dirty="0" err="1">
                <a:solidFill>
                  <a:srgbClr val="0D0D0D"/>
                </a:solidFill>
                <a:latin typeface="Times New Roman" panose="02020603050405020304" pitchFamily="18" charset="0"/>
                <a:ea typeface="Times New Roman" panose="02020603050405020304" pitchFamily="18" charset="0"/>
              </a:rPr>
              <a:t>Hạ</a:t>
            </a:r>
            <a:r>
              <a:rPr lang="en-US" sz="2200" dirty="0">
                <a:solidFill>
                  <a:srgbClr val="0D0D0D"/>
                </a:solidFill>
                <a:latin typeface="Times New Roman" panose="02020603050405020304" pitchFamily="18" charset="0"/>
                <a:ea typeface="Times New Roman" panose="02020603050405020304" pitchFamily="18" charset="0"/>
              </a:rPr>
              <a:t> Long. Ở </a:t>
            </a:r>
            <a:r>
              <a:rPr lang="en-US" sz="2200" dirty="0" err="1">
                <a:solidFill>
                  <a:srgbClr val="0D0D0D"/>
                </a:solidFill>
                <a:latin typeface="Times New Roman" panose="02020603050405020304" pitchFamily="18" charset="0"/>
                <a:ea typeface="Times New Roman" panose="02020603050405020304" pitchFamily="18" charset="0"/>
              </a:rPr>
              <a:t>đây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không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khí</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thật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dễ</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chịu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nhè</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nhẹ</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mơn</a:t>
            </a:r>
            <a:r>
              <a:rPr lang="en-US" sz="2200" dirty="0">
                <a:solidFill>
                  <a:srgbClr val="0D0D0D"/>
                </a:solidFill>
                <a:latin typeface="Times New Roman" panose="02020603050405020304" pitchFamily="18" charset="0"/>
                <a:ea typeface="Times New Roman" panose="02020603050405020304" pitchFamily="18" charset="0"/>
              </a:rPr>
              <a:t> man </a:t>
            </a:r>
            <a:r>
              <a:rPr lang="en-US" sz="2200" dirty="0" err="1">
                <a:solidFill>
                  <a:srgbClr val="0D0D0D"/>
                </a:solidFill>
                <a:latin typeface="Times New Roman" panose="02020603050405020304" pitchFamily="18" charset="0"/>
                <a:ea typeface="Times New Roman" panose="02020603050405020304" pitchFamily="18" charset="0"/>
              </a:rPr>
              <a:t>mái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tóc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tôi</a:t>
            </a:r>
            <a:r>
              <a:rPr lang="en-US" sz="2200" dirty="0">
                <a:solidFill>
                  <a:srgbClr val="0D0D0D"/>
                </a:solidFill>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75652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2244060"/>
            <a:ext cx="10807700" cy="4154984"/>
          </a:xfrm>
          <a:prstGeom prst="rect">
            <a:avLst/>
          </a:prstGeom>
        </p:spPr>
        <p:txBody>
          <a:bodyPr>
            <a:spAutoFit/>
          </a:bodyPr>
          <a:lstStyle/>
          <a:p>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tầm</a:t>
            </a:r>
            <a:r>
              <a:rPr lang="en-US" sz="2400" dirty="0">
                <a:solidFill>
                  <a:srgbClr val="0D0D0D"/>
                </a:solidFill>
                <a:latin typeface="Times New Roman" panose="02020603050405020304" pitchFamily="18" charset="0"/>
                <a:ea typeface="Times New Roman" panose="02020603050405020304" pitchFamily="18" charset="0"/>
              </a:rPr>
              <a:t> 10h </a:t>
            </a:r>
            <a:r>
              <a:rPr lang="en-US" sz="2400" dirty="0" err="1">
                <a:solidFill>
                  <a:srgbClr val="0D0D0D"/>
                </a:solidFill>
                <a:latin typeface="Times New Roman" panose="02020603050405020304" pitchFamily="18" charset="0"/>
                <a:ea typeface="Times New Roman" panose="02020603050405020304" pitchFamily="18" charset="0"/>
              </a:rPr>
              <a:t>trưa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ghé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a:t>
            </a:r>
            <a:r>
              <a:rPr lang="en-US" sz="2400" dirty="0">
                <a:solidFill>
                  <a:srgbClr val="0D0D0D"/>
                </a:solidFill>
                <a:latin typeface="Times New Roman" panose="02020603050405020304" pitchFamily="18" charset="0"/>
                <a:ea typeface="Times New Roman" panose="02020603050405020304" pitchFamily="18" charset="0"/>
              </a:rPr>
              <a:t> du </a:t>
            </a:r>
            <a:r>
              <a:rPr lang="en-US" sz="2400" dirty="0" err="1">
                <a:solidFill>
                  <a:srgbClr val="0D0D0D"/>
                </a:solidFill>
                <a:latin typeface="Times New Roman" panose="02020603050405020304" pitchFamily="18" charset="0"/>
                <a:ea typeface="Times New Roman" panose="02020603050405020304" pitchFamily="18" charset="0"/>
              </a:rPr>
              <a:t>lịch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rPr>
              <a:t>SunWorld</a:t>
            </a: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Park. </a:t>
            </a:r>
            <a:r>
              <a:rPr lang="en-US" sz="2400" dirty="0" err="1">
                <a:solidFill>
                  <a:srgbClr val="0D0D0D"/>
                </a:solidFill>
                <a:latin typeface="Times New Roman" panose="02020603050405020304" pitchFamily="18" charset="0"/>
                <a:ea typeface="Times New Roman" panose="02020603050405020304" pitchFamily="18" charset="0"/>
              </a:rPr>
              <a:t>Tại</a:t>
            </a:r>
            <a:r>
              <a:rPr lang="en-US" sz="2400" dirty="0">
                <a:solidFill>
                  <a:srgbClr val="0D0D0D"/>
                </a:solidFill>
                <a:latin typeface="Times New Roman" panose="02020603050405020304" pitchFamily="18" charset="0"/>
                <a:ea typeface="Times New Roman" panose="02020603050405020304" pitchFamily="18" charset="0"/>
              </a:rPr>
              <a:t> Sun World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Park,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vô</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trò</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vườn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vui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hấp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bậc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khu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vui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Ba </a:t>
            </a:r>
            <a:r>
              <a:rPr lang="en-US" sz="2400" dirty="0" err="1">
                <a:solidFill>
                  <a:srgbClr val="0D0D0D"/>
                </a:solidFill>
                <a:latin typeface="Times New Roman" panose="02020603050405020304" pitchFamily="18" charset="0"/>
                <a:ea typeface="Times New Roman" panose="02020603050405020304" pitchFamily="18" charset="0"/>
              </a:rPr>
              <a:t>Đèo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rồng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cùng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trải</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bao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bậc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trò</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mệt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giờ</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vườn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Zen Garden,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diễn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vườn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ngắm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nhìn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coi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Vườn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vòng</a:t>
            </a:r>
            <a:r>
              <a:rPr lang="en-US" sz="2400" dirty="0">
                <a:solidFill>
                  <a:srgbClr val="0D0D0D"/>
                </a:solidFill>
                <a:latin typeface="Times New Roman" panose="02020603050405020304" pitchFamily="18" charset="0"/>
                <a:ea typeface="Times New Roman" panose="02020603050405020304" pitchFamily="18" charset="0"/>
              </a:rPr>
              <a:t> quay </a:t>
            </a:r>
            <a:r>
              <a:rPr lang="en-US" sz="2400" dirty="0" err="1">
                <a:solidFill>
                  <a:srgbClr val="0D0D0D"/>
                </a:solidFill>
                <a:latin typeface="Times New Roman" panose="02020603050405020304" pitchFamily="18" charset="0"/>
                <a:ea typeface="Times New Roman" panose="02020603050405020304" pitchFamily="18" charset="0"/>
              </a:rPr>
              <a:t>mặt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trời</a:t>
            </a:r>
            <a:r>
              <a:rPr lang="en-US" sz="2400" dirty="0">
                <a:solidFill>
                  <a:srgbClr val="0D0D0D"/>
                </a:solidFill>
                <a:latin typeface="Times New Roman" panose="02020603050405020304" pitchFamily="18" charset="0"/>
                <a:ea typeface="Times New Roman" panose="02020603050405020304" pitchFamily="18" charset="0"/>
              </a:rPr>
              <a:t> Sun Wheel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ngắm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nhìn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toàn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a:t>
            </a:r>
            <a:r>
              <a:rPr lang="en-US" sz="2400" dirty="0">
                <a:solidFill>
                  <a:srgbClr val="0D0D0D"/>
                </a:solidFill>
                <a:latin typeface="Times New Roman" panose="02020603050405020304" pitchFamily="18" charset="0"/>
                <a:ea typeface="Times New Roman" panose="02020603050405020304" pitchFamily="18" charset="0"/>
              </a:rPr>
              <a:t> Long </a:t>
            </a:r>
            <a:r>
              <a:rPr lang="en-US" sz="2400" dirty="0" err="1">
                <a:solidFill>
                  <a:srgbClr val="0D0D0D"/>
                </a:solidFill>
                <a:latin typeface="Times New Roman" panose="02020603050405020304" pitchFamily="18" charset="0"/>
                <a:ea typeface="Times New Roman" panose="02020603050405020304" pitchFamily="18" charset="0"/>
              </a:rPr>
              <a:t>trên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rỡ</a:t>
            </a:r>
            <a:r>
              <a:rPr lang="en-US" sz="2400" dirty="0">
                <a:solidFill>
                  <a:srgbClr val="0D0D0D"/>
                </a:solidFill>
                <a:latin typeface="Times New Roman" panose="02020603050405020304" pitchFamily="18" charset="0"/>
                <a:ea typeface="Times New Roman" panose="02020603050405020304" pitchFamily="18" charset="0"/>
              </a:rPr>
              <a:t>, lung </a:t>
            </a:r>
            <a:r>
              <a:rPr lang="en-US" sz="2400" dirty="0" err="1">
                <a:solidFill>
                  <a:srgbClr val="0D0D0D"/>
                </a:solidFill>
                <a:latin typeface="Times New Roman" panose="02020603050405020304" pitchFamily="18" charset="0"/>
                <a:ea typeface="Times New Roman" panose="02020603050405020304" pitchFamily="18" charset="0"/>
              </a:rPr>
              <a:t>linh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tối</a:t>
            </a:r>
            <a:r>
              <a:rPr lang="en-US" sz="2400" dirty="0">
                <a:solidFill>
                  <a:srgbClr val="0D0D0D"/>
                </a:solidFill>
                <a:latin typeface="Times New Roman" panose="02020603050405020304" pitchFamily="18" charset="0"/>
                <a:ea typeface="Times New Roman" panose="02020603050405020304" pitchFamily="18" charset="0"/>
              </a:rPr>
              <a:t>.</a:t>
            </a:r>
            <a:br>
              <a:rPr lang="en-US" sz="2400" dirty="0">
                <a:solidFill>
                  <a:srgbClr val="0D0D0D"/>
                </a:solidFill>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42833657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2276176"/>
            <a:ext cx="10807700" cy="4154984"/>
          </a:xfrm>
          <a:prstGeom prst="rect">
            <a:avLst/>
          </a:prstGeom>
        </p:spPr>
        <p:txBody>
          <a:bodyPr>
            <a:spAutoFit/>
          </a:bodyPr>
          <a:lstStyle/>
          <a:p>
            <a:r>
              <a:rPr lang="en-US" sz="2200" dirty="0">
                <a:solidFill>
                  <a:srgbClr val="0D0D0D"/>
                </a:solidFill>
                <a:latin typeface="Times New Roman" panose="02020603050405020304" pitchFamily="18" charset="0"/>
                <a:ea typeface="Times New Roman" panose="02020603050405020304" pitchFamily="18" charset="0"/>
              </a:rPr>
              <a:t>Sang </a:t>
            </a:r>
            <a:r>
              <a:rPr lang="en-US" sz="2200" dirty="0" err="1">
                <a:solidFill>
                  <a:srgbClr val="0D0D0D"/>
                </a:solidFill>
                <a:latin typeface="Times New Roman" panose="02020603050405020304" pitchFamily="18" charset="0"/>
                <a:ea typeface="Times New Roman" panose="02020603050405020304" pitchFamily="18" charset="0"/>
              </a:rPr>
              <a:t>ngày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thứ</a:t>
            </a:r>
            <a:r>
              <a:rPr lang="en-US" sz="2200" dirty="0">
                <a:solidFill>
                  <a:srgbClr val="0D0D0D"/>
                </a:solidFill>
                <a:latin typeface="Times New Roman" panose="02020603050405020304" pitchFamily="18" charset="0"/>
                <a:ea typeface="Times New Roman" panose="02020603050405020304" pitchFamily="18" charset="0"/>
              </a:rPr>
              <a:t> 2, </a:t>
            </a:r>
            <a:r>
              <a:rPr lang="en-US" sz="2200" dirty="0" err="1">
                <a:solidFill>
                  <a:srgbClr val="0D0D0D"/>
                </a:solidFill>
                <a:latin typeface="Times New Roman" panose="02020603050405020304" pitchFamily="18" charset="0"/>
                <a:ea typeface="Times New Roman" panose="02020603050405020304" pitchFamily="18" charset="0"/>
              </a:rPr>
              <a:t>buổi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sáng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em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cùng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đình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khám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phá</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vịnh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Hạ</a:t>
            </a:r>
            <a:r>
              <a:rPr lang="en-US" sz="2200" dirty="0">
                <a:solidFill>
                  <a:srgbClr val="0D0D0D"/>
                </a:solidFill>
                <a:latin typeface="Times New Roman" panose="02020603050405020304" pitchFamily="18" charset="0"/>
                <a:ea typeface="Times New Roman" panose="02020603050405020304" pitchFamily="18" charset="0"/>
              </a:rPr>
              <a:t> Long – </a:t>
            </a:r>
            <a:r>
              <a:rPr lang="en-US" sz="2200" dirty="0" err="1">
                <a:solidFill>
                  <a:srgbClr val="0D0D0D"/>
                </a:solidFill>
                <a:latin typeface="Times New Roman" panose="02020603050405020304" pitchFamily="18" charset="0"/>
                <a:ea typeface="Times New Roman" panose="02020603050405020304" pitchFamily="18" charset="0"/>
              </a:rPr>
              <a:t>nơi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được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xếp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loại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quan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thế</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giới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Vịnh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Hạ</a:t>
            </a:r>
            <a:r>
              <a:rPr lang="en-US" sz="2200" dirty="0">
                <a:solidFill>
                  <a:srgbClr val="0D0D0D"/>
                </a:solidFill>
                <a:latin typeface="Times New Roman" panose="02020603050405020304" pitchFamily="18" charset="0"/>
                <a:ea typeface="Times New Roman" panose="02020603050405020304" pitchFamily="18" charset="0"/>
              </a:rPr>
              <a:t> Long </a:t>
            </a:r>
            <a:r>
              <a:rPr lang="en-US" sz="2200" dirty="0" err="1">
                <a:solidFill>
                  <a:srgbClr val="0D0D0D"/>
                </a:solidFill>
                <a:latin typeface="Times New Roman" panose="02020603050405020304" pitchFamily="18" charset="0"/>
                <a:ea typeface="Times New Roman" panose="02020603050405020304" pitchFamily="18" charset="0"/>
              </a:rPr>
              <a:t>đẹp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lắm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Mặt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biển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rộng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mênh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mông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nước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biển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xanh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màu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ngọc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bích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con </a:t>
            </a:r>
            <a:r>
              <a:rPr lang="en-US" sz="2200" dirty="0" err="1">
                <a:solidFill>
                  <a:srgbClr val="0D0D0D"/>
                </a:solidFill>
                <a:latin typeface="Times New Roman" panose="02020603050405020304" pitchFamily="18" charset="0"/>
                <a:ea typeface="Times New Roman" panose="02020603050405020304" pitchFamily="18" charset="0"/>
              </a:rPr>
              <a:t>sóng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nhỏ</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sóng</a:t>
            </a:r>
            <a:r>
              <a:rPr lang="en-US" sz="2200" dirty="0">
                <a:solidFill>
                  <a:srgbClr val="0D0D0D"/>
                </a:solidFill>
                <a:latin typeface="Times New Roman" panose="02020603050405020304" pitchFamily="18" charset="0"/>
                <a:ea typeface="Times New Roman" panose="02020603050405020304" pitchFamily="18" charset="0"/>
              </a:rPr>
              <a:t> to </a:t>
            </a:r>
            <a:r>
              <a:rPr lang="en-US" sz="2200" dirty="0" err="1">
                <a:solidFill>
                  <a:srgbClr val="0D0D0D"/>
                </a:solidFill>
                <a:latin typeface="Times New Roman" panose="02020603050405020304" pitchFamily="18" charset="0"/>
                <a:ea typeface="Times New Roman" panose="02020603050405020304" pitchFamily="18" charset="0"/>
              </a:rPr>
              <a:t>lăn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tàu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biển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em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được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ngắm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hang </a:t>
            </a:r>
            <a:r>
              <a:rPr lang="en-US" sz="2200" dirty="0" err="1">
                <a:solidFill>
                  <a:srgbClr val="0D0D0D"/>
                </a:solidFill>
                <a:latin typeface="Times New Roman" panose="02020603050405020304" pitchFamily="18" charset="0"/>
                <a:ea typeface="Times New Roman" panose="02020603050405020304" pitchFamily="18" charset="0"/>
              </a:rPr>
              <a:t>động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vĩ</a:t>
            </a:r>
            <a:r>
              <a:rPr lang="en-US" sz="2200" dirty="0">
                <a:solidFill>
                  <a:srgbClr val="0D0D0D"/>
                </a:solidFill>
                <a:latin typeface="Times New Roman" panose="02020603050405020304" pitchFamily="18" charset="0"/>
                <a:ea typeface="Times New Roman" panose="02020603050405020304" pitchFamily="18" charset="0"/>
              </a:rPr>
              <a:t>. Hang </a:t>
            </a:r>
            <a:r>
              <a:rPr lang="en-US" sz="2200" dirty="0" err="1">
                <a:solidFill>
                  <a:srgbClr val="0D0D0D"/>
                </a:solidFill>
                <a:latin typeface="Times New Roman" panose="02020603050405020304" pitchFamily="18" charset="0"/>
                <a:ea typeface="Times New Roman" panose="02020603050405020304" pitchFamily="18" charset="0"/>
              </a:rPr>
              <a:t>Sửng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Sốt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tuyệt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đẹp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Trần</a:t>
            </a:r>
            <a:r>
              <a:rPr lang="en-US" sz="2200" dirty="0">
                <a:solidFill>
                  <a:srgbClr val="0D0D0D"/>
                </a:solidFill>
                <a:latin typeface="Times New Roman" panose="02020603050405020304" pitchFamily="18" charset="0"/>
                <a:ea typeface="Times New Roman" panose="02020603050405020304" pitchFamily="18" charset="0"/>
              </a:rPr>
              <a:t> hang </a:t>
            </a:r>
            <a:r>
              <a:rPr lang="en-US" sz="2200" dirty="0" err="1">
                <a:solidFill>
                  <a:srgbClr val="0D0D0D"/>
                </a:solidFill>
                <a:latin typeface="Times New Roman" panose="02020603050405020304" pitchFamily="18" charset="0"/>
                <a:ea typeface="Times New Roman" panose="02020603050405020304" pitchFamily="18" charset="0"/>
              </a:rPr>
              <a:t>cao,rộng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cột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đỏ</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bằng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nhũ</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thạch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được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hình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thành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từ</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hàng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ngàn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năm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trước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tạo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bức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tường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đẹp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lạ</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Tiếp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hang </a:t>
            </a:r>
            <a:r>
              <a:rPr lang="en-US" sz="2200" dirty="0" err="1">
                <a:solidFill>
                  <a:srgbClr val="0D0D0D"/>
                </a:solidFill>
                <a:latin typeface="Times New Roman" panose="02020603050405020304" pitchFamily="18" charset="0"/>
                <a:ea typeface="Times New Roman" panose="02020603050405020304" pitchFamily="18" charset="0"/>
              </a:rPr>
              <a:t>Đầu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Gỗ</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đây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ghi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dấu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chiến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Bạch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Đằng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vang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dội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của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dân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tộc</a:t>
            </a:r>
            <a:r>
              <a:rPr lang="en-US" sz="2200" dirty="0">
                <a:solidFill>
                  <a:srgbClr val="0D0D0D"/>
                </a:solidFill>
                <a:latin typeface="Times New Roman" panose="02020603050405020304" pitchFamily="18" charset="0"/>
                <a:ea typeface="Times New Roman" panose="02020603050405020304" pitchFamily="18" charset="0"/>
              </a:rPr>
              <a:t> ta. </a:t>
            </a:r>
            <a:r>
              <a:rPr lang="en-US" sz="2200" dirty="0" err="1">
                <a:solidFill>
                  <a:srgbClr val="0D0D0D"/>
                </a:solidFill>
                <a:latin typeface="Times New Roman" panose="02020603050405020304" pitchFamily="18" charset="0"/>
                <a:ea typeface="Times New Roman" panose="02020603050405020304" pitchFamily="18" charset="0"/>
              </a:rPr>
              <a:t>Còn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kia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nữa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hòn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Trống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rêu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phong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cổ</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kính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như</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chú</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trống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đang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quấn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quýt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nhau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này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chú</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trống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oai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phong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vươn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cổ</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tới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tận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trời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xanh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còn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kia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cô</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xinh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xắn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dịu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dàng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Ngắm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nhìn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cảnh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Vịnh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Hạ</a:t>
            </a:r>
            <a:r>
              <a:rPr lang="en-US" sz="2200" dirty="0">
                <a:solidFill>
                  <a:srgbClr val="0D0D0D"/>
                </a:solidFill>
                <a:latin typeface="Times New Roman" panose="02020603050405020304" pitchFamily="18" charset="0"/>
                <a:ea typeface="Times New Roman" panose="02020603050405020304" pitchFamily="18" charset="0"/>
              </a:rPr>
              <a:t> Long </a:t>
            </a:r>
            <a:r>
              <a:rPr lang="en-US" sz="2200" dirty="0" err="1">
                <a:solidFill>
                  <a:srgbClr val="0D0D0D"/>
                </a:solidFill>
                <a:latin typeface="Times New Roman" panose="02020603050405020304" pitchFamily="18" charset="0"/>
                <a:ea typeface="Times New Roman" panose="02020603050405020304" pitchFamily="18" charset="0"/>
              </a:rPr>
              <a:t>em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như</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lạc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vào</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chuyện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cổ</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tích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thần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tâm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hồn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em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như</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đẹp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hơn</a:t>
            </a:r>
            <a:r>
              <a:rPr lang="en-US" sz="2200" dirty="0">
                <a:solidFill>
                  <a:srgbClr val="0D0D0D"/>
                </a:solidFill>
                <a:latin typeface="Times New Roman" panose="02020603050405020304" pitchFamily="18" charset="0"/>
                <a:ea typeface="Times New Roman" panose="02020603050405020304" pitchFamily="18" charset="0"/>
              </a:rPr>
              <a:t>, bay </a:t>
            </a:r>
            <a:r>
              <a:rPr lang="en-US" sz="2200" dirty="0" err="1">
                <a:solidFill>
                  <a:srgbClr val="0D0D0D"/>
                </a:solidFill>
                <a:latin typeface="Times New Roman" panose="02020603050405020304" pitchFamily="18" charset="0"/>
                <a:ea typeface="Times New Roman" panose="02020603050405020304" pitchFamily="18" charset="0"/>
              </a:rPr>
              <a:t>bổng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hơn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Vịnh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Hạ</a:t>
            </a:r>
            <a:r>
              <a:rPr lang="en-US" sz="2200" dirty="0">
                <a:solidFill>
                  <a:srgbClr val="0D0D0D"/>
                </a:solidFill>
                <a:latin typeface="Times New Roman" panose="02020603050405020304" pitchFamily="18" charset="0"/>
                <a:ea typeface="Times New Roman" panose="02020603050405020304" pitchFamily="18" charset="0"/>
              </a:rPr>
              <a:t> Long </a:t>
            </a:r>
            <a:r>
              <a:rPr lang="en-US" sz="2200" dirty="0" err="1">
                <a:solidFill>
                  <a:srgbClr val="0D0D0D"/>
                </a:solidFill>
                <a:latin typeface="Times New Roman" panose="02020603050405020304" pitchFamily="18" charset="0"/>
                <a:ea typeface="Times New Roman" panose="02020603050405020304" pitchFamily="18" charset="0"/>
              </a:rPr>
              <a:t>thật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xứng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đáng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một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trong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bảy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quan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của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thế</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giới</a:t>
            </a:r>
            <a:r>
              <a:rPr lang="en-US" sz="2200" dirty="0">
                <a:solidFill>
                  <a:srgbClr val="0D0D0D"/>
                </a:solidFill>
                <a:latin typeface="Times New Roman" panose="02020603050405020304" pitchFamily="18" charset="0"/>
                <a:ea typeface="Times New Roman" panose="02020603050405020304" pitchFamily="18" charset="0"/>
              </a:rPr>
              <a:t>.</a:t>
            </a:r>
            <a:br>
              <a:rPr lang="en-US" sz="2200" dirty="0">
                <a:solidFill>
                  <a:srgbClr val="0D0D0D"/>
                </a:solidFill>
                <a:latin typeface="Times New Roman" panose="02020603050405020304" pitchFamily="18" charset="0"/>
                <a:ea typeface="Times New Roman" panose="02020603050405020304" pitchFamily="18" charset="0"/>
              </a:rPr>
            </a:br>
            <a:endParaRPr lang="en-US" sz="2200" dirty="0"/>
          </a:p>
        </p:txBody>
      </p:sp>
    </p:spTree>
    <p:extLst>
      <p:ext uri="{BB962C8B-B14F-4D97-AF65-F5344CB8AC3E}">
        <p14:creationId xmlns:p14="http://schemas.microsoft.com/office/powerpoint/2010/main" val="374401957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5157" y="1751191"/>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2308696"/>
            <a:ext cx="10807700" cy="3914918"/>
          </a:xfrm>
          <a:prstGeom prst="rect">
            <a:avLst/>
          </a:prstGeom>
        </p:spPr>
        <p:txBody>
          <a:bodyPr>
            <a:spAutoFit/>
          </a:bodyPr>
          <a:lstStyle/>
          <a:p>
            <a:pPr>
              <a:lnSpc>
                <a:spcPct val="115000"/>
              </a:lnSpc>
            </a:pPr>
            <a:r>
              <a:rPr lang="vi-VN" sz="2400" dirty="0">
                <a:solidFill>
                  <a:srgbClr val="0D0D0D"/>
                </a:solidFill>
                <a:latin typeface="Times New Roman" panose="02020603050405020304" pitchFamily="18" charset="0"/>
                <a:ea typeface="Times New Roman" panose="02020603050405020304" pitchFamily="18" charset="0"/>
              </a:rPr>
              <a:t>Ngày cuối cùng của chuyến đi, cả gia đình em đi tắm biển ở Bãi Cháy nằm theo bờ vịnh Hạ Long. Đến đây, em hò reo thích thú cùng làn gió biển lồng lộng. Bãi cát vàng óng trải dài dọc bờ biển. Sóng biển lăn tăn đập vào bờ, từng đợt sóng nối tiếp nhau đùa giỡn. Sau khi tắm biển, chúng tôi tận hưởng những trái dừa tươi ngay trên bờ và ngắm cảnh Bãi Cháy. Đó là một khu du lịch, hấp dẫn khách trong và ngoài nước với địa hình là một quả đồi thấp thoai thoải, được bao quanh bởi những hàng thông cổ thụ. Nơi đây, các tòa nhà cao tầng mọc lên như nấm, mang lại cho thành phố biển một dáng vẻ hiện đại. Khung cảnh nơi đây khiến em thực sự không muốn rời, nhưng rồi cũng phải đến lúc chia tay với Hạ Long.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242480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578079" y="17434"/>
            <a:ext cx="9433672" cy="548099"/>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VIẾT BÀI VĂN KỂ VỀ MỘT TRẢI NGHIỆM ĐÁNG NHỚ</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399" y="650643"/>
            <a:ext cx="10807700"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171573"/>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Bước 2:</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Tìm ý, lập dàn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45317" y="1656436"/>
            <a:ext cx="2132315"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Lập dàn ý</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07555" y="2095181"/>
            <a:ext cx="10807700" cy="4305602"/>
          </a:xfrm>
          <a:prstGeom prst="rect">
            <a:avLst/>
          </a:prstGeom>
        </p:spPr>
        <p:txBody>
          <a:bodyPr>
            <a:spAutoFit/>
          </a:bodyPr>
          <a:lstStyle/>
          <a:p>
            <a:pPr lvl="0">
              <a:lnSpc>
                <a:spcPct val="115000"/>
              </a:lnSpc>
              <a:spcAft>
                <a:spcPts val="0"/>
              </a:spcAft>
            </a:pPr>
            <a:r>
              <a:rPr lang="en-US" sz="2400" b="1" dirty="0" smtClean="0">
                <a:solidFill>
                  <a:srgbClr val="0070C0"/>
                </a:solidFill>
                <a:latin typeface="Times New Roman" panose="02020603050405020304" pitchFamily="18" charset="0"/>
                <a:ea typeface="Calibri" panose="020F0502020204030204" pitchFamily="34" charset="0"/>
              </a:rPr>
              <a:t>3. </a:t>
            </a:r>
            <a:r>
              <a:rPr lang="vi-VN" sz="2400" b="1" dirty="0" smtClean="0">
                <a:solidFill>
                  <a:srgbClr val="0070C0"/>
                </a:solidFill>
                <a:latin typeface="Times New Roman" panose="02020603050405020304" pitchFamily="18" charset="0"/>
                <a:ea typeface="Calibri" panose="020F0502020204030204" pitchFamily="34" charset="0"/>
              </a:rPr>
              <a:t>Kết </a:t>
            </a:r>
            <a:r>
              <a:rPr lang="vi-VN" sz="2400" b="1" dirty="0">
                <a:solidFill>
                  <a:srgbClr val="0070C0"/>
                </a:solidFill>
                <a:latin typeface="Times New Roman" panose="02020603050405020304" pitchFamily="18" charset="0"/>
                <a:ea typeface="Calibri" panose="020F0502020204030204" pitchFamily="34" charset="0"/>
              </a:rPr>
              <a:t>bài: </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400"/>
              <a:buFont typeface="Times New Roman" panose="02020603050405020304" pitchFamily="18" charset="0"/>
              <a:buChar char="-"/>
            </a:pP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nhớ</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Suy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hoặc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theo</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indent="457200" algn="just">
              <a:lnSpc>
                <a:spcPct val="115000"/>
              </a:lnSpc>
            </a:pPr>
            <a:r>
              <a:rPr lang="vi-VN" sz="2400" dirty="0">
                <a:solidFill>
                  <a:srgbClr val="000000"/>
                </a:solidFill>
                <a:latin typeface="Times New Roman" panose="02020603050405020304" pitchFamily="18" charset="0"/>
                <a:ea typeface="Times New Roman" panose="02020603050405020304" pitchFamily="18" charset="0"/>
              </a:rPr>
              <a:t>Hạ Long thật là đẹp! Vẻ đẹp ấy chính là món quà độc đáo nhất mà thiên nhiên ban tặng cho con người và vùng đất nơi đây. </a:t>
            </a:r>
            <a:r>
              <a:rPr lang="en-US" sz="2400" dirty="0" err="1">
                <a:solidFill>
                  <a:srgbClr val="000000"/>
                </a:solidFill>
                <a:latin typeface="Times New Roman" panose="02020603050405020304" pitchFamily="18" charset="0"/>
                <a:ea typeface="Times New Roman" panose="02020603050405020304" pitchFamily="18" charset="0"/>
              </a:rPr>
              <a:t>Suốt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tầm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ẩm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phút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Nếu có dịp, các bạn hãy đến thăm vịnh Hạ Long để chiêm ngưỡng và tận hưởng những kì thú của thiên nhiên, các bạn nhé!</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051873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2468880" y="608182"/>
            <a:ext cx="7589520" cy="1458362"/>
          </a:xfrm>
          <a:prstGeom prst="rect">
            <a:avLst/>
          </a:prstGeom>
          <a:noFill/>
        </p:spPr>
        <p:txBody>
          <a:bodyPr wrap="none" lIns="91440" tIns="45720" rIns="91440" bIns="45720">
            <a:prstTxWarp prst="textArchUp">
              <a:avLst>
                <a:gd name="adj" fmla="val 10752681"/>
              </a:avLst>
            </a:prstTxWarp>
            <a:spAutoFit/>
          </a:bodyPr>
          <a:lstStyle/>
          <a:p>
            <a:pPr algn="ctr"/>
            <a:r>
              <a:rPr lang="en-US" sz="5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NÓI VÀ NGHE</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87775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028700" algn="l"/>
              </a:tabLst>
            </a:pPr>
            <a:r>
              <a:rPr lang="en-US" sz="2800" b="1" dirty="0">
                <a:solidFill>
                  <a:schemeClr val="tx1"/>
                </a:solidFill>
                <a:latin typeface="Times New Roman" panose="02020603050405020304" pitchFamily="18" charset="0"/>
                <a:ea typeface="Times New Roman" panose="02020603050405020304" pitchFamily="18" charset="0"/>
              </a:rPr>
              <a:t>NÓI VÀ </a:t>
            </a:r>
            <a:r>
              <a:rPr lang="en-US" sz="2800" b="1" dirty="0" smtClean="0">
                <a:solidFill>
                  <a:schemeClr val="tx1"/>
                </a:solidFill>
                <a:latin typeface="Times New Roman" panose="02020603050405020304" pitchFamily="18" charset="0"/>
                <a:ea typeface="Times New Roman" panose="02020603050405020304" pitchFamily="18" charset="0"/>
              </a:rPr>
              <a:t>NGHE</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b="1" dirty="0" smtClean="0">
                <a:solidFill>
                  <a:schemeClr val="tx1"/>
                </a:solidFill>
                <a:latin typeface="Times New Roman" panose="02020603050405020304" pitchFamily="18" charset="0"/>
                <a:ea typeface="Times New Roman" panose="02020603050405020304" pitchFamily="18" charset="0"/>
              </a:rPr>
              <a:t>KỂ </a:t>
            </a:r>
            <a:r>
              <a:rPr lang="en-US" sz="2800" b="1" dirty="0">
                <a:solidFill>
                  <a:schemeClr val="tx1"/>
                </a:solidFill>
                <a:latin typeface="Times New Roman" panose="02020603050405020304" pitchFamily="18" charset="0"/>
                <a:ea typeface="Times New Roman" panose="02020603050405020304" pitchFamily="18" charset="0"/>
              </a:rPr>
              <a:t>LẠI MỘT TRẢI NGHIỆM ĐÁNG NHỚ</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12" name="Rectangle 11"/>
          <p:cNvSpPr/>
          <p:nvPr/>
        </p:nvSpPr>
        <p:spPr>
          <a:xfrm>
            <a:off x="5158393" y="698061"/>
            <a:ext cx="1811714" cy="587853"/>
          </a:xfrm>
          <a:prstGeom prst="rect">
            <a:avLst/>
          </a:prstGeom>
        </p:spPr>
        <p:txBody>
          <a:bodyPr wrap="none">
            <a:spAutoFit/>
          </a:bodyPr>
          <a:lstStyle/>
          <a:p>
            <a:pPr algn="ctr">
              <a:lnSpc>
                <a:spcPct val="115000"/>
              </a:lnSpc>
              <a:spcAft>
                <a:spcPts val="0"/>
              </a:spcAft>
            </a:pPr>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10"/>
          <a:stretch>
            <a:fillRect/>
          </a:stretch>
        </p:blipFill>
        <p:spPr>
          <a:xfrm>
            <a:off x="2108212" y="1321633"/>
            <a:ext cx="7912075" cy="4140995"/>
          </a:xfrm>
          <a:prstGeom prst="rect">
            <a:avLst/>
          </a:prstGeom>
        </p:spPr>
      </p:pic>
      <p:sp>
        <p:nvSpPr>
          <p:cNvPr id="18" name="Rectangle 17"/>
          <p:cNvSpPr/>
          <p:nvPr/>
        </p:nvSpPr>
        <p:spPr>
          <a:xfrm>
            <a:off x="2596185" y="5505490"/>
            <a:ext cx="6936130" cy="517065"/>
          </a:xfrm>
          <a:prstGeom prst="rect">
            <a:avLst/>
          </a:prstGeom>
        </p:spPr>
        <p:txBody>
          <a:bodyPr wrap="none">
            <a:spAutoFit/>
          </a:bodyPr>
          <a:lstStyle/>
          <a:p>
            <a:pPr>
              <a:lnSpc>
                <a:spcPct val="115000"/>
              </a:lnSpc>
              <a:spcAft>
                <a:spcPts val="0"/>
              </a:spcAft>
            </a:pPr>
            <a:r>
              <a:rPr lang="en-US" sz="2400" b="1" u="sng" dirty="0">
                <a:solidFill>
                  <a:srgbClr val="0000FF"/>
                </a:solidFill>
                <a:latin typeface="Times New Roman" panose="02020603050405020304" pitchFamily="18" charset="0"/>
                <a:ea typeface="Times New Roman" panose="02020603050405020304" pitchFamily="18" charset="0"/>
                <a:hlinkClick r:id="rId11"/>
              </a:rPr>
              <a:t>https://www.youtube.com/watch?v=kjaVo0OTCNY</a:t>
            </a:r>
            <a:endParaRPr lang="en-US" sz="2400" dirty="0">
              <a:effectLst/>
              <a:latin typeface="Times New Roman" panose="02020603050405020304" pitchFamily="18" charset="0"/>
              <a:ea typeface="Times New Roman" panose="02020603050405020304" pitchFamily="18" charset="0"/>
            </a:endParaRPr>
          </a:p>
        </p:txBody>
      </p:sp>
      <p:sp>
        <p:nvSpPr>
          <p:cNvPr id="19" name="TextBox 18"/>
          <p:cNvSpPr txBox="1"/>
          <p:nvPr/>
        </p:nvSpPr>
        <p:spPr>
          <a:xfrm>
            <a:off x="3672952" y="2464335"/>
            <a:ext cx="4782594" cy="1384995"/>
          </a:xfrm>
          <a:prstGeom prst="rect">
            <a:avLst/>
          </a:prstGeom>
          <a:noFill/>
        </p:spPr>
        <p:txBody>
          <a:bodyPr wrap="square" rtlCol="0">
            <a:spAutoFit/>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 VIDEO CHUYẾN ĐI TRẢI NGHIỆM ĐÁNG NHỚ YOUTUBE)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9312074" y="1671555"/>
            <a:ext cx="2060762" cy="306545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Nhận</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xét</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về</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ngôi</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kể</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và</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giọng</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kể</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trong</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đoạn</a:t>
            </a:r>
            <a:r>
              <a:rPr lang="en-US" sz="2800" dirty="0">
                <a:solidFill>
                  <a:srgbClr val="262626"/>
                </a:solidFill>
                <a:latin typeface="Times New Roman" panose="02020603050405020304" pitchFamily="18" charset="0"/>
                <a:ea typeface="Times New Roman" panose="02020603050405020304" pitchFamily="18" charset="0"/>
              </a:rPr>
              <a:t> video </a:t>
            </a:r>
            <a:r>
              <a:rPr lang="en-US" sz="2800" dirty="0" err="1">
                <a:solidFill>
                  <a:srgbClr val="262626"/>
                </a:solidFill>
                <a:latin typeface="Times New Roman" panose="02020603050405020304" pitchFamily="18" charset="0"/>
                <a:ea typeface="Times New Roman" panose="02020603050405020304" pitchFamily="18" charset="0"/>
              </a:rPr>
              <a:t>đã</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xem</a:t>
            </a:r>
            <a:r>
              <a:rPr lang="en-US" sz="2800" dirty="0">
                <a:solidFill>
                  <a:srgbClr val="262626"/>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87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101193" y="2037656"/>
            <a:ext cx="3647089"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819047" y="269170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1 – NHÓM 1</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1819047" y="3528278"/>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2 – NHÓM 2</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1819047" y="4391968"/>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1" name="Rectangle 30"/>
          <p:cNvSpPr/>
          <p:nvPr/>
        </p:nvSpPr>
        <p:spPr>
          <a:xfrm>
            <a:off x="6513466" y="2660310"/>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7 – NHÓM 7</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6513466" y="349687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8 – NHÓM 8</a:t>
            </a:r>
            <a:endParaRPr lang="en-US" sz="2400" dirty="0">
              <a:latin typeface="Times New Roman" panose="02020603050405020304" pitchFamily="18" charset="0"/>
              <a:cs typeface="Times New Roman" panose="02020603050405020304" pitchFamily="18" charset="0"/>
            </a:endParaRPr>
          </a:p>
        </p:txBody>
      </p:sp>
      <p:sp>
        <p:nvSpPr>
          <p:cNvPr id="33" name="Rectangle 32"/>
          <p:cNvSpPr/>
          <p:nvPr/>
        </p:nvSpPr>
        <p:spPr>
          <a:xfrm>
            <a:off x="6513466" y="436056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40" name="Freeform 39"/>
          <p:cNvSpPr/>
          <p:nvPr/>
        </p:nvSpPr>
        <p:spPr>
          <a:xfrm>
            <a:off x="3072130" y="5142222"/>
            <a:ext cx="6035040" cy="871394"/>
          </a:xfrm>
          <a:custGeom>
            <a:avLst/>
            <a:gdLst>
              <a:gd name="connsiteX0" fmla="*/ 681058 w 4313827"/>
              <a:gd name="connsiteY0" fmla="*/ 128 h 871394"/>
              <a:gd name="connsiteX1" fmla="*/ 946000 w 4313827"/>
              <a:gd name="connsiteY1" fmla="*/ 36074 h 871394"/>
              <a:gd name="connsiteX2" fmla="*/ 1890880 w 4313827"/>
              <a:gd name="connsiteY2" fmla="*/ 20834 h 871394"/>
              <a:gd name="connsiteX3" fmla="*/ 2256640 w 4313827"/>
              <a:gd name="connsiteY3" fmla="*/ 20834 h 871394"/>
              <a:gd name="connsiteX4" fmla="*/ 2302360 w 4313827"/>
              <a:gd name="connsiteY4" fmla="*/ 36074 h 871394"/>
              <a:gd name="connsiteX5" fmla="*/ 2485240 w 4313827"/>
              <a:gd name="connsiteY5" fmla="*/ 66554 h 871394"/>
              <a:gd name="connsiteX6" fmla="*/ 2759560 w 4313827"/>
              <a:gd name="connsiteY6" fmla="*/ 81794 h 871394"/>
              <a:gd name="connsiteX7" fmla="*/ 2820520 w 4313827"/>
              <a:gd name="connsiteY7" fmla="*/ 97034 h 871394"/>
              <a:gd name="connsiteX8" fmla="*/ 3171040 w 4313827"/>
              <a:gd name="connsiteY8" fmla="*/ 66554 h 871394"/>
              <a:gd name="connsiteX9" fmla="*/ 3734920 w 4313827"/>
              <a:gd name="connsiteY9" fmla="*/ 97034 h 871394"/>
              <a:gd name="connsiteX10" fmla="*/ 3856840 w 4313827"/>
              <a:gd name="connsiteY10" fmla="*/ 112274 h 871394"/>
              <a:gd name="connsiteX11" fmla="*/ 3994000 w 4313827"/>
              <a:gd name="connsiteY11" fmla="*/ 127514 h 871394"/>
              <a:gd name="connsiteX12" fmla="*/ 4100680 w 4313827"/>
              <a:gd name="connsiteY12" fmla="*/ 157994 h 871394"/>
              <a:gd name="connsiteX13" fmla="*/ 4192120 w 4313827"/>
              <a:gd name="connsiteY13" fmla="*/ 188474 h 871394"/>
              <a:gd name="connsiteX14" fmla="*/ 4237840 w 4313827"/>
              <a:gd name="connsiteY14" fmla="*/ 218954 h 871394"/>
              <a:gd name="connsiteX15" fmla="*/ 4291805 w 4313827"/>
              <a:gd name="connsiteY15" fmla="*/ 323430 h 871394"/>
              <a:gd name="connsiteX16" fmla="*/ 4313827 w 4313827"/>
              <a:gd name="connsiteY16" fmla="*/ 355801 h 871394"/>
              <a:gd name="connsiteX17" fmla="*/ 4313827 w 4313827"/>
              <a:gd name="connsiteY17" fmla="*/ 703599 h 871394"/>
              <a:gd name="connsiteX18" fmla="*/ 4299021 w 4313827"/>
              <a:gd name="connsiteY18" fmla="*/ 706954 h 871394"/>
              <a:gd name="connsiteX19" fmla="*/ 4253080 w 4313827"/>
              <a:gd name="connsiteY19" fmla="*/ 721874 h 871394"/>
              <a:gd name="connsiteX20" fmla="*/ 4161640 w 4313827"/>
              <a:gd name="connsiteY20" fmla="*/ 782834 h 871394"/>
              <a:gd name="connsiteX21" fmla="*/ 4009240 w 4313827"/>
              <a:gd name="connsiteY21" fmla="*/ 828554 h 871394"/>
              <a:gd name="connsiteX22" fmla="*/ 3826360 w 4313827"/>
              <a:gd name="connsiteY22" fmla="*/ 859034 h 871394"/>
              <a:gd name="connsiteX23" fmla="*/ 3764560 w 4313827"/>
              <a:gd name="connsiteY23" fmla="*/ 871394 h 871394"/>
              <a:gd name="connsiteX24" fmla="*/ 2873680 w 4313827"/>
              <a:gd name="connsiteY24" fmla="*/ 871394 h 871394"/>
              <a:gd name="connsiteX25" fmla="*/ 2774800 w 4313827"/>
              <a:gd name="connsiteY25" fmla="*/ 859034 h 871394"/>
              <a:gd name="connsiteX26" fmla="*/ 2241400 w 4313827"/>
              <a:gd name="connsiteY26" fmla="*/ 828554 h 871394"/>
              <a:gd name="connsiteX27" fmla="*/ 2089000 w 4313827"/>
              <a:gd name="connsiteY27" fmla="*/ 798074 h 871394"/>
              <a:gd name="connsiteX28" fmla="*/ 2028040 w 4313827"/>
              <a:gd name="connsiteY28" fmla="*/ 782834 h 871394"/>
              <a:gd name="connsiteX29" fmla="*/ 1982320 w 4313827"/>
              <a:gd name="connsiteY29" fmla="*/ 767594 h 871394"/>
              <a:gd name="connsiteX30" fmla="*/ 1890880 w 4313827"/>
              <a:gd name="connsiteY30" fmla="*/ 752354 h 871394"/>
              <a:gd name="connsiteX31" fmla="*/ 1601320 w 4313827"/>
              <a:gd name="connsiteY31" fmla="*/ 767594 h 871394"/>
              <a:gd name="connsiteX32" fmla="*/ 1555600 w 4313827"/>
              <a:gd name="connsiteY32" fmla="*/ 782834 h 871394"/>
              <a:gd name="connsiteX33" fmla="*/ 1433680 w 4313827"/>
              <a:gd name="connsiteY33" fmla="*/ 813314 h 871394"/>
              <a:gd name="connsiteX34" fmla="*/ 1281280 w 4313827"/>
              <a:gd name="connsiteY34" fmla="*/ 859034 h 871394"/>
              <a:gd name="connsiteX35" fmla="*/ 915520 w 4313827"/>
              <a:gd name="connsiteY35" fmla="*/ 843794 h 871394"/>
              <a:gd name="connsiteX36" fmla="*/ 869800 w 4313827"/>
              <a:gd name="connsiteY36" fmla="*/ 828554 h 871394"/>
              <a:gd name="connsiteX37" fmla="*/ 747880 w 4313827"/>
              <a:gd name="connsiteY37" fmla="*/ 813314 h 871394"/>
              <a:gd name="connsiteX38" fmla="*/ 229720 w 4313827"/>
              <a:gd name="connsiteY38" fmla="*/ 798074 h 871394"/>
              <a:gd name="connsiteX39" fmla="*/ 199240 w 4313827"/>
              <a:gd name="connsiteY39" fmla="*/ 752354 h 871394"/>
              <a:gd name="connsiteX40" fmla="*/ 153520 w 4313827"/>
              <a:gd name="connsiteY40" fmla="*/ 706634 h 871394"/>
              <a:gd name="connsiteX41" fmla="*/ 138280 w 4313827"/>
              <a:gd name="connsiteY41" fmla="*/ 660914 h 871394"/>
              <a:gd name="connsiteX42" fmla="*/ 92560 w 4313827"/>
              <a:gd name="connsiteY42" fmla="*/ 554234 h 871394"/>
              <a:gd name="connsiteX43" fmla="*/ 62080 w 4313827"/>
              <a:gd name="connsiteY43" fmla="*/ 447554 h 871394"/>
              <a:gd name="connsiteX44" fmla="*/ 11686 w 4313827"/>
              <a:gd name="connsiteY44" fmla="*/ 372362 h 871394"/>
              <a:gd name="connsiteX45" fmla="*/ 0 w 4313827"/>
              <a:gd name="connsiteY45" fmla="*/ 353042 h 871394"/>
              <a:gd name="connsiteX46" fmla="*/ 0 w 4313827"/>
              <a:gd name="connsiteY46" fmla="*/ 302214 h 871394"/>
              <a:gd name="connsiteX47" fmla="*/ 77320 w 4313827"/>
              <a:gd name="connsiteY47" fmla="*/ 340874 h 871394"/>
              <a:gd name="connsiteX48" fmla="*/ 92560 w 4313827"/>
              <a:gd name="connsiteY48" fmla="*/ 249434 h 871394"/>
              <a:gd name="connsiteX49" fmla="*/ 229720 w 4313827"/>
              <a:gd name="connsiteY49" fmla="*/ 173234 h 871394"/>
              <a:gd name="connsiteX50" fmla="*/ 397360 w 4313827"/>
              <a:gd name="connsiteY50" fmla="*/ 157994 h 871394"/>
              <a:gd name="connsiteX51" fmla="*/ 488800 w 4313827"/>
              <a:gd name="connsiteY51" fmla="*/ 142754 h 871394"/>
              <a:gd name="connsiteX52" fmla="*/ 625960 w 4313827"/>
              <a:gd name="connsiteY52" fmla="*/ 66554 h 871394"/>
              <a:gd name="connsiteX53" fmla="*/ 681058 w 4313827"/>
              <a:gd name="connsiteY53" fmla="*/ 128 h 8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13827" h="871394">
                <a:moveTo>
                  <a:pt x="681058" y="128"/>
                </a:moveTo>
                <a:cubicBezTo>
                  <a:pt x="705265" y="-2493"/>
                  <a:pt x="746842" y="36074"/>
                  <a:pt x="946000" y="36074"/>
                </a:cubicBezTo>
                <a:cubicBezTo>
                  <a:pt x="1261001" y="36074"/>
                  <a:pt x="1575920" y="25914"/>
                  <a:pt x="1890880" y="20834"/>
                </a:cubicBezTo>
                <a:cubicBezTo>
                  <a:pt x="2057054" y="-6862"/>
                  <a:pt x="1997705" y="-3826"/>
                  <a:pt x="2256640" y="20834"/>
                </a:cubicBezTo>
                <a:cubicBezTo>
                  <a:pt x="2272632" y="22357"/>
                  <a:pt x="2286608" y="32924"/>
                  <a:pt x="2302360" y="36074"/>
                </a:cubicBezTo>
                <a:cubicBezTo>
                  <a:pt x="2362961" y="48194"/>
                  <a:pt x="2423746" y="60405"/>
                  <a:pt x="2485240" y="66554"/>
                </a:cubicBezTo>
                <a:cubicBezTo>
                  <a:pt x="2576367" y="75667"/>
                  <a:pt x="2668120" y="76714"/>
                  <a:pt x="2759560" y="81794"/>
                </a:cubicBezTo>
                <a:cubicBezTo>
                  <a:pt x="2779880" y="86874"/>
                  <a:pt x="2799575" y="97034"/>
                  <a:pt x="2820520" y="97034"/>
                </a:cubicBezTo>
                <a:cubicBezTo>
                  <a:pt x="2946271" y="97034"/>
                  <a:pt x="3050414" y="81632"/>
                  <a:pt x="3171040" y="66554"/>
                </a:cubicBezTo>
                <a:cubicBezTo>
                  <a:pt x="3338944" y="74186"/>
                  <a:pt x="3561026" y="81913"/>
                  <a:pt x="3734920" y="97034"/>
                </a:cubicBezTo>
                <a:cubicBezTo>
                  <a:pt x="3775722" y="100582"/>
                  <a:pt x="3816164" y="107489"/>
                  <a:pt x="3856840" y="112274"/>
                </a:cubicBezTo>
                <a:lnTo>
                  <a:pt x="3994000" y="127514"/>
                </a:lnTo>
                <a:cubicBezTo>
                  <a:pt x="4147651" y="178731"/>
                  <a:pt x="3909318" y="100585"/>
                  <a:pt x="4100680" y="157994"/>
                </a:cubicBezTo>
                <a:cubicBezTo>
                  <a:pt x="4131454" y="167226"/>
                  <a:pt x="4165387" y="170652"/>
                  <a:pt x="4192120" y="188474"/>
                </a:cubicBezTo>
                <a:lnTo>
                  <a:pt x="4237840" y="218954"/>
                </a:lnTo>
                <a:cubicBezTo>
                  <a:pt x="4261311" y="289368"/>
                  <a:pt x="4248554" y="261329"/>
                  <a:pt x="4291805" y="323430"/>
                </a:cubicBezTo>
                <a:lnTo>
                  <a:pt x="4313827" y="355801"/>
                </a:lnTo>
                <a:lnTo>
                  <a:pt x="4313827" y="703599"/>
                </a:lnTo>
                <a:lnTo>
                  <a:pt x="4299021" y="706954"/>
                </a:lnTo>
                <a:cubicBezTo>
                  <a:pt x="4282771" y="710012"/>
                  <a:pt x="4266447" y="712963"/>
                  <a:pt x="4253080" y="721874"/>
                </a:cubicBezTo>
                <a:cubicBezTo>
                  <a:pt x="4222600" y="742194"/>
                  <a:pt x="4196393" y="771250"/>
                  <a:pt x="4161640" y="782834"/>
                </a:cubicBezTo>
                <a:cubicBezTo>
                  <a:pt x="4110895" y="799749"/>
                  <a:pt x="4061885" y="818683"/>
                  <a:pt x="4009240" y="828554"/>
                </a:cubicBezTo>
                <a:cubicBezTo>
                  <a:pt x="3948498" y="839943"/>
                  <a:pt x="3886961" y="846914"/>
                  <a:pt x="3826360" y="859034"/>
                </a:cubicBezTo>
                <a:lnTo>
                  <a:pt x="3764560" y="871394"/>
                </a:lnTo>
                <a:lnTo>
                  <a:pt x="2873680" y="871394"/>
                </a:lnTo>
                <a:lnTo>
                  <a:pt x="2774800" y="859034"/>
                </a:lnTo>
                <a:cubicBezTo>
                  <a:pt x="2550901" y="835466"/>
                  <a:pt x="2521285" y="840216"/>
                  <a:pt x="2241400" y="828554"/>
                </a:cubicBezTo>
                <a:cubicBezTo>
                  <a:pt x="2190600" y="818394"/>
                  <a:pt x="2139259" y="810639"/>
                  <a:pt x="2089000" y="798074"/>
                </a:cubicBezTo>
                <a:cubicBezTo>
                  <a:pt x="2068680" y="792994"/>
                  <a:pt x="2048179" y="788588"/>
                  <a:pt x="2028040" y="782834"/>
                </a:cubicBezTo>
                <a:cubicBezTo>
                  <a:pt x="2012594" y="778421"/>
                  <a:pt x="1998002" y="771079"/>
                  <a:pt x="1982320" y="767594"/>
                </a:cubicBezTo>
                <a:cubicBezTo>
                  <a:pt x="1952155" y="760891"/>
                  <a:pt x="1921360" y="757434"/>
                  <a:pt x="1890880" y="752354"/>
                </a:cubicBezTo>
                <a:cubicBezTo>
                  <a:pt x="1794360" y="757434"/>
                  <a:pt x="1697577" y="758843"/>
                  <a:pt x="1601320" y="767594"/>
                </a:cubicBezTo>
                <a:cubicBezTo>
                  <a:pt x="1585322" y="769048"/>
                  <a:pt x="1571098" y="778607"/>
                  <a:pt x="1555600" y="782834"/>
                </a:cubicBezTo>
                <a:cubicBezTo>
                  <a:pt x="1515185" y="793856"/>
                  <a:pt x="1473421" y="800067"/>
                  <a:pt x="1433680" y="813314"/>
                </a:cubicBezTo>
                <a:cubicBezTo>
                  <a:pt x="1322369" y="850418"/>
                  <a:pt x="1373409" y="836002"/>
                  <a:pt x="1281280" y="859034"/>
                </a:cubicBezTo>
                <a:cubicBezTo>
                  <a:pt x="1159360" y="853954"/>
                  <a:pt x="1037212" y="852808"/>
                  <a:pt x="915520" y="843794"/>
                </a:cubicBezTo>
                <a:cubicBezTo>
                  <a:pt x="899500" y="842607"/>
                  <a:pt x="885605" y="831428"/>
                  <a:pt x="869800" y="828554"/>
                </a:cubicBezTo>
                <a:cubicBezTo>
                  <a:pt x="829504" y="821228"/>
                  <a:pt x="788790" y="815262"/>
                  <a:pt x="747880" y="813314"/>
                </a:cubicBezTo>
                <a:cubicBezTo>
                  <a:pt x="575281" y="805095"/>
                  <a:pt x="402440" y="803154"/>
                  <a:pt x="229720" y="798074"/>
                </a:cubicBezTo>
                <a:cubicBezTo>
                  <a:pt x="219560" y="782834"/>
                  <a:pt x="210966" y="766425"/>
                  <a:pt x="199240" y="752354"/>
                </a:cubicBezTo>
                <a:cubicBezTo>
                  <a:pt x="185442" y="735797"/>
                  <a:pt x="165475" y="724567"/>
                  <a:pt x="153520" y="706634"/>
                </a:cubicBezTo>
                <a:cubicBezTo>
                  <a:pt x="144609" y="693268"/>
                  <a:pt x="144608" y="675679"/>
                  <a:pt x="138280" y="660914"/>
                </a:cubicBezTo>
                <a:cubicBezTo>
                  <a:pt x="103446" y="579634"/>
                  <a:pt x="112983" y="625715"/>
                  <a:pt x="92560" y="554234"/>
                </a:cubicBezTo>
                <a:cubicBezTo>
                  <a:pt x="87918" y="537986"/>
                  <a:pt x="72827" y="466899"/>
                  <a:pt x="62080" y="447554"/>
                </a:cubicBezTo>
                <a:cubicBezTo>
                  <a:pt x="36283" y="401119"/>
                  <a:pt x="21935" y="385638"/>
                  <a:pt x="11686" y="372362"/>
                </a:cubicBezTo>
                <a:lnTo>
                  <a:pt x="0" y="353042"/>
                </a:lnTo>
                <a:lnTo>
                  <a:pt x="0" y="302214"/>
                </a:lnTo>
                <a:lnTo>
                  <a:pt x="77320" y="340874"/>
                </a:lnTo>
                <a:cubicBezTo>
                  <a:pt x="82400" y="310394"/>
                  <a:pt x="74840" y="274749"/>
                  <a:pt x="92560" y="249434"/>
                </a:cubicBezTo>
                <a:cubicBezTo>
                  <a:pt x="108073" y="227273"/>
                  <a:pt x="188405" y="179136"/>
                  <a:pt x="229720" y="173234"/>
                </a:cubicBezTo>
                <a:cubicBezTo>
                  <a:pt x="285266" y="165299"/>
                  <a:pt x="341634" y="164550"/>
                  <a:pt x="397360" y="157994"/>
                </a:cubicBezTo>
                <a:cubicBezTo>
                  <a:pt x="428049" y="154384"/>
                  <a:pt x="458320" y="147834"/>
                  <a:pt x="488800" y="142754"/>
                </a:cubicBezTo>
                <a:cubicBezTo>
                  <a:pt x="593606" y="72883"/>
                  <a:pt x="545487" y="93378"/>
                  <a:pt x="625960" y="66554"/>
                </a:cubicBezTo>
                <a:cubicBezTo>
                  <a:pt x="658263" y="18100"/>
                  <a:pt x="666534" y="1700"/>
                  <a:pt x="681058" y="128"/>
                </a:cubicBez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2</a:t>
            </a:r>
            <a:endParaRPr 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549049" y="1151858"/>
            <a:ext cx="6096000" cy="907749"/>
          </a:xfrm>
          <a:prstGeom prst="rect">
            <a:avLst/>
          </a:prstGeom>
        </p:spPr>
        <p:txBody>
          <a:bodyPr>
            <a:spAutoFit/>
          </a:bodyPr>
          <a:lstStyle/>
          <a:p>
            <a:pPr>
              <a:lnSpc>
                <a:spcPct val="115000"/>
              </a:lnSpc>
              <a:spcAft>
                <a:spcPts val="0"/>
              </a:spcAft>
              <a:tabLst>
                <a:tab pos="1386840" algn="l"/>
              </a:tabLst>
            </a:pPr>
            <a:r>
              <a:rPr lang="en-US" sz="2400" b="1" dirty="0">
                <a:solidFill>
                  <a:srgbClr val="FF0000"/>
                </a:solidFill>
                <a:latin typeface="Times New Roman" panose="02020603050405020304" pitchFamily="18" charset="0"/>
                <a:ea typeface="MS Mincho"/>
              </a:rPr>
              <a:t>III. </a:t>
            </a:r>
            <a:r>
              <a:rPr lang="en-US" sz="2400" b="1" dirty="0" err="1">
                <a:solidFill>
                  <a:srgbClr val="FF0000"/>
                </a:solidFill>
                <a:latin typeface="Times New Roman" panose="02020603050405020304" pitchFamily="18" charset="0"/>
                <a:ea typeface="MS Mincho"/>
              </a:rPr>
              <a:t>Đọc</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hiểu</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văn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bản</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070C0"/>
                </a:solidFill>
                <a:latin typeface="Times New Roman" panose="02020603050405020304" pitchFamily="18" charset="0"/>
                <a:ea typeface="MS Mincho"/>
              </a:rPr>
              <a:t>1. </a:t>
            </a:r>
            <a:r>
              <a:rPr lang="en-US" sz="2400" b="1" dirty="0" err="1">
                <a:solidFill>
                  <a:srgbClr val="0070C0"/>
                </a:solidFill>
                <a:latin typeface="Times New Roman" panose="02020603050405020304" pitchFamily="18" charset="0"/>
                <a:ea typeface="MS Mincho"/>
              </a:rPr>
              <a:t>Bức</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chân</a:t>
            </a:r>
            <a:r>
              <a:rPr lang="en-US" sz="2400" b="1" dirty="0">
                <a:solidFill>
                  <a:srgbClr val="0070C0"/>
                </a:solidFill>
                <a:latin typeface="Times New Roman" panose="02020603050405020304" pitchFamily="18" charset="0"/>
                <a:ea typeface="MS Mincho"/>
              </a:rPr>
              <a:t> dung </a:t>
            </a:r>
            <a:r>
              <a:rPr lang="en-US" sz="2400" b="1" dirty="0" err="1">
                <a:solidFill>
                  <a:srgbClr val="0070C0"/>
                </a:solidFill>
                <a:latin typeface="Times New Roman" panose="02020603050405020304" pitchFamily="18" charset="0"/>
                <a:ea typeface="MS Mincho"/>
              </a:rPr>
              <a:t>tự</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họa</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của</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Dế</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Mèn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21630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3" name="Rectangle 2"/>
          <p:cNvSpPr/>
          <p:nvPr/>
        </p:nvSpPr>
        <p:spPr>
          <a:xfrm>
            <a:off x="4322605" y="698541"/>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499771" y="2257507"/>
            <a:ext cx="406810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HOẠT ĐỘNG CẶP ĐÔI </a:t>
            </a:r>
            <a:endParaRPr lang="en-US" sz="2800" dirty="0"/>
          </a:p>
        </p:txBody>
      </p:sp>
      <p:sp>
        <p:nvSpPr>
          <p:cNvPr id="7" name="Rectangle 6"/>
          <p:cNvSpPr/>
          <p:nvPr/>
        </p:nvSpPr>
        <p:spPr>
          <a:xfrm>
            <a:off x="718101" y="1249881"/>
            <a:ext cx="9493304" cy="587853"/>
          </a:xfrm>
          <a:prstGeom prst="rect">
            <a:avLst/>
          </a:prstGeom>
        </p:spPr>
        <p:txBody>
          <a:bodyPr wrap="none">
            <a:spAutoFit/>
          </a:bodyPr>
          <a:lstStyle/>
          <a:p>
            <a:pPr marL="342900" lvl="0" indent="-342900">
              <a:lnSpc>
                <a:spcPct val="115000"/>
              </a:lnSpc>
              <a:spcAft>
                <a:spcPts val="0"/>
              </a:spcAft>
              <a:buFont typeface="+mj-lt"/>
              <a:buAutoNum type="romanUcPeriod"/>
            </a:pP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kể</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một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trải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nghiệm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đáng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nhớ</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10"/>
          <a:stretch>
            <a:fillRect/>
          </a:stretch>
        </p:blipFill>
        <p:spPr>
          <a:xfrm>
            <a:off x="695116" y="2953191"/>
            <a:ext cx="3337137" cy="3337137"/>
          </a:xfrm>
          <a:prstGeom prst="rect">
            <a:avLst/>
          </a:prstGeom>
        </p:spPr>
      </p:pic>
      <p:sp>
        <p:nvSpPr>
          <p:cNvPr id="15" name="Rounded Rectangular Callout 14"/>
          <p:cNvSpPr/>
          <p:nvPr/>
        </p:nvSpPr>
        <p:spPr>
          <a:xfrm>
            <a:off x="4567872" y="1963762"/>
            <a:ext cx="6884487" cy="3761707"/>
          </a:xfrm>
          <a:prstGeom prst="wedgeRoundRectCallout">
            <a:avLst>
              <a:gd name="adj1" fmla="val -67160"/>
              <a:gd name="adj2" fmla="val 4211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800" dirty="0">
                <a:latin typeface="Times New Roman" panose="02020603050405020304" pitchFamily="18" charset="0"/>
                <a:ea typeface="MS Mincho"/>
              </a:rPr>
              <a:t>+ </a:t>
            </a:r>
            <a:r>
              <a:rPr lang="en-US" sz="2800" i="1" dirty="0" err="1">
                <a:latin typeface="Times New Roman" panose="02020603050405020304" pitchFamily="18" charset="0"/>
                <a:ea typeface="MS Mincho"/>
              </a:rPr>
              <a:t>Thế</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viết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bài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nói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lại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nghiệm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nhớ</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MS Mincho"/>
              </a:rPr>
              <a:t>+ 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trong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kể</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một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trải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nghiệm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đáng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nhớ</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người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nên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xưng</a:t>
            </a:r>
            <a:r>
              <a:rPr lang="en-US" sz="2800" i="1" dirty="0">
                <a:solidFill>
                  <a:srgbClr val="0D0D0D"/>
                </a:solidFill>
                <a:latin typeface="Times New Roman" panose="02020603050405020304" pitchFamily="18" charset="0"/>
                <a:ea typeface="MS Mincho"/>
              </a:rPr>
              <a:t> ở </a:t>
            </a:r>
            <a:r>
              <a:rPr lang="en-US" sz="2800" i="1" dirty="0" err="1">
                <a:solidFill>
                  <a:srgbClr val="0D0D0D"/>
                </a:solidFill>
                <a:latin typeface="Times New Roman" panose="02020603050405020304" pitchFamily="18" charset="0"/>
                <a:ea typeface="MS Mincho"/>
              </a:rPr>
              <a:t>ngôi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thứ</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mấy</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Bài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nói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lại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nghiệm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nhớ</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chú</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những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143210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3" name="Rectangle 2"/>
          <p:cNvSpPr/>
          <p:nvPr/>
        </p:nvSpPr>
        <p:spPr>
          <a:xfrm>
            <a:off x="4322605" y="714307"/>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718101" y="1249881"/>
            <a:ext cx="9493304"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romanUcPeriod"/>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60400" y="1837734"/>
            <a:ext cx="10807700" cy="2754087"/>
          </a:xfrm>
          <a:prstGeom prst="rect">
            <a:avLst/>
          </a:prstGeom>
        </p:spPr>
        <p:txBody>
          <a:bodyPr>
            <a:spAutoFit/>
          </a:bodyPr>
          <a:lstStyle/>
          <a:p>
            <a:pPr algn="just">
              <a:lnSpc>
                <a:spcPct val="150000"/>
              </a:lnSpc>
              <a:spcAft>
                <a:spcPts val="1200"/>
              </a:spcAft>
            </a:pPr>
            <a:r>
              <a:rPr lang="vi-VN" sz="2800" b="1" dirty="0">
                <a:solidFill>
                  <a:srgbClr val="363636"/>
                </a:solidFill>
                <a:latin typeface="Times New Roman" panose="02020603050405020304" pitchFamily="18" charset="0"/>
                <a:ea typeface="Times New Roman" panose="02020603050405020304" pitchFamily="18" charset="0"/>
              </a:rPr>
              <a:t>1</a:t>
            </a: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Định nghĩa</a:t>
            </a:r>
            <a:r>
              <a:rPr lang="vi-VN" sz="2800" dirty="0">
                <a:solidFill>
                  <a:srgbClr val="0D0D0D"/>
                </a:solidFill>
                <a:latin typeface="Times New Roman" panose="02020603050405020304" pitchFamily="18" charset="0"/>
                <a:ea typeface="Times New Roman" panose="02020603050405020304" pitchFamily="18" charset="0"/>
              </a:rPr>
              <a:t>: Kể lại một trải nghiệm là trình bày bằng lời nói về một trải nghiệm của bản thân, có thể là sự việc hoặc hoạt động,… mà người kể đã trực tiếp trải qua và có được những kinh nghiệm hoặc bài học nào đó.</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Để kể lại một trải nghiệm, các em cần: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98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3" name="Rectangle 2"/>
          <p:cNvSpPr/>
          <p:nvPr/>
        </p:nvSpPr>
        <p:spPr>
          <a:xfrm>
            <a:off x="4322605" y="65124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718101" y="1249881"/>
            <a:ext cx="9493304"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romanUcPeriod"/>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869330"/>
            <a:ext cx="8559844" cy="587853"/>
          </a:xfrm>
          <a:prstGeom prst="rect">
            <a:avLst/>
          </a:prstGeom>
        </p:spPr>
        <p:txBody>
          <a:bodyPr wrap="none">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Để kể lại một trải nghiệm, các em cần:</a:t>
            </a:r>
            <a:endParaRPr lang="en-US" sz="28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1734207" y="2592427"/>
            <a:ext cx="8477198" cy="3349312"/>
            <a:chOff x="2105422" y="2104167"/>
            <a:chExt cx="8105983" cy="3900189"/>
          </a:xfrm>
        </p:grpSpPr>
        <p:sp>
          <p:nvSpPr>
            <p:cNvPr id="16" name="Freeform 15"/>
            <p:cNvSpPr/>
            <p:nvPr/>
          </p:nvSpPr>
          <p:spPr>
            <a:xfrm>
              <a:off x="2105422" y="2104167"/>
              <a:ext cx="6908800" cy="1038996"/>
            </a:xfrm>
            <a:custGeom>
              <a:avLst/>
              <a:gdLst>
                <a:gd name="connsiteX0" fmla="*/ 0 w 6908800"/>
                <a:gd name="connsiteY0" fmla="*/ 103900 h 1038996"/>
                <a:gd name="connsiteX1" fmla="*/ 103900 w 6908800"/>
                <a:gd name="connsiteY1" fmla="*/ 0 h 1038996"/>
                <a:gd name="connsiteX2" fmla="*/ 6804900 w 6908800"/>
                <a:gd name="connsiteY2" fmla="*/ 0 h 1038996"/>
                <a:gd name="connsiteX3" fmla="*/ 6908800 w 6908800"/>
                <a:gd name="connsiteY3" fmla="*/ 103900 h 1038996"/>
                <a:gd name="connsiteX4" fmla="*/ 6908800 w 6908800"/>
                <a:gd name="connsiteY4" fmla="*/ 935096 h 1038996"/>
                <a:gd name="connsiteX5" fmla="*/ 6804900 w 6908800"/>
                <a:gd name="connsiteY5" fmla="*/ 1038996 h 1038996"/>
                <a:gd name="connsiteX6" fmla="*/ 103900 w 6908800"/>
                <a:gd name="connsiteY6" fmla="*/ 1038996 h 1038996"/>
                <a:gd name="connsiteX7" fmla="*/ 0 w 6908800"/>
                <a:gd name="connsiteY7" fmla="*/ 935096 h 1038996"/>
                <a:gd name="connsiteX8" fmla="*/ 0 w 6908800"/>
                <a:gd name="connsiteY8" fmla="*/ 103900 h 103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38996">
                  <a:moveTo>
                    <a:pt x="0" y="103900"/>
                  </a:moveTo>
                  <a:cubicBezTo>
                    <a:pt x="0" y="46518"/>
                    <a:pt x="46518" y="0"/>
                    <a:pt x="103900" y="0"/>
                  </a:cubicBezTo>
                  <a:lnTo>
                    <a:pt x="6804900" y="0"/>
                  </a:lnTo>
                  <a:cubicBezTo>
                    <a:pt x="6862282" y="0"/>
                    <a:pt x="6908800" y="46518"/>
                    <a:pt x="6908800" y="103900"/>
                  </a:cubicBezTo>
                  <a:lnTo>
                    <a:pt x="6908800" y="935096"/>
                  </a:lnTo>
                  <a:cubicBezTo>
                    <a:pt x="6908800" y="992478"/>
                    <a:pt x="6862282" y="1038996"/>
                    <a:pt x="6804900" y="1038996"/>
                  </a:cubicBezTo>
                  <a:lnTo>
                    <a:pt x="103900" y="1038996"/>
                  </a:lnTo>
                  <a:cubicBezTo>
                    <a:pt x="46518" y="1038996"/>
                    <a:pt x="0" y="992478"/>
                    <a:pt x="0" y="935096"/>
                  </a:cubicBezTo>
                  <a:lnTo>
                    <a:pt x="0" y="10390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871" tIns="121871" rIns="1821718" bIns="121871" numCol="1" spcCol="1270" anchor="ctr" anchorCtr="0">
              <a:noAutofit/>
            </a:bodyPr>
            <a:lstStyle/>
            <a:p>
              <a:pPr lvl="0" algn="l" defTabSz="1066800">
                <a:lnSpc>
                  <a:spcPct val="90000"/>
                </a:lnSpc>
                <a:spcBef>
                  <a:spcPct val="0"/>
                </a:spcBef>
                <a:spcAft>
                  <a:spcPct val="35000"/>
                </a:spcAft>
              </a:pPr>
              <a:r>
                <a:rPr lang="vi-VN" sz="2800" kern="1200" dirty="0" smtClean="0">
                  <a:latin typeface="+mj-lt"/>
                </a:rPr>
                <a:t>Chuẩn bị: Xây dựng dàn ý cho bài kể về một trải nghiệm.</a:t>
              </a:r>
              <a:endParaRPr lang="en-US" sz="2800" kern="1200" dirty="0">
                <a:latin typeface="+mj-lt"/>
              </a:endParaRPr>
            </a:p>
          </p:txBody>
        </p:sp>
        <p:sp>
          <p:nvSpPr>
            <p:cNvPr id="17" name="Freeform 16"/>
            <p:cNvSpPr/>
            <p:nvPr/>
          </p:nvSpPr>
          <p:spPr>
            <a:xfrm>
              <a:off x="2656514" y="3538886"/>
              <a:ext cx="6908800" cy="1038996"/>
            </a:xfrm>
            <a:custGeom>
              <a:avLst/>
              <a:gdLst>
                <a:gd name="connsiteX0" fmla="*/ 0 w 6908800"/>
                <a:gd name="connsiteY0" fmla="*/ 103900 h 1038996"/>
                <a:gd name="connsiteX1" fmla="*/ 103900 w 6908800"/>
                <a:gd name="connsiteY1" fmla="*/ 0 h 1038996"/>
                <a:gd name="connsiteX2" fmla="*/ 6804900 w 6908800"/>
                <a:gd name="connsiteY2" fmla="*/ 0 h 1038996"/>
                <a:gd name="connsiteX3" fmla="*/ 6908800 w 6908800"/>
                <a:gd name="connsiteY3" fmla="*/ 103900 h 1038996"/>
                <a:gd name="connsiteX4" fmla="*/ 6908800 w 6908800"/>
                <a:gd name="connsiteY4" fmla="*/ 935096 h 1038996"/>
                <a:gd name="connsiteX5" fmla="*/ 6804900 w 6908800"/>
                <a:gd name="connsiteY5" fmla="*/ 1038996 h 1038996"/>
                <a:gd name="connsiteX6" fmla="*/ 103900 w 6908800"/>
                <a:gd name="connsiteY6" fmla="*/ 1038996 h 1038996"/>
                <a:gd name="connsiteX7" fmla="*/ 0 w 6908800"/>
                <a:gd name="connsiteY7" fmla="*/ 935096 h 1038996"/>
                <a:gd name="connsiteX8" fmla="*/ 0 w 6908800"/>
                <a:gd name="connsiteY8" fmla="*/ 103900 h 103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38996">
                  <a:moveTo>
                    <a:pt x="0" y="103900"/>
                  </a:moveTo>
                  <a:cubicBezTo>
                    <a:pt x="0" y="46518"/>
                    <a:pt x="46518" y="0"/>
                    <a:pt x="103900" y="0"/>
                  </a:cubicBezTo>
                  <a:lnTo>
                    <a:pt x="6804900" y="0"/>
                  </a:lnTo>
                  <a:cubicBezTo>
                    <a:pt x="6862282" y="0"/>
                    <a:pt x="6908800" y="46518"/>
                    <a:pt x="6908800" y="103900"/>
                  </a:cubicBezTo>
                  <a:lnTo>
                    <a:pt x="6908800" y="935096"/>
                  </a:lnTo>
                  <a:cubicBezTo>
                    <a:pt x="6908800" y="992478"/>
                    <a:pt x="6862282" y="1038996"/>
                    <a:pt x="6804900" y="1038996"/>
                  </a:cubicBezTo>
                  <a:lnTo>
                    <a:pt x="103900" y="1038996"/>
                  </a:lnTo>
                  <a:cubicBezTo>
                    <a:pt x="46518" y="1038996"/>
                    <a:pt x="0" y="992478"/>
                    <a:pt x="0" y="935096"/>
                  </a:cubicBezTo>
                  <a:lnTo>
                    <a:pt x="0" y="103900"/>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21871" tIns="121871" rIns="1814176" bIns="121871" numCol="1" spcCol="1270" anchor="ctr" anchorCtr="0">
              <a:noAutofit/>
            </a:bodyPr>
            <a:lstStyle/>
            <a:p>
              <a:pPr lvl="0" algn="l" defTabSz="1066800">
                <a:lnSpc>
                  <a:spcPct val="90000"/>
                </a:lnSpc>
                <a:spcBef>
                  <a:spcPct val="0"/>
                </a:spcBef>
                <a:spcAft>
                  <a:spcPct val="35000"/>
                </a:spcAft>
              </a:pPr>
              <a:r>
                <a:rPr lang="vi-VN" sz="2800" kern="1200" dirty="0" smtClean="0">
                  <a:latin typeface="+mj-lt"/>
                </a:rPr>
                <a:t>Thực hiện hoạt động kể.</a:t>
              </a:r>
              <a:endParaRPr lang="en-US" sz="2800" kern="1200" dirty="0">
                <a:latin typeface="+mj-lt"/>
              </a:endParaRPr>
            </a:p>
          </p:txBody>
        </p:sp>
        <p:sp>
          <p:nvSpPr>
            <p:cNvPr id="18" name="Freeform 17"/>
            <p:cNvSpPr/>
            <p:nvPr/>
          </p:nvSpPr>
          <p:spPr>
            <a:xfrm>
              <a:off x="3302605" y="4965360"/>
              <a:ext cx="6908800" cy="1038996"/>
            </a:xfrm>
            <a:custGeom>
              <a:avLst/>
              <a:gdLst>
                <a:gd name="connsiteX0" fmla="*/ 0 w 6908800"/>
                <a:gd name="connsiteY0" fmla="*/ 103900 h 1038996"/>
                <a:gd name="connsiteX1" fmla="*/ 103900 w 6908800"/>
                <a:gd name="connsiteY1" fmla="*/ 0 h 1038996"/>
                <a:gd name="connsiteX2" fmla="*/ 6804900 w 6908800"/>
                <a:gd name="connsiteY2" fmla="*/ 0 h 1038996"/>
                <a:gd name="connsiteX3" fmla="*/ 6908800 w 6908800"/>
                <a:gd name="connsiteY3" fmla="*/ 103900 h 1038996"/>
                <a:gd name="connsiteX4" fmla="*/ 6908800 w 6908800"/>
                <a:gd name="connsiteY4" fmla="*/ 935096 h 1038996"/>
                <a:gd name="connsiteX5" fmla="*/ 6804900 w 6908800"/>
                <a:gd name="connsiteY5" fmla="*/ 1038996 h 1038996"/>
                <a:gd name="connsiteX6" fmla="*/ 103900 w 6908800"/>
                <a:gd name="connsiteY6" fmla="*/ 1038996 h 1038996"/>
                <a:gd name="connsiteX7" fmla="*/ 0 w 6908800"/>
                <a:gd name="connsiteY7" fmla="*/ 935096 h 1038996"/>
                <a:gd name="connsiteX8" fmla="*/ 0 w 6908800"/>
                <a:gd name="connsiteY8" fmla="*/ 103900 h 103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38996">
                  <a:moveTo>
                    <a:pt x="0" y="103900"/>
                  </a:moveTo>
                  <a:cubicBezTo>
                    <a:pt x="0" y="46518"/>
                    <a:pt x="46518" y="0"/>
                    <a:pt x="103900" y="0"/>
                  </a:cubicBezTo>
                  <a:lnTo>
                    <a:pt x="6804900" y="0"/>
                  </a:lnTo>
                  <a:cubicBezTo>
                    <a:pt x="6862282" y="0"/>
                    <a:pt x="6908800" y="46518"/>
                    <a:pt x="6908800" y="103900"/>
                  </a:cubicBezTo>
                  <a:lnTo>
                    <a:pt x="6908800" y="935096"/>
                  </a:lnTo>
                  <a:cubicBezTo>
                    <a:pt x="6908800" y="992478"/>
                    <a:pt x="6862282" y="1038996"/>
                    <a:pt x="6804900" y="1038996"/>
                  </a:cubicBezTo>
                  <a:lnTo>
                    <a:pt x="103900" y="1038996"/>
                  </a:lnTo>
                  <a:cubicBezTo>
                    <a:pt x="46518" y="1038996"/>
                    <a:pt x="0" y="992478"/>
                    <a:pt x="0" y="935096"/>
                  </a:cubicBezTo>
                  <a:lnTo>
                    <a:pt x="0" y="10390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21871" tIns="121871" rIns="1814176" bIns="121871" numCol="1" spcCol="1270" anchor="ctr" anchorCtr="0">
              <a:noAutofit/>
            </a:bodyPr>
            <a:lstStyle/>
            <a:p>
              <a:pPr lvl="0" algn="l" defTabSz="1066800">
                <a:lnSpc>
                  <a:spcPct val="90000"/>
                </a:lnSpc>
                <a:spcBef>
                  <a:spcPct val="0"/>
                </a:spcBef>
                <a:spcAft>
                  <a:spcPct val="35000"/>
                </a:spcAft>
              </a:pPr>
              <a:r>
                <a:rPr lang="vi-VN" sz="2400" kern="1200" dirty="0" smtClean="0">
                  <a:latin typeface="+mj-lt"/>
                </a:rPr>
                <a:t>Chú ý nội dung và cách thức kể; những lỗi thường mắc khi kể bằng lời nói.</a:t>
              </a:r>
              <a:endParaRPr lang="en-US" sz="2400" kern="1200" dirty="0">
                <a:latin typeface="+mj-lt"/>
              </a:endParaRPr>
            </a:p>
          </p:txBody>
        </p:sp>
        <p:sp>
          <p:nvSpPr>
            <p:cNvPr id="19" name="Freeform 18"/>
            <p:cNvSpPr/>
            <p:nvPr/>
          </p:nvSpPr>
          <p:spPr>
            <a:xfrm>
              <a:off x="7931518" y="3133143"/>
              <a:ext cx="1082704" cy="596014"/>
            </a:xfrm>
            <a:custGeom>
              <a:avLst/>
              <a:gdLst>
                <a:gd name="connsiteX0" fmla="*/ 0 w 1082704"/>
                <a:gd name="connsiteY0" fmla="*/ 595487 h 1082704"/>
                <a:gd name="connsiteX1" fmla="*/ 243608 w 1082704"/>
                <a:gd name="connsiteY1" fmla="*/ 595487 h 1082704"/>
                <a:gd name="connsiteX2" fmla="*/ 243608 w 1082704"/>
                <a:gd name="connsiteY2" fmla="*/ 0 h 1082704"/>
                <a:gd name="connsiteX3" fmla="*/ 839096 w 1082704"/>
                <a:gd name="connsiteY3" fmla="*/ 0 h 1082704"/>
                <a:gd name="connsiteX4" fmla="*/ 839096 w 1082704"/>
                <a:gd name="connsiteY4" fmla="*/ 595487 h 1082704"/>
                <a:gd name="connsiteX5" fmla="*/ 1082704 w 1082704"/>
                <a:gd name="connsiteY5" fmla="*/ 595487 h 1082704"/>
                <a:gd name="connsiteX6" fmla="*/ 541352 w 1082704"/>
                <a:gd name="connsiteY6" fmla="*/ 1082704 h 1082704"/>
                <a:gd name="connsiteX7" fmla="*/ 0 w 1082704"/>
                <a:gd name="connsiteY7" fmla="*/ 595487 h 108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704" h="1082704">
                  <a:moveTo>
                    <a:pt x="0" y="595487"/>
                  </a:moveTo>
                  <a:lnTo>
                    <a:pt x="243608" y="595487"/>
                  </a:lnTo>
                  <a:lnTo>
                    <a:pt x="243608" y="0"/>
                  </a:lnTo>
                  <a:lnTo>
                    <a:pt x="839096" y="0"/>
                  </a:lnTo>
                  <a:lnTo>
                    <a:pt x="839096" y="595487"/>
                  </a:lnTo>
                  <a:lnTo>
                    <a:pt x="1082704" y="595487"/>
                  </a:lnTo>
                  <a:lnTo>
                    <a:pt x="541352" y="1082704"/>
                  </a:lnTo>
                  <a:lnTo>
                    <a:pt x="0" y="595487"/>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9328" tIns="45720" rIns="289328" bIns="313689" numCol="1" spcCol="1270" anchor="ctr" anchorCtr="0">
              <a:noAutofit/>
            </a:bodyPr>
            <a:lstStyle/>
            <a:p>
              <a:pPr lvl="0" algn="ctr" defTabSz="1600200">
                <a:lnSpc>
                  <a:spcPct val="90000"/>
                </a:lnSpc>
                <a:spcBef>
                  <a:spcPct val="0"/>
                </a:spcBef>
                <a:spcAft>
                  <a:spcPct val="35000"/>
                </a:spcAft>
              </a:pPr>
              <a:endParaRPr lang="en-US" sz="3600" kern="1200"/>
            </a:p>
          </p:txBody>
        </p:sp>
        <p:sp>
          <p:nvSpPr>
            <p:cNvPr id="20" name="Freeform 19"/>
            <p:cNvSpPr/>
            <p:nvPr/>
          </p:nvSpPr>
          <p:spPr>
            <a:xfrm>
              <a:off x="8482610" y="4477585"/>
              <a:ext cx="1082704" cy="497795"/>
            </a:xfrm>
            <a:custGeom>
              <a:avLst/>
              <a:gdLst>
                <a:gd name="connsiteX0" fmla="*/ 0 w 1082704"/>
                <a:gd name="connsiteY0" fmla="*/ 595487 h 1082704"/>
                <a:gd name="connsiteX1" fmla="*/ 243608 w 1082704"/>
                <a:gd name="connsiteY1" fmla="*/ 595487 h 1082704"/>
                <a:gd name="connsiteX2" fmla="*/ 243608 w 1082704"/>
                <a:gd name="connsiteY2" fmla="*/ 0 h 1082704"/>
                <a:gd name="connsiteX3" fmla="*/ 839096 w 1082704"/>
                <a:gd name="connsiteY3" fmla="*/ 0 h 1082704"/>
                <a:gd name="connsiteX4" fmla="*/ 839096 w 1082704"/>
                <a:gd name="connsiteY4" fmla="*/ 595487 h 1082704"/>
                <a:gd name="connsiteX5" fmla="*/ 1082704 w 1082704"/>
                <a:gd name="connsiteY5" fmla="*/ 595487 h 1082704"/>
                <a:gd name="connsiteX6" fmla="*/ 541352 w 1082704"/>
                <a:gd name="connsiteY6" fmla="*/ 1082704 h 1082704"/>
                <a:gd name="connsiteX7" fmla="*/ 0 w 1082704"/>
                <a:gd name="connsiteY7" fmla="*/ 595487 h 108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704" h="1082704">
                  <a:moveTo>
                    <a:pt x="0" y="595487"/>
                  </a:moveTo>
                  <a:lnTo>
                    <a:pt x="243608" y="595487"/>
                  </a:lnTo>
                  <a:lnTo>
                    <a:pt x="243608" y="0"/>
                  </a:lnTo>
                  <a:lnTo>
                    <a:pt x="839096" y="0"/>
                  </a:lnTo>
                  <a:lnTo>
                    <a:pt x="839096" y="595487"/>
                  </a:lnTo>
                  <a:lnTo>
                    <a:pt x="1082704" y="595487"/>
                  </a:lnTo>
                  <a:lnTo>
                    <a:pt x="541352" y="1082704"/>
                  </a:lnTo>
                  <a:lnTo>
                    <a:pt x="0" y="595487"/>
                  </a:lnTo>
                  <a:close/>
                </a:path>
              </a:pathLst>
            </a:cu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289328" tIns="45720" rIns="289328" bIns="313689" numCol="1" spcCol="1270" anchor="ctr" anchorCtr="0">
              <a:noAutofit/>
            </a:bodyPr>
            <a:lstStyle/>
            <a:p>
              <a:pPr lvl="0" algn="ctr" defTabSz="1600200">
                <a:lnSpc>
                  <a:spcPct val="90000"/>
                </a:lnSpc>
                <a:spcBef>
                  <a:spcPct val="0"/>
                </a:spcBef>
                <a:spcAft>
                  <a:spcPct val="35000"/>
                </a:spcAft>
              </a:pPr>
              <a:endParaRPr lang="en-US" sz="3600" kern="1200"/>
            </a:p>
          </p:txBody>
        </p:sp>
      </p:grpSp>
    </p:spTree>
    <p:extLst>
      <p:ext uri="{BB962C8B-B14F-4D97-AF65-F5344CB8AC3E}">
        <p14:creationId xmlns:p14="http://schemas.microsoft.com/office/powerpoint/2010/main" val="368016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algn="ctr">
              <a:lnSpc>
                <a:spcPct val="115000"/>
              </a:lnSpc>
              <a:spcAft>
                <a:spcPts val="0"/>
              </a:spcAft>
            </a:pP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nghe</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030888" y="1066800"/>
            <a:ext cx="60960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Trước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khi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nội</a:t>
            </a:r>
            <a:r>
              <a:rPr lang="en-US" sz="2800" b="1" dirty="0">
                <a:solidFill>
                  <a:srgbClr val="0D0D0D"/>
                </a:solidFill>
                <a:latin typeface="Times New Roman" panose="02020603050405020304" pitchFamily="18" charset="0"/>
                <a:ea typeface="MS Mincho"/>
              </a:rPr>
              <a:t> dung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24" name="Freeform 23"/>
          <p:cNvSpPr/>
          <p:nvPr/>
        </p:nvSpPr>
        <p:spPr>
          <a:xfrm>
            <a:off x="1477901" y="5248707"/>
            <a:ext cx="9161517" cy="1012988"/>
          </a:xfrm>
          <a:custGeom>
            <a:avLst/>
            <a:gdLst>
              <a:gd name="connsiteX0" fmla="*/ 0 w 9161517"/>
              <a:gd name="connsiteY0" fmla="*/ 0 h 715648"/>
              <a:gd name="connsiteX1" fmla="*/ 9161517 w 9161517"/>
              <a:gd name="connsiteY1" fmla="*/ 0 h 715648"/>
              <a:gd name="connsiteX2" fmla="*/ 9161517 w 9161517"/>
              <a:gd name="connsiteY2" fmla="*/ 715648 h 715648"/>
              <a:gd name="connsiteX3" fmla="*/ 0 w 9161517"/>
              <a:gd name="connsiteY3" fmla="*/ 715648 h 715648"/>
              <a:gd name="connsiteX4" fmla="*/ 0 w 9161517"/>
              <a:gd name="connsiteY4" fmla="*/ 0 h 715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517" h="715648">
                <a:moveTo>
                  <a:pt x="0" y="0"/>
                </a:moveTo>
                <a:lnTo>
                  <a:pt x="9161517" y="0"/>
                </a:lnTo>
                <a:lnTo>
                  <a:pt x="9161517" y="715648"/>
                </a:lnTo>
                <a:lnTo>
                  <a:pt x="0" y="71564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1489082" y="4193907"/>
            <a:ext cx="9161517" cy="1242478"/>
          </a:xfrm>
          <a:custGeom>
            <a:avLst/>
            <a:gdLst>
              <a:gd name="connsiteX0" fmla="*/ 0 w 9161517"/>
              <a:gd name="connsiteY0" fmla="*/ 385487 h 1100667"/>
              <a:gd name="connsiteX1" fmla="*/ 4443175 w 9161517"/>
              <a:gd name="connsiteY1" fmla="*/ 385487 h 1100667"/>
              <a:gd name="connsiteX2" fmla="*/ 4443175 w 9161517"/>
              <a:gd name="connsiteY2" fmla="*/ 275167 h 1100667"/>
              <a:gd name="connsiteX3" fmla="*/ 4305592 w 9161517"/>
              <a:gd name="connsiteY3" fmla="*/ 275167 h 1100667"/>
              <a:gd name="connsiteX4" fmla="*/ 4580759 w 9161517"/>
              <a:gd name="connsiteY4" fmla="*/ 0 h 1100667"/>
              <a:gd name="connsiteX5" fmla="*/ 4855925 w 9161517"/>
              <a:gd name="connsiteY5" fmla="*/ 275167 h 1100667"/>
              <a:gd name="connsiteX6" fmla="*/ 4718342 w 9161517"/>
              <a:gd name="connsiteY6" fmla="*/ 275167 h 1100667"/>
              <a:gd name="connsiteX7" fmla="*/ 4718342 w 9161517"/>
              <a:gd name="connsiteY7" fmla="*/ 385487 h 1100667"/>
              <a:gd name="connsiteX8" fmla="*/ 9161517 w 9161517"/>
              <a:gd name="connsiteY8" fmla="*/ 385487 h 1100667"/>
              <a:gd name="connsiteX9" fmla="*/ 9161517 w 9161517"/>
              <a:gd name="connsiteY9" fmla="*/ 1100667 h 1100667"/>
              <a:gd name="connsiteX10" fmla="*/ 0 w 9161517"/>
              <a:gd name="connsiteY10" fmla="*/ 1100667 h 1100667"/>
              <a:gd name="connsiteX11" fmla="*/ 0 w 9161517"/>
              <a:gd name="connsiteY11" fmla="*/ 38548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1517" h="1100667">
                <a:moveTo>
                  <a:pt x="9161517" y="715180"/>
                </a:moveTo>
                <a:lnTo>
                  <a:pt x="4718342" y="715180"/>
                </a:lnTo>
                <a:lnTo>
                  <a:pt x="4718342" y="825500"/>
                </a:lnTo>
                <a:lnTo>
                  <a:pt x="4855925" y="825500"/>
                </a:lnTo>
                <a:lnTo>
                  <a:pt x="4580758" y="1100666"/>
                </a:lnTo>
                <a:lnTo>
                  <a:pt x="4305592" y="825500"/>
                </a:lnTo>
                <a:lnTo>
                  <a:pt x="4443175" y="825500"/>
                </a:lnTo>
                <a:lnTo>
                  <a:pt x="4443175" y="715180"/>
                </a:lnTo>
                <a:lnTo>
                  <a:pt x="0" y="715180"/>
                </a:lnTo>
                <a:lnTo>
                  <a:pt x="0" y="1"/>
                </a:lnTo>
                <a:lnTo>
                  <a:pt x="9161517" y="1"/>
                </a:lnTo>
                <a:lnTo>
                  <a:pt x="9161517" y="71518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20903" tIns="120905" rIns="120904" bIns="506391" numCol="1" spcCol="1270" anchor="ctr" anchorCtr="0">
            <a:noAutofit/>
          </a:bodyPr>
          <a:lstStyle/>
          <a:p>
            <a:pPr lvl="0" algn="ctr" defTabSz="7556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Bổ sung các từ, câu dẫn dắt, chào hỏi, kết nối các phần.</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1477902" y="3216042"/>
            <a:ext cx="9161517" cy="1197337"/>
          </a:xfrm>
          <a:custGeom>
            <a:avLst/>
            <a:gdLst>
              <a:gd name="connsiteX0" fmla="*/ 0 w 9161517"/>
              <a:gd name="connsiteY0" fmla="*/ 385487 h 1100667"/>
              <a:gd name="connsiteX1" fmla="*/ 4443175 w 9161517"/>
              <a:gd name="connsiteY1" fmla="*/ 385487 h 1100667"/>
              <a:gd name="connsiteX2" fmla="*/ 4443175 w 9161517"/>
              <a:gd name="connsiteY2" fmla="*/ 275167 h 1100667"/>
              <a:gd name="connsiteX3" fmla="*/ 4305592 w 9161517"/>
              <a:gd name="connsiteY3" fmla="*/ 275167 h 1100667"/>
              <a:gd name="connsiteX4" fmla="*/ 4580759 w 9161517"/>
              <a:gd name="connsiteY4" fmla="*/ 0 h 1100667"/>
              <a:gd name="connsiteX5" fmla="*/ 4855925 w 9161517"/>
              <a:gd name="connsiteY5" fmla="*/ 275167 h 1100667"/>
              <a:gd name="connsiteX6" fmla="*/ 4718342 w 9161517"/>
              <a:gd name="connsiteY6" fmla="*/ 275167 h 1100667"/>
              <a:gd name="connsiteX7" fmla="*/ 4718342 w 9161517"/>
              <a:gd name="connsiteY7" fmla="*/ 385487 h 1100667"/>
              <a:gd name="connsiteX8" fmla="*/ 9161517 w 9161517"/>
              <a:gd name="connsiteY8" fmla="*/ 385487 h 1100667"/>
              <a:gd name="connsiteX9" fmla="*/ 9161517 w 9161517"/>
              <a:gd name="connsiteY9" fmla="*/ 1100667 h 1100667"/>
              <a:gd name="connsiteX10" fmla="*/ 0 w 9161517"/>
              <a:gd name="connsiteY10" fmla="*/ 1100667 h 1100667"/>
              <a:gd name="connsiteX11" fmla="*/ 0 w 9161517"/>
              <a:gd name="connsiteY11" fmla="*/ 38548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1517" h="1100667">
                <a:moveTo>
                  <a:pt x="9161517" y="715180"/>
                </a:moveTo>
                <a:lnTo>
                  <a:pt x="4718342" y="715180"/>
                </a:lnTo>
                <a:lnTo>
                  <a:pt x="4718342" y="825500"/>
                </a:lnTo>
                <a:lnTo>
                  <a:pt x="4855925" y="825500"/>
                </a:lnTo>
                <a:lnTo>
                  <a:pt x="4580758" y="1100666"/>
                </a:lnTo>
                <a:lnTo>
                  <a:pt x="4305592" y="825500"/>
                </a:lnTo>
                <a:lnTo>
                  <a:pt x="4443175" y="825500"/>
                </a:lnTo>
                <a:lnTo>
                  <a:pt x="4443175" y="715180"/>
                </a:lnTo>
                <a:lnTo>
                  <a:pt x="0" y="715180"/>
                </a:lnTo>
                <a:lnTo>
                  <a:pt x="0" y="1"/>
                </a:lnTo>
                <a:lnTo>
                  <a:pt x="9161517" y="1"/>
                </a:lnTo>
                <a:lnTo>
                  <a:pt x="9161517" y="71518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20903" tIns="120905" rIns="120904" bIns="506392" numCol="1" spcCol="1270" anchor="ctr" anchorCtr="0">
            <a:noAutofit/>
          </a:bodyPr>
          <a:lstStyle/>
          <a:p>
            <a:pPr lvl="0" algn="ctr" defTabSz="7556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Xem lại dàn ý kể về chuyến đi đáng nhớ ở phần Viết.</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1489082" y="2193036"/>
            <a:ext cx="9161517" cy="1270447"/>
          </a:xfrm>
          <a:custGeom>
            <a:avLst/>
            <a:gdLst>
              <a:gd name="connsiteX0" fmla="*/ 0 w 9161517"/>
              <a:gd name="connsiteY0" fmla="*/ 385487 h 1100667"/>
              <a:gd name="connsiteX1" fmla="*/ 4443175 w 9161517"/>
              <a:gd name="connsiteY1" fmla="*/ 385487 h 1100667"/>
              <a:gd name="connsiteX2" fmla="*/ 4443175 w 9161517"/>
              <a:gd name="connsiteY2" fmla="*/ 275167 h 1100667"/>
              <a:gd name="connsiteX3" fmla="*/ 4305592 w 9161517"/>
              <a:gd name="connsiteY3" fmla="*/ 275167 h 1100667"/>
              <a:gd name="connsiteX4" fmla="*/ 4580759 w 9161517"/>
              <a:gd name="connsiteY4" fmla="*/ 0 h 1100667"/>
              <a:gd name="connsiteX5" fmla="*/ 4855925 w 9161517"/>
              <a:gd name="connsiteY5" fmla="*/ 275167 h 1100667"/>
              <a:gd name="connsiteX6" fmla="*/ 4718342 w 9161517"/>
              <a:gd name="connsiteY6" fmla="*/ 275167 h 1100667"/>
              <a:gd name="connsiteX7" fmla="*/ 4718342 w 9161517"/>
              <a:gd name="connsiteY7" fmla="*/ 385487 h 1100667"/>
              <a:gd name="connsiteX8" fmla="*/ 9161517 w 9161517"/>
              <a:gd name="connsiteY8" fmla="*/ 385487 h 1100667"/>
              <a:gd name="connsiteX9" fmla="*/ 9161517 w 9161517"/>
              <a:gd name="connsiteY9" fmla="*/ 1100667 h 1100667"/>
              <a:gd name="connsiteX10" fmla="*/ 0 w 9161517"/>
              <a:gd name="connsiteY10" fmla="*/ 1100667 h 1100667"/>
              <a:gd name="connsiteX11" fmla="*/ 0 w 9161517"/>
              <a:gd name="connsiteY11" fmla="*/ 38548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1517" h="1100667">
                <a:moveTo>
                  <a:pt x="9161517" y="715180"/>
                </a:moveTo>
                <a:lnTo>
                  <a:pt x="4718342" y="715180"/>
                </a:lnTo>
                <a:lnTo>
                  <a:pt x="4718342" y="825500"/>
                </a:lnTo>
                <a:lnTo>
                  <a:pt x="4855925" y="825500"/>
                </a:lnTo>
                <a:lnTo>
                  <a:pt x="4580758" y="1100666"/>
                </a:lnTo>
                <a:lnTo>
                  <a:pt x="4305592" y="825500"/>
                </a:lnTo>
                <a:lnTo>
                  <a:pt x="4443175" y="825500"/>
                </a:lnTo>
                <a:lnTo>
                  <a:pt x="4443175" y="715180"/>
                </a:lnTo>
                <a:lnTo>
                  <a:pt x="0" y="715180"/>
                </a:lnTo>
                <a:lnTo>
                  <a:pt x="0" y="1"/>
                </a:lnTo>
                <a:lnTo>
                  <a:pt x="9161517" y="1"/>
                </a:lnTo>
                <a:lnTo>
                  <a:pt x="9161517" y="71518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20903" tIns="120904" rIns="120904" bIns="506392"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49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1030888" y="1066800"/>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55595" y="1614899"/>
            <a:ext cx="10696764" cy="1578894"/>
          </a:xfrm>
          <a:prstGeom prst="rect">
            <a:avLst/>
          </a:prstGeom>
        </p:spPr>
        <p:txBody>
          <a:bodyPr wrap="square">
            <a:spAutoFit/>
          </a:bodyPr>
          <a:lstStyle/>
          <a:p>
            <a:pPr>
              <a:lnSpc>
                <a:spcPct val="115000"/>
              </a:lnSpc>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dàn</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lập</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phần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bổ</a:t>
            </a:r>
            <a:r>
              <a:rPr lang="en-US" sz="2800" dirty="0">
                <a:solidFill>
                  <a:srgbClr val="0D0D0D"/>
                </a:solidFill>
                <a:latin typeface="Times New Roman" panose="02020603050405020304" pitchFamily="18" charset="0"/>
                <a:ea typeface="Times New Roman" panose="02020603050405020304" pitchFamily="18" charset="0"/>
              </a:rPr>
              <a:t> sung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00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1030888" y="1066800"/>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569651"/>
            <a:ext cx="10807700" cy="108337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MS Mincho"/>
              </a:rPr>
              <a:t>4.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chỉnh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sửa</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55229898"/>
              </p:ext>
            </p:extLst>
          </p:nvPr>
        </p:nvGraphicFramePr>
        <p:xfrm>
          <a:off x="692150" y="2635900"/>
          <a:ext cx="10807700" cy="3331274"/>
        </p:xfrm>
        <a:graphic>
          <a:graphicData uri="http://schemas.openxmlformats.org/drawingml/2006/table">
            <a:tbl>
              <a:tblPr firstRow="1" firstCol="1" bandRow="1" bandCol="1"/>
              <a:tblGrid>
                <a:gridCol w="7821229">
                  <a:extLst>
                    <a:ext uri="{9D8B030D-6E8A-4147-A177-3AD203B41FA5}">
                      <a16:colId xmlns:a16="http://schemas.microsoft.com/office/drawing/2014/main" val="1629832900"/>
                    </a:ext>
                  </a:extLst>
                </a:gridCol>
                <a:gridCol w="2986471">
                  <a:extLst>
                    <a:ext uri="{9D8B030D-6E8A-4147-A177-3AD203B41FA5}">
                      <a16:colId xmlns:a16="http://schemas.microsoft.com/office/drawing/2014/main" val="2007026771"/>
                    </a:ext>
                  </a:extLst>
                </a:gridCol>
              </a:tblGrid>
              <a:tr h="0">
                <a:tc>
                  <a:txBody>
                    <a:bodyPr/>
                    <a:lstStyle/>
                    <a:p>
                      <a:pPr algn="ctr">
                        <a:lnSpc>
                          <a:spcPct val="115000"/>
                        </a:lnSpc>
                        <a:spcAft>
                          <a:spcPts val="0"/>
                        </a:spcAft>
                      </a:pPr>
                      <a:r>
                        <a:rPr lang="en-US" sz="2400" b="1" dirty="0" err="1">
                          <a:effectLst/>
                          <a:latin typeface="Times New Roman" panose="02020603050405020304" pitchFamily="18" charset="0"/>
                          <a:ea typeface="MS Mincho"/>
                          <a:cs typeface="Times New Roman" panose="02020603050405020304" pitchFamily="18" charset="0"/>
                        </a:rPr>
                        <a:t>Nội</a:t>
                      </a:r>
                      <a:r>
                        <a:rPr lang="en-US" sz="2400" b="1" dirty="0">
                          <a:effectLst/>
                          <a:latin typeface="Times New Roman" panose="02020603050405020304" pitchFamily="18" charset="0"/>
                          <a:ea typeface="MS Mincho"/>
                          <a:cs typeface="Times New Roman" panose="02020603050405020304" pitchFamily="18" charset="0"/>
                        </a:rPr>
                        <a:t> dung </a:t>
                      </a:r>
                      <a:r>
                        <a:rPr lang="en-US" sz="2400" b="1" dirty="0" err="1">
                          <a:effectLst/>
                          <a:latin typeface="Times New Roman" panose="02020603050405020304" pitchFamily="18" charset="0"/>
                          <a:ea typeface="MS Mincho"/>
                          <a:cs typeface="Times New Roman" panose="02020603050405020304" pitchFamily="18" charset="0"/>
                        </a:rPr>
                        <a:t>kiểm</a:t>
                      </a:r>
                      <a:r>
                        <a:rPr lang="en-US" sz="2400" b="1" dirty="0">
                          <a:effectLst/>
                          <a:latin typeface="Times New Roman" panose="02020603050405020304" pitchFamily="18" charset="0"/>
                          <a:ea typeface="MS Mincho"/>
                          <a:cs typeface="Times New Roman" panose="02020603050405020304" pitchFamily="18" charset="0"/>
                        </a:rPr>
                        <a:t> </a:t>
                      </a:r>
                      <a:r>
                        <a:rPr lang="en-US" sz="2400" b="1" dirty="0" err="1">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algn="ctr">
                        <a:lnSpc>
                          <a:spcPct val="115000"/>
                        </a:lnSpc>
                        <a:spcAft>
                          <a:spcPts val="0"/>
                        </a:spcAft>
                      </a:pPr>
                      <a:r>
                        <a:rPr lang="en-US" sz="2400" b="1" dirty="0" err="1" smtClean="0">
                          <a:effectLst/>
                          <a:latin typeface="Times New Roman" panose="02020603050405020304" pitchFamily="18" charset="0"/>
                          <a:ea typeface="MS Mincho"/>
                          <a:cs typeface="Times New Roman" panose="02020603050405020304" pitchFamily="18" charset="0"/>
                        </a:rPr>
                        <a:t>Đạt</a:t>
                      </a:r>
                      <a:r>
                        <a:rPr lang="en-US" sz="2400" b="1" dirty="0" smtClean="0">
                          <a:effectLst/>
                          <a:latin typeface="Times New Roman" panose="02020603050405020304" pitchFamily="18" charset="0"/>
                          <a:ea typeface="MS Mincho"/>
                          <a:cs typeface="Times New Roman" panose="02020603050405020304" pitchFamily="18" charset="0"/>
                        </a:rPr>
                        <a:t>/</a:t>
                      </a:r>
                      <a:r>
                        <a:rPr lang="en-US" sz="2400" b="1" dirty="0" err="1" smtClean="0">
                          <a:effectLst/>
                          <a:latin typeface="Times New Roman" panose="02020603050405020304" pitchFamily="18" charset="0"/>
                          <a:ea typeface="MS Mincho"/>
                          <a:cs typeface="Times New Roman" panose="02020603050405020304" pitchFamily="18" charset="0"/>
                        </a:rPr>
                        <a:t>chưa</a:t>
                      </a:r>
                      <a:r>
                        <a:rPr lang="en-US" sz="2400" b="1" dirty="0" smtClean="0">
                          <a:effectLst/>
                          <a:latin typeface="Times New Roman" panose="02020603050405020304" pitchFamily="18" charset="0"/>
                          <a:ea typeface="MS Mincho"/>
                          <a:cs typeface="Times New Roman" panose="02020603050405020304" pitchFamily="18" charset="0"/>
                        </a:rPr>
                        <a:t> </a:t>
                      </a:r>
                      <a:r>
                        <a:rPr lang="en-US" sz="2400" b="1" dirty="0" err="1">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2804566758"/>
                  </a:ext>
                </a:extLst>
              </a:tr>
              <a:tr h="0">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Bài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nói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có</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đủ</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các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phần</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mở</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bài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thân</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bài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kết</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bài</a:t>
                      </a:r>
                      <a:r>
                        <a:rPr lang="en-US" sz="2400" dirty="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302342"/>
                  </a:ext>
                </a:extLst>
              </a:tr>
              <a:tr h="0">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Người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kể</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trình</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bày</a:t>
                      </a:r>
                      <a:r>
                        <a:rPr lang="en-US" sz="2400" dirty="0">
                          <a:effectLst/>
                          <a:latin typeface="Times New Roman" panose="02020603050405020304" pitchFamily="18" charset="0"/>
                          <a:ea typeface="MS Mincho"/>
                          <a:cs typeface="Times New Roman" panose="02020603050405020304" pitchFamily="18" charset="0"/>
                        </a:rPr>
                        <a:t> chi </a:t>
                      </a:r>
                      <a:r>
                        <a:rPr lang="en-US" sz="2400" dirty="0" err="1">
                          <a:effectLst/>
                          <a:latin typeface="Times New Roman" panose="02020603050405020304" pitchFamily="18" charset="0"/>
                          <a:ea typeface="MS Mincho"/>
                          <a:cs typeface="Times New Roman" panose="02020603050405020304" pitchFamily="18" charset="0"/>
                        </a:rPr>
                        <a:t>tiết</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các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sự</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việc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xảy</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028928"/>
                  </a:ext>
                </a:extLst>
              </a:tr>
              <a:tr h="0">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Các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sự</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việc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được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kể</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theo</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trình</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tự</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thời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gian</a:t>
                      </a:r>
                      <a:r>
                        <a:rPr lang="en-US" sz="2400" dirty="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94297"/>
                  </a:ext>
                </a:extLst>
              </a:tr>
              <a:tr h="0">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Các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hành</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động</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của</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các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nhân</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vật</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tham</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gia</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được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kể</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đầy</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đủ</a:t>
                      </a:r>
                      <a:r>
                        <a:rPr lang="en-US" sz="2400" dirty="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558977"/>
                  </a:ext>
                </a:extLst>
              </a:tr>
              <a:tr h="0">
                <a:tc>
                  <a:txBody>
                    <a:bodyPr/>
                    <a:lstStyle/>
                    <a:p>
                      <a:pPr>
                        <a:lnSpc>
                          <a:spcPct val="115000"/>
                        </a:lnSpc>
                        <a:spcAft>
                          <a:spcPts val="0"/>
                        </a:spcAft>
                      </a:pPr>
                      <a:r>
                        <a:rPr lang="en-US" sz="2400">
                          <a:effectLst/>
                          <a:latin typeface="Times New Roman" panose="02020603050405020304" pitchFamily="18" charset="0"/>
                          <a:ea typeface="MS Mincho"/>
                          <a:cs typeface="Times New Roman" panose="02020603050405020304" pitchFamily="18" charset="0"/>
                        </a:rPr>
                        <a:t>- Người kể dùng ngôi thứ nhất để kể lại trải nghiệm.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649851"/>
                  </a:ext>
                </a:extLst>
              </a:tr>
              <a:tr h="0">
                <a:tc>
                  <a:txBody>
                    <a:bodyPr/>
                    <a:lstStyle/>
                    <a:p>
                      <a:pPr>
                        <a:lnSpc>
                          <a:spcPct val="115000"/>
                        </a:lnSpc>
                        <a:spcAft>
                          <a:spcPts val="0"/>
                        </a:spcAft>
                      </a:pPr>
                      <a:r>
                        <a:rPr lang="en-US" sz="2400">
                          <a:effectLst/>
                          <a:latin typeface="Times New Roman" panose="02020603050405020304" pitchFamily="18" charset="0"/>
                          <a:ea typeface="MS Mincho"/>
                          <a:cs typeface="Times New Roman" panose="02020603050405020304" pitchFamily="18" charset="0"/>
                        </a:rPr>
                        <a:t>- Người kể thể hiện cảm xúc phù hợp với nội dung được kể.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703711"/>
                  </a:ext>
                </a:extLst>
              </a:tr>
              <a:tr h="0">
                <a:tc>
                  <a:txBody>
                    <a:bodyPr/>
                    <a:lstStyle/>
                    <a:p>
                      <a:pPr>
                        <a:lnSpc>
                          <a:spcPct val="115000"/>
                        </a:lnSpc>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Lí giải được sự quan trọng, ý nghĩa của trải nghiệm được kể.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474273"/>
                  </a:ext>
                </a:extLst>
              </a:tr>
            </a:tbl>
          </a:graphicData>
        </a:graphic>
      </p:graphicFrame>
    </p:spTree>
    <p:extLst>
      <p:ext uri="{BB962C8B-B14F-4D97-AF65-F5344CB8AC3E}">
        <p14:creationId xmlns:p14="http://schemas.microsoft.com/office/powerpoint/2010/main" val="185317701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3258" y="910623"/>
            <a:ext cx="5085046" cy="587853"/>
          </a:xfrm>
          <a:prstGeom prst="rect">
            <a:avLst/>
          </a:prstGeom>
        </p:spPr>
        <p:txBody>
          <a:bodyPr wrap="none">
            <a:spAutoFit/>
          </a:bodyPr>
          <a:lstStyle/>
          <a:p>
            <a:pPr lvl="0">
              <a:lnSpc>
                <a:spcPct val="115000"/>
              </a:lnSpc>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của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bạn</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20037645"/>
              </p:ext>
            </p:extLst>
          </p:nvPr>
        </p:nvGraphicFramePr>
        <p:xfrm>
          <a:off x="350346" y="1608836"/>
          <a:ext cx="11168554" cy="4626864"/>
        </p:xfrm>
        <a:graphic>
          <a:graphicData uri="http://schemas.openxmlformats.org/drawingml/2006/table">
            <a:tbl>
              <a:tblPr firstRow="1" firstCol="1" lastRow="1" lastCol="1" bandRow="1" bandCol="1"/>
              <a:tblGrid>
                <a:gridCol w="2763176">
                  <a:extLst>
                    <a:ext uri="{9D8B030D-6E8A-4147-A177-3AD203B41FA5}">
                      <a16:colId xmlns:a16="http://schemas.microsoft.com/office/drawing/2014/main" val="3107640761"/>
                    </a:ext>
                  </a:extLst>
                </a:gridCol>
                <a:gridCol w="3022261">
                  <a:extLst>
                    <a:ext uri="{9D8B030D-6E8A-4147-A177-3AD203B41FA5}">
                      <a16:colId xmlns:a16="http://schemas.microsoft.com/office/drawing/2014/main" val="1786696493"/>
                    </a:ext>
                  </a:extLst>
                </a:gridCol>
                <a:gridCol w="2785917">
                  <a:extLst>
                    <a:ext uri="{9D8B030D-6E8A-4147-A177-3AD203B41FA5}">
                      <a16:colId xmlns:a16="http://schemas.microsoft.com/office/drawing/2014/main" val="52802805"/>
                    </a:ext>
                  </a:extLst>
                </a:gridCol>
                <a:gridCol w="2597200">
                  <a:extLst>
                    <a:ext uri="{9D8B030D-6E8A-4147-A177-3AD203B41FA5}">
                      <a16:colId xmlns:a16="http://schemas.microsoft.com/office/drawing/2014/main" val="4211077511"/>
                    </a:ext>
                  </a:extLst>
                </a:gridCol>
              </a:tblGrid>
              <a:tr h="89086">
                <a:tc gridSpan="4">
                  <a:txBody>
                    <a:bodyPr/>
                    <a:lstStyle/>
                    <a:p>
                      <a:pPr algn="ctr">
                        <a:lnSpc>
                          <a:spcPct val="115000"/>
                        </a:lnSpc>
                        <a:spcAft>
                          <a:spcPts val="0"/>
                        </a:spcAft>
                        <a:tabLst>
                          <a:tab pos="1386840" algn="l"/>
                        </a:tabLst>
                      </a:pPr>
                      <a:r>
                        <a:rPr lang="en-US" sz="2400" b="1" dirty="0">
                          <a:solidFill>
                            <a:srgbClr val="FF0000"/>
                          </a:solidFill>
                          <a:effectLst/>
                          <a:latin typeface="Times New Roman" panose="02020603050405020304" pitchFamily="18" charset="0"/>
                          <a:ea typeface="MS Mincho"/>
                          <a:cs typeface="Times New Roman" panose="02020603050405020304" pitchFamily="18" charset="0"/>
                        </a:rPr>
                        <a:t>PHIẾU ĐÁNH GIÁ  BÀI NÓI THEO TIÊU 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3812523"/>
                  </a:ext>
                </a:extLst>
              </a:tr>
              <a:tr h="89086">
                <a:tc gridSpan="4">
                  <a:txBody>
                    <a:bodyPr/>
                    <a:lstStyle/>
                    <a:p>
                      <a:pPr>
                        <a:lnSpc>
                          <a:spcPct val="115000"/>
                        </a:lnSpc>
                        <a:spcAft>
                          <a:spcPts val="0"/>
                        </a:spcAft>
                        <a:tabLst>
                          <a:tab pos="1386840" algn="l"/>
                        </a:tabLst>
                      </a:pPr>
                      <a:r>
                        <a:rPr lang="en-US" sz="2400" b="1" dirty="0">
                          <a:solidFill>
                            <a:srgbClr val="FF0000"/>
                          </a:solidFill>
                          <a:effectLst/>
                          <a:latin typeface="Times New Roman" panose="02020603050405020304" pitchFamily="18" charset="0"/>
                          <a:ea typeface="MS Mincho"/>
                          <a:cs typeface="Times New Roman" panose="02020603050405020304" pitchFamily="18" charset="0"/>
                        </a:rPr>
                        <a:t>                                         NHÓM............................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4022253"/>
                  </a:ext>
                </a:extLst>
              </a:tr>
              <a:tr h="185930">
                <a:tc>
                  <a:txBody>
                    <a:bodyPr/>
                    <a:lstStyle/>
                    <a:p>
                      <a:pPr algn="ctr">
                        <a:lnSpc>
                          <a:spcPct val="115000"/>
                        </a:lnSpc>
                        <a:spcAft>
                          <a:spcPts val="0"/>
                        </a:spcAft>
                        <a:tabLst>
                          <a:tab pos="1386840" algn="l"/>
                        </a:tabLst>
                      </a:pPr>
                      <a:r>
                        <a:rPr lang="en-US" sz="2400" b="1" dirty="0">
                          <a:effectLst/>
                          <a:latin typeface="Times New Roman" panose="02020603050405020304" pitchFamily="18" charset="0"/>
                          <a:ea typeface="MS Mincho"/>
                          <a:cs typeface="Times New Roman" panose="02020603050405020304" pitchFamily="18" charset="0"/>
                        </a:rPr>
                        <a:t>TIÊU 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400" b="1" dirty="0" err="1">
                          <a:effectLst/>
                          <a:latin typeface="Times New Roman" panose="02020603050405020304" pitchFamily="18" charset="0"/>
                          <a:ea typeface="MS Mincho"/>
                          <a:cs typeface="Times New Roman" panose="02020603050405020304" pitchFamily="18" charset="0"/>
                        </a:rPr>
                        <a:t>Chưa</a:t>
                      </a:r>
                      <a:r>
                        <a:rPr lang="en-US" sz="2400" b="1" dirty="0">
                          <a:effectLst/>
                          <a:latin typeface="Times New Roman" panose="02020603050405020304" pitchFamily="18" charset="0"/>
                          <a:ea typeface="MS Mincho"/>
                          <a:cs typeface="Times New Roman" panose="02020603050405020304" pitchFamily="18" charset="0"/>
                        </a:rPr>
                        <a:t> </a:t>
                      </a:r>
                      <a:r>
                        <a:rPr lang="en-US" sz="2400" b="1" dirty="0" err="1">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400" b="1" dirty="0">
                          <a:effectLst/>
                          <a:latin typeface="Times New Roman" panose="02020603050405020304" pitchFamily="18" charset="0"/>
                          <a:ea typeface="MS Mincho"/>
                          <a:cs typeface="Times New Roman" panose="02020603050405020304" pitchFamily="18" charset="0"/>
                        </a:rPr>
                        <a:t>(0 </a:t>
                      </a:r>
                      <a:r>
                        <a:rPr lang="en-US" sz="2400" b="1" dirty="0" err="1">
                          <a:effectLst/>
                          <a:latin typeface="Times New Roman" panose="02020603050405020304" pitchFamily="18" charset="0"/>
                          <a:ea typeface="MS Mincho"/>
                          <a:cs typeface="Times New Roman" panose="02020603050405020304" pitchFamily="18" charset="0"/>
                        </a:rPr>
                        <a:t>điểm</a:t>
                      </a:r>
                      <a:r>
                        <a:rPr lang="en-US" sz="2400" b="1" dirty="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400" b="1">
                          <a:effectLst/>
                          <a:latin typeface="Times New Roman" panose="02020603050405020304" pitchFamily="18" charset="0"/>
                          <a:ea typeface="MS Mincho"/>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400" b="1">
                          <a:effectLst/>
                          <a:latin typeface="Times New Roman" panose="02020603050405020304" pitchFamily="18" charset="0"/>
                          <a:ea typeface="MS Mincho"/>
                          <a:cs typeface="Times New Roman" panose="02020603050405020304" pitchFamily="18" charset="0"/>
                        </a:rPr>
                        <a:t>(1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400" b="1">
                          <a:effectLst/>
                          <a:latin typeface="Times New Roman" panose="02020603050405020304" pitchFamily="18" charset="0"/>
                          <a:ea typeface="MS Mincho"/>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400" b="1">
                          <a:effectLst/>
                          <a:latin typeface="Times New Roman" panose="02020603050405020304" pitchFamily="18" charset="0"/>
                          <a:ea typeface="MS Mincho"/>
                          <a:cs typeface="Times New Roman" panose="02020603050405020304" pitchFamily="18" charset="0"/>
                        </a:rPr>
                        <a:t>(2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701024242"/>
                  </a:ext>
                </a:extLst>
              </a:tr>
              <a:tr h="89086">
                <a:tc>
                  <a:txBody>
                    <a:bodyPr/>
                    <a:lstStyle/>
                    <a:p>
                      <a:pPr>
                        <a:lnSpc>
                          <a:spcPct val="115000"/>
                        </a:lnSpc>
                        <a:spcAft>
                          <a:spcPts val="0"/>
                        </a:spcAft>
                        <a:tabLst>
                          <a:tab pos="1386840" algn="l"/>
                        </a:tabLst>
                      </a:pPr>
                      <a:r>
                        <a:rPr lang="en-US" sz="2400">
                          <a:effectLst/>
                          <a:latin typeface="Times New Roman" panose="02020603050405020304" pitchFamily="18" charset="0"/>
                          <a:ea typeface="MS Mincho"/>
                          <a:cs typeface="Times New Roman" panose="02020603050405020304" pitchFamily="18" charset="0"/>
                        </a:rPr>
                        <a:t>1. Chọn được câu chuyện hay, có ý nghĩa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tabLst>
                          <a:tab pos="1386840" algn="l"/>
                        </a:tabLst>
                      </a:pPr>
                      <a:r>
                        <a:rPr lang="en-US" sz="2400" dirty="0" err="1">
                          <a:effectLst/>
                          <a:latin typeface="Times New Roman" panose="02020603050405020304" pitchFamily="18" charset="0"/>
                          <a:ea typeface="MS Mincho"/>
                          <a:cs typeface="Times New Roman" panose="02020603050405020304" pitchFamily="18" charset="0"/>
                        </a:rPr>
                        <a:t>Chưa</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có</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chuyện</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để</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kể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400">
                          <a:effectLst/>
                          <a:latin typeface="Times New Roman" panose="02020603050405020304" pitchFamily="18" charset="0"/>
                          <a:ea typeface="MS Mincho"/>
                          <a:cs typeface="Times New Roman" panose="02020603050405020304" pitchFamily="18" charset="0"/>
                        </a:rPr>
                        <a:t>Có chuyện để kể nhưng chưa hay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400">
                          <a:effectLst/>
                          <a:latin typeface="Times New Roman" panose="02020603050405020304" pitchFamily="18" charset="0"/>
                          <a:ea typeface="MS Mincho"/>
                          <a:cs typeface="Times New Roman" panose="02020603050405020304" pitchFamily="18" charset="0"/>
                        </a:rPr>
                        <a:t>Câu chuyện hay và ấn tượng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971322"/>
                  </a:ext>
                </a:extLst>
              </a:tr>
              <a:tr h="185930">
                <a:tc>
                  <a:txBody>
                    <a:bodyPr/>
                    <a:lstStyle/>
                    <a:p>
                      <a:pPr>
                        <a:lnSpc>
                          <a:spcPct val="115000"/>
                        </a:lnSpc>
                        <a:spcAft>
                          <a:spcPts val="0"/>
                        </a:spcAft>
                        <a:tabLst>
                          <a:tab pos="1386840" algn="l"/>
                        </a:tabLst>
                      </a:pPr>
                      <a:r>
                        <a:rPr lang="en-US" sz="2400">
                          <a:effectLst/>
                          <a:latin typeface="Times New Roman" panose="02020603050405020304" pitchFamily="18" charset="0"/>
                          <a:ea typeface="MS Mincho"/>
                          <a:cs typeface="Times New Roman" panose="02020603050405020304" pitchFamily="18" charset="0"/>
                        </a:rPr>
                        <a:t>2. Nội dung câu chuyện hay, phong phú, hấp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tabLst>
                          <a:tab pos="1386840" algn="l"/>
                        </a:tabLst>
                      </a:pPr>
                      <a:r>
                        <a:rPr lang="en-US" sz="2400" dirty="0" err="1">
                          <a:effectLst/>
                          <a:latin typeface="Times New Roman" panose="02020603050405020304" pitchFamily="18" charset="0"/>
                          <a:ea typeface="MS Mincho"/>
                          <a:cs typeface="Times New Roman" panose="02020603050405020304" pitchFamily="18" charset="0"/>
                        </a:rPr>
                        <a:t>Nôi</a:t>
                      </a:r>
                      <a:r>
                        <a:rPr lang="en-US" sz="2400" dirty="0">
                          <a:effectLst/>
                          <a:latin typeface="Times New Roman" panose="02020603050405020304" pitchFamily="18" charset="0"/>
                          <a:ea typeface="MS Mincho"/>
                          <a:cs typeface="Times New Roman" panose="02020603050405020304" pitchFamily="18" charset="0"/>
                        </a:rPr>
                        <a:t> dung </a:t>
                      </a:r>
                      <a:r>
                        <a:rPr lang="en-US" sz="2400" dirty="0" err="1">
                          <a:effectLst/>
                          <a:latin typeface="Times New Roman" panose="02020603050405020304" pitchFamily="18" charset="0"/>
                          <a:ea typeface="MS Mincho"/>
                          <a:cs typeface="Times New Roman" panose="02020603050405020304" pitchFamily="18" charset="0"/>
                        </a:rPr>
                        <a:t>sơ</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sài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chưa</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có</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đủ</a:t>
                      </a:r>
                      <a:r>
                        <a:rPr lang="en-US" sz="2400" dirty="0">
                          <a:effectLst/>
                          <a:latin typeface="Times New Roman" panose="02020603050405020304" pitchFamily="18" charset="0"/>
                          <a:ea typeface="MS Mincho"/>
                          <a:cs typeface="Times New Roman" panose="02020603050405020304" pitchFamily="18" charset="0"/>
                        </a:rPr>
                        <a:t> chi </a:t>
                      </a:r>
                      <a:r>
                        <a:rPr lang="en-US" sz="2400" dirty="0" err="1">
                          <a:effectLst/>
                          <a:latin typeface="Times New Roman" panose="02020603050405020304" pitchFamily="18" charset="0"/>
                          <a:ea typeface="MS Mincho"/>
                          <a:cs typeface="Times New Roman" panose="02020603050405020304" pitchFamily="18" charset="0"/>
                        </a:rPr>
                        <a:t>tiết</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để</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người</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nghe</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hiểu</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được</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nội</a:t>
                      </a:r>
                      <a:r>
                        <a:rPr lang="en-US" sz="2400" dirty="0">
                          <a:effectLst/>
                          <a:latin typeface="Times New Roman" panose="02020603050405020304" pitchFamily="18" charset="0"/>
                          <a:ea typeface="MS Mincho"/>
                          <a:cs typeface="Times New Roman" panose="02020603050405020304" pitchFamily="18" charset="0"/>
                        </a:rPr>
                        <a:t> dung </a:t>
                      </a:r>
                      <a:r>
                        <a:rPr lang="en-US" sz="2400" dirty="0" err="1">
                          <a:effectLst/>
                          <a:latin typeface="Times New Roman" panose="02020603050405020304" pitchFamily="18" charset="0"/>
                          <a:ea typeface="MS Mincho"/>
                          <a:cs typeface="Times New Roman" panose="02020603050405020304" pitchFamily="18" charset="0"/>
                        </a:rPr>
                        <a:t>câu</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chuyện</a:t>
                      </a:r>
                      <a:r>
                        <a:rPr lang="en-US" sz="2400" dirty="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400">
                          <a:effectLst/>
                          <a:latin typeface="Times New Roman" panose="02020603050405020304" pitchFamily="18" charset="0"/>
                          <a:ea typeface="MS Mincho"/>
                          <a:cs typeface="Times New Roman" panose="02020603050405020304" pitchFamily="18" charset="0"/>
                        </a:rPr>
                        <a:t>Có đủ chi tiết để người nghe hiểu được nội dung câu chuyện.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400" dirty="0" err="1">
                          <a:effectLst/>
                          <a:latin typeface="Times New Roman" panose="02020603050405020304" pitchFamily="18" charset="0"/>
                          <a:ea typeface="MS Mincho"/>
                          <a:cs typeface="Times New Roman" panose="02020603050405020304" pitchFamily="18" charset="0"/>
                        </a:rPr>
                        <a:t>Nội</a:t>
                      </a:r>
                      <a:r>
                        <a:rPr lang="en-US" sz="2400" dirty="0">
                          <a:effectLst/>
                          <a:latin typeface="Times New Roman" panose="02020603050405020304" pitchFamily="18" charset="0"/>
                          <a:ea typeface="MS Mincho"/>
                          <a:cs typeface="Times New Roman" panose="02020603050405020304" pitchFamily="18" charset="0"/>
                        </a:rPr>
                        <a:t> dung </a:t>
                      </a:r>
                      <a:r>
                        <a:rPr lang="en-US" sz="2400" dirty="0" err="1">
                          <a:effectLst/>
                          <a:latin typeface="Times New Roman" panose="02020603050405020304" pitchFamily="18" charset="0"/>
                          <a:ea typeface="MS Mincho"/>
                          <a:cs typeface="Times New Roman" panose="02020603050405020304" pitchFamily="18" charset="0"/>
                        </a:rPr>
                        <a:t>câu</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chuyện</a:t>
                      </a:r>
                      <a:r>
                        <a:rPr lang="en-US" sz="2400" dirty="0">
                          <a:effectLst/>
                          <a:latin typeface="Times New Roman" panose="02020603050405020304" pitchFamily="18" charset="0"/>
                          <a:ea typeface="MS Mincho"/>
                          <a:cs typeface="Times New Roman" panose="02020603050405020304" pitchFamily="18" charset="0"/>
                        </a:rPr>
                        <a:t> hay, </a:t>
                      </a:r>
                      <a:r>
                        <a:rPr lang="en-US" sz="2400" dirty="0" err="1">
                          <a:effectLst/>
                          <a:latin typeface="Times New Roman" panose="02020603050405020304" pitchFamily="18" charset="0"/>
                          <a:ea typeface="MS Mincho"/>
                          <a:cs typeface="Times New Roman" panose="02020603050405020304" pitchFamily="18" charset="0"/>
                        </a:rPr>
                        <a:t>phong</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phú</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hấp</a:t>
                      </a:r>
                      <a:r>
                        <a:rPr lang="en-US" sz="2400" dirty="0">
                          <a:effectLst/>
                          <a:latin typeface="Times New Roman" panose="02020603050405020304" pitchFamily="18" charset="0"/>
                          <a:ea typeface="MS Mincho"/>
                          <a:cs typeface="Times New Roman" panose="02020603050405020304" pitchFamily="18" charset="0"/>
                        </a:rPr>
                        <a:t> </a:t>
                      </a:r>
                      <a:r>
                        <a:rPr lang="en-US" sz="2400" dirty="0" err="1">
                          <a:effectLst/>
                          <a:latin typeface="Times New Roman" panose="02020603050405020304" pitchFamily="18" charset="0"/>
                          <a:ea typeface="MS Mincho"/>
                          <a:cs typeface="Times New Roman" panose="02020603050405020304" pitchFamily="18" charset="0"/>
                        </a:rPr>
                        <a:t>dẫn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929016"/>
                  </a:ext>
                </a:extLst>
              </a:tr>
            </a:tbl>
          </a:graphicData>
        </a:graphic>
      </p:graphicFrame>
      <p:sp>
        <p:nvSpPr>
          <p:cNvPr id="6" name="Rectangle 5"/>
          <p:cNvSpPr/>
          <p:nvPr/>
        </p:nvSpPr>
        <p:spPr>
          <a:xfrm>
            <a:off x="350346" y="212410"/>
            <a:ext cx="3889206" cy="587853"/>
          </a:xfrm>
          <a:prstGeom prst="rect">
            <a:avLst/>
          </a:prstGeom>
        </p:spPr>
        <p:txBody>
          <a:bodyPr wrap="none">
            <a:spAutoFit/>
          </a:bodyPr>
          <a:lstStyle/>
          <a:p>
            <a:pPr lvl="0">
              <a:lnSpc>
                <a:spcPct val="115000"/>
              </a:lnSpc>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Đánh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giá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978160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961" y="436179"/>
            <a:ext cx="508504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4262821050"/>
              </p:ext>
            </p:extLst>
          </p:nvPr>
        </p:nvGraphicFramePr>
        <p:xfrm>
          <a:off x="283780" y="1024032"/>
          <a:ext cx="11792607" cy="5783580"/>
        </p:xfrm>
        <a:graphic>
          <a:graphicData uri="http://schemas.openxmlformats.org/drawingml/2006/table">
            <a:tbl>
              <a:tblPr firstRow="1" firstCol="1" lastRow="1" lastCol="1" bandRow="1" bandCol="1"/>
              <a:tblGrid>
                <a:gridCol w="2513610">
                  <a:extLst>
                    <a:ext uri="{9D8B030D-6E8A-4147-A177-3AD203B41FA5}">
                      <a16:colId xmlns:a16="http://schemas.microsoft.com/office/drawing/2014/main" val="3107640761"/>
                    </a:ext>
                  </a:extLst>
                </a:gridCol>
                <a:gridCol w="3595094">
                  <a:extLst>
                    <a:ext uri="{9D8B030D-6E8A-4147-A177-3AD203B41FA5}">
                      <a16:colId xmlns:a16="http://schemas.microsoft.com/office/drawing/2014/main" val="1786696493"/>
                    </a:ext>
                  </a:extLst>
                </a:gridCol>
                <a:gridCol w="2797135">
                  <a:extLst>
                    <a:ext uri="{9D8B030D-6E8A-4147-A177-3AD203B41FA5}">
                      <a16:colId xmlns:a16="http://schemas.microsoft.com/office/drawing/2014/main" val="52802805"/>
                    </a:ext>
                  </a:extLst>
                </a:gridCol>
                <a:gridCol w="2886768">
                  <a:extLst>
                    <a:ext uri="{9D8B030D-6E8A-4147-A177-3AD203B41FA5}">
                      <a16:colId xmlns:a16="http://schemas.microsoft.com/office/drawing/2014/main" val="4211077511"/>
                    </a:ext>
                  </a:extLst>
                </a:gridCol>
              </a:tblGrid>
              <a:tr h="89086">
                <a:tc gridSpan="4">
                  <a:txBody>
                    <a:bodyPr/>
                    <a:lstStyle/>
                    <a:p>
                      <a:pPr algn="ctr">
                        <a:lnSpc>
                          <a:spcPct val="115000"/>
                        </a:lnSpc>
                        <a:spcAft>
                          <a:spcPts val="0"/>
                        </a:spcAft>
                        <a:tabLst>
                          <a:tab pos="1386840" algn="l"/>
                        </a:tabLst>
                      </a:pPr>
                      <a:r>
                        <a:rPr lang="en-US" sz="2200" b="1" dirty="0">
                          <a:solidFill>
                            <a:srgbClr val="FF0000"/>
                          </a:solidFill>
                          <a:effectLst/>
                          <a:latin typeface="Times New Roman" panose="02020603050405020304" pitchFamily="18" charset="0"/>
                          <a:ea typeface="MS Mincho"/>
                          <a:cs typeface="Times New Roman" panose="02020603050405020304" pitchFamily="18" charset="0"/>
                        </a:rPr>
                        <a:t>PHIẾU ĐÁNH GIÁ  BÀI NÓI THEO TIÊU CHÍ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3812523"/>
                  </a:ext>
                </a:extLst>
              </a:tr>
              <a:tr h="89086">
                <a:tc gridSpan="4">
                  <a:txBody>
                    <a:bodyPr/>
                    <a:lstStyle/>
                    <a:p>
                      <a:pPr>
                        <a:lnSpc>
                          <a:spcPct val="115000"/>
                        </a:lnSpc>
                        <a:spcAft>
                          <a:spcPts val="0"/>
                        </a:spcAft>
                        <a:tabLst>
                          <a:tab pos="1386840" algn="l"/>
                        </a:tabLst>
                      </a:pPr>
                      <a:r>
                        <a:rPr lang="en-US" sz="2200" b="1" dirty="0">
                          <a:solidFill>
                            <a:srgbClr val="FF0000"/>
                          </a:solidFill>
                          <a:effectLst/>
                          <a:latin typeface="Times New Roman" panose="02020603050405020304" pitchFamily="18" charset="0"/>
                          <a:ea typeface="MS Mincho"/>
                          <a:cs typeface="Times New Roman" panose="02020603050405020304" pitchFamily="18" charset="0"/>
                        </a:rPr>
                        <a:t>                                         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4022253"/>
                  </a:ext>
                </a:extLst>
              </a:tr>
              <a:tr h="185930">
                <a:tc>
                  <a:txBody>
                    <a:bodyPr/>
                    <a:lstStyle/>
                    <a:p>
                      <a:pPr algn="ctr">
                        <a:lnSpc>
                          <a:spcPct val="115000"/>
                        </a:lnSpc>
                        <a:spcAft>
                          <a:spcPts val="0"/>
                        </a:spcAft>
                        <a:tabLst>
                          <a:tab pos="1386840" algn="l"/>
                        </a:tabLst>
                      </a:pPr>
                      <a:r>
                        <a:rPr lang="en-US" sz="2200" b="1" dirty="0">
                          <a:effectLst/>
                          <a:latin typeface="Times New Roman" panose="02020603050405020304" pitchFamily="18" charset="0"/>
                          <a:ea typeface="MS Mincho"/>
                          <a:cs typeface="Times New Roman" panose="02020603050405020304" pitchFamily="18" charset="0"/>
                        </a:rPr>
                        <a:t>TIÊU CHÍ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200" b="1" dirty="0" err="1">
                          <a:effectLst/>
                          <a:latin typeface="Times New Roman" panose="02020603050405020304" pitchFamily="18" charset="0"/>
                          <a:ea typeface="MS Mincho"/>
                          <a:cs typeface="Times New Roman" panose="02020603050405020304" pitchFamily="18" charset="0"/>
                        </a:rPr>
                        <a:t>Chưa</a:t>
                      </a:r>
                      <a:r>
                        <a:rPr lang="en-US" sz="2200" b="1" dirty="0">
                          <a:effectLst/>
                          <a:latin typeface="Times New Roman" panose="02020603050405020304" pitchFamily="18" charset="0"/>
                          <a:ea typeface="MS Mincho"/>
                          <a:cs typeface="Times New Roman" panose="02020603050405020304" pitchFamily="18" charset="0"/>
                        </a:rPr>
                        <a:t> </a:t>
                      </a:r>
                      <a:r>
                        <a:rPr lang="en-US" sz="2200" b="1" dirty="0" err="1">
                          <a:effectLst/>
                          <a:latin typeface="Times New Roman" panose="02020603050405020304" pitchFamily="18" charset="0"/>
                          <a:ea typeface="MS Mincho"/>
                          <a:cs typeface="Times New Roman" panose="02020603050405020304" pitchFamily="18" charset="0"/>
                        </a:rPr>
                        <a:t>đạt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200" b="1" dirty="0">
                          <a:effectLst/>
                          <a:latin typeface="Times New Roman" panose="02020603050405020304" pitchFamily="18" charset="0"/>
                          <a:ea typeface="MS Mincho"/>
                          <a:cs typeface="Times New Roman" panose="02020603050405020304" pitchFamily="18" charset="0"/>
                        </a:rPr>
                        <a:t>(0 </a:t>
                      </a:r>
                      <a:r>
                        <a:rPr lang="en-US" sz="2200" b="1" dirty="0" err="1">
                          <a:effectLst/>
                          <a:latin typeface="Times New Roman" panose="02020603050405020304" pitchFamily="18" charset="0"/>
                          <a:ea typeface="MS Mincho"/>
                          <a:cs typeface="Times New Roman" panose="02020603050405020304" pitchFamily="18" charset="0"/>
                        </a:rPr>
                        <a:t>điểm</a:t>
                      </a:r>
                      <a:r>
                        <a:rPr lang="en-US" sz="2200" b="1"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200" b="1">
                          <a:effectLst/>
                          <a:latin typeface="Times New Roman" panose="02020603050405020304" pitchFamily="18" charset="0"/>
                          <a:ea typeface="MS Mincho"/>
                          <a:cs typeface="Times New Roman" panose="02020603050405020304" pitchFamily="18" charset="0"/>
                        </a:rPr>
                        <a:t>Đạt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200" b="1">
                          <a:effectLst/>
                          <a:latin typeface="Times New Roman" panose="02020603050405020304" pitchFamily="18" charset="0"/>
                          <a:ea typeface="MS Mincho"/>
                          <a:cs typeface="Times New Roman" panose="02020603050405020304" pitchFamily="18" charset="0"/>
                        </a:rPr>
                        <a:t>(1 điểm)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2200" b="1">
                          <a:effectLst/>
                          <a:latin typeface="Times New Roman" panose="02020603050405020304" pitchFamily="18" charset="0"/>
                          <a:ea typeface="MS Mincho"/>
                          <a:cs typeface="Times New Roman" panose="02020603050405020304" pitchFamily="18" charset="0"/>
                        </a:rPr>
                        <a:t>Tốt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2200" b="1">
                          <a:effectLst/>
                          <a:latin typeface="Times New Roman" panose="02020603050405020304" pitchFamily="18" charset="0"/>
                          <a:ea typeface="MS Mincho"/>
                          <a:cs typeface="Times New Roman" panose="02020603050405020304" pitchFamily="18" charset="0"/>
                        </a:rPr>
                        <a:t>(2 điểm)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701024242"/>
                  </a:ext>
                </a:extLst>
              </a:tr>
              <a:tr h="185930">
                <a:tc>
                  <a:txBody>
                    <a:bodyPr/>
                    <a:lstStyle/>
                    <a:p>
                      <a:pPr>
                        <a:lnSpc>
                          <a:spcPct val="115000"/>
                        </a:lnSpc>
                        <a:spcAft>
                          <a:spcPts val="0"/>
                        </a:spcAft>
                        <a:tabLst>
                          <a:tab pos="1386840" algn="l"/>
                        </a:tabLst>
                      </a:pPr>
                      <a:r>
                        <a:rPr lang="en-US" sz="2200" dirty="0">
                          <a:effectLst/>
                          <a:latin typeface="Times New Roman" panose="02020603050405020304" pitchFamily="18" charset="0"/>
                          <a:ea typeface="MS Mincho"/>
                          <a:cs typeface="Times New Roman" panose="02020603050405020304" pitchFamily="18" charset="0"/>
                        </a:rPr>
                        <a:t>3. </a:t>
                      </a: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to, </a:t>
                      </a:r>
                      <a:r>
                        <a:rPr lang="en-US" sz="2200" dirty="0" err="1">
                          <a:effectLst/>
                          <a:latin typeface="Times New Roman" panose="02020603050405020304" pitchFamily="18" charset="0"/>
                          <a:ea typeface="MS Mincho"/>
                          <a:cs typeface="Times New Roman" panose="02020603050405020304" pitchFamily="18" charset="0"/>
                        </a:rPr>
                        <a:t>rõ</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ràng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truyền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cảm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nhỏ</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khó</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nghe</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lặp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lại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ngập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ngừng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nhiều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lần</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to, </a:t>
                      </a:r>
                      <a:r>
                        <a:rPr lang="en-US" sz="2200" dirty="0" err="1">
                          <a:effectLst/>
                          <a:latin typeface="Times New Roman" panose="02020603050405020304" pitchFamily="18" charset="0"/>
                          <a:ea typeface="MS Mincho"/>
                          <a:cs typeface="Times New Roman" panose="02020603050405020304" pitchFamily="18" charset="0"/>
                        </a:rPr>
                        <a:t>nhưng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đôi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chỗ</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lặp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lại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hoặc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ngập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ngừng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một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câu</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to, </a:t>
                      </a:r>
                      <a:r>
                        <a:rPr lang="en-US" sz="2200" dirty="0" err="1">
                          <a:effectLst/>
                          <a:latin typeface="Times New Roman" panose="02020603050405020304" pitchFamily="18" charset="0"/>
                          <a:ea typeface="MS Mincho"/>
                          <a:cs typeface="Times New Roman" panose="02020603050405020304" pitchFamily="18" charset="0"/>
                        </a:rPr>
                        <a:t>truyền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cảm</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hầu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như</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không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lặp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lại</a:t>
                      </a:r>
                      <a:r>
                        <a:rPr lang="en-US" sz="2200" dirty="0">
                          <a:effectLst/>
                          <a:latin typeface="Times New Roman" panose="02020603050405020304" pitchFamily="18" charset="0"/>
                          <a:ea typeface="MS Mincho"/>
                          <a:cs typeface="Times New Roman" panose="02020603050405020304" pitchFamily="18" charset="0"/>
                        </a:rPr>
                        <a:t> hay </a:t>
                      </a:r>
                      <a:r>
                        <a:rPr lang="en-US" sz="2200" dirty="0" err="1">
                          <a:effectLst/>
                          <a:latin typeface="Times New Roman" panose="02020603050405020304" pitchFamily="18" charset="0"/>
                          <a:ea typeface="MS Mincho"/>
                          <a:cs typeface="Times New Roman" panose="02020603050405020304" pitchFamily="18" charset="0"/>
                        </a:rPr>
                        <a:t>ngập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ngừng</a:t>
                      </a:r>
                      <a:r>
                        <a:rPr lang="en-US" sz="2200" dirty="0">
                          <a:effectLst/>
                          <a:latin typeface="Times New Roman" panose="02020603050405020304" pitchFamily="18" charset="0"/>
                          <a:ea typeface="MS Mincho"/>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88825"/>
                  </a:ext>
                </a:extLst>
              </a:tr>
              <a:tr h="282773">
                <a:tc>
                  <a:txBody>
                    <a:bodyPr/>
                    <a:lstStyle/>
                    <a:p>
                      <a:pPr>
                        <a:lnSpc>
                          <a:spcPct val="115000"/>
                        </a:lnSpc>
                        <a:spcAft>
                          <a:spcPts val="0"/>
                        </a:spcAft>
                        <a:tabLst>
                          <a:tab pos="1386840" algn="l"/>
                        </a:tabLst>
                      </a:pPr>
                      <a:r>
                        <a:rPr lang="en-US" sz="2200">
                          <a:effectLst/>
                          <a:latin typeface="Times New Roman" panose="02020603050405020304" pitchFamily="18" charset="0"/>
                          <a:ea typeface="MS Mincho"/>
                          <a:cs typeface="Times New Roman" panose="02020603050405020304" pitchFamily="18" charset="0"/>
                        </a:rPr>
                        <a:t>4. Sử dụng yếu tố phi ngôn ngữ (điệu bộ, cử chỉ, nét mặt, ánh mắt,..) phù hợp</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Điệu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bộ</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thiếu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tự</a:t>
                      </a:r>
                      <a:r>
                        <a:rPr lang="en-US" sz="2200" dirty="0">
                          <a:effectLst/>
                          <a:latin typeface="Times New Roman" panose="02020603050405020304" pitchFamily="18" charset="0"/>
                          <a:ea typeface="MS Mincho"/>
                          <a:cs typeface="Times New Roman" panose="02020603050405020304" pitchFamily="18" charset="0"/>
                        </a:rPr>
                        <a:t> tin, </a:t>
                      </a:r>
                      <a:r>
                        <a:rPr lang="en-US" sz="2200" dirty="0" err="1">
                          <a:effectLst/>
                          <a:latin typeface="Times New Roman" panose="02020603050405020304" pitchFamily="18" charset="0"/>
                          <a:ea typeface="MS Mincho"/>
                          <a:cs typeface="Times New Roman" panose="02020603050405020304" pitchFamily="18" charset="0"/>
                        </a:rPr>
                        <a:t>mắt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chưa</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nhìn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người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nghe</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nét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mặt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chưa</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biểu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cảm</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hoặc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biểu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cảm</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không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phù</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hợp</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Điệu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bộ</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tự</a:t>
                      </a:r>
                      <a:r>
                        <a:rPr lang="en-US" sz="2200" dirty="0">
                          <a:effectLst/>
                          <a:latin typeface="Times New Roman" panose="02020603050405020304" pitchFamily="18" charset="0"/>
                          <a:ea typeface="MS Mincho"/>
                          <a:cs typeface="Times New Roman" panose="02020603050405020304" pitchFamily="18" charset="0"/>
                        </a:rPr>
                        <a:t> tin, </a:t>
                      </a:r>
                      <a:r>
                        <a:rPr lang="en-US" sz="2200" dirty="0" err="1">
                          <a:effectLst/>
                          <a:latin typeface="Times New Roman" panose="02020603050405020304" pitchFamily="18" charset="0"/>
                          <a:ea typeface="MS Mincho"/>
                          <a:cs typeface="Times New Roman" panose="02020603050405020304" pitchFamily="18" charset="0"/>
                        </a:rPr>
                        <a:t>mắt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chưa</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nhìn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người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nghe</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biểu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cảm</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phù</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hợp</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với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nội</a:t>
                      </a:r>
                      <a:r>
                        <a:rPr lang="en-US" sz="2200" dirty="0">
                          <a:effectLst/>
                          <a:latin typeface="Times New Roman" panose="02020603050405020304" pitchFamily="18" charset="0"/>
                          <a:ea typeface="MS Mincho"/>
                          <a:cs typeface="Times New Roman" panose="02020603050405020304" pitchFamily="18" charset="0"/>
                        </a:rPr>
                        <a:t> dung </a:t>
                      </a:r>
                      <a:r>
                        <a:rPr lang="en-US" sz="2200" dirty="0" err="1">
                          <a:effectLst/>
                          <a:latin typeface="Times New Roman" panose="02020603050405020304" pitchFamily="18" charset="0"/>
                          <a:ea typeface="MS Mincho"/>
                          <a:cs typeface="Times New Roman" panose="02020603050405020304" pitchFamily="18" charset="0"/>
                        </a:rPr>
                        <a:t>câu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chuyện</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Điệu</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bộ</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tự</a:t>
                      </a:r>
                      <a:r>
                        <a:rPr lang="en-US" sz="2200" dirty="0">
                          <a:effectLst/>
                          <a:latin typeface="Times New Roman" panose="02020603050405020304" pitchFamily="18" charset="0"/>
                          <a:ea typeface="MS Mincho"/>
                          <a:cs typeface="Times New Roman" panose="02020603050405020304" pitchFamily="18" charset="0"/>
                        </a:rPr>
                        <a:t> tin, </a:t>
                      </a:r>
                      <a:r>
                        <a:rPr lang="en-US" sz="2200" dirty="0" err="1">
                          <a:effectLst/>
                          <a:latin typeface="Times New Roman" panose="02020603050405020304" pitchFamily="18" charset="0"/>
                          <a:ea typeface="MS Mincho"/>
                          <a:cs typeface="Times New Roman" panose="02020603050405020304" pitchFamily="18" charset="0"/>
                        </a:rPr>
                        <a:t>mắt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nhìn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người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nghe</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nét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mặt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sinh</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động</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084073"/>
                  </a:ext>
                </a:extLst>
              </a:tr>
              <a:tr h="185930">
                <a:tc>
                  <a:txBody>
                    <a:bodyPr/>
                    <a:lstStyle/>
                    <a:p>
                      <a:pPr>
                        <a:lnSpc>
                          <a:spcPct val="115000"/>
                        </a:lnSpc>
                        <a:spcAft>
                          <a:spcPts val="0"/>
                        </a:spcAft>
                        <a:tabLst>
                          <a:tab pos="1386840" algn="l"/>
                        </a:tabLst>
                      </a:pPr>
                      <a:r>
                        <a:rPr lang="en-US" sz="2200">
                          <a:effectLst/>
                          <a:latin typeface="Times New Roman" panose="02020603050405020304" pitchFamily="18" charset="0"/>
                          <a:ea typeface="MS Mincho"/>
                          <a:cs typeface="Times New Roman" panose="02020603050405020304" pitchFamily="18" charset="0"/>
                        </a:rPr>
                        <a:t>5. Mở đầu và kết thúc hợp lí</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Không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chào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hỏi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hoặc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không</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có</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kết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thúc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bài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Chào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hỏi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có</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kết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thúc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bài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2200" dirty="0" err="1">
                          <a:effectLst/>
                          <a:latin typeface="Times New Roman" panose="02020603050405020304" pitchFamily="18" charset="0"/>
                          <a:ea typeface="MS Mincho"/>
                          <a:cs typeface="Times New Roman" panose="02020603050405020304" pitchFamily="18" charset="0"/>
                        </a:rPr>
                        <a:t>Chào</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hỏi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và</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có</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lời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kết</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thúc</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bài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nói</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ấn</a:t>
                      </a:r>
                      <a:r>
                        <a:rPr lang="en-US" sz="2200" dirty="0">
                          <a:effectLst/>
                          <a:latin typeface="Times New Roman" panose="02020603050405020304" pitchFamily="18" charset="0"/>
                          <a:ea typeface="MS Mincho"/>
                          <a:cs typeface="Times New Roman" panose="02020603050405020304" pitchFamily="18" charset="0"/>
                        </a:rPr>
                        <a:t> </a:t>
                      </a:r>
                      <a:r>
                        <a:rPr lang="en-US" sz="2200" dirty="0" err="1">
                          <a:effectLst/>
                          <a:latin typeface="Times New Roman" panose="02020603050405020304" pitchFamily="18" charset="0"/>
                          <a:ea typeface="MS Mincho"/>
                          <a:cs typeface="Times New Roman" panose="02020603050405020304" pitchFamily="18" charset="0"/>
                        </a:rPr>
                        <a:t>tượng</a:t>
                      </a:r>
                      <a:r>
                        <a:rPr lang="en-US" sz="2200" dirty="0">
                          <a:effectLst/>
                          <a:latin typeface="Times New Roman" panose="02020603050405020304" pitchFamily="18" charset="0"/>
                          <a:ea typeface="MS Mincho"/>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539096"/>
                  </a:ext>
                </a:extLst>
              </a:tr>
              <a:tr h="89086">
                <a:tc gridSpan="4">
                  <a:txBody>
                    <a:bodyPr/>
                    <a:lstStyle/>
                    <a:p>
                      <a:pPr algn="r">
                        <a:lnSpc>
                          <a:spcPct val="115000"/>
                        </a:lnSpc>
                        <a:spcAft>
                          <a:spcPts val="0"/>
                        </a:spcAft>
                        <a:tabLst>
                          <a:tab pos="1386840" algn="l"/>
                        </a:tabLst>
                      </a:pPr>
                      <a:r>
                        <a:rPr lang="en-US" sz="2200" b="1" dirty="0" err="1">
                          <a:effectLst/>
                          <a:latin typeface="Times New Roman" panose="02020603050405020304" pitchFamily="18" charset="0"/>
                          <a:ea typeface="MS Mincho"/>
                          <a:cs typeface="Times New Roman" panose="02020603050405020304" pitchFamily="18" charset="0"/>
                        </a:rPr>
                        <a:t>Tổng</a:t>
                      </a:r>
                      <a:r>
                        <a:rPr lang="en-US" sz="2200" b="1" dirty="0">
                          <a:effectLst/>
                          <a:latin typeface="Times New Roman" panose="02020603050405020304" pitchFamily="18" charset="0"/>
                          <a:ea typeface="MS Mincho"/>
                          <a:cs typeface="Times New Roman" panose="02020603050405020304" pitchFamily="18" charset="0"/>
                        </a:rPr>
                        <a:t>:     ................/10 </a:t>
                      </a:r>
                      <a:r>
                        <a:rPr lang="en-US" sz="2200" b="1" dirty="0" err="1">
                          <a:effectLst/>
                          <a:latin typeface="Times New Roman" panose="02020603050405020304" pitchFamily="18" charset="0"/>
                          <a:ea typeface="MS Mincho"/>
                          <a:cs typeface="Times New Roman" panose="02020603050405020304" pitchFamily="18" charset="0"/>
                        </a:rPr>
                        <a:t>điểm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250" marR="47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8021976"/>
                  </a:ext>
                </a:extLst>
              </a:tr>
            </a:tbl>
          </a:graphicData>
        </a:graphic>
      </p:graphicFrame>
      <p:sp>
        <p:nvSpPr>
          <p:cNvPr id="6" name="Rectangle 5"/>
          <p:cNvSpPr/>
          <p:nvPr/>
        </p:nvSpPr>
        <p:spPr>
          <a:xfrm>
            <a:off x="283780" y="0"/>
            <a:ext cx="3889206" cy="587853"/>
          </a:xfrm>
          <a:prstGeom prst="rect">
            <a:avLst/>
          </a:prstGeom>
        </p:spPr>
        <p:txBody>
          <a:bodyPr wrap="none">
            <a:spAutoFit/>
          </a:bodyPr>
          <a:lstStyle/>
          <a:p>
            <a:pPr lvl="0">
              <a:lnSpc>
                <a:spcPct val="115000"/>
              </a:lnSpc>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Đánh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giá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80151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60400" y="1203678"/>
            <a:ext cx="108077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Đánh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giá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003652531"/>
              </p:ext>
            </p:extLst>
          </p:nvPr>
        </p:nvGraphicFramePr>
        <p:xfrm>
          <a:off x="644659" y="2450878"/>
          <a:ext cx="10807700" cy="2490026"/>
        </p:xfrm>
        <a:graphic>
          <a:graphicData uri="http://schemas.openxmlformats.org/drawingml/2006/table">
            <a:tbl>
              <a:tblPr firstRow="1" firstCol="1" bandRow="1"/>
              <a:tblGrid>
                <a:gridCol w="7916041">
                  <a:extLst>
                    <a:ext uri="{9D8B030D-6E8A-4147-A177-3AD203B41FA5}">
                      <a16:colId xmlns:a16="http://schemas.microsoft.com/office/drawing/2014/main" val="3472893935"/>
                    </a:ext>
                  </a:extLst>
                </a:gridCol>
                <a:gridCol w="2891659">
                  <a:extLst>
                    <a:ext uri="{9D8B030D-6E8A-4147-A177-3AD203B41FA5}">
                      <a16:colId xmlns:a16="http://schemas.microsoft.com/office/drawing/2014/main" val="854749409"/>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58899708"/>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271852"/>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227286"/>
                  </a:ext>
                </a:extLst>
              </a:tr>
              <a:tr h="0">
                <a:tc>
                  <a:txBody>
                    <a:bodyPr/>
                    <a:lstStyle/>
                    <a:p>
                      <a:pP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kể chuyện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262550"/>
                  </a:ext>
                </a:extLst>
              </a:tr>
            </a:tbl>
          </a:graphicData>
        </a:graphic>
      </p:graphicFrame>
    </p:spTree>
    <p:extLst>
      <p:ext uri="{BB962C8B-B14F-4D97-AF65-F5344CB8AC3E}">
        <p14:creationId xmlns:p14="http://schemas.microsoft.com/office/powerpoint/2010/main" val="60237623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60400" y="1203678"/>
            <a:ext cx="108077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712379333"/>
              </p:ext>
            </p:extLst>
          </p:nvPr>
        </p:nvGraphicFramePr>
        <p:xfrm>
          <a:off x="644659" y="2450878"/>
          <a:ext cx="10807700" cy="2490026"/>
        </p:xfrm>
        <a:graphic>
          <a:graphicData uri="http://schemas.openxmlformats.org/drawingml/2006/table">
            <a:tbl>
              <a:tblPr firstRow="1" firstCol="1" bandRow="1"/>
              <a:tblGrid>
                <a:gridCol w="7916041">
                  <a:extLst>
                    <a:ext uri="{9D8B030D-6E8A-4147-A177-3AD203B41FA5}">
                      <a16:colId xmlns:a16="http://schemas.microsoft.com/office/drawing/2014/main" val="3472893935"/>
                    </a:ext>
                  </a:extLst>
                </a:gridCol>
                <a:gridCol w="2891659">
                  <a:extLst>
                    <a:ext uri="{9D8B030D-6E8A-4147-A177-3AD203B41FA5}">
                      <a16:colId xmlns:a16="http://schemas.microsoft.com/office/drawing/2014/main" val="854749409"/>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58899708"/>
                  </a:ext>
                </a:extLst>
              </a:tr>
              <a:tr h="0">
                <a:tc>
                  <a:txBody>
                    <a:bodyPr/>
                    <a:lstStyle/>
                    <a:p>
                      <a:pPr>
                        <a:lnSpc>
                          <a:spcPct val="115000"/>
                        </a:lnSpc>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 N</a:t>
                      </a: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 và hiểu được nội dung chính của trải nghiệm mà bạn kể;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271852"/>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227286"/>
                  </a:ext>
                </a:extLst>
              </a:tr>
              <a:tr h="0">
                <a:tc>
                  <a:txBody>
                    <a:bodyPr/>
                    <a:lstStyle/>
                    <a:p>
                      <a:pP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kể chuyện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262550"/>
                  </a:ext>
                </a:extLst>
              </a:tr>
            </a:tbl>
          </a:graphicData>
        </a:graphic>
      </p:graphicFrame>
    </p:spTree>
    <p:extLst>
      <p:ext uri="{BB962C8B-B14F-4D97-AF65-F5344CB8AC3E}">
        <p14:creationId xmlns:p14="http://schemas.microsoft.com/office/powerpoint/2010/main" val="3699723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654050" y="258628"/>
            <a:ext cx="10858500" cy="166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rPr>
              <a:t>PHIẾU HỌC TẬP SỐ 02</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b="1" dirty="0" err="1">
                <a:effectLst/>
                <a:latin typeface="Times New Roman" panose="02020603050405020304" pitchFamily="18" charset="0"/>
                <a:ea typeface="Times New Roman" panose="02020603050405020304" pitchFamily="18" charset="0"/>
              </a:rPr>
              <a:t>Nhiệm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(1)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đời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đầu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sắp</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đứng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đầu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thiên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hạ</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rồi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1. </a:t>
            </a:r>
            <a:r>
              <a:rPr lang="en-US" sz="2000" dirty="0" err="1">
                <a:effectLst/>
                <a:latin typeface="Times New Roman" panose="02020603050405020304" pitchFamily="18" charset="0"/>
                <a:ea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điền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chỗ</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trống</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Mèn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a:effectLst/>
                <a:latin typeface="Times New Roman" panose="02020603050405020304" pitchFamily="18" charset="0"/>
                <a:ea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14680" y="1943733"/>
            <a:ext cx="8407400" cy="4495165"/>
          </a:xfrm>
          <a:prstGeom prst="rect">
            <a:avLst/>
          </a:prstGeom>
        </p:spPr>
      </p:pic>
      <p:sp>
        <p:nvSpPr>
          <p:cNvPr id="6" name="Rectangle 5"/>
          <p:cNvSpPr/>
          <p:nvPr/>
        </p:nvSpPr>
        <p:spPr>
          <a:xfrm>
            <a:off x="9067800" y="1898381"/>
            <a:ext cx="2560320" cy="4585871"/>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a:t>
            </a:r>
          </a:p>
          <a:p>
            <a:r>
              <a:rPr lang="en-US" sz="2000" dirty="0" smtClean="0">
                <a:latin typeface="Times New Roman" panose="02020603050405020304" pitchFamily="18" charset="0"/>
                <a:ea typeface="Times New Roman" panose="02020603050405020304" pitchFamily="18" charset="0"/>
              </a:rPr>
              <a:t>.....................................................................................................................................................................................................................................................................................................................................................................................................................</a:t>
            </a:r>
            <a:endParaRPr lang="en-US" sz="2000" dirty="0"/>
          </a:p>
        </p:txBody>
      </p:sp>
      <p:sp>
        <p:nvSpPr>
          <p:cNvPr id="7" name="Frame 6"/>
          <p:cNvSpPr/>
          <p:nvPr/>
        </p:nvSpPr>
        <p:spPr>
          <a:xfrm>
            <a:off x="548640" y="197485"/>
            <a:ext cx="11125200" cy="6325235"/>
          </a:xfrm>
          <a:prstGeom prst="frame">
            <a:avLst>
              <a:gd name="adj1" fmla="val 935"/>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698986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a:lnSpc>
                <a:spcPct val="115000"/>
              </a:lnSpc>
              <a:spcAft>
                <a:spcPts val="0"/>
              </a:spcAft>
            </a:pPr>
            <a:r>
              <a:rPr lang="en-US" sz="2800" b="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nói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tham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Hãy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nhớ</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1755673"/>
            <a:ext cx="10807700" cy="4552015"/>
          </a:xfrm>
          <a:prstGeom prst="rect">
            <a:avLst/>
          </a:prstGeom>
        </p:spPr>
        <p:txBody>
          <a:bodyPr>
            <a:spAutoFit/>
          </a:bodyPr>
          <a:lstStyle/>
          <a:p>
            <a:pPr indent="457200" algn="just">
              <a:lnSpc>
                <a:spcPct val="115000"/>
              </a:lnSpc>
            </a:pPr>
            <a:r>
              <a:rPr lang="vi-VN" sz="2800" b="1" dirty="0">
                <a:solidFill>
                  <a:srgbClr val="0D0D0D"/>
                </a:solidFill>
                <a:latin typeface="Times New Roman" panose="02020603050405020304" pitchFamily="18" charset="0"/>
                <a:ea typeface="Times New Roman" panose="02020603050405020304" pitchFamily="18" charset="0"/>
              </a:rPr>
              <a:t>Chào hỏi, giới thiệu chuyến đi:</a:t>
            </a:r>
            <a:endParaRPr lang="en-US" sz="2800" dirty="0">
              <a:latin typeface="Times New Roman" panose="02020603050405020304" pitchFamily="18" charset="0"/>
              <a:ea typeface="Times New Roman" panose="02020603050405020304" pitchFamily="18" charset="0"/>
            </a:endParaRPr>
          </a:p>
          <a:p>
            <a:pPr indent="457200" algn="just">
              <a:lnSpc>
                <a:spcPct val="115000"/>
              </a:lnSpc>
            </a:pPr>
            <a:r>
              <a:rPr lang="vi-VN" sz="2800" dirty="0">
                <a:solidFill>
                  <a:srgbClr val="0D0D0D"/>
                </a:solidFill>
                <a:latin typeface="Times New Roman" panose="02020603050405020304" pitchFamily="18" charset="0"/>
                <a:ea typeface="Times New Roman" panose="02020603050405020304" pitchFamily="18" charset="0"/>
              </a:rPr>
              <a:t>Xin chào Cô và các bạn. Em tên là......................, học lớp......., trường.................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vẫn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Nam,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hè</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lớp</a:t>
            </a:r>
            <a:r>
              <a:rPr lang="en-US" sz="2800" dirty="0">
                <a:solidFill>
                  <a:srgbClr val="0D0D0D"/>
                </a:solidFill>
                <a:latin typeface="Times New Roman" panose="02020603050405020304" pitchFamily="18" charset="0"/>
                <a:ea typeface="Times New Roman" panose="02020603050405020304" pitchFamily="18" charset="0"/>
              </a:rPr>
              <a:t> 4,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Hạ</a:t>
            </a:r>
            <a:r>
              <a:rPr lang="en-US" sz="2800" dirty="0">
                <a:solidFill>
                  <a:srgbClr val="0D0D0D"/>
                </a:solidFill>
                <a:latin typeface="Times New Roman" panose="02020603050405020304" pitchFamily="18" charset="0"/>
                <a:ea typeface="Times New Roman" panose="02020603050405020304" pitchFamily="18" charset="0"/>
              </a:rPr>
              <a:t> Long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444444"/>
                </a:solidFill>
                <a:latin typeface="Times New Roman" panose="02020603050405020304" pitchFamily="18" charset="0"/>
                <a:ea typeface="Times New Roman" panose="02020603050405020304" pitchFamily="18" charset="0"/>
              </a:rPr>
              <a:t>vời</a:t>
            </a:r>
            <a:r>
              <a:rPr lang="en-US" sz="2800" dirty="0">
                <a:solidFill>
                  <a:srgbClr val="444444"/>
                </a:solidFill>
                <a:latin typeface="Times New Roman" panose="02020603050405020304" pitchFamily="18" charset="0"/>
                <a:ea typeface="Times New Roman" panose="02020603050405020304" pitchFamily="18" charset="0"/>
              </a:rPr>
              <a:t> </a:t>
            </a:r>
            <a:r>
              <a:rPr lang="en-US" sz="2800" dirty="0" err="1">
                <a:solidFill>
                  <a:srgbClr val="444444"/>
                </a:solidFill>
                <a:latin typeface="Times New Roman" panose="02020603050405020304" pitchFamily="18" charset="0"/>
                <a:ea typeface="Times New Roman" panose="02020603050405020304" pitchFamily="18" charset="0"/>
              </a:rPr>
              <a:t>đó</a:t>
            </a:r>
            <a:r>
              <a:rPr lang="en-US" sz="2800" dirty="0">
                <a:solidFill>
                  <a:srgbClr val="444444"/>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xin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322663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55673"/>
            <a:ext cx="10807700" cy="4552015"/>
          </a:xfrm>
          <a:prstGeom prst="rect">
            <a:avLst/>
          </a:prstGeom>
        </p:spPr>
        <p:txBody>
          <a:bodyPr>
            <a:spAutoFit/>
          </a:bodyPr>
          <a:lstStyle/>
          <a:p>
            <a:pPr marL="0" marR="0" lvl="0" indent="45720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Chào hỏi, giới thiệu chuyến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457200" algn="just"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Xin chào Cô và các bạn. Em tên là......................, học lớp......., trường.................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vẫn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rất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Bắc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tạo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du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lịch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Nghỉ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hè</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4,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tham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vịnh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Long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bố</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mẹ</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nghiệm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quên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nhớ</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tuyệt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4444"/>
                </a:solidFill>
                <a:effectLst/>
                <a:uLnTx/>
                <a:uFillTx/>
                <a:latin typeface="Times New Roman" panose="02020603050405020304" pitchFamily="18" charset="0"/>
                <a:ea typeface="Times New Roman" panose="02020603050405020304" pitchFamily="18" charset="0"/>
                <a:cs typeface="+mn-cs"/>
              </a:rPr>
              <a:t>vời</a:t>
            </a:r>
            <a:r>
              <a:rPr kumimoji="0" lang="en-US" sz="2800" b="0" i="0" u="none" strike="noStrike" kern="1200" cap="none" spc="0" normalizeH="0" baseline="0" noProof="0" dirty="0">
                <a:ln>
                  <a:noFill/>
                </a:ln>
                <a:solidFill>
                  <a:srgbClr val="444444"/>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4444"/>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444444"/>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đây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xin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nhớ</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3771447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838006"/>
            <a:ext cx="10807700" cy="4056495"/>
          </a:xfrm>
          <a:prstGeom prst="rect">
            <a:avLst/>
          </a:prstGeom>
        </p:spPr>
        <p:txBody>
          <a:bodyPr>
            <a:spAutoFit/>
          </a:bodyPr>
          <a:lstStyle/>
          <a:p>
            <a:pPr>
              <a:lnSpc>
                <a:spcPct val="115000"/>
              </a:lnSpc>
            </a:pPr>
            <a:r>
              <a:rPr lang="vi-VN" sz="2800" b="1" dirty="0">
                <a:solidFill>
                  <a:srgbClr val="0D0D0D"/>
                </a:solidFill>
                <a:latin typeface="Times New Roman" panose="02020603050405020304" pitchFamily="18" charset="0"/>
                <a:ea typeface="Times New Roman" panose="02020603050405020304" pitchFamily="18" charset="0"/>
              </a:rPr>
              <a:t>Kể lại </a:t>
            </a:r>
            <a:r>
              <a:rPr lang="en-US" sz="2800" b="1" dirty="0" err="1">
                <a:solidFill>
                  <a:srgbClr val="0D0D0D"/>
                </a:solidFill>
                <a:latin typeface="Times New Roman" panose="02020603050405020304" pitchFamily="18" charset="0"/>
                <a:ea typeface="Times New Roman" panose="02020603050405020304" pitchFamily="18" charset="0"/>
              </a:rPr>
              <a:t>diễn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biến</a:t>
            </a:r>
            <a:r>
              <a:rPr lang="en-US" sz="2800" b="1"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chuyến đi:</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 Giọng tâm tình, vừa phải) </a:t>
            </a:r>
            <a:r>
              <a:rPr lang="vi-VN" sz="2800" dirty="0">
                <a:latin typeface="Times New Roman" panose="02020603050405020304" pitchFamily="18" charset="0"/>
                <a:ea typeface="Times New Roman" panose="02020603050405020304" pitchFamily="18" charset="0"/>
              </a:rPr>
              <a:t>Chuyến đi ấy là phần thưởng mà bố mẹ dành cho tôi sau một năm dài nỗ lực học tập 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tivi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lắm</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đêm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326799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65675"/>
            <a:ext cx="10807700" cy="3416320"/>
          </a:xfrm>
          <a:prstGeom prst="rect">
            <a:avLst/>
          </a:prstGeom>
        </p:spPr>
        <p:txBody>
          <a:bodyPr>
            <a:spAutoFit/>
          </a:bodyPr>
          <a:lstStyle/>
          <a:p>
            <a:r>
              <a:rPr lang="en-US" sz="2400" i="1"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Calibri" panose="020F0502020204030204" pitchFamily="34" charset="0"/>
              </a:rPr>
              <a:t>(</a:t>
            </a:r>
            <a:r>
              <a:rPr lang="en-US" sz="2400" i="1" dirty="0" err="1">
                <a:latin typeface="Times New Roman" panose="02020603050405020304" pitchFamily="18" charset="0"/>
                <a:ea typeface="Calibri" panose="020F0502020204030204" pitchFamily="34" charset="0"/>
              </a:rPr>
              <a:t>Giọng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háo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hức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vui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tươi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thích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thú</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xen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lẫn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ngạc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chờ</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cuối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Times New Roman" panose="02020603050405020304" pitchFamily="18" charset="0"/>
              </a:rPr>
              <a:t>Chuyến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6.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6h30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vi vu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tacxi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nhởn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khắp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núi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Ở </a:t>
            </a:r>
            <a:r>
              <a:rPr lang="en-US" sz="2400" dirty="0" err="1">
                <a:latin typeface="Times New Roman" panose="02020603050405020304" pitchFamily="18" charset="0"/>
                <a:ea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dễ</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chịu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nhè</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mơn</a:t>
            </a:r>
            <a:r>
              <a:rPr lang="en-US" sz="2400" dirty="0">
                <a:latin typeface="Times New Roman" panose="02020603050405020304" pitchFamily="18" charset="0"/>
                <a:ea typeface="Times New Roman" panose="02020603050405020304" pitchFamily="18" charset="0"/>
              </a:rPr>
              <a:t> man </a:t>
            </a:r>
            <a:r>
              <a:rPr lang="en-US" sz="2400" dirty="0" err="1">
                <a:latin typeface="Times New Roman" panose="02020603050405020304" pitchFamily="18" charset="0"/>
                <a:ea typeface="Times New Roman" panose="02020603050405020304" pitchFamily="18" charset="0"/>
              </a:rPr>
              <a:t>mái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01327370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795145"/>
            <a:ext cx="10807700" cy="3785652"/>
          </a:xfrm>
          <a:prstGeom prst="rect">
            <a:avLst/>
          </a:prstGeom>
        </p:spPr>
        <p:txBody>
          <a:bodyPr>
            <a:spAutoFit/>
          </a:bodyPr>
          <a:lstStyle/>
          <a:p>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tầm</a:t>
            </a:r>
            <a:r>
              <a:rPr lang="en-US" sz="2400" dirty="0">
                <a:latin typeface="Times New Roman" panose="02020603050405020304" pitchFamily="18" charset="0"/>
                <a:ea typeface="Times New Roman" panose="02020603050405020304" pitchFamily="18" charset="0"/>
              </a:rPr>
              <a:t> 10h </a:t>
            </a:r>
            <a:r>
              <a:rPr lang="en-US" sz="2400" dirty="0" err="1">
                <a:latin typeface="Times New Roman" panose="02020603050405020304" pitchFamily="18" charset="0"/>
                <a:ea typeface="Times New Roman" panose="02020603050405020304" pitchFamily="18" charset="0"/>
              </a:rPr>
              <a:t>trưa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du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SunWỏld</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Park.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Sun World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Park,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bậc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Ba </a:t>
            </a:r>
            <a:r>
              <a:rPr lang="en-US" sz="2400" dirty="0" err="1">
                <a:latin typeface="Times New Roman" panose="02020603050405020304" pitchFamily="18" charset="0"/>
                <a:ea typeface="Times New Roman" panose="02020603050405020304" pitchFamily="18" charset="0"/>
              </a:rPr>
              <a:t>Đèo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trải</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bao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bậc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Zen Garden,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coi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vòng</a:t>
            </a:r>
            <a:r>
              <a:rPr lang="en-US" sz="2400" dirty="0">
                <a:latin typeface="Times New Roman" panose="02020603050405020304" pitchFamily="18" charset="0"/>
                <a:ea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Sun Wheel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rỡ</a:t>
            </a:r>
            <a:r>
              <a:rPr lang="en-US" sz="2400" dirty="0">
                <a:latin typeface="Times New Roman" panose="02020603050405020304" pitchFamily="18" charset="0"/>
                <a:ea typeface="Times New Roman" panose="02020603050405020304" pitchFamily="18" charset="0"/>
              </a:rPr>
              <a:t>, lung </a:t>
            </a:r>
            <a:r>
              <a:rPr lang="en-US" sz="2400" dirty="0" err="1">
                <a:latin typeface="Times New Roman" panose="02020603050405020304" pitchFamily="18" charset="0"/>
                <a:ea typeface="Times New Roman" panose="02020603050405020304" pitchFamily="18" charset="0"/>
              </a:rPr>
              <a:t>linh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tối</a:t>
            </a:r>
            <a:r>
              <a:rPr lang="en-US" sz="2400"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24324155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694685"/>
            <a:ext cx="10807700" cy="4524315"/>
          </a:xfrm>
          <a:prstGeom prst="rect">
            <a:avLst/>
          </a:prstGeom>
        </p:spPr>
        <p:txBody>
          <a:bodyPr>
            <a:spAutoFit/>
          </a:bodyPr>
          <a:lstStyle/>
          <a:p>
            <a:r>
              <a:rPr lang="en-US" sz="2400" dirty="0">
                <a:latin typeface="Times New Roman" panose="02020603050405020304" pitchFamily="18" charset="0"/>
                <a:ea typeface="Times New Roman" panose="02020603050405020304" pitchFamily="18" charset="0"/>
              </a:rPr>
              <a:t>Sang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mênh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rPr>
              <a:t> to </a:t>
            </a:r>
            <a:r>
              <a:rPr lang="en-US" sz="2400" dirty="0" err="1">
                <a:latin typeface="Times New Roman" panose="02020603050405020304" pitchFamily="18" charset="0"/>
                <a:ea typeface="Times New Roman" panose="02020603050405020304" pitchFamily="18" charset="0"/>
              </a:rPr>
              <a:t>lăn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vĩ</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Sửng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cao,rộng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Gỗ</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dịu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bổng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a:t>
            </a:r>
            <a:r>
              <a:rPr lang="en-US" sz="2400" dirty="0">
                <a:latin typeface="Times New Roman" panose="02020603050405020304" pitchFamily="18" charset="0"/>
                <a:ea typeface="Times New Roman" panose="02020603050405020304" pitchFamily="18" charset="0"/>
              </a:rPr>
              <a:t> Long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05979859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676753"/>
            <a:ext cx="10807700" cy="4401205"/>
          </a:xfrm>
          <a:prstGeom prst="rect">
            <a:avLst/>
          </a:prstGeom>
        </p:spPr>
        <p:txBody>
          <a:bodyPr>
            <a:spAutoFit/>
          </a:bodyPr>
          <a:lstStyle/>
          <a:p>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Buổi chiều của ngày thứ 2,  gia đình em đến thăm là đảo Tuần Châu. Đây là nơi cung cấp rau xanh cho thành phố.Em được tới thăm một ngôi nhà bằng tre nứa, song mây đơn sơ đã được dựng cách đây rất lâu. Đó là nơi nghỉ chân của Bác Hồ sau mỗi lần đi thăm vịnh. Trên đảo Tuần Châu, buổi tối, người ta còn tổ chức sân khấu nhạc nước và xiếc cá heo. Bố mẹ cũng đưa hai chị em em đi xem. Em và em gái rất thích thú và chạy nhảy tung tăng. Đó thực sự là một buổi tối rất tuyệt vời. Khi về đến chỗ nghỉ, cả nhà tôi đều thấm mệt nhưng ai nấy vẫn háo hức, thích thú đi ngắm cảnh thành phố Hạ Long về đêm. Cả thành phố lung linh ánh điện trong làn gió mát rượi từ biển thổi vào.</a:t>
            </a:r>
            <a:endParaRPr lang="en-US" sz="2800" dirty="0"/>
          </a:p>
        </p:txBody>
      </p:sp>
    </p:spTree>
    <p:extLst>
      <p:ext uri="{BB962C8B-B14F-4D97-AF65-F5344CB8AC3E}">
        <p14:creationId xmlns:p14="http://schemas.microsoft.com/office/powerpoint/2010/main" val="423161466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95145"/>
            <a:ext cx="10807700" cy="3880871"/>
          </a:xfrm>
          <a:prstGeom prst="rect">
            <a:avLst/>
          </a:prstGeom>
        </p:spPr>
        <p:txBody>
          <a:bodyPr>
            <a:spAutoFit/>
          </a:bodyPr>
          <a:lstStyle/>
          <a:p>
            <a:pPr algn="just">
              <a:lnSpc>
                <a:spcPct val="115000"/>
              </a:lnSpc>
            </a:pPr>
            <a:r>
              <a:rPr lang="vi-VN" sz="2400" dirty="0">
                <a:latin typeface="Times New Roman" panose="02020603050405020304" pitchFamily="18" charset="0"/>
                <a:ea typeface="Times New Roman" panose="02020603050405020304" pitchFamily="18" charset="0"/>
              </a:rPr>
              <a:t>Ngày cuối cùng của chuyến đi, cả gia đình em đi tắm biển ở Bãi Cháy nằm theo bờ vịnh Hạ Long. Đến đây, em hò reo thích thú cùng làn gió biển lồng lộng. Bãi cát vàng óng trải dài dọc bờ biển. Sóng biển lăn tăn đập vào bờ, từng đợt sóng nối tiếp nhau đùa giỡn. Sau khi tắm biển, chúng tôi tận hưởng những trái dừa tươi ngay trên bờ và ngắm cảnh Bãi Cháy. Đó là một khu du lịch, hấp dẫn khách trong và ngoài nước với địa hình là một quả đồi thấp thoai thoải, được bao quanh bởi những hàng thông cổ thụ. Nơi đây, các tòa nhà cao tầng mọc lên như nấm, mang lại cho thành phố biển một dáng vẻ hiện đại. Khung cảnh nơi đây khiến em thực sự không muốn rời, nhưng rồi cũng phải đến lúc chia tay với Hạ Long.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04947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KỂ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LẠI MỘT TRẢI NGHIỆM ĐÁNG NHỚ</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7"/>
          <a:stretch>
            <a:fillRect/>
          </a:stretch>
        </p:blipFill>
        <p:spPr>
          <a:xfrm>
            <a:off x="10982741" y="718031"/>
            <a:ext cx="1072318" cy="827496"/>
          </a:xfrm>
          <a:prstGeom prst="rect">
            <a:avLst/>
          </a:prstGeom>
        </p:spPr>
      </p:pic>
      <p:pic>
        <p:nvPicPr>
          <p:cNvPr id="10" name="Picture 9"/>
          <p:cNvPicPr>
            <a:picLocks noChangeAspect="1"/>
          </p:cNvPicPr>
          <p:nvPr/>
        </p:nvPicPr>
        <p:blipFill>
          <a:blip r:embed="rId8"/>
          <a:stretch>
            <a:fillRect/>
          </a:stretch>
        </p:blipFill>
        <p:spPr>
          <a:xfrm>
            <a:off x="-7368" y="740923"/>
            <a:ext cx="1014279" cy="800996"/>
          </a:xfrm>
          <a:prstGeom prst="rect">
            <a:avLst/>
          </a:prstGeom>
        </p:spPr>
      </p:pic>
      <p:pic>
        <p:nvPicPr>
          <p:cNvPr id="11" name="Picture 10"/>
          <p:cNvPicPr>
            <a:picLocks noChangeAspect="1"/>
          </p:cNvPicPr>
          <p:nvPr/>
        </p:nvPicPr>
        <p:blipFill>
          <a:blip r:embed="rId9"/>
          <a:stretch>
            <a:fillRect/>
          </a:stretch>
        </p:blipFill>
        <p:spPr>
          <a:xfrm>
            <a:off x="11588044" y="85111"/>
            <a:ext cx="613171" cy="496376"/>
          </a:xfrm>
          <a:prstGeom prst="rect">
            <a:avLst/>
          </a:prstGeom>
        </p:spPr>
      </p:pic>
      <p:sp>
        <p:nvSpPr>
          <p:cNvPr id="9" name="Rectangle 8"/>
          <p:cNvSpPr/>
          <p:nvPr/>
        </p:nvSpPr>
        <p:spPr>
          <a:xfrm>
            <a:off x="4207011" y="678958"/>
            <a:ext cx="3714478"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nghe</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529996" y="1207292"/>
            <a:ext cx="906850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848001"/>
            <a:ext cx="10807700" cy="3914918"/>
          </a:xfrm>
          <a:prstGeom prst="rect">
            <a:avLst/>
          </a:prstGeom>
        </p:spPr>
        <p:txBody>
          <a:bodyPr>
            <a:spAutoFit/>
          </a:bodyPr>
          <a:lstStyle/>
          <a:p>
            <a:pPr>
              <a:lnSpc>
                <a:spcPct val="115000"/>
              </a:lnSpc>
            </a:pPr>
            <a:r>
              <a:rPr lang="vi-VN" sz="2400" b="1" dirty="0">
                <a:latin typeface="Times New Roman" panose="02020603050405020304" pitchFamily="18" charset="0"/>
                <a:ea typeface="Times New Roman" panose="02020603050405020304" pitchFamily="18" charset="0"/>
              </a:rPr>
              <a:t>Kết thúc bài nói</a:t>
            </a:r>
            <a:r>
              <a:rPr lang="vi-VN"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tabLst>
                <a:tab pos="1581150" algn="l"/>
              </a:tabLst>
            </a:pP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Giọng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nhẹ</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nhàng</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Hạ Long thật là đẹp! Vẻ đẹp ấy chính là món quà độc đáo nhất mà thiên nhiên ban tặng cho con người và vùng đất nơi đây. </a:t>
            </a:r>
            <a:r>
              <a:rPr lang="en-US" sz="2400" dirty="0" err="1">
                <a:latin typeface="Times New Roman" panose="02020603050405020304" pitchFamily="18" charset="0"/>
                <a:ea typeface="Times New Roman" panose="02020603050405020304" pitchFamily="18" charset="0"/>
              </a:rPr>
              <a:t>Suốt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tầm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Nếu có dịp, các bạn hãy đến thăm vịnh Hạ Long để chiêm ngưỡng và tận hưởng những kì thú của thiên nhiên, các bạn nhé!</a:t>
            </a:r>
            <a:endParaRPr lang="en-US" sz="2400" dirty="0">
              <a:latin typeface="Times New Roman" panose="02020603050405020304" pitchFamily="18" charset="0"/>
              <a:ea typeface="Times New Roman" panose="02020603050405020304" pitchFamily="18" charset="0"/>
            </a:endParaRPr>
          </a:p>
          <a:p>
            <a:pPr algn="just">
              <a:lnSpc>
                <a:spcPct val="115000"/>
              </a:lnSpc>
              <a:tabLst>
                <a:tab pos="1581150" algn="l"/>
              </a:tabLst>
            </a:pP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nhớ</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góp</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585018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52400" algn="l"/>
              </a:tabLst>
            </a:pPr>
            <a:r>
              <a:rPr lang="en-US" sz="2800" b="1" dirty="0">
                <a:solidFill>
                  <a:schemeClr val="tx1"/>
                </a:solidFill>
                <a:latin typeface="Times New Roman" panose="02020603050405020304" pitchFamily="18" charset="0"/>
                <a:ea typeface="Times New Roman" panose="02020603050405020304" pitchFamily="18" charset="0"/>
              </a:rPr>
              <a:t>LUYỆN TẬP CẢ BÀI HỌC 6</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6" name="Rectangle 5"/>
          <p:cNvSpPr/>
          <p:nvPr/>
        </p:nvSpPr>
        <p:spPr>
          <a:xfrm>
            <a:off x="552509" y="1370222"/>
            <a:ext cx="4416530" cy="587853"/>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THẢO LUẬN THEO CẶP:</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754227" y="1997366"/>
            <a:ext cx="3689185" cy="3689185"/>
          </a:xfrm>
          <a:prstGeom prst="rect">
            <a:avLst/>
          </a:prstGeom>
        </p:spPr>
      </p:pic>
      <p:sp>
        <p:nvSpPr>
          <p:cNvPr id="15" name="Rectangle 14"/>
          <p:cNvSpPr/>
          <p:nvPr/>
        </p:nvSpPr>
        <p:spPr>
          <a:xfrm>
            <a:off x="5729615" y="1649221"/>
            <a:ext cx="6223605" cy="1083374"/>
          </a:xfrm>
          <a:prstGeom prst="rect">
            <a:avLst/>
          </a:prstGeom>
        </p:spPr>
        <p:txBody>
          <a:bodyPr wrap="square">
            <a:spAutoFit/>
          </a:bodyPr>
          <a:lstStyle/>
          <a:p>
            <a:pPr>
              <a:lnSpc>
                <a:spcPct val="115000"/>
              </a:lnSpc>
              <a:spcAft>
                <a:spcPts val="0"/>
              </a:spcAft>
            </a:pP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Anh</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cút</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lủi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Võ</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Quảng</a:t>
            </a:r>
            <a:r>
              <a:rPr lang="en-US" sz="2800" b="1" dirty="0">
                <a:solidFill>
                  <a:srgbClr val="0070C0"/>
                </a:solidFill>
                <a:latin typeface="Times New Roman" panose="02020603050405020304" pitchFamily="18" charset="0"/>
                <a:ea typeface="MS Mincho"/>
              </a:rPr>
              <a:t>) - </a:t>
            </a:r>
            <a:r>
              <a:rPr lang="en-US" sz="2800" b="1" dirty="0" err="1">
                <a:solidFill>
                  <a:srgbClr val="0070C0"/>
                </a:solidFill>
                <a:latin typeface="Times New Roman" panose="02020603050405020304" pitchFamily="18" charset="0"/>
                <a:ea typeface="MS Mincho"/>
              </a:rPr>
              <a:t>trang</a:t>
            </a:r>
            <a:r>
              <a:rPr lang="en-US" sz="2800" b="1" dirty="0">
                <a:solidFill>
                  <a:srgbClr val="0070C0"/>
                </a:solidFill>
                <a:latin typeface="Times New Roman" panose="02020603050405020304" pitchFamily="18" charset="0"/>
                <a:ea typeface="MS Mincho"/>
              </a:rPr>
              <a:t> 24 – SGK</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19432" r="19618"/>
          <a:stretch/>
        </p:blipFill>
        <p:spPr>
          <a:xfrm>
            <a:off x="4969039" y="1830711"/>
            <a:ext cx="819807" cy="777031"/>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1585618307"/>
              </p:ext>
            </p:extLst>
          </p:nvPr>
        </p:nvGraphicFramePr>
        <p:xfrm>
          <a:off x="4559167" y="3044012"/>
          <a:ext cx="2820236" cy="2916712"/>
        </p:xfrm>
        <a:graphic>
          <a:graphicData uri="http://schemas.openxmlformats.org/drawingml/2006/table">
            <a:tbl>
              <a:tblPr firstRow="1" firstCol="1" bandRow="1"/>
              <a:tblGrid>
                <a:gridCol w="1003055">
                  <a:extLst>
                    <a:ext uri="{9D8B030D-6E8A-4147-A177-3AD203B41FA5}">
                      <a16:colId xmlns:a16="http://schemas.microsoft.com/office/drawing/2014/main" val="4159494265"/>
                    </a:ext>
                  </a:extLst>
                </a:gridCol>
                <a:gridCol w="1817181">
                  <a:extLst>
                    <a:ext uri="{9D8B030D-6E8A-4147-A177-3AD203B41FA5}">
                      <a16:colId xmlns:a16="http://schemas.microsoft.com/office/drawing/2014/main" val="115783006"/>
                    </a:ext>
                  </a:extLst>
                </a:gridCol>
              </a:tblGrid>
              <a:tr h="729178">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405931"/>
                  </a:ext>
                </a:extLst>
              </a:tr>
              <a:tr h="729178">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320703"/>
                  </a:ext>
                </a:extLst>
              </a:tr>
              <a:tr h="729178">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495441"/>
                  </a:ext>
                </a:extLst>
              </a:tr>
              <a:tr h="729178">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243383"/>
                  </a:ext>
                </a:extLst>
              </a:tr>
            </a:tbl>
          </a:graphicData>
        </a:graphic>
      </p:graphicFrame>
      <p:sp>
        <p:nvSpPr>
          <p:cNvPr id="18" name="Rectangle 17"/>
          <p:cNvSpPr/>
          <p:nvPr/>
        </p:nvSpPr>
        <p:spPr>
          <a:xfrm>
            <a:off x="7590917" y="3056736"/>
            <a:ext cx="3835255"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8, 9: </a:t>
            </a:r>
            <a:r>
              <a:rPr lang="en-US" sz="2800" b="1" dirty="0" err="1">
                <a:solidFill>
                  <a:srgbClr val="0D0D0D"/>
                </a:solidFill>
                <a:latin typeface="Times New Roman" panose="02020603050405020304" pitchFamily="18" charset="0"/>
                <a:ea typeface="MS Mincho"/>
              </a:rPr>
              <a:t>trả</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yêu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cầu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sgk</a:t>
            </a:r>
            <a:r>
              <a:rPr lang="en-US" sz="2800" b="1" dirty="0">
                <a:solidFill>
                  <a:srgbClr val="0D0D0D"/>
                </a:solidFill>
                <a:latin typeface="Times New Roman" panose="02020603050405020304" pitchFamily="18" charset="0"/>
                <a:ea typeface="MS Mincho"/>
              </a:rPr>
              <a:t>.</a:t>
            </a:r>
            <a:endParaRPr lang="en-US" sz="2800" dirty="0"/>
          </a:p>
        </p:txBody>
      </p:sp>
      <p:sp>
        <p:nvSpPr>
          <p:cNvPr id="19" name="Rectangle 18"/>
          <p:cNvSpPr/>
          <p:nvPr/>
        </p:nvSpPr>
        <p:spPr>
          <a:xfrm>
            <a:off x="7567603" y="4441356"/>
            <a:ext cx="3881882" cy="1539139"/>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10: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smtClean="0">
                <a:solidFill>
                  <a:srgbClr val="0D0D0D"/>
                </a:solidFill>
                <a:latin typeface="Times New Roman" panose="02020603050405020304" pitchFamily="18" charset="0"/>
                <a:ea typeface="MS Mincho"/>
              </a:rPr>
              <a:t>3- </a:t>
            </a:r>
            <a:r>
              <a:rPr lang="en-US" sz="2800" dirty="0">
                <a:solidFill>
                  <a:srgbClr val="0D0D0D"/>
                </a:solidFill>
                <a:latin typeface="Times New Roman" panose="02020603050405020304" pitchFamily="18" charset="0"/>
                <a:ea typeface="MS Mincho"/>
              </a:rPr>
              <a:t>5 </a:t>
            </a:r>
            <a:r>
              <a:rPr lang="en-US" sz="2800" dirty="0" err="1">
                <a:solidFill>
                  <a:srgbClr val="0D0D0D"/>
                </a:solidFill>
                <a:latin typeface="Times New Roman" panose="02020603050405020304" pitchFamily="18" charset="0"/>
                <a:ea typeface="MS Mincho"/>
              </a:rPr>
              <a:t>dòng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qua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Ong </a:t>
            </a:r>
            <a:r>
              <a:rPr lang="en-US" sz="2800" dirty="0" err="1">
                <a:solidFill>
                  <a:srgbClr val="0D0D0D"/>
                </a:solidFill>
                <a:latin typeface="Times New Roman" panose="02020603050405020304" pitchFamily="18" charset="0"/>
                <a:ea typeface="MS Mincho"/>
              </a:rPr>
              <a:t>Thợ</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4065985" y="725383"/>
            <a:ext cx="412568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giá</a:t>
            </a:r>
            <a:r>
              <a:rPr lang="en-US" sz="2400" b="1"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06958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Bức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chân</a:t>
            </a:r>
            <a:r>
              <a:rPr lang="en-US" sz="2800" b="1" dirty="0">
                <a:solidFill>
                  <a:srgbClr val="0070C0"/>
                </a:solidFill>
                <a:latin typeface="Times New Roman" panose="02020603050405020304" pitchFamily="18" charset="0"/>
                <a:ea typeface="MS Mincho"/>
              </a:rPr>
              <a:t> dung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họa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của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Dế</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Mèn</a:t>
            </a:r>
            <a:endParaRPr lang="en-US" sz="2800" dirty="0">
              <a:effectLst/>
              <a:latin typeface="Times New Roman" panose="02020603050405020304" pitchFamily="18" charset="0"/>
              <a:ea typeface="Times New Roman" panose="02020603050405020304" pitchFamily="18" charset="0"/>
            </a:endParaRPr>
          </a:p>
        </p:txBody>
      </p:sp>
      <p:pic>
        <p:nvPicPr>
          <p:cNvPr id="26" name="Picture 25"/>
          <p:cNvPicPr>
            <a:picLocks noChangeAspect="1"/>
          </p:cNvPicPr>
          <p:nvPr/>
        </p:nvPicPr>
        <p:blipFill>
          <a:blip r:embed="rId11"/>
          <a:srcRect l="64712" t="100000" r="8862" b="-10668"/>
          <a:stretch>
            <a:fillRect/>
          </a:stretch>
        </p:blipFill>
        <p:spPr>
          <a:xfrm>
            <a:off x="5853251" y="5666196"/>
            <a:ext cx="1258501" cy="338364"/>
          </a:xfrm>
          <a:custGeom>
            <a:avLst/>
            <a:gdLst>
              <a:gd name="connsiteX0" fmla="*/ 0 w 1258501"/>
              <a:gd name="connsiteY0" fmla="*/ 0 h 338364"/>
              <a:gd name="connsiteX1" fmla="*/ 1258501 w 1258501"/>
              <a:gd name="connsiteY1" fmla="*/ 0 h 338364"/>
              <a:gd name="connsiteX2" fmla="*/ 1248590 w 1258501"/>
              <a:gd name="connsiteY2" fmla="*/ 79284 h 338364"/>
              <a:gd name="connsiteX3" fmla="*/ 1218110 w 1258501"/>
              <a:gd name="connsiteY3" fmla="*/ 201204 h 338364"/>
              <a:gd name="connsiteX4" fmla="*/ 1218110 w 1258501"/>
              <a:gd name="connsiteY4" fmla="*/ 338364 h 338364"/>
              <a:gd name="connsiteX5" fmla="*/ 0 w 1258501"/>
              <a:gd name="connsiteY5" fmla="*/ 0 h 3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501" h="338364">
                <a:moveTo>
                  <a:pt x="0" y="0"/>
                </a:moveTo>
                <a:lnTo>
                  <a:pt x="1258501" y="0"/>
                </a:lnTo>
                <a:lnTo>
                  <a:pt x="1248590" y="79284"/>
                </a:lnTo>
                <a:cubicBezTo>
                  <a:pt x="1240870" y="120457"/>
                  <a:pt x="1218110" y="159313"/>
                  <a:pt x="1218110" y="201204"/>
                </a:cubicBezTo>
                <a:lnTo>
                  <a:pt x="1218110" y="338364"/>
                </a:lnTo>
                <a:lnTo>
                  <a:pt x="0" y="0"/>
                </a:lnTo>
                <a:close/>
              </a:path>
            </a:pathLst>
          </a:custGeom>
        </p:spPr>
      </p:pic>
      <p:pic>
        <p:nvPicPr>
          <p:cNvPr id="59" name="Picture 58"/>
          <p:cNvPicPr>
            <a:picLocks noChangeAspect="1"/>
          </p:cNvPicPr>
          <p:nvPr/>
        </p:nvPicPr>
        <p:blipFill>
          <a:blip r:embed="rId11"/>
          <a:srcRect l="48172" t="21075"/>
          <a:stretch>
            <a:fillRect/>
          </a:stretch>
        </p:blipFill>
        <p:spPr>
          <a:xfrm>
            <a:off x="4384512" y="2509157"/>
            <a:ext cx="3514019" cy="3015898"/>
          </a:xfrm>
          <a:custGeom>
            <a:avLst/>
            <a:gdLst>
              <a:gd name="connsiteX0" fmla="*/ 909489 w 2468317"/>
              <a:gd name="connsiteY0" fmla="*/ 0 h 2503388"/>
              <a:gd name="connsiteX1" fmla="*/ 1234726 w 2468317"/>
              <a:gd name="connsiteY1" fmla="*/ 5878 h 2503388"/>
              <a:gd name="connsiteX2" fmla="*/ 1253815 w 2468317"/>
              <a:gd name="connsiteY2" fmla="*/ 19898 h 2503388"/>
              <a:gd name="connsiteX3" fmla="*/ 1311542 w 2468317"/>
              <a:gd name="connsiteY3" fmla="*/ 87639 h 2503388"/>
              <a:gd name="connsiteX4" fmla="*/ 1313989 w 2468317"/>
              <a:gd name="connsiteY4" fmla="*/ 82197 h 2503388"/>
              <a:gd name="connsiteX5" fmla="*/ 1347391 w 2468317"/>
              <a:gd name="connsiteY5" fmla="*/ 7914 h 2503388"/>
              <a:gd name="connsiteX6" fmla="*/ 1786941 w 2468317"/>
              <a:gd name="connsiteY6" fmla="*/ 15858 h 2503388"/>
              <a:gd name="connsiteX7" fmla="*/ 1787284 w 2468317"/>
              <a:gd name="connsiteY7" fmla="*/ 16364 h 2503388"/>
              <a:gd name="connsiteX8" fmla="*/ 1790391 w 2468317"/>
              <a:gd name="connsiteY8" fmla="*/ 20940 h 2503388"/>
              <a:gd name="connsiteX9" fmla="*/ 1793900 w 2468317"/>
              <a:gd name="connsiteY9" fmla="*/ 15984 h 2503388"/>
              <a:gd name="connsiteX10" fmla="*/ 1966443 w 2468317"/>
              <a:gd name="connsiteY10" fmla="*/ 19102 h 2503388"/>
              <a:gd name="connsiteX11" fmla="*/ 1970574 w 2468317"/>
              <a:gd name="connsiteY11" fmla="*/ 22652 h 2503388"/>
              <a:gd name="connsiteX12" fmla="*/ 2068504 w 2468317"/>
              <a:gd name="connsiteY12" fmla="*/ 47754 h 2503388"/>
              <a:gd name="connsiteX13" fmla="*/ 2195630 w 2468317"/>
              <a:gd name="connsiteY13" fmla="*/ 50877 h 2503388"/>
              <a:gd name="connsiteX14" fmla="*/ 2214181 w 2468317"/>
              <a:gd name="connsiteY14" fmla="*/ 80233 h 2503388"/>
              <a:gd name="connsiteX15" fmla="*/ 2461946 w 2468317"/>
              <a:gd name="connsiteY15" fmla="*/ 910165 h 2503388"/>
              <a:gd name="connsiteX16" fmla="*/ 2468317 w 2468317"/>
              <a:gd name="connsiteY16" fmla="*/ 1077953 h 2503388"/>
              <a:gd name="connsiteX17" fmla="*/ 2468317 w 2468317"/>
              <a:gd name="connsiteY17" fmla="*/ 1078006 h 2503388"/>
              <a:gd name="connsiteX18" fmla="*/ 2461946 w 2468317"/>
              <a:gd name="connsiteY18" fmla="*/ 1245793 h 2503388"/>
              <a:gd name="connsiteX19" fmla="*/ 1924189 w 2468317"/>
              <a:gd name="connsiteY19" fmla="*/ 2438979 h 2503388"/>
              <a:gd name="connsiteX20" fmla="*/ 1844469 w 2468317"/>
              <a:gd name="connsiteY20" fmla="*/ 2503388 h 2503388"/>
              <a:gd name="connsiteX21" fmla="*/ 1844175 w 2468317"/>
              <a:gd name="connsiteY21" fmla="*/ 2503388 h 2503388"/>
              <a:gd name="connsiteX22" fmla="*/ 1818141 w 2468317"/>
              <a:gd name="connsiteY22" fmla="*/ 2497291 h 2503388"/>
              <a:gd name="connsiteX23" fmla="*/ 1707435 w 2468317"/>
              <a:gd name="connsiteY23" fmla="*/ 2428965 h 2503388"/>
              <a:gd name="connsiteX24" fmla="*/ 1684584 w 2468317"/>
              <a:gd name="connsiteY24" fmla="*/ 2503388 h 2503388"/>
              <a:gd name="connsiteX25" fmla="*/ 623850 w 2468317"/>
              <a:gd name="connsiteY25" fmla="*/ 2503388 h 2503388"/>
              <a:gd name="connsiteX26" fmla="*/ 544129 w 2468317"/>
              <a:gd name="connsiteY26" fmla="*/ 2438979 h 2503388"/>
              <a:gd name="connsiteX27" fmla="*/ 0 w 2468317"/>
              <a:gd name="connsiteY27" fmla="*/ 1077979 h 2503388"/>
              <a:gd name="connsiteX28" fmla="*/ 4888 w 2468317"/>
              <a:gd name="connsiteY28" fmla="*/ 930893 h 2503388"/>
              <a:gd name="connsiteX29" fmla="*/ 7288 w 2468317"/>
              <a:gd name="connsiteY29" fmla="*/ 906961 h 2503388"/>
              <a:gd name="connsiteX30" fmla="*/ 12385 w 2468317"/>
              <a:gd name="connsiteY30" fmla="*/ 902570 h 2503388"/>
              <a:gd name="connsiteX31" fmla="*/ 104650 w 2468317"/>
              <a:gd name="connsiteY31" fmla="*/ 864387 h 2503388"/>
              <a:gd name="connsiteX32" fmla="*/ 107052 w 2468317"/>
              <a:gd name="connsiteY32" fmla="*/ 854779 h 2503388"/>
              <a:gd name="connsiteX33" fmla="*/ 218894 w 2468317"/>
              <a:gd name="connsiteY33" fmla="*/ 331359 h 2503388"/>
              <a:gd name="connsiteX34" fmla="*/ 762979 w 2468317"/>
              <a:gd name="connsiteY34" fmla="*/ 211778 h 2503388"/>
              <a:gd name="connsiteX35" fmla="*/ 763083 w 2468317"/>
              <a:gd name="connsiteY35" fmla="*/ 211557 h 2503388"/>
              <a:gd name="connsiteX36" fmla="*/ 810961 w 2468317"/>
              <a:gd name="connsiteY36" fmla="*/ 110189 h 2503388"/>
              <a:gd name="connsiteX37" fmla="*/ 863194 w 2468317"/>
              <a:gd name="connsiteY37" fmla="*/ 40245 h 2503388"/>
              <a:gd name="connsiteX38" fmla="*/ 909489 w 2468317"/>
              <a:gd name="connsiteY38" fmla="*/ 0 h 2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8317" h="2503388">
                <a:moveTo>
                  <a:pt x="909489" y="0"/>
                </a:moveTo>
                <a:lnTo>
                  <a:pt x="1234726" y="5878"/>
                </a:lnTo>
                <a:lnTo>
                  <a:pt x="1253815" y="19898"/>
                </a:lnTo>
                <a:cubicBezTo>
                  <a:pt x="1274132" y="38928"/>
                  <a:pt x="1293495" y="61481"/>
                  <a:pt x="1311542" y="87639"/>
                </a:cubicBezTo>
                <a:lnTo>
                  <a:pt x="1313989" y="82197"/>
                </a:lnTo>
                <a:lnTo>
                  <a:pt x="1347391" y="7914"/>
                </a:lnTo>
                <a:lnTo>
                  <a:pt x="1786941" y="15858"/>
                </a:lnTo>
                <a:lnTo>
                  <a:pt x="1787284" y="16364"/>
                </a:lnTo>
                <a:lnTo>
                  <a:pt x="1790391" y="20940"/>
                </a:lnTo>
                <a:lnTo>
                  <a:pt x="1793900" y="15984"/>
                </a:lnTo>
                <a:lnTo>
                  <a:pt x="1966443" y="19102"/>
                </a:lnTo>
                <a:lnTo>
                  <a:pt x="1970574" y="22652"/>
                </a:lnTo>
                <a:cubicBezTo>
                  <a:pt x="2000984" y="39798"/>
                  <a:pt x="2046395" y="46935"/>
                  <a:pt x="2068504" y="47754"/>
                </a:cubicBezTo>
                <a:lnTo>
                  <a:pt x="2195630" y="50877"/>
                </a:lnTo>
                <a:lnTo>
                  <a:pt x="2214181" y="80233"/>
                </a:lnTo>
                <a:cubicBezTo>
                  <a:pt x="2349524" y="314999"/>
                  <a:pt x="2438246" y="599800"/>
                  <a:pt x="2461946" y="910165"/>
                </a:cubicBezTo>
                <a:lnTo>
                  <a:pt x="2468317" y="1077953"/>
                </a:lnTo>
                <a:lnTo>
                  <a:pt x="2468317" y="1078006"/>
                </a:lnTo>
                <a:lnTo>
                  <a:pt x="2461946" y="1245793"/>
                </a:lnTo>
                <a:cubicBezTo>
                  <a:pt x="2424026" y="1742378"/>
                  <a:pt x="2219649" y="2173519"/>
                  <a:pt x="1924189" y="2438979"/>
                </a:cubicBezTo>
                <a:lnTo>
                  <a:pt x="1844469" y="2503388"/>
                </a:lnTo>
                <a:lnTo>
                  <a:pt x="1844175" y="2503388"/>
                </a:lnTo>
                <a:lnTo>
                  <a:pt x="1818141" y="2497291"/>
                </a:lnTo>
                <a:cubicBezTo>
                  <a:pt x="1779710" y="2483666"/>
                  <a:pt x="1742309" y="2460947"/>
                  <a:pt x="1707435" y="2428965"/>
                </a:cubicBezTo>
                <a:lnTo>
                  <a:pt x="1684584" y="2503388"/>
                </a:lnTo>
                <a:lnTo>
                  <a:pt x="623850" y="2503388"/>
                </a:lnTo>
                <a:lnTo>
                  <a:pt x="544129" y="2438979"/>
                </a:lnTo>
                <a:cubicBezTo>
                  <a:pt x="215841" y="2144024"/>
                  <a:pt x="0" y="1644523"/>
                  <a:pt x="0" y="1077979"/>
                </a:cubicBezTo>
                <a:cubicBezTo>
                  <a:pt x="0" y="1028407"/>
                  <a:pt x="1653" y="979347"/>
                  <a:pt x="4888" y="930893"/>
                </a:cubicBezTo>
                <a:lnTo>
                  <a:pt x="7288" y="906961"/>
                </a:lnTo>
                <a:lnTo>
                  <a:pt x="12385" y="902570"/>
                </a:lnTo>
                <a:cubicBezTo>
                  <a:pt x="40826" y="882561"/>
                  <a:pt x="71902" y="869367"/>
                  <a:pt x="104650" y="864387"/>
                </a:cubicBezTo>
                <a:lnTo>
                  <a:pt x="107052" y="854779"/>
                </a:lnTo>
                <a:cubicBezTo>
                  <a:pt x="89461" y="664502"/>
                  <a:pt x="130485" y="472611"/>
                  <a:pt x="218894" y="331359"/>
                </a:cubicBezTo>
                <a:cubicBezTo>
                  <a:pt x="358582" y="108258"/>
                  <a:pt x="585057" y="58533"/>
                  <a:pt x="762979" y="211778"/>
                </a:cubicBezTo>
                <a:lnTo>
                  <a:pt x="763083" y="211557"/>
                </a:lnTo>
                <a:lnTo>
                  <a:pt x="810961" y="110189"/>
                </a:lnTo>
                <a:cubicBezTo>
                  <a:pt x="826916" y="83896"/>
                  <a:pt x="844448" y="60554"/>
                  <a:pt x="863194" y="40245"/>
                </a:cubicBezTo>
                <a:lnTo>
                  <a:pt x="909489"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9" name="Rectangle 18"/>
          <p:cNvSpPr/>
          <p:nvPr/>
        </p:nvSpPr>
        <p:spPr>
          <a:xfrm>
            <a:off x="4499373" y="5786404"/>
            <a:ext cx="3167855"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800" b="1" dirty="0" err="1">
                <a:solidFill>
                  <a:schemeClr val="bg1"/>
                </a:solidFill>
                <a:latin typeface="Times New Roman" panose="02020603050405020304" pitchFamily="18" charset="0"/>
                <a:ea typeface="Times New Roman" panose="02020603050405020304" pitchFamily="18" charset="0"/>
              </a:rPr>
              <a:t>Ngoại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Dế</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Mèn</a:t>
            </a:r>
            <a:endParaRPr lang="en-US" sz="2800" b="1" dirty="0">
              <a:solidFill>
                <a:schemeClr val="bg1"/>
              </a:solidFill>
            </a:endParaRPr>
          </a:p>
        </p:txBody>
      </p:sp>
      <p:sp>
        <p:nvSpPr>
          <p:cNvPr id="20" name="Oval 19"/>
          <p:cNvSpPr/>
          <p:nvPr/>
        </p:nvSpPr>
        <p:spPr>
          <a:xfrm>
            <a:off x="713618" y="5069182"/>
            <a:ext cx="3611880"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Đôi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mẫm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bóng</a:t>
            </a:r>
            <a:endParaRPr lang="en-US" sz="2800" dirty="0">
              <a:solidFill>
                <a:schemeClr val="bg1"/>
              </a:solidFill>
            </a:endParaRPr>
          </a:p>
        </p:txBody>
      </p:sp>
      <p:sp>
        <p:nvSpPr>
          <p:cNvPr id="21" name="Oval 20"/>
          <p:cNvSpPr/>
          <p:nvPr/>
        </p:nvSpPr>
        <p:spPr>
          <a:xfrm>
            <a:off x="8139505" y="3286035"/>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Răng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nhánh</a:t>
            </a:r>
            <a:endParaRPr lang="en-US" sz="2800" dirty="0">
              <a:solidFill>
                <a:schemeClr val="bg1"/>
              </a:solidFill>
            </a:endParaRPr>
          </a:p>
        </p:txBody>
      </p:sp>
      <p:sp>
        <p:nvSpPr>
          <p:cNvPr id="60" name="Oval 59"/>
          <p:cNvSpPr/>
          <p:nvPr/>
        </p:nvSpPr>
        <p:spPr>
          <a:xfrm>
            <a:off x="8139505" y="1859280"/>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Râu</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uốn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cong</a:t>
            </a:r>
            <a:endParaRPr lang="en-US" sz="2800" dirty="0">
              <a:solidFill>
                <a:schemeClr val="bg1"/>
              </a:solidFill>
            </a:endParaRPr>
          </a:p>
        </p:txBody>
      </p:sp>
      <p:sp>
        <p:nvSpPr>
          <p:cNvPr id="61" name="Oval 60"/>
          <p:cNvSpPr/>
          <p:nvPr/>
        </p:nvSpPr>
        <p:spPr>
          <a:xfrm>
            <a:off x="743759" y="2460883"/>
            <a:ext cx="3587722"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Vuốt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nhọn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hoắt</a:t>
            </a:r>
            <a:endParaRPr lang="en-US" sz="2800" dirty="0">
              <a:solidFill>
                <a:schemeClr val="bg1"/>
              </a:solidFill>
            </a:endParaRPr>
          </a:p>
        </p:txBody>
      </p:sp>
      <p:sp>
        <p:nvSpPr>
          <p:cNvPr id="62" name="Oval 61"/>
          <p:cNvSpPr/>
          <p:nvPr/>
        </p:nvSpPr>
        <p:spPr>
          <a:xfrm>
            <a:off x="8139505" y="4712789"/>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C</a:t>
            </a:r>
            <a:r>
              <a:rPr lang="en-US" sz="2800" dirty="0" err="1" smtClean="0">
                <a:solidFill>
                  <a:schemeClr val="bg1"/>
                </a:solidFill>
                <a:latin typeface="Times New Roman" panose="02020603050405020304" pitchFamily="18" charset="0"/>
                <a:ea typeface="Times New Roman" panose="02020603050405020304" pitchFamily="18" charset="0"/>
              </a:rPr>
              <a:t>ánh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dài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kín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tận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đuôi</a:t>
            </a:r>
            <a:endParaRPr lang="en-US" sz="2800" dirty="0">
              <a:solidFill>
                <a:schemeClr val="bg1"/>
              </a:solidFill>
            </a:endParaRPr>
          </a:p>
        </p:txBody>
      </p:sp>
      <p:cxnSp>
        <p:nvCxnSpPr>
          <p:cNvPr id="65" name="Straight Arrow Connector 64"/>
          <p:cNvCxnSpPr/>
          <p:nvPr/>
        </p:nvCxnSpPr>
        <p:spPr>
          <a:xfrm flipH="1">
            <a:off x="4123744" y="4953870"/>
            <a:ext cx="1560776" cy="42585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77640" y="2865120"/>
            <a:ext cx="1262017" cy="8999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065520" y="2509157"/>
            <a:ext cx="2643958" cy="24928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397353" y="3505200"/>
            <a:ext cx="2258967" cy="28375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6903720" y="4712789"/>
            <a:ext cx="1920240" cy="45400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713618" y="3765033"/>
            <a:ext cx="5351902" cy="1005840"/>
            <a:chOff x="713618" y="3765033"/>
            <a:chExt cx="5351902" cy="1005840"/>
          </a:xfrm>
        </p:grpSpPr>
        <p:sp>
          <p:nvSpPr>
            <p:cNvPr id="63" name="Oval 62"/>
            <p:cNvSpPr/>
            <p:nvPr/>
          </p:nvSpPr>
          <p:spPr>
            <a:xfrm>
              <a:off x="713618" y="3765033"/>
              <a:ext cx="3587722"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Hùng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dũng</a:t>
              </a:r>
              <a:endParaRPr lang="en-US" sz="2800" dirty="0">
                <a:solidFill>
                  <a:schemeClr val="bg1"/>
                </a:solidFill>
              </a:endParaRPr>
            </a:p>
          </p:txBody>
        </p:sp>
        <p:cxnSp>
          <p:nvCxnSpPr>
            <p:cNvPr id="80" name="Straight Arrow Connector 79"/>
            <p:cNvCxnSpPr/>
            <p:nvPr/>
          </p:nvCxnSpPr>
          <p:spPr>
            <a:xfrm>
              <a:off x="3474720" y="4291875"/>
              <a:ext cx="2590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58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ircle(in)">
                                      <p:cBhvr>
                                        <p:cTn id="17" dur="20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down)">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circle(in)">
                                      <p:cBhvr>
                                        <p:cTn id="32" dur="20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down)">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500"/>
                                  </p:stCondLst>
                                  <p:childTnLst>
                                    <p:set>
                                      <p:cBhvr>
                                        <p:cTn id="56" dur="1" fill="hold">
                                          <p:stCondLst>
                                            <p:cond delay="0"/>
                                          </p:stCondLst>
                                        </p:cTn>
                                        <p:tgtEl>
                                          <p:spTgt spid="81"/>
                                        </p:tgtEl>
                                        <p:attrNameLst>
                                          <p:attrName>style.visibility</p:attrName>
                                        </p:attrNameLst>
                                      </p:cBhvr>
                                      <p:to>
                                        <p:strVal val="visible"/>
                                      </p:to>
                                    </p:set>
                                    <p:anim calcmode="lin" valueType="num">
                                      <p:cBhvr additive="base">
                                        <p:cTn id="57" dur="2000" fill="hold"/>
                                        <p:tgtEl>
                                          <p:spTgt spid="81"/>
                                        </p:tgtEl>
                                        <p:attrNameLst>
                                          <p:attrName>ppt_x</p:attrName>
                                        </p:attrNameLst>
                                      </p:cBhvr>
                                      <p:tavLst>
                                        <p:tav tm="0">
                                          <p:val>
                                            <p:strVal val="0-#ppt_w/2"/>
                                          </p:val>
                                        </p:tav>
                                        <p:tav tm="100000">
                                          <p:val>
                                            <p:strVal val="#ppt_x"/>
                                          </p:val>
                                        </p:tav>
                                      </p:tavLst>
                                    </p:anim>
                                    <p:anim calcmode="lin" valueType="num">
                                      <p:cBhvr additive="base">
                                        <p:cTn id="58" dur="20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0" grpId="0" animBg="1"/>
      <p:bldP spid="61" grpId="0" animBg="1"/>
      <p:bldP spid="6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3" name="Rectangle 2"/>
          <p:cNvSpPr/>
          <p:nvPr/>
        </p:nvSpPr>
        <p:spPr>
          <a:xfrm>
            <a:off x="2005286" y="1214434"/>
            <a:ext cx="8117928" cy="587853"/>
          </a:xfrm>
          <a:prstGeom prst="rect">
            <a:avLst/>
          </a:prstGeom>
        </p:spPr>
        <p:txBody>
          <a:bodyPr wrap="none">
            <a:spAutoFit/>
          </a:bodyPr>
          <a:lstStyle/>
          <a:p>
            <a:pPr>
              <a:lnSpc>
                <a:spcPct val="115000"/>
              </a:lnSpc>
              <a:spcAft>
                <a:spcPts val="0"/>
              </a:spcAft>
            </a:pPr>
            <a:r>
              <a:rPr lang="en-US" sz="2800" dirty="0" err="1" smtClean="0">
                <a:solidFill>
                  <a:srgbClr val="0070C0"/>
                </a:solidFill>
                <a:latin typeface="Times New Roman" panose="02020603050405020304" pitchFamily="18" charset="0"/>
                <a:ea typeface="MS Mincho"/>
              </a:rPr>
              <a:t>Văn</a:t>
            </a:r>
            <a:r>
              <a:rPr lang="en-US" sz="2800" dirty="0" smtClean="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Anh</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cút</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lủi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Võ</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Quảng</a:t>
            </a:r>
            <a:r>
              <a:rPr lang="en-US" sz="2800" b="1" dirty="0">
                <a:solidFill>
                  <a:srgbClr val="0070C0"/>
                </a:solidFill>
                <a:latin typeface="Times New Roman" panose="02020603050405020304" pitchFamily="18" charset="0"/>
                <a:ea typeface="MS Mincho"/>
              </a:rPr>
              <a:t>) - </a:t>
            </a:r>
            <a:r>
              <a:rPr lang="en-US" sz="2800" b="1" dirty="0" err="1">
                <a:solidFill>
                  <a:srgbClr val="0070C0"/>
                </a:solidFill>
                <a:latin typeface="Times New Roman" panose="02020603050405020304" pitchFamily="18" charset="0"/>
                <a:ea typeface="MS Mincho"/>
              </a:rPr>
              <a:t>trang</a:t>
            </a:r>
            <a:r>
              <a:rPr lang="en-US" sz="2800" b="1" dirty="0">
                <a:solidFill>
                  <a:srgbClr val="0070C0"/>
                </a:solidFill>
                <a:latin typeface="Times New Roman" panose="02020603050405020304" pitchFamily="18" charset="0"/>
                <a:ea typeface="MS Mincho"/>
              </a:rPr>
              <a:t> 24 – SGK</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99156471"/>
              </p:ext>
            </p:extLst>
          </p:nvPr>
        </p:nvGraphicFramePr>
        <p:xfrm>
          <a:off x="763543" y="1946738"/>
          <a:ext cx="2483485" cy="3925824"/>
        </p:xfrm>
        <a:graphic>
          <a:graphicData uri="http://schemas.openxmlformats.org/drawingml/2006/table">
            <a:tbl>
              <a:tblPr firstRow="1" firstCol="1" bandRow="1"/>
              <a:tblGrid>
                <a:gridCol w="883285">
                  <a:extLst>
                    <a:ext uri="{9D8B030D-6E8A-4147-A177-3AD203B41FA5}">
                      <a16:colId xmlns:a16="http://schemas.microsoft.com/office/drawing/2014/main" val="3753373878"/>
                    </a:ext>
                  </a:extLst>
                </a:gridCol>
                <a:gridCol w="1600200">
                  <a:extLst>
                    <a:ext uri="{9D8B030D-6E8A-4147-A177-3AD203B41FA5}">
                      <a16:colId xmlns:a16="http://schemas.microsoft.com/office/drawing/2014/main" val="2137237433"/>
                    </a:ext>
                  </a:extLst>
                </a:gridCol>
              </a:tblGrid>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791557"/>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917159"/>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74766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027865"/>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265776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83068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087261"/>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513831"/>
                  </a:ext>
                </a:extLst>
              </a:tr>
            </a:tbl>
          </a:graphicData>
        </a:graphic>
      </p:graphicFrame>
      <p:sp>
        <p:nvSpPr>
          <p:cNvPr id="7" name="Rectangle 6"/>
          <p:cNvSpPr/>
          <p:nvPr/>
        </p:nvSpPr>
        <p:spPr>
          <a:xfrm>
            <a:off x="3739064" y="1700475"/>
            <a:ext cx="7670388" cy="4518160"/>
          </a:xfrm>
          <a:prstGeom prst="rect">
            <a:avLst/>
          </a:prstGeom>
        </p:spPr>
        <p:txBody>
          <a:bodyPr wrap="square">
            <a:spAutoFit/>
          </a:bodyPr>
          <a:lstStyle/>
          <a:p>
            <a:pPr>
              <a:lnSpc>
                <a:spcPct val="115000"/>
              </a:lnSpc>
              <a:spcAft>
                <a:spcPts val="1200"/>
              </a:spcAft>
            </a:pPr>
            <a:r>
              <a:rPr lang="en-US" sz="2800" b="1" dirty="0" err="1">
                <a:solidFill>
                  <a:srgbClr val="363636"/>
                </a:solidFill>
                <a:latin typeface="Times New Roman" panose="02020603050405020304" pitchFamily="18" charset="0"/>
                <a:ea typeface="Times New Roman" panose="02020603050405020304" pitchFamily="18" charset="0"/>
              </a:rPr>
              <a:t>Câu</a:t>
            </a:r>
            <a:r>
              <a:rPr lang="en-US" sz="2800" b="1" dirty="0">
                <a:solidFill>
                  <a:srgbClr val="363636"/>
                </a:solidFill>
                <a:latin typeface="Times New Roman" panose="02020603050405020304" pitchFamily="18" charset="0"/>
                <a:ea typeface="Times New Roman" panose="02020603050405020304" pitchFamily="18" charset="0"/>
              </a:rPr>
              <a:t> </a:t>
            </a:r>
            <a:r>
              <a:rPr lang="vi-VN" sz="2800" b="1" dirty="0">
                <a:solidFill>
                  <a:srgbClr val="363636"/>
                </a:solidFill>
                <a:latin typeface="Times New Roman" panose="02020603050405020304" pitchFamily="18" charset="0"/>
                <a:ea typeface="Times New Roman" panose="02020603050405020304" pitchFamily="18" charset="0"/>
              </a:rPr>
              <a:t>8:  </a:t>
            </a:r>
            <a:r>
              <a:rPr lang="vi-VN" sz="2800" dirty="0">
                <a:solidFill>
                  <a:srgbClr val="363636"/>
                </a:solidFill>
                <a:latin typeface="Times New Roman" panose="02020603050405020304" pitchFamily="18" charset="0"/>
                <a:ea typeface="Times New Roman" panose="02020603050405020304" pitchFamily="18" charset="0"/>
              </a:rPr>
              <a:t>Câu nào có chủ ngữ được mở rộng? </a:t>
            </a:r>
            <a:r>
              <a:rPr lang="vi-VN" sz="2800" dirty="0">
                <a:latin typeface="Times New Roman" panose="02020603050405020304" pitchFamily="18" charset="0"/>
                <a:ea typeface="Times New Roman" panose="02020603050405020304" pitchFamily="18" charset="0"/>
              </a:rPr>
              <a:t>Hãy chỉ ra thành phần mở rộng của chủ ngữ.</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latin typeface="Times New Roman" panose="02020603050405020304" pitchFamily="18" charset="0"/>
                <a:ea typeface="Times New Roman" panose="02020603050405020304" pitchFamily="18" charset="0"/>
              </a:rPr>
              <a:t>a) Anh hay kiếm chuyện nói quanh.</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latin typeface="Times New Roman" panose="02020603050405020304" pitchFamily="18" charset="0"/>
                <a:ea typeface="Times New Roman" panose="02020603050405020304" pitchFamily="18" charset="0"/>
              </a:rPr>
              <a:t>b) Những</a:t>
            </a:r>
            <a:r>
              <a:rPr lang="vi-VN" sz="2800" b="1" dirty="0">
                <a:latin typeface="Times New Roman" panose="02020603050405020304" pitchFamily="18" charset="0"/>
                <a:ea typeface="Times New Roman" panose="02020603050405020304" pitchFamily="18" charset="0"/>
              </a:rPr>
              <a:t> anh</a:t>
            </a:r>
            <a:r>
              <a:rPr lang="vi-VN" sz="2800" dirty="0">
                <a:latin typeface="Times New Roman" panose="02020603050405020304" pitchFamily="18" charset="0"/>
                <a:ea typeface="Times New Roman" panose="02020603050405020304" pitchFamily="18" charset="0"/>
              </a:rPr>
              <a:t> lười biếng// hay kiếm chuyện nói quanh.</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latin typeface="Times New Roman" panose="02020603050405020304" pitchFamily="18" charset="0"/>
                <a:ea typeface="Times New Roman" panose="02020603050405020304" pitchFamily="18" charset="0"/>
                <a:sym typeface="Wingdings" panose="05000000000000000000" pitchFamily="2" charset="2"/>
              </a:rPr>
              <a:t></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Câu b </a:t>
            </a:r>
            <a:r>
              <a:rPr lang="vi-VN" sz="2800" dirty="0">
                <a:latin typeface="Times New Roman" panose="02020603050405020304" pitchFamily="18" charset="0"/>
                <a:ea typeface="Times New Roman" panose="02020603050405020304" pitchFamily="18" charset="0"/>
              </a:rPr>
              <a:t>có chủ ngữ được mở rộng. Thành phần mở rộng của chủ ngữ: phần phụ trước "những", phần phụ sau "lười biếng"</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081751" y="709617"/>
            <a:ext cx="412568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giá</a:t>
            </a:r>
            <a:r>
              <a:rPr lang="en-US" sz="2400" b="1"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7869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3" name="Rectangle 2"/>
          <p:cNvSpPr/>
          <p:nvPr/>
        </p:nvSpPr>
        <p:spPr>
          <a:xfrm>
            <a:off x="2005286" y="1214434"/>
            <a:ext cx="811792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Văn</a:t>
            </a:r>
            <a:r>
              <a:rPr kumimoji="0" lang="en-US" sz="2800" b="0"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Anh</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cút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lủi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Võ</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Quảng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24 – SGK</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1996747" y="2332800"/>
            <a:ext cx="8135006" cy="3294411"/>
          </a:xfrm>
          <a:prstGeom prst="rect">
            <a:avLst/>
          </a:prstGeom>
        </p:spPr>
      </p:pic>
      <p:sp>
        <p:nvSpPr>
          <p:cNvPr id="18" name="Rectangle 17"/>
          <p:cNvSpPr/>
          <p:nvPr/>
        </p:nvSpPr>
        <p:spPr>
          <a:xfrm>
            <a:off x="3200181" y="2770449"/>
            <a:ext cx="6096000" cy="2335832"/>
          </a:xfrm>
          <a:prstGeom prst="rect">
            <a:avLst/>
          </a:prstGeom>
        </p:spPr>
        <p:txBody>
          <a:bodyPr>
            <a:spAutoFit/>
          </a:bodyPr>
          <a:lstStyle/>
          <a:p>
            <a:pPr>
              <a:lnSpc>
                <a:spcPct val="115000"/>
              </a:lnSpc>
              <a:spcAft>
                <a:spcPts val="1200"/>
              </a:spcAf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9: </a:t>
            </a:r>
            <a:r>
              <a:rPr lang="vi-VN" sz="2400" dirty="0">
                <a:latin typeface="Times New Roman" panose="02020603050405020304" pitchFamily="18" charset="0"/>
                <a:ea typeface="Times New Roman" panose="02020603050405020304" pitchFamily="18" charset="0"/>
              </a:rPr>
              <a:t>Hãy viết câu văn sau theo hướng mở rộng thành phần chủ ngữ: </a:t>
            </a:r>
            <a:r>
              <a:rPr lang="vi-VN" sz="2400" i="1" dirty="0">
                <a:latin typeface="Times New Roman" panose="02020603050405020304" pitchFamily="18" charset="0"/>
                <a:ea typeface="Times New Roman" panose="02020603050405020304" pitchFamily="18" charset="0"/>
              </a:rPr>
              <a:t>Ong xây dựng hàng nghìn căn phòng ở trên những thân cây cao.</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400" dirty="0">
                <a:latin typeface="Times New Roman" panose="02020603050405020304" pitchFamily="18" charset="0"/>
                <a:ea typeface="Times New Roman" panose="02020603050405020304" pitchFamily="18" charset="0"/>
                <a:sym typeface="Wingdings" panose="05000000000000000000" pitchFamily="2" charset="2"/>
              </a:rPr>
              <a:t></a:t>
            </a:r>
            <a:r>
              <a:rPr lang="vi-VN" sz="2400" u="sng" dirty="0">
                <a:latin typeface="Times New Roman" panose="02020603050405020304" pitchFamily="18" charset="0"/>
                <a:ea typeface="Times New Roman" panose="02020603050405020304" pitchFamily="18" charset="0"/>
              </a:rPr>
              <a:t>Những </a:t>
            </a:r>
            <a:r>
              <a:rPr lang="vi-VN" sz="2400" b="1" u="sng" dirty="0">
                <a:latin typeface="Times New Roman" panose="02020603050405020304" pitchFamily="18" charset="0"/>
                <a:ea typeface="Times New Roman" panose="02020603050405020304" pitchFamily="18" charset="0"/>
              </a:rPr>
              <a:t>chú ong</a:t>
            </a:r>
            <a:r>
              <a:rPr lang="vi-VN" sz="2400" u="sng" dirty="0">
                <a:latin typeface="Times New Roman" panose="02020603050405020304" pitchFamily="18" charset="0"/>
                <a:ea typeface="Times New Roman" panose="02020603050405020304" pitchFamily="18" charset="0"/>
              </a:rPr>
              <a:t> chăm chỉ</a:t>
            </a:r>
            <a:r>
              <a:rPr lang="vi-VN" sz="2400" dirty="0">
                <a:latin typeface="Times New Roman" panose="02020603050405020304" pitchFamily="18" charset="0"/>
                <a:ea typeface="Times New Roman" panose="02020603050405020304" pitchFamily="18" charset="0"/>
              </a:rPr>
              <a:t> xây dựng hàng nghìn căn phòng ở trên những thân cây cao.</a:t>
            </a:r>
            <a:endParaRPr lang="en-US" sz="24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1511475" y="3299269"/>
            <a:ext cx="1309933" cy="1242012"/>
          </a:xfrm>
          <a:prstGeom prst="rect">
            <a:avLst/>
          </a:prstGeom>
        </p:spPr>
      </p:pic>
      <p:sp>
        <p:nvSpPr>
          <p:cNvPr id="20" name="Rectangle 19"/>
          <p:cNvSpPr/>
          <p:nvPr/>
        </p:nvSpPr>
        <p:spPr>
          <a:xfrm>
            <a:off x="4034453" y="693851"/>
            <a:ext cx="412568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giá</a:t>
            </a:r>
            <a:r>
              <a:rPr lang="en-US" sz="2400" b="1"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33602532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4" name="Rectangle 3"/>
          <p:cNvSpPr/>
          <p:nvPr/>
        </p:nvSpPr>
        <p:spPr>
          <a:xfrm>
            <a:off x="660400" y="1261881"/>
            <a:ext cx="10807700" cy="1332481"/>
          </a:xfrm>
          <a:prstGeom prst="rect">
            <a:avLst/>
          </a:prstGeom>
        </p:spPr>
        <p:txBody>
          <a:bodyPr>
            <a:spAutoFit/>
          </a:bodyPr>
          <a:lstStyle/>
          <a:p>
            <a:pPr>
              <a:lnSpc>
                <a:spcPct val="115000"/>
              </a:lnSpc>
              <a:spcAft>
                <a:spcPts val="1200"/>
              </a:spcAf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10:  </a:t>
            </a:r>
            <a:r>
              <a:rPr lang="vi-VN" sz="2400" dirty="0">
                <a:latin typeface="Times New Roman" panose="02020603050405020304" pitchFamily="18" charset="0"/>
                <a:ea typeface="Times New Roman" panose="02020603050405020304" pitchFamily="18" charset="0"/>
              </a:rPr>
              <a:t>Câu nói của Ong thợ: "Nhưng đã nghĩ là phải làm, [...] Chúng tôi không bao giờ để đến ngày mai một việc có thể làm ngay hôm nay được." giúp em rút ra bài học gì? Hãy viết bài học đó trong khoảng 3 - 5 dòng.</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44659" y="2684670"/>
            <a:ext cx="10807700" cy="2886944"/>
          </a:xfrm>
          <a:prstGeom prst="rect">
            <a:avLst/>
          </a:prstGeom>
        </p:spPr>
        <p:txBody>
          <a:bodyPr>
            <a:spAutoFit/>
          </a:bodyPr>
          <a:lstStyle/>
          <a:p>
            <a:pPr algn="ctr">
              <a:lnSpc>
                <a:spcPct val="115000"/>
              </a:lnSpc>
              <a:spcAft>
                <a:spcPts val="1200"/>
              </a:spcAft>
            </a:pPr>
            <a:r>
              <a:rPr lang="vi-VN" sz="2400" b="1" dirty="0">
                <a:latin typeface="Times New Roman" panose="02020603050405020304" pitchFamily="18" charset="0"/>
                <a:ea typeface="Times New Roman" panose="02020603050405020304" pitchFamily="18" charset="0"/>
              </a:rPr>
              <a:t>Gợi ý</a:t>
            </a:r>
            <a:endParaRPr lang="en-US" sz="2400" dirty="0">
              <a:latin typeface="Times New Roman" panose="02020603050405020304" pitchFamily="18" charset="0"/>
              <a:ea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cút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lủi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Võ</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Ong </a:t>
            </a:r>
            <a:r>
              <a:rPr lang="en-US" sz="2400" dirty="0" err="1">
                <a:latin typeface="Times New Roman" panose="02020603050405020304" pitchFamily="18" charset="0"/>
                <a:ea typeface="Times New Roman" panose="02020603050405020304" pitchFamily="18" charset="0"/>
              </a:rPr>
              <a:t>thợ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hôm</a:t>
            </a:r>
            <a:r>
              <a:rPr lang="en-US" sz="2400" dirty="0">
                <a:latin typeface="Times New Roman" panose="02020603050405020304" pitchFamily="18" charset="0"/>
                <a:ea typeface="Times New Roman" panose="02020603050405020304" pitchFamily="18" charset="0"/>
              </a:rPr>
              <a:t> nay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a:t>
            </a:r>
            <a:endParaRPr lang="en-US" sz="2400" dirty="0"/>
          </a:p>
        </p:txBody>
      </p:sp>
      <p:sp>
        <p:nvSpPr>
          <p:cNvPr id="7" name="Rectangle 6"/>
          <p:cNvSpPr/>
          <p:nvPr/>
        </p:nvSpPr>
        <p:spPr>
          <a:xfrm>
            <a:off x="4034453" y="693851"/>
            <a:ext cx="412568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Tự</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giá</a:t>
            </a:r>
            <a:r>
              <a:rPr lang="en-US" sz="2400" b="1"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2506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3" name="Rectangle 2"/>
          <p:cNvSpPr/>
          <p:nvPr/>
        </p:nvSpPr>
        <p:spPr>
          <a:xfrm>
            <a:off x="5683820" y="698061"/>
            <a:ext cx="1001364" cy="584775"/>
          </a:xfrm>
          <a:prstGeom prst="rect">
            <a:avLst/>
          </a:prstGeom>
        </p:spPr>
        <p:txBody>
          <a:bodyPr wrap="non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Viết</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p>
        </p:txBody>
      </p:sp>
      <p:grpSp>
        <p:nvGrpSpPr>
          <p:cNvPr id="7" name="Group 6"/>
          <p:cNvGrpSpPr/>
          <p:nvPr/>
        </p:nvGrpSpPr>
        <p:grpSpPr>
          <a:xfrm>
            <a:off x="1787016" y="1878058"/>
            <a:ext cx="8554468" cy="2676985"/>
            <a:chOff x="1511475" y="2210264"/>
            <a:chExt cx="8554468" cy="3294411"/>
          </a:xfrm>
        </p:grpSpPr>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1930937" y="2210264"/>
              <a:ext cx="8135006" cy="3294411"/>
            </a:xfrm>
            <a:prstGeom prst="rect">
              <a:avLst/>
            </a:prstGeom>
          </p:spPr>
        </p:pic>
        <p:pic>
          <p:nvPicPr>
            <p:cNvPr id="17" name="Picture 16"/>
            <p:cNvPicPr>
              <a:picLocks noChangeAspect="1"/>
            </p:cNvPicPr>
            <p:nvPr/>
          </p:nvPicPr>
          <p:blipFill>
            <a:blip r:embed="rId10"/>
            <a:stretch>
              <a:fillRect/>
            </a:stretch>
          </p:blipFill>
          <p:spPr>
            <a:xfrm>
              <a:off x="1511475" y="3108871"/>
              <a:ext cx="1309933" cy="1432411"/>
            </a:xfrm>
            <a:prstGeom prst="rect">
              <a:avLst/>
            </a:prstGeom>
          </p:spPr>
        </p:pic>
      </p:grpSp>
      <p:sp>
        <p:nvSpPr>
          <p:cNvPr id="9" name="Rectangle 8"/>
          <p:cNvSpPr/>
          <p:nvPr/>
        </p:nvSpPr>
        <p:spPr>
          <a:xfrm>
            <a:off x="3263285" y="2547254"/>
            <a:ext cx="6176783" cy="1224951"/>
          </a:xfrm>
          <a:prstGeom prst="rect">
            <a:avLst/>
          </a:prstGeom>
        </p:spPr>
        <p:txBody>
          <a:bodyPr wrap="square">
            <a:spAutoFit/>
          </a:bodyPr>
          <a:lstStyle/>
          <a:p>
            <a:pPr algn="just">
              <a:lnSpc>
                <a:spcPct val="115000"/>
              </a:lnSpc>
              <a:spcAft>
                <a:spcPts val="0"/>
              </a:spcAft>
            </a:pPr>
            <a:r>
              <a:rPr lang="vi-VN" sz="3200" b="1" dirty="0">
                <a:latin typeface="Times New Roman" panose="02020603050405020304" pitchFamily="18" charset="0"/>
                <a:ea typeface="Times New Roman" panose="02020603050405020304" pitchFamily="18" charset="0"/>
              </a:rPr>
              <a:t>Bài tập:</a:t>
            </a:r>
            <a:r>
              <a:rPr lang="vi-VN" sz="3200" dirty="0">
                <a:latin typeface="Times New Roman" panose="02020603050405020304" pitchFamily="18" charset="0"/>
                <a:ea typeface="Times New Roman" panose="02020603050405020304" pitchFamily="18" charset="0"/>
              </a:rPr>
              <a:t> Viết bài văn kể lại chuyến tham quan của em cùng với lớp.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088203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CẢ BÀI HỌC 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4" name="Rectangle 3"/>
          <p:cNvSpPr/>
          <p:nvPr/>
        </p:nvSpPr>
        <p:spPr>
          <a:xfrm>
            <a:off x="4528413" y="698061"/>
            <a:ext cx="3071675" cy="587853"/>
          </a:xfrm>
          <a:prstGeom prst="rect">
            <a:avLst/>
          </a:prstGeom>
        </p:spPr>
        <p:txBody>
          <a:bodyPr wrap="none">
            <a:spAutoFit/>
          </a:bodyPr>
          <a:lstStyle/>
          <a:p>
            <a:pPr>
              <a:lnSpc>
                <a:spcPct val="115000"/>
              </a:lnSpc>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kê</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7804353"/>
              </p:ext>
            </p:extLst>
          </p:nvPr>
        </p:nvGraphicFramePr>
        <p:xfrm>
          <a:off x="660399" y="1559163"/>
          <a:ext cx="10807699" cy="3925824"/>
        </p:xfrm>
        <a:graphic>
          <a:graphicData uri="http://schemas.openxmlformats.org/drawingml/2006/table">
            <a:tbl>
              <a:tblPr firstRow="1" firstCol="1" bandRow="1"/>
              <a:tblGrid>
                <a:gridCol w="5552631">
                  <a:extLst>
                    <a:ext uri="{9D8B030D-6E8A-4147-A177-3AD203B41FA5}">
                      <a16:colId xmlns:a16="http://schemas.microsoft.com/office/drawing/2014/main" val="2987799605"/>
                    </a:ext>
                  </a:extLst>
                </a:gridCol>
                <a:gridCol w="2627534">
                  <a:extLst>
                    <a:ext uri="{9D8B030D-6E8A-4147-A177-3AD203B41FA5}">
                      <a16:colId xmlns:a16="http://schemas.microsoft.com/office/drawing/2014/main" val="3081612372"/>
                    </a:ext>
                  </a:extLst>
                </a:gridCol>
                <a:gridCol w="2627534">
                  <a:extLst>
                    <a:ext uri="{9D8B030D-6E8A-4147-A177-3AD203B41FA5}">
                      <a16:colId xmlns:a16="http://schemas.microsoft.com/office/drawing/2014/main" val="2081348035"/>
                    </a:ext>
                  </a:extLst>
                </a:gridCol>
              </a:tblGrid>
              <a:tr h="0">
                <a:tc>
                  <a:txBody>
                    <a:bodyPr/>
                    <a:lstStyle/>
                    <a:p>
                      <a:pPr algn="ctr">
                        <a:lnSpc>
                          <a:spcPct val="115000"/>
                        </a:lnSpc>
                        <a:spcAft>
                          <a:spcPts val="0"/>
                        </a:spcAft>
                      </a:pPr>
                      <a:r>
                        <a:rPr lang="en-US" sz="3200" b="1">
                          <a:solidFill>
                            <a:srgbClr val="C00000"/>
                          </a:solidFill>
                          <a:effectLst/>
                          <a:latin typeface="Times New Roman" panose="02020603050405020304" pitchFamily="18" charset="0"/>
                          <a:ea typeface="MS Mincho"/>
                          <a:cs typeface="Times New Roman" panose="02020603050405020304" pitchFamily="18" charset="0"/>
                        </a:rPr>
                        <a:t>Tên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795415"/>
                  </a:ext>
                </a:extLst>
              </a:tr>
              <a:tr h="0">
                <a:tc>
                  <a:txBody>
                    <a:bodyPr/>
                    <a:lstStyle/>
                    <a:p>
                      <a:pPr>
                        <a:lnSpc>
                          <a:spcPct val="115000"/>
                        </a:lnSpc>
                        <a:spcAft>
                          <a:spcPts val="0"/>
                        </a:spcAft>
                      </a:pPr>
                      <a:r>
                        <a:rPr lang="en-US" sz="3200" b="1" i="1">
                          <a:solidFill>
                            <a:srgbClr val="0D0D0D"/>
                          </a:solidFill>
                          <a:effectLst/>
                          <a:latin typeface="Times New Roman" panose="02020603050405020304" pitchFamily="18" charset="0"/>
                          <a:ea typeface="MS Mincho"/>
                          <a:cs typeface="Times New Roman" panose="02020603050405020304" pitchFamily="18" charset="0"/>
                        </a:rPr>
                        <a:t>Bài học đường đời đầu tiên </a:t>
                      </a:r>
                      <a:r>
                        <a:rPr lang="en-US" sz="3200" b="1">
                          <a:solidFill>
                            <a:srgbClr val="0D0D0D"/>
                          </a:solidFill>
                          <a:effectLst/>
                          <a:latin typeface="Times New Roman" panose="02020603050405020304" pitchFamily="18" charset="0"/>
                          <a:ea typeface="MS Mincho"/>
                          <a:cs typeface="Times New Roman" panose="02020603050405020304" pitchFamily="18" charset="0"/>
                        </a:rPr>
                        <a:t>(Tô Hoài)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918971"/>
                  </a:ext>
                </a:extLst>
              </a:tr>
              <a:tr h="0">
                <a:tc>
                  <a:txBody>
                    <a:bodyPr/>
                    <a:lstStyle/>
                    <a:p>
                      <a:pPr>
                        <a:lnSpc>
                          <a:spcPct val="115000"/>
                        </a:lnSpc>
                        <a:spcAft>
                          <a:spcPts val="0"/>
                        </a:spcAft>
                      </a:pPr>
                      <a:r>
                        <a:rPr lang="en-US" sz="3200" b="1" i="1">
                          <a:solidFill>
                            <a:srgbClr val="0D0D0D"/>
                          </a:solidFill>
                          <a:effectLst/>
                          <a:latin typeface="Times New Roman" panose="02020603050405020304" pitchFamily="18" charset="0"/>
                          <a:ea typeface="MS Mincho"/>
                          <a:cs typeface="Times New Roman" panose="02020603050405020304" pitchFamily="18" charset="0"/>
                        </a:rPr>
                        <a:t>Ông lão đánh cá và con cá vàng </a:t>
                      </a:r>
                      <a:r>
                        <a:rPr lang="en-US" sz="3200" b="1">
                          <a:solidFill>
                            <a:srgbClr val="0D0D0D"/>
                          </a:solidFill>
                          <a:effectLst/>
                          <a:latin typeface="Times New Roman" panose="02020603050405020304" pitchFamily="18" charset="0"/>
                          <a:ea typeface="MS Mincho"/>
                          <a:cs typeface="Times New Roman" panose="02020603050405020304" pitchFamily="18" charset="0"/>
                        </a:rPr>
                        <a:t>(Puskin)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857062"/>
                  </a:ext>
                </a:extLst>
              </a:tr>
              <a:tr h="0">
                <a:tc>
                  <a:txBody>
                    <a:bodyPr/>
                    <a:lstStyle/>
                    <a:p>
                      <a:pPr>
                        <a:lnSpc>
                          <a:spcPct val="115000"/>
                        </a:lnSpc>
                        <a:spcAft>
                          <a:spcPts val="0"/>
                        </a:spcAft>
                      </a:pPr>
                      <a:r>
                        <a:rPr lang="en-US" sz="3200" b="1" i="1">
                          <a:solidFill>
                            <a:srgbClr val="0D0D0D"/>
                          </a:solidFill>
                          <a:effectLst/>
                          <a:latin typeface="Times New Roman" panose="02020603050405020304" pitchFamily="18" charset="0"/>
                          <a:ea typeface="MS Mincho"/>
                          <a:cs typeface="Times New Roman" panose="02020603050405020304" pitchFamily="18" charset="0"/>
                        </a:rPr>
                        <a:t>Cô bé bán diêm </a:t>
                      </a:r>
                      <a:r>
                        <a:rPr lang="en-US" sz="3200" b="1">
                          <a:solidFill>
                            <a:srgbClr val="0D0D0D"/>
                          </a:solidFill>
                          <a:effectLst/>
                          <a:latin typeface="Times New Roman" panose="02020603050405020304" pitchFamily="18" charset="0"/>
                          <a:ea typeface="MS Mincho"/>
                          <a:cs typeface="Times New Roman" panose="02020603050405020304" pitchFamily="18" charset="0"/>
                        </a:rPr>
                        <a:t>(An-đéc-xen)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851622"/>
                  </a:ext>
                </a:extLst>
              </a:tr>
            </a:tbl>
          </a:graphicData>
        </a:graphic>
      </p:graphicFrame>
    </p:spTree>
    <p:extLst>
      <p:ext uri="{BB962C8B-B14F-4D97-AF65-F5344CB8AC3E}">
        <p14:creationId xmlns:p14="http://schemas.microsoft.com/office/powerpoint/2010/main" val="317687219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200" b="1" dirty="0">
                <a:solidFill>
                  <a:schemeClr val="tx1"/>
                </a:solidFill>
                <a:latin typeface="Times New Roman" panose="02020603050405020304" pitchFamily="18" charset="0"/>
                <a:ea typeface="Times New Roman" panose="02020603050405020304" pitchFamily="18" charset="0"/>
              </a:rPr>
              <a:t>VẬN DỤNG CẢ BÀI HỌC 6</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3" name="TextBox 2"/>
          <p:cNvSpPr txBox="1"/>
          <p:nvPr/>
        </p:nvSpPr>
        <p:spPr>
          <a:xfrm>
            <a:off x="4552146" y="727082"/>
            <a:ext cx="2938690"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NHIỆM VỤ VỀ NHÀ</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902915" y="1670830"/>
            <a:ext cx="10322670" cy="3058826"/>
          </a:xfrm>
          <a:prstGeom prst="rect">
            <a:avLst/>
          </a:prstGeom>
        </p:spPr>
      </p:pic>
      <p:sp>
        <p:nvSpPr>
          <p:cNvPr id="9" name="Rectangle 8"/>
          <p:cNvSpPr/>
          <p:nvPr/>
        </p:nvSpPr>
        <p:spPr>
          <a:xfrm>
            <a:off x="2707847" y="2410796"/>
            <a:ext cx="7614744" cy="1578894"/>
          </a:xfrm>
          <a:prstGeom prst="rect">
            <a:avLst/>
          </a:prstGeom>
        </p:spPr>
        <p:txBody>
          <a:bodyPr wrap="square">
            <a:spAutoFit/>
          </a:bodyPr>
          <a:lstStyle/>
          <a:p>
            <a:pPr algn="just">
              <a:lnSpc>
                <a:spcPct val="115000"/>
              </a:lnSpc>
              <a:spcAft>
                <a:spcPts val="0"/>
              </a:spcAft>
            </a:pPr>
            <a:r>
              <a:rPr lang="vi-VN" sz="2800" b="1" u="sng" dirty="0">
                <a:solidFill>
                  <a:srgbClr val="0D0D0D"/>
                </a:solidFill>
                <a:latin typeface="Times New Roman" panose="02020603050405020304" pitchFamily="18" charset="0"/>
                <a:ea typeface="Times New Roman" panose="02020603050405020304" pitchFamily="18" charset="0"/>
              </a:rPr>
              <a:t>Bài tập 1</a:t>
            </a:r>
            <a:r>
              <a:rPr lang="vi-VN" sz="2800" b="1"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Em hãy tìm ví dụ về một truyện đồng thoại và chỉ ra các yếu tố của truyện đồng thoại trong văn bản đó.</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798572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11" name="Picture 10"/>
          <p:cNvPicPr>
            <a:picLocks noChangeAspect="1"/>
          </p:cNvPicPr>
          <p:nvPr/>
        </p:nvPicPr>
        <p:blipFill>
          <a:blip r:embed="rId7"/>
          <a:stretch>
            <a:fillRect/>
          </a:stretch>
        </p:blipFill>
        <p:spPr>
          <a:xfrm>
            <a:off x="11588044" y="85111"/>
            <a:ext cx="613171" cy="496376"/>
          </a:xfrm>
          <a:prstGeom prst="rect">
            <a:avLst/>
          </a:prstGeom>
        </p:spPr>
      </p:pic>
      <p:sp>
        <p:nvSpPr>
          <p:cNvPr id="3" name="TextBox 2"/>
          <p:cNvSpPr txBox="1"/>
          <p:nvPr/>
        </p:nvSpPr>
        <p:spPr>
          <a:xfrm>
            <a:off x="4552146" y="727082"/>
            <a:ext cx="29386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NHIỆM VỤ VỀ NHÀ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36154" y="939963"/>
            <a:ext cx="4846263" cy="923330"/>
          </a:xfrm>
          <a:prstGeom prst="rect">
            <a:avLst/>
          </a:prstGeom>
          <a:noFill/>
        </p:spPr>
        <p:txBody>
          <a:bodyPr wrap="none" lIns="91440" tIns="45720" rIns="91440" bIns="45720">
            <a:prstTxWarp prst="textCurveDown">
              <a:avLst/>
            </a:prstTxWarp>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DỰ ÁN HỌC TẬP</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8"/>
          <a:stretch>
            <a:fillRect/>
          </a:stretch>
        </p:blipFill>
        <p:spPr>
          <a:xfrm>
            <a:off x="736154" y="2101555"/>
            <a:ext cx="2970486" cy="1614363"/>
          </a:xfrm>
          <a:prstGeom prst="rect">
            <a:avLst/>
          </a:prstGeom>
        </p:spPr>
      </p:pic>
      <p:pic>
        <p:nvPicPr>
          <p:cNvPr id="19" name="Picture 18"/>
          <p:cNvPicPr>
            <a:picLocks noChangeAspect="1"/>
          </p:cNvPicPr>
          <p:nvPr/>
        </p:nvPicPr>
        <p:blipFill>
          <a:blip r:embed="rId8"/>
          <a:stretch>
            <a:fillRect/>
          </a:stretch>
        </p:blipFill>
        <p:spPr>
          <a:xfrm>
            <a:off x="8421860" y="2169361"/>
            <a:ext cx="2970486" cy="1614363"/>
          </a:xfrm>
          <a:prstGeom prst="rect">
            <a:avLst/>
          </a:prstGeom>
        </p:spPr>
      </p:pic>
      <p:sp>
        <p:nvSpPr>
          <p:cNvPr id="21" name="TextBox 20"/>
          <p:cNvSpPr txBox="1"/>
          <p:nvPr/>
        </p:nvSpPr>
        <p:spPr>
          <a:xfrm>
            <a:off x="9334895" y="2632935"/>
            <a:ext cx="1403106" cy="461665"/>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latin typeface="Times New Roman" panose="02020603050405020304" pitchFamily="18" charset="0"/>
                <a:cs typeface="Times New Roman" panose="02020603050405020304" pitchFamily="18" charset="0"/>
              </a:rPr>
              <a:t>NHÓM 4</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380383" y="2582918"/>
            <a:ext cx="1708165" cy="461665"/>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latin typeface="Times New Roman" panose="02020603050405020304" pitchFamily="18" charset="0"/>
                <a:cs typeface="Times New Roman" panose="02020603050405020304" pitchFamily="18" charset="0"/>
              </a:rPr>
              <a:t>NHÓM 1,2</a:t>
            </a:r>
            <a:endParaRPr lang="en-US" sz="24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4579007" y="2169361"/>
            <a:ext cx="2970486" cy="1614363"/>
          </a:xfrm>
          <a:prstGeom prst="rect">
            <a:avLst/>
          </a:prstGeom>
        </p:spPr>
      </p:pic>
      <p:sp>
        <p:nvSpPr>
          <p:cNvPr id="26" name="TextBox 25"/>
          <p:cNvSpPr txBox="1"/>
          <p:nvPr/>
        </p:nvSpPr>
        <p:spPr>
          <a:xfrm>
            <a:off x="5362697" y="2638166"/>
            <a:ext cx="1403106" cy="461665"/>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latin typeface="Times New Roman" panose="02020603050405020304" pitchFamily="18" charset="0"/>
                <a:cs typeface="Times New Roman" panose="02020603050405020304" pitchFamily="18" charset="0"/>
              </a:rPr>
              <a:t>NHÓM 3</a:t>
            </a:r>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715916" y="3696289"/>
            <a:ext cx="3130985" cy="548099"/>
          </a:xfrm>
          <a:prstGeom prst="rect">
            <a:avLst/>
          </a:prstGeom>
        </p:spPr>
        <p:txBody>
          <a:bodyPr wrap="none">
            <a:spAutoFit/>
          </a:bodyPr>
          <a:lstStyle/>
          <a:p>
            <a:pPr lvl="0" algn="just">
              <a:lnSpc>
                <a:spcPct val="115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Phóng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viên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244187" y="4141679"/>
            <a:ext cx="4074441" cy="2003625"/>
          </a:xfrm>
          <a:prstGeom prst="rect">
            <a:avLst/>
          </a:prstGeom>
        </p:spPr>
        <p:txBody>
          <a:bodyPr wrap="square">
            <a:spAutoFit/>
          </a:bodyPr>
          <a:lstStyle/>
          <a:p>
            <a:pPr marL="228600" algn="just">
              <a:lnSpc>
                <a:spcPct val="115000"/>
              </a:lnSpc>
              <a:spcAft>
                <a:spcPts val="0"/>
              </a:spcAft>
            </a:pPr>
            <a:r>
              <a:rPr lang="en-US" b="1" dirty="0" err="1">
                <a:solidFill>
                  <a:srgbClr val="0D0D0D"/>
                </a:solidFill>
                <a:latin typeface="Times New Roman" panose="02020603050405020304" pitchFamily="18" charset="0"/>
                <a:ea typeface="Times New Roman" panose="02020603050405020304" pitchFamily="18" charset="0"/>
              </a:rPr>
              <a:t>Yêu</a:t>
            </a:r>
            <a:r>
              <a:rPr lang="en-US" b="1" dirty="0">
                <a:solidFill>
                  <a:srgbClr val="0D0D0D"/>
                </a:solidFill>
                <a:latin typeface="Times New Roman" panose="02020603050405020304" pitchFamily="18" charset="0"/>
                <a:ea typeface="Times New Roman" panose="02020603050405020304" pitchFamily="18" charset="0"/>
              </a:rPr>
              <a:t> </a:t>
            </a:r>
            <a:r>
              <a:rPr lang="en-US" b="1" dirty="0" err="1">
                <a:solidFill>
                  <a:srgbClr val="0D0D0D"/>
                </a:solidFill>
                <a:latin typeface="Times New Roman" panose="02020603050405020304" pitchFamily="18" charset="0"/>
                <a:ea typeface="Times New Roman" panose="02020603050405020304" pitchFamily="18" charset="0"/>
              </a:rPr>
              <a:t>cầu</a:t>
            </a:r>
            <a:r>
              <a:rPr lang="en-US" b="1" dirty="0">
                <a:solidFill>
                  <a:srgbClr val="0D0D0D"/>
                </a:solidFill>
                <a:latin typeface="Times New Roman" panose="02020603050405020304" pitchFamily="18" charset="0"/>
                <a:ea typeface="Times New Roman" panose="02020603050405020304" pitchFamily="18" charset="0"/>
              </a:rPr>
              <a: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Làm</a:t>
            </a:r>
            <a:r>
              <a:rPr lang="en-US" dirty="0">
                <a:solidFill>
                  <a:srgbClr val="0D0D0D"/>
                </a:solidFill>
                <a:latin typeface="Times New Roman" panose="02020603050405020304" pitchFamily="18" charset="0"/>
                <a:ea typeface="Times New Roman" panose="02020603050405020304" pitchFamily="18" charset="0"/>
              </a:rPr>
              <a:t> video </a:t>
            </a:r>
            <a:r>
              <a:rPr lang="en-US" dirty="0" err="1">
                <a:solidFill>
                  <a:srgbClr val="0D0D0D"/>
                </a:solidFill>
                <a:latin typeface="Times New Roman" panose="02020603050405020304" pitchFamily="18" charset="0"/>
                <a:ea typeface="Times New Roman" panose="02020603050405020304" pitchFamily="18" charset="0"/>
              </a:rPr>
              <a:t>giới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thiệu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tác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tác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phẩm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có</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6, </a:t>
            </a:r>
            <a:r>
              <a:rPr lang="en-US" dirty="0" err="1">
                <a:solidFill>
                  <a:srgbClr val="0D0D0D"/>
                </a:solidFill>
                <a:latin typeface="Times New Roman" panose="02020603050405020304" pitchFamily="18" charset="0"/>
                <a:ea typeface="Times New Roman" panose="02020603050405020304" pitchFamily="18" charset="0"/>
              </a:rPr>
              <a:t>ví</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dụ</a:t>
            </a:r>
            <a:r>
              <a:rPr lang="en-US"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228600" algn="just">
              <a:lnSpc>
                <a:spcPct val="115000"/>
              </a:lnSpc>
              <a:spcAft>
                <a:spcPts val="0"/>
              </a:spcAft>
            </a:pP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Nhà</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văn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Tô</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Hoài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và</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truyện</a:t>
            </a:r>
            <a:r>
              <a:rPr lang="en-US" i="1" dirty="0">
                <a:solidFill>
                  <a:srgbClr val="0D0D0D"/>
                </a:solidFill>
                <a:latin typeface="Times New Roman" panose="02020603050405020304" pitchFamily="18" charset="0"/>
                <a:ea typeface="Times New Roman" panose="02020603050405020304" pitchFamily="18" charset="0"/>
              </a:rPr>
              <a:t> hay </a:t>
            </a:r>
            <a:r>
              <a:rPr lang="en-US" i="1" dirty="0" err="1">
                <a:solidFill>
                  <a:srgbClr val="0D0D0D"/>
                </a:solidFill>
                <a:latin typeface="Times New Roman" panose="02020603050405020304" pitchFamily="18" charset="0"/>
                <a:ea typeface="Times New Roman" panose="02020603050405020304" pitchFamily="18" charset="0"/>
              </a:rPr>
              <a:t>viết</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cho</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thiếu</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nhi</a:t>
            </a:r>
            <a:r>
              <a:rPr lang="en-US" i="1"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228600" algn="just">
              <a:lnSpc>
                <a:spcPct val="115000"/>
              </a:lnSpc>
              <a:spcAft>
                <a:spcPts val="0"/>
              </a:spcAft>
            </a:pP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Truyện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cổ</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tích</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viết</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lại</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nước</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ngoài</a:t>
            </a:r>
            <a:r>
              <a:rPr lang="en-US" i="1" dirty="0">
                <a:solidFill>
                  <a:srgbClr val="0D0D0D"/>
                </a:solidFill>
                <a:latin typeface="Times New Roman" panose="02020603050405020304" pitchFamily="18" charset="0"/>
                <a:ea typeface="Times New Roman" panose="02020603050405020304" pitchFamily="18" charset="0"/>
              </a:rPr>
              <a:t> – </a:t>
            </a:r>
            <a:r>
              <a:rPr lang="en-US" i="1" dirty="0" err="1">
                <a:solidFill>
                  <a:srgbClr val="0D0D0D"/>
                </a:solidFill>
                <a:latin typeface="Times New Roman" panose="02020603050405020304" pitchFamily="18" charset="0"/>
                <a:ea typeface="Times New Roman" panose="02020603050405020304" pitchFamily="18" charset="0"/>
              </a:rPr>
              <a:t>Truyện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của</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Puskin</a:t>
            </a:r>
            <a:r>
              <a:rPr lang="en-US" i="1" dirty="0">
                <a:solidFill>
                  <a:srgbClr val="0D0D0D"/>
                </a:solidFill>
                <a:latin typeface="Times New Roman" panose="02020603050405020304" pitchFamily="18" charset="0"/>
                <a:ea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rPr>
              <a:t>và</a:t>
            </a:r>
            <a:r>
              <a:rPr lang="en-US" i="1" dirty="0">
                <a:solidFill>
                  <a:srgbClr val="0D0D0D"/>
                </a:solidFill>
                <a:latin typeface="Times New Roman" panose="02020603050405020304" pitchFamily="18" charset="0"/>
                <a:ea typeface="Times New Roman" panose="02020603050405020304" pitchFamily="18" charset="0"/>
              </a:rPr>
              <a:t> An-</a:t>
            </a:r>
            <a:r>
              <a:rPr lang="en-US" i="1" dirty="0" err="1">
                <a:solidFill>
                  <a:srgbClr val="0D0D0D"/>
                </a:solidFill>
                <a:latin typeface="Times New Roman" panose="02020603050405020304" pitchFamily="18" charset="0"/>
                <a:ea typeface="Times New Roman" panose="02020603050405020304" pitchFamily="18" charset="0"/>
              </a:rPr>
              <a:t>đéc</a:t>
            </a:r>
            <a:r>
              <a:rPr lang="en-US" i="1" dirty="0">
                <a:solidFill>
                  <a:srgbClr val="0D0D0D"/>
                </a:solidFill>
                <a:latin typeface="Times New Roman" panose="02020603050405020304" pitchFamily="18" charset="0"/>
                <a:ea typeface="Times New Roman" panose="02020603050405020304" pitchFamily="18" charset="0"/>
              </a:rPr>
              <a:t>-</a:t>
            </a:r>
            <a:r>
              <a:rPr lang="en-US" i="1" dirty="0" err="1">
                <a:solidFill>
                  <a:srgbClr val="0D0D0D"/>
                </a:solidFill>
                <a:latin typeface="Times New Roman" panose="02020603050405020304" pitchFamily="18" charset="0"/>
                <a:ea typeface="Times New Roman" panose="02020603050405020304" pitchFamily="18" charset="0"/>
              </a:rPr>
              <a:t>xen</a:t>
            </a:r>
            <a:r>
              <a:rPr lang="en-US" i="1" dirty="0">
                <a:solidFill>
                  <a:srgbClr val="0D0D0D"/>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036212" y="3733081"/>
            <a:ext cx="2270173"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sĩ</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sp>
        <p:nvSpPr>
          <p:cNvPr id="17" name="Rectangle 16"/>
          <p:cNvSpPr/>
          <p:nvPr/>
        </p:nvSpPr>
        <p:spPr>
          <a:xfrm>
            <a:off x="4368125" y="4141679"/>
            <a:ext cx="3606346" cy="1862048"/>
          </a:xfrm>
          <a:prstGeom prst="rect">
            <a:avLst/>
          </a:prstGeom>
        </p:spPr>
        <p:txBody>
          <a:bodyPr wrap="square">
            <a:spAutoFit/>
          </a:bodyPr>
          <a:lstStyle/>
          <a:p>
            <a:pPr marL="228600" algn="just">
              <a:lnSpc>
                <a:spcPct val="115000"/>
              </a:lnSpc>
              <a:spcAft>
                <a:spcPts val="0"/>
              </a:spcAft>
            </a:pPr>
            <a:r>
              <a:rPr lang="en-US" sz="2000" b="1" dirty="0" err="1">
                <a:solidFill>
                  <a:srgbClr val="0D0D0D"/>
                </a:solidFill>
                <a:latin typeface="Times New Roman" panose="02020603050405020304" pitchFamily="18" charset="0"/>
                <a:ea typeface="Times New Roman" panose="02020603050405020304" pitchFamily="18" charset="0"/>
              </a:rPr>
              <a:t>Yêu</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cầu</a:t>
            </a:r>
            <a:r>
              <a:rPr lang="en-US" sz="2000" b="1" dirty="0">
                <a:solidFill>
                  <a:srgbClr val="0D0D0D"/>
                </a:solidFill>
                <a:latin typeface="Times New Roman" panose="02020603050405020304" pitchFamily="18" charset="0"/>
                <a:ea typeface="Times New Roman" panose="02020603050405020304" pitchFamily="18" charset="0"/>
              </a:rPr>
              <a:t>: </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Chọn</a:t>
            </a:r>
            <a:r>
              <a:rPr lang="en-US" sz="2000" dirty="0">
                <a:solidFill>
                  <a:srgbClr val="000000"/>
                </a:solidFill>
                <a:latin typeface="Times New Roman" panose="02020603050405020304" pitchFamily="18" charset="0"/>
                <a:ea typeface="Times New Roman" panose="02020603050405020304" pitchFamily="18" charset="0"/>
              </a:rPr>
              <a:t> 1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bức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tranh</a:t>
            </a:r>
            <a:r>
              <a:rPr lang="en-US" sz="2000" dirty="0">
                <a:solidFill>
                  <a:srgbClr val="000000"/>
                </a:solidFill>
                <a:latin typeface="Times New Roman" panose="02020603050405020304" pitchFamily="18" charset="0"/>
                <a:ea typeface="Times New Roman" panose="02020603050405020304" pitchFamily="18" charset="0"/>
              </a:rPr>
              <a:t> minh </a:t>
            </a:r>
            <a:r>
              <a:rPr lang="en-US" sz="2000" dirty="0" err="1">
                <a:solidFill>
                  <a:srgbClr val="000000"/>
                </a:solidFill>
                <a:latin typeface="Times New Roman" panose="02020603050405020304" pitchFamily="18" charset="0"/>
                <a:ea typeface="Times New Roman" panose="02020603050405020304" pitchFamily="18" charset="0"/>
              </a:rPr>
              <a:t>hoạ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nội</a:t>
            </a:r>
            <a:r>
              <a:rPr lang="en-US" sz="2000" dirty="0">
                <a:solidFill>
                  <a:srgbClr val="000000"/>
                </a:solidFill>
                <a:latin typeface="Times New Roman" panose="02020603050405020304" pitchFamily="18" charset="0"/>
                <a:ea typeface="Times New Roman" panose="02020603050405020304" pitchFamily="18" charset="0"/>
              </a:rPr>
              <a:t> dung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ghép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tranh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theo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thành</a:t>
            </a:r>
            <a:r>
              <a:rPr lang="en-US" sz="2000" dirty="0">
                <a:solidFill>
                  <a:srgbClr val="000000"/>
                </a:solidFill>
                <a:latin typeface="Times New Roman" panose="02020603050405020304" pitchFamily="18" charset="0"/>
                <a:ea typeface="Times New Roman" panose="02020603050405020304" pitchFamily="18" charset="0"/>
              </a:rPr>
              <a:t> 1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tranh</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8495696" y="3748600"/>
            <a:ext cx="3356496"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Viết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kịch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sp>
        <p:nvSpPr>
          <p:cNvPr id="27" name="Rectangle 26"/>
          <p:cNvSpPr/>
          <p:nvPr/>
        </p:nvSpPr>
        <p:spPr>
          <a:xfrm>
            <a:off x="8639503" y="4271820"/>
            <a:ext cx="2798979" cy="1332481"/>
          </a:xfrm>
          <a:prstGeom prst="rect">
            <a:avLst/>
          </a:prstGeom>
        </p:spPr>
        <p:txBody>
          <a:bodyPr wrap="square">
            <a:spAutoFit/>
          </a:bodyPr>
          <a:lstStyle/>
          <a:p>
            <a:pPr lvl="0" algn="just">
              <a:lnSpc>
                <a:spcPct val="115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Đ</a:t>
            </a:r>
            <a:r>
              <a:rPr lang="en-US" sz="2400" dirty="0" err="1" smtClean="0">
                <a:solidFill>
                  <a:srgbClr val="000000"/>
                </a:solidFill>
                <a:latin typeface="Times New Roman" panose="02020603050405020304" pitchFamily="18" charset="0"/>
                <a:ea typeface="Calibri" panose="020F0502020204030204" pitchFamily="34" charset="0"/>
              </a:rPr>
              <a:t>óng</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vai</a:t>
            </a:r>
            <a:r>
              <a:rPr lang="en-US" sz="2400" dirty="0">
                <a:solidFill>
                  <a:srgbClr val="000000"/>
                </a:solidFill>
                <a:latin typeface="Times New Roman" panose="02020603050405020304" pitchFamily="18" charset="0"/>
                <a:ea typeface="Calibri" panose="020F0502020204030204" pitchFamily="34" charset="0"/>
              </a:rPr>
              <a:t> 1 </a:t>
            </a:r>
            <a:r>
              <a:rPr lang="en-US" sz="2400" dirty="0" err="1">
                <a:solidFill>
                  <a:srgbClr val="000000"/>
                </a:solidFill>
                <a:latin typeface="Times New Roman" panose="02020603050405020304" pitchFamily="18" charset="0"/>
                <a:ea typeface="Calibri" panose="020F0502020204030204" pitchFamily="34" charset="0"/>
              </a:rPr>
              <a:t>trích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truyện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bài</a:t>
            </a:r>
            <a:r>
              <a:rPr lang="en-US" sz="2400" dirty="0">
                <a:solidFill>
                  <a:srgbClr val="000000"/>
                </a:solidFill>
                <a:latin typeface="Times New Roman" panose="02020603050405020304" pitchFamily="18" charset="0"/>
                <a:ea typeface="Calibri" panose="020F0502020204030204" pitchFamily="34" charset="0"/>
              </a:rPr>
              <a:t> 6</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941977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095496"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38836" y="1947672"/>
            <a:ext cx="3417824" cy="2962656"/>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HƯỚNG DẪN TỰ HỌC</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95496" y="0"/>
            <a:ext cx="8096504" cy="3373231"/>
          </a:xfrm>
          <a:prstGeom prst="rect">
            <a:avLst/>
          </a:prstGeom>
          <a:blipFill>
            <a:blip r:embed="rId4"/>
            <a:tile tx="0" ty="0" sx="100000" sy="100000" flip="none" algn="tl"/>
          </a:blipFill>
        </p:spPr>
        <p:txBody>
          <a:bodyPr wrap="square">
            <a:spAutoFit/>
          </a:bodyPr>
          <a:lstStyle/>
          <a:p>
            <a:pPr>
              <a:lnSpc>
                <a:spcPct val="115000"/>
              </a:lnSpc>
              <a:spcAft>
                <a:spcPts val="1200"/>
              </a:spcAft>
            </a:pPr>
            <a:r>
              <a:rPr lang="vi-VN" sz="2800" dirty="0">
                <a:solidFill>
                  <a:srgbClr val="FF0000"/>
                </a:solidFill>
                <a:latin typeface="Times New Roman" panose="02020603050405020304" pitchFamily="18" charset="0"/>
                <a:ea typeface="Times New Roman" panose="02020603050405020304" pitchFamily="18" charset="0"/>
              </a:rPr>
              <a:t>1. Tìm hiểu thông tin về tác giả của các văn bản đã học: thu thập các nguồn tư liệu khác nhau như bài viết, ảnh, video,...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thêm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phẩm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cùng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giả</a:t>
            </a:r>
            <a:r>
              <a:rPr lang="en-US" sz="2800" dirty="0">
                <a:solidFill>
                  <a:srgbClr val="FF0000"/>
                </a:solidFill>
                <a:latin typeface="Times New Roman" panose="02020603050405020304" pitchFamily="18" charset="0"/>
                <a:ea typeface="Times New Roman" panose="02020603050405020304" pitchFamily="18" charset="0"/>
              </a:rPr>
              <a:t>. </a:t>
            </a:r>
          </a:p>
          <a:p>
            <a:pPr>
              <a:lnSpc>
                <a:spcPct val="115000"/>
              </a:lnSpc>
              <a:spcAft>
                <a:spcPts val="1200"/>
              </a:spcAft>
            </a:pPr>
            <a:r>
              <a:rPr lang="en-US" sz="2800" dirty="0">
                <a:solidFill>
                  <a:srgbClr val="FF0000"/>
                </a:solidFill>
                <a:latin typeface="Times New Roman" panose="02020603050405020304" pitchFamily="18" charset="0"/>
                <a:ea typeface="Times New Roman" panose="02020603050405020304" pitchFamily="18" charset="0"/>
              </a:rPr>
              <a:t>2. </a:t>
            </a:r>
            <a:r>
              <a:rPr lang="en-US" sz="2800" dirty="0" err="1">
                <a:solidFill>
                  <a:srgbClr val="FF0000"/>
                </a:solidFill>
                <a:latin typeface="Times New Roman" panose="02020603050405020304" pitchFamily="18" charset="0"/>
                <a:ea typeface="Times New Roman" panose="02020603050405020304" pitchFamily="18" charset="0"/>
              </a:rPr>
              <a:t>Hệ</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thống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hoá</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bài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bằng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sơ</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đồ</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tư</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duy</a:t>
            </a:r>
            <a:r>
              <a:rPr lang="en-US" sz="2800" dirty="0">
                <a:solidFill>
                  <a:srgbClr val="FF0000"/>
                </a:solidFill>
                <a:latin typeface="Times New Roman" panose="02020603050405020304" pitchFamily="18" charset="0"/>
                <a:ea typeface="Times New Roman" panose="02020603050405020304" pitchFamily="18" charset="0"/>
              </a:rPr>
              <a:t>.</a:t>
            </a:r>
          </a:p>
          <a:p>
            <a:pPr algn="just">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4. </a:t>
            </a:r>
            <a:r>
              <a:rPr lang="en-US" sz="2800" b="1" dirty="0" err="1">
                <a:solidFill>
                  <a:srgbClr val="FF0000"/>
                </a:solidFill>
                <a:latin typeface="Times New Roman" panose="02020603050405020304" pitchFamily="18" charset="0"/>
                <a:ea typeface="Times New Roman" panose="02020603050405020304" pitchFamily="18" charset="0"/>
              </a:rPr>
              <a:t>Chuẩn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bị</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7 : </a:t>
            </a:r>
            <a:r>
              <a:rPr lang="en-US" sz="2800" b="1" dirty="0" err="1">
                <a:solidFill>
                  <a:srgbClr val="FF0000"/>
                </a:solidFill>
                <a:latin typeface="Times New Roman" panose="02020603050405020304" pitchFamily="18" charset="0"/>
                <a:ea typeface="Times New Roman" panose="02020603050405020304" pitchFamily="18" charset="0"/>
              </a:rPr>
              <a:t>Thơ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yếu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tố</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miêu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tả</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5"/>
          <a:srcRect l="12259" r="18981"/>
          <a:stretch/>
        </p:blipFill>
        <p:spPr>
          <a:xfrm>
            <a:off x="4841748" y="3019559"/>
            <a:ext cx="4319752" cy="3845244"/>
          </a:xfrm>
          <a:prstGeom prst="rect">
            <a:avLst/>
          </a:prstGeom>
          <a:scene3d>
            <a:camera prst="isometricOffAxis2Top"/>
            <a:lightRig rig="threePt" dir="t"/>
          </a:scene3d>
        </p:spPr>
      </p:pic>
      <p:sp>
        <p:nvSpPr>
          <p:cNvPr id="21" name="Freeform 20"/>
          <p:cNvSpPr/>
          <p:nvPr/>
        </p:nvSpPr>
        <p:spPr>
          <a:xfrm>
            <a:off x="41656" y="6560285"/>
            <a:ext cx="443484" cy="292608"/>
          </a:xfrm>
          <a:custGeom>
            <a:avLst/>
            <a:gdLst>
              <a:gd name="connsiteX0" fmla="*/ 214884 w 443484"/>
              <a:gd name="connsiteY0" fmla="*/ 0 h 292608"/>
              <a:gd name="connsiteX1" fmla="*/ 443484 w 443484"/>
              <a:gd name="connsiteY1" fmla="*/ 228600 h 292608"/>
              <a:gd name="connsiteX2" fmla="*/ 438840 w 443484"/>
              <a:gd name="connsiteY2" fmla="*/ 274671 h 292608"/>
              <a:gd name="connsiteX3" fmla="*/ 433272 w 443484"/>
              <a:gd name="connsiteY3" fmla="*/ 292608 h 292608"/>
              <a:gd name="connsiteX4" fmla="*/ 0 w 443484"/>
              <a:gd name="connsiteY4" fmla="*/ 292608 h 292608"/>
              <a:gd name="connsiteX5" fmla="*/ 0 w 443484"/>
              <a:gd name="connsiteY5" fmla="*/ 153306 h 292608"/>
              <a:gd name="connsiteX6" fmla="*/ 4249 w 443484"/>
              <a:gd name="connsiteY6" fmla="*/ 139619 h 292608"/>
              <a:gd name="connsiteX7" fmla="*/ 214884 w 443484"/>
              <a:gd name="connsiteY7" fmla="*/ 0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84" h="292608">
                <a:moveTo>
                  <a:pt x="214884" y="0"/>
                </a:moveTo>
                <a:cubicBezTo>
                  <a:pt x="341136" y="0"/>
                  <a:pt x="443484" y="102348"/>
                  <a:pt x="443484" y="228600"/>
                </a:cubicBezTo>
                <a:cubicBezTo>
                  <a:pt x="443484" y="244382"/>
                  <a:pt x="441885" y="259790"/>
                  <a:pt x="438840" y="274671"/>
                </a:cubicBezTo>
                <a:lnTo>
                  <a:pt x="433272" y="292608"/>
                </a:lnTo>
                <a:lnTo>
                  <a:pt x="0" y="292608"/>
                </a:lnTo>
                <a:lnTo>
                  <a:pt x="0" y="153306"/>
                </a:lnTo>
                <a:lnTo>
                  <a:pt x="4249" y="139619"/>
                </a:lnTo>
                <a:cubicBezTo>
                  <a:pt x="38952" y="57571"/>
                  <a:pt x="120195" y="0"/>
                  <a:pt x="214884"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231392" y="6568358"/>
            <a:ext cx="457200" cy="292608"/>
          </a:xfrm>
          <a:custGeom>
            <a:avLst/>
            <a:gdLst>
              <a:gd name="connsiteX0" fmla="*/ 228600 w 457200"/>
              <a:gd name="connsiteY0" fmla="*/ 0 h 292608"/>
              <a:gd name="connsiteX1" fmla="*/ 457200 w 457200"/>
              <a:gd name="connsiteY1" fmla="*/ 228600 h 292608"/>
              <a:gd name="connsiteX2" fmla="*/ 452556 w 457200"/>
              <a:gd name="connsiteY2" fmla="*/ 274671 h 292608"/>
              <a:gd name="connsiteX3" fmla="*/ 446988 w 457200"/>
              <a:gd name="connsiteY3" fmla="*/ 292608 h 292608"/>
              <a:gd name="connsiteX4" fmla="*/ 10212 w 457200"/>
              <a:gd name="connsiteY4" fmla="*/ 292608 h 292608"/>
              <a:gd name="connsiteX5" fmla="*/ 4644 w 457200"/>
              <a:gd name="connsiteY5" fmla="*/ 274671 h 292608"/>
              <a:gd name="connsiteX6" fmla="*/ 0 w 457200"/>
              <a:gd name="connsiteY6" fmla="*/ 228600 h 292608"/>
              <a:gd name="connsiteX7" fmla="*/ 228600 w 457200"/>
              <a:gd name="connsiteY7" fmla="*/ 0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292608">
                <a:moveTo>
                  <a:pt x="228600" y="0"/>
                </a:moveTo>
                <a:cubicBezTo>
                  <a:pt x="354852" y="0"/>
                  <a:pt x="457200" y="102348"/>
                  <a:pt x="457200" y="228600"/>
                </a:cubicBezTo>
                <a:cubicBezTo>
                  <a:pt x="457200" y="244382"/>
                  <a:pt x="455601" y="259790"/>
                  <a:pt x="452556" y="274671"/>
                </a:cubicBezTo>
                <a:lnTo>
                  <a:pt x="446988" y="292608"/>
                </a:lnTo>
                <a:lnTo>
                  <a:pt x="10212" y="292608"/>
                </a:lnTo>
                <a:lnTo>
                  <a:pt x="4644" y="274671"/>
                </a:lnTo>
                <a:cubicBezTo>
                  <a:pt x="1599" y="259790"/>
                  <a:pt x="0" y="244382"/>
                  <a:pt x="0" y="228600"/>
                </a:cubicBezTo>
                <a:cubicBezTo>
                  <a:pt x="0" y="102348"/>
                  <a:pt x="102348" y="0"/>
                  <a:pt x="228600"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434844" y="6591218"/>
            <a:ext cx="457200" cy="292608"/>
          </a:xfrm>
          <a:custGeom>
            <a:avLst/>
            <a:gdLst>
              <a:gd name="connsiteX0" fmla="*/ 228600 w 457200"/>
              <a:gd name="connsiteY0" fmla="*/ 0 h 292608"/>
              <a:gd name="connsiteX1" fmla="*/ 457200 w 457200"/>
              <a:gd name="connsiteY1" fmla="*/ 228600 h 292608"/>
              <a:gd name="connsiteX2" fmla="*/ 452556 w 457200"/>
              <a:gd name="connsiteY2" fmla="*/ 274671 h 292608"/>
              <a:gd name="connsiteX3" fmla="*/ 446988 w 457200"/>
              <a:gd name="connsiteY3" fmla="*/ 292608 h 292608"/>
              <a:gd name="connsiteX4" fmla="*/ 10212 w 457200"/>
              <a:gd name="connsiteY4" fmla="*/ 292608 h 292608"/>
              <a:gd name="connsiteX5" fmla="*/ 4644 w 457200"/>
              <a:gd name="connsiteY5" fmla="*/ 274671 h 292608"/>
              <a:gd name="connsiteX6" fmla="*/ 0 w 457200"/>
              <a:gd name="connsiteY6" fmla="*/ 228600 h 292608"/>
              <a:gd name="connsiteX7" fmla="*/ 228600 w 457200"/>
              <a:gd name="connsiteY7" fmla="*/ 0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292608">
                <a:moveTo>
                  <a:pt x="228600" y="0"/>
                </a:moveTo>
                <a:cubicBezTo>
                  <a:pt x="354852" y="0"/>
                  <a:pt x="457200" y="102348"/>
                  <a:pt x="457200" y="228600"/>
                </a:cubicBezTo>
                <a:cubicBezTo>
                  <a:pt x="457200" y="244382"/>
                  <a:pt x="455601" y="259790"/>
                  <a:pt x="452556" y="274671"/>
                </a:cubicBezTo>
                <a:lnTo>
                  <a:pt x="446988" y="292608"/>
                </a:lnTo>
                <a:lnTo>
                  <a:pt x="10212" y="292608"/>
                </a:lnTo>
                <a:lnTo>
                  <a:pt x="4644" y="274671"/>
                </a:lnTo>
                <a:cubicBezTo>
                  <a:pt x="1599" y="259790"/>
                  <a:pt x="0" y="244382"/>
                  <a:pt x="0" y="228600"/>
                </a:cubicBezTo>
                <a:cubicBezTo>
                  <a:pt x="0" y="102348"/>
                  <a:pt x="102348" y="0"/>
                  <a:pt x="228600"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38296" y="6591218"/>
            <a:ext cx="457200" cy="292608"/>
          </a:xfrm>
          <a:custGeom>
            <a:avLst/>
            <a:gdLst>
              <a:gd name="connsiteX0" fmla="*/ 228600 w 457200"/>
              <a:gd name="connsiteY0" fmla="*/ 0 h 292608"/>
              <a:gd name="connsiteX1" fmla="*/ 457200 w 457200"/>
              <a:gd name="connsiteY1" fmla="*/ 228600 h 292608"/>
              <a:gd name="connsiteX2" fmla="*/ 452556 w 457200"/>
              <a:gd name="connsiteY2" fmla="*/ 274671 h 292608"/>
              <a:gd name="connsiteX3" fmla="*/ 446988 w 457200"/>
              <a:gd name="connsiteY3" fmla="*/ 292608 h 292608"/>
              <a:gd name="connsiteX4" fmla="*/ 10212 w 457200"/>
              <a:gd name="connsiteY4" fmla="*/ 292608 h 292608"/>
              <a:gd name="connsiteX5" fmla="*/ 4644 w 457200"/>
              <a:gd name="connsiteY5" fmla="*/ 274671 h 292608"/>
              <a:gd name="connsiteX6" fmla="*/ 0 w 457200"/>
              <a:gd name="connsiteY6" fmla="*/ 228600 h 292608"/>
              <a:gd name="connsiteX7" fmla="*/ 228600 w 457200"/>
              <a:gd name="connsiteY7" fmla="*/ 0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292608">
                <a:moveTo>
                  <a:pt x="228600" y="0"/>
                </a:moveTo>
                <a:cubicBezTo>
                  <a:pt x="354852" y="0"/>
                  <a:pt x="457200" y="102348"/>
                  <a:pt x="457200" y="228600"/>
                </a:cubicBezTo>
                <a:cubicBezTo>
                  <a:pt x="457200" y="244382"/>
                  <a:pt x="455601" y="259790"/>
                  <a:pt x="452556" y="274671"/>
                </a:cubicBezTo>
                <a:lnTo>
                  <a:pt x="446988" y="292608"/>
                </a:lnTo>
                <a:lnTo>
                  <a:pt x="10212" y="292608"/>
                </a:lnTo>
                <a:lnTo>
                  <a:pt x="4644" y="274671"/>
                </a:lnTo>
                <a:cubicBezTo>
                  <a:pt x="1599" y="259790"/>
                  <a:pt x="0" y="244382"/>
                  <a:pt x="0" y="228600"/>
                </a:cubicBezTo>
                <a:cubicBezTo>
                  <a:pt x="0" y="102348"/>
                  <a:pt x="102348" y="0"/>
                  <a:pt x="228600"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0" y="0"/>
            <a:ext cx="4095496" cy="640080"/>
          </a:xfrm>
          <a:custGeom>
            <a:avLst/>
            <a:gdLst>
              <a:gd name="connsiteX0" fmla="*/ 0 w 4095496"/>
              <a:gd name="connsiteY0" fmla="*/ 0 h 640080"/>
              <a:gd name="connsiteX1" fmla="*/ 4095496 w 4095496"/>
              <a:gd name="connsiteY1" fmla="*/ 0 h 640080"/>
              <a:gd name="connsiteX2" fmla="*/ 4095496 w 4095496"/>
              <a:gd name="connsiteY2" fmla="*/ 576072 h 640080"/>
              <a:gd name="connsiteX3" fmla="*/ 3866896 w 4095496"/>
              <a:gd name="connsiteY3" fmla="*/ 347472 h 640080"/>
              <a:gd name="connsiteX4" fmla="*/ 3638296 w 4095496"/>
              <a:gd name="connsiteY4" fmla="*/ 576072 h 640080"/>
              <a:gd name="connsiteX5" fmla="*/ 3642940 w 4095496"/>
              <a:gd name="connsiteY5" fmla="*/ 622143 h 640080"/>
              <a:gd name="connsiteX6" fmla="*/ 3648508 w 4095496"/>
              <a:gd name="connsiteY6" fmla="*/ 640080 h 640080"/>
              <a:gd name="connsiteX7" fmla="*/ 2867946 w 4095496"/>
              <a:gd name="connsiteY7" fmla="*/ 640080 h 640080"/>
              <a:gd name="connsiteX8" fmla="*/ 2873514 w 4095496"/>
              <a:gd name="connsiteY8" fmla="*/ 622143 h 640080"/>
              <a:gd name="connsiteX9" fmla="*/ 2878158 w 4095496"/>
              <a:gd name="connsiteY9" fmla="*/ 576072 h 640080"/>
              <a:gd name="connsiteX10" fmla="*/ 2649558 w 4095496"/>
              <a:gd name="connsiteY10" fmla="*/ 347472 h 640080"/>
              <a:gd name="connsiteX11" fmla="*/ 2420958 w 4095496"/>
              <a:gd name="connsiteY11" fmla="*/ 576072 h 640080"/>
              <a:gd name="connsiteX12" fmla="*/ 2425602 w 4095496"/>
              <a:gd name="connsiteY12" fmla="*/ 622143 h 640080"/>
              <a:gd name="connsiteX13" fmla="*/ 2431170 w 4095496"/>
              <a:gd name="connsiteY13" fmla="*/ 640080 h 640080"/>
              <a:gd name="connsiteX14" fmla="*/ 1650609 w 4095496"/>
              <a:gd name="connsiteY14" fmla="*/ 640080 h 640080"/>
              <a:gd name="connsiteX15" fmla="*/ 1656177 w 4095496"/>
              <a:gd name="connsiteY15" fmla="*/ 622143 h 640080"/>
              <a:gd name="connsiteX16" fmla="*/ 1660821 w 4095496"/>
              <a:gd name="connsiteY16" fmla="*/ 576072 h 640080"/>
              <a:gd name="connsiteX17" fmla="*/ 1432221 w 4095496"/>
              <a:gd name="connsiteY17" fmla="*/ 347472 h 640080"/>
              <a:gd name="connsiteX18" fmla="*/ 1203621 w 4095496"/>
              <a:gd name="connsiteY18" fmla="*/ 576072 h 640080"/>
              <a:gd name="connsiteX19" fmla="*/ 1208265 w 4095496"/>
              <a:gd name="connsiteY19" fmla="*/ 622143 h 640080"/>
              <a:gd name="connsiteX20" fmla="*/ 1213833 w 4095496"/>
              <a:gd name="connsiteY20" fmla="*/ 640080 h 640080"/>
              <a:gd name="connsiteX21" fmla="*/ 433272 w 4095496"/>
              <a:gd name="connsiteY21" fmla="*/ 640080 h 640080"/>
              <a:gd name="connsiteX22" fmla="*/ 438840 w 4095496"/>
              <a:gd name="connsiteY22" fmla="*/ 622143 h 640080"/>
              <a:gd name="connsiteX23" fmla="*/ 443484 w 4095496"/>
              <a:gd name="connsiteY23" fmla="*/ 576072 h 640080"/>
              <a:gd name="connsiteX24" fmla="*/ 214884 w 4095496"/>
              <a:gd name="connsiteY24" fmla="*/ 347472 h 640080"/>
              <a:gd name="connsiteX25" fmla="*/ 4249 w 4095496"/>
              <a:gd name="connsiteY25" fmla="*/ 487091 h 640080"/>
              <a:gd name="connsiteX26" fmla="*/ 0 w 4095496"/>
              <a:gd name="connsiteY26" fmla="*/ 500778 h 640080"/>
              <a:gd name="connsiteX27" fmla="*/ 0 w 4095496"/>
              <a:gd name="connsiteY27"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95496" h="640080">
                <a:moveTo>
                  <a:pt x="0" y="0"/>
                </a:moveTo>
                <a:lnTo>
                  <a:pt x="4095496" y="0"/>
                </a:lnTo>
                <a:lnTo>
                  <a:pt x="4095496" y="576072"/>
                </a:lnTo>
                <a:cubicBezTo>
                  <a:pt x="4095496" y="449820"/>
                  <a:pt x="3993148" y="347472"/>
                  <a:pt x="3866896" y="347472"/>
                </a:cubicBezTo>
                <a:cubicBezTo>
                  <a:pt x="3740644" y="347472"/>
                  <a:pt x="3638296" y="449820"/>
                  <a:pt x="3638296" y="576072"/>
                </a:cubicBezTo>
                <a:cubicBezTo>
                  <a:pt x="3638296" y="591854"/>
                  <a:pt x="3639895" y="607262"/>
                  <a:pt x="3642940" y="622143"/>
                </a:cubicBezTo>
                <a:lnTo>
                  <a:pt x="3648508" y="640080"/>
                </a:lnTo>
                <a:lnTo>
                  <a:pt x="2867946" y="640080"/>
                </a:lnTo>
                <a:lnTo>
                  <a:pt x="2873514" y="622143"/>
                </a:lnTo>
                <a:cubicBezTo>
                  <a:pt x="2876559" y="607262"/>
                  <a:pt x="2878158" y="591854"/>
                  <a:pt x="2878158" y="576072"/>
                </a:cubicBezTo>
                <a:cubicBezTo>
                  <a:pt x="2878158" y="449820"/>
                  <a:pt x="2775810" y="347472"/>
                  <a:pt x="2649558" y="347472"/>
                </a:cubicBezTo>
                <a:cubicBezTo>
                  <a:pt x="2523306" y="347472"/>
                  <a:pt x="2420958" y="449820"/>
                  <a:pt x="2420958" y="576072"/>
                </a:cubicBezTo>
                <a:cubicBezTo>
                  <a:pt x="2420958" y="591854"/>
                  <a:pt x="2422557" y="607262"/>
                  <a:pt x="2425602" y="622143"/>
                </a:cubicBezTo>
                <a:lnTo>
                  <a:pt x="2431170" y="640080"/>
                </a:lnTo>
                <a:lnTo>
                  <a:pt x="1650609" y="640080"/>
                </a:lnTo>
                <a:lnTo>
                  <a:pt x="1656177" y="622143"/>
                </a:lnTo>
                <a:cubicBezTo>
                  <a:pt x="1659222" y="607262"/>
                  <a:pt x="1660821" y="591854"/>
                  <a:pt x="1660821" y="576072"/>
                </a:cubicBezTo>
                <a:cubicBezTo>
                  <a:pt x="1660821" y="449820"/>
                  <a:pt x="1558473" y="347472"/>
                  <a:pt x="1432221" y="347472"/>
                </a:cubicBezTo>
                <a:cubicBezTo>
                  <a:pt x="1305969" y="347472"/>
                  <a:pt x="1203621" y="449820"/>
                  <a:pt x="1203621" y="576072"/>
                </a:cubicBezTo>
                <a:cubicBezTo>
                  <a:pt x="1203621" y="591854"/>
                  <a:pt x="1205220" y="607262"/>
                  <a:pt x="1208265" y="622143"/>
                </a:cubicBezTo>
                <a:lnTo>
                  <a:pt x="1213833" y="640080"/>
                </a:lnTo>
                <a:lnTo>
                  <a:pt x="433272" y="640080"/>
                </a:lnTo>
                <a:lnTo>
                  <a:pt x="438840" y="622143"/>
                </a:lnTo>
                <a:cubicBezTo>
                  <a:pt x="441885" y="607262"/>
                  <a:pt x="443484" y="591854"/>
                  <a:pt x="443484" y="576072"/>
                </a:cubicBezTo>
                <a:cubicBezTo>
                  <a:pt x="443484" y="449820"/>
                  <a:pt x="341136" y="347472"/>
                  <a:pt x="214884" y="347472"/>
                </a:cubicBezTo>
                <a:cubicBezTo>
                  <a:pt x="120195" y="347472"/>
                  <a:pt x="38952" y="405043"/>
                  <a:pt x="4249" y="487091"/>
                </a:cubicBezTo>
                <a:lnTo>
                  <a:pt x="0" y="500778"/>
                </a:lnTo>
                <a:lnTo>
                  <a:pt x="0" y="0"/>
                </a:ln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2876" y="492705"/>
            <a:ext cx="446988" cy="303894"/>
          </a:xfrm>
          <a:custGeom>
            <a:avLst/>
            <a:gdLst>
              <a:gd name="connsiteX0" fmla="*/ 13716 w 446988"/>
              <a:gd name="connsiteY0" fmla="*/ 0 h 303894"/>
              <a:gd name="connsiteX1" fmla="*/ 13716 w 446988"/>
              <a:gd name="connsiteY1" fmla="*/ 139302 h 303894"/>
              <a:gd name="connsiteX2" fmla="*/ 446988 w 446988"/>
              <a:gd name="connsiteY2" fmla="*/ 139302 h 303894"/>
              <a:gd name="connsiteX3" fmla="*/ 439235 w 446988"/>
              <a:gd name="connsiteY3" fmla="*/ 164275 h 303894"/>
              <a:gd name="connsiteX4" fmla="*/ 228600 w 446988"/>
              <a:gd name="connsiteY4" fmla="*/ 303894 h 303894"/>
              <a:gd name="connsiteX5" fmla="*/ 0 w 446988"/>
              <a:gd name="connsiteY5" fmla="*/ 75294 h 303894"/>
              <a:gd name="connsiteX6" fmla="*/ 4644 w 446988"/>
              <a:gd name="connsiteY6" fmla="*/ 29223 h 303894"/>
              <a:gd name="connsiteX7" fmla="*/ 13716 w 446988"/>
              <a:gd name="connsiteY7" fmla="*/ 0 h 30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988" h="303894">
                <a:moveTo>
                  <a:pt x="13716" y="0"/>
                </a:moveTo>
                <a:lnTo>
                  <a:pt x="13716" y="139302"/>
                </a:lnTo>
                <a:lnTo>
                  <a:pt x="446988" y="139302"/>
                </a:lnTo>
                <a:lnTo>
                  <a:pt x="439235" y="164275"/>
                </a:lnTo>
                <a:cubicBezTo>
                  <a:pt x="404532" y="246323"/>
                  <a:pt x="323289" y="303894"/>
                  <a:pt x="228600" y="303894"/>
                </a:cubicBezTo>
                <a:cubicBezTo>
                  <a:pt x="102348" y="303894"/>
                  <a:pt x="0" y="201546"/>
                  <a:pt x="0" y="75294"/>
                </a:cubicBezTo>
                <a:cubicBezTo>
                  <a:pt x="0" y="59513"/>
                  <a:pt x="1599" y="44105"/>
                  <a:pt x="4644" y="29223"/>
                </a:cubicBezTo>
                <a:lnTo>
                  <a:pt x="13716" y="0"/>
                </a:ln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085284" y="576072"/>
            <a:ext cx="10212" cy="64008"/>
          </a:xfrm>
          <a:custGeom>
            <a:avLst/>
            <a:gdLst>
              <a:gd name="connsiteX0" fmla="*/ 10212 w 10212"/>
              <a:gd name="connsiteY0" fmla="*/ 0 h 64008"/>
              <a:gd name="connsiteX1" fmla="*/ 10212 w 10212"/>
              <a:gd name="connsiteY1" fmla="*/ 64008 h 64008"/>
              <a:gd name="connsiteX2" fmla="*/ 0 w 10212"/>
              <a:gd name="connsiteY2" fmla="*/ 64008 h 64008"/>
              <a:gd name="connsiteX3" fmla="*/ 5568 w 10212"/>
              <a:gd name="connsiteY3" fmla="*/ 46071 h 64008"/>
              <a:gd name="connsiteX4" fmla="*/ 10212 w 10212"/>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2" h="64008">
                <a:moveTo>
                  <a:pt x="10212" y="0"/>
                </a:moveTo>
                <a:lnTo>
                  <a:pt x="10212" y="64008"/>
                </a:lnTo>
                <a:lnTo>
                  <a:pt x="0" y="64008"/>
                </a:lnTo>
                <a:lnTo>
                  <a:pt x="5568" y="46071"/>
                </a:lnTo>
                <a:cubicBezTo>
                  <a:pt x="8613" y="31190"/>
                  <a:pt x="10212" y="15782"/>
                  <a:pt x="10212"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213833" y="640080"/>
            <a:ext cx="436776" cy="164592"/>
          </a:xfrm>
          <a:custGeom>
            <a:avLst/>
            <a:gdLst>
              <a:gd name="connsiteX0" fmla="*/ 0 w 436776"/>
              <a:gd name="connsiteY0" fmla="*/ 0 h 164592"/>
              <a:gd name="connsiteX1" fmla="*/ 436776 w 436776"/>
              <a:gd name="connsiteY1" fmla="*/ 0 h 164592"/>
              <a:gd name="connsiteX2" fmla="*/ 429023 w 436776"/>
              <a:gd name="connsiteY2" fmla="*/ 24973 h 164592"/>
              <a:gd name="connsiteX3" fmla="*/ 218388 w 436776"/>
              <a:gd name="connsiteY3" fmla="*/ 164592 h 164592"/>
              <a:gd name="connsiteX4" fmla="*/ 7753 w 436776"/>
              <a:gd name="connsiteY4" fmla="*/ 24973 h 164592"/>
              <a:gd name="connsiteX5" fmla="*/ 0 w 436776"/>
              <a:gd name="connsiteY5" fmla="*/ 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76" h="164592">
                <a:moveTo>
                  <a:pt x="0" y="0"/>
                </a:moveTo>
                <a:lnTo>
                  <a:pt x="436776" y="0"/>
                </a:lnTo>
                <a:lnTo>
                  <a:pt x="429023" y="24973"/>
                </a:lnTo>
                <a:cubicBezTo>
                  <a:pt x="394320" y="107021"/>
                  <a:pt x="313077" y="164592"/>
                  <a:pt x="218388" y="164592"/>
                </a:cubicBezTo>
                <a:cubicBezTo>
                  <a:pt x="123699" y="164592"/>
                  <a:pt x="42456" y="107021"/>
                  <a:pt x="7753" y="24973"/>
                </a:cubicBezTo>
                <a:lnTo>
                  <a:pt x="0" y="0"/>
                </a:ln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31170" y="640080"/>
            <a:ext cx="436776" cy="164592"/>
          </a:xfrm>
          <a:custGeom>
            <a:avLst/>
            <a:gdLst>
              <a:gd name="connsiteX0" fmla="*/ 0 w 436776"/>
              <a:gd name="connsiteY0" fmla="*/ 0 h 164592"/>
              <a:gd name="connsiteX1" fmla="*/ 436776 w 436776"/>
              <a:gd name="connsiteY1" fmla="*/ 0 h 164592"/>
              <a:gd name="connsiteX2" fmla="*/ 429023 w 436776"/>
              <a:gd name="connsiteY2" fmla="*/ 24973 h 164592"/>
              <a:gd name="connsiteX3" fmla="*/ 218388 w 436776"/>
              <a:gd name="connsiteY3" fmla="*/ 164592 h 164592"/>
              <a:gd name="connsiteX4" fmla="*/ 7753 w 436776"/>
              <a:gd name="connsiteY4" fmla="*/ 24973 h 164592"/>
              <a:gd name="connsiteX5" fmla="*/ 0 w 436776"/>
              <a:gd name="connsiteY5" fmla="*/ 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76" h="164592">
                <a:moveTo>
                  <a:pt x="0" y="0"/>
                </a:moveTo>
                <a:lnTo>
                  <a:pt x="436776" y="0"/>
                </a:lnTo>
                <a:lnTo>
                  <a:pt x="429023" y="24973"/>
                </a:lnTo>
                <a:cubicBezTo>
                  <a:pt x="394320" y="107021"/>
                  <a:pt x="313077" y="164592"/>
                  <a:pt x="218388" y="164592"/>
                </a:cubicBezTo>
                <a:cubicBezTo>
                  <a:pt x="123699" y="164592"/>
                  <a:pt x="42456" y="107021"/>
                  <a:pt x="7753" y="24973"/>
                </a:cubicBezTo>
                <a:lnTo>
                  <a:pt x="0" y="0"/>
                </a:ln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648508" y="640080"/>
            <a:ext cx="436776" cy="164592"/>
          </a:xfrm>
          <a:custGeom>
            <a:avLst/>
            <a:gdLst>
              <a:gd name="connsiteX0" fmla="*/ 0 w 436776"/>
              <a:gd name="connsiteY0" fmla="*/ 0 h 164592"/>
              <a:gd name="connsiteX1" fmla="*/ 436776 w 436776"/>
              <a:gd name="connsiteY1" fmla="*/ 0 h 164592"/>
              <a:gd name="connsiteX2" fmla="*/ 429023 w 436776"/>
              <a:gd name="connsiteY2" fmla="*/ 24973 h 164592"/>
              <a:gd name="connsiteX3" fmla="*/ 218388 w 436776"/>
              <a:gd name="connsiteY3" fmla="*/ 164592 h 164592"/>
              <a:gd name="connsiteX4" fmla="*/ 7753 w 436776"/>
              <a:gd name="connsiteY4" fmla="*/ 24973 h 164592"/>
              <a:gd name="connsiteX5" fmla="*/ 0 w 436776"/>
              <a:gd name="connsiteY5" fmla="*/ 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76" h="164592">
                <a:moveTo>
                  <a:pt x="0" y="0"/>
                </a:moveTo>
                <a:lnTo>
                  <a:pt x="436776" y="0"/>
                </a:lnTo>
                <a:lnTo>
                  <a:pt x="429023" y="24973"/>
                </a:lnTo>
                <a:cubicBezTo>
                  <a:pt x="394320" y="107021"/>
                  <a:pt x="313077" y="164592"/>
                  <a:pt x="218388" y="164592"/>
                </a:cubicBezTo>
                <a:cubicBezTo>
                  <a:pt x="123699" y="164592"/>
                  <a:pt x="42456" y="107021"/>
                  <a:pt x="7753" y="24973"/>
                </a:cubicBezTo>
                <a:lnTo>
                  <a:pt x="0" y="0"/>
                </a:ln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a:stretch>
            <a:fillRect/>
          </a:stretch>
        </p:blipFill>
        <p:spPr>
          <a:xfrm>
            <a:off x="8941680" y="4260248"/>
            <a:ext cx="2526420" cy="2510358"/>
          </a:xfrm>
          <a:prstGeom prst="rect">
            <a:avLst/>
          </a:prstGeom>
        </p:spPr>
      </p:pic>
    </p:spTree>
    <p:extLst>
      <p:ext uri="{BB962C8B-B14F-4D97-AF65-F5344CB8AC3E}">
        <p14:creationId xmlns:p14="http://schemas.microsoft.com/office/powerpoint/2010/main" val="4065839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711199" y="1228726"/>
            <a:ext cx="6615113" cy="3157537"/>
          </a:xfrm>
          <a:prstGeom prst="cloudCallout">
            <a:avLst>
              <a:gd name="adj1" fmla="val 39952"/>
              <a:gd name="adj2" fmla="val 66283"/>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tabLst>
                <a:tab pos="1386840" algn="l"/>
              </a:tabLst>
            </a:pP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Em</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hãy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số</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phải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Chọn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thích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chia </a:t>
            </a:r>
            <a:r>
              <a:rPr lang="en-US" sz="2400" dirty="0" err="1">
                <a:latin typeface="Times New Roman" panose="02020603050405020304" pitchFamily="18" charset="0"/>
                <a:ea typeface="MS Mincho"/>
              </a:rPr>
              <a:t>sẻ</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kinh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nghiệm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phẩm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chú</a:t>
            </a:r>
            <a:r>
              <a:rPr lang="en-US" sz="2400" dirty="0">
                <a:latin typeface="Times New Roman" panose="02020603050405020304" pitchFamily="18" charset="0"/>
                <a:ea typeface="MS Mincho"/>
              </a:rPr>
              <a:t> ý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yếu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tố</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808021" y="582395"/>
            <a:ext cx="3057247" cy="646331"/>
          </a:xfrm>
          <a:prstGeom prst="rect">
            <a:avLst/>
          </a:prstGeom>
        </p:spPr>
        <p:txBody>
          <a:bodyPr wrap="none">
            <a:spAutoFit/>
          </a:bodyPr>
          <a:lstStyle/>
          <a:p>
            <a:r>
              <a:rPr lang="fr-FR" sz="3600" b="1" dirty="0">
                <a:solidFill>
                  <a:srgbClr val="FF0000"/>
                </a:solidFill>
                <a:latin typeface="Times New Roman" panose="02020603050405020304" pitchFamily="18" charset="0"/>
                <a:ea typeface="Times New Roman" panose="02020603050405020304" pitchFamily="18" charset="0"/>
              </a:rPr>
              <a:t>KHỞI ĐỘNG </a:t>
            </a:r>
            <a:endParaRPr lang="en-US" sz="3600"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7038521" y="3600813"/>
            <a:ext cx="4064907" cy="2438944"/>
          </a:xfrm>
          <a:prstGeom prst="rect">
            <a:avLst/>
          </a:prstGeom>
        </p:spPr>
      </p:pic>
    </p:spTree>
    <p:extLst>
      <p:ext uri="{BB962C8B-B14F-4D97-AF65-F5344CB8AC3E}">
        <p14:creationId xmlns:p14="http://schemas.microsoft.com/office/powerpoint/2010/main" val="465427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548750" y="2297078"/>
            <a:ext cx="2270760" cy="13459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Oval 6"/>
          <p:cNvSpPr/>
          <p:nvPr/>
        </p:nvSpPr>
        <p:spPr>
          <a:xfrm>
            <a:off x="4567012" y="2297078"/>
            <a:ext cx="2462349" cy="15432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panose="02020603050405020304" pitchFamily="18" charset="0"/>
                <a:ea typeface="Times New Roman" panose="02020603050405020304" pitchFamily="18" charset="0"/>
              </a:rPr>
              <a:t>Nhai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ngoàm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ngoạm</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36" name="Rectangle 35"/>
          <p:cNvSpPr/>
          <p:nvPr/>
        </p:nvSpPr>
        <p:spPr>
          <a:xfrm>
            <a:off x="7731141" y="2195477"/>
            <a:ext cx="2886709" cy="17663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i="1" dirty="0">
                <a:solidFill>
                  <a:schemeClr val="bg1"/>
                </a:solidFill>
                <a:latin typeface="Times New Roman" panose="02020603050405020304" pitchFamily="18" charset="0"/>
                <a:ea typeface="Times New Roman" panose="02020603050405020304" pitchFamily="18" charset="0"/>
              </a:rPr>
              <a:t>Co </a:t>
            </a:r>
            <a:r>
              <a:rPr lang="en-US" sz="2800" i="1" dirty="0" err="1">
                <a:solidFill>
                  <a:schemeClr val="bg1"/>
                </a:solidFill>
                <a:latin typeface="Times New Roman" panose="02020603050405020304" pitchFamily="18" charset="0"/>
                <a:ea typeface="Times New Roman" panose="02020603050405020304" pitchFamily="18" charset="0"/>
              </a:rPr>
              <a:t>cẳng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đạp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phanh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phách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vào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ngọn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cỏ</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8" name="Oval 37"/>
          <p:cNvSpPr/>
          <p:nvPr/>
        </p:nvSpPr>
        <p:spPr>
          <a:xfrm>
            <a:off x="8155501" y="4624045"/>
            <a:ext cx="2462349" cy="15432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panose="02020603050405020304" pitchFamily="18" charset="0"/>
                <a:ea typeface="Times New Roman" panose="02020603050405020304" pitchFamily="18" charset="0"/>
              </a:rPr>
              <a:t>Đi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đứng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oai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vệ</a:t>
            </a:r>
            <a:r>
              <a:rPr lang="en-US" sz="2800" i="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ndParaRPr>
          </a:p>
        </p:txBody>
      </p:sp>
      <p:pic>
        <p:nvPicPr>
          <p:cNvPr id="42" name="Picture 41"/>
          <p:cNvPicPr>
            <a:picLocks noChangeAspect="1"/>
          </p:cNvPicPr>
          <p:nvPr/>
        </p:nvPicPr>
        <p:blipFill>
          <a:blip r:embed="rId11"/>
          <a:srcRect l="8193" t="25200" r="31665"/>
          <a:stretch>
            <a:fillRect/>
          </a:stretch>
        </p:blipFill>
        <p:spPr>
          <a:xfrm>
            <a:off x="4213016" y="4208507"/>
            <a:ext cx="2924757" cy="1994898"/>
          </a:xfrm>
          <a:custGeom>
            <a:avLst/>
            <a:gdLst>
              <a:gd name="connsiteX0" fmla="*/ 391618 w 2349239"/>
              <a:gd name="connsiteY0" fmla="*/ 0 h 1644966"/>
              <a:gd name="connsiteX1" fmla="*/ 1957621 w 2349239"/>
              <a:gd name="connsiteY1" fmla="*/ 0 h 1644966"/>
              <a:gd name="connsiteX2" fmla="*/ 2349239 w 2349239"/>
              <a:gd name="connsiteY2" fmla="*/ 822483 h 1644966"/>
              <a:gd name="connsiteX3" fmla="*/ 1957621 w 2349239"/>
              <a:gd name="connsiteY3" fmla="*/ 1644966 h 1644966"/>
              <a:gd name="connsiteX4" fmla="*/ 391618 w 2349239"/>
              <a:gd name="connsiteY4" fmla="*/ 1644966 h 1644966"/>
              <a:gd name="connsiteX5" fmla="*/ 0 w 2349239"/>
              <a:gd name="connsiteY5" fmla="*/ 822483 h 164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239" h="1644966">
                <a:moveTo>
                  <a:pt x="391618" y="0"/>
                </a:moveTo>
                <a:lnTo>
                  <a:pt x="1957621" y="0"/>
                </a:lnTo>
                <a:cubicBezTo>
                  <a:pt x="2173986" y="0"/>
                  <a:pt x="2349239" y="368308"/>
                  <a:pt x="2349239" y="822483"/>
                </a:cubicBezTo>
                <a:cubicBezTo>
                  <a:pt x="2349239" y="1276658"/>
                  <a:pt x="2173986" y="1644966"/>
                  <a:pt x="1957621" y="1644966"/>
                </a:cubicBezTo>
                <a:lnTo>
                  <a:pt x="391618" y="1644966"/>
                </a:lnTo>
                <a:lnTo>
                  <a:pt x="0" y="8224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ight Arrow 12"/>
          <p:cNvSpPr/>
          <p:nvPr/>
        </p:nvSpPr>
        <p:spPr>
          <a:xfrm>
            <a:off x="3973642" y="2722154"/>
            <a:ext cx="484958" cy="6553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7137773" y="2695932"/>
            <a:ext cx="484958" cy="6553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9007353" y="4050308"/>
            <a:ext cx="671936" cy="48524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7357957" y="5079599"/>
            <a:ext cx="577359" cy="612369"/>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8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animBg="1"/>
      <p:bldP spid="38" grpId="0" animBg="1"/>
      <p:bldP spid="13" grpId="0" animBg="1"/>
      <p:bldP spid="44"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7" name="Group 26"/>
          <p:cNvGrpSpPr/>
          <p:nvPr/>
        </p:nvGrpSpPr>
        <p:grpSpPr>
          <a:xfrm>
            <a:off x="2270760" y="2432920"/>
            <a:ext cx="7729501" cy="1496519"/>
            <a:chOff x="2452602" y="1483852"/>
            <a:chExt cx="7729501" cy="1815394"/>
          </a:xfrm>
        </p:grpSpPr>
        <p:sp>
          <p:nvSpPr>
            <p:cNvPr id="19" name="Freeform 18"/>
            <p:cNvSpPr/>
            <p:nvPr/>
          </p:nvSpPr>
          <p:spPr>
            <a:xfrm>
              <a:off x="3078773" y="1631691"/>
              <a:ext cx="7103330" cy="1548004"/>
            </a:xfrm>
            <a:custGeom>
              <a:avLst/>
              <a:gdLst>
                <a:gd name="connsiteX0" fmla="*/ 0 w 7103330"/>
                <a:gd name="connsiteY0" fmla="*/ 0 h 1548004"/>
                <a:gd name="connsiteX1" fmla="*/ 7103330 w 7103330"/>
                <a:gd name="connsiteY1" fmla="*/ 0 h 1548004"/>
                <a:gd name="connsiteX2" fmla="*/ 7103330 w 7103330"/>
                <a:gd name="connsiteY2" fmla="*/ 1548004 h 1548004"/>
                <a:gd name="connsiteX3" fmla="*/ 0 w 7103330"/>
                <a:gd name="connsiteY3" fmla="*/ 1548004 h 1548004"/>
                <a:gd name="connsiteX4" fmla="*/ 0 w 7103330"/>
                <a:gd name="connsiteY4" fmla="*/ 0 h 154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330" h="1548004">
                  <a:moveTo>
                    <a:pt x="0" y="0"/>
                  </a:moveTo>
                  <a:lnTo>
                    <a:pt x="7103330" y="0"/>
                  </a:lnTo>
                  <a:lnTo>
                    <a:pt x="7103330" y="1548004"/>
                  </a:lnTo>
                  <a:lnTo>
                    <a:pt x="0" y="1548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khỉnh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Oval 19"/>
            <p:cNvSpPr/>
            <p:nvPr/>
          </p:nvSpPr>
          <p:spPr>
            <a:xfrm>
              <a:off x="2452602" y="1483852"/>
              <a:ext cx="1593673" cy="1815394"/>
            </a:xfrm>
            <a:prstGeom prst="ellipse">
              <a:avLst/>
            </a:prstGeom>
            <a:blipFill rotWithShape="0">
              <a:blip r:embed="rId1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28" name="Group 27"/>
          <p:cNvGrpSpPr/>
          <p:nvPr/>
        </p:nvGrpSpPr>
        <p:grpSpPr>
          <a:xfrm>
            <a:off x="2249044" y="4178359"/>
            <a:ext cx="7766483" cy="1503308"/>
            <a:chOff x="2506845" y="4113723"/>
            <a:chExt cx="7675258" cy="1503308"/>
          </a:xfrm>
        </p:grpSpPr>
        <p:sp>
          <p:nvSpPr>
            <p:cNvPr id="21" name="Freeform 20"/>
            <p:cNvSpPr/>
            <p:nvPr/>
          </p:nvSpPr>
          <p:spPr>
            <a:xfrm>
              <a:off x="3078773" y="4191090"/>
              <a:ext cx="7103330" cy="1311045"/>
            </a:xfrm>
            <a:custGeom>
              <a:avLst/>
              <a:gdLst>
                <a:gd name="connsiteX0" fmla="*/ 0 w 7103330"/>
                <a:gd name="connsiteY0" fmla="*/ 0 h 1548004"/>
                <a:gd name="connsiteX1" fmla="*/ 7103330 w 7103330"/>
                <a:gd name="connsiteY1" fmla="*/ 0 h 1548004"/>
                <a:gd name="connsiteX2" fmla="*/ 7103330 w 7103330"/>
                <a:gd name="connsiteY2" fmla="*/ 1548004 h 1548004"/>
                <a:gd name="connsiteX3" fmla="*/ 0 w 7103330"/>
                <a:gd name="connsiteY3" fmla="*/ 1548004 h 1548004"/>
                <a:gd name="connsiteX4" fmla="*/ 0 w 7103330"/>
                <a:gd name="connsiteY4" fmla="*/ 0 h 154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330" h="1548004">
                  <a:moveTo>
                    <a:pt x="0" y="0"/>
                  </a:moveTo>
                  <a:lnTo>
                    <a:pt x="7103330" y="0"/>
                  </a:lnTo>
                  <a:lnTo>
                    <a:pt x="7103330" y="1548004"/>
                  </a:lnTo>
                  <a:lnTo>
                    <a:pt x="0" y="1548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giỏi</a:t>
              </a:r>
              <a:r>
                <a:rPr lang="en-US" sz="2800" kern="1200" dirty="0" smtClean="0"/>
                <a:t>.</a:t>
              </a:r>
              <a:endParaRPr lang="en-US" sz="2800" kern="1200" dirty="0"/>
            </a:p>
          </p:txBody>
        </p:sp>
        <p:sp>
          <p:nvSpPr>
            <p:cNvPr id="26" name="Oval 25"/>
            <p:cNvSpPr/>
            <p:nvPr/>
          </p:nvSpPr>
          <p:spPr>
            <a:xfrm>
              <a:off x="2506845" y="4113723"/>
              <a:ext cx="1639023" cy="1503308"/>
            </a:xfrm>
            <a:prstGeom prst="ellipse">
              <a:avLst/>
            </a:prstGeom>
            <a:blipFill rotWithShape="0">
              <a:blip r:embed="rId1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4601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5264543" y="2297077"/>
            <a:ext cx="1380506" cy="584775"/>
          </a:xfrm>
          <a:prstGeom prst="rect">
            <a:avLst/>
          </a:prstGeom>
          <a:noFill/>
        </p:spPr>
        <p:txBody>
          <a:bodyPr wrap="none" rtlCol="0">
            <a:spAutoFit/>
          </a:bodyPr>
          <a:lstStyle/>
          <a:p>
            <a:r>
              <a:rPr lang="en-US" sz="3200" dirty="0" err="1" smtClean="0">
                <a:solidFill>
                  <a:srgbClr val="FF0000"/>
                </a:solidFill>
                <a:latin typeface="Brush Script MT" panose="03060802040406070304" pitchFamily="66" charset="0"/>
                <a:cs typeface="Times New Roman" panose="02020603050405020304" pitchFamily="18" charset="0"/>
              </a:rPr>
              <a:t>Nhận</a:t>
            </a:r>
            <a:r>
              <a:rPr lang="en-US" sz="3200" dirty="0" smtClean="0">
                <a:solidFill>
                  <a:srgbClr val="FF0000"/>
                </a:solidFill>
                <a:latin typeface="Brush Script MT" panose="03060802040406070304" pitchFamily="66" charset="0"/>
                <a:cs typeface="Times New Roman" panose="02020603050405020304" pitchFamily="18" charset="0"/>
              </a:rPr>
              <a:t> </a:t>
            </a:r>
            <a:r>
              <a:rPr lang="en-US" sz="3200" dirty="0" err="1" smtClean="0">
                <a:solidFill>
                  <a:srgbClr val="FF0000"/>
                </a:solidFill>
                <a:latin typeface="Brush Script MT" panose="03060802040406070304" pitchFamily="66" charset="0"/>
                <a:cs typeface="Times New Roman" panose="02020603050405020304" pitchFamily="18" charset="0"/>
              </a:rPr>
              <a:t>xét</a:t>
            </a:r>
            <a:endParaRPr lang="en-US" sz="3200" dirty="0">
              <a:solidFill>
                <a:srgbClr val="FF0000"/>
              </a:solidFill>
              <a:latin typeface="Brush Script MT" panose="03060802040406070304" pitchFamily="66" charset="0"/>
              <a:cs typeface="Times New Roman" panose="02020603050405020304" pitchFamily="18" charset="0"/>
            </a:endParaRPr>
          </a:p>
        </p:txBody>
      </p:sp>
      <p:pic>
        <p:nvPicPr>
          <p:cNvPr id="32" name="Picture 31"/>
          <p:cNvPicPr>
            <a:picLocks noChangeAspect="1"/>
          </p:cNvPicPr>
          <p:nvPr/>
        </p:nvPicPr>
        <p:blipFill>
          <a:blip r:embed="rId11"/>
          <a:srcRect l="59607" t="26752"/>
          <a:stretch>
            <a:fillRect/>
          </a:stretch>
        </p:blipFill>
        <p:spPr>
          <a:xfrm>
            <a:off x="4796420" y="3104630"/>
            <a:ext cx="2308451" cy="23511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5" name="Curved Up Arrow 34"/>
          <p:cNvSpPr/>
          <p:nvPr/>
        </p:nvSpPr>
        <p:spPr>
          <a:xfrm>
            <a:off x="2718317" y="4724304"/>
            <a:ext cx="3096207"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p:cNvSpPr/>
          <p:nvPr/>
        </p:nvSpPr>
        <p:spPr>
          <a:xfrm>
            <a:off x="1483958" y="2768464"/>
            <a:ext cx="3018305" cy="206512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Ưu</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điểm</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7" name="Rounded Rectangle 36"/>
          <p:cNvSpPr/>
          <p:nvPr/>
        </p:nvSpPr>
        <p:spPr>
          <a:xfrm>
            <a:off x="7399028" y="3551564"/>
            <a:ext cx="3283614" cy="2571064"/>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Nhược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điểm</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lnSpc>
                <a:spcPct val="115000"/>
              </a:lnSpc>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iêu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căng, tự phụ, hống hách, cậy sức bắt nạt kẻ yếu.</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8" name="Curved Down Arrow 37"/>
          <p:cNvSpPr/>
          <p:nvPr/>
        </p:nvSpPr>
        <p:spPr>
          <a:xfrm>
            <a:off x="6310667" y="2820044"/>
            <a:ext cx="2851149"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8539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122340"/>
            <a:ext cx="2693366" cy="548099"/>
          </a:xfrm>
          <a:prstGeom prst="rect">
            <a:avLst/>
          </a:prstGeom>
        </p:spPr>
        <p:txBody>
          <a:bodyPr wrap="none">
            <a:spAutoFit/>
          </a:bodyPr>
          <a:lstStyle/>
          <a:p>
            <a:pPr algn="just">
              <a:lnSpc>
                <a:spcPct val="115000"/>
              </a:lnSpc>
            </a:pPr>
            <a:r>
              <a:rPr lang="vi-VN" sz="2800" b="1" dirty="0">
                <a:solidFill>
                  <a:srgbClr val="FF0000"/>
                </a:solidFill>
                <a:latin typeface="Times New Roman" panose="02020603050405020304" pitchFamily="18" charset="0"/>
                <a:ea typeface="Times New Roman" panose="02020603050405020304" pitchFamily="18" charset="0"/>
              </a:rPr>
              <a:t>=&gt;  N</a:t>
            </a:r>
            <a:r>
              <a:rPr lang="en-US" sz="2800" b="1" dirty="0" err="1">
                <a:solidFill>
                  <a:srgbClr val="FF0000"/>
                </a:solidFill>
                <a:latin typeface="Times New Roman" panose="02020603050405020304" pitchFamily="18" charset="0"/>
                <a:ea typeface="Times New Roman" panose="02020603050405020304" pitchFamily="18" charset="0"/>
              </a:rPr>
              <a:t>ghệ</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thuật</a:t>
            </a:r>
            <a:r>
              <a:rPr lang="vi-VN" sz="2800" b="1" dirty="0">
                <a:solidFill>
                  <a:srgbClr val="FF0000"/>
                </a:solidFill>
                <a:latin typeface="Times New Roman" panose="02020603050405020304" pitchFamily="18" charset="0"/>
                <a:ea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11" name="Freeform 10"/>
          <p:cNvSpPr/>
          <p:nvPr/>
        </p:nvSpPr>
        <p:spPr>
          <a:xfrm>
            <a:off x="2019300" y="2794806"/>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39824"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Kể chuyện kết hợp miêu tả;</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563875" y="3689438"/>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41992" bIns="122546" numCol="1" spcCol="1270" anchor="ctr" anchorCtr="0">
            <a:noAutofit/>
          </a:bodyPr>
          <a:lstStyle/>
          <a:p>
            <a:pPr lvl="0" algn="l" defTabSz="1022350">
              <a:lnSpc>
                <a:spcPct val="90000"/>
              </a:lnSpc>
              <a:spcBef>
                <a:spcPct val="0"/>
              </a:spcBef>
              <a:spcAft>
                <a:spcPct val="35000"/>
              </a:spcAft>
            </a:pPr>
            <a:r>
              <a:rPr lang="vi-VN" sz="2300" kern="1200" dirty="0" smtClean="0">
                <a:latin typeface="Times New Roman" panose="02020603050405020304" pitchFamily="18" charset="0"/>
                <a:cs typeface="Times New Roman" panose="02020603050405020304" pitchFamily="18" charset="0"/>
              </a:rPr>
              <a:t>So sánh, tính từ gợi hình gợi tả (</a:t>
            </a:r>
            <a:r>
              <a:rPr lang="vi-VN" sz="2300" i="1" kern="1200" dirty="0" smtClean="0">
                <a:latin typeface="Times New Roman" panose="02020603050405020304" pitchFamily="18" charset="0"/>
                <a:cs typeface="Times New Roman" panose="02020603050405020304" pitchFamily="18" charset="0"/>
              </a:rPr>
              <a:t>mẫm bóng, nhọn hoắt, bóng mỡ, đen nhánh</a:t>
            </a:r>
            <a:r>
              <a:rPr lang="vi-VN" sz="2300" kern="1200" dirty="0" smtClean="0">
                <a:latin typeface="Times New Roman" panose="02020603050405020304" pitchFamily="18" charset="0"/>
                <a:cs typeface="Times New Roman" panose="02020603050405020304" pitchFamily="18" charset="0"/>
              </a:rPr>
              <a:t> ...)</a:t>
            </a:r>
            <a:endParaRPr lang="en-US" sz="23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100324" y="4584071"/>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33864"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ngữ chính xác, sắc cạnh với nhiều động từ (đạp, nhai...)</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3644899" y="5478704"/>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41992"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Giọng văn sôi nổi.</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46830" y="3374596"/>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
        <p:nvSpPr>
          <p:cNvPr id="20" name="Freeform 19"/>
          <p:cNvSpPr/>
          <p:nvPr/>
        </p:nvSpPr>
        <p:spPr>
          <a:xfrm>
            <a:off x="8291406" y="4269229"/>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
        <p:nvSpPr>
          <p:cNvPr id="21" name="Freeform 20"/>
          <p:cNvSpPr/>
          <p:nvPr/>
        </p:nvSpPr>
        <p:spPr>
          <a:xfrm>
            <a:off x="8827854" y="5163862"/>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Tree>
    <p:extLst>
      <p:ext uri="{BB962C8B-B14F-4D97-AF65-F5344CB8AC3E}">
        <p14:creationId xmlns:p14="http://schemas.microsoft.com/office/powerpoint/2010/main" val="20487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2215991"/>
          </a:xfrm>
          <a:prstGeom prst="rect">
            <a:avLst/>
          </a:prstGeom>
        </p:spPr>
        <p:txBody>
          <a:bodyPr>
            <a:spAutoFit/>
          </a:bodyPr>
          <a:lstStyle/>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rPr>
              <a:t>2. </a:t>
            </a:r>
            <a:r>
              <a:rPr lang="en-US" sz="2400" b="1" dirty="0" err="1">
                <a:solidFill>
                  <a:srgbClr val="0070C0"/>
                </a:solidFill>
                <a:latin typeface="Times New Roman" panose="02020603050405020304" pitchFamily="18" charset="0"/>
                <a:ea typeface="Times New Roman" panose="02020603050405020304" pitchFamily="18" charset="0"/>
              </a:rPr>
              <a:t>Diễn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biến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câu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chuyện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Dế</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Mèn</a:t>
            </a:r>
            <a:r>
              <a:rPr lang="en-US" sz="2400" b="1" dirty="0">
                <a:solidFill>
                  <a:srgbClr val="0070C0"/>
                </a:solidFill>
                <a:latin typeface="Times New Roman" panose="02020603050405020304" pitchFamily="18" charset="0"/>
                <a:ea typeface="Times New Roman" panose="02020603050405020304" pitchFamily="18" charset="0"/>
              </a:rPr>
              <a:t> </a:t>
            </a:r>
            <a:endParaRPr lang="en-US" sz="2400" b="1" dirty="0" smtClean="0">
              <a:solidFill>
                <a:srgbClr val="0070C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70C0"/>
                </a:solidFill>
                <a:latin typeface="Times New Roman" panose="02020603050405020304" pitchFamily="18" charset="0"/>
                <a:ea typeface="Times New Roman" panose="02020603050405020304" pitchFamily="18" charset="0"/>
              </a:rPr>
              <a:t>trêu</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chị</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Cốc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dẫn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cái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thương</a:t>
            </a:r>
            <a:r>
              <a:rPr lang="en-US" sz="2400" b="1" dirty="0">
                <a:solidFill>
                  <a:srgbClr val="0070C0"/>
                </a:solidFill>
                <a:latin typeface="Times New Roman" panose="02020603050405020304" pitchFamily="18" charset="0"/>
                <a:ea typeface="Times New Roman" panose="02020603050405020304" pitchFamily="18" charset="0"/>
              </a:rPr>
              <a:t> </a:t>
            </a:r>
            <a:endParaRPr lang="en-US" sz="2400" b="1" dirty="0" smtClean="0">
              <a:solidFill>
                <a:srgbClr val="0070C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70C0"/>
                </a:solidFill>
                <a:latin typeface="Times New Roman" panose="02020603050405020304" pitchFamily="18" charset="0"/>
                <a:ea typeface="Times New Roman" panose="02020603050405020304" pitchFamily="18" charset="0"/>
              </a:rPr>
              <a:t>tâm</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smtClean="0">
                <a:solidFill>
                  <a:srgbClr val="0070C0"/>
                </a:solidFill>
                <a:latin typeface="Times New Roman" panose="02020603050405020304" pitchFamily="18" charset="0"/>
                <a:ea typeface="Times New Roman" panose="02020603050405020304" pitchFamily="18" charset="0"/>
              </a:rPr>
              <a:t>của</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Dế</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Choắt</a:t>
            </a:r>
            <a:endParaRPr lang="en-US" sz="2400" dirty="0">
              <a:latin typeface="Times New Roman" panose="02020603050405020304" pitchFamily="18" charset="0"/>
              <a:ea typeface="Times New Roman" panose="02020603050405020304" pitchFamily="18" charset="0"/>
            </a:endParaRPr>
          </a:p>
          <a:p>
            <a:pPr marL="457200" indent="-457200" algn="just">
              <a:lnSpc>
                <a:spcPct val="115000"/>
              </a:lnSpc>
              <a:buAutoNum type="alphaLcParenR"/>
            </a:pPr>
            <a:r>
              <a:rPr lang="en-US" sz="2400" b="1" dirty="0" err="1" smtClean="0">
                <a:solidFill>
                  <a:srgbClr val="000000"/>
                </a:solidFill>
                <a:latin typeface="Times New Roman" panose="02020603050405020304" pitchFamily="18" charset="0"/>
                <a:ea typeface="Times New Roman" panose="02020603050405020304" pitchFamily="18" charset="0"/>
              </a:rPr>
              <a:t>Dế</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nhìn</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b="1" dirty="0" smtClean="0">
              <a:solidFill>
                <a:srgbClr val="00000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0000"/>
                </a:solidFill>
                <a:latin typeface="Times New Roman" panose="02020603050405020304" pitchFamily="18" charset="0"/>
                <a:ea typeface="Times New Roman" panose="02020603050405020304" pitchFamily="18" charset="0"/>
              </a:rPr>
              <a:t>của</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5785498" y="1588840"/>
            <a:ext cx="5537821" cy="4781615"/>
          </a:xfrm>
          <a:prstGeom prst="rect">
            <a:avLst/>
          </a:prstGeom>
        </p:spPr>
      </p:pic>
      <p:sp>
        <p:nvSpPr>
          <p:cNvPr id="13" name="Rectangle 12"/>
          <p:cNvSpPr/>
          <p:nvPr/>
        </p:nvSpPr>
        <p:spPr>
          <a:xfrm>
            <a:off x="5675086" y="1615178"/>
            <a:ext cx="5831114" cy="4755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2"/>
          <a:srcRect l="16480" t="31583" r="8320"/>
          <a:stretch>
            <a:fillRect/>
          </a:stretch>
        </p:blipFill>
        <p:spPr>
          <a:xfrm>
            <a:off x="1321837" y="3782708"/>
            <a:ext cx="3581400" cy="2443769"/>
          </a:xfrm>
          <a:custGeom>
            <a:avLst/>
            <a:gdLst>
              <a:gd name="connsiteX0" fmla="*/ 568308 w 3581400"/>
              <a:gd name="connsiteY0" fmla="*/ 283 h 2443769"/>
              <a:gd name="connsiteX1" fmla="*/ 579120 w 3581400"/>
              <a:gd name="connsiteY1" fmla="*/ 2103 h 2443769"/>
              <a:gd name="connsiteX2" fmla="*/ 609600 w 3581400"/>
              <a:gd name="connsiteY2" fmla="*/ 63063 h 2443769"/>
              <a:gd name="connsiteX3" fmla="*/ 655320 w 3581400"/>
              <a:gd name="connsiteY3" fmla="*/ 108783 h 2443769"/>
              <a:gd name="connsiteX4" fmla="*/ 701040 w 3581400"/>
              <a:gd name="connsiteY4" fmla="*/ 139263 h 2443769"/>
              <a:gd name="connsiteX5" fmla="*/ 853440 w 3581400"/>
              <a:gd name="connsiteY5" fmla="*/ 184983 h 2443769"/>
              <a:gd name="connsiteX6" fmla="*/ 914400 w 3581400"/>
              <a:gd name="connsiteY6" fmla="*/ 276423 h 2443769"/>
              <a:gd name="connsiteX7" fmla="*/ 990600 w 3581400"/>
              <a:gd name="connsiteY7" fmla="*/ 398343 h 2443769"/>
              <a:gd name="connsiteX8" fmla="*/ 1021080 w 3581400"/>
              <a:gd name="connsiteY8" fmla="*/ 444063 h 2443769"/>
              <a:gd name="connsiteX9" fmla="*/ 1112520 w 3581400"/>
              <a:gd name="connsiteY9" fmla="*/ 505023 h 2443769"/>
              <a:gd name="connsiteX10" fmla="*/ 1539240 w 3581400"/>
              <a:gd name="connsiteY10" fmla="*/ 489783 h 2443769"/>
              <a:gd name="connsiteX11" fmla="*/ 1584960 w 3581400"/>
              <a:gd name="connsiteY11" fmla="*/ 398343 h 2443769"/>
              <a:gd name="connsiteX12" fmla="*/ 1691640 w 3581400"/>
              <a:gd name="connsiteY12" fmla="*/ 322143 h 2443769"/>
              <a:gd name="connsiteX13" fmla="*/ 1798320 w 3581400"/>
              <a:gd name="connsiteY13" fmla="*/ 352623 h 2443769"/>
              <a:gd name="connsiteX14" fmla="*/ 1889760 w 3581400"/>
              <a:gd name="connsiteY14" fmla="*/ 413583 h 2443769"/>
              <a:gd name="connsiteX15" fmla="*/ 1996440 w 3581400"/>
              <a:gd name="connsiteY15" fmla="*/ 383103 h 2443769"/>
              <a:gd name="connsiteX16" fmla="*/ 2042160 w 3581400"/>
              <a:gd name="connsiteY16" fmla="*/ 352623 h 2443769"/>
              <a:gd name="connsiteX17" fmla="*/ 2377440 w 3581400"/>
              <a:gd name="connsiteY17" fmla="*/ 322143 h 2443769"/>
              <a:gd name="connsiteX18" fmla="*/ 2697480 w 3581400"/>
              <a:gd name="connsiteY18" fmla="*/ 367863 h 2443769"/>
              <a:gd name="connsiteX19" fmla="*/ 2743200 w 3581400"/>
              <a:gd name="connsiteY19" fmla="*/ 383103 h 2443769"/>
              <a:gd name="connsiteX20" fmla="*/ 2834640 w 3581400"/>
              <a:gd name="connsiteY20" fmla="*/ 474543 h 2443769"/>
              <a:gd name="connsiteX21" fmla="*/ 2881523 w 3581400"/>
              <a:gd name="connsiteY21" fmla="*/ 553088 h 2443769"/>
              <a:gd name="connsiteX22" fmla="*/ 2885610 w 3581400"/>
              <a:gd name="connsiteY22" fmla="*/ 560036 h 2443769"/>
              <a:gd name="connsiteX23" fmla="*/ 2888464 w 3581400"/>
              <a:gd name="connsiteY23" fmla="*/ 565007 h 2443769"/>
              <a:gd name="connsiteX24" fmla="*/ 2887109 w 3581400"/>
              <a:gd name="connsiteY24" fmla="*/ 562586 h 2443769"/>
              <a:gd name="connsiteX25" fmla="*/ 2885610 w 3581400"/>
              <a:gd name="connsiteY25" fmla="*/ 560036 h 2443769"/>
              <a:gd name="connsiteX26" fmla="*/ 2882553 w 3581400"/>
              <a:gd name="connsiteY26" fmla="*/ 554714 h 2443769"/>
              <a:gd name="connsiteX27" fmla="*/ 2926080 w 3581400"/>
              <a:gd name="connsiteY27" fmla="*/ 611703 h 2443769"/>
              <a:gd name="connsiteX28" fmla="*/ 2971800 w 3581400"/>
              <a:gd name="connsiteY28" fmla="*/ 687903 h 2443769"/>
              <a:gd name="connsiteX29" fmla="*/ 3017520 w 3581400"/>
              <a:gd name="connsiteY29" fmla="*/ 718383 h 2443769"/>
              <a:gd name="connsiteX30" fmla="*/ 3124200 w 3581400"/>
              <a:gd name="connsiteY30" fmla="*/ 855543 h 2443769"/>
              <a:gd name="connsiteX31" fmla="*/ 3154680 w 3581400"/>
              <a:gd name="connsiteY31" fmla="*/ 901263 h 2443769"/>
              <a:gd name="connsiteX32" fmla="*/ 3185160 w 3581400"/>
              <a:gd name="connsiteY32" fmla="*/ 977463 h 2443769"/>
              <a:gd name="connsiteX33" fmla="*/ 3230880 w 3581400"/>
              <a:gd name="connsiteY33" fmla="*/ 1038423 h 2443769"/>
              <a:gd name="connsiteX34" fmla="*/ 3276600 w 3581400"/>
              <a:gd name="connsiteY34" fmla="*/ 1129863 h 2443769"/>
              <a:gd name="connsiteX35" fmla="*/ 3322320 w 3581400"/>
              <a:gd name="connsiteY35" fmla="*/ 1206063 h 2443769"/>
              <a:gd name="connsiteX36" fmla="*/ 3352800 w 3581400"/>
              <a:gd name="connsiteY36" fmla="*/ 1251783 h 2443769"/>
              <a:gd name="connsiteX37" fmla="*/ 3398520 w 3581400"/>
              <a:gd name="connsiteY37" fmla="*/ 1312743 h 2443769"/>
              <a:gd name="connsiteX38" fmla="*/ 3429000 w 3581400"/>
              <a:gd name="connsiteY38" fmla="*/ 1388943 h 2443769"/>
              <a:gd name="connsiteX39" fmla="*/ 3489960 w 3581400"/>
              <a:gd name="connsiteY39" fmla="*/ 1571823 h 2443769"/>
              <a:gd name="connsiteX40" fmla="*/ 3550920 w 3581400"/>
              <a:gd name="connsiteY40" fmla="*/ 1708983 h 2443769"/>
              <a:gd name="connsiteX41" fmla="*/ 3566160 w 3581400"/>
              <a:gd name="connsiteY41" fmla="*/ 1754703 h 2443769"/>
              <a:gd name="connsiteX42" fmla="*/ 3581400 w 3581400"/>
              <a:gd name="connsiteY42" fmla="*/ 1830903 h 2443769"/>
              <a:gd name="connsiteX43" fmla="*/ 3550920 w 3581400"/>
              <a:gd name="connsiteY43" fmla="*/ 2089983 h 2443769"/>
              <a:gd name="connsiteX44" fmla="*/ 3520440 w 3581400"/>
              <a:gd name="connsiteY44" fmla="*/ 2135703 h 2443769"/>
              <a:gd name="connsiteX45" fmla="*/ 3459480 w 3581400"/>
              <a:gd name="connsiteY45" fmla="*/ 2242383 h 2443769"/>
              <a:gd name="connsiteX46" fmla="*/ 3291840 w 3581400"/>
              <a:gd name="connsiteY46" fmla="*/ 2364303 h 2443769"/>
              <a:gd name="connsiteX47" fmla="*/ 3261360 w 3581400"/>
              <a:gd name="connsiteY47" fmla="*/ 2410023 h 2443769"/>
              <a:gd name="connsiteX48" fmla="*/ 3237609 w 3581400"/>
              <a:gd name="connsiteY48" fmla="*/ 2432238 h 2443769"/>
              <a:gd name="connsiteX49" fmla="*/ 3226832 w 3581400"/>
              <a:gd name="connsiteY49" fmla="*/ 2443769 h 2443769"/>
              <a:gd name="connsiteX50" fmla="*/ 102158 w 3581400"/>
              <a:gd name="connsiteY50" fmla="*/ 2443769 h 2443769"/>
              <a:gd name="connsiteX51" fmla="*/ 95005 w 3581400"/>
              <a:gd name="connsiteY51" fmla="*/ 2280183 h 2443769"/>
              <a:gd name="connsiteX52" fmla="*/ 76200 w 3581400"/>
              <a:gd name="connsiteY52" fmla="*/ 2013783 h 2443769"/>
              <a:gd name="connsiteX53" fmla="*/ 60960 w 3581400"/>
              <a:gd name="connsiteY53" fmla="*/ 1876623 h 2443769"/>
              <a:gd name="connsiteX54" fmla="*/ 30480 w 3581400"/>
              <a:gd name="connsiteY54" fmla="*/ 1785183 h 2443769"/>
              <a:gd name="connsiteX55" fmla="*/ 0 w 3581400"/>
              <a:gd name="connsiteY55" fmla="*/ 1571823 h 2443769"/>
              <a:gd name="connsiteX56" fmla="*/ 15240 w 3581400"/>
              <a:gd name="connsiteY56" fmla="*/ 1206063 h 2443769"/>
              <a:gd name="connsiteX57" fmla="*/ 30480 w 3581400"/>
              <a:gd name="connsiteY57" fmla="*/ 1145103 h 2443769"/>
              <a:gd name="connsiteX58" fmla="*/ 137160 w 3581400"/>
              <a:gd name="connsiteY58" fmla="*/ 1099383 h 2443769"/>
              <a:gd name="connsiteX59" fmla="*/ 198120 w 3581400"/>
              <a:gd name="connsiteY59" fmla="*/ 962223 h 2443769"/>
              <a:gd name="connsiteX60" fmla="*/ 213360 w 3581400"/>
              <a:gd name="connsiteY60" fmla="*/ 916503 h 2443769"/>
              <a:gd name="connsiteX61" fmla="*/ 243840 w 3581400"/>
              <a:gd name="connsiteY61" fmla="*/ 870783 h 2443769"/>
              <a:gd name="connsiteX62" fmla="*/ 320040 w 3581400"/>
              <a:gd name="connsiteY62" fmla="*/ 733623 h 2443769"/>
              <a:gd name="connsiteX63" fmla="*/ 365760 w 3581400"/>
              <a:gd name="connsiteY63" fmla="*/ 642183 h 2443769"/>
              <a:gd name="connsiteX64" fmla="*/ 381000 w 3581400"/>
              <a:gd name="connsiteY64" fmla="*/ 596463 h 2443769"/>
              <a:gd name="connsiteX65" fmla="*/ 426720 w 3581400"/>
              <a:gd name="connsiteY65" fmla="*/ 565983 h 2443769"/>
              <a:gd name="connsiteX66" fmla="*/ 457200 w 3581400"/>
              <a:gd name="connsiteY66" fmla="*/ 520263 h 2443769"/>
              <a:gd name="connsiteX67" fmla="*/ 502920 w 3581400"/>
              <a:gd name="connsiteY67" fmla="*/ 474543 h 2443769"/>
              <a:gd name="connsiteX68" fmla="*/ 563880 w 3581400"/>
              <a:gd name="connsiteY68" fmla="*/ 398343 h 2443769"/>
              <a:gd name="connsiteX69" fmla="*/ 563880 w 3581400"/>
              <a:gd name="connsiteY69" fmla="*/ 108783 h 2443769"/>
              <a:gd name="connsiteX70" fmla="*/ 533400 w 3581400"/>
              <a:gd name="connsiteY70" fmla="*/ 17343 h 2443769"/>
              <a:gd name="connsiteX71" fmla="*/ 568308 w 3581400"/>
              <a:gd name="connsiteY71" fmla="*/ 283 h 244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81400" h="2443769">
                <a:moveTo>
                  <a:pt x="568308" y="283"/>
                </a:moveTo>
                <a:cubicBezTo>
                  <a:pt x="572050" y="-361"/>
                  <a:pt x="575676" y="37"/>
                  <a:pt x="579120" y="2103"/>
                </a:cubicBezTo>
                <a:cubicBezTo>
                  <a:pt x="598601" y="13792"/>
                  <a:pt x="596395" y="44576"/>
                  <a:pt x="609600" y="63063"/>
                </a:cubicBezTo>
                <a:cubicBezTo>
                  <a:pt x="622127" y="80601"/>
                  <a:pt x="638763" y="94985"/>
                  <a:pt x="655320" y="108783"/>
                </a:cubicBezTo>
                <a:cubicBezTo>
                  <a:pt x="669391" y="120509"/>
                  <a:pt x="684302" y="131824"/>
                  <a:pt x="701040" y="139263"/>
                </a:cubicBezTo>
                <a:cubicBezTo>
                  <a:pt x="748745" y="160465"/>
                  <a:pt x="802777" y="172317"/>
                  <a:pt x="853440" y="184983"/>
                </a:cubicBezTo>
                <a:cubicBezTo>
                  <a:pt x="873760" y="215463"/>
                  <a:pt x="902816" y="241670"/>
                  <a:pt x="914400" y="276423"/>
                </a:cubicBezTo>
                <a:cubicBezTo>
                  <a:pt x="950672" y="385239"/>
                  <a:pt x="918147" y="350041"/>
                  <a:pt x="990600" y="398343"/>
                </a:cubicBezTo>
                <a:cubicBezTo>
                  <a:pt x="1000760" y="413583"/>
                  <a:pt x="1007296" y="432002"/>
                  <a:pt x="1021080" y="444063"/>
                </a:cubicBezTo>
                <a:cubicBezTo>
                  <a:pt x="1048649" y="468186"/>
                  <a:pt x="1112520" y="505023"/>
                  <a:pt x="1112520" y="505023"/>
                </a:cubicBezTo>
                <a:cubicBezTo>
                  <a:pt x="1254760" y="499943"/>
                  <a:pt x="1398158" y="508594"/>
                  <a:pt x="1539240" y="489783"/>
                </a:cubicBezTo>
                <a:cubicBezTo>
                  <a:pt x="1568628" y="485865"/>
                  <a:pt x="1572701" y="413054"/>
                  <a:pt x="1584960" y="398343"/>
                </a:cubicBezTo>
                <a:cubicBezTo>
                  <a:pt x="1596775" y="384166"/>
                  <a:pt x="1670792" y="336042"/>
                  <a:pt x="1691640" y="322143"/>
                </a:cubicBezTo>
                <a:cubicBezTo>
                  <a:pt x="1699769" y="324175"/>
                  <a:pt x="1785202" y="343878"/>
                  <a:pt x="1798320" y="352623"/>
                </a:cubicBezTo>
                <a:cubicBezTo>
                  <a:pt x="1912478" y="428729"/>
                  <a:pt x="1781049" y="377346"/>
                  <a:pt x="1889760" y="413583"/>
                </a:cubicBezTo>
                <a:cubicBezTo>
                  <a:pt x="1909292" y="408700"/>
                  <a:pt x="1974576" y="394035"/>
                  <a:pt x="1996440" y="383103"/>
                </a:cubicBezTo>
                <a:cubicBezTo>
                  <a:pt x="2012823" y="374912"/>
                  <a:pt x="2026920" y="362783"/>
                  <a:pt x="2042160" y="352623"/>
                </a:cubicBezTo>
                <a:cubicBezTo>
                  <a:pt x="2090624" y="207230"/>
                  <a:pt x="2045004" y="295189"/>
                  <a:pt x="2377440" y="322143"/>
                </a:cubicBezTo>
                <a:cubicBezTo>
                  <a:pt x="2430392" y="326436"/>
                  <a:pt x="2609450" y="345856"/>
                  <a:pt x="2697480" y="367863"/>
                </a:cubicBezTo>
                <a:cubicBezTo>
                  <a:pt x="2713065" y="371759"/>
                  <a:pt x="2727960" y="378023"/>
                  <a:pt x="2743200" y="383103"/>
                </a:cubicBezTo>
                <a:cubicBezTo>
                  <a:pt x="2773680" y="413583"/>
                  <a:pt x="2812463" y="437581"/>
                  <a:pt x="2834640" y="474543"/>
                </a:cubicBezTo>
                <a:cubicBezTo>
                  <a:pt x="2859546" y="516053"/>
                  <a:pt x="2873863" y="540123"/>
                  <a:pt x="2881523" y="553088"/>
                </a:cubicBezTo>
                <a:lnTo>
                  <a:pt x="2885610" y="560036"/>
                </a:lnTo>
                <a:lnTo>
                  <a:pt x="2888464" y="565007"/>
                </a:lnTo>
                <a:cubicBezTo>
                  <a:pt x="2889612" y="566945"/>
                  <a:pt x="2889549" y="566764"/>
                  <a:pt x="2887109" y="562586"/>
                </a:cubicBezTo>
                <a:lnTo>
                  <a:pt x="2885610" y="560036"/>
                </a:lnTo>
                <a:lnTo>
                  <a:pt x="2882553" y="554714"/>
                </a:lnTo>
                <a:cubicBezTo>
                  <a:pt x="2872936" y="537521"/>
                  <a:pt x="2862588" y="516464"/>
                  <a:pt x="2926080" y="611703"/>
                </a:cubicBezTo>
                <a:cubicBezTo>
                  <a:pt x="2942511" y="636349"/>
                  <a:pt x="2952523" y="665413"/>
                  <a:pt x="2971800" y="687903"/>
                </a:cubicBezTo>
                <a:cubicBezTo>
                  <a:pt x="2983720" y="701810"/>
                  <a:pt x="3005199" y="704830"/>
                  <a:pt x="3017520" y="718383"/>
                </a:cubicBezTo>
                <a:cubicBezTo>
                  <a:pt x="3056482" y="761241"/>
                  <a:pt x="3092071" y="807350"/>
                  <a:pt x="3124200" y="855543"/>
                </a:cubicBezTo>
                <a:cubicBezTo>
                  <a:pt x="3134360" y="870783"/>
                  <a:pt x="3146489" y="884880"/>
                  <a:pt x="3154680" y="901263"/>
                </a:cubicBezTo>
                <a:cubicBezTo>
                  <a:pt x="3166914" y="925732"/>
                  <a:pt x="3171874" y="953549"/>
                  <a:pt x="3185160" y="977463"/>
                </a:cubicBezTo>
                <a:cubicBezTo>
                  <a:pt x="3197495" y="999667"/>
                  <a:pt x="3217812" y="1016643"/>
                  <a:pt x="3230880" y="1038423"/>
                </a:cubicBezTo>
                <a:cubicBezTo>
                  <a:pt x="3248413" y="1067644"/>
                  <a:pt x="3260282" y="1099946"/>
                  <a:pt x="3276600" y="1129863"/>
                </a:cubicBezTo>
                <a:cubicBezTo>
                  <a:pt x="3290784" y="1155867"/>
                  <a:pt x="3306621" y="1180944"/>
                  <a:pt x="3322320" y="1206063"/>
                </a:cubicBezTo>
                <a:cubicBezTo>
                  <a:pt x="3332028" y="1221595"/>
                  <a:pt x="3342154" y="1236878"/>
                  <a:pt x="3352800" y="1251783"/>
                </a:cubicBezTo>
                <a:cubicBezTo>
                  <a:pt x="3367563" y="1272452"/>
                  <a:pt x="3386185" y="1290539"/>
                  <a:pt x="3398520" y="1312743"/>
                </a:cubicBezTo>
                <a:cubicBezTo>
                  <a:pt x="3411806" y="1336657"/>
                  <a:pt x="3419895" y="1363146"/>
                  <a:pt x="3429000" y="1388943"/>
                </a:cubicBezTo>
                <a:cubicBezTo>
                  <a:pt x="3450386" y="1449537"/>
                  <a:pt x="3461223" y="1514349"/>
                  <a:pt x="3489960" y="1571823"/>
                </a:cubicBezTo>
                <a:cubicBezTo>
                  <a:pt x="3524594" y="1641092"/>
                  <a:pt x="3521732" y="1631148"/>
                  <a:pt x="3550920" y="1708983"/>
                </a:cubicBezTo>
                <a:cubicBezTo>
                  <a:pt x="3556561" y="1724025"/>
                  <a:pt x="3562264" y="1739118"/>
                  <a:pt x="3566160" y="1754703"/>
                </a:cubicBezTo>
                <a:cubicBezTo>
                  <a:pt x="3572442" y="1779833"/>
                  <a:pt x="3576320" y="1805503"/>
                  <a:pt x="3581400" y="1830903"/>
                </a:cubicBezTo>
                <a:cubicBezTo>
                  <a:pt x="3571240" y="1917263"/>
                  <a:pt x="3567973" y="2004716"/>
                  <a:pt x="3550920" y="2089983"/>
                </a:cubicBezTo>
                <a:cubicBezTo>
                  <a:pt x="3547328" y="2107944"/>
                  <a:pt x="3529527" y="2119800"/>
                  <a:pt x="3520440" y="2135703"/>
                </a:cubicBezTo>
                <a:cubicBezTo>
                  <a:pt x="3508115" y="2157272"/>
                  <a:pt x="3481321" y="2222726"/>
                  <a:pt x="3459480" y="2242383"/>
                </a:cubicBezTo>
                <a:cubicBezTo>
                  <a:pt x="3410704" y="2286281"/>
                  <a:pt x="3348173" y="2326748"/>
                  <a:pt x="3291840" y="2364303"/>
                </a:cubicBezTo>
                <a:cubicBezTo>
                  <a:pt x="3281680" y="2379543"/>
                  <a:pt x="3273086" y="2395952"/>
                  <a:pt x="3261360" y="2410023"/>
                </a:cubicBezTo>
                <a:cubicBezTo>
                  <a:pt x="3254461" y="2418302"/>
                  <a:pt x="3245887" y="2425162"/>
                  <a:pt x="3237609" y="2432238"/>
                </a:cubicBezTo>
                <a:lnTo>
                  <a:pt x="3226832" y="2443769"/>
                </a:lnTo>
                <a:lnTo>
                  <a:pt x="102158" y="2443769"/>
                </a:lnTo>
                <a:lnTo>
                  <a:pt x="95005" y="2280183"/>
                </a:lnTo>
                <a:cubicBezTo>
                  <a:pt x="91114" y="2191184"/>
                  <a:pt x="86034" y="2102284"/>
                  <a:pt x="76200" y="2013783"/>
                </a:cubicBezTo>
                <a:cubicBezTo>
                  <a:pt x="71120" y="1968063"/>
                  <a:pt x="69982" y="1921731"/>
                  <a:pt x="60960" y="1876623"/>
                </a:cubicBezTo>
                <a:cubicBezTo>
                  <a:pt x="54659" y="1845118"/>
                  <a:pt x="36781" y="1816688"/>
                  <a:pt x="30480" y="1785183"/>
                </a:cubicBezTo>
                <a:cubicBezTo>
                  <a:pt x="6218" y="1663875"/>
                  <a:pt x="18101" y="1734728"/>
                  <a:pt x="0" y="1571823"/>
                </a:cubicBezTo>
                <a:cubicBezTo>
                  <a:pt x="5080" y="1449903"/>
                  <a:pt x="6546" y="1327779"/>
                  <a:pt x="15240" y="1206063"/>
                </a:cubicBezTo>
                <a:cubicBezTo>
                  <a:pt x="16732" y="1185171"/>
                  <a:pt x="17071" y="1161194"/>
                  <a:pt x="30480" y="1145103"/>
                </a:cubicBezTo>
                <a:cubicBezTo>
                  <a:pt x="44966" y="1127720"/>
                  <a:pt x="112909" y="1107467"/>
                  <a:pt x="137160" y="1099383"/>
                </a:cubicBezTo>
                <a:cubicBezTo>
                  <a:pt x="185462" y="1026930"/>
                  <a:pt x="161848" y="1071039"/>
                  <a:pt x="198120" y="962223"/>
                </a:cubicBezTo>
                <a:cubicBezTo>
                  <a:pt x="203200" y="946983"/>
                  <a:pt x="204449" y="929869"/>
                  <a:pt x="213360" y="916503"/>
                </a:cubicBezTo>
                <a:cubicBezTo>
                  <a:pt x="223520" y="901263"/>
                  <a:pt x="236401" y="887521"/>
                  <a:pt x="243840" y="870783"/>
                </a:cubicBezTo>
                <a:cubicBezTo>
                  <a:pt x="303513" y="736519"/>
                  <a:pt x="236590" y="817073"/>
                  <a:pt x="320040" y="733623"/>
                </a:cubicBezTo>
                <a:cubicBezTo>
                  <a:pt x="358346" y="618705"/>
                  <a:pt x="306674" y="760356"/>
                  <a:pt x="365760" y="642183"/>
                </a:cubicBezTo>
                <a:cubicBezTo>
                  <a:pt x="372944" y="627815"/>
                  <a:pt x="370965" y="609007"/>
                  <a:pt x="381000" y="596463"/>
                </a:cubicBezTo>
                <a:cubicBezTo>
                  <a:pt x="392442" y="582160"/>
                  <a:pt x="411480" y="576143"/>
                  <a:pt x="426720" y="565983"/>
                </a:cubicBezTo>
                <a:cubicBezTo>
                  <a:pt x="436880" y="550743"/>
                  <a:pt x="445474" y="534334"/>
                  <a:pt x="457200" y="520263"/>
                </a:cubicBezTo>
                <a:cubicBezTo>
                  <a:pt x="470998" y="503706"/>
                  <a:pt x="490965" y="492476"/>
                  <a:pt x="502920" y="474543"/>
                </a:cubicBezTo>
                <a:cubicBezTo>
                  <a:pt x="561810" y="386208"/>
                  <a:pt x="461629" y="466510"/>
                  <a:pt x="563880" y="398343"/>
                </a:cubicBezTo>
                <a:cubicBezTo>
                  <a:pt x="585568" y="268214"/>
                  <a:pt x="591009" y="280599"/>
                  <a:pt x="563880" y="108783"/>
                </a:cubicBezTo>
                <a:cubicBezTo>
                  <a:pt x="558869" y="77047"/>
                  <a:pt x="533400" y="17343"/>
                  <a:pt x="533400" y="17343"/>
                </a:cubicBezTo>
                <a:cubicBezTo>
                  <a:pt x="544830" y="13533"/>
                  <a:pt x="557084" y="2217"/>
                  <a:pt x="568308" y="283"/>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Picture 26"/>
          <p:cNvPicPr>
            <a:picLocks noChangeAspect="1"/>
          </p:cNvPicPr>
          <p:nvPr/>
        </p:nvPicPr>
        <p:blipFill>
          <a:blip r:embed="rId12"/>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2"/>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p:spTree>
    <p:extLst>
      <p:ext uri="{BB962C8B-B14F-4D97-AF65-F5344CB8AC3E}">
        <p14:creationId xmlns:p14="http://schemas.microsoft.com/office/powerpoint/2010/main" val="209416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366528"/>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p:sp>
        <p:nvSpPr>
          <p:cNvPr id="6" name="Rectangle 5"/>
          <p:cNvSpPr/>
          <p:nvPr/>
        </p:nvSpPr>
        <p:spPr>
          <a:xfrm>
            <a:off x="660400" y="2920281"/>
            <a:ext cx="10845800" cy="3025700"/>
          </a:xfrm>
          <a:prstGeom prst="rect">
            <a:avLst/>
          </a:prstGeom>
        </p:spPr>
        <p:txBody>
          <a:bodyPr>
            <a:spAutoFit/>
          </a:bodyPr>
          <a:lstStyle/>
          <a:p>
            <a:pPr algn="just">
              <a:lnSpc>
                <a:spcPct val="115000"/>
              </a:lnSpc>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giễu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cợt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xưng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mày</a:t>
            </a:r>
            <a:r>
              <a:rPr lang="en-US" sz="2800" dirty="0">
                <a:solidFill>
                  <a:srgbClr val="000000"/>
                </a:solidFill>
                <a:latin typeface="Times New Roman" panose="02020603050405020304" pitchFamily="18" charset="0"/>
                <a:ea typeface="Times New Roman" panose="02020603050405020304" pitchFamily="18" charset="0"/>
              </a:rPr>
              <a:t>”- “ta”.</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Ngoại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hình</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phiện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mũi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ngơ</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12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435842"/>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mc:AlternateContent xmlns:mc="http://schemas.openxmlformats.org/markup-compatibility/2006" xmlns:a14="http://schemas.microsoft.com/office/drawing/2010/main">
        <mc:Choice Requires="a14">
          <p:sp>
            <p:nvSpPr>
              <p:cNvPr id="7" name="Rectangle 6"/>
              <p:cNvSpPr/>
              <p:nvPr/>
            </p:nvSpPr>
            <p:spPr>
              <a:xfrm>
                <a:off x="673100" y="2974356"/>
                <a:ext cx="10845800" cy="3276346"/>
              </a:xfrm>
              <a:prstGeom prst="rect">
                <a:avLst/>
              </a:prstGeom>
            </p:spPr>
            <p:txBody>
              <a:bodyPr>
                <a:spAutoFit/>
              </a:bodyPr>
              <a:lstStyle/>
              <a:p>
                <a:pPr algn="just">
                  <a:lnSpc>
                    <a:spcPct val="115000"/>
                  </a:lnSpc>
                </a:pP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Nhận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xét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về</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cách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sinh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hoạt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Dế</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Choắt</a:t>
                </a:r>
                <a:r>
                  <a:rPr lang="en-US" sz="2600" dirty="0">
                    <a:solidFill>
                      <a:srgbClr val="FF0000"/>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lớn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rPr>
                  <a:t> ở </a:t>
                </a:r>
                <a:r>
                  <a:rPr lang="en-US" sz="2600" dirty="0" err="1">
                    <a:solidFill>
                      <a:srgbClr val="000000"/>
                    </a:solidFill>
                    <a:effectLst/>
                    <a:latin typeface="Times New Roman" panose="02020603050405020304" pitchFamily="18" charset="0"/>
                    <a:ea typeface="Times New Roman" panose="02020603050405020304" pitchFamily="18" charset="0"/>
                  </a:rPr>
                  <a:t>bẩn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thỉu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thôi</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Lời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từ</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chối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của</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Dế</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Mèn</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khi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Dé</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Choắt</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mong</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muốn</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được</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giúp</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đỡ</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đào</a:t>
                </a:r>
                <a:r>
                  <a:rPr lang="en-US" sz="2600" dirty="0">
                    <a:solidFill>
                      <a:srgbClr val="000000"/>
                    </a:solidFill>
                    <a:effectLst/>
                    <a:latin typeface="Times New Roman" panose="02020603050405020304" pitchFamily="18" charset="0"/>
                    <a:ea typeface="Times New Roman" panose="02020603050405020304" pitchFamily="18" charset="0"/>
                  </a:rPr>
                  <a:t> hang </a:t>
                </a:r>
                <a:r>
                  <a:rPr lang="en-US" sz="2600" dirty="0" err="1">
                    <a:solidFill>
                      <a:srgbClr val="000000"/>
                    </a:solidFill>
                    <a:effectLst/>
                    <a:latin typeface="Times New Roman" panose="02020603050405020304" pitchFamily="18" charset="0"/>
                    <a:ea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đường</a:t>
                </a:r>
                <a:r>
                  <a:rPr lang="en-US" sz="2600" dirty="0">
                    <a:solidFill>
                      <a:srgbClr val="000000"/>
                    </a:solidFill>
                    <a:effectLst/>
                    <a:latin typeface="Times New Roman" panose="02020603050405020304" pitchFamily="18" charset="0"/>
                    <a:ea typeface="Times New Roman" panose="02020603050405020304" pitchFamily="18" charset="0"/>
                  </a:rPr>
                  <a:t> sang hang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phòng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lúc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thẳng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thậm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còn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miệt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thị</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Choắt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hám</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14:m>
                  <m:oMath xmlns:m="http://schemas.openxmlformats.org/officeDocument/2006/math">
                    <m:r>
                      <a:rPr lang="vi-VN" sz="2600" i="1">
                        <a:solidFill>
                          <a:srgbClr val="000000"/>
                        </a:solidFill>
                        <a:effectLst/>
                        <a:latin typeface="Cambria Math" panose="02040503050406030204" pitchFamily="18" charset="0"/>
                        <a:ea typeface="Times New Roman" panose="02020603050405020304" pitchFamily="18" charset="0"/>
                      </a:rPr>
                      <m:t>→</m:t>
                    </m:r>
                  </m:oMath>
                </a14:m>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Choắt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yếu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ớt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bẩn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thỉu</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3100" y="2974356"/>
                <a:ext cx="10845800" cy="3276346"/>
              </a:xfrm>
              <a:prstGeom prst="rect">
                <a:avLst/>
              </a:prstGeom>
              <a:blipFill>
                <a:blip r:embed="rId12"/>
                <a:stretch>
                  <a:fillRect l="-1011" t="-931" r="-955" b="-3911"/>
                </a:stretch>
              </a:blipFill>
            </p:spPr>
            <p:txBody>
              <a:bodyPr/>
              <a:lstStyle/>
              <a:p>
                <a:r>
                  <a:rPr lang="en-US">
                    <a:noFill/>
                  </a:rPr>
                  <a:t> </a:t>
                </a:r>
              </a:p>
            </p:txBody>
          </p:sp>
        </mc:Fallback>
      </mc:AlternateContent>
    </p:spTree>
    <p:extLst>
      <p:ext uri="{BB962C8B-B14F-4D97-AF65-F5344CB8AC3E}">
        <p14:creationId xmlns:p14="http://schemas.microsoft.com/office/powerpoint/2010/main" val="35327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435842"/>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mc:AlternateContent xmlns:mc="http://schemas.openxmlformats.org/markup-compatibility/2006" xmlns:a14="http://schemas.microsoft.com/office/drawing/2010/main">
        <mc:Choice Requires="a14">
          <p:sp>
            <p:nvSpPr>
              <p:cNvPr id="6" name="Rectangle 5"/>
              <p:cNvSpPr/>
              <p:nvPr/>
            </p:nvSpPr>
            <p:spPr>
              <a:xfrm>
                <a:off x="660400" y="3012394"/>
                <a:ext cx="10845800" cy="2074414"/>
              </a:xfrm>
              <a:prstGeom prst="rect">
                <a:avLst/>
              </a:prstGeom>
            </p:spPr>
            <p:txBody>
              <a:bodyPr>
                <a:spAutoFit/>
              </a:bodyPr>
              <a:lstStyle/>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độ</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Mèn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14:m>
                  <m:oMath xmlns:m="http://schemas.openxmlformats.org/officeDocument/2006/math">
                    <m:r>
                      <a:rPr lang="vi-VN" sz="2800" i="1">
                        <a:solidFill>
                          <a:srgbClr val="000000"/>
                        </a:solidFill>
                        <a:effectLst/>
                        <a:latin typeface="Cambria Math" panose="02040503050406030204" pitchFamily="18" charset="0"/>
                        <a:ea typeface="Times New Roman" panose="02020603050405020304" pitchFamily="18" charset="0"/>
                      </a:rPr>
                      <m:t>→</m:t>
                    </m:r>
                  </m:oMath>
                </a14:m>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lạnh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60400" y="3012394"/>
                <a:ext cx="10845800" cy="2074414"/>
              </a:xfrm>
              <a:prstGeom prst="rect">
                <a:avLst/>
              </a:prstGeom>
              <a:blipFill>
                <a:blip r:embed="rId12"/>
                <a:stretch>
                  <a:fillRect l="-1124" t="-1765" r="-1124" b="-5588"/>
                </a:stretch>
              </a:blipFill>
            </p:spPr>
            <p:txBody>
              <a:bodyPr/>
              <a:lstStyle/>
              <a:p>
                <a:r>
                  <a:rPr lang="en-US">
                    <a:noFill/>
                  </a:rPr>
                  <a:t> </a:t>
                </a:r>
              </a:p>
            </p:txBody>
          </p:sp>
        </mc:Fallback>
      </mc:AlternateContent>
    </p:spTree>
    <p:extLst>
      <p:ext uri="{BB962C8B-B14F-4D97-AF65-F5344CB8AC3E}">
        <p14:creationId xmlns:p14="http://schemas.microsoft.com/office/powerpoint/2010/main" val="41053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7" name="Rectangle 6"/>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348479" y="2192745"/>
            <a:ext cx="3840480" cy="1231719"/>
          </a:xfrm>
          <a:prstGeom prst="rightArrow">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1967592" y="3045928"/>
            <a:ext cx="4709160" cy="3313761"/>
          </a:xfrm>
          <a:prstGeom prst="rect">
            <a:avLst/>
          </a:prstGeom>
        </p:spPr>
      </p:pic>
      <p:sp>
        <p:nvSpPr>
          <p:cNvPr id="13" name="Rectangle 12"/>
          <p:cNvSpPr/>
          <p:nvPr/>
        </p:nvSpPr>
        <p:spPr>
          <a:xfrm>
            <a:off x="7146859" y="2209176"/>
            <a:ext cx="4338462" cy="36100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1</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Cốc</a:t>
            </a:r>
            <a:r>
              <a:rPr lang="en-US" sz="24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2</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3</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7" name="TextBox 16"/>
          <p:cNvSpPr txBox="1"/>
          <p:nvPr/>
        </p:nvSpPr>
        <p:spPr>
          <a:xfrm>
            <a:off x="2467458" y="2321010"/>
            <a:ext cx="4359527"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HOÀN THÀNH PHIẾU HỌC TẬP 04</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895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0650" y="265286"/>
            <a:ext cx="414825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Times New Roman" panose="02020603050405020304" pitchFamily="18" charset="0"/>
              </a:rPr>
              <a:t>PHIẾU HỌC TẬP SỐ 04:</a:t>
            </a:r>
            <a:endParaRPr lang="en-US" sz="2800" b="1" dirty="0"/>
          </a:p>
        </p:txBody>
      </p:sp>
      <p:sp>
        <p:nvSpPr>
          <p:cNvPr id="5" name="Rectangle 4"/>
          <p:cNvSpPr/>
          <p:nvPr/>
        </p:nvSpPr>
        <p:spPr>
          <a:xfrm>
            <a:off x="980440" y="788506"/>
            <a:ext cx="10845800" cy="1791260"/>
          </a:xfrm>
          <a:prstGeom prst="rect">
            <a:avLst/>
          </a:prstGeom>
        </p:spPr>
        <p:txBody>
          <a:bodyPr>
            <a:spAutoFit/>
          </a:bodyPr>
          <a:lstStyle/>
          <a:p>
            <a:pPr indent="457200">
              <a:lnSpc>
                <a:spcPct val="115000"/>
              </a:lnSpc>
              <a:spcBef>
                <a:spcPts val="600"/>
              </a:spcBef>
              <a:spcAft>
                <a:spcPts val="0"/>
              </a:spcAft>
            </a:pPr>
            <a:r>
              <a:rPr lang="en-US" sz="2400" b="1" dirty="0" err="1">
                <a:latin typeface="Times New Roman" panose="02020603050405020304" pitchFamily="18" charset="0"/>
                <a:ea typeface="Segoe UI" panose="020B0502040204020203" pitchFamily="34" charset="0"/>
              </a:rPr>
              <a:t>Nhiệm</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vụ</a:t>
            </a:r>
            <a:r>
              <a:rPr lang="en-US" sz="2400" b="1" dirty="0">
                <a:latin typeface="Times New Roman" panose="02020603050405020304" pitchFamily="18" charset="0"/>
                <a:ea typeface="Segoe UI" panose="020B0502040204020203" pitchFamily="34" charset="0"/>
              </a:rPr>
              <a: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Đọc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phần</a:t>
            </a:r>
            <a:r>
              <a:rPr lang="en-US" sz="2400" dirty="0">
                <a:latin typeface="Times New Roman" panose="02020603050405020304" pitchFamily="18" charset="0"/>
                <a:ea typeface="Segoe UI" panose="020B0502040204020203" pitchFamily="34" charset="0"/>
              </a:rPr>
              <a:t> (2) </a:t>
            </a:r>
            <a:r>
              <a:rPr lang="en-US" sz="2400" dirty="0" err="1">
                <a:latin typeface="Times New Roman" panose="02020603050405020304" pitchFamily="18" charset="0"/>
                <a:ea typeface="Segoe UI" panose="020B0502040204020203" pitchFamily="34" charset="0"/>
              </a:rPr>
              <a:t>văn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bản</a:t>
            </a:r>
            <a:r>
              <a:rPr lang="en-US" sz="2400" dirty="0">
                <a:latin typeface="Times New Roman" panose="02020603050405020304" pitchFamily="18" charset="0"/>
                <a:ea typeface="Segoe UI" panose="020B0502040204020203" pitchFamily="34" charset="0"/>
              </a:rPr>
              <a:t> </a:t>
            </a:r>
            <a:r>
              <a:rPr lang="en-US" sz="2400" i="1" dirty="0" err="1">
                <a:latin typeface="Times New Roman" panose="02020603050405020304" pitchFamily="18" charset="0"/>
                <a:ea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đường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cửa</a:t>
            </a:r>
            <a:r>
              <a:rPr lang="en-US" sz="2400" i="1" dirty="0">
                <a:latin typeface="Times New Roman" panose="02020603050405020304" pitchFamily="18" charset="0"/>
                <a:ea typeface="Times New Roman" panose="02020603050405020304" pitchFamily="18" charset="0"/>
              </a:rPr>
              <a:t> hang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mọi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đến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Times New Roman" panose="02020603050405020304" pitchFamily="18" charset="0"/>
              </a:rPr>
              <a:t>hết</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và</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thực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hiện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các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yêu</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cầu</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sau</a:t>
            </a:r>
            <a:r>
              <a:rPr lang="en-US" sz="2400" dirty="0">
                <a:latin typeface="Times New Roman" panose="02020603050405020304" pitchFamily="18" charset="0"/>
                <a:ea typeface="Segoe UI" panose="020B0502040204020203" pitchFamily="34"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06132700"/>
              </p:ext>
            </p:extLst>
          </p:nvPr>
        </p:nvGraphicFramePr>
        <p:xfrm>
          <a:off x="660400" y="1811396"/>
          <a:ext cx="10845800" cy="4273296"/>
        </p:xfrm>
        <a:graphic>
          <a:graphicData uri="http://schemas.openxmlformats.org/drawingml/2006/table">
            <a:tbl>
              <a:tblPr/>
              <a:tblGrid>
                <a:gridCol w="1174343">
                  <a:extLst>
                    <a:ext uri="{9D8B030D-6E8A-4147-A177-3AD203B41FA5}">
                      <a16:colId xmlns:a16="http://schemas.microsoft.com/office/drawing/2014/main" val="348966559"/>
                    </a:ext>
                  </a:extLst>
                </a:gridCol>
                <a:gridCol w="1316074">
                  <a:extLst>
                    <a:ext uri="{9D8B030D-6E8A-4147-A177-3AD203B41FA5}">
                      <a16:colId xmlns:a16="http://schemas.microsoft.com/office/drawing/2014/main" val="2705443990"/>
                    </a:ext>
                  </a:extLst>
                </a:gridCol>
                <a:gridCol w="1214838">
                  <a:extLst>
                    <a:ext uri="{9D8B030D-6E8A-4147-A177-3AD203B41FA5}">
                      <a16:colId xmlns:a16="http://schemas.microsoft.com/office/drawing/2014/main" val="1576164524"/>
                    </a:ext>
                  </a:extLst>
                </a:gridCol>
                <a:gridCol w="2024729">
                  <a:extLst>
                    <a:ext uri="{9D8B030D-6E8A-4147-A177-3AD203B41FA5}">
                      <a16:colId xmlns:a16="http://schemas.microsoft.com/office/drawing/2014/main" val="3164325177"/>
                    </a:ext>
                  </a:extLst>
                </a:gridCol>
                <a:gridCol w="1619783">
                  <a:extLst>
                    <a:ext uri="{9D8B030D-6E8A-4147-A177-3AD203B41FA5}">
                      <a16:colId xmlns:a16="http://schemas.microsoft.com/office/drawing/2014/main" val="2911907179"/>
                    </a:ext>
                  </a:extLst>
                </a:gridCol>
                <a:gridCol w="3496033">
                  <a:extLst>
                    <a:ext uri="{9D8B030D-6E8A-4147-A177-3AD203B41FA5}">
                      <a16:colId xmlns:a16="http://schemas.microsoft.com/office/drawing/2014/main" val="1791495726"/>
                    </a:ext>
                  </a:extLst>
                </a:gridCol>
              </a:tblGrid>
              <a:tr h="179705">
                <a:tc>
                  <a:txBody>
                    <a:bodyPr/>
                    <a:lstStyle/>
                    <a:p>
                      <a:pPr algn="l">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Dế Mèn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Trước khi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Sau khi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Dế Choắt tắt thở</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extLst>
                  <a:ext uri="{0D108BD9-81ED-4DB2-BD59-A6C34878D82A}">
                    <a16:rowId xmlns:a16="http://schemas.microsoft.com/office/drawing/2014/main" val="4249096567"/>
                  </a:ext>
                </a:extLst>
              </a:tr>
              <a:tr h="387985">
                <a:tc>
                  <a:txBody>
                    <a:bodyPr/>
                    <a:lstStyle/>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động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-Với Dế Choắt</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-Với Dế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l">
                        <a:lnSpc>
                          <a:spcPct val="115000"/>
                        </a:lnSpc>
                        <a:spcBef>
                          <a:spcPts val="600"/>
                        </a:spcBef>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501953"/>
                  </a:ext>
                </a:extLst>
              </a:tr>
              <a:tr h="733425">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58953188"/>
                  </a:ext>
                </a:extLst>
              </a:tr>
            </a:tbl>
          </a:graphicData>
        </a:graphic>
      </p:graphicFrame>
      <p:sp>
        <p:nvSpPr>
          <p:cNvPr id="7" name="Rectangle 6"/>
          <p:cNvSpPr/>
          <p:nvPr/>
        </p:nvSpPr>
        <p:spPr>
          <a:xfrm>
            <a:off x="518160" y="265286"/>
            <a:ext cx="11140440" cy="5868814"/>
          </a:xfrm>
          <a:prstGeom prst="rect">
            <a:avLst/>
          </a:prstGeom>
          <a:noFill/>
          <a:ln w="285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1: BÀI HỌC ĐƯỜNG ĐỜI ĐẦU TIÊN</a:t>
            </a:r>
            <a:br>
              <a:rPr lang="en-US" sz="2400" b="1" dirty="0">
                <a:solidFill>
                  <a:schemeClr val="bg1"/>
                </a:solidFill>
                <a:latin typeface="Times New Roman" panose="02020603050405020304" pitchFamily="18" charset="0"/>
                <a:ea typeface="Times New Roman" panose="02020603050405020304" pitchFamily="18" charset="0"/>
              </a:rPr>
            </a:b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smtClean="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Trích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Dế</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Mèn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phiêu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lưu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kí,</a:t>
            </a:r>
            <a:r>
              <a:rPr lang="en-US" sz="2400" b="1" dirty="0" err="1">
                <a:solidFill>
                  <a:schemeClr val="bg1"/>
                </a:solidFill>
                <a:latin typeface="Times New Roman" panose="02020603050405020304" pitchFamily="18" charset="0"/>
                <a:ea typeface="Times New Roman" panose="02020603050405020304" pitchFamily="18" charset="0"/>
              </a:rPr>
              <a:t>Tô</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Hoài</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anose="02020603050405020304" pitchFamily="18" charset="0"/>
                <a:cs typeface="Times New Roman" panose="02020603050405020304" pitchFamily="18" charset="0"/>
              </a:rPr>
              <a:t>NGỮ VĂN 6</a:t>
            </a:r>
            <a:endParaRPr lang="en-US" sz="1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2" name="Rectangle 1"/>
          <p:cNvSpPr/>
          <p:nvPr/>
        </p:nvSpPr>
        <p:spPr>
          <a:xfrm>
            <a:off x="5239657" y="961682"/>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3" name="Picture 2"/>
          <p:cNvPicPr>
            <a:picLocks noChangeAspect="1"/>
          </p:cNvPicPr>
          <p:nvPr/>
        </p:nvPicPr>
        <p:blipFill>
          <a:blip r:embed="rId11"/>
          <a:stretch>
            <a:fillRect/>
          </a:stretch>
        </p:blipFill>
        <p:spPr>
          <a:xfrm>
            <a:off x="3030311" y="1814512"/>
            <a:ext cx="6118679" cy="4121831"/>
          </a:xfrm>
          <a:prstGeom prst="rect">
            <a:avLst/>
          </a:prstGeom>
        </p:spPr>
      </p:pic>
      <p:sp>
        <p:nvSpPr>
          <p:cNvPr id="6" name="TextBox 5"/>
          <p:cNvSpPr txBox="1"/>
          <p:nvPr/>
        </p:nvSpPr>
        <p:spPr>
          <a:xfrm>
            <a:off x="863600" y="2842835"/>
            <a:ext cx="2132315"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VIDEO</a:t>
            </a:r>
          </a:p>
          <a:p>
            <a:pPr algn="ct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mèo</a:t>
            </a:r>
            <a:endParaRPr lang="en-US" sz="3200" b="1" dirty="0" smtClean="0">
              <a:latin typeface="Times New Roman" panose="02020603050405020304" pitchFamily="18" charset="0"/>
              <a:cs typeface="Times New Roman" panose="02020603050405020304" pitchFamily="18" charset="0"/>
            </a:endParaRPr>
          </a:p>
          <a:p>
            <a:pPr algn="ct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Hello Kitty</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2"/>
          <a:stretch>
            <a:fillRect/>
          </a:stretch>
        </p:blipFill>
        <p:spPr>
          <a:xfrm>
            <a:off x="3136446" y="2053545"/>
            <a:ext cx="5903373" cy="3287711"/>
          </a:xfrm>
          <a:prstGeom prst="rect">
            <a:avLst/>
          </a:prstGeom>
        </p:spPr>
      </p:pic>
    </p:spTree>
    <p:extLst>
      <p:ext uri="{BB962C8B-B14F-4D97-AF65-F5344CB8AC3E}">
        <p14:creationId xmlns:p14="http://schemas.microsoft.com/office/powerpoint/2010/main" val="2609763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Oval 1"/>
          <p:cNvSpPr/>
          <p:nvPr/>
        </p:nvSpPr>
        <p:spPr>
          <a:xfrm>
            <a:off x="614680" y="2810821"/>
            <a:ext cx="2262635" cy="2675345"/>
          </a:xfrm>
          <a:prstGeom prst="ellipse">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ea typeface="MS Mincho"/>
              </a:rPr>
              <a:t>Diễn</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biến</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hành</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động</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và</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tâm</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lí</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của</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Dế</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Mèn</a:t>
            </a:r>
            <a:r>
              <a:rPr lang="en-US" sz="2400" dirty="0">
                <a:solidFill>
                  <a:schemeClr val="bg1"/>
                </a:solidFill>
                <a:latin typeface="Times New Roman" panose="02020603050405020304" pitchFamily="18" charset="0"/>
                <a:ea typeface="MS Mincho"/>
              </a:rPr>
              <a:t>:</a:t>
            </a:r>
            <a:endParaRPr lang="en-US" sz="2400" dirty="0">
              <a:solidFill>
                <a:schemeClr val="bg1"/>
              </a:solidFill>
            </a:endParaRPr>
          </a:p>
        </p:txBody>
      </p:sp>
      <p:sp>
        <p:nvSpPr>
          <p:cNvPr id="20" name="Freeform 19"/>
          <p:cNvSpPr/>
          <p:nvPr/>
        </p:nvSpPr>
        <p:spPr>
          <a:xfrm>
            <a:off x="3024635" y="2205948"/>
            <a:ext cx="5689600" cy="872172"/>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huênh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3024635" y="3135304"/>
            <a:ext cx="5689600" cy="901041"/>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véo</a:t>
            </a:r>
            <a:r>
              <a:rPr lang="en-US" sz="2800" kern="1200" dirty="0" smtClean="0">
                <a:latin typeface="Times New Roman" panose="02020603050405020304" pitchFamily="18" charset="0"/>
                <a:cs typeface="Times New Roman" panose="02020603050405020304" pitchFamily="18" charset="0"/>
              </a:rPr>
              <a:t> von, </a:t>
            </a:r>
            <a:r>
              <a:rPr lang="en-US" sz="2800" kern="1200" dirty="0" err="1" smtClean="0">
                <a:latin typeface="Times New Roman" panose="02020603050405020304" pitchFamily="18" charset="0"/>
                <a:cs typeface="Times New Roman" panose="02020603050405020304" pitchFamily="18" charset="0"/>
              </a:rPr>
              <a:t>xấc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3024635" y="4093529"/>
            <a:ext cx="5689600" cy="901040"/>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hang </a:t>
            </a:r>
            <a:r>
              <a:rPr lang="en-US" sz="2800" kern="1200" dirty="0" err="1" smtClean="0">
                <a:latin typeface="Times New Roman" panose="02020603050405020304" pitchFamily="18" charset="0"/>
                <a:cs typeface="Times New Roman" panose="02020603050405020304" pitchFamily="18" charset="0"/>
              </a:rPr>
              <a:t>vắt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khểnh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đắc</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3024635" y="5051753"/>
            <a:ext cx="5689600" cy="1375347"/>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im</a:t>
            </a:r>
            <a:r>
              <a:rPr lang="en-US" sz="2800" kern="1200" dirty="0" smtClean="0">
                <a:latin typeface="Times New Roman" panose="02020603050405020304" pitchFamily="18" charset="0"/>
                <a:cs typeface="Times New Roman" panose="02020603050405020304" pitchFamily="18" charset="0"/>
              </a:rPr>
              <a:t> thin </a:t>
            </a:r>
            <a:r>
              <a:rPr lang="en-US" sz="2800" kern="1200" dirty="0" err="1" smtClean="0">
                <a:latin typeface="Times New Roman" panose="02020603050405020304" pitchFamily="18" charset="0"/>
                <a:cs typeface="Times New Roman" panose="02020603050405020304" pitchFamily="18" charset="0"/>
              </a:rPr>
              <a:t>thít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r>
              <a:rPr lang="en-US" sz="2800" kern="1200" dirty="0" smtClean="0">
                <a:latin typeface="Times New Roman" panose="02020603050405020304" pitchFamily="18" charset="0"/>
                <a:cs typeface="Times New Roman" panose="02020603050405020304" pitchFamily="18" charset="0"/>
              </a:rPr>
              <a:t> bay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dám</a:t>
            </a:r>
            <a:r>
              <a:rPr lang="en-US" sz="2800" kern="1200" dirty="0" smtClean="0">
                <a:latin typeface="Times New Roman" panose="02020603050405020304" pitchFamily="18" charset="0"/>
                <a:cs typeface="Times New Roman" panose="02020603050405020304" pitchFamily="18" charset="0"/>
              </a:rPr>
              <a:t> mon men </a:t>
            </a:r>
            <a:r>
              <a:rPr lang="en-US" sz="2800" kern="1200" dirty="0" err="1" smtClean="0">
                <a:latin typeface="Times New Roman" panose="02020603050405020304" pitchFamily="18" charset="0"/>
                <a:cs typeface="Times New Roman" panose="02020603050405020304" pitchFamily="18" charset="0"/>
              </a:rPr>
              <a:t>bò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khỏi</a:t>
            </a:r>
            <a:r>
              <a:rPr lang="en-US" sz="2800" kern="1200" dirty="0" smtClean="0">
                <a:latin typeface="Times New Roman" panose="02020603050405020304" pitchFamily="18" charset="0"/>
                <a:cs typeface="Times New Roman" panose="02020603050405020304" pitchFamily="18" charset="0"/>
              </a:rPr>
              <a:t> hang. </a:t>
            </a:r>
            <a:endParaRPr lang="en-US" sz="2800" kern="12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9269276" y="2540811"/>
            <a:ext cx="2282644" cy="332472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MS Mincho"/>
              </a:rPr>
              <a:t>Hèn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nhát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tham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sống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chết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bỏ</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mặc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bạn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bè</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không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dám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nhận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lỗi</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1" name="Right Brace 30"/>
          <p:cNvSpPr/>
          <p:nvPr/>
        </p:nvSpPr>
        <p:spPr>
          <a:xfrm>
            <a:off x="8793480" y="2540811"/>
            <a:ext cx="341358" cy="344664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11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circle(in)">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1+#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6" grpId="0" animBg="1"/>
      <p:bldP spid="29"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2062881"/>
            <a:ext cx="6461760" cy="3914918"/>
          </a:xfrm>
          <a:prstGeom prst="rect">
            <a:avLst/>
          </a:prstGeom>
        </p:spPr>
        <p:txBody>
          <a:bodyPr wrap="square">
            <a:spAutoFit/>
          </a:bodyPr>
          <a:lstStyle/>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sym typeface="Wingdings" panose="05000000000000000000" pitchFamily="2" charset="2"/>
              </a:rPr>
              <a: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lĩnh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cuồng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thiếu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suy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nghĩ</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trọng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nữa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còn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bỏ</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nguy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nhát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Nâng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đầu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vừa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vừa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Chôn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bụi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cỏ</a:t>
            </a:r>
            <a:r>
              <a:rPr lang="en-US" sz="2400" dirty="0">
                <a:solidFill>
                  <a:srgbClr val="0D0D0D"/>
                </a:solidFill>
                <a:latin typeface="Times New Roman" panose="02020603050405020304" pitchFamily="18" charset="0"/>
                <a:ea typeface="MS Mincho"/>
              </a:rPr>
              <a:t> um </a:t>
            </a:r>
            <a:r>
              <a:rPr lang="en-US" sz="2400" dirty="0" err="1">
                <a:solidFill>
                  <a:srgbClr val="0D0D0D"/>
                </a:solidFill>
                <a:latin typeface="Times New Roman" panose="02020603050405020304" pitchFamily="18" charset="0"/>
                <a:ea typeface="MS Mincho"/>
              </a:rPr>
              <a:t>tùm</a:t>
            </a:r>
            <a:r>
              <a:rPr lang="en-US" sz="2400" dirty="0">
                <a:solidFill>
                  <a:srgbClr val="0D0D0D"/>
                </a:solidFill>
                <a:latin typeface="Times New Roman" panose="02020603050405020304" pitchFamily="18" charset="0"/>
                <a:ea typeface="MS Mincho"/>
              </a:rPr>
              <a:t> =&gt; </a:t>
            </a:r>
            <a:r>
              <a:rPr lang="en-US" sz="2400" dirty="0" err="1">
                <a:solidFill>
                  <a:srgbClr val="0D0D0D"/>
                </a:solidFill>
                <a:latin typeface="Times New Roman" panose="02020603050405020304" pitchFamily="18" charset="0"/>
                <a:ea typeface="MS Mincho"/>
              </a:rPr>
              <a:t>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11"/>
          <a:stretch>
            <a:fillRect/>
          </a:stretch>
        </p:blipFill>
        <p:spPr>
          <a:xfrm>
            <a:off x="7271656" y="2349857"/>
            <a:ext cx="4185833" cy="3032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66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62666" y="1970029"/>
            <a:ext cx="8078414" cy="3560975"/>
          </a:xfrm>
          <a:prstGeom prst="rect">
            <a:avLst/>
          </a:prstGeom>
        </p:spPr>
        <p:txBody>
          <a:bodyPr wrap="squar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Hậu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trực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đùa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Mất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giềng</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dạy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Suốt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lầm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8527599" y="2774402"/>
            <a:ext cx="2965547" cy="2202978"/>
          </a:xfrm>
          <a:prstGeom prst="rect">
            <a:avLst/>
          </a:prstGeom>
        </p:spPr>
      </p:pic>
    </p:spTree>
    <p:extLst>
      <p:ext uri="{BB962C8B-B14F-4D97-AF65-F5344CB8AC3E}">
        <p14:creationId xmlns:p14="http://schemas.microsoft.com/office/powerpoint/2010/main" val="34217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Magnetic Disk 7"/>
          <p:cNvSpPr/>
          <p:nvPr/>
        </p:nvSpPr>
        <p:spPr>
          <a:xfrm>
            <a:off x="4034081" y="2024517"/>
            <a:ext cx="4098439" cy="1446825"/>
          </a:xfrm>
          <a:prstGeom prst="flowChartMagneticDisk">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600" b="1" dirty="0" err="1">
                <a:solidFill>
                  <a:srgbClr val="0D0D0D"/>
                </a:solidFill>
                <a:latin typeface="Times New Roman" panose="02020603050405020304" pitchFamily="18" charset="0"/>
                <a:ea typeface="MS Mincho"/>
              </a:rPr>
              <a:t>Tâm</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trạng</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của</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Dế</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Mèn</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sau</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khi</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Dế</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Choắt</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chết</a:t>
            </a:r>
            <a:r>
              <a:rPr lang="en-US" sz="2600" b="1" dirty="0">
                <a:solidFill>
                  <a:srgbClr val="0D0D0D"/>
                </a:solidFill>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
        <p:nvSpPr>
          <p:cNvPr id="11" name="Flowchart: Magnetic Disk 10"/>
          <p:cNvSpPr/>
          <p:nvPr/>
        </p:nvSpPr>
        <p:spPr>
          <a:xfrm>
            <a:off x="1701933" y="3444240"/>
            <a:ext cx="2485753" cy="2575560"/>
          </a:xfrm>
          <a:prstGeom prst="flowChartMagneticDisk">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a:t>
            </a:r>
            <a:endParaRPr lang="en-US" sz="2800" dirty="0"/>
          </a:p>
        </p:txBody>
      </p:sp>
      <p:sp>
        <p:nvSpPr>
          <p:cNvPr id="20" name="Flowchart: Magnetic Disk 19"/>
          <p:cNvSpPr/>
          <p:nvPr/>
        </p:nvSpPr>
        <p:spPr>
          <a:xfrm>
            <a:off x="4650740" y="3838121"/>
            <a:ext cx="2865120" cy="2575560"/>
          </a:xfrm>
          <a:prstGeom prst="flowChartMagneticDisk">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600" dirty="0" err="1">
                <a:solidFill>
                  <a:srgbClr val="0D0D0D"/>
                </a:solidFill>
                <a:latin typeface="Times New Roman" panose="02020603050405020304" pitchFamily="18" charset="0"/>
                <a:ea typeface="MS Mincho"/>
              </a:rPr>
              <a:t>Nâng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đầu</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Dế</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Choắt</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vừa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thương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vừa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năn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hối</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hận</a:t>
            </a:r>
            <a:r>
              <a:rPr lang="en-US" sz="2600" dirty="0">
                <a:solidFill>
                  <a:srgbClr val="0D0D0D"/>
                </a:solidFill>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
        <p:nvSpPr>
          <p:cNvPr id="22" name="Flowchart: Magnetic Disk 21"/>
          <p:cNvSpPr/>
          <p:nvPr/>
        </p:nvSpPr>
        <p:spPr>
          <a:xfrm>
            <a:off x="7978915" y="3444240"/>
            <a:ext cx="2485753" cy="2575560"/>
          </a:xfrm>
          <a:prstGeom prst="flowChartMagneticDisk">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MS Mincho"/>
              </a:rPr>
              <a:t>Chôn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bụi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cỏ</a:t>
            </a:r>
            <a:r>
              <a:rPr lang="en-US" sz="2800" dirty="0">
                <a:solidFill>
                  <a:srgbClr val="0D0D0D"/>
                </a:solidFill>
                <a:latin typeface="Times New Roman" panose="02020603050405020304" pitchFamily="18" charset="0"/>
                <a:ea typeface="MS Mincho"/>
              </a:rPr>
              <a:t> um </a:t>
            </a:r>
            <a:r>
              <a:rPr lang="en-US" sz="2800" dirty="0" err="1">
                <a:solidFill>
                  <a:srgbClr val="0D0D0D"/>
                </a:solidFill>
                <a:latin typeface="Times New Roman" panose="02020603050405020304" pitchFamily="18" charset="0"/>
                <a:ea typeface="MS Mincho"/>
              </a:rPr>
              <a:t>tùm</a:t>
            </a:r>
            <a:r>
              <a:rPr lang="en-US" sz="2800" dirty="0">
                <a:solidFill>
                  <a:srgbClr val="0D0D0D"/>
                </a:solidFill>
                <a:latin typeface="Times New Roman" panose="02020603050405020304" pitchFamily="18" charset="0"/>
                <a:ea typeface="MS Mincho"/>
              </a:rPr>
              <a:t>.</a:t>
            </a:r>
            <a:endParaRPr lang="en-US" sz="2800" dirty="0"/>
          </a:p>
        </p:txBody>
      </p:sp>
      <p:pic>
        <p:nvPicPr>
          <p:cNvPr id="13" name="Picture 12"/>
          <p:cNvPicPr>
            <a:picLocks noChangeAspect="1"/>
          </p:cNvPicPr>
          <p:nvPr/>
        </p:nvPicPr>
        <p:blipFill>
          <a:blip r:embed="rId11"/>
          <a:stretch>
            <a:fillRect/>
          </a:stretch>
        </p:blipFill>
        <p:spPr>
          <a:xfrm>
            <a:off x="4906640" y="3436146"/>
            <a:ext cx="2366020" cy="1386581"/>
          </a:xfrm>
          <a:prstGeom prst="ellipse">
            <a:avLst/>
          </a:prstGeom>
          <a:ln>
            <a:noFill/>
          </a:ln>
          <a:effectLst>
            <a:softEdge rad="112500"/>
          </a:effectLst>
        </p:spPr>
      </p:pic>
      <p:pic>
        <p:nvPicPr>
          <p:cNvPr id="2" name="Picture 1"/>
          <p:cNvPicPr>
            <a:picLocks noChangeAspect="1"/>
          </p:cNvPicPr>
          <p:nvPr/>
        </p:nvPicPr>
        <p:blipFill>
          <a:blip r:embed="rId12"/>
          <a:stretch>
            <a:fillRect/>
          </a:stretch>
        </p:blipFill>
        <p:spPr>
          <a:xfrm>
            <a:off x="1755701" y="2837329"/>
            <a:ext cx="2407396" cy="1500123"/>
          </a:xfrm>
          <a:prstGeom prst="ellipse">
            <a:avLst/>
          </a:prstGeom>
          <a:ln>
            <a:noFill/>
          </a:ln>
          <a:effectLst>
            <a:softEdge rad="112500"/>
          </a:effectLst>
        </p:spPr>
      </p:pic>
      <p:pic>
        <p:nvPicPr>
          <p:cNvPr id="6" name="Picture 5"/>
          <p:cNvPicPr>
            <a:picLocks noChangeAspect="1"/>
          </p:cNvPicPr>
          <p:nvPr/>
        </p:nvPicPr>
        <p:blipFill>
          <a:blip r:embed="rId13"/>
          <a:stretch>
            <a:fillRect/>
          </a:stretch>
        </p:blipFill>
        <p:spPr>
          <a:xfrm>
            <a:off x="8038713" y="2837329"/>
            <a:ext cx="2482353" cy="1426268"/>
          </a:xfrm>
          <a:prstGeom prst="ellipse">
            <a:avLst/>
          </a:prstGeom>
          <a:ln>
            <a:noFill/>
          </a:ln>
          <a:effectLst>
            <a:softEdge rad="112500"/>
          </a:effectLst>
        </p:spPr>
      </p:pic>
    </p:spTree>
    <p:extLst>
      <p:ext uri="{BB962C8B-B14F-4D97-AF65-F5344CB8AC3E}">
        <p14:creationId xmlns:p14="http://schemas.microsoft.com/office/powerpoint/2010/main" val="35947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976222"/>
            <a:ext cx="10845800" cy="4656724"/>
          </a:xfrm>
          <a:prstGeom prst="rect">
            <a:avLst/>
          </a:prstGeom>
        </p:spPr>
        <p:txBody>
          <a:bodyPr>
            <a:spAutoFit/>
          </a:bodyPr>
          <a:lstStyle/>
          <a:p>
            <a:pPr>
              <a:lnSpc>
                <a:spcPct val="115000"/>
              </a:lnSpc>
              <a:spcAft>
                <a:spcPts val="0"/>
              </a:spcAft>
              <a:tabLst>
                <a:tab pos="1386840" algn="l"/>
              </a:tabLst>
            </a:pPr>
            <a:r>
              <a:rPr lang="en-US" sz="2500" b="1" dirty="0">
                <a:solidFill>
                  <a:srgbClr val="0D0D0D"/>
                </a:solidFill>
                <a:latin typeface="Times New Roman" panose="02020603050405020304" pitchFamily="18" charset="0"/>
                <a:ea typeface="MS Mincho"/>
                <a:sym typeface="Wingdings" panose="05000000000000000000" pitchFamily="2" charset="2"/>
              </a:rPr>
              <a:t></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Nhận</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xét</a:t>
            </a:r>
            <a:r>
              <a:rPr lang="en-US" sz="2500" b="1"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Sự</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thay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đổi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trạng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bất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ngờ</a:t>
            </a:r>
            <a:r>
              <a:rPr lang="en-US" sz="2500" dirty="0">
                <a:solidFill>
                  <a:srgbClr val="0D0D0D"/>
                </a:solidFill>
                <a:latin typeface="Times New Roman" panose="02020603050405020304" pitchFamily="18" charset="0"/>
                <a:ea typeface="MS Mincho"/>
              </a:rPr>
              <a:t> song </a:t>
            </a:r>
            <a:r>
              <a:rPr lang="en-US" sz="2500" dirty="0" err="1">
                <a:solidFill>
                  <a:srgbClr val="0D0D0D"/>
                </a:solidFill>
                <a:latin typeface="Times New Roman" panose="02020603050405020304" pitchFamily="18" charset="0"/>
                <a:ea typeface="MS Mincho"/>
              </a:rPr>
              <a:t>hợp</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bởi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cái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chết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Choắt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đã</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tác</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mạnh</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tới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suy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nghĩ</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vì</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sốc</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nổi</a:t>
            </a:r>
            <a:r>
              <a:rPr lang="en-US" sz="2500" dirty="0">
                <a:solidFill>
                  <a:srgbClr val="0D0D0D"/>
                </a:solidFill>
                <a:latin typeface="Times New Roman" panose="02020603050405020304" pitchFamily="18" charset="0"/>
                <a:ea typeface="MS Mincho"/>
              </a:rPr>
              <a:t> song </a:t>
            </a:r>
            <a:r>
              <a:rPr lang="en-US" sz="2500" dirty="0" err="1">
                <a:solidFill>
                  <a:srgbClr val="0D0D0D"/>
                </a:solidFill>
                <a:latin typeface="Times New Roman" panose="02020603050405020304" pitchFamily="18" charset="0"/>
                <a:ea typeface="MS Mincho"/>
              </a:rPr>
              <a:t>không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ác</a:t>
            </a:r>
            <a:r>
              <a:rPr lang="en-US" sz="2500" dirty="0">
                <a:solidFill>
                  <a:srgbClr val="0D0D0D"/>
                </a:solidFill>
                <a:latin typeface="Times New Roman" panose="02020603050405020304" pitchFamily="18" charset="0"/>
                <a:ea typeface="MS Mincho"/>
              </a:rPr>
              <a:t> ý. Ở </a:t>
            </a:r>
            <a:r>
              <a:rPr lang="en-US" sz="2500" dirty="0" err="1">
                <a:solidFill>
                  <a:srgbClr val="0D0D0D"/>
                </a:solidFill>
                <a:latin typeface="Times New Roman" panose="02020603050405020304" pitchFamily="18" charset="0"/>
                <a:ea typeface="MS Mincho"/>
              </a:rPr>
              <a:t>đây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có</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sự</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biến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đổi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từ</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thái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kiêu</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ngạo</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hống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hách</a:t>
            </a:r>
            <a:r>
              <a:rPr lang="en-US" sz="2500" dirty="0">
                <a:solidFill>
                  <a:srgbClr val="0D0D0D"/>
                </a:solidFill>
                <a:latin typeface="Times New Roman" panose="02020603050405020304" pitchFamily="18" charset="0"/>
                <a:ea typeface="MS Mincho"/>
              </a:rPr>
              <a:t> sang </a:t>
            </a:r>
            <a:r>
              <a:rPr lang="en-US" sz="2500" dirty="0" err="1">
                <a:solidFill>
                  <a:srgbClr val="0D0D0D"/>
                </a:solidFill>
                <a:latin typeface="Times New Roman" panose="02020603050405020304" pitchFamily="18" charset="0"/>
                <a:ea typeface="MS Mincho"/>
              </a:rPr>
              <a:t>ăn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năn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hối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hận</a:t>
            </a:r>
            <a:r>
              <a:rPr lang="en-US" sz="2500"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Nghệ</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thuật</a:t>
            </a:r>
            <a:r>
              <a:rPr lang="en-US" sz="2500" dirty="0">
                <a:solidFill>
                  <a:srgbClr val="0D0D0D"/>
                </a:solidFill>
                <a:latin typeface="Times New Roman" panose="02020603050405020304" pitchFamily="18" charset="0"/>
                <a:ea typeface="MS Mincho"/>
              </a:rPr>
              <a:t>: </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Nghệ</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thuật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miêu</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tả</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lí</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nhân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vật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sinh</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hợp</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lí</a:t>
            </a:r>
            <a:r>
              <a:rPr lang="en-US" sz="2500"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500" dirty="0">
                <a:solidFill>
                  <a:srgbClr val="0D0D0D"/>
                </a:solidFill>
                <a:latin typeface="Times New Roman" panose="02020603050405020304" pitchFamily="18" charset="0"/>
                <a:ea typeface="MS Mincho"/>
              </a:rPr>
              <a: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Việc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giả</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sử</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dụng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ngôi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thứ</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nhất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cho</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Dế</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Mèn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tự</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lại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câu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chuyện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của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mình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đã</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khiến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câu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chuyện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trở</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nên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chân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thực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khách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quan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nhân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vật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bộc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lộ</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rõ</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nhất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tâm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trạng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cảm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xúc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của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mình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trải</a:t>
            </a:r>
            <a:r>
              <a:rPr lang="en-US" sz="2500" dirty="0">
                <a:solidFill>
                  <a:srgbClr val="000000"/>
                </a:solidFill>
                <a:latin typeface="Times New Roman" panose="02020603050405020304" pitchFamily="18" charset="0"/>
                <a:ea typeface="Times New Roman" panose="02020603050405020304" pitchFamily="18" charset="0"/>
              </a:rPr>
              <a:t> qua.</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8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18"/>
          <p:cNvSpPr/>
          <p:nvPr/>
        </p:nvSpPr>
        <p:spPr>
          <a:xfrm>
            <a:off x="-1" y="2877049"/>
            <a:ext cx="6954148" cy="2480536"/>
          </a:xfrm>
          <a:prstGeom prst="rect">
            <a:avLst/>
          </a:prstGeom>
          <a:noFill/>
        </p:spPr>
        <p:txBody>
          <a:bodyPr wrap="none" lIns="91440" tIns="45720" rIns="91440" bIns="45720">
            <a:prstTxWarp prst="textArchDown">
              <a:avLst/>
            </a:prstTxWarp>
            <a:spAutoFit/>
          </a:bodyPr>
          <a:lstStyle/>
          <a:p>
            <a:pPr algn="ctr"/>
            <a:r>
              <a:rPr lang="en-US" sz="2400" b="1" cap="none" spc="0" dirty="0" err="1" smtClean="0">
                <a:ln w="6600">
                  <a:solidFill>
                    <a:schemeClr val="accent2"/>
                  </a:solidFill>
                  <a:prstDash val="solid"/>
                </a:ln>
                <a:effectLst>
                  <a:outerShdw dist="38100" dir="2700000" algn="tl" rotWithShape="0">
                    <a:schemeClr val="accent2"/>
                  </a:outerShdw>
                </a:effectLst>
              </a:rPr>
              <a:t>Bài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học</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đường</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đời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đầu</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tiên</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mà</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dirty="0" err="1">
                <a:ln w="6600">
                  <a:solidFill>
                    <a:schemeClr val="accent2"/>
                  </a:solidFill>
                  <a:prstDash val="solid"/>
                </a:ln>
                <a:effectLst>
                  <a:outerShdw dist="38100" dir="2700000" algn="tl" rotWithShape="0">
                    <a:schemeClr val="accent2"/>
                  </a:outerShdw>
                </a:effectLst>
              </a:rPr>
              <a:t>D</a:t>
            </a:r>
            <a:r>
              <a:rPr lang="en-US" sz="2400" b="1" cap="none" spc="0" dirty="0" err="1" smtClean="0">
                <a:ln w="6600">
                  <a:solidFill>
                    <a:schemeClr val="accent2"/>
                  </a:solidFill>
                  <a:prstDash val="solid"/>
                </a:ln>
                <a:effectLst>
                  <a:outerShdw dist="38100" dir="2700000" algn="tl" rotWithShape="0">
                    <a:schemeClr val="accent2"/>
                  </a:outerShdw>
                </a:effectLst>
              </a:rPr>
              <a:t>ế</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Mèn</a:t>
            </a:r>
            <a:endParaRPr lang="en-US" sz="2400" b="1" cap="none" spc="0" dirty="0">
              <a:ln w="6600">
                <a:solidFill>
                  <a:schemeClr val="accent2"/>
                </a:solidFill>
                <a:prstDash val="solid"/>
              </a:ln>
              <a:effectLst>
                <a:outerShdw dist="38100" dir="2700000" algn="tl" rotWithShape="0">
                  <a:schemeClr val="accent2"/>
                </a:outerShdw>
              </a:effectLst>
            </a:endParaRPr>
          </a:p>
        </p:txBody>
      </p:sp>
      <p:sp>
        <p:nvSpPr>
          <p:cNvPr id="32" name="Rectangle 31"/>
          <p:cNvSpPr/>
          <p:nvPr/>
        </p:nvSpPr>
        <p:spPr>
          <a:xfrm rot="19433347">
            <a:off x="5603217" y="3051798"/>
            <a:ext cx="4964116" cy="1699844"/>
          </a:xfrm>
          <a:prstGeom prst="rect">
            <a:avLst/>
          </a:prstGeom>
          <a:noFill/>
        </p:spPr>
        <p:txBody>
          <a:bodyPr wrap="none" lIns="91440" tIns="45720" rIns="91440" bIns="45720">
            <a:prstTxWarp prst="textArchUp">
              <a:avLst/>
            </a:prstTxWarp>
            <a:spAutoFit/>
          </a:bodyPr>
          <a:lstStyle/>
          <a:p>
            <a:pPr algn="ctr"/>
            <a:r>
              <a:rPr lang="en-US" sz="2400" b="1" cap="none" spc="0" dirty="0" err="1" smtClean="0">
                <a:ln w="6600">
                  <a:solidFill>
                    <a:schemeClr val="accent2"/>
                  </a:solidFill>
                  <a:prstDash val="solid"/>
                </a:ln>
                <a:effectLst>
                  <a:outerShdw dist="38100" dir="2700000" algn="tl" rotWithShape="0">
                    <a:schemeClr val="accent2"/>
                  </a:outerShdw>
                </a:effectLst>
              </a:rPr>
              <a:t>rút</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ra</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được</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sau</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cái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chết</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của</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dirty="0" err="1">
                <a:ln w="6600">
                  <a:solidFill>
                    <a:schemeClr val="accent2"/>
                  </a:solidFill>
                  <a:prstDash val="solid"/>
                </a:ln>
                <a:effectLst>
                  <a:outerShdw dist="38100" dir="2700000" algn="tl" rotWithShape="0">
                    <a:schemeClr val="accent2"/>
                  </a:outerShdw>
                </a:effectLst>
              </a:rPr>
              <a:t>D</a:t>
            </a:r>
            <a:r>
              <a:rPr lang="en-US" sz="2400" b="1" cap="none" spc="0" dirty="0" err="1" smtClean="0">
                <a:ln w="6600">
                  <a:solidFill>
                    <a:schemeClr val="accent2"/>
                  </a:solidFill>
                  <a:prstDash val="solid"/>
                </a:ln>
                <a:effectLst>
                  <a:outerShdw dist="38100" dir="2700000" algn="tl" rotWithShape="0">
                    <a:schemeClr val="accent2"/>
                  </a:outerShdw>
                </a:effectLst>
              </a:rPr>
              <a:t>ế</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Choắt</a:t>
            </a:r>
            <a:endParaRPr lang="en-US" sz="2400" b="1" cap="none" spc="0" dirty="0">
              <a:ln w="6600">
                <a:solidFill>
                  <a:schemeClr val="accent2"/>
                </a:solidFill>
                <a:prstDash val="solid"/>
              </a:ln>
              <a:effectLst>
                <a:outerShdw dist="38100" dir="2700000" algn="tl" rotWithShape="0">
                  <a:schemeClr val="accent2"/>
                </a:outerShdw>
              </a:effectLst>
            </a:endParaRPr>
          </a:p>
        </p:txBody>
      </p:sp>
      <p:sp>
        <p:nvSpPr>
          <p:cNvPr id="39" name="Rectangle 38"/>
          <p:cNvSpPr/>
          <p:nvPr/>
        </p:nvSpPr>
        <p:spPr>
          <a:xfrm>
            <a:off x="1943474" y="2516005"/>
            <a:ext cx="3108960" cy="2173971"/>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0"/>
              </a:spcAft>
            </a:pPr>
            <a:r>
              <a:rPr lang="en-US" sz="3200" spc="-10" dirty="0" err="1">
                <a:latin typeface="Times New Roman" panose="02020603050405020304" pitchFamily="18" charset="0"/>
                <a:ea typeface="Times New Roman" panose="02020603050405020304" pitchFamily="18" charset="0"/>
              </a:rPr>
              <a:t>K</a:t>
            </a:r>
            <a:r>
              <a:rPr lang="en-US" sz="3200" spc="5" dirty="0" err="1">
                <a:latin typeface="Times New Roman" panose="02020603050405020304" pitchFamily="18" charset="0"/>
                <a:ea typeface="Times New Roman" panose="02020603050405020304" pitchFamily="18" charset="0"/>
              </a:rPr>
              <a:t>h</a:t>
            </a:r>
            <a:r>
              <a:rPr lang="en-US" sz="3200" dirty="0" err="1">
                <a:latin typeface="Times New Roman" panose="02020603050405020304" pitchFamily="18" charset="0"/>
                <a:ea typeface="Times New Roman" panose="02020603050405020304" pitchFamily="18" charset="0"/>
              </a:rPr>
              <a:t>ô</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10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a:t>
            </a:r>
            <a:r>
              <a:rPr lang="en-US" sz="3200" spc="-5" dirty="0" err="1">
                <a:latin typeface="Times New Roman" panose="02020603050405020304" pitchFamily="18" charset="0"/>
                <a:ea typeface="Times New Roman" panose="02020603050405020304" pitchFamily="18" charset="0"/>
              </a:rPr>
              <a:t>ê</a:t>
            </a:r>
            <a:r>
              <a:rPr lang="en-US" sz="3200" dirty="0" err="1">
                <a:latin typeface="Times New Roman" panose="02020603050405020304" pitchFamily="18" charset="0"/>
                <a:ea typeface="Times New Roman" panose="02020603050405020304" pitchFamily="18" charset="0"/>
              </a:rPr>
              <a:t>n</a:t>
            </a:r>
            <a:r>
              <a:rPr lang="en-US" sz="3200" dirty="0">
                <a:latin typeface="Times New Roman" panose="02020603050405020304" pitchFamily="18" charset="0"/>
                <a:ea typeface="Times New Roman" panose="02020603050405020304" pitchFamily="18" charset="0"/>
              </a:rPr>
              <a:t> </a:t>
            </a:r>
            <a:r>
              <a:rPr lang="en-US" sz="3200" spc="1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k</a:t>
            </a:r>
            <a:r>
              <a:rPr lang="en-US" sz="3200" dirty="0" err="1">
                <a:latin typeface="Times New Roman" panose="02020603050405020304" pitchFamily="18" charset="0"/>
                <a:ea typeface="Times New Roman" panose="02020603050405020304" pitchFamily="18" charset="0"/>
              </a:rPr>
              <a:t>iêu</a:t>
            </a:r>
            <a:r>
              <a:rPr lang="en-US" sz="3200" dirty="0">
                <a:latin typeface="Times New Roman" panose="02020603050405020304" pitchFamily="18" charset="0"/>
                <a:ea typeface="Times New Roman" panose="02020603050405020304" pitchFamily="18" charset="0"/>
              </a:rPr>
              <a:t> </a:t>
            </a:r>
            <a:r>
              <a:rPr lang="en-US" sz="3200" spc="1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a:t>
            </a:r>
            <a:r>
              <a:rPr lang="en-US" sz="3200" spc="10" dirty="0" err="1">
                <a:latin typeface="Times New Roman" panose="02020603050405020304" pitchFamily="18" charset="0"/>
                <a:ea typeface="Times New Roman" panose="02020603050405020304" pitchFamily="18" charset="0"/>
              </a:rPr>
              <a:t>ă</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10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a:t>
            </a:r>
            <a:r>
              <a:rPr lang="en-US" sz="3200" dirty="0" err="1">
                <a:latin typeface="Times New Roman" panose="02020603050405020304" pitchFamily="18" charset="0"/>
                <a:ea typeface="Times New Roman" panose="02020603050405020304" pitchFamily="18" charset="0"/>
              </a:rPr>
              <a:t>oi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a:t>
            </a:r>
            <a:r>
              <a:rPr lang="en-US" sz="3200" spc="-5" dirty="0" err="1">
                <a:latin typeface="Times New Roman" panose="02020603050405020304" pitchFamily="18" charset="0"/>
                <a:ea typeface="Times New Roman" panose="02020603050405020304" pitchFamily="18" charset="0"/>
              </a:rPr>
              <a:t>ờ</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gư</a:t>
            </a:r>
            <a:r>
              <a:rPr lang="en-US" sz="3200" spc="-5" dirty="0" err="1">
                <a:latin typeface="Times New Roman" panose="02020603050405020304" pitchFamily="18" charset="0"/>
                <a:ea typeface="Times New Roman" panose="02020603050405020304" pitchFamily="18" charset="0"/>
              </a:rPr>
              <a:t>ờ</a:t>
            </a:r>
            <a:r>
              <a:rPr lang="en-US" sz="3200" dirty="0" err="1">
                <a:latin typeface="Times New Roman" panose="02020603050405020304" pitchFamily="18" charset="0"/>
                <a:ea typeface="Times New Roman" panose="02020603050405020304" pitchFamily="18" charset="0"/>
              </a:rPr>
              <a:t>i</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kh</a:t>
            </a:r>
            <a:r>
              <a:rPr lang="en-US" sz="3200" dirty="0" err="1">
                <a:latin typeface="Times New Roman" panose="02020603050405020304" pitchFamily="18" charset="0"/>
                <a:ea typeface="Times New Roman" panose="02020603050405020304" pitchFamily="18" charset="0"/>
              </a:rPr>
              <a:t>á</a:t>
            </a:r>
            <a:r>
              <a:rPr lang="en-US" sz="3200" spc="-5" dirty="0" err="1">
                <a:latin typeface="Times New Roman" panose="02020603050405020304" pitchFamily="18" charset="0"/>
                <a:ea typeface="Times New Roman" panose="02020603050405020304" pitchFamily="18" charset="0"/>
              </a:rPr>
              <a:t>c</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0" name="Oval 39"/>
          <p:cNvSpPr/>
          <p:nvPr/>
        </p:nvSpPr>
        <p:spPr>
          <a:xfrm>
            <a:off x="7063459" y="3210989"/>
            <a:ext cx="3900632" cy="3025141"/>
          </a:xfrm>
          <a:prstGeom prst="ellips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400" spc="-10" dirty="0" err="1">
                <a:solidFill>
                  <a:schemeClr val="bg1"/>
                </a:solidFill>
                <a:latin typeface="Times New Roman" panose="02020603050405020304" pitchFamily="18" charset="0"/>
                <a:ea typeface="Times New Roman" panose="02020603050405020304" pitchFamily="18" charset="0"/>
              </a:rPr>
              <a:t>K</a:t>
            </a:r>
            <a:r>
              <a:rPr lang="en-US" sz="2400" spc="5" dirty="0" err="1">
                <a:solidFill>
                  <a:schemeClr val="bg1"/>
                </a:solidFill>
                <a:latin typeface="Times New Roman" panose="02020603050405020304" pitchFamily="18" charset="0"/>
                <a:ea typeface="Times New Roman" panose="02020603050405020304" pitchFamily="18" charset="0"/>
              </a:rPr>
              <a:t>h</a:t>
            </a:r>
            <a:r>
              <a:rPr lang="en-US" sz="2400" dirty="0" err="1">
                <a:solidFill>
                  <a:schemeClr val="bg1"/>
                </a:solidFill>
                <a:latin typeface="Times New Roman" panose="02020603050405020304" pitchFamily="18" charset="0"/>
                <a:ea typeface="Times New Roman" panose="02020603050405020304" pitchFamily="18" charset="0"/>
              </a:rPr>
              <a:t>ô</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a:solidFill>
                  <a:schemeClr val="bg1"/>
                </a:solidFill>
                <a:latin typeface="Times New Roman" panose="02020603050405020304" pitchFamily="18" charset="0"/>
                <a:ea typeface="Times New Roman" panose="02020603050405020304" pitchFamily="18" charset="0"/>
              </a:rPr>
              <a:t> </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spc="-5" dirty="0" err="1">
                <a:solidFill>
                  <a:schemeClr val="bg1"/>
                </a:solidFill>
                <a:latin typeface="Times New Roman" panose="02020603050405020304" pitchFamily="18" charset="0"/>
                <a:ea typeface="Times New Roman" panose="02020603050405020304" pitchFamily="18" charset="0"/>
              </a:rPr>
              <a:t>ê</a:t>
            </a:r>
            <a:r>
              <a:rPr lang="en-US" sz="2400" dirty="0" err="1">
                <a:solidFill>
                  <a:schemeClr val="bg1"/>
                </a:solidFill>
                <a:latin typeface="Times New Roman" panose="02020603050405020304" pitchFamily="18" charset="0"/>
                <a:ea typeface="Times New Roman" panose="02020603050405020304" pitchFamily="18" charset="0"/>
              </a:rPr>
              <a:t>n</a:t>
            </a:r>
            <a:r>
              <a:rPr lang="en-US" sz="2400" dirty="0">
                <a:solidFill>
                  <a:schemeClr val="bg1"/>
                </a:solidFill>
                <a:latin typeface="Times New Roman" panose="02020603050405020304" pitchFamily="18" charset="0"/>
                <a:ea typeface="Times New Roman" panose="02020603050405020304" pitchFamily="18" charset="0"/>
              </a:rPr>
              <a:t> </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xốc</a:t>
            </a:r>
            <a:r>
              <a:rPr lang="en-US" sz="2400" dirty="0">
                <a:solidFill>
                  <a:schemeClr val="bg1"/>
                </a:solidFill>
                <a:latin typeface="Times New Roman" panose="02020603050405020304" pitchFamily="18" charset="0"/>
                <a:ea typeface="Times New Roman" panose="02020603050405020304" pitchFamily="18" charset="0"/>
              </a:rPr>
              <a:t> </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spc="-10" dirty="0" err="1">
                <a:solidFill>
                  <a:schemeClr val="bg1"/>
                </a:solidFill>
                <a:latin typeface="Times New Roman" panose="02020603050405020304" pitchFamily="18" charset="0"/>
                <a:ea typeface="Times New Roman" panose="02020603050405020304" pitchFamily="18" charset="0"/>
              </a:rPr>
              <a:t>ổ</a:t>
            </a:r>
            <a:r>
              <a:rPr lang="en-US" sz="2400" dirty="0" err="1">
                <a:solidFill>
                  <a:schemeClr val="bg1"/>
                </a:solidFill>
                <a:latin typeface="Times New Roman" panose="02020603050405020304" pitchFamily="18" charset="0"/>
                <a:ea typeface="Times New Roman" panose="02020603050405020304" pitchFamily="18" charset="0"/>
              </a:rPr>
              <a:t>i</a:t>
            </a:r>
            <a:r>
              <a:rPr lang="en-US" sz="2400" dirty="0">
                <a:solidFill>
                  <a:schemeClr val="bg1"/>
                </a:solidFill>
                <a:latin typeface="Times New Roman" panose="02020603050405020304" pitchFamily="18" charset="0"/>
                <a:ea typeface="Times New Roman" panose="02020603050405020304" pitchFamily="18" charset="0"/>
              </a:rPr>
              <a:t> </a:t>
            </a:r>
            <a:r>
              <a:rPr lang="en-US" sz="2400" spc="5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ể</a:t>
            </a:r>
            <a:r>
              <a:rPr lang="en-US" sz="2400" dirty="0">
                <a:solidFill>
                  <a:schemeClr val="bg1"/>
                </a:solidFill>
                <a:latin typeface="Times New Roman" panose="02020603050405020304" pitchFamily="18" charset="0"/>
                <a:ea typeface="Times New Roman" panose="02020603050405020304" pitchFamily="18" charset="0"/>
              </a:rPr>
              <a:t> </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r</a:t>
            </a:r>
            <a:r>
              <a:rPr lang="en-US" sz="2400" dirty="0" err="1">
                <a:solidFill>
                  <a:schemeClr val="bg1"/>
                </a:solidFill>
                <a:latin typeface="Times New Roman" panose="02020603050405020304" pitchFamily="18" charset="0"/>
                <a:ea typeface="Times New Roman" panose="02020603050405020304" pitchFamily="18" charset="0"/>
              </a:rPr>
              <a:t>ồi</a:t>
            </a:r>
            <a:r>
              <a:rPr lang="en-US" sz="240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h</a:t>
            </a:r>
            <a:r>
              <a:rPr lang="en-US" sz="2400" dirty="0" err="1">
                <a:solidFill>
                  <a:schemeClr val="bg1"/>
                </a:solidFill>
                <a:latin typeface="Times New Roman" panose="02020603050405020304" pitchFamily="18" charset="0"/>
                <a:ea typeface="Times New Roman" panose="02020603050405020304" pitchFamily="18" charset="0"/>
              </a:rPr>
              <a:t>à</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h</a:t>
            </a:r>
            <a:r>
              <a:rPr lang="en-US" sz="2400" dirty="0">
                <a:solidFill>
                  <a:schemeClr val="bg1"/>
                </a:solidFill>
                <a:latin typeface="Times New Roman" panose="02020603050405020304" pitchFamily="18" charset="0"/>
                <a:ea typeface="Times New Roman" panose="02020603050405020304" pitchFamily="18" charset="0"/>
              </a:rPr>
              <a:t> </a:t>
            </a:r>
            <a:r>
              <a:rPr lang="en-US" sz="2400" spc="-1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ộ</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gây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hậu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khôn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rồi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suốt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đời</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1" name="Cloud Callout 40"/>
          <p:cNvSpPr/>
          <p:nvPr/>
        </p:nvSpPr>
        <p:spPr>
          <a:xfrm>
            <a:off x="2194560" y="2292292"/>
            <a:ext cx="7421880" cy="321885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Bef>
                <a:spcPts val="600"/>
              </a:spcBef>
              <a:spcAft>
                <a:spcPts val="0"/>
              </a:spcAft>
              <a:tabLst>
                <a:tab pos="1386840" algn="l"/>
              </a:tabLst>
            </a:pPr>
            <a:r>
              <a:rPr lang="en-US" sz="2000" dirty="0">
                <a:solidFill>
                  <a:srgbClr val="0D0D0D"/>
                </a:solidFill>
                <a:latin typeface="Times New Roman" panose="02020603050405020304" pitchFamily="18" charset="0"/>
                <a:ea typeface="MS Mincho"/>
              </a:rPr>
              <a:t>+  Theo </a:t>
            </a:r>
            <a:r>
              <a:rPr lang="en-US" sz="2000" dirty="0" err="1">
                <a:solidFill>
                  <a:srgbClr val="0D0D0D"/>
                </a:solidFill>
                <a:latin typeface="Times New Roman" panose="02020603050405020304" pitchFamily="18" charset="0"/>
                <a:ea typeface="MS Mincho"/>
              </a:rPr>
              <a:t>em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Dế</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Mèn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rút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ra</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được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học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gì</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từ</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trải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nghiệm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đáng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nhớ</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vừa</a:t>
            </a:r>
            <a:r>
              <a:rPr lang="en-US" sz="2000" dirty="0">
                <a:solidFill>
                  <a:srgbClr val="0D0D0D"/>
                </a:solidFill>
                <a:latin typeface="Times New Roman" panose="02020603050405020304" pitchFamily="18" charset="0"/>
                <a:ea typeface="MS Mincho"/>
              </a:rPr>
              <a:t> qua?</a:t>
            </a:r>
            <a:endParaRPr lang="en-US" sz="2000" dirty="0">
              <a:latin typeface="Times New Roman" panose="02020603050405020304" pitchFamily="18" charset="0"/>
              <a:ea typeface="Times New Roman" panose="02020603050405020304" pitchFamily="18" charset="0"/>
            </a:endParaRPr>
          </a:p>
          <a:p>
            <a:pPr>
              <a:lnSpc>
                <a:spcPct val="115000"/>
              </a:lnSpc>
              <a:spcBef>
                <a:spcPts val="600"/>
              </a:spcBef>
              <a:spcAft>
                <a:spcPts val="0"/>
              </a:spcAft>
              <a:tabLst>
                <a:tab pos="1386840" algn="l"/>
              </a:tabLs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hỏi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lầm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350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1"/>
                                        </p:tgtEl>
                                        <p:attrNameLst>
                                          <p:attrName>ppt_x</p:attrName>
                                        </p:attrNameLst>
                                      </p:cBhvr>
                                      <p:tavLst>
                                        <p:tav tm="0">
                                          <p:val>
                                            <p:strVal val="ppt_x"/>
                                          </p:val>
                                        </p:tav>
                                        <p:tav tm="100000">
                                          <p:val>
                                            <p:strVal val="ppt_x"/>
                                          </p:val>
                                        </p:tav>
                                      </p:tavLst>
                                    </p:anim>
                                    <p:anim calcmode="lin" valueType="num">
                                      <p:cBhvr additive="base">
                                        <p:cTn id="7" dur="500"/>
                                        <p:tgtEl>
                                          <p:spTgt spid="41"/>
                                        </p:tgtEl>
                                        <p:attrNameLst>
                                          <p:attrName>ppt_y</p:attrName>
                                        </p:attrNameLst>
                                      </p:cBhvr>
                                      <p:tavLst>
                                        <p:tav tm="0">
                                          <p:val>
                                            <p:strVal val="ppt_y"/>
                                          </p:val>
                                        </p:tav>
                                        <p:tav tm="100000">
                                          <p:val>
                                            <p:strVal val="1+ppt_h/2"/>
                                          </p:val>
                                        </p:tav>
                                      </p:tavLst>
                                    </p:anim>
                                    <p:set>
                                      <p:cBhvr>
                                        <p:cTn id="8" dur="1" fill="hold">
                                          <p:stCondLst>
                                            <p:cond delay="499"/>
                                          </p:stCondLst>
                                        </p:cTn>
                                        <p:tgtEl>
                                          <p:spTgt spid="4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3000"/>
                                        <p:tgtEl>
                                          <p:spTgt spid="19"/>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3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ircle(in)">
                                      <p:cBhvr>
                                        <p:cTn id="2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Rectangle 1"/>
          <p:cNvSpPr/>
          <p:nvPr/>
        </p:nvSpPr>
        <p:spPr>
          <a:xfrm>
            <a:off x="5176289" y="1560095"/>
            <a:ext cx="2077941" cy="548099"/>
          </a:xfrm>
          <a:prstGeom prst="rect">
            <a:avLst/>
          </a:prstGeom>
        </p:spPr>
        <p:txBody>
          <a:bodyPr wrap="none">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IV. </a:t>
            </a:r>
            <a:r>
              <a:rPr lang="en-US" sz="2800" b="1" dirty="0" err="1">
                <a:solidFill>
                  <a:srgbClr val="FF0000"/>
                </a:solidFill>
                <a:latin typeface="Times New Roman" panose="02020603050405020304" pitchFamily="18" charset="0"/>
                <a:ea typeface="MS Mincho"/>
              </a:rPr>
              <a:t>Tổng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sp>
        <p:nvSpPr>
          <p:cNvPr id="6" name="Diamond 5"/>
          <p:cNvSpPr/>
          <p:nvPr/>
        </p:nvSpPr>
        <p:spPr>
          <a:xfrm>
            <a:off x="1058364" y="1397331"/>
            <a:ext cx="4069080" cy="1130163"/>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a:solidFill>
                  <a:schemeClr val="bg1"/>
                </a:solidFill>
                <a:latin typeface="Times New Roman" panose="02020603050405020304" pitchFamily="18" charset="0"/>
                <a:ea typeface="MS Mincho"/>
              </a:rPr>
              <a:t>1. </a:t>
            </a:r>
            <a:r>
              <a:rPr lang="en-US" sz="2400" b="1" dirty="0" err="1">
                <a:solidFill>
                  <a:schemeClr val="bg1"/>
                </a:solidFill>
                <a:latin typeface="Times New Roman" panose="02020603050405020304" pitchFamily="18" charset="0"/>
                <a:ea typeface="MS Mincho"/>
              </a:rPr>
              <a:t>Nghệ</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thuật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2" name="Diamond 21"/>
          <p:cNvSpPr/>
          <p:nvPr/>
        </p:nvSpPr>
        <p:spPr>
          <a:xfrm>
            <a:off x="7262056" y="1397331"/>
            <a:ext cx="4069080" cy="1130163"/>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a:solidFill>
                  <a:schemeClr val="bg1"/>
                </a:solidFill>
                <a:latin typeface="Times New Roman" panose="02020603050405020304" pitchFamily="18" charset="0"/>
                <a:ea typeface="MS Mincho"/>
              </a:rPr>
              <a:t>2. </a:t>
            </a:r>
            <a:r>
              <a:rPr lang="en-US" sz="2400" b="1" dirty="0" err="1">
                <a:solidFill>
                  <a:schemeClr val="bg1"/>
                </a:solidFill>
                <a:latin typeface="Times New Roman" panose="02020603050405020304" pitchFamily="18" charset="0"/>
                <a:ea typeface="MS Mincho"/>
              </a:rPr>
              <a:t>Nội</a:t>
            </a:r>
            <a:r>
              <a:rPr lang="en-US" sz="2400" b="1" dirty="0">
                <a:solidFill>
                  <a:schemeClr val="bg1"/>
                </a:solidFill>
                <a:latin typeface="Times New Roman" panose="02020603050405020304" pitchFamily="18" charset="0"/>
                <a:ea typeface="MS Mincho"/>
              </a:rPr>
              <a:t> dung</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3" name="Freeform 12"/>
          <p:cNvSpPr/>
          <p:nvPr/>
        </p:nvSpPr>
        <p:spPr>
          <a:xfrm>
            <a:off x="660400" y="2617624"/>
            <a:ext cx="5789491" cy="597959"/>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60400" y="3245503"/>
            <a:ext cx="5789491" cy="1126072"/>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60400" y="4401495"/>
            <a:ext cx="5789491" cy="596876"/>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phép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60400" y="5028291"/>
            <a:ext cx="5789491" cy="708480"/>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660400" y="5766692"/>
            <a:ext cx="5789491" cy="601012"/>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788104" y="2599038"/>
            <a:ext cx="4810926" cy="1859760"/>
          </a:xfrm>
          <a:custGeom>
            <a:avLst/>
            <a:gdLst>
              <a:gd name="connsiteX0" fmla="*/ 0 w 5703824"/>
              <a:gd name="connsiteY0" fmla="*/ 309966 h 1859760"/>
              <a:gd name="connsiteX1" fmla="*/ 309966 w 5703824"/>
              <a:gd name="connsiteY1" fmla="*/ 0 h 1859760"/>
              <a:gd name="connsiteX2" fmla="*/ 5393858 w 5703824"/>
              <a:gd name="connsiteY2" fmla="*/ 0 h 1859760"/>
              <a:gd name="connsiteX3" fmla="*/ 5703824 w 5703824"/>
              <a:gd name="connsiteY3" fmla="*/ 309966 h 1859760"/>
              <a:gd name="connsiteX4" fmla="*/ 5703824 w 5703824"/>
              <a:gd name="connsiteY4" fmla="*/ 1549794 h 1859760"/>
              <a:gd name="connsiteX5" fmla="*/ 5393858 w 5703824"/>
              <a:gd name="connsiteY5" fmla="*/ 1859760 h 1859760"/>
              <a:gd name="connsiteX6" fmla="*/ 309966 w 5703824"/>
              <a:gd name="connsiteY6" fmla="*/ 1859760 h 1859760"/>
              <a:gd name="connsiteX7" fmla="*/ 0 w 5703824"/>
              <a:gd name="connsiteY7" fmla="*/ 1549794 h 1859760"/>
              <a:gd name="connsiteX8" fmla="*/ 0 w 5703824"/>
              <a:gd name="connsiteY8" fmla="*/ 309966 h 185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1859760">
                <a:moveTo>
                  <a:pt x="0" y="309966"/>
                </a:moveTo>
                <a:cubicBezTo>
                  <a:pt x="0" y="138777"/>
                  <a:pt x="138777" y="0"/>
                  <a:pt x="309966" y="0"/>
                </a:cubicBezTo>
                <a:lnTo>
                  <a:pt x="5393858" y="0"/>
                </a:lnTo>
                <a:cubicBezTo>
                  <a:pt x="5565047" y="0"/>
                  <a:pt x="5703824" y="138777"/>
                  <a:pt x="5703824" y="309966"/>
                </a:cubicBezTo>
                <a:lnTo>
                  <a:pt x="5703824" y="1549794"/>
                </a:lnTo>
                <a:cubicBezTo>
                  <a:pt x="5703824" y="1720983"/>
                  <a:pt x="5565047" y="1859760"/>
                  <a:pt x="5393858" y="1859760"/>
                </a:cubicBezTo>
                <a:lnTo>
                  <a:pt x="309966" y="1859760"/>
                </a:lnTo>
                <a:cubicBezTo>
                  <a:pt x="138777" y="1859760"/>
                  <a:pt x="0" y="1720983"/>
                  <a:pt x="0" y="1549794"/>
                </a:cubicBezTo>
                <a:lnTo>
                  <a:pt x="0" y="3099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377" tIns="90786" rIns="306377" bIns="90786"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6718435" y="4509598"/>
            <a:ext cx="4893901" cy="1859760"/>
          </a:xfrm>
          <a:custGeom>
            <a:avLst/>
            <a:gdLst>
              <a:gd name="connsiteX0" fmla="*/ 0 w 5703824"/>
              <a:gd name="connsiteY0" fmla="*/ 309966 h 1859760"/>
              <a:gd name="connsiteX1" fmla="*/ 309966 w 5703824"/>
              <a:gd name="connsiteY1" fmla="*/ 0 h 1859760"/>
              <a:gd name="connsiteX2" fmla="*/ 5393858 w 5703824"/>
              <a:gd name="connsiteY2" fmla="*/ 0 h 1859760"/>
              <a:gd name="connsiteX3" fmla="*/ 5703824 w 5703824"/>
              <a:gd name="connsiteY3" fmla="*/ 309966 h 1859760"/>
              <a:gd name="connsiteX4" fmla="*/ 5703824 w 5703824"/>
              <a:gd name="connsiteY4" fmla="*/ 1549794 h 1859760"/>
              <a:gd name="connsiteX5" fmla="*/ 5393858 w 5703824"/>
              <a:gd name="connsiteY5" fmla="*/ 1859760 h 1859760"/>
              <a:gd name="connsiteX6" fmla="*/ 309966 w 5703824"/>
              <a:gd name="connsiteY6" fmla="*/ 1859760 h 1859760"/>
              <a:gd name="connsiteX7" fmla="*/ 0 w 5703824"/>
              <a:gd name="connsiteY7" fmla="*/ 1549794 h 1859760"/>
              <a:gd name="connsiteX8" fmla="*/ 0 w 5703824"/>
              <a:gd name="connsiteY8" fmla="*/ 309966 h 185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1859760">
                <a:moveTo>
                  <a:pt x="0" y="309966"/>
                </a:moveTo>
                <a:cubicBezTo>
                  <a:pt x="0" y="138777"/>
                  <a:pt x="138777" y="0"/>
                  <a:pt x="309966" y="0"/>
                </a:cubicBezTo>
                <a:lnTo>
                  <a:pt x="5393858" y="0"/>
                </a:lnTo>
                <a:cubicBezTo>
                  <a:pt x="5565047" y="0"/>
                  <a:pt x="5703824" y="138777"/>
                  <a:pt x="5703824" y="309966"/>
                </a:cubicBezTo>
                <a:lnTo>
                  <a:pt x="5703824" y="1549794"/>
                </a:lnTo>
                <a:cubicBezTo>
                  <a:pt x="5703824" y="1720983"/>
                  <a:pt x="5565047" y="1859760"/>
                  <a:pt x="5393858" y="1859760"/>
                </a:cubicBezTo>
                <a:lnTo>
                  <a:pt x="309966" y="1859760"/>
                </a:lnTo>
                <a:cubicBezTo>
                  <a:pt x="138777" y="1859760"/>
                  <a:pt x="0" y="1720983"/>
                  <a:pt x="0" y="1549794"/>
                </a:cubicBezTo>
                <a:lnTo>
                  <a:pt x="0" y="3099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377" tIns="90786" rIns="306377" bIns="90786"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giúp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bè</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lễ</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lầm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8" name="Cloud Callout 37"/>
          <p:cNvSpPr/>
          <p:nvPr/>
        </p:nvSpPr>
        <p:spPr>
          <a:xfrm>
            <a:off x="2687199" y="2785851"/>
            <a:ext cx="7056119" cy="262881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một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đồng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thoại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chúng</a:t>
            </a:r>
            <a:r>
              <a:rPr lang="en-US" sz="2400" dirty="0">
                <a:solidFill>
                  <a:srgbClr val="0D0D0D"/>
                </a:solidFill>
                <a:latin typeface="Times New Roman" panose="02020603050405020304" pitchFamily="18" charset="0"/>
                <a:ea typeface="MS Mincho"/>
              </a:rPr>
              <a:t> ta </a:t>
            </a:r>
            <a:r>
              <a:rPr lang="en-US" sz="2400" dirty="0" err="1">
                <a:solidFill>
                  <a:srgbClr val="0D0D0D"/>
                </a:solidFill>
                <a:latin typeface="Times New Roman" panose="02020603050405020304" pitchFamily="18" charset="0"/>
                <a:ea typeface="MS Mincho"/>
              </a:rPr>
              <a:t>cần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lưu</a:t>
            </a:r>
            <a:r>
              <a:rPr lang="en-US" sz="2400" dirty="0">
                <a:solidFill>
                  <a:srgbClr val="0D0D0D"/>
                </a:solidFill>
                <a:latin typeface="Times New Roman" panose="02020603050405020304" pitchFamily="18" charset="0"/>
                <a:ea typeface="MS Mincho"/>
              </a:rPr>
              <a:t> ý </a:t>
            </a:r>
            <a:r>
              <a:rPr lang="en-US" sz="2400" dirty="0" err="1">
                <a:solidFill>
                  <a:srgbClr val="0D0D0D"/>
                </a:solidFill>
                <a:latin typeface="Times New Roman" panose="02020603050405020304" pitchFamily="18" charset="0"/>
                <a:ea typeface="MS Mincho"/>
              </a:rPr>
              <a:t>điều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60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2000" fill="hold"/>
                                        <p:tgtEl>
                                          <p:spTgt spid="13"/>
                                        </p:tgtEl>
                                        <p:attrNameLst>
                                          <p:attrName>ppt_x</p:attrName>
                                        </p:attrNameLst>
                                      </p:cBhvr>
                                      <p:tavLst>
                                        <p:tav tm="0">
                                          <p:val>
                                            <p:strVal val="#ppt_x"/>
                                          </p:val>
                                        </p:tav>
                                        <p:tav tm="100000">
                                          <p:val>
                                            <p:strVal val="#ppt_x"/>
                                          </p:val>
                                        </p:tav>
                                      </p:tavLst>
                                    </p:anim>
                                    <p:anim calcmode="lin" valueType="num">
                                      <p:cBhvr additive="base">
                                        <p:cTn id="22"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ppt_x"/>
                                          </p:val>
                                        </p:tav>
                                        <p:tav tm="100000">
                                          <p:val>
                                            <p:strVal val="#ppt_x"/>
                                          </p:val>
                                        </p:tav>
                                      </p:tavLst>
                                    </p:anim>
                                    <p:anim calcmode="lin" valueType="num">
                                      <p:cBhvr additive="base">
                                        <p:cTn id="28"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2000" fill="hold"/>
                                        <p:tgtEl>
                                          <p:spTgt spid="26"/>
                                        </p:tgtEl>
                                        <p:attrNameLst>
                                          <p:attrName>ppt_x</p:attrName>
                                        </p:attrNameLst>
                                      </p:cBhvr>
                                      <p:tavLst>
                                        <p:tav tm="0">
                                          <p:val>
                                            <p:strVal val="#ppt_x"/>
                                          </p:val>
                                        </p:tav>
                                        <p:tav tm="100000">
                                          <p:val>
                                            <p:strVal val="#ppt_x"/>
                                          </p:val>
                                        </p:tav>
                                      </p:tavLst>
                                    </p:anim>
                                    <p:anim calcmode="lin" valueType="num">
                                      <p:cBhvr additive="base">
                                        <p:cTn id="34"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2000" fill="hold"/>
                                        <p:tgtEl>
                                          <p:spTgt spid="29"/>
                                        </p:tgtEl>
                                        <p:attrNameLst>
                                          <p:attrName>ppt_x</p:attrName>
                                        </p:attrNameLst>
                                      </p:cBhvr>
                                      <p:tavLst>
                                        <p:tav tm="0">
                                          <p:val>
                                            <p:strVal val="#ppt_x"/>
                                          </p:val>
                                        </p:tav>
                                        <p:tav tm="100000">
                                          <p:val>
                                            <p:strVal val="#ppt_x"/>
                                          </p:val>
                                        </p:tav>
                                      </p:tavLst>
                                    </p:anim>
                                    <p:anim calcmode="lin" valueType="num">
                                      <p:cBhvr additive="base">
                                        <p:cTn id="40"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2000" fill="hold"/>
                                        <p:tgtEl>
                                          <p:spTgt spid="31"/>
                                        </p:tgtEl>
                                        <p:attrNameLst>
                                          <p:attrName>ppt_x</p:attrName>
                                        </p:attrNameLst>
                                      </p:cBhvr>
                                      <p:tavLst>
                                        <p:tav tm="0">
                                          <p:val>
                                            <p:strVal val="#ppt_x"/>
                                          </p:val>
                                        </p:tav>
                                        <p:tav tm="100000">
                                          <p:val>
                                            <p:strVal val="#ppt_x"/>
                                          </p:val>
                                        </p:tav>
                                      </p:tavLst>
                                    </p:anim>
                                    <p:anim calcmode="lin" valueType="num">
                                      <p:cBhvr additive="base">
                                        <p:cTn id="46"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anim calcmode="lin" valueType="num">
                                      <p:cBhvr>
                                        <p:cTn id="66" dur="1000" fill="hold"/>
                                        <p:tgtEl>
                                          <p:spTgt spid="37"/>
                                        </p:tgtEl>
                                        <p:attrNameLst>
                                          <p:attrName>ppt_x</p:attrName>
                                        </p:attrNameLst>
                                      </p:cBhvr>
                                      <p:tavLst>
                                        <p:tav tm="0">
                                          <p:val>
                                            <p:strVal val="#ppt_x"/>
                                          </p:val>
                                        </p:tav>
                                        <p:tav tm="100000">
                                          <p:val>
                                            <p:strVal val="#ppt_x"/>
                                          </p:val>
                                        </p:tav>
                                      </p:tavLst>
                                    </p:anim>
                                    <p:anim calcmode="lin" valueType="num">
                                      <p:cBhvr>
                                        <p:cTn id="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13" grpId="0" animBg="1"/>
      <p:bldP spid="18" grpId="0" animBg="1"/>
      <p:bldP spid="26" grpId="0" animBg="1"/>
      <p:bldP spid="29" grpId="0" animBg="1"/>
      <p:bldP spid="31" grpId="0" animBg="1"/>
      <p:bldP spid="35"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Rectangle 1"/>
          <p:cNvSpPr/>
          <p:nvPr/>
        </p:nvSpPr>
        <p:spPr>
          <a:xfrm>
            <a:off x="573928" y="1199704"/>
            <a:ext cx="207794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2023504" y="1976222"/>
            <a:ext cx="8119591" cy="3873359"/>
            <a:chOff x="2036204" y="2877387"/>
            <a:chExt cx="8119591" cy="1612595"/>
          </a:xfrm>
        </p:grpSpPr>
        <p:sp>
          <p:nvSpPr>
            <p:cNvPr id="11" name="Freeform 10"/>
            <p:cNvSpPr/>
            <p:nvPr/>
          </p:nvSpPr>
          <p:spPr>
            <a:xfrm>
              <a:off x="6096000" y="3244861"/>
              <a:ext cx="3182949" cy="368275"/>
            </a:xfrm>
            <a:custGeom>
              <a:avLst/>
              <a:gdLst/>
              <a:ahLst/>
              <a:cxnLst/>
              <a:rect l="0" t="0" r="0" b="0"/>
              <a:pathLst>
                <a:path>
                  <a:moveTo>
                    <a:pt x="0" y="0"/>
                  </a:moveTo>
                  <a:lnTo>
                    <a:pt x="0" y="184137"/>
                  </a:lnTo>
                  <a:lnTo>
                    <a:pt x="3182949" y="184137"/>
                  </a:lnTo>
                  <a:lnTo>
                    <a:pt x="3182949"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6096000" y="3244861"/>
              <a:ext cx="1060983" cy="368275"/>
            </a:xfrm>
            <a:custGeom>
              <a:avLst/>
              <a:gdLst/>
              <a:ahLst/>
              <a:cxnLst/>
              <a:rect l="0" t="0" r="0" b="0"/>
              <a:pathLst>
                <a:path>
                  <a:moveTo>
                    <a:pt x="0" y="0"/>
                  </a:moveTo>
                  <a:lnTo>
                    <a:pt x="0" y="184137"/>
                  </a:lnTo>
                  <a:lnTo>
                    <a:pt x="1060983" y="184137"/>
                  </a:lnTo>
                  <a:lnTo>
                    <a:pt x="1060983"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5035016" y="3244861"/>
              <a:ext cx="1060983" cy="368275"/>
            </a:xfrm>
            <a:custGeom>
              <a:avLst/>
              <a:gdLst/>
              <a:ahLst/>
              <a:cxnLst/>
              <a:rect l="0" t="0" r="0" b="0"/>
              <a:pathLst>
                <a:path>
                  <a:moveTo>
                    <a:pt x="1060983" y="0"/>
                  </a:moveTo>
                  <a:lnTo>
                    <a:pt x="1060983" y="184137"/>
                  </a:lnTo>
                  <a:lnTo>
                    <a:pt x="0" y="184137"/>
                  </a:lnTo>
                  <a:lnTo>
                    <a:pt x="0"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2913050" y="3244861"/>
              <a:ext cx="3182949" cy="368275"/>
            </a:xfrm>
            <a:custGeom>
              <a:avLst/>
              <a:gdLst/>
              <a:ahLst/>
              <a:cxnLst/>
              <a:rect l="0" t="0" r="0" b="0"/>
              <a:pathLst>
                <a:path>
                  <a:moveTo>
                    <a:pt x="3182949" y="0"/>
                  </a:moveTo>
                  <a:lnTo>
                    <a:pt x="3182949" y="184137"/>
                  </a:lnTo>
                  <a:lnTo>
                    <a:pt x="0" y="184137"/>
                  </a:lnTo>
                  <a:lnTo>
                    <a:pt x="0"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4225140" y="2877387"/>
              <a:ext cx="3776767" cy="388296"/>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3. </a:t>
              </a:r>
              <a:r>
                <a:rPr lang="en-US" sz="2800" b="1" kern="1200" dirty="0" err="1" smtClean="0">
                  <a:latin typeface="Times New Roman" panose="02020603050405020304" pitchFamily="18" charset="0"/>
                  <a:cs typeface="Times New Roman" panose="02020603050405020304" pitchFamily="18" charset="0"/>
                </a:rPr>
                <a:t>Cách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đọc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hiểu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văn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bản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truyện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đồng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thoại</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2036204" y="3372514"/>
              <a:ext cx="1753691" cy="1117468"/>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4096792" y="3387851"/>
              <a:ext cx="1753691"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6157380" y="3387851"/>
              <a:ext cx="1937828"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8402104" y="3387851"/>
              <a:ext cx="1753691"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Rút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bài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học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thân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0256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6" name="Rectangle 5"/>
          <p:cNvSpPr/>
          <p:nvPr/>
        </p:nvSpPr>
        <p:spPr>
          <a:xfrm>
            <a:off x="5256084" y="957022"/>
            <a:ext cx="1752404" cy="587853"/>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11"/>
          <a:stretch>
            <a:fillRect/>
          </a:stretch>
        </p:blipFill>
        <p:spPr>
          <a:xfrm>
            <a:off x="2189480" y="1714037"/>
            <a:ext cx="7787640" cy="4628838"/>
          </a:xfrm>
          <a:prstGeom prst="rect">
            <a:avLst/>
          </a:prstGeom>
        </p:spPr>
      </p:pic>
      <p:sp>
        <p:nvSpPr>
          <p:cNvPr id="13" name="Rectangle 12"/>
          <p:cNvSpPr/>
          <p:nvPr/>
        </p:nvSpPr>
        <p:spPr>
          <a:xfrm>
            <a:off x="3848759" y="3179221"/>
            <a:ext cx="4481781" cy="2312171"/>
          </a:xfrm>
          <a:prstGeom prst="rect">
            <a:avLst/>
          </a:prstGeom>
        </p:spPr>
        <p:txBody>
          <a:bodyPr wrap="square">
            <a:spAutoFit/>
          </a:bodyPr>
          <a:lstStyle/>
          <a:p>
            <a:pPr marR="30480" algn="just">
              <a:lnSpc>
                <a:spcPct val="115000"/>
              </a:lnSpc>
              <a:spcAft>
                <a:spcPts val="1200"/>
              </a:spcAft>
            </a:pPr>
            <a:r>
              <a:rPr lang="vi-VN" sz="3200" dirty="0">
                <a:latin typeface="Times New Roman" panose="02020603050405020304" pitchFamily="18" charset="0"/>
                <a:ea typeface="Times New Roman" panose="02020603050405020304" pitchFamily="18" charset="0"/>
              </a:rPr>
              <a:t>Tìm ví</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dụ về</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a:t>
            </a:r>
            <a:r>
              <a:rPr lang="vi-VN" sz="3200" spc="-15" dirty="0">
                <a:latin typeface="Times New Roman" panose="02020603050405020304" pitchFamily="18" charset="0"/>
                <a:ea typeface="Times New Roman" panose="02020603050405020304" pitchFamily="18" charset="0"/>
              </a:rPr>
              <a:t>r</a:t>
            </a:r>
            <a:r>
              <a:rPr lang="vi-VN" sz="3200" spc="10" dirty="0">
                <a:latin typeface="Times New Roman" panose="02020603050405020304" pitchFamily="18" charset="0"/>
                <a:ea typeface="Times New Roman" panose="02020603050405020304" pitchFamily="18" charset="0"/>
              </a:rPr>
              <a:t>u</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ệ</a:t>
            </a:r>
            <a:r>
              <a:rPr lang="vi-VN" sz="3200" dirty="0">
                <a:latin typeface="Times New Roman" panose="02020603050405020304" pitchFamily="18" charset="0"/>
                <a:ea typeface="Times New Roman" panose="02020603050405020304" pitchFamily="18" charset="0"/>
              </a:rPr>
              <a:t>n đồ</a:t>
            </a:r>
            <a:r>
              <a:rPr lang="vi-VN" sz="3200" spc="10" dirty="0">
                <a:latin typeface="Times New Roman" panose="02020603050405020304" pitchFamily="18" charset="0"/>
                <a:ea typeface="Times New Roman" panose="02020603050405020304" pitchFamily="18" charset="0"/>
              </a:rPr>
              <a:t>n</a:t>
            </a:r>
            <a:r>
              <a:rPr lang="vi-VN" sz="3200" dirty="0">
                <a:latin typeface="Times New Roman" panose="02020603050405020304" pitchFamily="18" charset="0"/>
                <a:ea typeface="Times New Roman" panose="02020603050405020304" pitchFamily="18" charset="0"/>
              </a:rPr>
              <a:t>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thoại và</a:t>
            </a:r>
            <a:r>
              <a:rPr lang="vi-VN" sz="3200" spc="-5" dirty="0">
                <a:latin typeface="Times New Roman" panose="02020603050405020304" pitchFamily="18" charset="0"/>
                <a:ea typeface="Times New Roman" panose="02020603050405020304" pitchFamily="18" charset="0"/>
              </a:rPr>
              <a:t> c</a:t>
            </a:r>
            <a:r>
              <a:rPr lang="vi-VN" sz="3200" dirty="0">
                <a:latin typeface="Times New Roman" panose="02020603050405020304" pitchFamily="18" charset="0"/>
                <a:ea typeface="Times New Roman" panose="02020603050405020304" pitchFamily="18" charset="0"/>
              </a:rPr>
              <a:t>hỉ </a:t>
            </a:r>
            <a:r>
              <a:rPr lang="vi-VN" sz="3200" spc="10" dirty="0">
                <a:latin typeface="Times New Roman" panose="02020603050405020304" pitchFamily="18" charset="0"/>
                <a:ea typeface="Times New Roman" panose="02020603050405020304" pitchFamily="18" charset="0"/>
              </a:rPr>
              <a:t>r</a:t>
            </a:r>
            <a:r>
              <a:rPr lang="vi-VN" sz="3200" dirty="0">
                <a:latin typeface="Times New Roman" panose="02020603050405020304" pitchFamily="18" charset="0"/>
                <a:ea typeface="Times New Roman" panose="02020603050405020304" pitchFamily="18" charset="0"/>
              </a:rPr>
              <a:t>a</a:t>
            </a:r>
            <a:r>
              <a:rPr lang="vi-VN" sz="3200" spc="5" dirty="0">
                <a:latin typeface="Times New Roman" panose="02020603050405020304" pitchFamily="18" charset="0"/>
                <a:ea typeface="Times New Roman" panose="02020603050405020304" pitchFamily="18" charset="0"/>
              </a:rPr>
              <a:t> </a:t>
            </a:r>
            <a:r>
              <a:rPr lang="vi-VN" sz="3200" spc="-5" dirty="0">
                <a:latin typeface="Times New Roman" panose="02020603050405020304" pitchFamily="18" charset="0"/>
                <a:ea typeface="Times New Roman" panose="02020603050405020304" pitchFamily="18" charset="0"/>
              </a:rPr>
              <a:t>cá</a:t>
            </a:r>
            <a:r>
              <a:rPr lang="vi-VN" sz="3200" dirty="0">
                <a:latin typeface="Times New Roman" panose="02020603050405020304" pitchFamily="18" charset="0"/>
                <a:ea typeface="Times New Roman" panose="02020603050405020304" pitchFamily="18" charset="0"/>
              </a:rPr>
              <a:t>c</a:t>
            </a:r>
            <a:r>
              <a:rPr lang="vi-VN" sz="3200" spc="20" dirty="0">
                <a:latin typeface="Times New Roman" panose="02020603050405020304" pitchFamily="18" charset="0"/>
                <a:ea typeface="Times New Roman" panose="02020603050405020304" pitchFamily="18" charset="0"/>
              </a:rPr>
              <a:t> </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ế</a:t>
            </a:r>
            <a:r>
              <a:rPr lang="vi-VN" sz="3200" dirty="0">
                <a:latin typeface="Times New Roman" panose="02020603050405020304" pitchFamily="18" charset="0"/>
                <a:ea typeface="Times New Roman" panose="02020603050405020304" pitchFamily="18" charset="0"/>
              </a:rPr>
              <a:t>u tố của</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tr</a:t>
            </a:r>
            <a:r>
              <a:rPr lang="vi-VN" sz="3200" spc="20" dirty="0">
                <a:latin typeface="Times New Roman" panose="02020603050405020304" pitchFamily="18" charset="0"/>
                <a:ea typeface="Times New Roman" panose="02020603050405020304" pitchFamily="18" charset="0"/>
              </a:rPr>
              <a:t>u</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ệ</a:t>
            </a:r>
            <a:r>
              <a:rPr lang="vi-VN" sz="3200" dirty="0">
                <a:latin typeface="Times New Roman" panose="02020603050405020304" pitchFamily="18" charset="0"/>
                <a:ea typeface="Times New Roman" panose="02020603050405020304" pitchFamily="18" charset="0"/>
              </a:rPr>
              <a:t>n đồng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thoại tro</a:t>
            </a:r>
            <a:r>
              <a:rPr lang="vi-VN" sz="3200" spc="10" dirty="0">
                <a:latin typeface="Times New Roman" panose="02020603050405020304" pitchFamily="18" charset="0"/>
                <a:ea typeface="Times New Roman" panose="02020603050405020304" pitchFamily="18" charset="0"/>
              </a:rPr>
              <a:t>n</a:t>
            </a:r>
            <a:r>
              <a:rPr lang="vi-VN" sz="3200" dirty="0">
                <a:latin typeface="Times New Roman" panose="02020603050405020304" pitchFamily="18" charset="0"/>
                <a:ea typeface="Times New Roman" panose="02020603050405020304" pitchFamily="18" charset="0"/>
              </a:rPr>
              <a:t>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ví dụ đ</a:t>
            </a:r>
            <a:r>
              <a:rPr lang="vi-VN" sz="3200" spc="-10" dirty="0">
                <a:latin typeface="Times New Roman" panose="02020603050405020304" pitchFamily="18" charset="0"/>
                <a:ea typeface="Times New Roman" panose="02020603050405020304" pitchFamily="18" charset="0"/>
              </a:rPr>
              <a:t>ó</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35" name="Picture 34"/>
          <p:cNvPicPr>
            <a:picLocks noChangeAspect="1"/>
          </p:cNvPicPr>
          <p:nvPr/>
        </p:nvPicPr>
        <p:blipFill>
          <a:blip r:embed="rId12"/>
          <a:srcRect l="53343" t="-1574" r="43725" b="100000"/>
          <a:stretch>
            <a:fillRect/>
          </a:stretch>
        </p:blipFill>
        <p:spPr>
          <a:xfrm>
            <a:off x="2027782" y="2291987"/>
            <a:ext cx="52782" cy="40029"/>
          </a:xfrm>
          <a:custGeom>
            <a:avLst/>
            <a:gdLst>
              <a:gd name="connsiteX0" fmla="*/ 26391 w 52782"/>
              <a:gd name="connsiteY0" fmla="*/ 0 h 40029"/>
              <a:gd name="connsiteX1" fmla="*/ 52782 w 52782"/>
              <a:gd name="connsiteY1" fmla="*/ 40029 h 40029"/>
              <a:gd name="connsiteX2" fmla="*/ 0 w 52782"/>
              <a:gd name="connsiteY2" fmla="*/ 40029 h 40029"/>
              <a:gd name="connsiteX3" fmla="*/ 26391 w 52782"/>
              <a:gd name="connsiteY3" fmla="*/ 0 h 40029"/>
            </a:gdLst>
            <a:ahLst/>
            <a:cxnLst>
              <a:cxn ang="0">
                <a:pos x="connsiteX0" y="connsiteY0"/>
              </a:cxn>
              <a:cxn ang="0">
                <a:pos x="connsiteX1" y="connsiteY1"/>
              </a:cxn>
              <a:cxn ang="0">
                <a:pos x="connsiteX2" y="connsiteY2"/>
              </a:cxn>
              <a:cxn ang="0">
                <a:pos x="connsiteX3" y="connsiteY3"/>
              </a:cxn>
            </a:cxnLst>
            <a:rect l="l" t="t" r="r" b="b"/>
            <a:pathLst>
              <a:path w="52782" h="40029">
                <a:moveTo>
                  <a:pt x="26391" y="0"/>
                </a:moveTo>
                <a:lnTo>
                  <a:pt x="52782" y="40029"/>
                </a:lnTo>
                <a:lnTo>
                  <a:pt x="0" y="40029"/>
                </a:lnTo>
                <a:lnTo>
                  <a:pt x="26391" y="0"/>
                </a:lnTo>
                <a:close/>
              </a:path>
            </a:pathLst>
          </a:custGeom>
        </p:spPr>
      </p:pic>
      <p:pic>
        <p:nvPicPr>
          <p:cNvPr id="31" name="Picture 30"/>
          <p:cNvPicPr>
            <a:picLocks noChangeAspect="1"/>
          </p:cNvPicPr>
          <p:nvPr/>
        </p:nvPicPr>
        <p:blipFill>
          <a:blip r:embed="rId12"/>
          <a:srcRect l="100000" t="46946" r="-5779" b="44467"/>
          <a:stretch>
            <a:fillRect/>
          </a:stretch>
        </p:blipFill>
        <p:spPr>
          <a:xfrm>
            <a:off x="2867704" y="3525927"/>
            <a:ext cx="104034" cy="218394"/>
          </a:xfrm>
          <a:custGeom>
            <a:avLst/>
            <a:gdLst>
              <a:gd name="connsiteX0" fmla="*/ 0 w 104034"/>
              <a:gd name="connsiteY0" fmla="*/ 0 h 218394"/>
              <a:gd name="connsiteX1" fmla="*/ 104034 w 104034"/>
              <a:gd name="connsiteY1" fmla="*/ 157794 h 218394"/>
              <a:gd name="connsiteX2" fmla="*/ 0 w 104034"/>
              <a:gd name="connsiteY2" fmla="*/ 218394 h 218394"/>
              <a:gd name="connsiteX3" fmla="*/ 0 w 104034"/>
              <a:gd name="connsiteY3" fmla="*/ 0 h 218394"/>
            </a:gdLst>
            <a:ahLst/>
            <a:cxnLst>
              <a:cxn ang="0">
                <a:pos x="connsiteX0" y="connsiteY0"/>
              </a:cxn>
              <a:cxn ang="0">
                <a:pos x="connsiteX1" y="connsiteY1"/>
              </a:cxn>
              <a:cxn ang="0">
                <a:pos x="connsiteX2" y="connsiteY2"/>
              </a:cxn>
              <a:cxn ang="0">
                <a:pos x="connsiteX3" y="connsiteY3"/>
              </a:cxn>
            </a:cxnLst>
            <a:rect l="l" t="t" r="r" b="b"/>
            <a:pathLst>
              <a:path w="104034" h="218394">
                <a:moveTo>
                  <a:pt x="0" y="0"/>
                </a:moveTo>
                <a:lnTo>
                  <a:pt x="104034" y="157794"/>
                </a:lnTo>
                <a:lnTo>
                  <a:pt x="0" y="218394"/>
                </a:lnTo>
                <a:lnTo>
                  <a:pt x="0" y="0"/>
                </a:lnTo>
                <a:close/>
              </a:path>
            </a:pathLst>
          </a:custGeom>
        </p:spPr>
      </p:pic>
      <p:pic>
        <p:nvPicPr>
          <p:cNvPr id="48" name="Picture 47"/>
          <p:cNvPicPr>
            <a:picLocks noChangeAspect="1"/>
          </p:cNvPicPr>
          <p:nvPr/>
        </p:nvPicPr>
        <p:blipFill>
          <a:blip r:embed="rId13"/>
          <a:srcRect l="23467" t="-12937" r="73680" b="100000"/>
          <a:stretch>
            <a:fillRect/>
          </a:stretch>
        </p:blipFill>
        <p:spPr>
          <a:xfrm>
            <a:off x="1798320"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7" name="Picture 46"/>
          <p:cNvPicPr>
            <a:picLocks noChangeAspect="1"/>
          </p:cNvPicPr>
          <p:nvPr/>
        </p:nvPicPr>
        <p:blipFill>
          <a:blip r:embed="rId13"/>
          <a:srcRect l="75400" t="-12937" r="21747" b="100000"/>
          <a:stretch>
            <a:fillRect/>
          </a:stretch>
        </p:blipFill>
        <p:spPr>
          <a:xfrm>
            <a:off x="3376287"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6" name="Picture 45"/>
          <p:cNvPicPr>
            <a:picLocks noChangeAspect="1"/>
          </p:cNvPicPr>
          <p:nvPr/>
        </p:nvPicPr>
        <p:blipFill>
          <a:blip r:embed="rId13"/>
          <a:srcRect l="48990" t="-9795" r="48158" b="100000"/>
          <a:stretch>
            <a:fillRect/>
          </a:stretch>
        </p:blipFill>
        <p:spPr>
          <a:xfrm>
            <a:off x="2573813" y="2024517"/>
            <a:ext cx="86676" cy="209923"/>
          </a:xfrm>
          <a:custGeom>
            <a:avLst/>
            <a:gdLst>
              <a:gd name="connsiteX0" fmla="*/ 0 w 86676"/>
              <a:gd name="connsiteY0" fmla="*/ 0 h 209923"/>
              <a:gd name="connsiteX1" fmla="*/ 86676 w 86676"/>
              <a:gd name="connsiteY1" fmla="*/ 0 h 209923"/>
              <a:gd name="connsiteX2" fmla="*/ 86676 w 86676"/>
              <a:gd name="connsiteY2" fmla="*/ 209923 h 209923"/>
              <a:gd name="connsiteX3" fmla="*/ 0 w 86676"/>
              <a:gd name="connsiteY3" fmla="*/ 209923 h 209923"/>
              <a:gd name="connsiteX4" fmla="*/ 0 w 86676"/>
              <a:gd name="connsiteY4" fmla="*/ 0 h 20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09923">
                <a:moveTo>
                  <a:pt x="0" y="0"/>
                </a:moveTo>
                <a:lnTo>
                  <a:pt x="86676" y="0"/>
                </a:lnTo>
                <a:lnTo>
                  <a:pt x="86676" y="209923"/>
                </a:lnTo>
                <a:lnTo>
                  <a:pt x="0" y="209923"/>
                </a:lnTo>
                <a:lnTo>
                  <a:pt x="0" y="0"/>
                </a:lnTo>
                <a:close/>
              </a:path>
            </a:pathLst>
          </a:custGeom>
        </p:spPr>
      </p:pic>
      <p:pic>
        <p:nvPicPr>
          <p:cNvPr id="45" name="Picture 44"/>
          <p:cNvPicPr>
            <a:picLocks noChangeAspect="1"/>
          </p:cNvPicPr>
          <p:nvPr/>
        </p:nvPicPr>
        <p:blipFill>
          <a:blip r:embed="rId13"/>
          <a:srcRect r="76533"/>
          <a:stretch>
            <a:fillRect/>
          </a:stretch>
        </p:blipFill>
        <p:spPr>
          <a:xfrm>
            <a:off x="933006" y="3915071"/>
            <a:ext cx="963687" cy="2143125"/>
          </a:xfrm>
          <a:custGeom>
            <a:avLst/>
            <a:gdLst>
              <a:gd name="connsiteX0" fmla="*/ 0 w 713052"/>
              <a:gd name="connsiteY0" fmla="*/ 0 h 2143125"/>
              <a:gd name="connsiteX1" fmla="*/ 713052 w 713052"/>
              <a:gd name="connsiteY1" fmla="*/ 0 h 2143125"/>
              <a:gd name="connsiteX2" fmla="*/ 713052 w 713052"/>
              <a:gd name="connsiteY2" fmla="*/ 2143125 h 2143125"/>
              <a:gd name="connsiteX3" fmla="*/ 0 w 713052"/>
              <a:gd name="connsiteY3" fmla="*/ 2143125 h 2143125"/>
              <a:gd name="connsiteX4" fmla="*/ 0 w 713052"/>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52" h="2143125">
                <a:moveTo>
                  <a:pt x="0" y="0"/>
                </a:moveTo>
                <a:lnTo>
                  <a:pt x="713052" y="0"/>
                </a:lnTo>
                <a:lnTo>
                  <a:pt x="713052" y="2143125"/>
                </a:lnTo>
                <a:lnTo>
                  <a:pt x="0" y="2143125"/>
                </a:lnTo>
                <a:lnTo>
                  <a:pt x="0" y="0"/>
                </a:lnTo>
                <a:close/>
              </a:path>
            </a:pathLst>
          </a:custGeom>
        </p:spPr>
      </p:pic>
      <p:pic>
        <p:nvPicPr>
          <p:cNvPr id="44" name="Picture 43"/>
          <p:cNvPicPr>
            <a:picLocks noChangeAspect="1"/>
          </p:cNvPicPr>
          <p:nvPr/>
        </p:nvPicPr>
        <p:blipFill>
          <a:blip r:embed="rId13"/>
          <a:srcRect l="26320" r="51010"/>
          <a:stretch>
            <a:fillRect/>
          </a:stretch>
        </p:blipFill>
        <p:spPr>
          <a:xfrm>
            <a:off x="956330" y="1554968"/>
            <a:ext cx="930933" cy="2143125"/>
          </a:xfrm>
          <a:custGeom>
            <a:avLst/>
            <a:gdLst>
              <a:gd name="connsiteX0" fmla="*/ 0 w 688817"/>
              <a:gd name="connsiteY0" fmla="*/ 0 h 2143125"/>
              <a:gd name="connsiteX1" fmla="*/ 688817 w 688817"/>
              <a:gd name="connsiteY1" fmla="*/ 0 h 2143125"/>
              <a:gd name="connsiteX2" fmla="*/ 688817 w 688817"/>
              <a:gd name="connsiteY2" fmla="*/ 2143125 h 2143125"/>
              <a:gd name="connsiteX3" fmla="*/ 0 w 688817"/>
              <a:gd name="connsiteY3" fmla="*/ 2143125 h 2143125"/>
              <a:gd name="connsiteX4" fmla="*/ 0 w 688817"/>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17" h="2143125">
                <a:moveTo>
                  <a:pt x="0" y="0"/>
                </a:moveTo>
                <a:lnTo>
                  <a:pt x="688817" y="0"/>
                </a:lnTo>
                <a:lnTo>
                  <a:pt x="688817" y="2143125"/>
                </a:lnTo>
                <a:lnTo>
                  <a:pt x="0" y="2143125"/>
                </a:lnTo>
                <a:lnTo>
                  <a:pt x="0" y="0"/>
                </a:lnTo>
                <a:close/>
              </a:path>
            </a:pathLst>
          </a:custGeom>
        </p:spPr>
      </p:pic>
      <p:pic>
        <p:nvPicPr>
          <p:cNvPr id="43" name="Picture 42"/>
          <p:cNvPicPr>
            <a:picLocks noChangeAspect="1"/>
          </p:cNvPicPr>
          <p:nvPr/>
        </p:nvPicPr>
        <p:blipFill>
          <a:blip r:embed="rId13"/>
          <a:srcRect l="51842" r="24600"/>
          <a:stretch>
            <a:fillRect/>
          </a:stretch>
        </p:blipFill>
        <p:spPr>
          <a:xfrm>
            <a:off x="10374140" y="3954684"/>
            <a:ext cx="859454" cy="2143125"/>
          </a:xfrm>
          <a:custGeom>
            <a:avLst/>
            <a:gdLst>
              <a:gd name="connsiteX0" fmla="*/ 0 w 715798"/>
              <a:gd name="connsiteY0" fmla="*/ 0 h 2143125"/>
              <a:gd name="connsiteX1" fmla="*/ 715798 w 715798"/>
              <a:gd name="connsiteY1" fmla="*/ 0 h 2143125"/>
              <a:gd name="connsiteX2" fmla="*/ 715798 w 715798"/>
              <a:gd name="connsiteY2" fmla="*/ 2143125 h 2143125"/>
              <a:gd name="connsiteX3" fmla="*/ 0 w 715798"/>
              <a:gd name="connsiteY3" fmla="*/ 2143125 h 2143125"/>
              <a:gd name="connsiteX4" fmla="*/ 0 w 715798"/>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98" h="2143125">
                <a:moveTo>
                  <a:pt x="0" y="0"/>
                </a:moveTo>
                <a:lnTo>
                  <a:pt x="715798" y="0"/>
                </a:lnTo>
                <a:lnTo>
                  <a:pt x="715798" y="2143125"/>
                </a:lnTo>
                <a:lnTo>
                  <a:pt x="0" y="2143125"/>
                </a:lnTo>
                <a:lnTo>
                  <a:pt x="0" y="0"/>
                </a:lnTo>
                <a:close/>
              </a:path>
            </a:pathLst>
          </a:custGeom>
        </p:spPr>
      </p:pic>
      <p:pic>
        <p:nvPicPr>
          <p:cNvPr id="42" name="Picture 41"/>
          <p:cNvPicPr>
            <a:picLocks noChangeAspect="1"/>
          </p:cNvPicPr>
          <p:nvPr/>
        </p:nvPicPr>
        <p:blipFill>
          <a:blip r:embed="rId13"/>
          <a:srcRect l="78253"/>
          <a:stretch>
            <a:fillRect/>
          </a:stretch>
        </p:blipFill>
        <p:spPr>
          <a:xfrm>
            <a:off x="10346305" y="1593801"/>
            <a:ext cx="793394" cy="2143125"/>
          </a:xfrm>
          <a:custGeom>
            <a:avLst/>
            <a:gdLst>
              <a:gd name="connsiteX0" fmla="*/ 0 w 660780"/>
              <a:gd name="connsiteY0" fmla="*/ 0 h 2143125"/>
              <a:gd name="connsiteX1" fmla="*/ 660780 w 660780"/>
              <a:gd name="connsiteY1" fmla="*/ 0 h 2143125"/>
              <a:gd name="connsiteX2" fmla="*/ 660780 w 660780"/>
              <a:gd name="connsiteY2" fmla="*/ 2143125 h 2143125"/>
              <a:gd name="connsiteX3" fmla="*/ 0 w 660780"/>
              <a:gd name="connsiteY3" fmla="*/ 2143125 h 2143125"/>
              <a:gd name="connsiteX4" fmla="*/ 0 w 660780"/>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780" h="2143125">
                <a:moveTo>
                  <a:pt x="0" y="0"/>
                </a:moveTo>
                <a:lnTo>
                  <a:pt x="660780" y="0"/>
                </a:lnTo>
                <a:lnTo>
                  <a:pt x="660780" y="2143125"/>
                </a:lnTo>
                <a:lnTo>
                  <a:pt x="0" y="2143125"/>
                </a:lnTo>
                <a:lnTo>
                  <a:pt x="0" y="0"/>
                </a:lnTo>
                <a:close/>
              </a:path>
            </a:pathLst>
          </a:custGeom>
        </p:spPr>
      </p:pic>
      <p:pic>
        <p:nvPicPr>
          <p:cNvPr id="41" name="Picture 40"/>
          <p:cNvPicPr>
            <a:picLocks noChangeAspect="1"/>
          </p:cNvPicPr>
          <p:nvPr/>
        </p:nvPicPr>
        <p:blipFill>
          <a:blip r:embed="rId13"/>
          <a:srcRect l="23467" t="100000" r="73680" b="-21838"/>
          <a:stretch>
            <a:fillRect/>
          </a:stretch>
        </p:blipFill>
        <p:spPr>
          <a:xfrm>
            <a:off x="1798320"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40" name="Picture 39"/>
          <p:cNvPicPr>
            <a:picLocks noChangeAspect="1"/>
          </p:cNvPicPr>
          <p:nvPr/>
        </p:nvPicPr>
        <p:blipFill>
          <a:blip r:embed="rId13"/>
          <a:srcRect l="48990" t="100000" r="48158" b="-24979"/>
          <a:stretch>
            <a:fillRect/>
          </a:stretch>
        </p:blipFill>
        <p:spPr>
          <a:xfrm>
            <a:off x="2573813" y="4377565"/>
            <a:ext cx="86676" cy="535331"/>
          </a:xfrm>
          <a:custGeom>
            <a:avLst/>
            <a:gdLst>
              <a:gd name="connsiteX0" fmla="*/ 0 w 86676"/>
              <a:gd name="connsiteY0" fmla="*/ 0 h 535331"/>
              <a:gd name="connsiteX1" fmla="*/ 86676 w 86676"/>
              <a:gd name="connsiteY1" fmla="*/ 0 h 535331"/>
              <a:gd name="connsiteX2" fmla="*/ 86676 w 86676"/>
              <a:gd name="connsiteY2" fmla="*/ 535331 h 535331"/>
              <a:gd name="connsiteX3" fmla="*/ 0 w 86676"/>
              <a:gd name="connsiteY3" fmla="*/ 535331 h 535331"/>
              <a:gd name="connsiteX4" fmla="*/ 0 w 86676"/>
              <a:gd name="connsiteY4" fmla="*/ 0 h 5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535331">
                <a:moveTo>
                  <a:pt x="0" y="0"/>
                </a:moveTo>
                <a:lnTo>
                  <a:pt x="86676" y="0"/>
                </a:lnTo>
                <a:lnTo>
                  <a:pt x="86676" y="535331"/>
                </a:lnTo>
                <a:lnTo>
                  <a:pt x="0" y="535331"/>
                </a:lnTo>
                <a:lnTo>
                  <a:pt x="0" y="0"/>
                </a:lnTo>
                <a:close/>
              </a:path>
            </a:pathLst>
          </a:custGeom>
        </p:spPr>
      </p:pic>
      <p:pic>
        <p:nvPicPr>
          <p:cNvPr id="39" name="Picture 38"/>
          <p:cNvPicPr>
            <a:picLocks noChangeAspect="1"/>
          </p:cNvPicPr>
          <p:nvPr/>
        </p:nvPicPr>
        <p:blipFill>
          <a:blip r:embed="rId13"/>
          <a:srcRect l="75400" t="100000" r="21747" b="-21838"/>
          <a:stretch>
            <a:fillRect/>
          </a:stretch>
        </p:blipFill>
        <p:spPr>
          <a:xfrm>
            <a:off x="3376287"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spTree>
    <p:extLst>
      <p:ext uri="{BB962C8B-B14F-4D97-AF65-F5344CB8AC3E}">
        <p14:creationId xmlns:p14="http://schemas.microsoft.com/office/powerpoint/2010/main" val="991137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6" name="Rectangle 5"/>
          <p:cNvSpPr/>
          <p:nvPr/>
        </p:nvSpPr>
        <p:spPr>
          <a:xfrm>
            <a:off x="5256084" y="957022"/>
            <a:ext cx="1752404"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5" name="Picture 34"/>
          <p:cNvPicPr>
            <a:picLocks noChangeAspect="1"/>
          </p:cNvPicPr>
          <p:nvPr/>
        </p:nvPicPr>
        <p:blipFill>
          <a:blip r:embed="rId11"/>
          <a:srcRect l="53343" t="-1574" r="43725" b="100000"/>
          <a:stretch>
            <a:fillRect/>
          </a:stretch>
        </p:blipFill>
        <p:spPr>
          <a:xfrm>
            <a:off x="2027782" y="2291987"/>
            <a:ext cx="52782" cy="40029"/>
          </a:xfrm>
          <a:custGeom>
            <a:avLst/>
            <a:gdLst>
              <a:gd name="connsiteX0" fmla="*/ 26391 w 52782"/>
              <a:gd name="connsiteY0" fmla="*/ 0 h 40029"/>
              <a:gd name="connsiteX1" fmla="*/ 52782 w 52782"/>
              <a:gd name="connsiteY1" fmla="*/ 40029 h 40029"/>
              <a:gd name="connsiteX2" fmla="*/ 0 w 52782"/>
              <a:gd name="connsiteY2" fmla="*/ 40029 h 40029"/>
              <a:gd name="connsiteX3" fmla="*/ 26391 w 52782"/>
              <a:gd name="connsiteY3" fmla="*/ 0 h 40029"/>
            </a:gdLst>
            <a:ahLst/>
            <a:cxnLst>
              <a:cxn ang="0">
                <a:pos x="connsiteX0" y="connsiteY0"/>
              </a:cxn>
              <a:cxn ang="0">
                <a:pos x="connsiteX1" y="connsiteY1"/>
              </a:cxn>
              <a:cxn ang="0">
                <a:pos x="connsiteX2" y="connsiteY2"/>
              </a:cxn>
              <a:cxn ang="0">
                <a:pos x="connsiteX3" y="connsiteY3"/>
              </a:cxn>
            </a:cxnLst>
            <a:rect l="l" t="t" r="r" b="b"/>
            <a:pathLst>
              <a:path w="52782" h="40029">
                <a:moveTo>
                  <a:pt x="26391" y="0"/>
                </a:moveTo>
                <a:lnTo>
                  <a:pt x="52782" y="40029"/>
                </a:lnTo>
                <a:lnTo>
                  <a:pt x="0" y="40029"/>
                </a:lnTo>
                <a:lnTo>
                  <a:pt x="26391" y="0"/>
                </a:lnTo>
                <a:close/>
              </a:path>
            </a:pathLst>
          </a:custGeom>
        </p:spPr>
      </p:pic>
      <p:pic>
        <p:nvPicPr>
          <p:cNvPr id="31" name="Picture 30"/>
          <p:cNvPicPr>
            <a:picLocks noChangeAspect="1"/>
          </p:cNvPicPr>
          <p:nvPr/>
        </p:nvPicPr>
        <p:blipFill>
          <a:blip r:embed="rId11"/>
          <a:srcRect l="100000" t="46946" r="-5779" b="44467"/>
          <a:stretch>
            <a:fillRect/>
          </a:stretch>
        </p:blipFill>
        <p:spPr>
          <a:xfrm>
            <a:off x="2867704" y="3525927"/>
            <a:ext cx="104034" cy="218394"/>
          </a:xfrm>
          <a:custGeom>
            <a:avLst/>
            <a:gdLst>
              <a:gd name="connsiteX0" fmla="*/ 0 w 104034"/>
              <a:gd name="connsiteY0" fmla="*/ 0 h 218394"/>
              <a:gd name="connsiteX1" fmla="*/ 104034 w 104034"/>
              <a:gd name="connsiteY1" fmla="*/ 157794 h 218394"/>
              <a:gd name="connsiteX2" fmla="*/ 0 w 104034"/>
              <a:gd name="connsiteY2" fmla="*/ 218394 h 218394"/>
              <a:gd name="connsiteX3" fmla="*/ 0 w 104034"/>
              <a:gd name="connsiteY3" fmla="*/ 0 h 218394"/>
            </a:gdLst>
            <a:ahLst/>
            <a:cxnLst>
              <a:cxn ang="0">
                <a:pos x="connsiteX0" y="connsiteY0"/>
              </a:cxn>
              <a:cxn ang="0">
                <a:pos x="connsiteX1" y="connsiteY1"/>
              </a:cxn>
              <a:cxn ang="0">
                <a:pos x="connsiteX2" y="connsiteY2"/>
              </a:cxn>
              <a:cxn ang="0">
                <a:pos x="connsiteX3" y="connsiteY3"/>
              </a:cxn>
            </a:cxnLst>
            <a:rect l="l" t="t" r="r" b="b"/>
            <a:pathLst>
              <a:path w="104034" h="218394">
                <a:moveTo>
                  <a:pt x="0" y="0"/>
                </a:moveTo>
                <a:lnTo>
                  <a:pt x="104034" y="157794"/>
                </a:lnTo>
                <a:lnTo>
                  <a:pt x="0" y="218394"/>
                </a:lnTo>
                <a:lnTo>
                  <a:pt x="0" y="0"/>
                </a:lnTo>
                <a:close/>
              </a:path>
            </a:pathLst>
          </a:custGeom>
        </p:spPr>
      </p:pic>
      <p:pic>
        <p:nvPicPr>
          <p:cNvPr id="48" name="Picture 47"/>
          <p:cNvPicPr>
            <a:picLocks noChangeAspect="1"/>
          </p:cNvPicPr>
          <p:nvPr/>
        </p:nvPicPr>
        <p:blipFill>
          <a:blip r:embed="rId12"/>
          <a:srcRect l="23467" t="-12937" r="73680" b="100000"/>
          <a:stretch>
            <a:fillRect/>
          </a:stretch>
        </p:blipFill>
        <p:spPr>
          <a:xfrm>
            <a:off x="1798320"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7" name="Picture 46"/>
          <p:cNvPicPr>
            <a:picLocks noChangeAspect="1"/>
          </p:cNvPicPr>
          <p:nvPr/>
        </p:nvPicPr>
        <p:blipFill>
          <a:blip r:embed="rId12"/>
          <a:srcRect l="75400" t="-12937" r="21747" b="100000"/>
          <a:stretch>
            <a:fillRect/>
          </a:stretch>
        </p:blipFill>
        <p:spPr>
          <a:xfrm>
            <a:off x="3376287"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6" name="Picture 45"/>
          <p:cNvPicPr>
            <a:picLocks noChangeAspect="1"/>
          </p:cNvPicPr>
          <p:nvPr/>
        </p:nvPicPr>
        <p:blipFill>
          <a:blip r:embed="rId12"/>
          <a:srcRect l="48990" t="-9795" r="48158" b="100000"/>
          <a:stretch>
            <a:fillRect/>
          </a:stretch>
        </p:blipFill>
        <p:spPr>
          <a:xfrm>
            <a:off x="2573813" y="2024517"/>
            <a:ext cx="86676" cy="209923"/>
          </a:xfrm>
          <a:custGeom>
            <a:avLst/>
            <a:gdLst>
              <a:gd name="connsiteX0" fmla="*/ 0 w 86676"/>
              <a:gd name="connsiteY0" fmla="*/ 0 h 209923"/>
              <a:gd name="connsiteX1" fmla="*/ 86676 w 86676"/>
              <a:gd name="connsiteY1" fmla="*/ 0 h 209923"/>
              <a:gd name="connsiteX2" fmla="*/ 86676 w 86676"/>
              <a:gd name="connsiteY2" fmla="*/ 209923 h 209923"/>
              <a:gd name="connsiteX3" fmla="*/ 0 w 86676"/>
              <a:gd name="connsiteY3" fmla="*/ 209923 h 209923"/>
              <a:gd name="connsiteX4" fmla="*/ 0 w 86676"/>
              <a:gd name="connsiteY4" fmla="*/ 0 h 20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09923">
                <a:moveTo>
                  <a:pt x="0" y="0"/>
                </a:moveTo>
                <a:lnTo>
                  <a:pt x="86676" y="0"/>
                </a:lnTo>
                <a:lnTo>
                  <a:pt x="86676" y="209923"/>
                </a:lnTo>
                <a:lnTo>
                  <a:pt x="0" y="209923"/>
                </a:lnTo>
                <a:lnTo>
                  <a:pt x="0" y="0"/>
                </a:lnTo>
                <a:close/>
              </a:path>
            </a:pathLst>
          </a:custGeom>
        </p:spPr>
      </p:pic>
      <p:pic>
        <p:nvPicPr>
          <p:cNvPr id="41" name="Picture 40"/>
          <p:cNvPicPr>
            <a:picLocks noChangeAspect="1"/>
          </p:cNvPicPr>
          <p:nvPr/>
        </p:nvPicPr>
        <p:blipFill>
          <a:blip r:embed="rId12"/>
          <a:srcRect l="23467" t="100000" r="73680" b="-21838"/>
          <a:stretch>
            <a:fillRect/>
          </a:stretch>
        </p:blipFill>
        <p:spPr>
          <a:xfrm>
            <a:off x="1798320"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40" name="Picture 39"/>
          <p:cNvPicPr>
            <a:picLocks noChangeAspect="1"/>
          </p:cNvPicPr>
          <p:nvPr/>
        </p:nvPicPr>
        <p:blipFill>
          <a:blip r:embed="rId12"/>
          <a:srcRect l="48990" t="100000" r="48158" b="-24979"/>
          <a:stretch>
            <a:fillRect/>
          </a:stretch>
        </p:blipFill>
        <p:spPr>
          <a:xfrm>
            <a:off x="2573813" y="4377565"/>
            <a:ext cx="86676" cy="535331"/>
          </a:xfrm>
          <a:custGeom>
            <a:avLst/>
            <a:gdLst>
              <a:gd name="connsiteX0" fmla="*/ 0 w 86676"/>
              <a:gd name="connsiteY0" fmla="*/ 0 h 535331"/>
              <a:gd name="connsiteX1" fmla="*/ 86676 w 86676"/>
              <a:gd name="connsiteY1" fmla="*/ 0 h 535331"/>
              <a:gd name="connsiteX2" fmla="*/ 86676 w 86676"/>
              <a:gd name="connsiteY2" fmla="*/ 535331 h 535331"/>
              <a:gd name="connsiteX3" fmla="*/ 0 w 86676"/>
              <a:gd name="connsiteY3" fmla="*/ 535331 h 535331"/>
              <a:gd name="connsiteX4" fmla="*/ 0 w 86676"/>
              <a:gd name="connsiteY4" fmla="*/ 0 h 5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535331">
                <a:moveTo>
                  <a:pt x="0" y="0"/>
                </a:moveTo>
                <a:lnTo>
                  <a:pt x="86676" y="0"/>
                </a:lnTo>
                <a:lnTo>
                  <a:pt x="86676" y="535331"/>
                </a:lnTo>
                <a:lnTo>
                  <a:pt x="0" y="535331"/>
                </a:lnTo>
                <a:lnTo>
                  <a:pt x="0" y="0"/>
                </a:lnTo>
                <a:close/>
              </a:path>
            </a:pathLst>
          </a:custGeom>
        </p:spPr>
      </p:pic>
      <p:pic>
        <p:nvPicPr>
          <p:cNvPr id="39" name="Picture 38"/>
          <p:cNvPicPr>
            <a:picLocks noChangeAspect="1"/>
          </p:cNvPicPr>
          <p:nvPr/>
        </p:nvPicPr>
        <p:blipFill>
          <a:blip r:embed="rId12"/>
          <a:srcRect l="75400" t="100000" r="21747" b="-21838"/>
          <a:stretch>
            <a:fillRect/>
          </a:stretch>
        </p:blipFill>
        <p:spPr>
          <a:xfrm>
            <a:off x="3376287"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28" name="Picture 27"/>
          <p:cNvPicPr>
            <a:picLocks noChangeAspect="1"/>
          </p:cNvPicPr>
          <p:nvPr/>
        </p:nvPicPr>
        <p:blipFill>
          <a:blip r:embed="rId13"/>
          <a:stretch>
            <a:fillRect/>
          </a:stretch>
        </p:blipFill>
        <p:spPr>
          <a:xfrm>
            <a:off x="998622" y="2331131"/>
            <a:ext cx="3788228" cy="31220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14"/>
          <a:stretch>
            <a:fillRect/>
          </a:stretch>
        </p:blipFill>
        <p:spPr>
          <a:xfrm>
            <a:off x="5580550" y="2024517"/>
            <a:ext cx="5313476" cy="3342045"/>
          </a:xfrm>
          <a:prstGeom prst="rect">
            <a:avLst/>
          </a:prstGeom>
        </p:spPr>
      </p:pic>
    </p:spTree>
    <p:extLst>
      <p:ext uri="{BB962C8B-B14F-4D97-AF65-F5344CB8AC3E}">
        <p14:creationId xmlns:p14="http://schemas.microsoft.com/office/powerpoint/2010/main" val="30640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2" name="Rectangle 1"/>
          <p:cNvSpPr/>
          <p:nvPr/>
        </p:nvSpPr>
        <p:spPr>
          <a:xfrm>
            <a:off x="5239657" y="961682"/>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11"/>
          <a:stretch>
            <a:fillRect/>
          </a:stretch>
        </p:blipFill>
        <p:spPr>
          <a:xfrm>
            <a:off x="2388508" y="3149882"/>
            <a:ext cx="2962048" cy="2568747"/>
          </a:xfrm>
          <a:prstGeom prst="rect">
            <a:avLst/>
          </a:prstGeom>
        </p:spPr>
      </p:pic>
      <p:sp>
        <p:nvSpPr>
          <p:cNvPr id="11" name="Rounded Rectangular Callout 10"/>
          <p:cNvSpPr/>
          <p:nvPr/>
        </p:nvSpPr>
        <p:spPr>
          <a:xfrm>
            <a:off x="5239657" y="1885053"/>
            <a:ext cx="4064000" cy="1699633"/>
          </a:xfrm>
          <a:prstGeom prst="wedgeRoundRectCallout">
            <a:avLst>
              <a:gd name="adj1" fmla="val -73355"/>
              <a:gd name="adj2" fmla="val 92856"/>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miệng</a:t>
            </a:r>
            <a:r>
              <a:rPr lang="en-US" sz="2800" dirty="0">
                <a:solidFill>
                  <a:srgbClr val="000000"/>
                </a:solidFill>
                <a:latin typeface="Times New Roman" panose="02020603050405020304" pitchFamily="18" charset="0"/>
                <a:ea typeface="Times New Roman" panose="02020603050405020304" pitchFamily="18" charset="0"/>
              </a:rPr>
              <a:t> Hello Kitty?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234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31890139"/>
              </p:ext>
            </p:extLst>
          </p:nvPr>
        </p:nvGraphicFramePr>
        <p:xfrm>
          <a:off x="0" y="0"/>
          <a:ext cx="12192000" cy="6130925"/>
        </p:xfrm>
        <a:graphic>
          <a:graphicData uri="http://schemas.openxmlformats.org/presentationml/2006/ole">
            <mc:AlternateContent xmlns:mc="http://schemas.openxmlformats.org/markup-compatibility/2006">
              <mc:Choice xmlns:v="urn:schemas-microsoft-com:vml" Requires="v">
                <p:oleObj spid="_x0000_s1058" name="Slide" r:id="rId3" imgW="4575175" imgH="3432175" progId="PowerPoint.Slide.8">
                  <p:embed/>
                </p:oleObj>
              </mc:Choice>
              <mc:Fallback>
                <p:oleObj name="Slide" r:id="rId3" imgW="4575175" imgH="3432175" progId="PowerPoint.Slide.8">
                  <p:embed/>
                  <p:pic>
                    <p:nvPicPr>
                      <p:cNvPr id="4" name="Object 3"/>
                      <p:cNvPicPr/>
                      <p:nvPr/>
                    </p:nvPicPr>
                    <p:blipFill>
                      <a:blip r:embed="rId4"/>
                      <a:stretch>
                        <a:fillRect/>
                      </a:stretch>
                    </p:blipFill>
                    <p:spPr>
                      <a:xfrm>
                        <a:off x="0" y="0"/>
                        <a:ext cx="12192000" cy="6130925"/>
                      </a:xfrm>
                      <a:prstGeom prst="rect">
                        <a:avLst/>
                      </a:prstGeom>
                    </p:spPr>
                  </p:pic>
                </p:oleObj>
              </mc:Fallback>
            </mc:AlternateContent>
          </a:graphicData>
        </a:graphic>
      </p:graphicFrame>
      <p:sp>
        <p:nvSpPr>
          <p:cNvPr id="5" name="Rectangle 4"/>
          <p:cNvSpPr/>
          <p:nvPr/>
        </p:nvSpPr>
        <p:spPr>
          <a:xfrm>
            <a:off x="2034069" y="5241520"/>
            <a:ext cx="4031451" cy="87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6224772" y="5461447"/>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D</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06884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smtClean="0">
                <a:solidFill>
                  <a:schemeClr val="accent1">
                    <a:lumMod val="75000"/>
                  </a:schemeClr>
                </a:solidFill>
                <a:latin typeface="Times New Roman" panose="02020603050405020304" pitchFamily="18" charset="0"/>
                <a:cs typeface="Times New Roman" panose="02020603050405020304" pitchFamily="18" charset="0"/>
              </a:rPr>
              <a:t>ơ</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smtClean="0">
                <a:solidFill>
                  <a:srgbClr val="EC1CB6"/>
                </a:solidFill>
                <a:latin typeface="Times New Roman" panose="02020603050405020304" pitchFamily="18" charset="0"/>
                <a:cs typeface="Times New Roman" panose="02020603050405020304" pitchFamily="18" charset="0"/>
              </a:rPr>
              <a:t>hồng</a:t>
            </a:r>
            <a:r>
              <a:rPr lang="en-US" b="1" dirty="0" smtClean="0">
                <a:solidFill>
                  <a:srgbClr val="EC1CB6"/>
                </a:solidFill>
                <a:latin typeface="Times New Roman" panose="02020603050405020304" pitchFamily="18" charset="0"/>
                <a:cs typeface="Times New Roman" panose="02020603050405020304" pitchFamily="18" charset="0"/>
              </a:rPr>
              <a:t> – </a:t>
            </a:r>
            <a:r>
              <a:rPr lang="en-US" b="1" dirty="0" err="1" smtClean="0">
                <a:solidFill>
                  <a:schemeClr val="bg1"/>
                </a:solidFill>
                <a:latin typeface="Times New Roman" panose="02020603050405020304" pitchFamily="18" charset="0"/>
                <a:cs typeface="Times New Roman" panose="02020603050405020304" pitchFamily="18" charset="0"/>
              </a:rPr>
              <a:t>trắng</a:t>
            </a:r>
            <a:r>
              <a:rPr lang="en-US" dirty="0" smtClean="0">
                <a:solidFill>
                  <a:srgbClr val="EC1CB6"/>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791878"/>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1961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281179" y="1887416"/>
            <a:ext cx="7914346"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được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từ tác phẩm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086967" y="4362429"/>
            <a:ext cx="401584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Đất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rừng phương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238352" y="4296549"/>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Dế Mèn phiêu lưu kí.</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7247059" y="4292193"/>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Dế Mèn phiêu lưu kí</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8" name="Rectangle 17"/>
          <p:cNvSpPr/>
          <p:nvPr/>
        </p:nvSpPr>
        <p:spPr>
          <a:xfrm>
            <a:off x="1252070" y="5470236"/>
            <a:ext cx="3490058"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6910997" y="5716457"/>
            <a:ext cx="47628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252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47140" y="2124747"/>
            <a:ext cx="838242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nằm ở phần nào của tác phẩm?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632533" y="4333055"/>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1632533" y="4333054"/>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Rectangle 5"/>
          <p:cNvSpPr/>
          <p:nvPr/>
        </p:nvSpPr>
        <p:spPr>
          <a:xfrm>
            <a:off x="8011185" y="4333053"/>
            <a:ext cx="225574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III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632533" y="5705604"/>
            <a:ext cx="227305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39426" y="5705603"/>
            <a:ext cx="21275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X</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961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874275" y="1803347"/>
            <a:ext cx="6327373" cy="120032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3: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Hai nhân vật chính trong </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đoạn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trên là 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991" y="4367367"/>
            <a:ext cx="42017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207809" y="5691256"/>
            <a:ext cx="34820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7403118" y="5652736"/>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p:cNvSpPr/>
          <p:nvPr/>
        </p:nvSpPr>
        <p:spPr>
          <a:xfrm>
            <a:off x="7398762" y="5648380"/>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349422" y="4367366"/>
            <a:ext cx="37433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51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808509" y="1944768"/>
            <a:ext cx="498405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4: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Phương thức biểu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đạt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chính của đoạn trích là</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140640" y="4433628"/>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2140640" y="4433629"/>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8149743" y="4403987"/>
            <a:ext cx="1747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2019476" y="5610775"/>
            <a:ext cx="14510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8149743" y="5623187"/>
            <a:ext cx="18598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715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784551" y="1918675"/>
            <a:ext cx="6478055"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5: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a:t>
            </a:r>
            <a:endParaRPr kumimoji="0" lang="en-US"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đầu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được kể lại theo lời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926573" y="4336412"/>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8149743" y="4336411"/>
            <a:ext cx="16450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926573" y="5667446"/>
            <a:ext cx="185018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49743" y="5609007"/>
            <a:ext cx="15071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1922217" y="4332056"/>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24677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83218" y="1862811"/>
            <a:ext cx="7026282"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6: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Tác giả đã khắc họa vẻ ngoài của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Dế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Mèn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604679" y="4149802"/>
            <a:ext cx="29097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Ốm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896359" y="4136739"/>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6892003" y="4119320"/>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368857" y="5434042"/>
            <a:ext cx="30700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kệch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046692" y="5434042"/>
            <a:ext cx="406553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Thân hình bình thường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như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bao con dế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83330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226527" y="1996059"/>
            <a:ext cx="825572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7: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Tính cách của Dế Mèn trong 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52390" y="4106278"/>
            <a:ext cx="45482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tốt bụng và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giúp đỡ người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6718737" y="4167833"/>
            <a:ext cx="467307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Khiêm tốn, đối xử hòa nhã với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tất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cả các con vật chung quanh,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865288" y="5559287"/>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Rectangle 29"/>
          <p:cNvSpPr/>
          <p:nvPr/>
        </p:nvSpPr>
        <p:spPr>
          <a:xfrm>
            <a:off x="860932" y="5554931"/>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7354389" y="5554930"/>
            <a:ext cx="354616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và ngại va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chạm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với mọi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623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6"/>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grpSp>
        <p:nvGrpSpPr>
          <p:cNvPr id="22" name="Group 21"/>
          <p:cNvGrpSpPr/>
          <p:nvPr/>
        </p:nvGrpSpPr>
        <p:grpSpPr>
          <a:xfrm>
            <a:off x="4081111" y="1210129"/>
            <a:ext cx="9178274" cy="4980435"/>
            <a:chOff x="3773271" y="1332136"/>
            <a:chExt cx="5070196" cy="4980435"/>
          </a:xfrm>
        </p:grpSpPr>
        <p:sp>
          <p:nvSpPr>
            <p:cNvPr id="26" name="Rounded Rectangle 25"/>
            <p:cNvSpPr/>
            <p:nvPr/>
          </p:nvSpPr>
          <p:spPr>
            <a:xfrm>
              <a:off x="3773271" y="1569300"/>
              <a:ext cx="3718724" cy="4743271"/>
            </a:xfrm>
            <a:prstGeom prst="roundRect">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3922020" y="1942734"/>
              <a:ext cx="2863417" cy="4180105"/>
            </a:xfrm>
            <a:custGeom>
              <a:avLst/>
              <a:gdLst>
                <a:gd name="connsiteX0" fmla="*/ 0 w 2863417"/>
                <a:gd name="connsiteY0" fmla="*/ 0 h 2845962"/>
                <a:gd name="connsiteX1" fmla="*/ 2863417 w 2863417"/>
                <a:gd name="connsiteY1" fmla="*/ 0 h 2845962"/>
                <a:gd name="connsiteX2" fmla="*/ 2863417 w 2863417"/>
                <a:gd name="connsiteY2" fmla="*/ 2845962 h 2845962"/>
                <a:gd name="connsiteX3" fmla="*/ 0 w 2863417"/>
                <a:gd name="connsiteY3" fmla="*/ 2845962 h 2845962"/>
                <a:gd name="connsiteX4" fmla="*/ 0 w 2863417"/>
                <a:gd name="connsiteY4" fmla="*/ 0 h 284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417" h="2845962">
                  <a:moveTo>
                    <a:pt x="0" y="0"/>
                  </a:moveTo>
                  <a:lnTo>
                    <a:pt x="2863417" y="0"/>
                  </a:lnTo>
                  <a:lnTo>
                    <a:pt x="2863417" y="2845962"/>
                  </a:lnTo>
                  <a:lnTo>
                    <a:pt x="0" y="2845962"/>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buNone/>
              </a:pPr>
              <a:r>
                <a:rPr lang="en-US" sz="3200" i="1" kern="1200" dirty="0" err="1" smtClean="0">
                  <a:solidFill>
                    <a:schemeClr val="tx1"/>
                  </a:solidFill>
                  <a:latin typeface="Times New Roman" panose="02020603050405020304" pitchFamily="18" charset="0"/>
                  <a:ea typeface="MS Mincho"/>
                </a:rPr>
                <a:t>Cuộc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sống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của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mỗi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người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là</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một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chuỗi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những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tạo</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ra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niềm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vui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hạnh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phúc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mang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đến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kinh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để</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lại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sự</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nuối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tiếc</a:t>
              </a:r>
              <a:r>
                <a:rPr lang="en-US" sz="3200" i="1" kern="1200" dirty="0" smtClean="0">
                  <a:solidFill>
                    <a:schemeClr val="tx1"/>
                  </a:solidFill>
                  <a:latin typeface="Times New Roman" panose="02020603050405020304" pitchFamily="18" charset="0"/>
                  <a:ea typeface="MS Mincho"/>
                </a:rPr>
                <a:t>, day </a:t>
              </a:r>
              <a:r>
                <a:rPr lang="en-US" sz="3200" i="1" kern="1200" dirty="0" err="1" smtClean="0">
                  <a:solidFill>
                    <a:schemeClr val="tx1"/>
                  </a:solidFill>
                  <a:latin typeface="Times New Roman" panose="02020603050405020304" pitchFamily="18" charset="0"/>
                  <a:ea typeface="MS Mincho"/>
                </a:rPr>
                <a:t>dứt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Tất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cả</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đều</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là</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bài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học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quý</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giá</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trong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hành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trình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khôn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lớn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trưởng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thành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của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chúng</a:t>
              </a:r>
              <a:r>
                <a:rPr lang="en-US" sz="3200" i="1" kern="1200" dirty="0" smtClean="0">
                  <a:solidFill>
                    <a:schemeClr val="tx1"/>
                  </a:solidFill>
                  <a:latin typeface="Times New Roman" panose="02020603050405020304" pitchFamily="18" charset="0"/>
                  <a:ea typeface="MS Mincho"/>
                </a:rPr>
                <a:t> ta.</a:t>
              </a:r>
              <a:endParaRPr lang="en-US" sz="3200" kern="1200" dirty="0">
                <a:solidFill>
                  <a:schemeClr val="tx1"/>
                </a:solidFill>
                <a:effectLst/>
                <a:latin typeface="Times New Roman" panose="02020603050405020304" pitchFamily="18" charset="0"/>
                <a:ea typeface="Times New Roman" panose="02020603050405020304" pitchFamily="18" charset="0"/>
              </a:endParaRPr>
            </a:p>
          </p:txBody>
        </p:sp>
        <p:sp>
          <p:nvSpPr>
            <p:cNvPr id="28" name="Oval 27"/>
            <p:cNvSpPr/>
            <p:nvPr/>
          </p:nvSpPr>
          <p:spPr>
            <a:xfrm>
              <a:off x="6828598" y="1457319"/>
              <a:ext cx="894645" cy="1490802"/>
            </a:xfrm>
            <a:prstGeom prst="ellipse">
              <a:avLst/>
            </a:prstGeom>
            <a:blipFill>
              <a:blip r:embed="rId11"/>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Freeform 28"/>
            <p:cNvSpPr/>
            <p:nvPr/>
          </p:nvSpPr>
          <p:spPr>
            <a:xfrm>
              <a:off x="8132337" y="1332136"/>
              <a:ext cx="711130" cy="1280683"/>
            </a:xfrm>
            <a:custGeom>
              <a:avLst/>
              <a:gdLst>
                <a:gd name="connsiteX0" fmla="*/ 0 w 711130"/>
                <a:gd name="connsiteY0" fmla="*/ 0 h 1280683"/>
                <a:gd name="connsiteX1" fmla="*/ 711130 w 711130"/>
                <a:gd name="connsiteY1" fmla="*/ 0 h 1280683"/>
                <a:gd name="connsiteX2" fmla="*/ 711130 w 711130"/>
                <a:gd name="connsiteY2" fmla="*/ 1280683 h 1280683"/>
                <a:gd name="connsiteX3" fmla="*/ 0 w 711130"/>
                <a:gd name="connsiteY3" fmla="*/ 1280683 h 1280683"/>
                <a:gd name="connsiteX4" fmla="*/ 0 w 711130"/>
                <a:gd name="connsiteY4" fmla="*/ 0 h 128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30" h="1280683">
                  <a:moveTo>
                    <a:pt x="0" y="0"/>
                  </a:moveTo>
                  <a:lnTo>
                    <a:pt x="711130" y="0"/>
                  </a:lnTo>
                  <a:lnTo>
                    <a:pt x="711130" y="1280683"/>
                  </a:lnTo>
                  <a:lnTo>
                    <a:pt x="0" y="1280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26670" rIns="53340" bIns="26670" numCol="1" spcCol="1270" anchor="ctr" anchorCtr="0">
              <a:noAutofit/>
            </a:bodyPr>
            <a:lstStyle/>
            <a:p>
              <a:pPr lvl="0" algn="l" defTabSz="933450">
                <a:lnSpc>
                  <a:spcPct val="90000"/>
                </a:lnSpc>
                <a:spcBef>
                  <a:spcPct val="0"/>
                </a:spcBef>
                <a:spcAft>
                  <a:spcPct val="35000"/>
                </a:spcAft>
              </a:pPr>
              <a:endParaRPr lang="en-US" sz="2100" kern="1200"/>
            </a:p>
          </p:txBody>
        </p:sp>
        <p:sp>
          <p:nvSpPr>
            <p:cNvPr id="30" name="Oval 29"/>
            <p:cNvSpPr/>
            <p:nvPr/>
          </p:nvSpPr>
          <p:spPr>
            <a:xfrm>
              <a:off x="6860670" y="3164021"/>
              <a:ext cx="946432" cy="1500604"/>
            </a:xfrm>
            <a:prstGeom prst="ellipse">
              <a:avLst/>
            </a:prstGeom>
            <a:blipFill>
              <a:blip r:embed="rId12"/>
              <a:srcRect/>
              <a:stretch>
                <a:fillRect l="-45000" r="-4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Oval 31"/>
            <p:cNvSpPr/>
            <p:nvPr/>
          </p:nvSpPr>
          <p:spPr>
            <a:xfrm>
              <a:off x="6855202" y="4766225"/>
              <a:ext cx="904404" cy="1546346"/>
            </a:xfrm>
            <a:prstGeom prst="ellipse">
              <a:avLst/>
            </a:prstGeom>
            <a:blipFill>
              <a:blip r:embed="rId13"/>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41" name="Picture 40"/>
          <p:cNvPicPr>
            <a:picLocks noChangeAspect="1"/>
          </p:cNvPicPr>
          <p:nvPr/>
        </p:nvPicPr>
        <p:blipFill>
          <a:blip r:embed="rId14"/>
          <a:srcRect l="5347" t="9859" r="9347"/>
          <a:stretch>
            <a:fillRect/>
          </a:stretch>
        </p:blipFill>
        <p:spPr>
          <a:xfrm rot="2662005">
            <a:off x="129694" y="2080021"/>
            <a:ext cx="3986462" cy="2984249"/>
          </a:xfrm>
          <a:custGeom>
            <a:avLst/>
            <a:gdLst>
              <a:gd name="connsiteX0" fmla="*/ 3030424 w 4046424"/>
              <a:gd name="connsiteY0" fmla="*/ 0 h 2721726"/>
              <a:gd name="connsiteX1" fmla="*/ 3175567 w 4046424"/>
              <a:gd name="connsiteY1" fmla="*/ 14515 h 2721726"/>
              <a:gd name="connsiteX2" fmla="*/ 3204595 w 4046424"/>
              <a:gd name="connsiteY2" fmla="*/ 101600 h 2721726"/>
              <a:gd name="connsiteX3" fmla="*/ 3248138 w 4046424"/>
              <a:gd name="connsiteY3" fmla="*/ 188686 h 2721726"/>
              <a:gd name="connsiteX4" fmla="*/ 3233624 w 4046424"/>
              <a:gd name="connsiteY4" fmla="*/ 246743 h 2721726"/>
              <a:gd name="connsiteX5" fmla="*/ 3204595 w 4046424"/>
              <a:gd name="connsiteY5" fmla="*/ 333829 h 2721726"/>
              <a:gd name="connsiteX6" fmla="*/ 3219109 w 4046424"/>
              <a:gd name="connsiteY6" fmla="*/ 508000 h 2721726"/>
              <a:gd name="connsiteX7" fmla="*/ 3248138 w 4046424"/>
              <a:gd name="connsiteY7" fmla="*/ 595086 h 2721726"/>
              <a:gd name="connsiteX8" fmla="*/ 3262652 w 4046424"/>
              <a:gd name="connsiteY8" fmla="*/ 1059543 h 2721726"/>
              <a:gd name="connsiteX9" fmla="*/ 3291681 w 4046424"/>
              <a:gd name="connsiteY9" fmla="*/ 1146629 h 2721726"/>
              <a:gd name="connsiteX10" fmla="*/ 3320709 w 4046424"/>
              <a:gd name="connsiteY10" fmla="*/ 1190172 h 2721726"/>
              <a:gd name="connsiteX11" fmla="*/ 3364252 w 4046424"/>
              <a:gd name="connsiteY11" fmla="*/ 1219200 h 2721726"/>
              <a:gd name="connsiteX12" fmla="*/ 3436824 w 4046424"/>
              <a:gd name="connsiteY12" fmla="*/ 1306286 h 2721726"/>
              <a:gd name="connsiteX13" fmla="*/ 3523909 w 4046424"/>
              <a:gd name="connsiteY13" fmla="*/ 1364343 h 2721726"/>
              <a:gd name="connsiteX14" fmla="*/ 3551464 w 4046424"/>
              <a:gd name="connsiteY14" fmla="*/ 1405885 h 2721726"/>
              <a:gd name="connsiteX15" fmla="*/ 3557553 w 4046424"/>
              <a:gd name="connsiteY15" fmla="*/ 1415227 h 2721726"/>
              <a:gd name="connsiteX16" fmla="*/ 3558079 w 4046424"/>
              <a:gd name="connsiteY16" fmla="*/ 1416076 h 2721726"/>
              <a:gd name="connsiteX17" fmla="*/ 3560677 w 4046424"/>
              <a:gd name="connsiteY17" fmla="*/ 1420021 h 2721726"/>
              <a:gd name="connsiteX18" fmla="*/ 3557553 w 4046424"/>
              <a:gd name="connsiteY18" fmla="*/ 1415227 h 2721726"/>
              <a:gd name="connsiteX19" fmla="*/ 3550201 w 4046424"/>
              <a:gd name="connsiteY19" fmla="*/ 1403371 h 2721726"/>
              <a:gd name="connsiteX20" fmla="*/ 3596481 w 4046424"/>
              <a:gd name="connsiteY20" fmla="*/ 1451429 h 2721726"/>
              <a:gd name="connsiteX21" fmla="*/ 3654538 w 4046424"/>
              <a:gd name="connsiteY21" fmla="*/ 1538515 h 2721726"/>
              <a:gd name="connsiteX22" fmla="*/ 3683567 w 4046424"/>
              <a:gd name="connsiteY22" fmla="*/ 1582058 h 2721726"/>
              <a:gd name="connsiteX23" fmla="*/ 3712595 w 4046424"/>
              <a:gd name="connsiteY23" fmla="*/ 1625600 h 2721726"/>
              <a:gd name="connsiteX24" fmla="*/ 3799681 w 4046424"/>
              <a:gd name="connsiteY24" fmla="*/ 1698172 h 2721726"/>
              <a:gd name="connsiteX25" fmla="*/ 3828709 w 4046424"/>
              <a:gd name="connsiteY25" fmla="*/ 1741715 h 2721726"/>
              <a:gd name="connsiteX26" fmla="*/ 3930309 w 4046424"/>
              <a:gd name="connsiteY26" fmla="*/ 1872343 h 2721726"/>
              <a:gd name="connsiteX27" fmla="*/ 3988367 w 4046424"/>
              <a:gd name="connsiteY27" fmla="*/ 2046515 h 2721726"/>
              <a:gd name="connsiteX28" fmla="*/ 4031909 w 4046424"/>
              <a:gd name="connsiteY28" fmla="*/ 2177143 h 2721726"/>
              <a:gd name="connsiteX29" fmla="*/ 4046424 w 4046424"/>
              <a:gd name="connsiteY29" fmla="*/ 2220686 h 2721726"/>
              <a:gd name="connsiteX30" fmla="*/ 4031909 w 4046424"/>
              <a:gd name="connsiteY30" fmla="*/ 2452915 h 2721726"/>
              <a:gd name="connsiteX31" fmla="*/ 4017395 w 4046424"/>
              <a:gd name="connsiteY31" fmla="*/ 2510972 h 2721726"/>
              <a:gd name="connsiteX32" fmla="*/ 4002881 w 4046424"/>
              <a:gd name="connsiteY32" fmla="*/ 2598058 h 2721726"/>
              <a:gd name="connsiteX33" fmla="*/ 3995607 w 4046424"/>
              <a:gd name="connsiteY33" fmla="*/ 2721726 h 2721726"/>
              <a:gd name="connsiteX34" fmla="*/ 3649913 w 4046424"/>
              <a:gd name="connsiteY34" fmla="*/ 2721726 h 2721726"/>
              <a:gd name="connsiteX35" fmla="*/ 0 w 4046424"/>
              <a:gd name="connsiteY35" fmla="*/ 1394485 h 2721726"/>
              <a:gd name="connsiteX36" fmla="*/ 33073 w 4046424"/>
              <a:gd name="connsiteY36" fmla="*/ 1390977 h 2721726"/>
              <a:gd name="connsiteX37" fmla="*/ 113052 w 4046424"/>
              <a:gd name="connsiteY37" fmla="*/ 1378858 h 2721726"/>
              <a:gd name="connsiteX38" fmla="*/ 156595 w 4046424"/>
              <a:gd name="connsiteY38" fmla="*/ 1364343 h 2721726"/>
              <a:gd name="connsiteX39" fmla="*/ 200138 w 4046424"/>
              <a:gd name="connsiteY39" fmla="*/ 1335315 h 2721726"/>
              <a:gd name="connsiteX40" fmla="*/ 316252 w 4046424"/>
              <a:gd name="connsiteY40" fmla="*/ 1349829 h 2721726"/>
              <a:gd name="connsiteX41" fmla="*/ 345281 w 4046424"/>
              <a:gd name="connsiteY41" fmla="*/ 1393372 h 2721726"/>
              <a:gd name="connsiteX42" fmla="*/ 519452 w 4046424"/>
              <a:gd name="connsiteY42" fmla="*/ 1393372 h 2721726"/>
              <a:gd name="connsiteX43" fmla="*/ 562995 w 4046424"/>
              <a:gd name="connsiteY43" fmla="*/ 1407886 h 2721726"/>
              <a:gd name="connsiteX44" fmla="*/ 650081 w 4046424"/>
              <a:gd name="connsiteY44" fmla="*/ 1480458 h 2721726"/>
              <a:gd name="connsiteX45" fmla="*/ 824252 w 4046424"/>
              <a:gd name="connsiteY45" fmla="*/ 1509486 h 2721726"/>
              <a:gd name="connsiteX46" fmla="*/ 1259681 w 4046424"/>
              <a:gd name="connsiteY46" fmla="*/ 1524000 h 2721726"/>
              <a:gd name="connsiteX47" fmla="*/ 1317738 w 4046424"/>
              <a:gd name="connsiteY47" fmla="*/ 1509486 h 2721726"/>
              <a:gd name="connsiteX48" fmla="*/ 1404824 w 4046424"/>
              <a:gd name="connsiteY48" fmla="*/ 1480458 h 2721726"/>
              <a:gd name="connsiteX49" fmla="*/ 1448367 w 4046424"/>
              <a:gd name="connsiteY49" fmla="*/ 1451429 h 2721726"/>
              <a:gd name="connsiteX50" fmla="*/ 1491909 w 4046424"/>
              <a:gd name="connsiteY50" fmla="*/ 1436915 h 2721726"/>
              <a:gd name="connsiteX51" fmla="*/ 1564481 w 4046424"/>
              <a:gd name="connsiteY51" fmla="*/ 1378858 h 2721726"/>
              <a:gd name="connsiteX52" fmla="*/ 1593509 w 4046424"/>
              <a:gd name="connsiteY52" fmla="*/ 1335315 h 2721726"/>
              <a:gd name="connsiteX53" fmla="*/ 1680595 w 4046424"/>
              <a:gd name="connsiteY53" fmla="*/ 1262743 h 2721726"/>
              <a:gd name="connsiteX54" fmla="*/ 1709624 w 4046424"/>
              <a:gd name="connsiteY54" fmla="*/ 1219200 h 2721726"/>
              <a:gd name="connsiteX55" fmla="*/ 1796709 w 4046424"/>
              <a:gd name="connsiteY55" fmla="*/ 1146629 h 2721726"/>
              <a:gd name="connsiteX56" fmla="*/ 1825738 w 4046424"/>
              <a:gd name="connsiteY56" fmla="*/ 1088572 h 2721726"/>
              <a:gd name="connsiteX57" fmla="*/ 1927338 w 4046424"/>
              <a:gd name="connsiteY57" fmla="*/ 972458 h 2721726"/>
              <a:gd name="connsiteX58" fmla="*/ 1999909 w 4046424"/>
              <a:gd name="connsiteY58" fmla="*/ 899886 h 2721726"/>
              <a:gd name="connsiteX59" fmla="*/ 2028938 w 4046424"/>
              <a:gd name="connsiteY59" fmla="*/ 856343 h 2721726"/>
              <a:gd name="connsiteX60" fmla="*/ 2116024 w 4046424"/>
              <a:gd name="connsiteY60" fmla="*/ 783772 h 2721726"/>
              <a:gd name="connsiteX61" fmla="*/ 2188595 w 4046424"/>
              <a:gd name="connsiteY61" fmla="*/ 711200 h 2721726"/>
              <a:gd name="connsiteX62" fmla="*/ 2232138 w 4046424"/>
              <a:gd name="connsiteY62" fmla="*/ 624115 h 2721726"/>
              <a:gd name="connsiteX63" fmla="*/ 2275681 w 4046424"/>
              <a:gd name="connsiteY63" fmla="*/ 595086 h 2721726"/>
              <a:gd name="connsiteX64" fmla="*/ 2333738 w 4046424"/>
              <a:gd name="connsiteY64" fmla="*/ 522515 h 2721726"/>
              <a:gd name="connsiteX65" fmla="*/ 2362767 w 4046424"/>
              <a:gd name="connsiteY65" fmla="*/ 478972 h 2721726"/>
              <a:gd name="connsiteX66" fmla="*/ 2406309 w 4046424"/>
              <a:gd name="connsiteY66" fmla="*/ 449943 h 2721726"/>
              <a:gd name="connsiteX67" fmla="*/ 2493395 w 4046424"/>
              <a:gd name="connsiteY67" fmla="*/ 391886 h 2721726"/>
              <a:gd name="connsiteX68" fmla="*/ 2638538 w 4046424"/>
              <a:gd name="connsiteY68" fmla="*/ 246743 h 2721726"/>
              <a:gd name="connsiteX69" fmla="*/ 2725624 w 4046424"/>
              <a:gd name="connsiteY69" fmla="*/ 174172 h 2721726"/>
              <a:gd name="connsiteX70" fmla="*/ 2769167 w 4046424"/>
              <a:gd name="connsiteY70" fmla="*/ 159658 h 2721726"/>
              <a:gd name="connsiteX71" fmla="*/ 2899795 w 4046424"/>
              <a:gd name="connsiteY71" fmla="*/ 72572 h 2721726"/>
              <a:gd name="connsiteX72" fmla="*/ 2986881 w 4046424"/>
              <a:gd name="connsiteY72" fmla="*/ 14515 h 2721726"/>
              <a:gd name="connsiteX73" fmla="*/ 3030424 w 4046424"/>
              <a:gd name="connsiteY73" fmla="*/ 0 h 272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046424" h="2721726">
                <a:moveTo>
                  <a:pt x="3030424" y="0"/>
                </a:moveTo>
                <a:lnTo>
                  <a:pt x="3175567" y="14515"/>
                </a:lnTo>
                <a:cubicBezTo>
                  <a:pt x="3201997" y="29933"/>
                  <a:pt x="3194919" y="72572"/>
                  <a:pt x="3204595" y="101600"/>
                </a:cubicBezTo>
                <a:cubicBezTo>
                  <a:pt x="3224626" y="161692"/>
                  <a:pt x="3210622" y="132413"/>
                  <a:pt x="3248138" y="188686"/>
                </a:cubicBezTo>
                <a:cubicBezTo>
                  <a:pt x="3243300" y="208038"/>
                  <a:pt x="3239356" y="227636"/>
                  <a:pt x="3233624" y="246743"/>
                </a:cubicBezTo>
                <a:cubicBezTo>
                  <a:pt x="3224831" y="276051"/>
                  <a:pt x="3204595" y="333829"/>
                  <a:pt x="3204595" y="333829"/>
                </a:cubicBezTo>
                <a:cubicBezTo>
                  <a:pt x="3209433" y="391886"/>
                  <a:pt x="3209531" y="450534"/>
                  <a:pt x="3219109" y="508000"/>
                </a:cubicBezTo>
                <a:cubicBezTo>
                  <a:pt x="3224139" y="538183"/>
                  <a:pt x="3248138" y="595086"/>
                  <a:pt x="3248138" y="595086"/>
                </a:cubicBezTo>
                <a:cubicBezTo>
                  <a:pt x="3252976" y="749905"/>
                  <a:pt x="3250461" y="905129"/>
                  <a:pt x="3262652" y="1059543"/>
                </a:cubicBezTo>
                <a:cubicBezTo>
                  <a:pt x="3265060" y="1090047"/>
                  <a:pt x="3274708" y="1121169"/>
                  <a:pt x="3291681" y="1146629"/>
                </a:cubicBezTo>
                <a:cubicBezTo>
                  <a:pt x="3301357" y="1161143"/>
                  <a:pt x="3308374" y="1177837"/>
                  <a:pt x="3320709" y="1190172"/>
                </a:cubicBezTo>
                <a:cubicBezTo>
                  <a:pt x="3333044" y="1202507"/>
                  <a:pt x="3349738" y="1209524"/>
                  <a:pt x="3364252" y="1219200"/>
                </a:cubicBezTo>
                <a:cubicBezTo>
                  <a:pt x="3390055" y="1257905"/>
                  <a:pt x="3398140" y="1276198"/>
                  <a:pt x="3436824" y="1306286"/>
                </a:cubicBezTo>
                <a:cubicBezTo>
                  <a:pt x="3464363" y="1327705"/>
                  <a:pt x="3523909" y="1364343"/>
                  <a:pt x="3523909" y="1364343"/>
                </a:cubicBezTo>
                <a:cubicBezTo>
                  <a:pt x="3536877" y="1383794"/>
                  <a:pt x="3545699" y="1397123"/>
                  <a:pt x="3551464" y="1405885"/>
                </a:cubicBezTo>
                <a:lnTo>
                  <a:pt x="3557553" y="1415227"/>
                </a:lnTo>
                <a:lnTo>
                  <a:pt x="3558079" y="1416076"/>
                </a:lnTo>
                <a:cubicBezTo>
                  <a:pt x="3560188" y="1419369"/>
                  <a:pt x="3561417" y="1421202"/>
                  <a:pt x="3560677" y="1420021"/>
                </a:cubicBezTo>
                <a:lnTo>
                  <a:pt x="3557553" y="1415227"/>
                </a:lnTo>
                <a:lnTo>
                  <a:pt x="3550201" y="1403371"/>
                </a:lnTo>
                <a:cubicBezTo>
                  <a:pt x="3539078" y="1384737"/>
                  <a:pt x="3531286" y="1367607"/>
                  <a:pt x="3596481" y="1451429"/>
                </a:cubicBezTo>
                <a:cubicBezTo>
                  <a:pt x="3617900" y="1478968"/>
                  <a:pt x="3635186" y="1509486"/>
                  <a:pt x="3654538" y="1538515"/>
                </a:cubicBezTo>
                <a:lnTo>
                  <a:pt x="3683567" y="1582058"/>
                </a:lnTo>
                <a:cubicBezTo>
                  <a:pt x="3693243" y="1596572"/>
                  <a:pt x="3700260" y="1613265"/>
                  <a:pt x="3712595" y="1625600"/>
                </a:cubicBezTo>
                <a:cubicBezTo>
                  <a:pt x="3768473" y="1681478"/>
                  <a:pt x="3739059" y="1657757"/>
                  <a:pt x="3799681" y="1698172"/>
                </a:cubicBezTo>
                <a:cubicBezTo>
                  <a:pt x="3809357" y="1712686"/>
                  <a:pt x="3817542" y="1728314"/>
                  <a:pt x="3828709" y="1741715"/>
                </a:cubicBezTo>
                <a:cubicBezTo>
                  <a:pt x="3870453" y="1791809"/>
                  <a:pt x="3905853" y="1798975"/>
                  <a:pt x="3930309" y="1872343"/>
                </a:cubicBezTo>
                <a:lnTo>
                  <a:pt x="3988367" y="2046515"/>
                </a:lnTo>
                <a:lnTo>
                  <a:pt x="4031909" y="2177143"/>
                </a:lnTo>
                <a:lnTo>
                  <a:pt x="4046424" y="2220686"/>
                </a:lnTo>
                <a:cubicBezTo>
                  <a:pt x="4041586" y="2298096"/>
                  <a:pt x="4039627" y="2375739"/>
                  <a:pt x="4031909" y="2452915"/>
                </a:cubicBezTo>
                <a:cubicBezTo>
                  <a:pt x="4029924" y="2472764"/>
                  <a:pt x="4021307" y="2491411"/>
                  <a:pt x="4017395" y="2510972"/>
                </a:cubicBezTo>
                <a:cubicBezTo>
                  <a:pt x="4011624" y="2539830"/>
                  <a:pt x="4007719" y="2569029"/>
                  <a:pt x="4002881" y="2598058"/>
                </a:cubicBezTo>
                <a:lnTo>
                  <a:pt x="3995607" y="2721726"/>
                </a:lnTo>
                <a:lnTo>
                  <a:pt x="3649913" y="2721726"/>
                </a:lnTo>
                <a:lnTo>
                  <a:pt x="0" y="1394485"/>
                </a:lnTo>
                <a:lnTo>
                  <a:pt x="33073" y="1390977"/>
                </a:lnTo>
                <a:cubicBezTo>
                  <a:pt x="59733" y="1386937"/>
                  <a:pt x="86443" y="1381277"/>
                  <a:pt x="113052" y="1378858"/>
                </a:cubicBezTo>
                <a:cubicBezTo>
                  <a:pt x="127566" y="1374020"/>
                  <a:pt x="142911" y="1371185"/>
                  <a:pt x="156595" y="1364343"/>
                </a:cubicBezTo>
                <a:cubicBezTo>
                  <a:pt x="172197" y="1356542"/>
                  <a:pt x="182766" y="1336894"/>
                  <a:pt x="200138" y="1335315"/>
                </a:cubicBezTo>
                <a:cubicBezTo>
                  <a:pt x="238984" y="1331784"/>
                  <a:pt x="277547" y="1344991"/>
                  <a:pt x="316252" y="1349829"/>
                </a:cubicBezTo>
                <a:cubicBezTo>
                  <a:pt x="325928" y="1364343"/>
                  <a:pt x="331659" y="1382475"/>
                  <a:pt x="345281" y="1393372"/>
                </a:cubicBezTo>
                <a:cubicBezTo>
                  <a:pt x="386795" y="1426583"/>
                  <a:pt x="498443" y="1395706"/>
                  <a:pt x="519452" y="1393372"/>
                </a:cubicBezTo>
                <a:cubicBezTo>
                  <a:pt x="533966" y="1398210"/>
                  <a:pt x="550265" y="1399399"/>
                  <a:pt x="562995" y="1407886"/>
                </a:cubicBezTo>
                <a:cubicBezTo>
                  <a:pt x="659294" y="1472085"/>
                  <a:pt x="555107" y="1432971"/>
                  <a:pt x="650081" y="1480458"/>
                </a:cubicBezTo>
                <a:cubicBezTo>
                  <a:pt x="698711" y="1504773"/>
                  <a:pt x="782867" y="1504888"/>
                  <a:pt x="824252" y="1509486"/>
                </a:cubicBezTo>
                <a:cubicBezTo>
                  <a:pt x="1021589" y="1575266"/>
                  <a:pt x="880766" y="1539789"/>
                  <a:pt x="1259681" y="1524000"/>
                </a:cubicBezTo>
                <a:cubicBezTo>
                  <a:pt x="1279033" y="1519162"/>
                  <a:pt x="1298631" y="1515218"/>
                  <a:pt x="1317738" y="1509486"/>
                </a:cubicBezTo>
                <a:cubicBezTo>
                  <a:pt x="1347046" y="1500694"/>
                  <a:pt x="1404824" y="1480458"/>
                  <a:pt x="1404824" y="1480458"/>
                </a:cubicBezTo>
                <a:cubicBezTo>
                  <a:pt x="1419338" y="1470782"/>
                  <a:pt x="1432765" y="1459230"/>
                  <a:pt x="1448367" y="1451429"/>
                </a:cubicBezTo>
                <a:cubicBezTo>
                  <a:pt x="1462051" y="1444587"/>
                  <a:pt x="1479962" y="1446472"/>
                  <a:pt x="1491909" y="1436915"/>
                </a:cubicBezTo>
                <a:cubicBezTo>
                  <a:pt x="1585695" y="1361886"/>
                  <a:pt x="1455037" y="1415339"/>
                  <a:pt x="1564481" y="1378858"/>
                </a:cubicBezTo>
                <a:cubicBezTo>
                  <a:pt x="1574157" y="1364344"/>
                  <a:pt x="1582342" y="1348716"/>
                  <a:pt x="1593509" y="1335315"/>
                </a:cubicBezTo>
                <a:cubicBezTo>
                  <a:pt x="1628432" y="1293407"/>
                  <a:pt x="1637782" y="1291286"/>
                  <a:pt x="1680595" y="1262743"/>
                </a:cubicBezTo>
                <a:cubicBezTo>
                  <a:pt x="1690271" y="1248229"/>
                  <a:pt x="1697289" y="1231535"/>
                  <a:pt x="1709624" y="1219200"/>
                </a:cubicBezTo>
                <a:cubicBezTo>
                  <a:pt x="1773280" y="1155545"/>
                  <a:pt x="1737262" y="1229855"/>
                  <a:pt x="1796709" y="1146629"/>
                </a:cubicBezTo>
                <a:cubicBezTo>
                  <a:pt x="1809285" y="1129023"/>
                  <a:pt x="1813736" y="1106575"/>
                  <a:pt x="1825738" y="1088572"/>
                </a:cubicBezTo>
                <a:cubicBezTo>
                  <a:pt x="1903407" y="972068"/>
                  <a:pt x="1857390" y="1056394"/>
                  <a:pt x="1927338" y="972458"/>
                </a:cubicBezTo>
                <a:cubicBezTo>
                  <a:pt x="1987817" y="899885"/>
                  <a:pt x="1920080" y="953107"/>
                  <a:pt x="1999909" y="899886"/>
                </a:cubicBezTo>
                <a:cubicBezTo>
                  <a:pt x="2009585" y="885372"/>
                  <a:pt x="2016603" y="868678"/>
                  <a:pt x="2028938" y="856343"/>
                </a:cubicBezTo>
                <a:cubicBezTo>
                  <a:pt x="2143102" y="742181"/>
                  <a:pt x="1997144" y="926430"/>
                  <a:pt x="2116024" y="783772"/>
                </a:cubicBezTo>
                <a:cubicBezTo>
                  <a:pt x="2176501" y="711199"/>
                  <a:pt x="2108765" y="764421"/>
                  <a:pt x="2188595" y="711200"/>
                </a:cubicBezTo>
                <a:cubicBezTo>
                  <a:pt x="2200400" y="675785"/>
                  <a:pt x="2204001" y="652252"/>
                  <a:pt x="2232138" y="624115"/>
                </a:cubicBezTo>
                <a:cubicBezTo>
                  <a:pt x="2244473" y="611780"/>
                  <a:pt x="2263346" y="607421"/>
                  <a:pt x="2275681" y="595086"/>
                </a:cubicBezTo>
                <a:cubicBezTo>
                  <a:pt x="2297586" y="573181"/>
                  <a:pt x="2315151" y="547298"/>
                  <a:pt x="2333738" y="522515"/>
                </a:cubicBezTo>
                <a:cubicBezTo>
                  <a:pt x="2344205" y="508560"/>
                  <a:pt x="2350432" y="491307"/>
                  <a:pt x="2362767" y="478972"/>
                </a:cubicBezTo>
                <a:cubicBezTo>
                  <a:pt x="2375102" y="466637"/>
                  <a:pt x="2392908" y="461110"/>
                  <a:pt x="2406309" y="449943"/>
                </a:cubicBezTo>
                <a:cubicBezTo>
                  <a:pt x="2478789" y="389542"/>
                  <a:pt x="2416874" y="417392"/>
                  <a:pt x="2493395" y="391886"/>
                </a:cubicBezTo>
                <a:cubicBezTo>
                  <a:pt x="2648214" y="159657"/>
                  <a:pt x="2445014" y="440267"/>
                  <a:pt x="2638538" y="246743"/>
                </a:cubicBezTo>
                <a:cubicBezTo>
                  <a:pt x="2670639" y="214642"/>
                  <a:pt x="2685208" y="194379"/>
                  <a:pt x="2725624" y="174172"/>
                </a:cubicBezTo>
                <a:cubicBezTo>
                  <a:pt x="2739308" y="167330"/>
                  <a:pt x="2754653" y="164496"/>
                  <a:pt x="2769167" y="159658"/>
                </a:cubicBezTo>
                <a:lnTo>
                  <a:pt x="2899795" y="72572"/>
                </a:lnTo>
                <a:lnTo>
                  <a:pt x="2986881" y="14515"/>
                </a:lnTo>
                <a:lnTo>
                  <a:pt x="3030424"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0" name="Picture 39"/>
          <p:cNvPicPr>
            <a:picLocks noChangeAspect="1"/>
          </p:cNvPicPr>
          <p:nvPr/>
        </p:nvPicPr>
        <p:blipFill>
          <a:blip r:embed="rId14"/>
          <a:srcRect l="1917" t="54084" r="95968" b="44708"/>
          <a:stretch>
            <a:fillRect/>
          </a:stretch>
        </p:blipFill>
        <p:spPr>
          <a:xfrm>
            <a:off x="246744" y="3744686"/>
            <a:ext cx="100341" cy="36488"/>
          </a:xfrm>
          <a:custGeom>
            <a:avLst/>
            <a:gdLst>
              <a:gd name="connsiteX0" fmla="*/ 0 w 100341"/>
              <a:gd name="connsiteY0" fmla="*/ 0 h 36488"/>
              <a:gd name="connsiteX1" fmla="*/ 87086 w 100341"/>
              <a:gd name="connsiteY1" fmla="*/ 14514 h 36488"/>
              <a:gd name="connsiteX2" fmla="*/ 95779 w 100341"/>
              <a:gd name="connsiteY2" fmla="*/ 24236 h 36488"/>
              <a:gd name="connsiteX3" fmla="*/ 100341 w 100341"/>
              <a:gd name="connsiteY3" fmla="*/ 36488 h 36488"/>
              <a:gd name="connsiteX4" fmla="*/ 0 w 100341"/>
              <a:gd name="connsiteY4" fmla="*/ 0 h 3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1" h="36488">
                <a:moveTo>
                  <a:pt x="0" y="0"/>
                </a:moveTo>
                <a:cubicBezTo>
                  <a:pt x="29029" y="4838"/>
                  <a:pt x="60764" y="1353"/>
                  <a:pt x="87086" y="14514"/>
                </a:cubicBezTo>
                <a:cubicBezTo>
                  <a:pt x="90987" y="16464"/>
                  <a:pt x="93673" y="19995"/>
                  <a:pt x="95779" y="24236"/>
                </a:cubicBezTo>
                <a:lnTo>
                  <a:pt x="100341" y="36488"/>
                </a:lnTo>
                <a:lnTo>
                  <a:pt x="0" y="0"/>
                </a:lnTo>
                <a:close/>
              </a:path>
            </a:pathLst>
          </a:custGeom>
        </p:spPr>
      </p:pic>
      <p:pic>
        <p:nvPicPr>
          <p:cNvPr id="39" name="Picture 38"/>
          <p:cNvPicPr>
            <a:picLocks noChangeAspect="1"/>
          </p:cNvPicPr>
          <p:nvPr/>
        </p:nvPicPr>
        <p:blipFill>
          <a:blip r:embed="rId14"/>
          <a:srcRect l="4032" t="55292" r="94653" b="43924"/>
          <a:stretch>
            <a:fillRect/>
          </a:stretch>
        </p:blipFill>
        <p:spPr>
          <a:xfrm>
            <a:off x="347084" y="3781174"/>
            <a:ext cx="62378" cy="23664"/>
          </a:xfrm>
          <a:custGeom>
            <a:avLst/>
            <a:gdLst>
              <a:gd name="connsiteX0" fmla="*/ 0 w 62378"/>
              <a:gd name="connsiteY0" fmla="*/ 0 h 23664"/>
              <a:gd name="connsiteX1" fmla="*/ 62378 w 62378"/>
              <a:gd name="connsiteY1" fmla="*/ 22682 h 23664"/>
              <a:gd name="connsiteX2" fmla="*/ 55518 w 62378"/>
              <a:gd name="connsiteY2" fmla="*/ 23410 h 23664"/>
              <a:gd name="connsiteX3" fmla="*/ 15773 w 62378"/>
              <a:gd name="connsiteY3" fmla="*/ 21569 h 23664"/>
              <a:gd name="connsiteX4" fmla="*/ 644 w 62378"/>
              <a:gd name="connsiteY4" fmla="*/ 1728 h 23664"/>
              <a:gd name="connsiteX5" fmla="*/ 0 w 62378"/>
              <a:gd name="connsiteY5" fmla="*/ 0 h 2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8" h="23664">
                <a:moveTo>
                  <a:pt x="0" y="0"/>
                </a:moveTo>
                <a:lnTo>
                  <a:pt x="62378" y="22682"/>
                </a:lnTo>
                <a:lnTo>
                  <a:pt x="55518" y="23410"/>
                </a:lnTo>
                <a:cubicBezTo>
                  <a:pt x="42232" y="24012"/>
                  <a:pt x="28977" y="23601"/>
                  <a:pt x="15773" y="21569"/>
                </a:cubicBezTo>
                <a:cubicBezTo>
                  <a:pt x="7153" y="20243"/>
                  <a:pt x="3796" y="11307"/>
                  <a:pt x="644" y="1728"/>
                </a:cubicBezTo>
                <a:lnTo>
                  <a:pt x="0" y="0"/>
                </a:lnTo>
                <a:close/>
              </a:path>
            </a:pathLst>
          </a:custGeom>
        </p:spPr>
      </p:pic>
      <p:pic>
        <p:nvPicPr>
          <p:cNvPr id="37" name="Picture 36"/>
          <p:cNvPicPr>
            <a:picLocks noChangeAspect="1"/>
          </p:cNvPicPr>
          <p:nvPr/>
        </p:nvPicPr>
        <p:blipFill>
          <a:blip r:embed="rId14"/>
          <a:srcRect l="80347" t="56730" r="19583" b="43099"/>
          <a:stretch>
            <a:fillRect/>
          </a:stretch>
        </p:blipFill>
        <p:spPr>
          <a:xfrm>
            <a:off x="3967015" y="3824598"/>
            <a:ext cx="3340" cy="5153"/>
          </a:xfrm>
          <a:custGeom>
            <a:avLst/>
            <a:gdLst>
              <a:gd name="connsiteX0" fmla="*/ 0 w 3340"/>
              <a:gd name="connsiteY0" fmla="*/ 0 h 5153"/>
              <a:gd name="connsiteX1" fmla="*/ 3124 w 3340"/>
              <a:gd name="connsiteY1" fmla="*/ 4794 h 5153"/>
              <a:gd name="connsiteX2" fmla="*/ 526 w 3340"/>
              <a:gd name="connsiteY2" fmla="*/ 849 h 5153"/>
              <a:gd name="connsiteX3" fmla="*/ 0 w 3340"/>
              <a:gd name="connsiteY3" fmla="*/ 0 h 5153"/>
            </a:gdLst>
            <a:ahLst/>
            <a:cxnLst>
              <a:cxn ang="0">
                <a:pos x="connsiteX0" y="connsiteY0"/>
              </a:cxn>
              <a:cxn ang="0">
                <a:pos x="connsiteX1" y="connsiteY1"/>
              </a:cxn>
              <a:cxn ang="0">
                <a:pos x="connsiteX2" y="connsiteY2"/>
              </a:cxn>
              <a:cxn ang="0">
                <a:pos x="connsiteX3" y="connsiteY3"/>
              </a:cxn>
            </a:cxnLst>
            <a:rect l="l" t="t" r="r" b="b"/>
            <a:pathLst>
              <a:path w="3340" h="5153">
                <a:moveTo>
                  <a:pt x="0" y="0"/>
                </a:moveTo>
                <a:lnTo>
                  <a:pt x="3124" y="4794"/>
                </a:lnTo>
                <a:cubicBezTo>
                  <a:pt x="3864" y="5975"/>
                  <a:pt x="2635" y="4142"/>
                  <a:pt x="526" y="849"/>
                </a:cubicBezTo>
                <a:lnTo>
                  <a:pt x="0" y="0"/>
                </a:lnTo>
                <a:close/>
              </a:path>
            </a:pathLst>
          </a:custGeom>
        </p:spPr>
      </p:pic>
      <p:pic>
        <p:nvPicPr>
          <p:cNvPr id="36" name="Picture 35"/>
          <p:cNvPicPr>
            <a:picLocks noChangeAspect="1"/>
          </p:cNvPicPr>
          <p:nvPr/>
        </p:nvPicPr>
        <p:blipFill>
          <a:blip r:embed="rId14"/>
          <a:srcRect l="82294" t="100000" r="10419" b="-4076"/>
          <a:stretch>
            <a:fillRect/>
          </a:stretch>
        </p:blipFill>
        <p:spPr>
          <a:xfrm>
            <a:off x="4059375" y="5131097"/>
            <a:ext cx="345694" cy="123074"/>
          </a:xfrm>
          <a:custGeom>
            <a:avLst/>
            <a:gdLst>
              <a:gd name="connsiteX0" fmla="*/ 0 w 345694"/>
              <a:gd name="connsiteY0" fmla="*/ 0 h 123074"/>
              <a:gd name="connsiteX1" fmla="*/ 345694 w 345694"/>
              <a:gd name="connsiteY1" fmla="*/ 0 h 123074"/>
              <a:gd name="connsiteX2" fmla="*/ 338454 w 345694"/>
              <a:gd name="connsiteY2" fmla="*/ 123074 h 123074"/>
              <a:gd name="connsiteX3" fmla="*/ 0 w 345694"/>
              <a:gd name="connsiteY3" fmla="*/ 0 h 123074"/>
            </a:gdLst>
            <a:ahLst/>
            <a:cxnLst>
              <a:cxn ang="0">
                <a:pos x="connsiteX0" y="connsiteY0"/>
              </a:cxn>
              <a:cxn ang="0">
                <a:pos x="connsiteX1" y="connsiteY1"/>
              </a:cxn>
              <a:cxn ang="0">
                <a:pos x="connsiteX2" y="connsiteY2"/>
              </a:cxn>
              <a:cxn ang="0">
                <a:pos x="connsiteX3" y="connsiteY3"/>
              </a:cxn>
            </a:cxnLst>
            <a:rect l="l" t="t" r="r" b="b"/>
            <a:pathLst>
              <a:path w="345694" h="123074">
                <a:moveTo>
                  <a:pt x="0" y="0"/>
                </a:moveTo>
                <a:lnTo>
                  <a:pt x="345694" y="0"/>
                </a:lnTo>
                <a:lnTo>
                  <a:pt x="338454" y="123074"/>
                </a:lnTo>
                <a:lnTo>
                  <a:pt x="0" y="0"/>
                </a:lnTo>
                <a:close/>
              </a:path>
            </a:pathLst>
          </a:custGeom>
        </p:spPr>
      </p:pic>
      <p:sp>
        <p:nvSpPr>
          <p:cNvPr id="42" name="5-Point Star 41"/>
          <p:cNvSpPr/>
          <p:nvPr/>
        </p:nvSpPr>
        <p:spPr>
          <a:xfrm>
            <a:off x="1670534" y="1425296"/>
            <a:ext cx="1504340" cy="1143661"/>
          </a:xfrm>
          <a:prstGeom prst="star5">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7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0" fill="hold"/>
                                        <p:tgtEl>
                                          <p:spTgt spid="42"/>
                                        </p:tgtEl>
                                        <p:attrNameLst>
                                          <p:attrName>ppt_w</p:attrName>
                                        </p:attrNameLst>
                                      </p:cBhvr>
                                      <p:tavLst>
                                        <p:tav tm="0">
                                          <p:val>
                                            <p:fltVal val="0"/>
                                          </p:val>
                                        </p:tav>
                                        <p:tav tm="100000">
                                          <p:val>
                                            <p:strVal val="#ppt_w"/>
                                          </p:val>
                                        </p:tav>
                                      </p:tavLst>
                                    </p:anim>
                                    <p:anim calcmode="lin" valueType="num">
                                      <p:cBhvr>
                                        <p:cTn id="8" dur="5000" fill="hold"/>
                                        <p:tgtEl>
                                          <p:spTgt spid="42"/>
                                        </p:tgtEl>
                                        <p:attrNameLst>
                                          <p:attrName>ppt_h</p:attrName>
                                        </p:attrNameLst>
                                      </p:cBhvr>
                                      <p:tavLst>
                                        <p:tav tm="0">
                                          <p:val>
                                            <p:fltVal val="0"/>
                                          </p:val>
                                        </p:tav>
                                        <p:tav tm="100000">
                                          <p:val>
                                            <p:strVal val="#ppt_h"/>
                                          </p:val>
                                        </p:tav>
                                      </p:tavLst>
                                    </p:anim>
                                    <p:anim calcmode="lin" valueType="num">
                                      <p:cBhvr>
                                        <p:cTn id="9" dur="5000" fill="hold"/>
                                        <p:tgtEl>
                                          <p:spTgt spid="42"/>
                                        </p:tgtEl>
                                        <p:attrNameLst>
                                          <p:attrName>style.rotation</p:attrName>
                                        </p:attrNameLst>
                                      </p:cBhvr>
                                      <p:tavLst>
                                        <p:tav tm="0">
                                          <p:val>
                                            <p:fltVal val="360"/>
                                          </p:val>
                                        </p:tav>
                                        <p:tav tm="100000">
                                          <p:val>
                                            <p:fltVal val="0"/>
                                          </p:val>
                                        </p:tav>
                                      </p:tavLst>
                                    </p:anim>
                                    <p:animEffect transition="in" filter="fade">
                                      <p:cBhvr>
                                        <p:cTn id="10" dur="5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196418" y="1926458"/>
            <a:ext cx="8298896"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8: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 mà Dế Mèn rút ra được qua cái chết của Dế Choắt là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924723" y="4209758"/>
            <a:ext cx="485447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Không nên trêu ghẹo những con </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khác, nhất là họ hàng nhà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90035" y="4151923"/>
            <a:ext cx="46052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nhiệt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40318" y="5524775"/>
            <a:ext cx="424816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đời mà có thói hung hăng bậy bạ, </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có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óc mà không biết nghĩ, sớm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muộn</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rồi cũng mang vạ vào thân.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TextBox 17"/>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26831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919936" y="3750720"/>
            <a:ext cx="3519896" cy="2665064"/>
          </a:xfrm>
          <a:prstGeom prst="ellipse">
            <a:avLst/>
          </a:prstGeom>
          <a:ln>
            <a:noFill/>
          </a:ln>
          <a:effectLst>
            <a:softEdge rad="112500"/>
          </a:effectLst>
        </p:spPr>
      </p:pic>
      <p:sp>
        <p:nvSpPr>
          <p:cNvPr id="6" name="Cloud Callout 5"/>
          <p:cNvSpPr/>
          <p:nvPr/>
        </p:nvSpPr>
        <p:spPr>
          <a:xfrm>
            <a:off x="1476102" y="1894115"/>
            <a:ext cx="8556171" cy="4258491"/>
          </a:xfrm>
          <a:prstGeom prst="cloudCallout">
            <a:avLst>
              <a:gd name="adj1" fmla="val 51735"/>
              <a:gd name="adj2" fmla="val 54188"/>
            </a:avLst>
          </a:prstGeom>
          <a:ln w="28575"/>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300446" y="627018"/>
            <a:ext cx="3500845" cy="1737360"/>
          </a:xfrm>
          <a:prstGeom prst="rightArrow">
            <a:avLst>
              <a:gd name="adj1" fmla="val 50000"/>
              <a:gd name="adj2" fmla="val 4066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39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970651" y="258489"/>
            <a:ext cx="4250697"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laque 6"/>
          <p:cNvSpPr/>
          <p:nvPr/>
        </p:nvSpPr>
        <p:spPr>
          <a:xfrm>
            <a:off x="917842" y="761353"/>
            <a:ext cx="2164570"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2905431" y="1375419"/>
            <a:ext cx="7492181" cy="5246608"/>
            <a:chOff x="2905431" y="1375419"/>
            <a:chExt cx="7492181" cy="5246608"/>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667" b="94167" l="5167" r="93667"/>
                      </a14:imgEffect>
                    </a14:imgLayer>
                  </a14:imgProps>
                </a:ext>
              </a:extLst>
            </a:blip>
            <a:stretch>
              <a:fillRect/>
            </a:stretch>
          </p:blipFill>
          <p:spPr>
            <a:xfrm>
              <a:off x="2905431" y="1375419"/>
              <a:ext cx="7492181" cy="5246608"/>
            </a:xfrm>
            <a:prstGeom prst="rect">
              <a:avLst/>
            </a:prstGeom>
          </p:spPr>
        </p:pic>
        <p:sp>
          <p:nvSpPr>
            <p:cNvPr id="4" name="Rectangle 3"/>
            <p:cNvSpPr/>
            <p:nvPr/>
          </p:nvSpPr>
          <p:spPr>
            <a:xfrm>
              <a:off x="3559279" y="1891736"/>
              <a:ext cx="6096000" cy="4154984"/>
            </a:xfrm>
            <a:prstGeom prst="rect">
              <a:avLst/>
            </a:prstGeom>
            <a:solidFill>
              <a:schemeClr val="bg1"/>
            </a:solid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Qua </a:t>
              </a: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Thái </a:t>
              </a: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độ cần có trước những lỗi lầm: chúng ta phải biết nhận ra và sửa chữa những sai lầm mà mình mắc phải, phải tự trọng, biết nghiêm khắc trước những thiếu xót của mình.</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p:txBody>
        </p:sp>
      </p:grpSp>
      <p:pic>
        <p:nvPicPr>
          <p:cNvPr id="9" name="Picture 8"/>
          <p:cNvPicPr>
            <a:picLocks noChangeAspect="1"/>
          </p:cNvPicPr>
          <p:nvPr/>
        </p:nvPicPr>
        <p:blipFill>
          <a:blip r:embed="rId4"/>
          <a:stretch>
            <a:fillRect/>
          </a:stretch>
        </p:blipFill>
        <p:spPr>
          <a:xfrm>
            <a:off x="575187" y="2536723"/>
            <a:ext cx="2657168" cy="26694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63289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ÔNG LÃO ĐÁNH CÁ VÀ CON CÁ VÀNG </a:t>
            </a:r>
            <a:r>
              <a:rPr lang="en-US" sz="32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PUSKIN</a:t>
            </a:r>
            <a:endParaRPr lang="en-US" sz="2000" b="1" dirty="0">
              <a:latin typeface="Times New Roman" panose="02020603050405020304" pitchFamily="18" charset="0"/>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Brush Script MT" panose="03060802040406070304" pitchFamily="66" charset="0"/>
              </a:rPr>
              <a:t>Ngữ</a:t>
            </a:r>
            <a:r>
              <a:rPr lang="en-US" sz="2400" dirty="0" smtClean="0">
                <a:latin typeface="Brush Script MT" panose="03060802040406070304" pitchFamily="66" charset="0"/>
              </a:rPr>
              <a:t> </a:t>
            </a:r>
            <a:r>
              <a:rPr lang="en-US" sz="2400" dirty="0" err="1" smtClean="0">
                <a:latin typeface="Brush Script MT" panose="03060802040406070304" pitchFamily="66" charset="0"/>
              </a:rPr>
              <a:t>văn</a:t>
            </a:r>
            <a:r>
              <a:rPr lang="en-US" sz="2400" dirty="0" smtClean="0">
                <a:latin typeface="Brush Script MT" panose="03060802040406070304" pitchFamily="66" charset="0"/>
              </a:rPr>
              <a:t> 6</a:t>
            </a:r>
            <a:endParaRPr lang="en-US" sz="2400" dirty="0">
              <a:latin typeface="Brush Script MT" panose="03060802040406070304" pitchFamily="66" charset="0"/>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pic>
        <p:nvPicPr>
          <p:cNvPr id="17" name="Picture 16"/>
          <p:cNvPicPr>
            <a:picLocks noChangeAspect="1"/>
          </p:cNvPicPr>
          <p:nvPr/>
        </p:nvPicPr>
        <p:blipFill>
          <a:blip r:embed="rId4"/>
          <a:srcRect t="94171"/>
          <a:stretch>
            <a:fillRect/>
          </a:stretch>
        </p:blipFill>
        <p:spPr>
          <a:xfrm>
            <a:off x="1295400" y="6073140"/>
            <a:ext cx="9296400" cy="342900"/>
          </a:xfrm>
          <a:custGeom>
            <a:avLst/>
            <a:gdLst>
              <a:gd name="connsiteX0" fmla="*/ 0 w 9296400"/>
              <a:gd name="connsiteY0" fmla="*/ 0 h 342900"/>
              <a:gd name="connsiteX1" fmla="*/ 9296400 w 9296400"/>
              <a:gd name="connsiteY1" fmla="*/ 0 h 342900"/>
              <a:gd name="connsiteX2" fmla="*/ 9296400 w 9296400"/>
              <a:gd name="connsiteY2" fmla="*/ 342900 h 342900"/>
              <a:gd name="connsiteX3" fmla="*/ 0 w 9296400"/>
              <a:gd name="connsiteY3" fmla="*/ 342900 h 342900"/>
              <a:gd name="connsiteX4" fmla="*/ 0 w 92964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342900">
                <a:moveTo>
                  <a:pt x="0" y="0"/>
                </a:moveTo>
                <a:lnTo>
                  <a:pt x="9296400" y="0"/>
                </a:lnTo>
                <a:lnTo>
                  <a:pt x="9296400" y="342900"/>
                </a:lnTo>
                <a:lnTo>
                  <a:pt x="0" y="342900"/>
                </a:lnTo>
                <a:lnTo>
                  <a:pt x="0" y="0"/>
                </a:lnTo>
                <a:close/>
              </a:path>
            </a:pathLst>
          </a:custGeom>
        </p:spPr>
      </p:pic>
      <p:pic>
        <p:nvPicPr>
          <p:cNvPr id="21" name="Picture 20"/>
          <p:cNvPicPr>
            <a:picLocks noChangeAspect="1"/>
          </p:cNvPicPr>
          <p:nvPr/>
        </p:nvPicPr>
        <p:blipFill>
          <a:blip r:embed="rId4"/>
          <a:srcRect t="5699" r="96230" b="5829"/>
          <a:stretch>
            <a:fillRect/>
          </a:stretch>
        </p:blipFill>
        <p:spPr>
          <a:xfrm>
            <a:off x="1524000" y="1040130"/>
            <a:ext cx="350520" cy="5204460"/>
          </a:xfrm>
          <a:custGeom>
            <a:avLst/>
            <a:gdLst>
              <a:gd name="connsiteX0" fmla="*/ 0 w 350520"/>
              <a:gd name="connsiteY0" fmla="*/ 0 h 5204460"/>
              <a:gd name="connsiteX1" fmla="*/ 350520 w 350520"/>
              <a:gd name="connsiteY1" fmla="*/ 0 h 5204460"/>
              <a:gd name="connsiteX2" fmla="*/ 350520 w 350520"/>
              <a:gd name="connsiteY2" fmla="*/ 5204460 h 5204460"/>
              <a:gd name="connsiteX3" fmla="*/ 0 w 350520"/>
              <a:gd name="connsiteY3" fmla="*/ 5204460 h 5204460"/>
              <a:gd name="connsiteX4" fmla="*/ 0 w 35052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5204460">
                <a:moveTo>
                  <a:pt x="0" y="0"/>
                </a:moveTo>
                <a:lnTo>
                  <a:pt x="350520" y="0"/>
                </a:lnTo>
                <a:lnTo>
                  <a:pt x="350520" y="5204460"/>
                </a:lnTo>
                <a:lnTo>
                  <a:pt x="0" y="5204460"/>
                </a:lnTo>
                <a:lnTo>
                  <a:pt x="0" y="0"/>
                </a:lnTo>
                <a:close/>
              </a:path>
            </a:pathLst>
          </a:custGeom>
        </p:spPr>
      </p:pic>
      <p:pic>
        <p:nvPicPr>
          <p:cNvPr id="25" name="Picture 24"/>
          <p:cNvPicPr>
            <a:picLocks noChangeAspect="1"/>
          </p:cNvPicPr>
          <p:nvPr/>
        </p:nvPicPr>
        <p:blipFill>
          <a:blip r:embed="rId4"/>
          <a:srcRect l="97377" t="5699" b="5829"/>
          <a:stretch>
            <a:fillRect/>
          </a:stretch>
        </p:blipFill>
        <p:spPr>
          <a:xfrm>
            <a:off x="8747760" y="1295400"/>
            <a:ext cx="243840" cy="5204460"/>
          </a:xfrm>
          <a:custGeom>
            <a:avLst/>
            <a:gdLst>
              <a:gd name="connsiteX0" fmla="*/ 0 w 243840"/>
              <a:gd name="connsiteY0" fmla="*/ 0 h 5204460"/>
              <a:gd name="connsiteX1" fmla="*/ 243840 w 243840"/>
              <a:gd name="connsiteY1" fmla="*/ 0 h 5204460"/>
              <a:gd name="connsiteX2" fmla="*/ 243840 w 243840"/>
              <a:gd name="connsiteY2" fmla="*/ 5204460 h 5204460"/>
              <a:gd name="connsiteX3" fmla="*/ 0 w 243840"/>
              <a:gd name="connsiteY3" fmla="*/ 5204460 h 5204460"/>
              <a:gd name="connsiteX4" fmla="*/ 0 w 24384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5204460">
                <a:moveTo>
                  <a:pt x="0" y="0"/>
                </a:moveTo>
                <a:lnTo>
                  <a:pt x="243840" y="0"/>
                </a:lnTo>
                <a:lnTo>
                  <a:pt x="243840" y="5204460"/>
                </a:lnTo>
                <a:lnTo>
                  <a:pt x="0" y="5204460"/>
                </a:lnTo>
                <a:lnTo>
                  <a:pt x="0" y="0"/>
                </a:lnTo>
                <a:close/>
              </a:path>
            </a:pathLst>
          </a:custGeom>
        </p:spPr>
      </p:pic>
      <p:pic>
        <p:nvPicPr>
          <p:cNvPr id="23" name="Picture 22"/>
          <p:cNvPicPr>
            <a:picLocks noChangeAspect="1"/>
          </p:cNvPicPr>
          <p:nvPr/>
        </p:nvPicPr>
        <p:blipFill>
          <a:blip r:embed="rId4"/>
          <a:srcRect l="3770" t="5699" r="2623" b="5829"/>
          <a:stretch>
            <a:fillRect/>
          </a:stretch>
        </p:blipFill>
        <p:spPr>
          <a:xfrm>
            <a:off x="45720" y="868680"/>
            <a:ext cx="12146280" cy="5989320"/>
          </a:xfrm>
          <a:custGeom>
            <a:avLst/>
            <a:gdLst>
              <a:gd name="connsiteX0" fmla="*/ 0 w 8702040"/>
              <a:gd name="connsiteY0" fmla="*/ 0 h 5204460"/>
              <a:gd name="connsiteX1" fmla="*/ 8702040 w 8702040"/>
              <a:gd name="connsiteY1" fmla="*/ 0 h 5204460"/>
              <a:gd name="connsiteX2" fmla="*/ 8702040 w 8702040"/>
              <a:gd name="connsiteY2" fmla="*/ 5204460 h 5204460"/>
              <a:gd name="connsiteX3" fmla="*/ 0 w 8702040"/>
              <a:gd name="connsiteY3" fmla="*/ 5204460 h 5204460"/>
              <a:gd name="connsiteX4" fmla="*/ 0 w 870204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040" h="5204460">
                <a:moveTo>
                  <a:pt x="0" y="0"/>
                </a:moveTo>
                <a:lnTo>
                  <a:pt x="8702040" y="0"/>
                </a:lnTo>
                <a:lnTo>
                  <a:pt x="8702040" y="5204460"/>
                </a:lnTo>
                <a:lnTo>
                  <a:pt x="0" y="5204460"/>
                </a:lnTo>
                <a:lnTo>
                  <a:pt x="0" y="0"/>
                </a:lnTo>
                <a:close/>
              </a:path>
            </a:pathLst>
          </a:custGeom>
        </p:spPr>
      </p:pic>
      <p:sp>
        <p:nvSpPr>
          <p:cNvPr id="36" name="Freeform 35"/>
          <p:cNvSpPr/>
          <p:nvPr/>
        </p:nvSpPr>
        <p:spPr>
          <a:xfrm>
            <a:off x="3610848" y="868680"/>
            <a:ext cx="4581684" cy="76200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489447" y="3996395"/>
            <a:ext cx="8444" cy="8074"/>
          </a:xfrm>
          <a:custGeom>
            <a:avLst/>
            <a:gdLst>
              <a:gd name="connsiteX0" fmla="*/ 3 w 8444"/>
              <a:gd name="connsiteY0" fmla="*/ 18 h 8074"/>
              <a:gd name="connsiteX1" fmla="*/ 8407 w 8444"/>
              <a:gd name="connsiteY1" fmla="*/ 8036 h 8074"/>
              <a:gd name="connsiteX2" fmla="*/ 8444 w 8444"/>
              <a:gd name="connsiteY2" fmla="*/ 8074 h 8074"/>
              <a:gd name="connsiteX3" fmla="*/ 5664 w 8444"/>
              <a:gd name="connsiteY3" fmla="*/ 5725 h 8074"/>
              <a:gd name="connsiteX4" fmla="*/ 3 w 8444"/>
              <a:gd name="connsiteY4" fmla="*/ 18 h 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 h="8074">
                <a:moveTo>
                  <a:pt x="3" y="18"/>
                </a:moveTo>
                <a:cubicBezTo>
                  <a:pt x="-92" y="-217"/>
                  <a:pt x="2156" y="1835"/>
                  <a:pt x="8407" y="8036"/>
                </a:cubicBezTo>
                <a:lnTo>
                  <a:pt x="8444" y="8074"/>
                </a:lnTo>
                <a:lnTo>
                  <a:pt x="5664" y="5725"/>
                </a:lnTo>
                <a:cubicBezTo>
                  <a:pt x="2538" y="2776"/>
                  <a:pt x="99" y="253"/>
                  <a:pt x="3" y="1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799070" y="2766060"/>
            <a:ext cx="49530" cy="130088"/>
          </a:xfrm>
          <a:custGeom>
            <a:avLst/>
            <a:gdLst>
              <a:gd name="connsiteX0" fmla="*/ 49530 w 49530"/>
              <a:gd name="connsiteY0" fmla="*/ 0 h 130088"/>
              <a:gd name="connsiteX1" fmla="*/ 34290 w 49530"/>
              <a:gd name="connsiteY1" fmla="*/ 47867 h 130088"/>
              <a:gd name="connsiteX2" fmla="*/ 4338 w 49530"/>
              <a:gd name="connsiteY2" fmla="*/ 120104 h 130088"/>
              <a:gd name="connsiteX3" fmla="*/ 0 w 49530"/>
              <a:gd name="connsiteY3" fmla="*/ 130088 h 130088"/>
              <a:gd name="connsiteX4" fmla="*/ 0 w 49530"/>
              <a:gd name="connsiteY4" fmla="*/ 4459 h 130088"/>
              <a:gd name="connsiteX5" fmla="*/ 49530 w 49530"/>
              <a:gd name="connsiteY5" fmla="*/ 0 h 1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130088">
                <a:moveTo>
                  <a:pt x="49530" y="0"/>
                </a:moveTo>
                <a:lnTo>
                  <a:pt x="34290" y="47867"/>
                </a:lnTo>
                <a:cubicBezTo>
                  <a:pt x="26099" y="73595"/>
                  <a:pt x="15306" y="96922"/>
                  <a:pt x="4338" y="120104"/>
                </a:cubicBezTo>
                <a:lnTo>
                  <a:pt x="0" y="130088"/>
                </a:lnTo>
                <a:lnTo>
                  <a:pt x="0" y="4459"/>
                </a:lnTo>
                <a:lnTo>
                  <a:pt x="49530"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p:cNvSpPr/>
          <p:nvPr/>
        </p:nvSpPr>
        <p:spPr>
          <a:xfrm>
            <a:off x="4995833" y="838741"/>
            <a:ext cx="1811713" cy="548099"/>
          </a:xfrm>
          <a:prstGeom prst="rect">
            <a:avLst/>
          </a:prstGeom>
        </p:spPr>
        <p:txBody>
          <a:bodyPr wrap="none">
            <a:spAutoFit/>
          </a:bodyPr>
          <a:lstStyle/>
          <a:p>
            <a:pPr algn="ctr">
              <a:lnSpc>
                <a:spcPct val="115000"/>
              </a:lnSpc>
              <a:spcBef>
                <a:spcPts val="600"/>
              </a:spcBef>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Khởi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động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049" name="Picture 2048"/>
          <p:cNvPicPr>
            <a:picLocks noChangeAspect="1"/>
          </p:cNvPicPr>
          <p:nvPr/>
        </p:nvPicPr>
        <p:blipFill>
          <a:blip r:embed="rId6"/>
          <a:stretch>
            <a:fillRect/>
          </a:stretch>
        </p:blipFill>
        <p:spPr>
          <a:xfrm>
            <a:off x="2567940" y="1737360"/>
            <a:ext cx="6751320" cy="4133850"/>
          </a:xfrm>
          <a:prstGeom prst="rect">
            <a:avLst/>
          </a:prstGeom>
        </p:spPr>
      </p:pic>
      <p:sp>
        <p:nvSpPr>
          <p:cNvPr id="2051" name="TextBox 2050"/>
          <p:cNvSpPr txBox="1"/>
          <p:nvPr/>
        </p:nvSpPr>
        <p:spPr>
          <a:xfrm>
            <a:off x="1025569" y="2781300"/>
            <a:ext cx="1697901" cy="1754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3600" b="1" dirty="0" smtClean="0">
                <a:latin typeface="Times New Roman" panose="02020603050405020304" pitchFamily="18" charset="0"/>
                <a:cs typeface="Times New Roman" panose="02020603050405020304" pitchFamily="18" charset="0"/>
              </a:rPr>
              <a:t>VIDEO</a:t>
            </a:r>
          </a:p>
          <a:p>
            <a:r>
              <a:rPr lang="en-US" sz="3600" b="1" dirty="0" smtClean="0">
                <a:latin typeface="Times New Roman" panose="02020603050405020304" pitchFamily="18" charset="0"/>
                <a:cs typeface="Times New Roman" panose="02020603050405020304" pitchFamily="18" charset="0"/>
              </a:rPr>
              <a:t>LÒNG</a:t>
            </a:r>
          </a:p>
          <a:p>
            <a:r>
              <a:rPr lang="en-US" sz="3600" b="1" dirty="0" smtClean="0">
                <a:latin typeface="Times New Roman" panose="02020603050405020304" pitchFamily="18" charset="0"/>
                <a:cs typeface="Times New Roman" panose="02020603050405020304" pitchFamily="18" charset="0"/>
              </a:rPr>
              <a:t>THAM</a:t>
            </a:r>
            <a:endParaRPr lang="en-US" sz="3600" b="1" dirty="0">
              <a:latin typeface="Times New Roman" panose="02020603050405020304" pitchFamily="18" charset="0"/>
              <a:cs typeface="Times New Roman" panose="02020603050405020304" pitchFamily="18" charset="0"/>
            </a:endParaRPr>
          </a:p>
        </p:txBody>
      </p:sp>
      <p:sp>
        <p:nvSpPr>
          <p:cNvPr id="2052" name="Rectangle 2051"/>
          <p:cNvSpPr/>
          <p:nvPr/>
        </p:nvSpPr>
        <p:spPr>
          <a:xfrm>
            <a:off x="9448800" y="1877975"/>
            <a:ext cx="1470660" cy="35609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rút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này</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06820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pic>
        <p:nvPicPr>
          <p:cNvPr id="17" name="Picture 16"/>
          <p:cNvPicPr>
            <a:picLocks noChangeAspect="1"/>
          </p:cNvPicPr>
          <p:nvPr/>
        </p:nvPicPr>
        <p:blipFill>
          <a:blip r:embed="rId4"/>
          <a:srcRect t="94171"/>
          <a:stretch>
            <a:fillRect/>
          </a:stretch>
        </p:blipFill>
        <p:spPr>
          <a:xfrm>
            <a:off x="1295400" y="6073140"/>
            <a:ext cx="9296400" cy="342900"/>
          </a:xfrm>
          <a:custGeom>
            <a:avLst/>
            <a:gdLst>
              <a:gd name="connsiteX0" fmla="*/ 0 w 9296400"/>
              <a:gd name="connsiteY0" fmla="*/ 0 h 342900"/>
              <a:gd name="connsiteX1" fmla="*/ 9296400 w 9296400"/>
              <a:gd name="connsiteY1" fmla="*/ 0 h 342900"/>
              <a:gd name="connsiteX2" fmla="*/ 9296400 w 9296400"/>
              <a:gd name="connsiteY2" fmla="*/ 342900 h 342900"/>
              <a:gd name="connsiteX3" fmla="*/ 0 w 9296400"/>
              <a:gd name="connsiteY3" fmla="*/ 342900 h 342900"/>
              <a:gd name="connsiteX4" fmla="*/ 0 w 92964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342900">
                <a:moveTo>
                  <a:pt x="0" y="0"/>
                </a:moveTo>
                <a:lnTo>
                  <a:pt x="9296400" y="0"/>
                </a:lnTo>
                <a:lnTo>
                  <a:pt x="9296400" y="342900"/>
                </a:lnTo>
                <a:lnTo>
                  <a:pt x="0" y="342900"/>
                </a:lnTo>
                <a:lnTo>
                  <a:pt x="0" y="0"/>
                </a:lnTo>
                <a:close/>
              </a:path>
            </a:pathLst>
          </a:custGeom>
        </p:spPr>
      </p:pic>
      <p:pic>
        <p:nvPicPr>
          <p:cNvPr id="21" name="Picture 20"/>
          <p:cNvPicPr>
            <a:picLocks noChangeAspect="1"/>
          </p:cNvPicPr>
          <p:nvPr/>
        </p:nvPicPr>
        <p:blipFill>
          <a:blip r:embed="rId4"/>
          <a:srcRect t="5699" r="96230" b="5829"/>
          <a:stretch>
            <a:fillRect/>
          </a:stretch>
        </p:blipFill>
        <p:spPr>
          <a:xfrm>
            <a:off x="1524000" y="1040130"/>
            <a:ext cx="350520" cy="5204460"/>
          </a:xfrm>
          <a:custGeom>
            <a:avLst/>
            <a:gdLst>
              <a:gd name="connsiteX0" fmla="*/ 0 w 350520"/>
              <a:gd name="connsiteY0" fmla="*/ 0 h 5204460"/>
              <a:gd name="connsiteX1" fmla="*/ 350520 w 350520"/>
              <a:gd name="connsiteY1" fmla="*/ 0 h 5204460"/>
              <a:gd name="connsiteX2" fmla="*/ 350520 w 350520"/>
              <a:gd name="connsiteY2" fmla="*/ 5204460 h 5204460"/>
              <a:gd name="connsiteX3" fmla="*/ 0 w 350520"/>
              <a:gd name="connsiteY3" fmla="*/ 5204460 h 5204460"/>
              <a:gd name="connsiteX4" fmla="*/ 0 w 35052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5204460">
                <a:moveTo>
                  <a:pt x="0" y="0"/>
                </a:moveTo>
                <a:lnTo>
                  <a:pt x="350520" y="0"/>
                </a:lnTo>
                <a:lnTo>
                  <a:pt x="350520" y="5204460"/>
                </a:lnTo>
                <a:lnTo>
                  <a:pt x="0" y="5204460"/>
                </a:lnTo>
                <a:lnTo>
                  <a:pt x="0" y="0"/>
                </a:lnTo>
                <a:close/>
              </a:path>
            </a:pathLst>
          </a:custGeom>
        </p:spPr>
      </p:pic>
      <p:pic>
        <p:nvPicPr>
          <p:cNvPr id="25" name="Picture 24"/>
          <p:cNvPicPr>
            <a:picLocks noChangeAspect="1"/>
          </p:cNvPicPr>
          <p:nvPr/>
        </p:nvPicPr>
        <p:blipFill>
          <a:blip r:embed="rId4"/>
          <a:srcRect l="97377" t="5699" b="5829"/>
          <a:stretch>
            <a:fillRect/>
          </a:stretch>
        </p:blipFill>
        <p:spPr>
          <a:xfrm>
            <a:off x="8747760" y="1295400"/>
            <a:ext cx="243840" cy="5204460"/>
          </a:xfrm>
          <a:custGeom>
            <a:avLst/>
            <a:gdLst>
              <a:gd name="connsiteX0" fmla="*/ 0 w 243840"/>
              <a:gd name="connsiteY0" fmla="*/ 0 h 5204460"/>
              <a:gd name="connsiteX1" fmla="*/ 243840 w 243840"/>
              <a:gd name="connsiteY1" fmla="*/ 0 h 5204460"/>
              <a:gd name="connsiteX2" fmla="*/ 243840 w 243840"/>
              <a:gd name="connsiteY2" fmla="*/ 5204460 h 5204460"/>
              <a:gd name="connsiteX3" fmla="*/ 0 w 243840"/>
              <a:gd name="connsiteY3" fmla="*/ 5204460 h 5204460"/>
              <a:gd name="connsiteX4" fmla="*/ 0 w 24384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5204460">
                <a:moveTo>
                  <a:pt x="0" y="0"/>
                </a:moveTo>
                <a:lnTo>
                  <a:pt x="243840" y="0"/>
                </a:lnTo>
                <a:lnTo>
                  <a:pt x="243840" y="5204460"/>
                </a:lnTo>
                <a:lnTo>
                  <a:pt x="0" y="5204460"/>
                </a:lnTo>
                <a:lnTo>
                  <a:pt x="0" y="0"/>
                </a:lnTo>
                <a:close/>
              </a:path>
            </a:pathLst>
          </a:custGeom>
        </p:spPr>
      </p:pic>
      <p:pic>
        <p:nvPicPr>
          <p:cNvPr id="23" name="Picture 22"/>
          <p:cNvPicPr>
            <a:picLocks noChangeAspect="1"/>
          </p:cNvPicPr>
          <p:nvPr/>
        </p:nvPicPr>
        <p:blipFill>
          <a:blip r:embed="rId4"/>
          <a:srcRect l="3770" t="5699" r="2623" b="5829"/>
          <a:stretch>
            <a:fillRect/>
          </a:stretch>
        </p:blipFill>
        <p:spPr>
          <a:xfrm>
            <a:off x="45720" y="868680"/>
            <a:ext cx="12146280" cy="5989320"/>
          </a:xfrm>
          <a:custGeom>
            <a:avLst/>
            <a:gdLst>
              <a:gd name="connsiteX0" fmla="*/ 0 w 8702040"/>
              <a:gd name="connsiteY0" fmla="*/ 0 h 5204460"/>
              <a:gd name="connsiteX1" fmla="*/ 8702040 w 8702040"/>
              <a:gd name="connsiteY1" fmla="*/ 0 h 5204460"/>
              <a:gd name="connsiteX2" fmla="*/ 8702040 w 8702040"/>
              <a:gd name="connsiteY2" fmla="*/ 5204460 h 5204460"/>
              <a:gd name="connsiteX3" fmla="*/ 0 w 8702040"/>
              <a:gd name="connsiteY3" fmla="*/ 5204460 h 5204460"/>
              <a:gd name="connsiteX4" fmla="*/ 0 w 8702040"/>
              <a:gd name="connsiteY4" fmla="*/ 0 h 520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040" h="5204460">
                <a:moveTo>
                  <a:pt x="0" y="0"/>
                </a:moveTo>
                <a:lnTo>
                  <a:pt x="8702040" y="0"/>
                </a:lnTo>
                <a:lnTo>
                  <a:pt x="8702040" y="5204460"/>
                </a:lnTo>
                <a:lnTo>
                  <a:pt x="0" y="5204460"/>
                </a:lnTo>
                <a:lnTo>
                  <a:pt x="0" y="0"/>
                </a:lnTo>
                <a:close/>
              </a:path>
            </a:pathLst>
          </a:custGeom>
        </p:spPr>
      </p:pic>
      <p:sp>
        <p:nvSpPr>
          <p:cNvPr id="36" name="Freeform 35"/>
          <p:cNvSpPr/>
          <p:nvPr/>
        </p:nvSpPr>
        <p:spPr>
          <a:xfrm>
            <a:off x="3610848" y="868680"/>
            <a:ext cx="4581684" cy="76200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3489447" y="3996395"/>
            <a:ext cx="8444" cy="8074"/>
          </a:xfrm>
          <a:custGeom>
            <a:avLst/>
            <a:gdLst>
              <a:gd name="connsiteX0" fmla="*/ 3 w 8444"/>
              <a:gd name="connsiteY0" fmla="*/ 18 h 8074"/>
              <a:gd name="connsiteX1" fmla="*/ 8407 w 8444"/>
              <a:gd name="connsiteY1" fmla="*/ 8036 h 8074"/>
              <a:gd name="connsiteX2" fmla="*/ 8444 w 8444"/>
              <a:gd name="connsiteY2" fmla="*/ 8074 h 8074"/>
              <a:gd name="connsiteX3" fmla="*/ 5664 w 8444"/>
              <a:gd name="connsiteY3" fmla="*/ 5725 h 8074"/>
              <a:gd name="connsiteX4" fmla="*/ 3 w 8444"/>
              <a:gd name="connsiteY4" fmla="*/ 18 h 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 h="8074">
                <a:moveTo>
                  <a:pt x="3" y="18"/>
                </a:moveTo>
                <a:cubicBezTo>
                  <a:pt x="-92" y="-217"/>
                  <a:pt x="2156" y="1835"/>
                  <a:pt x="8407" y="8036"/>
                </a:cubicBezTo>
                <a:lnTo>
                  <a:pt x="8444" y="8074"/>
                </a:lnTo>
                <a:lnTo>
                  <a:pt x="5664" y="5725"/>
                </a:lnTo>
                <a:cubicBezTo>
                  <a:pt x="2538" y="2776"/>
                  <a:pt x="99" y="253"/>
                  <a:pt x="3" y="1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30"/>
          <p:cNvSpPr/>
          <p:nvPr/>
        </p:nvSpPr>
        <p:spPr>
          <a:xfrm>
            <a:off x="7799070" y="2766060"/>
            <a:ext cx="49530" cy="130088"/>
          </a:xfrm>
          <a:custGeom>
            <a:avLst/>
            <a:gdLst>
              <a:gd name="connsiteX0" fmla="*/ 49530 w 49530"/>
              <a:gd name="connsiteY0" fmla="*/ 0 h 130088"/>
              <a:gd name="connsiteX1" fmla="*/ 34290 w 49530"/>
              <a:gd name="connsiteY1" fmla="*/ 47867 h 130088"/>
              <a:gd name="connsiteX2" fmla="*/ 4338 w 49530"/>
              <a:gd name="connsiteY2" fmla="*/ 120104 h 130088"/>
              <a:gd name="connsiteX3" fmla="*/ 0 w 49530"/>
              <a:gd name="connsiteY3" fmla="*/ 130088 h 130088"/>
              <a:gd name="connsiteX4" fmla="*/ 0 w 49530"/>
              <a:gd name="connsiteY4" fmla="*/ 4459 h 130088"/>
              <a:gd name="connsiteX5" fmla="*/ 49530 w 49530"/>
              <a:gd name="connsiteY5" fmla="*/ 0 h 1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130088">
                <a:moveTo>
                  <a:pt x="49530" y="0"/>
                </a:moveTo>
                <a:lnTo>
                  <a:pt x="34290" y="47867"/>
                </a:lnTo>
                <a:cubicBezTo>
                  <a:pt x="26099" y="73595"/>
                  <a:pt x="15306" y="96922"/>
                  <a:pt x="4338" y="120104"/>
                </a:cubicBezTo>
                <a:lnTo>
                  <a:pt x="0" y="130088"/>
                </a:lnTo>
                <a:lnTo>
                  <a:pt x="0" y="4459"/>
                </a:lnTo>
                <a:lnTo>
                  <a:pt x="49530"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 name="Rectangle 2047"/>
          <p:cNvSpPr/>
          <p:nvPr/>
        </p:nvSpPr>
        <p:spPr>
          <a:xfrm>
            <a:off x="4995833" y="838741"/>
            <a:ext cx="181171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2" name="Picture 41"/>
          <p:cNvPicPr>
            <a:picLocks noChangeAspect="1"/>
          </p:cNvPicPr>
          <p:nvPr/>
        </p:nvPicPr>
        <p:blipFill>
          <a:blip r:embed="rId6"/>
          <a:srcRect l="31391" b="2572"/>
          <a:stretch>
            <a:fillRect/>
          </a:stretch>
        </p:blipFill>
        <p:spPr>
          <a:xfrm>
            <a:off x="1912179" y="1566451"/>
            <a:ext cx="2898661" cy="4717429"/>
          </a:xfrm>
          <a:custGeom>
            <a:avLst/>
            <a:gdLst>
              <a:gd name="connsiteX0" fmla="*/ 0 w 2898661"/>
              <a:gd name="connsiteY0" fmla="*/ 0 h 4717429"/>
              <a:gd name="connsiteX1" fmla="*/ 148936 w 2898661"/>
              <a:gd name="connsiteY1" fmla="*/ 0 h 4717429"/>
              <a:gd name="connsiteX2" fmla="*/ 213166 w 2898661"/>
              <a:gd name="connsiteY2" fmla="*/ 64230 h 4717429"/>
              <a:gd name="connsiteX3" fmla="*/ 258886 w 2898661"/>
              <a:gd name="connsiteY3" fmla="*/ 109950 h 4717429"/>
              <a:gd name="connsiteX4" fmla="*/ 315714 w 2898661"/>
              <a:gd name="connsiteY4" fmla="*/ 196152 h 4717429"/>
              <a:gd name="connsiteX5" fmla="*/ 323740 w 2898661"/>
              <a:gd name="connsiteY5" fmla="*/ 208694 h 4717429"/>
              <a:gd name="connsiteX6" fmla="*/ 325238 w 2898661"/>
              <a:gd name="connsiteY6" fmla="*/ 211479 h 4717429"/>
              <a:gd name="connsiteX7" fmla="*/ 323767 w 2898661"/>
              <a:gd name="connsiteY7" fmla="*/ 208736 h 4717429"/>
              <a:gd name="connsiteX8" fmla="*/ 323740 w 2898661"/>
              <a:gd name="connsiteY8" fmla="*/ 208694 h 4717429"/>
              <a:gd name="connsiteX9" fmla="*/ 319978 w 2898661"/>
              <a:gd name="connsiteY9" fmla="*/ 201699 h 4717429"/>
              <a:gd name="connsiteX10" fmla="*/ 365566 w 2898661"/>
              <a:gd name="connsiteY10" fmla="*/ 247110 h 4717429"/>
              <a:gd name="connsiteX11" fmla="*/ 396046 w 2898661"/>
              <a:gd name="connsiteY11" fmla="*/ 292830 h 4717429"/>
              <a:gd name="connsiteX12" fmla="*/ 487486 w 2898661"/>
              <a:gd name="connsiteY12" fmla="*/ 384270 h 4717429"/>
              <a:gd name="connsiteX13" fmla="*/ 517966 w 2898661"/>
              <a:gd name="connsiteY13" fmla="*/ 429990 h 4717429"/>
              <a:gd name="connsiteX14" fmla="*/ 578926 w 2898661"/>
              <a:gd name="connsiteY14" fmla="*/ 490950 h 4717429"/>
              <a:gd name="connsiteX15" fmla="*/ 639886 w 2898661"/>
              <a:gd name="connsiteY15" fmla="*/ 582390 h 4717429"/>
              <a:gd name="connsiteX16" fmla="*/ 700846 w 2898661"/>
              <a:gd name="connsiteY16" fmla="*/ 673830 h 4717429"/>
              <a:gd name="connsiteX17" fmla="*/ 822766 w 2898661"/>
              <a:gd name="connsiteY17" fmla="*/ 856710 h 4717429"/>
              <a:gd name="connsiteX18" fmla="*/ 853246 w 2898661"/>
              <a:gd name="connsiteY18" fmla="*/ 902430 h 4717429"/>
              <a:gd name="connsiteX19" fmla="*/ 883726 w 2898661"/>
              <a:gd name="connsiteY19" fmla="*/ 948150 h 4717429"/>
              <a:gd name="connsiteX20" fmla="*/ 898417 w 2898661"/>
              <a:gd name="connsiteY20" fmla="*/ 992682 h 4717429"/>
              <a:gd name="connsiteX21" fmla="*/ 901350 w 2898661"/>
              <a:gd name="connsiteY21" fmla="*/ 1001911 h 4717429"/>
              <a:gd name="connsiteX22" fmla="*/ 901844 w 2898661"/>
              <a:gd name="connsiteY22" fmla="*/ 1003619 h 4717429"/>
              <a:gd name="connsiteX23" fmla="*/ 903239 w 2898661"/>
              <a:gd name="connsiteY23" fmla="*/ 1007854 h 4717429"/>
              <a:gd name="connsiteX24" fmla="*/ 901350 w 2898661"/>
              <a:gd name="connsiteY24" fmla="*/ 1001911 h 4717429"/>
              <a:gd name="connsiteX25" fmla="*/ 897885 w 2898661"/>
              <a:gd name="connsiteY25" fmla="*/ 989926 h 4717429"/>
              <a:gd name="connsiteX26" fmla="*/ 929446 w 2898661"/>
              <a:gd name="connsiteY26" fmla="*/ 1039590 h 4717429"/>
              <a:gd name="connsiteX27" fmla="*/ 959926 w 2898661"/>
              <a:gd name="connsiteY27" fmla="*/ 1131030 h 4717429"/>
              <a:gd name="connsiteX28" fmla="*/ 990406 w 2898661"/>
              <a:gd name="connsiteY28" fmla="*/ 1222470 h 4717429"/>
              <a:gd name="connsiteX29" fmla="*/ 1005646 w 2898661"/>
              <a:gd name="connsiteY29" fmla="*/ 1268190 h 4717429"/>
              <a:gd name="connsiteX30" fmla="*/ 1066606 w 2898661"/>
              <a:gd name="connsiteY30" fmla="*/ 1359630 h 4717429"/>
              <a:gd name="connsiteX31" fmla="*/ 1081846 w 2898661"/>
              <a:gd name="connsiteY31" fmla="*/ 1405350 h 4717429"/>
              <a:gd name="connsiteX32" fmla="*/ 1112326 w 2898661"/>
              <a:gd name="connsiteY32" fmla="*/ 1451070 h 4717429"/>
              <a:gd name="connsiteX33" fmla="*/ 1142806 w 2898661"/>
              <a:gd name="connsiteY33" fmla="*/ 1542510 h 4717429"/>
              <a:gd name="connsiteX34" fmla="*/ 1173286 w 2898661"/>
              <a:gd name="connsiteY34" fmla="*/ 1588230 h 4717429"/>
              <a:gd name="connsiteX35" fmla="*/ 1203766 w 2898661"/>
              <a:gd name="connsiteY35" fmla="*/ 1679670 h 4717429"/>
              <a:gd name="connsiteX36" fmla="*/ 1219006 w 2898661"/>
              <a:gd name="connsiteY36" fmla="*/ 1725390 h 4717429"/>
              <a:gd name="connsiteX37" fmla="*/ 1234246 w 2898661"/>
              <a:gd name="connsiteY37" fmla="*/ 1771110 h 4717429"/>
              <a:gd name="connsiteX38" fmla="*/ 1249486 w 2898661"/>
              <a:gd name="connsiteY38" fmla="*/ 1816830 h 4717429"/>
              <a:gd name="connsiteX39" fmla="*/ 1264726 w 2898661"/>
              <a:gd name="connsiteY39" fmla="*/ 1877790 h 4717429"/>
              <a:gd name="connsiteX40" fmla="*/ 1310446 w 2898661"/>
              <a:gd name="connsiteY40" fmla="*/ 2045430 h 4717429"/>
              <a:gd name="connsiteX41" fmla="*/ 1340926 w 2898661"/>
              <a:gd name="connsiteY41" fmla="*/ 2091150 h 4717429"/>
              <a:gd name="connsiteX42" fmla="*/ 1432366 w 2898661"/>
              <a:gd name="connsiteY42" fmla="*/ 2136870 h 4717429"/>
              <a:gd name="connsiteX43" fmla="*/ 1478086 w 2898661"/>
              <a:gd name="connsiteY43" fmla="*/ 2167350 h 4717429"/>
              <a:gd name="connsiteX44" fmla="*/ 1523806 w 2898661"/>
              <a:gd name="connsiteY44" fmla="*/ 2182590 h 4717429"/>
              <a:gd name="connsiteX45" fmla="*/ 1569526 w 2898661"/>
              <a:gd name="connsiteY45" fmla="*/ 2213070 h 4717429"/>
              <a:gd name="connsiteX46" fmla="*/ 1660966 w 2898661"/>
              <a:gd name="connsiteY46" fmla="*/ 2243550 h 4717429"/>
              <a:gd name="connsiteX47" fmla="*/ 1706686 w 2898661"/>
              <a:gd name="connsiteY47" fmla="*/ 2258790 h 4717429"/>
              <a:gd name="connsiteX48" fmla="*/ 1792888 w 2898661"/>
              <a:gd name="connsiteY48" fmla="*/ 2315618 h 4717429"/>
              <a:gd name="connsiteX49" fmla="*/ 1805430 w 2898661"/>
              <a:gd name="connsiteY49" fmla="*/ 2323644 h 4717429"/>
              <a:gd name="connsiteX50" fmla="*/ 1798435 w 2898661"/>
              <a:gd name="connsiteY50" fmla="*/ 2319882 h 4717429"/>
              <a:gd name="connsiteX51" fmla="*/ 1843846 w 2898661"/>
              <a:gd name="connsiteY51" fmla="*/ 2365470 h 4717429"/>
              <a:gd name="connsiteX52" fmla="*/ 1889566 w 2898661"/>
              <a:gd name="connsiteY52" fmla="*/ 2395950 h 4717429"/>
              <a:gd name="connsiteX53" fmla="*/ 1981006 w 2898661"/>
              <a:gd name="connsiteY53" fmla="*/ 2487390 h 4717429"/>
              <a:gd name="connsiteX54" fmla="*/ 2011486 w 2898661"/>
              <a:gd name="connsiteY54" fmla="*/ 2533110 h 4717429"/>
              <a:gd name="connsiteX55" fmla="*/ 2057206 w 2898661"/>
              <a:gd name="connsiteY55" fmla="*/ 2563590 h 4717429"/>
              <a:gd name="connsiteX56" fmla="*/ 2086136 w 2898661"/>
              <a:gd name="connsiteY56" fmla="*/ 2607206 h 4717429"/>
              <a:gd name="connsiteX57" fmla="*/ 2092533 w 2898661"/>
              <a:gd name="connsiteY57" fmla="*/ 2617021 h 4717429"/>
              <a:gd name="connsiteX58" fmla="*/ 2093083 w 2898661"/>
              <a:gd name="connsiteY58" fmla="*/ 2617908 h 4717429"/>
              <a:gd name="connsiteX59" fmla="*/ 2095810 w 2898661"/>
              <a:gd name="connsiteY59" fmla="*/ 2622049 h 4717429"/>
              <a:gd name="connsiteX60" fmla="*/ 2092533 w 2898661"/>
              <a:gd name="connsiteY60" fmla="*/ 2617021 h 4717429"/>
              <a:gd name="connsiteX61" fmla="*/ 2084812 w 2898661"/>
              <a:gd name="connsiteY61" fmla="*/ 2604570 h 4717429"/>
              <a:gd name="connsiteX62" fmla="*/ 2133406 w 2898661"/>
              <a:gd name="connsiteY62" fmla="*/ 2655030 h 4717429"/>
              <a:gd name="connsiteX63" fmla="*/ 2194366 w 2898661"/>
              <a:gd name="connsiteY63" fmla="*/ 2746470 h 4717429"/>
              <a:gd name="connsiteX64" fmla="*/ 2301046 w 2898661"/>
              <a:gd name="connsiteY64" fmla="*/ 2898870 h 4717429"/>
              <a:gd name="connsiteX65" fmla="*/ 2362006 w 2898661"/>
              <a:gd name="connsiteY65" fmla="*/ 2990310 h 4717429"/>
              <a:gd name="connsiteX66" fmla="*/ 2392486 w 2898661"/>
              <a:gd name="connsiteY66" fmla="*/ 3036030 h 4717429"/>
              <a:gd name="connsiteX67" fmla="*/ 2438206 w 2898661"/>
              <a:gd name="connsiteY67" fmla="*/ 3127470 h 4717429"/>
              <a:gd name="connsiteX68" fmla="*/ 2453446 w 2898661"/>
              <a:gd name="connsiteY68" fmla="*/ 3173190 h 4717429"/>
              <a:gd name="connsiteX69" fmla="*/ 2499166 w 2898661"/>
              <a:gd name="connsiteY69" fmla="*/ 3249390 h 4717429"/>
              <a:gd name="connsiteX70" fmla="*/ 2529646 w 2898661"/>
              <a:gd name="connsiteY70" fmla="*/ 3295110 h 4717429"/>
              <a:gd name="connsiteX71" fmla="*/ 2605846 w 2898661"/>
              <a:gd name="connsiteY71" fmla="*/ 3432270 h 4717429"/>
              <a:gd name="connsiteX72" fmla="*/ 2636326 w 2898661"/>
              <a:gd name="connsiteY72" fmla="*/ 3477990 h 4717429"/>
              <a:gd name="connsiteX73" fmla="*/ 2682046 w 2898661"/>
              <a:gd name="connsiteY73" fmla="*/ 3615150 h 4717429"/>
              <a:gd name="connsiteX74" fmla="*/ 2697286 w 2898661"/>
              <a:gd name="connsiteY74" fmla="*/ 3660870 h 4717429"/>
              <a:gd name="connsiteX75" fmla="*/ 2727766 w 2898661"/>
              <a:gd name="connsiteY75" fmla="*/ 3706590 h 4717429"/>
              <a:gd name="connsiteX76" fmla="*/ 2758246 w 2898661"/>
              <a:gd name="connsiteY76" fmla="*/ 3798030 h 4717429"/>
              <a:gd name="connsiteX77" fmla="*/ 2773486 w 2898661"/>
              <a:gd name="connsiteY77" fmla="*/ 3843750 h 4717429"/>
              <a:gd name="connsiteX78" fmla="*/ 2803966 w 2898661"/>
              <a:gd name="connsiteY78" fmla="*/ 3935190 h 4717429"/>
              <a:gd name="connsiteX79" fmla="*/ 2819206 w 2898661"/>
              <a:gd name="connsiteY79" fmla="*/ 3980910 h 4717429"/>
              <a:gd name="connsiteX80" fmla="*/ 2849686 w 2898661"/>
              <a:gd name="connsiteY80" fmla="*/ 4041870 h 4717429"/>
              <a:gd name="connsiteX81" fmla="*/ 2895406 w 2898661"/>
              <a:gd name="connsiteY81" fmla="*/ 4377150 h 4717429"/>
              <a:gd name="connsiteX82" fmla="*/ 2898661 w 2898661"/>
              <a:gd name="connsiteY82" fmla="*/ 4386915 h 4717429"/>
              <a:gd name="connsiteX83" fmla="*/ 2898661 w 2898661"/>
              <a:gd name="connsiteY83" fmla="*/ 4717429 h 4717429"/>
              <a:gd name="connsiteX84" fmla="*/ 0 w 2898661"/>
              <a:gd name="connsiteY84" fmla="*/ 0 h 471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98661" h="4717429">
                <a:moveTo>
                  <a:pt x="0" y="0"/>
                </a:moveTo>
                <a:lnTo>
                  <a:pt x="148936" y="0"/>
                </a:lnTo>
                <a:lnTo>
                  <a:pt x="213166" y="64230"/>
                </a:lnTo>
                <a:cubicBezTo>
                  <a:pt x="228406" y="79470"/>
                  <a:pt x="246931" y="92017"/>
                  <a:pt x="258886" y="109950"/>
                </a:cubicBezTo>
                <a:cubicBezTo>
                  <a:pt x="287775" y="153283"/>
                  <a:pt x="305384" y="180152"/>
                  <a:pt x="315714" y="196152"/>
                </a:cubicBezTo>
                <a:lnTo>
                  <a:pt x="323740" y="208694"/>
                </a:lnTo>
                <a:lnTo>
                  <a:pt x="325238" y="211479"/>
                </a:lnTo>
                <a:cubicBezTo>
                  <a:pt x="328994" y="217731"/>
                  <a:pt x="331665" y="221237"/>
                  <a:pt x="323767" y="208736"/>
                </a:cubicBezTo>
                <a:lnTo>
                  <a:pt x="323740" y="208694"/>
                </a:lnTo>
                <a:lnTo>
                  <a:pt x="319978" y="201699"/>
                </a:lnTo>
                <a:cubicBezTo>
                  <a:pt x="316275" y="193175"/>
                  <a:pt x="320802" y="193393"/>
                  <a:pt x="365566" y="247110"/>
                </a:cubicBezTo>
                <a:cubicBezTo>
                  <a:pt x="377292" y="261181"/>
                  <a:pt x="383877" y="279140"/>
                  <a:pt x="396046" y="292830"/>
                </a:cubicBezTo>
                <a:cubicBezTo>
                  <a:pt x="424684" y="325047"/>
                  <a:pt x="463576" y="348404"/>
                  <a:pt x="487486" y="384270"/>
                </a:cubicBezTo>
                <a:cubicBezTo>
                  <a:pt x="497646" y="399510"/>
                  <a:pt x="506046" y="416083"/>
                  <a:pt x="517966" y="429990"/>
                </a:cubicBezTo>
                <a:cubicBezTo>
                  <a:pt x="536668" y="451809"/>
                  <a:pt x="560974" y="468510"/>
                  <a:pt x="578926" y="490950"/>
                </a:cubicBezTo>
                <a:cubicBezTo>
                  <a:pt x="601810" y="519555"/>
                  <a:pt x="619566" y="551910"/>
                  <a:pt x="639886" y="582390"/>
                </a:cubicBezTo>
                <a:lnTo>
                  <a:pt x="700846" y="673830"/>
                </a:lnTo>
                <a:lnTo>
                  <a:pt x="822766" y="856710"/>
                </a:lnTo>
                <a:lnTo>
                  <a:pt x="853246" y="902430"/>
                </a:lnTo>
                <a:cubicBezTo>
                  <a:pt x="863406" y="917670"/>
                  <a:pt x="877934" y="930774"/>
                  <a:pt x="883726" y="948150"/>
                </a:cubicBezTo>
                <a:cubicBezTo>
                  <a:pt x="890674" y="968993"/>
                  <a:pt x="895368" y="983284"/>
                  <a:pt x="898417" y="992682"/>
                </a:cubicBezTo>
                <a:lnTo>
                  <a:pt x="901350" y="1001911"/>
                </a:lnTo>
                <a:lnTo>
                  <a:pt x="901844" y="1003619"/>
                </a:lnTo>
                <a:cubicBezTo>
                  <a:pt x="902940" y="1007160"/>
                  <a:pt x="903607" y="1009125"/>
                  <a:pt x="903239" y="1007854"/>
                </a:cubicBezTo>
                <a:lnTo>
                  <a:pt x="901350" y="1001911"/>
                </a:lnTo>
                <a:lnTo>
                  <a:pt x="897885" y="989926"/>
                </a:lnTo>
                <a:cubicBezTo>
                  <a:pt x="892520" y="969786"/>
                  <a:pt x="890055" y="950961"/>
                  <a:pt x="929446" y="1039590"/>
                </a:cubicBezTo>
                <a:cubicBezTo>
                  <a:pt x="942495" y="1068950"/>
                  <a:pt x="949766" y="1100550"/>
                  <a:pt x="959926" y="1131030"/>
                </a:cubicBezTo>
                <a:lnTo>
                  <a:pt x="990406" y="1222470"/>
                </a:lnTo>
                <a:cubicBezTo>
                  <a:pt x="995486" y="1237710"/>
                  <a:pt x="996735" y="1254824"/>
                  <a:pt x="1005646" y="1268190"/>
                </a:cubicBezTo>
                <a:cubicBezTo>
                  <a:pt x="1025966" y="1298670"/>
                  <a:pt x="1055022" y="1324877"/>
                  <a:pt x="1066606" y="1359630"/>
                </a:cubicBezTo>
                <a:cubicBezTo>
                  <a:pt x="1071686" y="1374870"/>
                  <a:pt x="1074662" y="1390982"/>
                  <a:pt x="1081846" y="1405350"/>
                </a:cubicBezTo>
                <a:cubicBezTo>
                  <a:pt x="1090037" y="1421733"/>
                  <a:pt x="1104887" y="1434332"/>
                  <a:pt x="1112326" y="1451070"/>
                </a:cubicBezTo>
                <a:cubicBezTo>
                  <a:pt x="1125375" y="1480430"/>
                  <a:pt x="1124984" y="1515777"/>
                  <a:pt x="1142806" y="1542510"/>
                </a:cubicBezTo>
                <a:cubicBezTo>
                  <a:pt x="1152966" y="1557750"/>
                  <a:pt x="1165847" y="1571492"/>
                  <a:pt x="1173286" y="1588230"/>
                </a:cubicBezTo>
                <a:cubicBezTo>
                  <a:pt x="1186335" y="1617590"/>
                  <a:pt x="1193606" y="1649190"/>
                  <a:pt x="1203766" y="1679670"/>
                </a:cubicBezTo>
                <a:lnTo>
                  <a:pt x="1219006" y="1725390"/>
                </a:lnTo>
                <a:lnTo>
                  <a:pt x="1234246" y="1771110"/>
                </a:lnTo>
                <a:cubicBezTo>
                  <a:pt x="1239326" y="1786350"/>
                  <a:pt x="1245590" y="1801245"/>
                  <a:pt x="1249486" y="1816830"/>
                </a:cubicBezTo>
                <a:cubicBezTo>
                  <a:pt x="1254566" y="1837150"/>
                  <a:pt x="1260182" y="1857343"/>
                  <a:pt x="1264726" y="1877790"/>
                </a:cubicBezTo>
                <a:cubicBezTo>
                  <a:pt x="1274268" y="1920730"/>
                  <a:pt x="1286657" y="2009747"/>
                  <a:pt x="1310446" y="2045430"/>
                </a:cubicBezTo>
                <a:cubicBezTo>
                  <a:pt x="1320606" y="2060670"/>
                  <a:pt x="1327974" y="2078198"/>
                  <a:pt x="1340926" y="2091150"/>
                </a:cubicBezTo>
                <a:cubicBezTo>
                  <a:pt x="1384602" y="2134826"/>
                  <a:pt x="1382786" y="2112080"/>
                  <a:pt x="1432366" y="2136870"/>
                </a:cubicBezTo>
                <a:cubicBezTo>
                  <a:pt x="1448749" y="2145061"/>
                  <a:pt x="1461703" y="2159159"/>
                  <a:pt x="1478086" y="2167350"/>
                </a:cubicBezTo>
                <a:cubicBezTo>
                  <a:pt x="1492454" y="2174534"/>
                  <a:pt x="1509438" y="2175406"/>
                  <a:pt x="1523806" y="2182590"/>
                </a:cubicBezTo>
                <a:cubicBezTo>
                  <a:pt x="1540189" y="2190781"/>
                  <a:pt x="1552788" y="2205631"/>
                  <a:pt x="1569526" y="2213070"/>
                </a:cubicBezTo>
                <a:cubicBezTo>
                  <a:pt x="1598886" y="2226119"/>
                  <a:pt x="1630486" y="2233390"/>
                  <a:pt x="1660966" y="2243550"/>
                </a:cubicBezTo>
                <a:cubicBezTo>
                  <a:pt x="1676206" y="2248630"/>
                  <a:pt x="1693320" y="2249879"/>
                  <a:pt x="1706686" y="2258790"/>
                </a:cubicBezTo>
                <a:cubicBezTo>
                  <a:pt x="1750019" y="2287679"/>
                  <a:pt x="1776888" y="2305288"/>
                  <a:pt x="1792888" y="2315618"/>
                </a:cubicBezTo>
                <a:lnTo>
                  <a:pt x="1805430" y="2323644"/>
                </a:lnTo>
                <a:lnTo>
                  <a:pt x="1798435" y="2319882"/>
                </a:lnTo>
                <a:cubicBezTo>
                  <a:pt x="1789911" y="2316179"/>
                  <a:pt x="1790129" y="2320706"/>
                  <a:pt x="1843846" y="2365470"/>
                </a:cubicBezTo>
                <a:cubicBezTo>
                  <a:pt x="1857917" y="2377196"/>
                  <a:pt x="1875876" y="2383781"/>
                  <a:pt x="1889566" y="2395950"/>
                </a:cubicBezTo>
                <a:cubicBezTo>
                  <a:pt x="1921783" y="2424588"/>
                  <a:pt x="1957096" y="2451524"/>
                  <a:pt x="1981006" y="2487390"/>
                </a:cubicBezTo>
                <a:cubicBezTo>
                  <a:pt x="1991166" y="2502630"/>
                  <a:pt x="1998534" y="2520158"/>
                  <a:pt x="2011486" y="2533110"/>
                </a:cubicBezTo>
                <a:cubicBezTo>
                  <a:pt x="2024438" y="2546062"/>
                  <a:pt x="2041966" y="2553430"/>
                  <a:pt x="2057206" y="2563590"/>
                </a:cubicBezTo>
                <a:cubicBezTo>
                  <a:pt x="2070821" y="2584012"/>
                  <a:pt x="2080083" y="2598007"/>
                  <a:pt x="2086136" y="2607206"/>
                </a:cubicBezTo>
                <a:lnTo>
                  <a:pt x="2092533" y="2617021"/>
                </a:lnTo>
                <a:lnTo>
                  <a:pt x="2093083" y="2617908"/>
                </a:lnTo>
                <a:cubicBezTo>
                  <a:pt x="2095297" y="2621365"/>
                  <a:pt x="2096587" y="2623289"/>
                  <a:pt x="2095810" y="2622049"/>
                </a:cubicBezTo>
                <a:lnTo>
                  <a:pt x="2092533" y="2617021"/>
                </a:lnTo>
                <a:lnTo>
                  <a:pt x="2084812" y="2604570"/>
                </a:lnTo>
                <a:cubicBezTo>
                  <a:pt x="2073135" y="2585006"/>
                  <a:pt x="2064956" y="2567023"/>
                  <a:pt x="2133406" y="2655030"/>
                </a:cubicBezTo>
                <a:cubicBezTo>
                  <a:pt x="2155896" y="2683946"/>
                  <a:pt x="2172387" y="2717164"/>
                  <a:pt x="2194366" y="2746470"/>
                </a:cubicBezTo>
                <a:cubicBezTo>
                  <a:pt x="2262065" y="2836736"/>
                  <a:pt x="2225997" y="2786296"/>
                  <a:pt x="2301046" y="2898870"/>
                </a:cubicBezTo>
                <a:lnTo>
                  <a:pt x="2362006" y="2990310"/>
                </a:lnTo>
                <a:cubicBezTo>
                  <a:pt x="2372166" y="3005550"/>
                  <a:pt x="2386694" y="3018654"/>
                  <a:pt x="2392486" y="3036030"/>
                </a:cubicBezTo>
                <a:cubicBezTo>
                  <a:pt x="2430792" y="3150948"/>
                  <a:pt x="2379120" y="3009297"/>
                  <a:pt x="2438206" y="3127470"/>
                </a:cubicBezTo>
                <a:cubicBezTo>
                  <a:pt x="2445390" y="3141838"/>
                  <a:pt x="2446262" y="3158822"/>
                  <a:pt x="2453446" y="3173190"/>
                </a:cubicBezTo>
                <a:cubicBezTo>
                  <a:pt x="2466693" y="3199684"/>
                  <a:pt x="2483467" y="3224271"/>
                  <a:pt x="2499166" y="3249390"/>
                </a:cubicBezTo>
                <a:cubicBezTo>
                  <a:pt x="2508874" y="3264922"/>
                  <a:pt x="2520559" y="3279207"/>
                  <a:pt x="2529646" y="3295110"/>
                </a:cubicBezTo>
                <a:cubicBezTo>
                  <a:pt x="2626682" y="3464924"/>
                  <a:pt x="2478931" y="3229205"/>
                  <a:pt x="2605846" y="3432270"/>
                </a:cubicBezTo>
                <a:cubicBezTo>
                  <a:pt x="2615554" y="3447802"/>
                  <a:pt x="2628887" y="3461252"/>
                  <a:pt x="2636326" y="3477990"/>
                </a:cubicBezTo>
                <a:lnTo>
                  <a:pt x="2682046" y="3615150"/>
                </a:lnTo>
                <a:cubicBezTo>
                  <a:pt x="2687126" y="3630390"/>
                  <a:pt x="2688375" y="3647504"/>
                  <a:pt x="2697286" y="3660870"/>
                </a:cubicBezTo>
                <a:cubicBezTo>
                  <a:pt x="2707446" y="3676110"/>
                  <a:pt x="2720327" y="3689852"/>
                  <a:pt x="2727766" y="3706590"/>
                </a:cubicBezTo>
                <a:cubicBezTo>
                  <a:pt x="2740815" y="3735950"/>
                  <a:pt x="2748086" y="3767550"/>
                  <a:pt x="2758246" y="3798030"/>
                </a:cubicBezTo>
                <a:lnTo>
                  <a:pt x="2773486" y="3843750"/>
                </a:lnTo>
                <a:lnTo>
                  <a:pt x="2803966" y="3935190"/>
                </a:lnTo>
                <a:cubicBezTo>
                  <a:pt x="2809046" y="3950430"/>
                  <a:pt x="2812022" y="3966542"/>
                  <a:pt x="2819206" y="3980910"/>
                </a:cubicBezTo>
                <a:lnTo>
                  <a:pt x="2849686" y="4041870"/>
                </a:lnTo>
                <a:cubicBezTo>
                  <a:pt x="2851386" y="4055470"/>
                  <a:pt x="2879002" y="4303334"/>
                  <a:pt x="2895406" y="4377150"/>
                </a:cubicBezTo>
                <a:lnTo>
                  <a:pt x="2898661" y="4386915"/>
                </a:lnTo>
                <a:lnTo>
                  <a:pt x="2898661" y="4717429"/>
                </a:lnTo>
                <a:lnTo>
                  <a:pt x="0" y="0"/>
                </a:lnTo>
                <a:close/>
              </a:path>
            </a:pathLst>
          </a:custGeom>
        </p:spPr>
      </p:pic>
      <p:pic>
        <p:nvPicPr>
          <p:cNvPr id="41" name="Picture 40"/>
          <p:cNvPicPr>
            <a:picLocks noChangeAspect="1"/>
          </p:cNvPicPr>
          <p:nvPr/>
        </p:nvPicPr>
        <p:blipFill>
          <a:blip r:embed="rId6"/>
          <a:srcRect l="74124" t="47990" r="25676" b="51904"/>
          <a:stretch>
            <a:fillRect/>
          </a:stretch>
        </p:blipFill>
        <p:spPr>
          <a:xfrm>
            <a:off x="3717608" y="3890094"/>
            <a:ext cx="8448" cy="5144"/>
          </a:xfrm>
          <a:custGeom>
            <a:avLst/>
            <a:gdLst>
              <a:gd name="connsiteX0" fmla="*/ 0 w 8448"/>
              <a:gd name="connsiteY0" fmla="*/ 0 h 5144"/>
              <a:gd name="connsiteX1" fmla="*/ 2785 w 8448"/>
              <a:gd name="connsiteY1" fmla="*/ 1498 h 5144"/>
              <a:gd name="connsiteX2" fmla="*/ 42 w 8448"/>
              <a:gd name="connsiteY2" fmla="*/ 27 h 5144"/>
              <a:gd name="connsiteX3" fmla="*/ 0 w 8448"/>
              <a:gd name="connsiteY3" fmla="*/ 0 h 5144"/>
            </a:gdLst>
            <a:ahLst/>
            <a:cxnLst>
              <a:cxn ang="0">
                <a:pos x="connsiteX0" y="connsiteY0"/>
              </a:cxn>
              <a:cxn ang="0">
                <a:pos x="connsiteX1" y="connsiteY1"/>
              </a:cxn>
              <a:cxn ang="0">
                <a:pos x="connsiteX2" y="connsiteY2"/>
              </a:cxn>
              <a:cxn ang="0">
                <a:pos x="connsiteX3" y="connsiteY3"/>
              </a:cxn>
            </a:cxnLst>
            <a:rect l="l" t="t" r="r" b="b"/>
            <a:pathLst>
              <a:path w="8448" h="5144">
                <a:moveTo>
                  <a:pt x="0" y="0"/>
                </a:moveTo>
                <a:lnTo>
                  <a:pt x="2785" y="1498"/>
                </a:lnTo>
                <a:cubicBezTo>
                  <a:pt x="9037" y="5254"/>
                  <a:pt x="12543" y="7925"/>
                  <a:pt x="42" y="27"/>
                </a:cubicBezTo>
                <a:lnTo>
                  <a:pt x="0" y="0"/>
                </a:lnTo>
                <a:close/>
              </a:path>
            </a:pathLst>
          </a:custGeom>
        </p:spPr>
      </p:pic>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9" name="Picture 38"/>
          <p:cNvPicPr>
            <a:picLocks noChangeAspect="1"/>
          </p:cNvPicPr>
          <p:nvPr/>
        </p:nvPicPr>
        <p:blipFill>
          <a:blip r:embed="rId6"/>
          <a:srcRect/>
          <a:stretch>
            <a:fillRect/>
          </a:stretch>
        </p:blipFill>
        <p:spPr>
          <a:xfrm>
            <a:off x="585945" y="1386840"/>
            <a:ext cx="4224894" cy="5021580"/>
          </a:xfrm>
          <a:custGeom>
            <a:avLst/>
            <a:gdLst>
              <a:gd name="connsiteX0" fmla="*/ 0 w 4224894"/>
              <a:gd name="connsiteY0" fmla="*/ 0 h 4841970"/>
              <a:gd name="connsiteX1" fmla="*/ 1326233 w 4224894"/>
              <a:gd name="connsiteY1" fmla="*/ 0 h 4841970"/>
              <a:gd name="connsiteX2" fmla="*/ 4224894 w 4224894"/>
              <a:gd name="connsiteY2" fmla="*/ 4717429 h 4841970"/>
              <a:gd name="connsiteX3" fmla="*/ 4224894 w 4224894"/>
              <a:gd name="connsiteY3" fmla="*/ 4841970 h 4841970"/>
              <a:gd name="connsiteX4" fmla="*/ 0 w 4224894"/>
              <a:gd name="connsiteY4" fmla="*/ 4841970 h 4841970"/>
              <a:gd name="connsiteX5" fmla="*/ 0 w 4224894"/>
              <a:gd name="connsiteY5" fmla="*/ 0 h 484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894" h="4841970">
                <a:moveTo>
                  <a:pt x="0" y="0"/>
                </a:moveTo>
                <a:lnTo>
                  <a:pt x="1326233" y="0"/>
                </a:lnTo>
                <a:lnTo>
                  <a:pt x="4224894" y="4717429"/>
                </a:lnTo>
                <a:lnTo>
                  <a:pt x="4224894" y="4841970"/>
                </a:lnTo>
                <a:lnTo>
                  <a:pt x="0" y="4841970"/>
                </a:lnTo>
                <a:lnTo>
                  <a:pt x="0" y="0"/>
                </a:lnTo>
                <a:close/>
              </a:path>
            </a:pathLst>
          </a:custGeom>
        </p:spPr>
      </p:pic>
      <p:pic>
        <p:nvPicPr>
          <p:cNvPr id="38" name="Picture 37"/>
          <p:cNvPicPr>
            <a:picLocks noChangeAspect="1"/>
          </p:cNvPicPr>
          <p:nvPr/>
        </p:nvPicPr>
        <p:blipFill>
          <a:blip r:embed="rId6"/>
          <a:srcRect l="34916" b="9398"/>
          <a:stretch>
            <a:fillRect/>
          </a:stretch>
        </p:blipFill>
        <p:spPr>
          <a:xfrm>
            <a:off x="9479934" y="838741"/>
            <a:ext cx="2749725" cy="4386915"/>
          </a:xfrm>
          <a:custGeom>
            <a:avLst/>
            <a:gdLst>
              <a:gd name="connsiteX0" fmla="*/ 0 w 2749725"/>
              <a:gd name="connsiteY0" fmla="*/ 0 h 4386915"/>
              <a:gd name="connsiteX1" fmla="*/ 2749725 w 2749725"/>
              <a:gd name="connsiteY1" fmla="*/ 0 h 4386915"/>
              <a:gd name="connsiteX2" fmla="*/ 2749725 w 2749725"/>
              <a:gd name="connsiteY2" fmla="*/ 4386915 h 4386915"/>
              <a:gd name="connsiteX3" fmla="*/ 2746470 w 2749725"/>
              <a:gd name="connsiteY3" fmla="*/ 4377150 h 4386915"/>
              <a:gd name="connsiteX4" fmla="*/ 2700750 w 2749725"/>
              <a:gd name="connsiteY4" fmla="*/ 4041870 h 4386915"/>
              <a:gd name="connsiteX5" fmla="*/ 2670270 w 2749725"/>
              <a:gd name="connsiteY5" fmla="*/ 3980910 h 4386915"/>
              <a:gd name="connsiteX6" fmla="*/ 2655030 w 2749725"/>
              <a:gd name="connsiteY6" fmla="*/ 3935190 h 4386915"/>
              <a:gd name="connsiteX7" fmla="*/ 2624550 w 2749725"/>
              <a:gd name="connsiteY7" fmla="*/ 3843750 h 4386915"/>
              <a:gd name="connsiteX8" fmla="*/ 2609310 w 2749725"/>
              <a:gd name="connsiteY8" fmla="*/ 3798030 h 4386915"/>
              <a:gd name="connsiteX9" fmla="*/ 2578830 w 2749725"/>
              <a:gd name="connsiteY9" fmla="*/ 3706590 h 4386915"/>
              <a:gd name="connsiteX10" fmla="*/ 2548350 w 2749725"/>
              <a:gd name="connsiteY10" fmla="*/ 3660870 h 4386915"/>
              <a:gd name="connsiteX11" fmla="*/ 2533110 w 2749725"/>
              <a:gd name="connsiteY11" fmla="*/ 3615150 h 4386915"/>
              <a:gd name="connsiteX12" fmla="*/ 2487390 w 2749725"/>
              <a:gd name="connsiteY12" fmla="*/ 3477990 h 4386915"/>
              <a:gd name="connsiteX13" fmla="*/ 2456910 w 2749725"/>
              <a:gd name="connsiteY13" fmla="*/ 3432270 h 4386915"/>
              <a:gd name="connsiteX14" fmla="*/ 2380710 w 2749725"/>
              <a:gd name="connsiteY14" fmla="*/ 3295110 h 4386915"/>
              <a:gd name="connsiteX15" fmla="*/ 2350230 w 2749725"/>
              <a:gd name="connsiteY15" fmla="*/ 3249390 h 4386915"/>
              <a:gd name="connsiteX16" fmla="*/ 2304510 w 2749725"/>
              <a:gd name="connsiteY16" fmla="*/ 3173190 h 4386915"/>
              <a:gd name="connsiteX17" fmla="*/ 2289270 w 2749725"/>
              <a:gd name="connsiteY17" fmla="*/ 3127470 h 4386915"/>
              <a:gd name="connsiteX18" fmla="*/ 2243550 w 2749725"/>
              <a:gd name="connsiteY18" fmla="*/ 3036030 h 4386915"/>
              <a:gd name="connsiteX19" fmla="*/ 2213070 w 2749725"/>
              <a:gd name="connsiteY19" fmla="*/ 2990310 h 4386915"/>
              <a:gd name="connsiteX20" fmla="*/ 2152110 w 2749725"/>
              <a:gd name="connsiteY20" fmla="*/ 2898870 h 4386915"/>
              <a:gd name="connsiteX21" fmla="*/ 2045430 w 2749725"/>
              <a:gd name="connsiteY21" fmla="*/ 2746470 h 4386915"/>
              <a:gd name="connsiteX22" fmla="*/ 1984470 w 2749725"/>
              <a:gd name="connsiteY22" fmla="*/ 2655030 h 4386915"/>
              <a:gd name="connsiteX23" fmla="*/ 1935876 w 2749725"/>
              <a:gd name="connsiteY23" fmla="*/ 2604570 h 4386915"/>
              <a:gd name="connsiteX24" fmla="*/ 1943597 w 2749725"/>
              <a:gd name="connsiteY24" fmla="*/ 2617021 h 4386915"/>
              <a:gd name="connsiteX25" fmla="*/ 1937200 w 2749725"/>
              <a:gd name="connsiteY25" fmla="*/ 2607206 h 4386915"/>
              <a:gd name="connsiteX26" fmla="*/ 1908270 w 2749725"/>
              <a:gd name="connsiteY26" fmla="*/ 2563590 h 4386915"/>
              <a:gd name="connsiteX27" fmla="*/ 1862550 w 2749725"/>
              <a:gd name="connsiteY27" fmla="*/ 2533110 h 4386915"/>
              <a:gd name="connsiteX28" fmla="*/ 1832070 w 2749725"/>
              <a:gd name="connsiteY28" fmla="*/ 2487390 h 4386915"/>
              <a:gd name="connsiteX29" fmla="*/ 1740630 w 2749725"/>
              <a:gd name="connsiteY29" fmla="*/ 2395950 h 4386915"/>
              <a:gd name="connsiteX30" fmla="*/ 1694910 w 2749725"/>
              <a:gd name="connsiteY30" fmla="*/ 2365470 h 4386915"/>
              <a:gd name="connsiteX31" fmla="*/ 1649499 w 2749725"/>
              <a:gd name="connsiteY31" fmla="*/ 2319882 h 4386915"/>
              <a:gd name="connsiteX32" fmla="*/ 1656494 w 2749725"/>
              <a:gd name="connsiteY32" fmla="*/ 2323644 h 4386915"/>
              <a:gd name="connsiteX33" fmla="*/ 1656536 w 2749725"/>
              <a:gd name="connsiteY33" fmla="*/ 2323671 h 4386915"/>
              <a:gd name="connsiteX34" fmla="*/ 1659279 w 2749725"/>
              <a:gd name="connsiteY34" fmla="*/ 2325142 h 4386915"/>
              <a:gd name="connsiteX35" fmla="*/ 1656494 w 2749725"/>
              <a:gd name="connsiteY35" fmla="*/ 2323644 h 4386915"/>
              <a:gd name="connsiteX36" fmla="*/ 1643952 w 2749725"/>
              <a:gd name="connsiteY36" fmla="*/ 2315618 h 4386915"/>
              <a:gd name="connsiteX37" fmla="*/ 1557750 w 2749725"/>
              <a:gd name="connsiteY37" fmla="*/ 2258790 h 4386915"/>
              <a:gd name="connsiteX38" fmla="*/ 1512030 w 2749725"/>
              <a:gd name="connsiteY38" fmla="*/ 2243550 h 4386915"/>
              <a:gd name="connsiteX39" fmla="*/ 1420590 w 2749725"/>
              <a:gd name="connsiteY39" fmla="*/ 2213070 h 4386915"/>
              <a:gd name="connsiteX40" fmla="*/ 1374870 w 2749725"/>
              <a:gd name="connsiteY40" fmla="*/ 2182590 h 4386915"/>
              <a:gd name="connsiteX41" fmla="*/ 1329150 w 2749725"/>
              <a:gd name="connsiteY41" fmla="*/ 2167350 h 4386915"/>
              <a:gd name="connsiteX42" fmla="*/ 1283430 w 2749725"/>
              <a:gd name="connsiteY42" fmla="*/ 2136870 h 4386915"/>
              <a:gd name="connsiteX43" fmla="*/ 1191990 w 2749725"/>
              <a:gd name="connsiteY43" fmla="*/ 2091150 h 4386915"/>
              <a:gd name="connsiteX44" fmla="*/ 1161510 w 2749725"/>
              <a:gd name="connsiteY44" fmla="*/ 2045430 h 4386915"/>
              <a:gd name="connsiteX45" fmla="*/ 1115790 w 2749725"/>
              <a:gd name="connsiteY45" fmla="*/ 1877790 h 4386915"/>
              <a:gd name="connsiteX46" fmla="*/ 1100550 w 2749725"/>
              <a:gd name="connsiteY46" fmla="*/ 1816830 h 4386915"/>
              <a:gd name="connsiteX47" fmla="*/ 1085310 w 2749725"/>
              <a:gd name="connsiteY47" fmla="*/ 1771110 h 4386915"/>
              <a:gd name="connsiteX48" fmla="*/ 1070070 w 2749725"/>
              <a:gd name="connsiteY48" fmla="*/ 1725390 h 4386915"/>
              <a:gd name="connsiteX49" fmla="*/ 1054830 w 2749725"/>
              <a:gd name="connsiteY49" fmla="*/ 1679670 h 4386915"/>
              <a:gd name="connsiteX50" fmla="*/ 1024350 w 2749725"/>
              <a:gd name="connsiteY50" fmla="*/ 1588230 h 4386915"/>
              <a:gd name="connsiteX51" fmla="*/ 993870 w 2749725"/>
              <a:gd name="connsiteY51" fmla="*/ 1542510 h 4386915"/>
              <a:gd name="connsiteX52" fmla="*/ 963390 w 2749725"/>
              <a:gd name="connsiteY52" fmla="*/ 1451070 h 4386915"/>
              <a:gd name="connsiteX53" fmla="*/ 932910 w 2749725"/>
              <a:gd name="connsiteY53" fmla="*/ 1405350 h 4386915"/>
              <a:gd name="connsiteX54" fmla="*/ 917670 w 2749725"/>
              <a:gd name="connsiteY54" fmla="*/ 1359630 h 4386915"/>
              <a:gd name="connsiteX55" fmla="*/ 856710 w 2749725"/>
              <a:gd name="connsiteY55" fmla="*/ 1268190 h 4386915"/>
              <a:gd name="connsiteX56" fmla="*/ 841470 w 2749725"/>
              <a:gd name="connsiteY56" fmla="*/ 1222470 h 4386915"/>
              <a:gd name="connsiteX57" fmla="*/ 810990 w 2749725"/>
              <a:gd name="connsiteY57" fmla="*/ 1131030 h 4386915"/>
              <a:gd name="connsiteX58" fmla="*/ 780510 w 2749725"/>
              <a:gd name="connsiteY58" fmla="*/ 1039590 h 4386915"/>
              <a:gd name="connsiteX59" fmla="*/ 748949 w 2749725"/>
              <a:gd name="connsiteY59" fmla="*/ 989926 h 4386915"/>
              <a:gd name="connsiteX60" fmla="*/ 752414 w 2749725"/>
              <a:gd name="connsiteY60" fmla="*/ 1001911 h 4386915"/>
              <a:gd name="connsiteX61" fmla="*/ 749481 w 2749725"/>
              <a:gd name="connsiteY61" fmla="*/ 992682 h 4386915"/>
              <a:gd name="connsiteX62" fmla="*/ 734790 w 2749725"/>
              <a:gd name="connsiteY62" fmla="*/ 948150 h 4386915"/>
              <a:gd name="connsiteX63" fmla="*/ 704310 w 2749725"/>
              <a:gd name="connsiteY63" fmla="*/ 902430 h 4386915"/>
              <a:gd name="connsiteX64" fmla="*/ 673830 w 2749725"/>
              <a:gd name="connsiteY64" fmla="*/ 856710 h 4386915"/>
              <a:gd name="connsiteX65" fmla="*/ 551910 w 2749725"/>
              <a:gd name="connsiteY65" fmla="*/ 673830 h 4386915"/>
              <a:gd name="connsiteX66" fmla="*/ 490950 w 2749725"/>
              <a:gd name="connsiteY66" fmla="*/ 582390 h 4386915"/>
              <a:gd name="connsiteX67" fmla="*/ 429990 w 2749725"/>
              <a:gd name="connsiteY67" fmla="*/ 490950 h 4386915"/>
              <a:gd name="connsiteX68" fmla="*/ 369030 w 2749725"/>
              <a:gd name="connsiteY68" fmla="*/ 429990 h 4386915"/>
              <a:gd name="connsiteX69" fmla="*/ 338550 w 2749725"/>
              <a:gd name="connsiteY69" fmla="*/ 384270 h 4386915"/>
              <a:gd name="connsiteX70" fmla="*/ 247110 w 2749725"/>
              <a:gd name="connsiteY70" fmla="*/ 292830 h 4386915"/>
              <a:gd name="connsiteX71" fmla="*/ 216630 w 2749725"/>
              <a:gd name="connsiteY71" fmla="*/ 247110 h 4386915"/>
              <a:gd name="connsiteX72" fmla="*/ 171042 w 2749725"/>
              <a:gd name="connsiteY72" fmla="*/ 201699 h 4386915"/>
              <a:gd name="connsiteX73" fmla="*/ 174804 w 2749725"/>
              <a:gd name="connsiteY73" fmla="*/ 208694 h 4386915"/>
              <a:gd name="connsiteX74" fmla="*/ 166778 w 2749725"/>
              <a:gd name="connsiteY74" fmla="*/ 196152 h 4386915"/>
              <a:gd name="connsiteX75" fmla="*/ 109950 w 2749725"/>
              <a:gd name="connsiteY75" fmla="*/ 109950 h 4386915"/>
              <a:gd name="connsiteX76" fmla="*/ 64230 w 2749725"/>
              <a:gd name="connsiteY76" fmla="*/ 64230 h 4386915"/>
              <a:gd name="connsiteX77" fmla="*/ 0 w 2749725"/>
              <a:gd name="connsiteY77" fmla="*/ 0 h 438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49725" h="4386915">
                <a:moveTo>
                  <a:pt x="0" y="0"/>
                </a:moveTo>
                <a:lnTo>
                  <a:pt x="2749725" y="0"/>
                </a:lnTo>
                <a:lnTo>
                  <a:pt x="2749725" y="4386915"/>
                </a:lnTo>
                <a:lnTo>
                  <a:pt x="2746470" y="4377150"/>
                </a:lnTo>
                <a:cubicBezTo>
                  <a:pt x="2730066" y="4303334"/>
                  <a:pt x="2702450" y="4055470"/>
                  <a:pt x="2700750" y="4041870"/>
                </a:cubicBezTo>
                <a:lnTo>
                  <a:pt x="2670270" y="3980910"/>
                </a:lnTo>
                <a:cubicBezTo>
                  <a:pt x="2663086" y="3966542"/>
                  <a:pt x="2660110" y="3950430"/>
                  <a:pt x="2655030" y="3935190"/>
                </a:cubicBezTo>
                <a:lnTo>
                  <a:pt x="2624550" y="3843750"/>
                </a:lnTo>
                <a:lnTo>
                  <a:pt x="2609310" y="3798030"/>
                </a:lnTo>
                <a:cubicBezTo>
                  <a:pt x="2599150" y="3767550"/>
                  <a:pt x="2591879" y="3735950"/>
                  <a:pt x="2578830" y="3706590"/>
                </a:cubicBezTo>
                <a:cubicBezTo>
                  <a:pt x="2571391" y="3689852"/>
                  <a:pt x="2558510" y="3676110"/>
                  <a:pt x="2548350" y="3660870"/>
                </a:cubicBezTo>
                <a:cubicBezTo>
                  <a:pt x="2539439" y="3647504"/>
                  <a:pt x="2538190" y="3630390"/>
                  <a:pt x="2533110" y="3615150"/>
                </a:cubicBezTo>
                <a:lnTo>
                  <a:pt x="2487390" y="3477990"/>
                </a:lnTo>
                <a:cubicBezTo>
                  <a:pt x="2479951" y="3461252"/>
                  <a:pt x="2466618" y="3447802"/>
                  <a:pt x="2456910" y="3432270"/>
                </a:cubicBezTo>
                <a:cubicBezTo>
                  <a:pt x="2329995" y="3229205"/>
                  <a:pt x="2477746" y="3464924"/>
                  <a:pt x="2380710" y="3295110"/>
                </a:cubicBezTo>
                <a:cubicBezTo>
                  <a:pt x="2371623" y="3279207"/>
                  <a:pt x="2359938" y="3264922"/>
                  <a:pt x="2350230" y="3249390"/>
                </a:cubicBezTo>
                <a:cubicBezTo>
                  <a:pt x="2334531" y="3224271"/>
                  <a:pt x="2317757" y="3199684"/>
                  <a:pt x="2304510" y="3173190"/>
                </a:cubicBezTo>
                <a:cubicBezTo>
                  <a:pt x="2297326" y="3158822"/>
                  <a:pt x="2296454" y="3141838"/>
                  <a:pt x="2289270" y="3127470"/>
                </a:cubicBezTo>
                <a:cubicBezTo>
                  <a:pt x="2230184" y="3009297"/>
                  <a:pt x="2281856" y="3150948"/>
                  <a:pt x="2243550" y="3036030"/>
                </a:cubicBezTo>
                <a:cubicBezTo>
                  <a:pt x="2237758" y="3018654"/>
                  <a:pt x="2223230" y="3005550"/>
                  <a:pt x="2213070" y="2990310"/>
                </a:cubicBezTo>
                <a:lnTo>
                  <a:pt x="2152110" y="2898870"/>
                </a:lnTo>
                <a:cubicBezTo>
                  <a:pt x="2077061" y="2786296"/>
                  <a:pt x="2113129" y="2836736"/>
                  <a:pt x="2045430" y="2746470"/>
                </a:cubicBezTo>
                <a:cubicBezTo>
                  <a:pt x="2023451" y="2717164"/>
                  <a:pt x="2006960" y="2683946"/>
                  <a:pt x="1984470" y="2655030"/>
                </a:cubicBezTo>
                <a:cubicBezTo>
                  <a:pt x="1916020" y="2567023"/>
                  <a:pt x="1924199" y="2585006"/>
                  <a:pt x="1935876" y="2604570"/>
                </a:cubicBezTo>
                <a:lnTo>
                  <a:pt x="1943597" y="2617021"/>
                </a:lnTo>
                <a:lnTo>
                  <a:pt x="1937200" y="2607206"/>
                </a:lnTo>
                <a:cubicBezTo>
                  <a:pt x="1931147" y="2598007"/>
                  <a:pt x="1921885" y="2584012"/>
                  <a:pt x="1908270" y="2563590"/>
                </a:cubicBezTo>
                <a:cubicBezTo>
                  <a:pt x="1893030" y="2553430"/>
                  <a:pt x="1875502" y="2546062"/>
                  <a:pt x="1862550" y="2533110"/>
                </a:cubicBezTo>
                <a:cubicBezTo>
                  <a:pt x="1849598" y="2520158"/>
                  <a:pt x="1842230" y="2502630"/>
                  <a:pt x="1832070" y="2487390"/>
                </a:cubicBezTo>
                <a:cubicBezTo>
                  <a:pt x="1808160" y="2451524"/>
                  <a:pt x="1772847" y="2424588"/>
                  <a:pt x="1740630" y="2395950"/>
                </a:cubicBezTo>
                <a:cubicBezTo>
                  <a:pt x="1726940" y="2383781"/>
                  <a:pt x="1708981" y="2377196"/>
                  <a:pt x="1694910" y="2365470"/>
                </a:cubicBezTo>
                <a:cubicBezTo>
                  <a:pt x="1641193" y="2320706"/>
                  <a:pt x="1640975" y="2316179"/>
                  <a:pt x="1649499" y="2319882"/>
                </a:cubicBezTo>
                <a:lnTo>
                  <a:pt x="1656494" y="2323644"/>
                </a:lnTo>
                <a:lnTo>
                  <a:pt x="1656536" y="2323671"/>
                </a:lnTo>
                <a:cubicBezTo>
                  <a:pt x="1669037" y="2331569"/>
                  <a:pt x="1665531" y="2328898"/>
                  <a:pt x="1659279" y="2325142"/>
                </a:cubicBezTo>
                <a:lnTo>
                  <a:pt x="1656494" y="2323644"/>
                </a:lnTo>
                <a:lnTo>
                  <a:pt x="1643952" y="2315618"/>
                </a:lnTo>
                <a:cubicBezTo>
                  <a:pt x="1627952" y="2305288"/>
                  <a:pt x="1601083" y="2287679"/>
                  <a:pt x="1557750" y="2258790"/>
                </a:cubicBezTo>
                <a:cubicBezTo>
                  <a:pt x="1544384" y="2249879"/>
                  <a:pt x="1527270" y="2248630"/>
                  <a:pt x="1512030" y="2243550"/>
                </a:cubicBezTo>
                <a:cubicBezTo>
                  <a:pt x="1481550" y="2233390"/>
                  <a:pt x="1449950" y="2226119"/>
                  <a:pt x="1420590" y="2213070"/>
                </a:cubicBezTo>
                <a:cubicBezTo>
                  <a:pt x="1403852" y="2205631"/>
                  <a:pt x="1391253" y="2190781"/>
                  <a:pt x="1374870" y="2182590"/>
                </a:cubicBezTo>
                <a:cubicBezTo>
                  <a:pt x="1360502" y="2175406"/>
                  <a:pt x="1343518" y="2174534"/>
                  <a:pt x="1329150" y="2167350"/>
                </a:cubicBezTo>
                <a:cubicBezTo>
                  <a:pt x="1312767" y="2159159"/>
                  <a:pt x="1299813" y="2145061"/>
                  <a:pt x="1283430" y="2136870"/>
                </a:cubicBezTo>
                <a:cubicBezTo>
                  <a:pt x="1233850" y="2112080"/>
                  <a:pt x="1235666" y="2134826"/>
                  <a:pt x="1191990" y="2091150"/>
                </a:cubicBezTo>
                <a:cubicBezTo>
                  <a:pt x="1179038" y="2078198"/>
                  <a:pt x="1171670" y="2060670"/>
                  <a:pt x="1161510" y="2045430"/>
                </a:cubicBezTo>
                <a:cubicBezTo>
                  <a:pt x="1137721" y="2009747"/>
                  <a:pt x="1125332" y="1920730"/>
                  <a:pt x="1115790" y="1877790"/>
                </a:cubicBezTo>
                <a:cubicBezTo>
                  <a:pt x="1111246" y="1857343"/>
                  <a:pt x="1105630" y="1837150"/>
                  <a:pt x="1100550" y="1816830"/>
                </a:cubicBezTo>
                <a:cubicBezTo>
                  <a:pt x="1096654" y="1801245"/>
                  <a:pt x="1090390" y="1786350"/>
                  <a:pt x="1085310" y="1771110"/>
                </a:cubicBezTo>
                <a:lnTo>
                  <a:pt x="1070070" y="1725390"/>
                </a:lnTo>
                <a:lnTo>
                  <a:pt x="1054830" y="1679670"/>
                </a:lnTo>
                <a:cubicBezTo>
                  <a:pt x="1044670" y="1649190"/>
                  <a:pt x="1037399" y="1617590"/>
                  <a:pt x="1024350" y="1588230"/>
                </a:cubicBezTo>
                <a:cubicBezTo>
                  <a:pt x="1016911" y="1571492"/>
                  <a:pt x="1004030" y="1557750"/>
                  <a:pt x="993870" y="1542510"/>
                </a:cubicBezTo>
                <a:cubicBezTo>
                  <a:pt x="976048" y="1515777"/>
                  <a:pt x="976439" y="1480430"/>
                  <a:pt x="963390" y="1451070"/>
                </a:cubicBezTo>
                <a:cubicBezTo>
                  <a:pt x="955951" y="1434332"/>
                  <a:pt x="941101" y="1421733"/>
                  <a:pt x="932910" y="1405350"/>
                </a:cubicBezTo>
                <a:cubicBezTo>
                  <a:pt x="925726" y="1390982"/>
                  <a:pt x="922750" y="1374870"/>
                  <a:pt x="917670" y="1359630"/>
                </a:cubicBezTo>
                <a:cubicBezTo>
                  <a:pt x="906086" y="1324877"/>
                  <a:pt x="877030" y="1298670"/>
                  <a:pt x="856710" y="1268190"/>
                </a:cubicBezTo>
                <a:cubicBezTo>
                  <a:pt x="847799" y="1254824"/>
                  <a:pt x="846550" y="1237710"/>
                  <a:pt x="841470" y="1222470"/>
                </a:cubicBezTo>
                <a:lnTo>
                  <a:pt x="810990" y="1131030"/>
                </a:lnTo>
                <a:cubicBezTo>
                  <a:pt x="800830" y="1100550"/>
                  <a:pt x="793559" y="1068950"/>
                  <a:pt x="780510" y="1039590"/>
                </a:cubicBezTo>
                <a:cubicBezTo>
                  <a:pt x="741119" y="950961"/>
                  <a:pt x="743584" y="969786"/>
                  <a:pt x="748949" y="989926"/>
                </a:cubicBezTo>
                <a:lnTo>
                  <a:pt x="752414" y="1001911"/>
                </a:lnTo>
                <a:lnTo>
                  <a:pt x="749481" y="992682"/>
                </a:lnTo>
                <a:cubicBezTo>
                  <a:pt x="746432" y="983284"/>
                  <a:pt x="741738" y="968993"/>
                  <a:pt x="734790" y="948150"/>
                </a:cubicBezTo>
                <a:cubicBezTo>
                  <a:pt x="728998" y="930774"/>
                  <a:pt x="714470" y="917670"/>
                  <a:pt x="704310" y="902430"/>
                </a:cubicBezTo>
                <a:lnTo>
                  <a:pt x="673830" y="856710"/>
                </a:lnTo>
                <a:lnTo>
                  <a:pt x="551910" y="673830"/>
                </a:lnTo>
                <a:lnTo>
                  <a:pt x="490950" y="582390"/>
                </a:lnTo>
                <a:cubicBezTo>
                  <a:pt x="470630" y="551910"/>
                  <a:pt x="452874" y="519555"/>
                  <a:pt x="429990" y="490950"/>
                </a:cubicBezTo>
                <a:cubicBezTo>
                  <a:pt x="412038" y="468510"/>
                  <a:pt x="387732" y="451809"/>
                  <a:pt x="369030" y="429990"/>
                </a:cubicBezTo>
                <a:cubicBezTo>
                  <a:pt x="357110" y="416083"/>
                  <a:pt x="348710" y="399510"/>
                  <a:pt x="338550" y="384270"/>
                </a:cubicBezTo>
                <a:cubicBezTo>
                  <a:pt x="314640" y="348404"/>
                  <a:pt x="275748" y="325047"/>
                  <a:pt x="247110" y="292830"/>
                </a:cubicBezTo>
                <a:cubicBezTo>
                  <a:pt x="234941" y="279140"/>
                  <a:pt x="228356" y="261181"/>
                  <a:pt x="216630" y="247110"/>
                </a:cubicBezTo>
                <a:cubicBezTo>
                  <a:pt x="171866" y="193393"/>
                  <a:pt x="167339" y="193175"/>
                  <a:pt x="171042" y="201699"/>
                </a:cubicBezTo>
                <a:lnTo>
                  <a:pt x="174804" y="208694"/>
                </a:lnTo>
                <a:lnTo>
                  <a:pt x="166778" y="196152"/>
                </a:lnTo>
                <a:cubicBezTo>
                  <a:pt x="156448" y="180152"/>
                  <a:pt x="138839" y="153283"/>
                  <a:pt x="109950" y="109950"/>
                </a:cubicBezTo>
                <a:cubicBezTo>
                  <a:pt x="97995" y="92017"/>
                  <a:pt x="79470" y="79470"/>
                  <a:pt x="64230" y="64230"/>
                </a:cubicBez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pic>
        <p:nvPicPr>
          <p:cNvPr id="34" name="Picture 33"/>
          <p:cNvPicPr>
            <a:picLocks noChangeAspect="1"/>
          </p:cNvPicPr>
          <p:nvPr/>
        </p:nvPicPr>
        <p:blipFill>
          <a:blip r:embed="rId6"/>
          <a:srcRect l="80920" t="54049" r="18997" b="45840"/>
          <a:stretch>
            <a:fillRect/>
          </a:stretch>
        </p:blipFill>
        <p:spPr>
          <a:xfrm>
            <a:off x="4004711" y="4183472"/>
            <a:ext cx="3504" cy="5405"/>
          </a:xfrm>
          <a:custGeom>
            <a:avLst/>
            <a:gdLst>
              <a:gd name="connsiteX0" fmla="*/ 0 w 3504"/>
              <a:gd name="connsiteY0" fmla="*/ 0 h 5405"/>
              <a:gd name="connsiteX1" fmla="*/ 3277 w 3504"/>
              <a:gd name="connsiteY1" fmla="*/ 5028 h 5405"/>
              <a:gd name="connsiteX2" fmla="*/ 550 w 3504"/>
              <a:gd name="connsiteY2" fmla="*/ 887 h 5405"/>
              <a:gd name="connsiteX3" fmla="*/ 0 w 3504"/>
              <a:gd name="connsiteY3" fmla="*/ 0 h 5405"/>
            </a:gdLst>
            <a:ahLst/>
            <a:cxnLst>
              <a:cxn ang="0">
                <a:pos x="connsiteX0" y="connsiteY0"/>
              </a:cxn>
              <a:cxn ang="0">
                <a:pos x="connsiteX1" y="connsiteY1"/>
              </a:cxn>
              <a:cxn ang="0">
                <a:pos x="connsiteX2" y="connsiteY2"/>
              </a:cxn>
              <a:cxn ang="0">
                <a:pos x="connsiteX3" y="connsiteY3"/>
              </a:cxn>
            </a:cxnLst>
            <a:rect l="l" t="t" r="r" b="b"/>
            <a:pathLst>
              <a:path w="3504" h="5405">
                <a:moveTo>
                  <a:pt x="0" y="0"/>
                </a:moveTo>
                <a:lnTo>
                  <a:pt x="3277" y="5028"/>
                </a:lnTo>
                <a:cubicBezTo>
                  <a:pt x="4054" y="6268"/>
                  <a:pt x="2764" y="4344"/>
                  <a:pt x="550" y="887"/>
                </a:cubicBezTo>
                <a:lnTo>
                  <a:pt x="0" y="0"/>
                </a:lnTo>
                <a:close/>
              </a:path>
            </a:pathLst>
          </a:custGeom>
        </p:spPr>
      </p:pic>
      <p:pic>
        <p:nvPicPr>
          <p:cNvPr id="32" name="Picture 31"/>
          <p:cNvPicPr>
            <a:picLocks noChangeAspect="1"/>
          </p:cNvPicPr>
          <p:nvPr/>
        </p:nvPicPr>
        <p:blipFill>
          <a:blip r:embed="rId6"/>
          <a:srcRect l="100000" t="90602" r="-2816" b="-1416"/>
          <a:stretch>
            <a:fillRect/>
          </a:stretch>
        </p:blipFill>
        <p:spPr>
          <a:xfrm>
            <a:off x="4810840" y="5953366"/>
            <a:ext cx="118983" cy="523635"/>
          </a:xfrm>
          <a:custGeom>
            <a:avLst/>
            <a:gdLst>
              <a:gd name="connsiteX0" fmla="*/ 0 w 118983"/>
              <a:gd name="connsiteY0" fmla="*/ 0 h 523635"/>
              <a:gd name="connsiteX1" fmla="*/ 11985 w 118983"/>
              <a:gd name="connsiteY1" fmla="*/ 35955 h 523635"/>
              <a:gd name="connsiteX2" fmla="*/ 27225 w 118983"/>
              <a:gd name="connsiteY2" fmla="*/ 188355 h 523635"/>
              <a:gd name="connsiteX3" fmla="*/ 57705 w 118983"/>
              <a:gd name="connsiteY3" fmla="*/ 355995 h 523635"/>
              <a:gd name="connsiteX4" fmla="*/ 88185 w 118983"/>
              <a:gd name="connsiteY4" fmla="*/ 447435 h 523635"/>
              <a:gd name="connsiteX5" fmla="*/ 118665 w 118983"/>
              <a:gd name="connsiteY5" fmla="*/ 523635 h 523635"/>
              <a:gd name="connsiteX6" fmla="*/ 0 w 118983"/>
              <a:gd name="connsiteY6" fmla="*/ 330514 h 523635"/>
              <a:gd name="connsiteX7" fmla="*/ 0 w 118983"/>
              <a:gd name="connsiteY7" fmla="*/ 0 h 5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83" h="523635">
                <a:moveTo>
                  <a:pt x="0" y="0"/>
                </a:moveTo>
                <a:lnTo>
                  <a:pt x="11985" y="35955"/>
                </a:lnTo>
                <a:cubicBezTo>
                  <a:pt x="17065" y="86755"/>
                  <a:pt x="21260" y="137651"/>
                  <a:pt x="27225" y="188355"/>
                </a:cubicBezTo>
                <a:cubicBezTo>
                  <a:pt x="34842" y="253102"/>
                  <a:pt x="39925" y="296728"/>
                  <a:pt x="57705" y="355995"/>
                </a:cubicBezTo>
                <a:cubicBezTo>
                  <a:pt x="66937" y="386769"/>
                  <a:pt x="70363" y="420702"/>
                  <a:pt x="88185" y="447435"/>
                </a:cubicBezTo>
                <a:cubicBezTo>
                  <a:pt x="124301" y="501609"/>
                  <a:pt x="118665" y="474839"/>
                  <a:pt x="118665" y="523635"/>
                </a:cubicBezTo>
                <a:lnTo>
                  <a:pt x="0" y="330514"/>
                </a:lnTo>
                <a:lnTo>
                  <a:pt x="0" y="0"/>
                </a:lnTo>
                <a:close/>
              </a:path>
            </a:pathLst>
          </a:custGeom>
        </p:spPr>
      </p:pic>
      <p:sp>
        <p:nvSpPr>
          <p:cNvPr id="43" name="Rectangle 42"/>
          <p:cNvSpPr/>
          <p:nvPr/>
        </p:nvSpPr>
        <p:spPr>
          <a:xfrm>
            <a:off x="3190242" y="1667326"/>
            <a:ext cx="7234608" cy="415498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i="1" dirty="0">
                <a:solidFill>
                  <a:srgbClr val="0D0D0D"/>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Trong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kho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tàng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cổ</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tích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Việt</a:t>
            </a:r>
            <a:r>
              <a:rPr lang="en-US" sz="2200" i="1" dirty="0">
                <a:solidFill>
                  <a:srgbClr val="0070C0"/>
                </a:solidFill>
                <a:latin typeface="Times New Roman" panose="02020603050405020304" pitchFamily="18" charset="0"/>
                <a:ea typeface="MS Mincho"/>
              </a:rPr>
              <a:t> Nam </a:t>
            </a:r>
            <a:r>
              <a:rPr lang="en-US" sz="2200" i="1" dirty="0" err="1">
                <a:solidFill>
                  <a:srgbClr val="0070C0"/>
                </a:solidFill>
                <a:latin typeface="Times New Roman" panose="02020603050405020304" pitchFamily="18" charset="0"/>
                <a:ea typeface="MS Mincho"/>
              </a:rPr>
              <a:t>nói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riêng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và</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thế</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giới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nói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chung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có</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rất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nhiều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những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câu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chuyện</a:t>
            </a:r>
            <a:r>
              <a:rPr lang="en-US" sz="2200" i="1" dirty="0">
                <a:solidFill>
                  <a:srgbClr val="0070C0"/>
                </a:solidFill>
                <a:latin typeface="Times New Roman" panose="02020603050405020304" pitchFamily="18" charset="0"/>
                <a:ea typeface="MS Mincho"/>
              </a:rPr>
              <a:t> hay, ý </a:t>
            </a:r>
            <a:r>
              <a:rPr lang="en-US" sz="2200" i="1" dirty="0" err="1">
                <a:solidFill>
                  <a:srgbClr val="0070C0"/>
                </a:solidFill>
                <a:latin typeface="Times New Roman" panose="02020603050405020304" pitchFamily="18" charset="0"/>
                <a:ea typeface="MS Mincho"/>
              </a:rPr>
              <a:t>nghĩa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gửi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gắm</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những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bài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học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về</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lối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ứng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xử</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trong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cuộc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sống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Cách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chúng</a:t>
            </a:r>
            <a:r>
              <a:rPr lang="en-US" sz="2200" i="1" dirty="0">
                <a:solidFill>
                  <a:srgbClr val="0070C0"/>
                </a:solidFill>
                <a:latin typeface="Times New Roman" panose="02020603050405020304" pitchFamily="18" charset="0"/>
                <a:ea typeface="MS Mincho"/>
              </a:rPr>
              <a:t> ta </a:t>
            </a:r>
            <a:r>
              <a:rPr lang="en-US" sz="2200" i="1" dirty="0" err="1">
                <a:solidFill>
                  <a:srgbClr val="0070C0"/>
                </a:solidFill>
                <a:latin typeface="Times New Roman" panose="02020603050405020304" pitchFamily="18" charset="0"/>
                <a:ea typeface="MS Mincho"/>
              </a:rPr>
              <a:t>nửa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vòng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Trái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Đất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nước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Nga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xinh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đẹp</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cũng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gây</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ấn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tượng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với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nhiều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người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bởi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nền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văn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học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đồ</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sộ</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Một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trong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những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đại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diện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tiêu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biểu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các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cây</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bút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văn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học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Nga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lỗi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lạc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là</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thi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sĩ</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văn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sĩ</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nổi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tiếng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Puskin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Puskin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đã</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để</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lại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đời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nhiều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cổ</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tích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tuyệt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diệu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được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sáng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tác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dựa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trên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các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cốt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dân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gian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của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Nga</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Ông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lão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đánh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cá</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và</a:t>
            </a:r>
            <a:r>
              <a:rPr lang="en-US" sz="2200" i="1" dirty="0">
                <a:solidFill>
                  <a:srgbClr val="0070C0"/>
                </a:solidFill>
                <a:latin typeface="Times New Roman" panose="02020603050405020304" pitchFamily="18" charset="0"/>
                <a:ea typeface="MS Mincho"/>
              </a:rPr>
              <a:t> con </a:t>
            </a:r>
            <a:r>
              <a:rPr lang="en-US" sz="2200" i="1" dirty="0" err="1">
                <a:solidFill>
                  <a:srgbClr val="0070C0"/>
                </a:solidFill>
                <a:latin typeface="Times New Roman" panose="02020603050405020304" pitchFamily="18" charset="0"/>
                <a:ea typeface="MS Mincho"/>
              </a:rPr>
              <a:t>cá</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vàng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là</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một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câu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đặc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sắc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viết</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theo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thể</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loại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cổ</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tích</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Truyện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đem</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đến</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cho</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người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đọc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bài</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học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sâu</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sắc</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về</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lòng</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tham</a:t>
            </a:r>
            <a:r>
              <a:rPr lang="en-US" sz="2200" i="1" dirty="0">
                <a:solidFill>
                  <a:srgbClr val="0070C0"/>
                </a:solidFill>
                <a:latin typeface="Times New Roman" panose="02020603050405020304" pitchFamily="18" charset="0"/>
                <a:ea typeface="MS Mincho"/>
              </a:rPr>
              <a:t> </a:t>
            </a:r>
            <a:r>
              <a:rPr lang="en-US" sz="2200" i="1" dirty="0" err="1">
                <a:solidFill>
                  <a:srgbClr val="0070C0"/>
                </a:solidFill>
                <a:latin typeface="Times New Roman" panose="02020603050405020304" pitchFamily="18" charset="0"/>
                <a:ea typeface="MS Mincho"/>
              </a:rPr>
              <a:t>của</a:t>
            </a:r>
            <a:r>
              <a:rPr lang="en-US" sz="2200" i="1" dirty="0">
                <a:solidFill>
                  <a:srgbClr val="0070C0"/>
                </a:solidFill>
                <a:latin typeface="Times New Roman" panose="02020603050405020304" pitchFamily="18" charset="0"/>
                <a:ea typeface="MS Mincho"/>
              </a:rPr>
              <a:t> con </a:t>
            </a:r>
            <a:r>
              <a:rPr lang="en-US" sz="2200" i="1" dirty="0" err="1">
                <a:solidFill>
                  <a:srgbClr val="0070C0"/>
                </a:solidFill>
                <a:latin typeface="Times New Roman" panose="02020603050405020304" pitchFamily="18" charset="0"/>
                <a:ea typeface="MS Mincho"/>
              </a:rPr>
              <a:t>người</a:t>
            </a:r>
            <a:r>
              <a:rPr lang="en-US" sz="2200" i="1" dirty="0">
                <a:solidFill>
                  <a:srgbClr val="0070C0"/>
                </a:solidFill>
                <a:latin typeface="Times New Roman" panose="02020603050405020304" pitchFamily="18" charset="0"/>
                <a:ea typeface="MS Mincho"/>
              </a:rPr>
              <a:t>. </a:t>
            </a:r>
            <a:endParaRPr lang="en-US" sz="2200" dirty="0">
              <a:solidFill>
                <a:srgbClr val="0070C0"/>
              </a:solidFill>
            </a:endParaRPr>
          </a:p>
        </p:txBody>
      </p:sp>
    </p:spTree>
    <p:extLst>
      <p:ext uri="{BB962C8B-B14F-4D97-AF65-F5344CB8AC3E}">
        <p14:creationId xmlns:p14="http://schemas.microsoft.com/office/powerpoint/2010/main" val="3177447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637934"/>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3489447" y="3996395"/>
            <a:ext cx="8444" cy="8074"/>
          </a:xfrm>
          <a:custGeom>
            <a:avLst/>
            <a:gdLst>
              <a:gd name="connsiteX0" fmla="*/ 3 w 8444"/>
              <a:gd name="connsiteY0" fmla="*/ 18 h 8074"/>
              <a:gd name="connsiteX1" fmla="*/ 8407 w 8444"/>
              <a:gd name="connsiteY1" fmla="*/ 8036 h 8074"/>
              <a:gd name="connsiteX2" fmla="*/ 8444 w 8444"/>
              <a:gd name="connsiteY2" fmla="*/ 8074 h 8074"/>
              <a:gd name="connsiteX3" fmla="*/ 5664 w 8444"/>
              <a:gd name="connsiteY3" fmla="*/ 5725 h 8074"/>
              <a:gd name="connsiteX4" fmla="*/ 3 w 8444"/>
              <a:gd name="connsiteY4" fmla="*/ 18 h 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 h="8074">
                <a:moveTo>
                  <a:pt x="3" y="18"/>
                </a:moveTo>
                <a:cubicBezTo>
                  <a:pt x="-92" y="-217"/>
                  <a:pt x="2156" y="1835"/>
                  <a:pt x="8407" y="8036"/>
                </a:cubicBezTo>
                <a:lnTo>
                  <a:pt x="8444" y="8074"/>
                </a:lnTo>
                <a:lnTo>
                  <a:pt x="5664" y="5725"/>
                </a:lnTo>
                <a:cubicBezTo>
                  <a:pt x="2538" y="2776"/>
                  <a:pt x="99" y="253"/>
                  <a:pt x="3" y="1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p:cNvPicPr>
            <a:picLocks noChangeAspect="1"/>
          </p:cNvPicPr>
          <p:nvPr/>
        </p:nvPicPr>
        <p:blipFill>
          <a:blip r:embed="rId6"/>
          <a:srcRect l="74124" t="47990" r="25676" b="51904"/>
          <a:stretch>
            <a:fillRect/>
          </a:stretch>
        </p:blipFill>
        <p:spPr>
          <a:xfrm>
            <a:off x="3717608" y="3890094"/>
            <a:ext cx="8448" cy="5144"/>
          </a:xfrm>
          <a:custGeom>
            <a:avLst/>
            <a:gdLst>
              <a:gd name="connsiteX0" fmla="*/ 0 w 8448"/>
              <a:gd name="connsiteY0" fmla="*/ 0 h 5144"/>
              <a:gd name="connsiteX1" fmla="*/ 2785 w 8448"/>
              <a:gd name="connsiteY1" fmla="*/ 1498 h 5144"/>
              <a:gd name="connsiteX2" fmla="*/ 42 w 8448"/>
              <a:gd name="connsiteY2" fmla="*/ 27 h 5144"/>
              <a:gd name="connsiteX3" fmla="*/ 0 w 8448"/>
              <a:gd name="connsiteY3" fmla="*/ 0 h 5144"/>
            </a:gdLst>
            <a:ahLst/>
            <a:cxnLst>
              <a:cxn ang="0">
                <a:pos x="connsiteX0" y="connsiteY0"/>
              </a:cxn>
              <a:cxn ang="0">
                <a:pos x="connsiteX1" y="connsiteY1"/>
              </a:cxn>
              <a:cxn ang="0">
                <a:pos x="connsiteX2" y="connsiteY2"/>
              </a:cxn>
              <a:cxn ang="0">
                <a:pos x="connsiteX3" y="connsiteY3"/>
              </a:cxn>
            </a:cxnLst>
            <a:rect l="l" t="t" r="r" b="b"/>
            <a:pathLst>
              <a:path w="8448" h="5144">
                <a:moveTo>
                  <a:pt x="0" y="0"/>
                </a:moveTo>
                <a:lnTo>
                  <a:pt x="2785" y="1498"/>
                </a:lnTo>
                <a:cubicBezTo>
                  <a:pt x="9037" y="5254"/>
                  <a:pt x="12543" y="7925"/>
                  <a:pt x="42" y="27"/>
                </a:cubicBezTo>
                <a:lnTo>
                  <a:pt x="0" y="0"/>
                </a:lnTo>
                <a:close/>
              </a:path>
            </a:pathLst>
          </a:custGeom>
        </p:spPr>
      </p:pic>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pic>
        <p:nvPicPr>
          <p:cNvPr id="34" name="Picture 33"/>
          <p:cNvPicPr>
            <a:picLocks noChangeAspect="1"/>
          </p:cNvPicPr>
          <p:nvPr/>
        </p:nvPicPr>
        <p:blipFill>
          <a:blip r:embed="rId6"/>
          <a:srcRect l="80920" t="54049" r="18997" b="45840"/>
          <a:stretch>
            <a:fillRect/>
          </a:stretch>
        </p:blipFill>
        <p:spPr>
          <a:xfrm>
            <a:off x="4004711" y="4183472"/>
            <a:ext cx="3504" cy="5405"/>
          </a:xfrm>
          <a:custGeom>
            <a:avLst/>
            <a:gdLst>
              <a:gd name="connsiteX0" fmla="*/ 0 w 3504"/>
              <a:gd name="connsiteY0" fmla="*/ 0 h 5405"/>
              <a:gd name="connsiteX1" fmla="*/ 3277 w 3504"/>
              <a:gd name="connsiteY1" fmla="*/ 5028 h 5405"/>
              <a:gd name="connsiteX2" fmla="*/ 550 w 3504"/>
              <a:gd name="connsiteY2" fmla="*/ 887 h 5405"/>
              <a:gd name="connsiteX3" fmla="*/ 0 w 3504"/>
              <a:gd name="connsiteY3" fmla="*/ 0 h 5405"/>
            </a:gdLst>
            <a:ahLst/>
            <a:cxnLst>
              <a:cxn ang="0">
                <a:pos x="connsiteX0" y="connsiteY0"/>
              </a:cxn>
              <a:cxn ang="0">
                <a:pos x="connsiteX1" y="connsiteY1"/>
              </a:cxn>
              <a:cxn ang="0">
                <a:pos x="connsiteX2" y="connsiteY2"/>
              </a:cxn>
              <a:cxn ang="0">
                <a:pos x="connsiteX3" y="connsiteY3"/>
              </a:cxn>
            </a:cxnLst>
            <a:rect l="l" t="t" r="r" b="b"/>
            <a:pathLst>
              <a:path w="3504" h="5405">
                <a:moveTo>
                  <a:pt x="0" y="0"/>
                </a:moveTo>
                <a:lnTo>
                  <a:pt x="3277" y="5028"/>
                </a:lnTo>
                <a:cubicBezTo>
                  <a:pt x="4054" y="6268"/>
                  <a:pt x="2764" y="4344"/>
                  <a:pt x="550" y="887"/>
                </a:cubicBezTo>
                <a:lnTo>
                  <a:pt x="0" y="0"/>
                </a:lnTo>
                <a:close/>
              </a:path>
            </a:pathLst>
          </a:custGeom>
        </p:spPr>
      </p:pic>
      <p:pic>
        <p:nvPicPr>
          <p:cNvPr id="32" name="Picture 31"/>
          <p:cNvPicPr>
            <a:picLocks noChangeAspect="1"/>
          </p:cNvPicPr>
          <p:nvPr/>
        </p:nvPicPr>
        <p:blipFill>
          <a:blip r:embed="rId6"/>
          <a:srcRect l="100000" t="90602" r="-2816" b="-1416"/>
          <a:stretch>
            <a:fillRect/>
          </a:stretch>
        </p:blipFill>
        <p:spPr>
          <a:xfrm>
            <a:off x="4810840" y="5953366"/>
            <a:ext cx="118983" cy="523635"/>
          </a:xfrm>
          <a:custGeom>
            <a:avLst/>
            <a:gdLst>
              <a:gd name="connsiteX0" fmla="*/ 0 w 118983"/>
              <a:gd name="connsiteY0" fmla="*/ 0 h 523635"/>
              <a:gd name="connsiteX1" fmla="*/ 11985 w 118983"/>
              <a:gd name="connsiteY1" fmla="*/ 35955 h 523635"/>
              <a:gd name="connsiteX2" fmla="*/ 27225 w 118983"/>
              <a:gd name="connsiteY2" fmla="*/ 188355 h 523635"/>
              <a:gd name="connsiteX3" fmla="*/ 57705 w 118983"/>
              <a:gd name="connsiteY3" fmla="*/ 355995 h 523635"/>
              <a:gd name="connsiteX4" fmla="*/ 88185 w 118983"/>
              <a:gd name="connsiteY4" fmla="*/ 447435 h 523635"/>
              <a:gd name="connsiteX5" fmla="*/ 118665 w 118983"/>
              <a:gd name="connsiteY5" fmla="*/ 523635 h 523635"/>
              <a:gd name="connsiteX6" fmla="*/ 0 w 118983"/>
              <a:gd name="connsiteY6" fmla="*/ 330514 h 523635"/>
              <a:gd name="connsiteX7" fmla="*/ 0 w 118983"/>
              <a:gd name="connsiteY7" fmla="*/ 0 h 5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83" h="523635">
                <a:moveTo>
                  <a:pt x="0" y="0"/>
                </a:moveTo>
                <a:lnTo>
                  <a:pt x="11985" y="35955"/>
                </a:lnTo>
                <a:cubicBezTo>
                  <a:pt x="17065" y="86755"/>
                  <a:pt x="21260" y="137651"/>
                  <a:pt x="27225" y="188355"/>
                </a:cubicBezTo>
                <a:cubicBezTo>
                  <a:pt x="34842" y="253102"/>
                  <a:pt x="39925" y="296728"/>
                  <a:pt x="57705" y="355995"/>
                </a:cubicBezTo>
                <a:cubicBezTo>
                  <a:pt x="66937" y="386769"/>
                  <a:pt x="70363" y="420702"/>
                  <a:pt x="88185" y="447435"/>
                </a:cubicBezTo>
                <a:cubicBezTo>
                  <a:pt x="124301" y="501609"/>
                  <a:pt x="118665" y="474839"/>
                  <a:pt x="118665" y="523635"/>
                </a:cubicBezTo>
                <a:lnTo>
                  <a:pt x="0" y="330514"/>
                </a:ln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r>
              <a:rPr lang="en-US" sz="2400" b="1" dirty="0" err="1">
                <a:solidFill>
                  <a:schemeClr val="bg1"/>
                </a:solidFill>
                <a:latin typeface="Times New Roman" panose="02020603050405020304" pitchFamily="18" charset="0"/>
                <a:ea typeface="Times New Roman" panose="02020603050405020304" pitchFamily="18" charset="0"/>
              </a:rPr>
              <a:t>Hình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kiến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thức</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mới</a:t>
            </a:r>
            <a:endParaRPr lang="en-US" sz="2400" dirty="0">
              <a:solidFill>
                <a:schemeClr val="bg1"/>
              </a:solidFill>
            </a:endParaRPr>
          </a:p>
        </p:txBody>
      </p:sp>
      <p:sp>
        <p:nvSpPr>
          <p:cNvPr id="3" name="Rectangle 2"/>
          <p:cNvSpPr/>
          <p:nvPr/>
        </p:nvSpPr>
        <p:spPr>
          <a:xfrm>
            <a:off x="621030" y="1244476"/>
            <a:ext cx="6096000" cy="1083374"/>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mj-lt"/>
              <a:buAutoNum type="arabicPeriod"/>
              <a:tabLst>
                <a:tab pos="1386840" algn="l"/>
              </a:tabLst>
            </a:pP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Puskin</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4821124" y="2304897"/>
            <a:ext cx="2597766" cy="25873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715841" y="2427439"/>
            <a:ext cx="3989004" cy="10772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200" dirty="0" err="1">
                <a:solidFill>
                  <a:schemeClr val="bg1"/>
                </a:solidFill>
                <a:latin typeface="Times New Roman" panose="02020603050405020304" pitchFamily="18" charset="0"/>
                <a:ea typeface="Times New Roman" panose="02020603050405020304" pitchFamily="18" charset="0"/>
              </a:rPr>
              <a:t>A.Pu</a:t>
            </a:r>
            <a:r>
              <a:rPr lang="en-US" sz="3200" dirty="0">
                <a:solidFill>
                  <a:schemeClr val="bg1"/>
                </a:solidFill>
                <a:latin typeface="Times New Roman" panose="02020603050405020304" pitchFamily="18" charset="0"/>
                <a:ea typeface="Times New Roman" panose="02020603050405020304" pitchFamily="18" charset="0"/>
              </a:rPr>
              <a:t>-skin (1799-1837), </a:t>
            </a:r>
            <a:r>
              <a:rPr lang="en-US" sz="3200" dirty="0" err="1">
                <a:solidFill>
                  <a:schemeClr val="bg1"/>
                </a:solidFill>
                <a:latin typeface="Times New Roman" panose="02020603050405020304" pitchFamily="18" charset="0"/>
                <a:ea typeface="Times New Roman" panose="02020603050405020304" pitchFamily="18" charset="0"/>
              </a:rPr>
              <a:t>đại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hào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Nga</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ndParaRPr>
          </a:p>
        </p:txBody>
      </p:sp>
      <p:sp>
        <p:nvSpPr>
          <p:cNvPr id="9" name="Rectangle 8"/>
          <p:cNvSpPr/>
          <p:nvPr/>
        </p:nvSpPr>
        <p:spPr>
          <a:xfrm>
            <a:off x="7536818" y="2894820"/>
            <a:ext cx="3886200" cy="30654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15000"/>
              </a:lnSpc>
              <a:spcAft>
                <a:spcPts val="0"/>
              </a:spcAft>
            </a:pPr>
            <a:r>
              <a:rPr lang="en-US" sz="2800" dirty="0" err="1">
                <a:solidFill>
                  <a:schemeClr val="bg1"/>
                </a:solidFill>
                <a:latin typeface="Times New Roman" panose="02020603050405020304" pitchFamily="18" charset="0"/>
                <a:ea typeface="MS Mincho"/>
              </a:rPr>
              <a:t>Là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giả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nhiều</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trường</a:t>
            </a:r>
            <a:r>
              <a:rPr lang="en-US" sz="2800" dirty="0">
                <a:solidFill>
                  <a:schemeClr val="bg1"/>
                </a:solidFill>
                <a:latin typeface="Times New Roman" panose="02020603050405020304" pitchFamily="18" charset="0"/>
                <a:ea typeface="MS Mincho"/>
              </a:rPr>
              <a:t> ca </a:t>
            </a:r>
            <a:r>
              <a:rPr lang="en-US" sz="2800" dirty="0" err="1">
                <a:solidFill>
                  <a:schemeClr val="bg1"/>
                </a:solidFill>
                <a:latin typeface="Times New Roman" panose="02020603050405020304" pitchFamily="18" charset="0"/>
                <a:ea typeface="MS Mincho"/>
              </a:rPr>
              <a:t>và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truyện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cổ</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tích</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tuyệt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diệu</a:t>
            </a:r>
            <a:r>
              <a:rPr lang="en-US" sz="2800"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Times New Roman" panose="02020603050405020304" pitchFamily="18" charset="0"/>
              </a:rPr>
              <a:t>truyện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cổ</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tích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con </a:t>
            </a:r>
            <a:r>
              <a:rPr lang="en-US" sz="2800" i="1" dirty="0" err="1">
                <a:solidFill>
                  <a:schemeClr val="bg1"/>
                </a:solidFill>
                <a:latin typeface="Times New Roman" panose="02020603050405020304" pitchFamily="18" charset="0"/>
                <a:ea typeface="Times New Roman" panose="02020603050405020304" pitchFamily="18" charset="0"/>
              </a:rPr>
              <a:t>gà</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trống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Nàng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công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chúa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và</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bảy</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chàng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hiệp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sĩ</a:t>
            </a:r>
            <a:r>
              <a:rPr lang="en-US" sz="2800" i="1" dirty="0" smtClean="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Curved Left Arrow 9"/>
          <p:cNvSpPr/>
          <p:nvPr/>
        </p:nvSpPr>
        <p:spPr>
          <a:xfrm rot="6837121">
            <a:off x="3439999" y="3093971"/>
            <a:ext cx="731520" cy="2378362"/>
          </a:xfrm>
          <a:prstGeom prst="curvedLeftArrow">
            <a:avLst/>
          </a:prstGeom>
          <a:blipFill>
            <a:blip r:embed="rId8"/>
            <a:tile tx="0" ty="0" sx="100000" sy="100000" flip="none" algn="tl"/>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p:cNvSpPr/>
          <p:nvPr/>
        </p:nvSpPr>
        <p:spPr>
          <a:xfrm rot="617417">
            <a:off x="6708670" y="1922685"/>
            <a:ext cx="3110440" cy="731520"/>
          </a:xfrm>
          <a:prstGeom prst="curvedDownArrow">
            <a:avLst/>
          </a:prstGeom>
          <a:blipFill>
            <a:blip r:embed="rId8"/>
            <a:tile tx="0" ty="0" sx="100000" sy="100000" flip="none" algn="tl"/>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2" name="Picture 51"/>
          <p:cNvPicPr>
            <a:picLocks noChangeAspect="1"/>
          </p:cNvPicPr>
          <p:nvPr/>
        </p:nvPicPr>
        <p:blipFill>
          <a:blip r:embed="rId9"/>
          <a:srcRect l="-3595" t="-27807" r="69702" b="99744"/>
          <a:stretch>
            <a:fillRect/>
          </a:stretch>
        </p:blipFill>
        <p:spPr>
          <a:xfrm>
            <a:off x="960119" y="3685544"/>
            <a:ext cx="996086" cy="451736"/>
          </a:xfrm>
          <a:custGeom>
            <a:avLst/>
            <a:gdLst>
              <a:gd name="connsiteX0" fmla="*/ 227173 w 996086"/>
              <a:gd name="connsiteY0" fmla="*/ 0 h 451736"/>
              <a:gd name="connsiteX1" fmla="*/ 996086 w 996086"/>
              <a:gd name="connsiteY1" fmla="*/ 447617 h 451736"/>
              <a:gd name="connsiteX2" fmla="*/ 105646 w 996086"/>
              <a:gd name="connsiteY2" fmla="*/ 447617 h 451736"/>
              <a:gd name="connsiteX3" fmla="*/ 105646 w 996086"/>
              <a:gd name="connsiteY3" fmla="*/ 451736 h 451736"/>
              <a:gd name="connsiteX4" fmla="*/ 0 w 996086"/>
              <a:gd name="connsiteY4" fmla="*/ 390235 h 451736"/>
              <a:gd name="connsiteX5" fmla="*/ 227173 w 996086"/>
              <a:gd name="connsiteY5" fmla="*/ 0 h 45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086" h="451736">
                <a:moveTo>
                  <a:pt x="227173" y="0"/>
                </a:moveTo>
                <a:lnTo>
                  <a:pt x="996086" y="447617"/>
                </a:lnTo>
                <a:lnTo>
                  <a:pt x="105646" y="447617"/>
                </a:lnTo>
                <a:lnTo>
                  <a:pt x="105646" y="451736"/>
                </a:lnTo>
                <a:lnTo>
                  <a:pt x="0" y="390235"/>
                </a:lnTo>
                <a:lnTo>
                  <a:pt x="227173" y="0"/>
                </a:lnTo>
                <a:close/>
              </a:path>
            </a:pathLst>
          </a:custGeom>
        </p:spPr>
      </p:pic>
      <p:pic>
        <p:nvPicPr>
          <p:cNvPr id="50" name="Picture 49"/>
          <p:cNvPicPr>
            <a:picLocks noChangeAspect="1"/>
          </p:cNvPicPr>
          <p:nvPr/>
        </p:nvPicPr>
        <p:blipFill>
          <a:blip r:embed="rId9"/>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9"/>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pic>
        <p:nvPicPr>
          <p:cNvPr id="45" name="Picture 44"/>
          <p:cNvPicPr>
            <a:picLocks noChangeAspect="1"/>
          </p:cNvPicPr>
          <p:nvPr/>
        </p:nvPicPr>
        <p:blipFill>
          <a:blip r:embed="rId9"/>
          <a:srcRect l="24326" t="56089" r="75617" b="43725"/>
          <a:stretch>
            <a:fillRect/>
          </a:stretch>
        </p:blipFill>
        <p:spPr>
          <a:xfrm>
            <a:off x="1214454" y="5645434"/>
            <a:ext cx="1637" cy="2995"/>
          </a:xfrm>
          <a:custGeom>
            <a:avLst/>
            <a:gdLst>
              <a:gd name="connsiteX0" fmla="*/ 1637 w 1637"/>
              <a:gd name="connsiteY0" fmla="*/ 0 h 2995"/>
              <a:gd name="connsiteX1" fmla="*/ 457 w 1637"/>
              <a:gd name="connsiteY1" fmla="*/ 2332 h 2995"/>
              <a:gd name="connsiteX2" fmla="*/ 1257 w 1637"/>
              <a:gd name="connsiteY2" fmla="*/ 618 h 2995"/>
              <a:gd name="connsiteX3" fmla="*/ 1637 w 1637"/>
              <a:gd name="connsiteY3" fmla="*/ 0 h 2995"/>
            </a:gdLst>
            <a:ahLst/>
            <a:cxnLst>
              <a:cxn ang="0">
                <a:pos x="connsiteX0" y="connsiteY0"/>
              </a:cxn>
              <a:cxn ang="0">
                <a:pos x="connsiteX1" y="connsiteY1"/>
              </a:cxn>
              <a:cxn ang="0">
                <a:pos x="connsiteX2" y="connsiteY2"/>
              </a:cxn>
              <a:cxn ang="0">
                <a:pos x="connsiteX3" y="connsiteY3"/>
              </a:cxn>
            </a:cxnLst>
            <a:rect l="l" t="t" r="r" b="b"/>
            <a:pathLst>
              <a:path w="1637" h="2995">
                <a:moveTo>
                  <a:pt x="1637" y="0"/>
                </a:moveTo>
                <a:lnTo>
                  <a:pt x="457" y="2332"/>
                </a:lnTo>
                <a:cubicBezTo>
                  <a:pt x="-244" y="3491"/>
                  <a:pt x="-255" y="3260"/>
                  <a:pt x="1257" y="618"/>
                </a:cubicBezTo>
                <a:lnTo>
                  <a:pt x="1637" y="0"/>
                </a:lnTo>
                <a:close/>
              </a:path>
            </a:pathLst>
          </a:custGeom>
        </p:spPr>
      </p:pic>
      <p:pic>
        <p:nvPicPr>
          <p:cNvPr id="44" name="Picture 43"/>
          <p:cNvPicPr>
            <a:picLocks noChangeAspect="1"/>
          </p:cNvPicPr>
          <p:nvPr/>
        </p:nvPicPr>
        <p:blipFill>
          <a:blip r:embed="rId9"/>
          <a:srcRect l="100000" t="93896" r="-4760" b="1706"/>
          <a:stretch>
            <a:fillRect/>
          </a:stretch>
        </p:blipFill>
        <p:spPr>
          <a:xfrm>
            <a:off x="3369643" y="6254027"/>
            <a:ext cx="135557" cy="70787"/>
          </a:xfrm>
          <a:custGeom>
            <a:avLst/>
            <a:gdLst>
              <a:gd name="connsiteX0" fmla="*/ 0 w 135557"/>
              <a:gd name="connsiteY0" fmla="*/ 0 h 70787"/>
              <a:gd name="connsiteX1" fmla="*/ 135557 w 135557"/>
              <a:gd name="connsiteY1" fmla="*/ 70573 h 70787"/>
              <a:gd name="connsiteX2" fmla="*/ 59357 w 135557"/>
              <a:gd name="connsiteY2" fmla="*/ 55333 h 70787"/>
              <a:gd name="connsiteX3" fmla="*/ 710 w 135557"/>
              <a:gd name="connsiteY3" fmla="*/ 17929 h 70787"/>
              <a:gd name="connsiteX4" fmla="*/ 0 w 135557"/>
              <a:gd name="connsiteY4" fmla="*/ 17715 h 70787"/>
              <a:gd name="connsiteX5" fmla="*/ 0 w 135557"/>
              <a:gd name="connsiteY5" fmla="*/ 0 h 7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557" h="70787">
                <a:moveTo>
                  <a:pt x="0" y="0"/>
                </a:moveTo>
                <a:lnTo>
                  <a:pt x="135557" y="70573"/>
                </a:lnTo>
                <a:cubicBezTo>
                  <a:pt x="100683" y="70573"/>
                  <a:pt x="96263" y="73786"/>
                  <a:pt x="59357" y="55333"/>
                </a:cubicBezTo>
                <a:cubicBezTo>
                  <a:pt x="14404" y="32856"/>
                  <a:pt x="21358" y="25560"/>
                  <a:pt x="710" y="17929"/>
                </a:cubicBezTo>
                <a:lnTo>
                  <a:pt x="0" y="17715"/>
                </a:lnTo>
                <a:lnTo>
                  <a:pt x="0" y="0"/>
                </a:lnTo>
                <a:close/>
              </a:path>
            </a:pathLst>
          </a:custGeom>
        </p:spPr>
      </p:pic>
      <p:sp>
        <p:nvSpPr>
          <p:cNvPr id="14" name="Cloud Callout 13"/>
          <p:cNvSpPr/>
          <p:nvPr/>
        </p:nvSpPr>
        <p:spPr>
          <a:xfrm>
            <a:off x="621031" y="4132326"/>
            <a:ext cx="4083814" cy="2328788"/>
          </a:xfrm>
          <a:prstGeom prst="cloudCallout">
            <a:avLst>
              <a:gd name="adj1" fmla="val 61646"/>
              <a:gd name="adj2" fmla="val -50848"/>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pPr>
            <a:r>
              <a:rPr lang="pt-BR" sz="2400" dirty="0">
                <a:solidFill>
                  <a:srgbClr val="0D0D0D"/>
                </a:solidFill>
                <a:latin typeface="Times New Roman" panose="02020603050405020304" pitchFamily="18" charset="0"/>
                <a:ea typeface="Times New Roman" panose="02020603050405020304" pitchFamily="18" charset="0"/>
              </a:rPr>
              <a:t>? Qua tìm hiểu ở nhà, nêu những hiểu biết của em về tác giả Puskin.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354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pic>
        <p:nvPicPr>
          <p:cNvPr id="17" name="Picture 16"/>
          <p:cNvPicPr>
            <a:picLocks noChangeAspect="1"/>
          </p:cNvPicPr>
          <p:nvPr/>
        </p:nvPicPr>
        <p:blipFill>
          <a:blip r:embed="rId4"/>
          <a:srcRect t="94171"/>
          <a:stretch>
            <a:fillRect/>
          </a:stretch>
        </p:blipFill>
        <p:spPr>
          <a:xfrm>
            <a:off x="1295400" y="6073140"/>
            <a:ext cx="9296400" cy="342900"/>
          </a:xfrm>
          <a:custGeom>
            <a:avLst/>
            <a:gdLst>
              <a:gd name="connsiteX0" fmla="*/ 0 w 9296400"/>
              <a:gd name="connsiteY0" fmla="*/ 0 h 342900"/>
              <a:gd name="connsiteX1" fmla="*/ 9296400 w 9296400"/>
              <a:gd name="connsiteY1" fmla="*/ 0 h 342900"/>
              <a:gd name="connsiteX2" fmla="*/ 9296400 w 9296400"/>
              <a:gd name="connsiteY2" fmla="*/ 342900 h 342900"/>
              <a:gd name="connsiteX3" fmla="*/ 0 w 9296400"/>
              <a:gd name="connsiteY3" fmla="*/ 342900 h 342900"/>
              <a:gd name="connsiteX4" fmla="*/ 0 w 92964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342900">
                <a:moveTo>
                  <a:pt x="0" y="0"/>
                </a:moveTo>
                <a:lnTo>
                  <a:pt x="9296400" y="0"/>
                </a:lnTo>
                <a:lnTo>
                  <a:pt x="9296400" y="342900"/>
                </a:lnTo>
                <a:lnTo>
                  <a:pt x="0" y="342900"/>
                </a:lnTo>
                <a:lnTo>
                  <a:pt x="0" y="0"/>
                </a:lnTo>
                <a:close/>
              </a:path>
            </a:pathLst>
          </a:custGeom>
        </p:spPr>
      </p:pic>
      <p:sp>
        <p:nvSpPr>
          <p:cNvPr id="36" name="Freeform 35"/>
          <p:cNvSpPr/>
          <p:nvPr/>
        </p:nvSpPr>
        <p:spPr>
          <a:xfrm>
            <a:off x="3708876" y="853910"/>
            <a:ext cx="4581684" cy="637934"/>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3489447" y="3996395"/>
            <a:ext cx="8444" cy="8074"/>
          </a:xfrm>
          <a:custGeom>
            <a:avLst/>
            <a:gdLst>
              <a:gd name="connsiteX0" fmla="*/ 3 w 8444"/>
              <a:gd name="connsiteY0" fmla="*/ 18 h 8074"/>
              <a:gd name="connsiteX1" fmla="*/ 8407 w 8444"/>
              <a:gd name="connsiteY1" fmla="*/ 8036 h 8074"/>
              <a:gd name="connsiteX2" fmla="*/ 8444 w 8444"/>
              <a:gd name="connsiteY2" fmla="*/ 8074 h 8074"/>
              <a:gd name="connsiteX3" fmla="*/ 5664 w 8444"/>
              <a:gd name="connsiteY3" fmla="*/ 5725 h 8074"/>
              <a:gd name="connsiteX4" fmla="*/ 3 w 8444"/>
              <a:gd name="connsiteY4" fmla="*/ 18 h 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 h="8074">
                <a:moveTo>
                  <a:pt x="3" y="18"/>
                </a:moveTo>
                <a:cubicBezTo>
                  <a:pt x="-92" y="-217"/>
                  <a:pt x="2156" y="1835"/>
                  <a:pt x="8407" y="8036"/>
                </a:cubicBezTo>
                <a:lnTo>
                  <a:pt x="8444" y="8074"/>
                </a:lnTo>
                <a:lnTo>
                  <a:pt x="5664" y="5725"/>
                </a:lnTo>
                <a:cubicBezTo>
                  <a:pt x="2538" y="2776"/>
                  <a:pt x="99" y="253"/>
                  <a:pt x="3" y="1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30"/>
          <p:cNvSpPr/>
          <p:nvPr/>
        </p:nvSpPr>
        <p:spPr>
          <a:xfrm>
            <a:off x="7799070" y="2766060"/>
            <a:ext cx="49530" cy="130088"/>
          </a:xfrm>
          <a:custGeom>
            <a:avLst/>
            <a:gdLst>
              <a:gd name="connsiteX0" fmla="*/ 49530 w 49530"/>
              <a:gd name="connsiteY0" fmla="*/ 0 h 130088"/>
              <a:gd name="connsiteX1" fmla="*/ 34290 w 49530"/>
              <a:gd name="connsiteY1" fmla="*/ 47867 h 130088"/>
              <a:gd name="connsiteX2" fmla="*/ 4338 w 49530"/>
              <a:gd name="connsiteY2" fmla="*/ 120104 h 130088"/>
              <a:gd name="connsiteX3" fmla="*/ 0 w 49530"/>
              <a:gd name="connsiteY3" fmla="*/ 130088 h 130088"/>
              <a:gd name="connsiteX4" fmla="*/ 0 w 49530"/>
              <a:gd name="connsiteY4" fmla="*/ 4459 h 130088"/>
              <a:gd name="connsiteX5" fmla="*/ 49530 w 49530"/>
              <a:gd name="connsiteY5" fmla="*/ 0 h 1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130088">
                <a:moveTo>
                  <a:pt x="49530" y="0"/>
                </a:moveTo>
                <a:lnTo>
                  <a:pt x="34290" y="47867"/>
                </a:lnTo>
                <a:cubicBezTo>
                  <a:pt x="26099" y="73595"/>
                  <a:pt x="15306" y="96922"/>
                  <a:pt x="4338" y="120104"/>
                </a:cubicBezTo>
                <a:lnTo>
                  <a:pt x="0" y="130088"/>
                </a:lnTo>
                <a:lnTo>
                  <a:pt x="0" y="4459"/>
                </a:lnTo>
                <a:lnTo>
                  <a:pt x="49530"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p:cNvPicPr>
            <a:picLocks noChangeAspect="1"/>
          </p:cNvPicPr>
          <p:nvPr/>
        </p:nvPicPr>
        <p:blipFill>
          <a:blip r:embed="rId6"/>
          <a:srcRect l="74124" t="47990" r="25676" b="51904"/>
          <a:stretch>
            <a:fillRect/>
          </a:stretch>
        </p:blipFill>
        <p:spPr>
          <a:xfrm>
            <a:off x="3717608" y="3890094"/>
            <a:ext cx="8448" cy="5144"/>
          </a:xfrm>
          <a:custGeom>
            <a:avLst/>
            <a:gdLst>
              <a:gd name="connsiteX0" fmla="*/ 0 w 8448"/>
              <a:gd name="connsiteY0" fmla="*/ 0 h 5144"/>
              <a:gd name="connsiteX1" fmla="*/ 2785 w 8448"/>
              <a:gd name="connsiteY1" fmla="*/ 1498 h 5144"/>
              <a:gd name="connsiteX2" fmla="*/ 42 w 8448"/>
              <a:gd name="connsiteY2" fmla="*/ 27 h 5144"/>
              <a:gd name="connsiteX3" fmla="*/ 0 w 8448"/>
              <a:gd name="connsiteY3" fmla="*/ 0 h 5144"/>
            </a:gdLst>
            <a:ahLst/>
            <a:cxnLst>
              <a:cxn ang="0">
                <a:pos x="connsiteX0" y="connsiteY0"/>
              </a:cxn>
              <a:cxn ang="0">
                <a:pos x="connsiteX1" y="connsiteY1"/>
              </a:cxn>
              <a:cxn ang="0">
                <a:pos x="connsiteX2" y="connsiteY2"/>
              </a:cxn>
              <a:cxn ang="0">
                <a:pos x="connsiteX3" y="connsiteY3"/>
              </a:cxn>
            </a:cxnLst>
            <a:rect l="l" t="t" r="r" b="b"/>
            <a:pathLst>
              <a:path w="8448" h="5144">
                <a:moveTo>
                  <a:pt x="0" y="0"/>
                </a:moveTo>
                <a:lnTo>
                  <a:pt x="2785" y="1498"/>
                </a:lnTo>
                <a:cubicBezTo>
                  <a:pt x="9037" y="5254"/>
                  <a:pt x="12543" y="7925"/>
                  <a:pt x="42" y="27"/>
                </a:cubicBezTo>
                <a:lnTo>
                  <a:pt x="0" y="0"/>
                </a:lnTo>
                <a:close/>
              </a:path>
            </a:pathLst>
          </a:custGeom>
        </p:spPr>
      </p:pic>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pic>
        <p:nvPicPr>
          <p:cNvPr id="34" name="Picture 33"/>
          <p:cNvPicPr>
            <a:picLocks noChangeAspect="1"/>
          </p:cNvPicPr>
          <p:nvPr/>
        </p:nvPicPr>
        <p:blipFill>
          <a:blip r:embed="rId6"/>
          <a:srcRect l="80920" t="54049" r="18997" b="45840"/>
          <a:stretch>
            <a:fillRect/>
          </a:stretch>
        </p:blipFill>
        <p:spPr>
          <a:xfrm>
            <a:off x="4004711" y="4183472"/>
            <a:ext cx="3504" cy="5405"/>
          </a:xfrm>
          <a:custGeom>
            <a:avLst/>
            <a:gdLst>
              <a:gd name="connsiteX0" fmla="*/ 0 w 3504"/>
              <a:gd name="connsiteY0" fmla="*/ 0 h 5405"/>
              <a:gd name="connsiteX1" fmla="*/ 3277 w 3504"/>
              <a:gd name="connsiteY1" fmla="*/ 5028 h 5405"/>
              <a:gd name="connsiteX2" fmla="*/ 550 w 3504"/>
              <a:gd name="connsiteY2" fmla="*/ 887 h 5405"/>
              <a:gd name="connsiteX3" fmla="*/ 0 w 3504"/>
              <a:gd name="connsiteY3" fmla="*/ 0 h 5405"/>
            </a:gdLst>
            <a:ahLst/>
            <a:cxnLst>
              <a:cxn ang="0">
                <a:pos x="connsiteX0" y="connsiteY0"/>
              </a:cxn>
              <a:cxn ang="0">
                <a:pos x="connsiteX1" y="connsiteY1"/>
              </a:cxn>
              <a:cxn ang="0">
                <a:pos x="connsiteX2" y="connsiteY2"/>
              </a:cxn>
              <a:cxn ang="0">
                <a:pos x="connsiteX3" y="connsiteY3"/>
              </a:cxn>
            </a:cxnLst>
            <a:rect l="l" t="t" r="r" b="b"/>
            <a:pathLst>
              <a:path w="3504" h="5405">
                <a:moveTo>
                  <a:pt x="0" y="0"/>
                </a:moveTo>
                <a:lnTo>
                  <a:pt x="3277" y="5028"/>
                </a:lnTo>
                <a:cubicBezTo>
                  <a:pt x="4054" y="6268"/>
                  <a:pt x="2764" y="4344"/>
                  <a:pt x="550" y="887"/>
                </a:cubicBezTo>
                <a:lnTo>
                  <a:pt x="0" y="0"/>
                </a:lnTo>
                <a:close/>
              </a:path>
            </a:pathLst>
          </a:custGeom>
        </p:spPr>
      </p:pic>
      <p:pic>
        <p:nvPicPr>
          <p:cNvPr id="32" name="Picture 31"/>
          <p:cNvPicPr>
            <a:picLocks noChangeAspect="1"/>
          </p:cNvPicPr>
          <p:nvPr/>
        </p:nvPicPr>
        <p:blipFill>
          <a:blip r:embed="rId6"/>
          <a:srcRect l="100000" t="90602" r="-2816" b="-1416"/>
          <a:stretch>
            <a:fillRect/>
          </a:stretch>
        </p:blipFill>
        <p:spPr>
          <a:xfrm>
            <a:off x="4810840" y="5953366"/>
            <a:ext cx="118983" cy="523635"/>
          </a:xfrm>
          <a:custGeom>
            <a:avLst/>
            <a:gdLst>
              <a:gd name="connsiteX0" fmla="*/ 0 w 118983"/>
              <a:gd name="connsiteY0" fmla="*/ 0 h 523635"/>
              <a:gd name="connsiteX1" fmla="*/ 11985 w 118983"/>
              <a:gd name="connsiteY1" fmla="*/ 35955 h 523635"/>
              <a:gd name="connsiteX2" fmla="*/ 27225 w 118983"/>
              <a:gd name="connsiteY2" fmla="*/ 188355 h 523635"/>
              <a:gd name="connsiteX3" fmla="*/ 57705 w 118983"/>
              <a:gd name="connsiteY3" fmla="*/ 355995 h 523635"/>
              <a:gd name="connsiteX4" fmla="*/ 88185 w 118983"/>
              <a:gd name="connsiteY4" fmla="*/ 447435 h 523635"/>
              <a:gd name="connsiteX5" fmla="*/ 118665 w 118983"/>
              <a:gd name="connsiteY5" fmla="*/ 523635 h 523635"/>
              <a:gd name="connsiteX6" fmla="*/ 0 w 118983"/>
              <a:gd name="connsiteY6" fmla="*/ 330514 h 523635"/>
              <a:gd name="connsiteX7" fmla="*/ 0 w 118983"/>
              <a:gd name="connsiteY7" fmla="*/ 0 h 5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83" h="523635">
                <a:moveTo>
                  <a:pt x="0" y="0"/>
                </a:moveTo>
                <a:lnTo>
                  <a:pt x="11985" y="35955"/>
                </a:lnTo>
                <a:cubicBezTo>
                  <a:pt x="17065" y="86755"/>
                  <a:pt x="21260" y="137651"/>
                  <a:pt x="27225" y="188355"/>
                </a:cubicBezTo>
                <a:cubicBezTo>
                  <a:pt x="34842" y="253102"/>
                  <a:pt x="39925" y="296728"/>
                  <a:pt x="57705" y="355995"/>
                </a:cubicBezTo>
                <a:cubicBezTo>
                  <a:pt x="66937" y="386769"/>
                  <a:pt x="70363" y="420702"/>
                  <a:pt x="88185" y="447435"/>
                </a:cubicBezTo>
                <a:cubicBezTo>
                  <a:pt x="124301" y="501609"/>
                  <a:pt x="118665" y="474839"/>
                  <a:pt x="118665" y="523635"/>
                </a:cubicBezTo>
                <a:lnTo>
                  <a:pt x="0" y="330514"/>
                </a:ln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9120" y="100090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2" name="Picture 51"/>
          <p:cNvPicPr>
            <a:picLocks noChangeAspect="1"/>
          </p:cNvPicPr>
          <p:nvPr/>
        </p:nvPicPr>
        <p:blipFill>
          <a:blip r:embed="rId7"/>
          <a:srcRect l="-3595" t="-27807" r="69702" b="99744"/>
          <a:stretch>
            <a:fillRect/>
          </a:stretch>
        </p:blipFill>
        <p:spPr>
          <a:xfrm>
            <a:off x="960119" y="3685544"/>
            <a:ext cx="996086" cy="451736"/>
          </a:xfrm>
          <a:custGeom>
            <a:avLst/>
            <a:gdLst>
              <a:gd name="connsiteX0" fmla="*/ 227173 w 996086"/>
              <a:gd name="connsiteY0" fmla="*/ 0 h 451736"/>
              <a:gd name="connsiteX1" fmla="*/ 996086 w 996086"/>
              <a:gd name="connsiteY1" fmla="*/ 447617 h 451736"/>
              <a:gd name="connsiteX2" fmla="*/ 105646 w 996086"/>
              <a:gd name="connsiteY2" fmla="*/ 447617 h 451736"/>
              <a:gd name="connsiteX3" fmla="*/ 105646 w 996086"/>
              <a:gd name="connsiteY3" fmla="*/ 451736 h 451736"/>
              <a:gd name="connsiteX4" fmla="*/ 0 w 996086"/>
              <a:gd name="connsiteY4" fmla="*/ 390235 h 451736"/>
              <a:gd name="connsiteX5" fmla="*/ 227173 w 996086"/>
              <a:gd name="connsiteY5" fmla="*/ 0 h 45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086" h="451736">
                <a:moveTo>
                  <a:pt x="227173" y="0"/>
                </a:moveTo>
                <a:lnTo>
                  <a:pt x="996086" y="447617"/>
                </a:lnTo>
                <a:lnTo>
                  <a:pt x="105646" y="447617"/>
                </a:lnTo>
                <a:lnTo>
                  <a:pt x="105646" y="451736"/>
                </a:lnTo>
                <a:lnTo>
                  <a:pt x="0" y="390235"/>
                </a:lnTo>
                <a:lnTo>
                  <a:pt x="227173" y="0"/>
                </a:lnTo>
                <a:close/>
              </a:path>
            </a:pathLst>
          </a:custGeom>
        </p:spPr>
      </p:pic>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pic>
        <p:nvPicPr>
          <p:cNvPr id="45" name="Picture 44"/>
          <p:cNvPicPr>
            <a:picLocks noChangeAspect="1"/>
          </p:cNvPicPr>
          <p:nvPr/>
        </p:nvPicPr>
        <p:blipFill>
          <a:blip r:embed="rId7"/>
          <a:srcRect l="24326" t="56089" r="75617" b="43725"/>
          <a:stretch>
            <a:fillRect/>
          </a:stretch>
        </p:blipFill>
        <p:spPr>
          <a:xfrm>
            <a:off x="1214454" y="5645434"/>
            <a:ext cx="1637" cy="2995"/>
          </a:xfrm>
          <a:custGeom>
            <a:avLst/>
            <a:gdLst>
              <a:gd name="connsiteX0" fmla="*/ 1637 w 1637"/>
              <a:gd name="connsiteY0" fmla="*/ 0 h 2995"/>
              <a:gd name="connsiteX1" fmla="*/ 457 w 1637"/>
              <a:gd name="connsiteY1" fmla="*/ 2332 h 2995"/>
              <a:gd name="connsiteX2" fmla="*/ 1257 w 1637"/>
              <a:gd name="connsiteY2" fmla="*/ 618 h 2995"/>
              <a:gd name="connsiteX3" fmla="*/ 1637 w 1637"/>
              <a:gd name="connsiteY3" fmla="*/ 0 h 2995"/>
            </a:gdLst>
            <a:ahLst/>
            <a:cxnLst>
              <a:cxn ang="0">
                <a:pos x="connsiteX0" y="connsiteY0"/>
              </a:cxn>
              <a:cxn ang="0">
                <a:pos x="connsiteX1" y="connsiteY1"/>
              </a:cxn>
              <a:cxn ang="0">
                <a:pos x="connsiteX2" y="connsiteY2"/>
              </a:cxn>
              <a:cxn ang="0">
                <a:pos x="connsiteX3" y="connsiteY3"/>
              </a:cxn>
            </a:cxnLst>
            <a:rect l="l" t="t" r="r" b="b"/>
            <a:pathLst>
              <a:path w="1637" h="2995">
                <a:moveTo>
                  <a:pt x="1637" y="0"/>
                </a:moveTo>
                <a:lnTo>
                  <a:pt x="457" y="2332"/>
                </a:lnTo>
                <a:cubicBezTo>
                  <a:pt x="-244" y="3491"/>
                  <a:pt x="-255" y="3260"/>
                  <a:pt x="1257" y="618"/>
                </a:cubicBezTo>
                <a:lnTo>
                  <a:pt x="1637" y="0"/>
                </a:lnTo>
                <a:close/>
              </a:path>
            </a:pathLst>
          </a:custGeom>
        </p:spPr>
      </p:pic>
      <p:pic>
        <p:nvPicPr>
          <p:cNvPr id="44" name="Picture 43"/>
          <p:cNvPicPr>
            <a:picLocks noChangeAspect="1"/>
          </p:cNvPicPr>
          <p:nvPr/>
        </p:nvPicPr>
        <p:blipFill>
          <a:blip r:embed="rId7"/>
          <a:srcRect l="100000" t="93896" r="-4760" b="1706"/>
          <a:stretch>
            <a:fillRect/>
          </a:stretch>
        </p:blipFill>
        <p:spPr>
          <a:xfrm>
            <a:off x="3369643" y="6254027"/>
            <a:ext cx="135557" cy="70787"/>
          </a:xfrm>
          <a:custGeom>
            <a:avLst/>
            <a:gdLst>
              <a:gd name="connsiteX0" fmla="*/ 0 w 135557"/>
              <a:gd name="connsiteY0" fmla="*/ 0 h 70787"/>
              <a:gd name="connsiteX1" fmla="*/ 135557 w 135557"/>
              <a:gd name="connsiteY1" fmla="*/ 70573 h 70787"/>
              <a:gd name="connsiteX2" fmla="*/ 59357 w 135557"/>
              <a:gd name="connsiteY2" fmla="*/ 55333 h 70787"/>
              <a:gd name="connsiteX3" fmla="*/ 710 w 135557"/>
              <a:gd name="connsiteY3" fmla="*/ 17929 h 70787"/>
              <a:gd name="connsiteX4" fmla="*/ 0 w 135557"/>
              <a:gd name="connsiteY4" fmla="*/ 17715 h 70787"/>
              <a:gd name="connsiteX5" fmla="*/ 0 w 135557"/>
              <a:gd name="connsiteY5" fmla="*/ 0 h 7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557" h="70787">
                <a:moveTo>
                  <a:pt x="0" y="0"/>
                </a:moveTo>
                <a:lnTo>
                  <a:pt x="135557" y="70573"/>
                </a:lnTo>
                <a:cubicBezTo>
                  <a:pt x="100683" y="70573"/>
                  <a:pt x="96263" y="73786"/>
                  <a:pt x="59357" y="55333"/>
                </a:cubicBezTo>
                <a:cubicBezTo>
                  <a:pt x="14404" y="32856"/>
                  <a:pt x="21358" y="25560"/>
                  <a:pt x="710" y="17929"/>
                </a:cubicBezTo>
                <a:lnTo>
                  <a:pt x="0" y="17715"/>
                </a:lnTo>
                <a:lnTo>
                  <a:pt x="0" y="0"/>
                </a:lnTo>
                <a:close/>
              </a:path>
            </a:pathLst>
          </a:custGeom>
        </p:spPr>
      </p:pic>
      <p:pic>
        <p:nvPicPr>
          <p:cNvPr id="5" name="Picture 4"/>
          <p:cNvPicPr>
            <a:picLocks noChangeAspect="1"/>
          </p:cNvPicPr>
          <p:nvPr/>
        </p:nvPicPr>
        <p:blipFill>
          <a:blip r:embed="rId8"/>
          <a:stretch>
            <a:fillRect/>
          </a:stretch>
        </p:blipFill>
        <p:spPr>
          <a:xfrm>
            <a:off x="648095" y="1532464"/>
            <a:ext cx="10870411" cy="5104134"/>
          </a:xfrm>
          <a:prstGeom prst="rect">
            <a:avLst/>
          </a:prstGeom>
        </p:spPr>
      </p:pic>
    </p:spTree>
    <p:extLst>
      <p:ext uri="{BB962C8B-B14F-4D97-AF65-F5344CB8AC3E}">
        <p14:creationId xmlns:p14="http://schemas.microsoft.com/office/powerpoint/2010/main" val="2236711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pic>
        <p:nvPicPr>
          <p:cNvPr id="17" name="Picture 16"/>
          <p:cNvPicPr>
            <a:picLocks noChangeAspect="1"/>
          </p:cNvPicPr>
          <p:nvPr/>
        </p:nvPicPr>
        <p:blipFill>
          <a:blip r:embed="rId4"/>
          <a:srcRect t="94171"/>
          <a:stretch>
            <a:fillRect/>
          </a:stretch>
        </p:blipFill>
        <p:spPr>
          <a:xfrm>
            <a:off x="1295400" y="6073140"/>
            <a:ext cx="9296400" cy="342900"/>
          </a:xfrm>
          <a:custGeom>
            <a:avLst/>
            <a:gdLst>
              <a:gd name="connsiteX0" fmla="*/ 0 w 9296400"/>
              <a:gd name="connsiteY0" fmla="*/ 0 h 342900"/>
              <a:gd name="connsiteX1" fmla="*/ 9296400 w 9296400"/>
              <a:gd name="connsiteY1" fmla="*/ 0 h 342900"/>
              <a:gd name="connsiteX2" fmla="*/ 9296400 w 9296400"/>
              <a:gd name="connsiteY2" fmla="*/ 342900 h 342900"/>
              <a:gd name="connsiteX3" fmla="*/ 0 w 9296400"/>
              <a:gd name="connsiteY3" fmla="*/ 342900 h 342900"/>
              <a:gd name="connsiteX4" fmla="*/ 0 w 92964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342900">
                <a:moveTo>
                  <a:pt x="0" y="0"/>
                </a:moveTo>
                <a:lnTo>
                  <a:pt x="9296400" y="0"/>
                </a:lnTo>
                <a:lnTo>
                  <a:pt x="9296400" y="342900"/>
                </a:lnTo>
                <a:lnTo>
                  <a:pt x="0" y="342900"/>
                </a:lnTo>
                <a:lnTo>
                  <a:pt x="0" y="0"/>
                </a:lnTo>
                <a:close/>
              </a:path>
            </a:pathLst>
          </a:custGeom>
        </p:spPr>
      </p:pic>
      <p:sp>
        <p:nvSpPr>
          <p:cNvPr id="36" name="Freeform 35"/>
          <p:cNvSpPr/>
          <p:nvPr/>
        </p:nvSpPr>
        <p:spPr>
          <a:xfrm>
            <a:off x="3708876" y="853910"/>
            <a:ext cx="4581684" cy="637934"/>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3489447" y="3996395"/>
            <a:ext cx="8444" cy="8074"/>
          </a:xfrm>
          <a:custGeom>
            <a:avLst/>
            <a:gdLst>
              <a:gd name="connsiteX0" fmla="*/ 3 w 8444"/>
              <a:gd name="connsiteY0" fmla="*/ 18 h 8074"/>
              <a:gd name="connsiteX1" fmla="*/ 8407 w 8444"/>
              <a:gd name="connsiteY1" fmla="*/ 8036 h 8074"/>
              <a:gd name="connsiteX2" fmla="*/ 8444 w 8444"/>
              <a:gd name="connsiteY2" fmla="*/ 8074 h 8074"/>
              <a:gd name="connsiteX3" fmla="*/ 5664 w 8444"/>
              <a:gd name="connsiteY3" fmla="*/ 5725 h 8074"/>
              <a:gd name="connsiteX4" fmla="*/ 3 w 8444"/>
              <a:gd name="connsiteY4" fmla="*/ 18 h 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 h="8074">
                <a:moveTo>
                  <a:pt x="3" y="18"/>
                </a:moveTo>
                <a:cubicBezTo>
                  <a:pt x="-92" y="-217"/>
                  <a:pt x="2156" y="1835"/>
                  <a:pt x="8407" y="8036"/>
                </a:cubicBezTo>
                <a:lnTo>
                  <a:pt x="8444" y="8074"/>
                </a:lnTo>
                <a:lnTo>
                  <a:pt x="5664" y="5725"/>
                </a:lnTo>
                <a:cubicBezTo>
                  <a:pt x="2538" y="2776"/>
                  <a:pt x="99" y="253"/>
                  <a:pt x="3" y="1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30"/>
          <p:cNvSpPr/>
          <p:nvPr/>
        </p:nvSpPr>
        <p:spPr>
          <a:xfrm>
            <a:off x="7799070" y="2766060"/>
            <a:ext cx="49530" cy="130088"/>
          </a:xfrm>
          <a:custGeom>
            <a:avLst/>
            <a:gdLst>
              <a:gd name="connsiteX0" fmla="*/ 49530 w 49530"/>
              <a:gd name="connsiteY0" fmla="*/ 0 h 130088"/>
              <a:gd name="connsiteX1" fmla="*/ 34290 w 49530"/>
              <a:gd name="connsiteY1" fmla="*/ 47867 h 130088"/>
              <a:gd name="connsiteX2" fmla="*/ 4338 w 49530"/>
              <a:gd name="connsiteY2" fmla="*/ 120104 h 130088"/>
              <a:gd name="connsiteX3" fmla="*/ 0 w 49530"/>
              <a:gd name="connsiteY3" fmla="*/ 130088 h 130088"/>
              <a:gd name="connsiteX4" fmla="*/ 0 w 49530"/>
              <a:gd name="connsiteY4" fmla="*/ 4459 h 130088"/>
              <a:gd name="connsiteX5" fmla="*/ 49530 w 49530"/>
              <a:gd name="connsiteY5" fmla="*/ 0 h 1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130088">
                <a:moveTo>
                  <a:pt x="49530" y="0"/>
                </a:moveTo>
                <a:lnTo>
                  <a:pt x="34290" y="47867"/>
                </a:lnTo>
                <a:cubicBezTo>
                  <a:pt x="26099" y="73595"/>
                  <a:pt x="15306" y="96922"/>
                  <a:pt x="4338" y="120104"/>
                </a:cubicBezTo>
                <a:lnTo>
                  <a:pt x="0" y="130088"/>
                </a:lnTo>
                <a:lnTo>
                  <a:pt x="0" y="4459"/>
                </a:lnTo>
                <a:lnTo>
                  <a:pt x="49530"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p:cNvPicPr>
            <a:picLocks noChangeAspect="1"/>
          </p:cNvPicPr>
          <p:nvPr/>
        </p:nvPicPr>
        <p:blipFill>
          <a:blip r:embed="rId6"/>
          <a:srcRect l="74124" t="47990" r="25676" b="51904"/>
          <a:stretch>
            <a:fillRect/>
          </a:stretch>
        </p:blipFill>
        <p:spPr>
          <a:xfrm>
            <a:off x="3717608" y="3890094"/>
            <a:ext cx="8448" cy="5144"/>
          </a:xfrm>
          <a:custGeom>
            <a:avLst/>
            <a:gdLst>
              <a:gd name="connsiteX0" fmla="*/ 0 w 8448"/>
              <a:gd name="connsiteY0" fmla="*/ 0 h 5144"/>
              <a:gd name="connsiteX1" fmla="*/ 2785 w 8448"/>
              <a:gd name="connsiteY1" fmla="*/ 1498 h 5144"/>
              <a:gd name="connsiteX2" fmla="*/ 42 w 8448"/>
              <a:gd name="connsiteY2" fmla="*/ 27 h 5144"/>
              <a:gd name="connsiteX3" fmla="*/ 0 w 8448"/>
              <a:gd name="connsiteY3" fmla="*/ 0 h 5144"/>
            </a:gdLst>
            <a:ahLst/>
            <a:cxnLst>
              <a:cxn ang="0">
                <a:pos x="connsiteX0" y="connsiteY0"/>
              </a:cxn>
              <a:cxn ang="0">
                <a:pos x="connsiteX1" y="connsiteY1"/>
              </a:cxn>
              <a:cxn ang="0">
                <a:pos x="connsiteX2" y="connsiteY2"/>
              </a:cxn>
              <a:cxn ang="0">
                <a:pos x="connsiteX3" y="connsiteY3"/>
              </a:cxn>
            </a:cxnLst>
            <a:rect l="l" t="t" r="r" b="b"/>
            <a:pathLst>
              <a:path w="8448" h="5144">
                <a:moveTo>
                  <a:pt x="0" y="0"/>
                </a:moveTo>
                <a:lnTo>
                  <a:pt x="2785" y="1498"/>
                </a:lnTo>
                <a:cubicBezTo>
                  <a:pt x="9037" y="5254"/>
                  <a:pt x="12543" y="7925"/>
                  <a:pt x="42" y="27"/>
                </a:cubicBezTo>
                <a:lnTo>
                  <a:pt x="0" y="0"/>
                </a:lnTo>
                <a:close/>
              </a:path>
            </a:pathLst>
          </a:custGeom>
        </p:spPr>
      </p:pic>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pic>
        <p:nvPicPr>
          <p:cNvPr id="34" name="Picture 33"/>
          <p:cNvPicPr>
            <a:picLocks noChangeAspect="1"/>
          </p:cNvPicPr>
          <p:nvPr/>
        </p:nvPicPr>
        <p:blipFill>
          <a:blip r:embed="rId6"/>
          <a:srcRect l="80920" t="54049" r="18997" b="45840"/>
          <a:stretch>
            <a:fillRect/>
          </a:stretch>
        </p:blipFill>
        <p:spPr>
          <a:xfrm>
            <a:off x="4004711" y="4183472"/>
            <a:ext cx="3504" cy="5405"/>
          </a:xfrm>
          <a:custGeom>
            <a:avLst/>
            <a:gdLst>
              <a:gd name="connsiteX0" fmla="*/ 0 w 3504"/>
              <a:gd name="connsiteY0" fmla="*/ 0 h 5405"/>
              <a:gd name="connsiteX1" fmla="*/ 3277 w 3504"/>
              <a:gd name="connsiteY1" fmla="*/ 5028 h 5405"/>
              <a:gd name="connsiteX2" fmla="*/ 550 w 3504"/>
              <a:gd name="connsiteY2" fmla="*/ 887 h 5405"/>
              <a:gd name="connsiteX3" fmla="*/ 0 w 3504"/>
              <a:gd name="connsiteY3" fmla="*/ 0 h 5405"/>
            </a:gdLst>
            <a:ahLst/>
            <a:cxnLst>
              <a:cxn ang="0">
                <a:pos x="connsiteX0" y="connsiteY0"/>
              </a:cxn>
              <a:cxn ang="0">
                <a:pos x="connsiteX1" y="connsiteY1"/>
              </a:cxn>
              <a:cxn ang="0">
                <a:pos x="connsiteX2" y="connsiteY2"/>
              </a:cxn>
              <a:cxn ang="0">
                <a:pos x="connsiteX3" y="connsiteY3"/>
              </a:cxn>
            </a:cxnLst>
            <a:rect l="l" t="t" r="r" b="b"/>
            <a:pathLst>
              <a:path w="3504" h="5405">
                <a:moveTo>
                  <a:pt x="0" y="0"/>
                </a:moveTo>
                <a:lnTo>
                  <a:pt x="3277" y="5028"/>
                </a:lnTo>
                <a:cubicBezTo>
                  <a:pt x="4054" y="6268"/>
                  <a:pt x="2764" y="4344"/>
                  <a:pt x="550" y="887"/>
                </a:cubicBezTo>
                <a:lnTo>
                  <a:pt x="0" y="0"/>
                </a:lnTo>
                <a:close/>
              </a:path>
            </a:pathLst>
          </a:custGeom>
        </p:spPr>
      </p:pic>
      <p:pic>
        <p:nvPicPr>
          <p:cNvPr id="32" name="Picture 31"/>
          <p:cNvPicPr>
            <a:picLocks noChangeAspect="1"/>
          </p:cNvPicPr>
          <p:nvPr/>
        </p:nvPicPr>
        <p:blipFill>
          <a:blip r:embed="rId6"/>
          <a:srcRect l="100000" t="90602" r="-2816" b="-1416"/>
          <a:stretch>
            <a:fillRect/>
          </a:stretch>
        </p:blipFill>
        <p:spPr>
          <a:xfrm>
            <a:off x="4810840" y="5953366"/>
            <a:ext cx="118983" cy="523635"/>
          </a:xfrm>
          <a:custGeom>
            <a:avLst/>
            <a:gdLst>
              <a:gd name="connsiteX0" fmla="*/ 0 w 118983"/>
              <a:gd name="connsiteY0" fmla="*/ 0 h 523635"/>
              <a:gd name="connsiteX1" fmla="*/ 11985 w 118983"/>
              <a:gd name="connsiteY1" fmla="*/ 35955 h 523635"/>
              <a:gd name="connsiteX2" fmla="*/ 27225 w 118983"/>
              <a:gd name="connsiteY2" fmla="*/ 188355 h 523635"/>
              <a:gd name="connsiteX3" fmla="*/ 57705 w 118983"/>
              <a:gd name="connsiteY3" fmla="*/ 355995 h 523635"/>
              <a:gd name="connsiteX4" fmla="*/ 88185 w 118983"/>
              <a:gd name="connsiteY4" fmla="*/ 447435 h 523635"/>
              <a:gd name="connsiteX5" fmla="*/ 118665 w 118983"/>
              <a:gd name="connsiteY5" fmla="*/ 523635 h 523635"/>
              <a:gd name="connsiteX6" fmla="*/ 0 w 118983"/>
              <a:gd name="connsiteY6" fmla="*/ 330514 h 523635"/>
              <a:gd name="connsiteX7" fmla="*/ 0 w 118983"/>
              <a:gd name="connsiteY7" fmla="*/ 0 h 5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83" h="523635">
                <a:moveTo>
                  <a:pt x="0" y="0"/>
                </a:moveTo>
                <a:lnTo>
                  <a:pt x="11985" y="35955"/>
                </a:lnTo>
                <a:cubicBezTo>
                  <a:pt x="17065" y="86755"/>
                  <a:pt x="21260" y="137651"/>
                  <a:pt x="27225" y="188355"/>
                </a:cubicBezTo>
                <a:cubicBezTo>
                  <a:pt x="34842" y="253102"/>
                  <a:pt x="39925" y="296728"/>
                  <a:pt x="57705" y="355995"/>
                </a:cubicBezTo>
                <a:cubicBezTo>
                  <a:pt x="66937" y="386769"/>
                  <a:pt x="70363" y="420702"/>
                  <a:pt x="88185" y="447435"/>
                </a:cubicBezTo>
                <a:cubicBezTo>
                  <a:pt x="124301" y="501609"/>
                  <a:pt x="118665" y="474839"/>
                  <a:pt x="118665" y="523635"/>
                </a:cubicBezTo>
                <a:lnTo>
                  <a:pt x="0" y="330514"/>
                </a:ln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9120" y="100090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2" name="Picture 51"/>
          <p:cNvPicPr>
            <a:picLocks noChangeAspect="1"/>
          </p:cNvPicPr>
          <p:nvPr/>
        </p:nvPicPr>
        <p:blipFill>
          <a:blip r:embed="rId7"/>
          <a:srcRect l="-3595" t="-27807" r="69702" b="99744"/>
          <a:stretch>
            <a:fillRect/>
          </a:stretch>
        </p:blipFill>
        <p:spPr>
          <a:xfrm>
            <a:off x="960119" y="3685544"/>
            <a:ext cx="996086" cy="451736"/>
          </a:xfrm>
          <a:custGeom>
            <a:avLst/>
            <a:gdLst>
              <a:gd name="connsiteX0" fmla="*/ 227173 w 996086"/>
              <a:gd name="connsiteY0" fmla="*/ 0 h 451736"/>
              <a:gd name="connsiteX1" fmla="*/ 996086 w 996086"/>
              <a:gd name="connsiteY1" fmla="*/ 447617 h 451736"/>
              <a:gd name="connsiteX2" fmla="*/ 105646 w 996086"/>
              <a:gd name="connsiteY2" fmla="*/ 447617 h 451736"/>
              <a:gd name="connsiteX3" fmla="*/ 105646 w 996086"/>
              <a:gd name="connsiteY3" fmla="*/ 451736 h 451736"/>
              <a:gd name="connsiteX4" fmla="*/ 0 w 996086"/>
              <a:gd name="connsiteY4" fmla="*/ 390235 h 451736"/>
              <a:gd name="connsiteX5" fmla="*/ 227173 w 996086"/>
              <a:gd name="connsiteY5" fmla="*/ 0 h 45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086" h="451736">
                <a:moveTo>
                  <a:pt x="227173" y="0"/>
                </a:moveTo>
                <a:lnTo>
                  <a:pt x="996086" y="447617"/>
                </a:lnTo>
                <a:lnTo>
                  <a:pt x="105646" y="447617"/>
                </a:lnTo>
                <a:lnTo>
                  <a:pt x="105646" y="451736"/>
                </a:lnTo>
                <a:lnTo>
                  <a:pt x="0" y="390235"/>
                </a:lnTo>
                <a:lnTo>
                  <a:pt x="227173" y="0"/>
                </a:lnTo>
                <a:close/>
              </a:path>
            </a:pathLst>
          </a:custGeom>
        </p:spPr>
      </p:pic>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pic>
        <p:nvPicPr>
          <p:cNvPr id="45" name="Picture 44"/>
          <p:cNvPicPr>
            <a:picLocks noChangeAspect="1"/>
          </p:cNvPicPr>
          <p:nvPr/>
        </p:nvPicPr>
        <p:blipFill>
          <a:blip r:embed="rId7"/>
          <a:srcRect l="24326" t="56089" r="75617" b="43725"/>
          <a:stretch>
            <a:fillRect/>
          </a:stretch>
        </p:blipFill>
        <p:spPr>
          <a:xfrm>
            <a:off x="1214454" y="5645434"/>
            <a:ext cx="1637" cy="2995"/>
          </a:xfrm>
          <a:custGeom>
            <a:avLst/>
            <a:gdLst>
              <a:gd name="connsiteX0" fmla="*/ 1637 w 1637"/>
              <a:gd name="connsiteY0" fmla="*/ 0 h 2995"/>
              <a:gd name="connsiteX1" fmla="*/ 457 w 1637"/>
              <a:gd name="connsiteY1" fmla="*/ 2332 h 2995"/>
              <a:gd name="connsiteX2" fmla="*/ 1257 w 1637"/>
              <a:gd name="connsiteY2" fmla="*/ 618 h 2995"/>
              <a:gd name="connsiteX3" fmla="*/ 1637 w 1637"/>
              <a:gd name="connsiteY3" fmla="*/ 0 h 2995"/>
            </a:gdLst>
            <a:ahLst/>
            <a:cxnLst>
              <a:cxn ang="0">
                <a:pos x="connsiteX0" y="connsiteY0"/>
              </a:cxn>
              <a:cxn ang="0">
                <a:pos x="connsiteX1" y="connsiteY1"/>
              </a:cxn>
              <a:cxn ang="0">
                <a:pos x="connsiteX2" y="connsiteY2"/>
              </a:cxn>
              <a:cxn ang="0">
                <a:pos x="connsiteX3" y="connsiteY3"/>
              </a:cxn>
            </a:cxnLst>
            <a:rect l="l" t="t" r="r" b="b"/>
            <a:pathLst>
              <a:path w="1637" h="2995">
                <a:moveTo>
                  <a:pt x="1637" y="0"/>
                </a:moveTo>
                <a:lnTo>
                  <a:pt x="457" y="2332"/>
                </a:lnTo>
                <a:cubicBezTo>
                  <a:pt x="-244" y="3491"/>
                  <a:pt x="-255" y="3260"/>
                  <a:pt x="1257" y="618"/>
                </a:cubicBezTo>
                <a:lnTo>
                  <a:pt x="1637" y="0"/>
                </a:lnTo>
                <a:close/>
              </a:path>
            </a:pathLst>
          </a:custGeom>
        </p:spPr>
      </p:pic>
      <p:pic>
        <p:nvPicPr>
          <p:cNvPr id="44" name="Picture 43"/>
          <p:cNvPicPr>
            <a:picLocks noChangeAspect="1"/>
          </p:cNvPicPr>
          <p:nvPr/>
        </p:nvPicPr>
        <p:blipFill>
          <a:blip r:embed="rId7"/>
          <a:srcRect l="100000" t="93896" r="-4760" b="1706"/>
          <a:stretch>
            <a:fillRect/>
          </a:stretch>
        </p:blipFill>
        <p:spPr>
          <a:xfrm>
            <a:off x="3369643" y="6254027"/>
            <a:ext cx="135557" cy="70787"/>
          </a:xfrm>
          <a:custGeom>
            <a:avLst/>
            <a:gdLst>
              <a:gd name="connsiteX0" fmla="*/ 0 w 135557"/>
              <a:gd name="connsiteY0" fmla="*/ 0 h 70787"/>
              <a:gd name="connsiteX1" fmla="*/ 135557 w 135557"/>
              <a:gd name="connsiteY1" fmla="*/ 70573 h 70787"/>
              <a:gd name="connsiteX2" fmla="*/ 59357 w 135557"/>
              <a:gd name="connsiteY2" fmla="*/ 55333 h 70787"/>
              <a:gd name="connsiteX3" fmla="*/ 710 w 135557"/>
              <a:gd name="connsiteY3" fmla="*/ 17929 h 70787"/>
              <a:gd name="connsiteX4" fmla="*/ 0 w 135557"/>
              <a:gd name="connsiteY4" fmla="*/ 17715 h 70787"/>
              <a:gd name="connsiteX5" fmla="*/ 0 w 135557"/>
              <a:gd name="connsiteY5" fmla="*/ 0 h 7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557" h="70787">
                <a:moveTo>
                  <a:pt x="0" y="0"/>
                </a:moveTo>
                <a:lnTo>
                  <a:pt x="135557" y="70573"/>
                </a:lnTo>
                <a:cubicBezTo>
                  <a:pt x="100683" y="70573"/>
                  <a:pt x="96263" y="73786"/>
                  <a:pt x="59357" y="55333"/>
                </a:cubicBezTo>
                <a:cubicBezTo>
                  <a:pt x="14404" y="32856"/>
                  <a:pt x="21358" y="25560"/>
                  <a:pt x="710" y="17929"/>
                </a:cubicBezTo>
                <a:lnTo>
                  <a:pt x="0" y="17715"/>
                </a:lnTo>
                <a:lnTo>
                  <a:pt x="0" y="0"/>
                </a:lnTo>
                <a:close/>
              </a:path>
            </a:pathLst>
          </a:custGeom>
        </p:spPr>
      </p:pic>
      <p:sp>
        <p:nvSpPr>
          <p:cNvPr id="5" name="Rectangle 4"/>
          <p:cNvSpPr/>
          <p:nvPr/>
        </p:nvSpPr>
        <p:spPr>
          <a:xfrm>
            <a:off x="660400" y="1524076"/>
            <a:ext cx="10845800" cy="1083374"/>
          </a:xfrm>
          <a:prstGeom prst="rect">
            <a:avLst/>
          </a:prstGeom>
        </p:spPr>
        <p:txBody>
          <a:bodyPr wrap="squar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cá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vàng</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a. </a:t>
            </a:r>
            <a:r>
              <a:rPr lang="en-US" sz="2800" b="1" i="1" dirty="0" err="1">
                <a:solidFill>
                  <a:srgbClr val="0D0D0D"/>
                </a:solidFill>
                <a:latin typeface="Times New Roman" panose="02020603050405020304" pitchFamily="18" charset="0"/>
                <a:ea typeface="MS Mincho"/>
              </a:rPr>
              <a:t>Xuất</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xứ</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của</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nguyên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và</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bản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dịch</a:t>
            </a:r>
            <a:r>
              <a:rPr lang="en-US" sz="2800" b="1" i="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26" name="Picture 25"/>
          <p:cNvPicPr>
            <a:picLocks noChangeAspect="1"/>
          </p:cNvPicPr>
          <p:nvPr/>
        </p:nvPicPr>
        <p:blipFill>
          <a:blip r:embed="rId8"/>
          <a:srcRect t="5956"/>
          <a:stretch>
            <a:fillRect/>
          </a:stretch>
        </p:blipFill>
        <p:spPr>
          <a:xfrm>
            <a:off x="2265881" y="2509157"/>
            <a:ext cx="7634839" cy="3922257"/>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8" name="Rectangle 7"/>
          <p:cNvSpPr/>
          <p:nvPr/>
        </p:nvSpPr>
        <p:spPr>
          <a:xfrm>
            <a:off x="4360083" y="3597654"/>
            <a:ext cx="3606074" cy="2034660"/>
          </a:xfrm>
          <a:prstGeom prst="rect">
            <a:avLst/>
          </a:prstGeom>
        </p:spPr>
        <p:txBody>
          <a:bodyPr wrap="square">
            <a:spAutoFit/>
          </a:bodyPr>
          <a:lstStyle/>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131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637934"/>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9120" y="100090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60400" y="1524076"/>
            <a:ext cx="10845800" cy="5480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8"/>
          <a:stretch>
            <a:fillRect/>
          </a:stretch>
        </p:blipFill>
        <p:spPr>
          <a:xfrm>
            <a:off x="4446271" y="2836126"/>
            <a:ext cx="2887977" cy="258706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Rounded Rectangular Callout 9"/>
          <p:cNvSpPr/>
          <p:nvPr/>
        </p:nvSpPr>
        <p:spPr>
          <a:xfrm>
            <a:off x="7650481" y="2057400"/>
            <a:ext cx="3855719" cy="1996440"/>
          </a:xfrm>
          <a:prstGeom prst="wedgeRoundRectCallout">
            <a:avLst>
              <a:gd name="adj1" fmla="val -72216"/>
              <a:gd name="adj2" fmla="val 4892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xuất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xứ</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đạt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Rounded Rectangular Callout 29"/>
          <p:cNvSpPr/>
          <p:nvPr/>
        </p:nvSpPr>
        <p:spPr>
          <a:xfrm>
            <a:off x="683788" y="2543223"/>
            <a:ext cx="3474719" cy="1294666"/>
          </a:xfrm>
          <a:prstGeom prst="wedgeRoundRectCallout">
            <a:avLst>
              <a:gd name="adj1" fmla="val 66774"/>
              <a:gd name="adj2" fmla="val 4406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kiện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ounded Rectangular Callout 37"/>
          <p:cNvSpPr/>
          <p:nvPr/>
        </p:nvSpPr>
        <p:spPr>
          <a:xfrm>
            <a:off x="683788" y="4361060"/>
            <a:ext cx="3474719" cy="1294666"/>
          </a:xfrm>
          <a:prstGeom prst="wedgeRoundRectCallout">
            <a:avLst>
              <a:gd name="adj1" fmla="val 78177"/>
              <a:gd name="adj2" fmla="val -3833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mấy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a:picLocks noChangeAspect="1"/>
          </p:cNvPicPr>
          <p:nvPr/>
        </p:nvPicPr>
        <p:blipFill>
          <a:blip r:embed="rId9"/>
          <a:stretch>
            <a:fillRect/>
          </a:stretch>
        </p:blipFill>
        <p:spPr>
          <a:xfrm>
            <a:off x="9863126" y="4622959"/>
            <a:ext cx="2328874" cy="2286198"/>
          </a:xfrm>
          <a:prstGeom prst="rect">
            <a:avLst/>
          </a:prstGeom>
        </p:spPr>
      </p:pic>
    </p:spTree>
    <p:extLst>
      <p:ext uri="{BB962C8B-B14F-4D97-AF65-F5344CB8AC3E}">
        <p14:creationId xmlns:p14="http://schemas.microsoft.com/office/powerpoint/2010/main" val="382188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637934"/>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9120" y="1000905"/>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60400" y="1524076"/>
            <a:ext cx="10845800" cy="108337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Xuất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xứ</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nguyên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dịch</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ounded Rectangle 14"/>
          <p:cNvSpPr/>
          <p:nvPr/>
        </p:nvSpPr>
        <p:spPr>
          <a:xfrm>
            <a:off x="2413755" y="2607450"/>
            <a:ext cx="7378222" cy="127635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tabLst>
                <a:tab pos="1386840" algn="l"/>
              </a:tabLst>
            </a:pPr>
            <a:r>
              <a:rPr lang="en-US" sz="2800" dirty="0" err="1">
                <a:solidFill>
                  <a:schemeClr val="bg1"/>
                </a:solidFill>
                <a:latin typeface="Times New Roman" panose="02020603050405020304" pitchFamily="18" charset="0"/>
                <a:ea typeface="MS Mincho"/>
              </a:rPr>
              <a:t>Nguyên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tác</a:t>
            </a:r>
            <a:r>
              <a:rPr lang="en-US" sz="2800" dirty="0">
                <a:solidFill>
                  <a:schemeClr val="bg1"/>
                </a:solidFill>
                <a:latin typeface="Times New Roman" panose="02020603050405020304" pitchFamily="18" charset="0"/>
                <a:ea typeface="MS Mincho"/>
              </a:rPr>
              <a:t>: </a:t>
            </a:r>
            <a:r>
              <a:rPr lang="vi-VN" sz="2800" dirty="0">
                <a:solidFill>
                  <a:schemeClr val="bg1"/>
                </a:solidFill>
                <a:latin typeface="Times New Roman" panose="02020603050405020304" pitchFamily="18" charset="0"/>
                <a:ea typeface="MS Mincho"/>
              </a:rPr>
              <a:t>Dựa trên cơ sở truyện dân gian Nga, Đức. Tác giả kể lại câu chuyện bằng 205 câu thơ.</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2374623" y="4527656"/>
            <a:ext cx="7378222" cy="914400"/>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MS Mincho"/>
              </a:rPr>
              <a:t>Bản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dịch</a:t>
            </a:r>
            <a:r>
              <a:rPr lang="en-US" sz="2800" dirty="0">
                <a:solidFill>
                  <a:schemeClr val="bg1"/>
                </a:solidFill>
                <a:latin typeface="Times New Roman" panose="02020603050405020304" pitchFamily="18" charset="0"/>
                <a:ea typeface="MS Mincho"/>
              </a:rPr>
              <a:t> SGK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giả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Vũ</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Đình</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Liên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Lê</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Trí</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Viễn</a:t>
            </a:r>
            <a:r>
              <a:rPr lang="en-US" sz="2800" dirty="0">
                <a:solidFill>
                  <a:schemeClr val="bg1"/>
                </a:solidFill>
                <a:latin typeface="Times New Roman" panose="02020603050405020304" pitchFamily="18" charset="0"/>
                <a:ea typeface="MS Mincho"/>
              </a:rPr>
              <a:t>.</a:t>
            </a:r>
            <a:endParaRPr lang="en-US" sz="2800" dirty="0">
              <a:solidFill>
                <a:schemeClr val="bg1"/>
              </a:solidFill>
            </a:endParaRPr>
          </a:p>
        </p:txBody>
      </p:sp>
      <p:sp>
        <p:nvSpPr>
          <p:cNvPr id="18" name="Down Arrow 17"/>
          <p:cNvSpPr/>
          <p:nvPr/>
        </p:nvSpPr>
        <p:spPr>
          <a:xfrm>
            <a:off x="5207000" y="4022583"/>
            <a:ext cx="1752600" cy="382095"/>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63600" y="5516890"/>
            <a:ext cx="6096000" cy="1043619"/>
          </a:xfrm>
          <a:prstGeom prst="rect">
            <a:avLst/>
          </a:prstGeom>
        </p:spPr>
        <p:txBody>
          <a:bodyPr>
            <a:spAutoFit/>
          </a:bodyPr>
          <a:lstStyle/>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b. </a:t>
            </a:r>
            <a:r>
              <a:rPr lang="en-US" sz="2800" b="1" i="1" dirty="0" err="1">
                <a:solidFill>
                  <a:srgbClr val="0D0D0D"/>
                </a:solidFill>
                <a:latin typeface="Times New Roman" panose="02020603050405020304" pitchFamily="18" charset="0"/>
                <a:ea typeface="MS Mincho"/>
              </a:rPr>
              <a:t>Phương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thức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biểu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đạt</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c.</a:t>
            </a:r>
            <a:r>
              <a:rPr lang="en-US" sz="2800"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Thể</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loại</a:t>
            </a:r>
            <a:r>
              <a:rPr lang="en-US" sz="2800" b="1" i="1" dirty="0">
                <a:solidFill>
                  <a:srgbClr val="0D0D0D"/>
                </a:solidFill>
                <a:latin typeface="Times New Roman" panose="02020603050405020304" pitchFamily="18" charset="0"/>
                <a:ea typeface="MS Mincho"/>
              </a:rPr>
              <a: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cổ</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807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1000"/>
                                        <p:tgtEl>
                                          <p:spTgt spid="19">
                                            <p:txEl>
                                              <p:pRg st="0" end="0"/>
                                            </p:txEl>
                                          </p:spTgt>
                                        </p:tgtEl>
                                      </p:cBhvr>
                                    </p:animEffect>
                                    <p:anim calcmode="lin" valueType="num">
                                      <p:cBhvr>
                                        <p:cTn id="2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1000"/>
                                        <p:tgtEl>
                                          <p:spTgt spid="19">
                                            <p:txEl>
                                              <p:pRg st="1" end="1"/>
                                            </p:txEl>
                                          </p:spTgt>
                                        </p:tgtEl>
                                      </p:cBhvr>
                                    </p:animEffect>
                                    <p:anim calcmode="lin" valueType="num">
                                      <p:cBhvr>
                                        <p:cTn id="3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70120" y="1234629"/>
            <a:ext cx="6096000" cy="548099"/>
          </a:xfrm>
          <a:prstGeom prst="rect">
            <a:avLst/>
          </a:prstGeom>
        </p:spPr>
        <p:txBody>
          <a:bodyPr>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a:t>
            </a: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ounded Rectangle 18"/>
          <p:cNvSpPr/>
          <p:nvPr/>
        </p:nvSpPr>
        <p:spPr>
          <a:xfrm>
            <a:off x="4574358" y="1649901"/>
            <a:ext cx="3030583" cy="718457"/>
          </a:xfrm>
          <a:prstGeom prst="roundRect">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849639262"/>
              </p:ext>
            </p:extLst>
          </p:nvPr>
        </p:nvGraphicFramePr>
        <p:xfrm>
          <a:off x="660400" y="3243157"/>
          <a:ext cx="10858500" cy="2243328"/>
        </p:xfrm>
        <a:graphic>
          <a:graphicData uri="http://schemas.openxmlformats.org/drawingml/2006/table">
            <a:tbl>
              <a:tblPr firstRow="1" firstCol="1" bandRow="1"/>
              <a:tblGrid>
                <a:gridCol w="4041611">
                  <a:extLst>
                    <a:ext uri="{9D8B030D-6E8A-4147-A177-3AD203B41FA5}">
                      <a16:colId xmlns:a16="http://schemas.microsoft.com/office/drawing/2014/main" val="3035106033"/>
                    </a:ext>
                  </a:extLst>
                </a:gridCol>
                <a:gridCol w="6816889">
                  <a:extLst>
                    <a:ext uri="{9D8B030D-6E8A-4147-A177-3AD203B41FA5}">
                      <a16:colId xmlns:a16="http://schemas.microsoft.com/office/drawing/2014/main" val="4116662206"/>
                    </a:ext>
                  </a:extLst>
                </a:gridCol>
              </a:tblGrid>
              <a:tr h="0">
                <a:tc>
                  <a:txBody>
                    <a:bodyPr/>
                    <a:lstStyle/>
                    <a:p>
                      <a:pPr algn="just">
                        <a:lnSpc>
                          <a:spcPct val="115000"/>
                        </a:lnSpc>
                        <a:spcAft>
                          <a:spcPts val="0"/>
                        </a:spcAft>
                      </a:pP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15000"/>
                        </a:lnSpc>
                        <a:spcAft>
                          <a:spcPts val="0"/>
                        </a:spcAft>
                      </a:pP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hiều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4079849844"/>
                  </a:ext>
                </a:extLst>
              </a:tr>
              <a:tr h="0">
                <a:tc>
                  <a:txBody>
                    <a:bodyPr/>
                    <a:lstStyle/>
                    <a:p>
                      <a:pPr algn="just">
                        <a:lnSpc>
                          <a:spcPct val="115000"/>
                        </a:lnSpc>
                        <a:spcAft>
                          <a:spcPts val="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56192"/>
                  </a:ext>
                </a:extLst>
              </a:tr>
              <a:tr h="0">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Chủ đề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901119"/>
                  </a:ext>
                </a:extLst>
              </a:tr>
              <a:tr h="0">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Truyện đồng thoại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239063"/>
                  </a:ext>
                </a:extLst>
              </a:tr>
            </a:tbl>
          </a:graphicData>
        </a:graphic>
      </p:graphicFrame>
      <p:sp>
        <p:nvSpPr>
          <p:cNvPr id="7" name="TextBox 6"/>
          <p:cNvSpPr txBox="1"/>
          <p:nvPr/>
        </p:nvSpPr>
        <p:spPr>
          <a:xfrm>
            <a:off x="4724533" y="2556182"/>
            <a:ext cx="2730235"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Phiếu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1212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461665"/>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grpSp>
        <p:nvGrpSpPr>
          <p:cNvPr id="15" name="Group 14"/>
          <p:cNvGrpSpPr/>
          <p:nvPr/>
        </p:nvGrpSpPr>
        <p:grpSpPr>
          <a:xfrm rot="10800000">
            <a:off x="5506720" y="2283982"/>
            <a:ext cx="1155700" cy="4299698"/>
            <a:chOff x="5511800" y="2283982"/>
            <a:chExt cx="1155700" cy="4299698"/>
          </a:xfrm>
        </p:grpSpPr>
        <p:sp>
          <p:nvSpPr>
            <p:cNvPr id="8" name="Can 7"/>
            <p:cNvSpPr/>
            <p:nvPr/>
          </p:nvSpPr>
          <p:spPr>
            <a:xfrm>
              <a:off x="5930900" y="2283982"/>
              <a:ext cx="317500" cy="4299698"/>
            </a:xfrm>
            <a:prstGeom prst="can">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p:cNvSpPr/>
            <p:nvPr/>
          </p:nvSpPr>
          <p:spPr>
            <a:xfrm flipV="1">
              <a:off x="5511800" y="2292512"/>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gnetic Disk 22"/>
            <p:cNvSpPr/>
            <p:nvPr/>
          </p:nvSpPr>
          <p:spPr>
            <a:xfrm flipV="1">
              <a:off x="5753100" y="2960849"/>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gnetic Disk 23"/>
            <p:cNvSpPr/>
            <p:nvPr/>
          </p:nvSpPr>
          <p:spPr>
            <a:xfrm flipV="1">
              <a:off x="5511800" y="3629186"/>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p:cNvSpPr/>
            <p:nvPr/>
          </p:nvSpPr>
          <p:spPr>
            <a:xfrm flipV="1">
              <a:off x="5753100" y="4297523"/>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gnetic Disk 25"/>
            <p:cNvSpPr/>
            <p:nvPr/>
          </p:nvSpPr>
          <p:spPr>
            <a:xfrm flipV="1">
              <a:off x="5511800" y="4965860"/>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p:cNvSpPr/>
            <p:nvPr/>
          </p:nvSpPr>
          <p:spPr>
            <a:xfrm flipV="1">
              <a:off x="5753100" y="5634197"/>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gnetic Disk 27"/>
            <p:cNvSpPr/>
            <p:nvPr/>
          </p:nvSpPr>
          <p:spPr>
            <a:xfrm flipV="1">
              <a:off x="5511801" y="6302533"/>
              <a:ext cx="914400" cy="267319"/>
            </a:xfrm>
            <a:prstGeom prst="flowChartMagneticDisk">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ounded Rectangle 15"/>
          <p:cNvSpPr/>
          <p:nvPr/>
        </p:nvSpPr>
        <p:spPr>
          <a:xfrm>
            <a:off x="6768654" y="1876642"/>
            <a:ext cx="5093731" cy="121707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bắt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nghe</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xin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bèn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31" name="Rounded Rectangle 30"/>
          <p:cNvSpPr/>
          <p:nvPr/>
        </p:nvSpPr>
        <p:spPr>
          <a:xfrm>
            <a:off x="306754" y="2449294"/>
            <a:ext cx="5093731" cy="121707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nghe</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chuyện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mắng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bắt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tìm</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đòi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mới</a:t>
            </a:r>
            <a:r>
              <a:rPr lang="en-US" sz="2400" dirty="0">
                <a:solidFill>
                  <a:schemeClr val="bg1"/>
                </a:solidFill>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32" name="Rounded Rectangle 31"/>
          <p:cNvSpPr/>
          <p:nvPr/>
        </p:nvSpPr>
        <p:spPr>
          <a:xfrm>
            <a:off x="6768654" y="3435209"/>
            <a:ext cx="5093731" cy="87585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rPr>
              <a:t>mụ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đòi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rộng</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3" name="Rounded Rectangle 32"/>
          <p:cNvSpPr/>
          <p:nvPr/>
        </p:nvSpPr>
        <p:spPr>
          <a:xfrm>
            <a:off x="306754" y="5263986"/>
            <a:ext cx="5093731" cy="87585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5: </a:t>
            </a:r>
            <a:r>
              <a:rPr lang="en-US" sz="2800" dirty="0" err="1">
                <a:solidFill>
                  <a:schemeClr val="bg1"/>
                </a:solidFill>
                <a:latin typeface="Times New Roman" panose="02020603050405020304" pitchFamily="18" charset="0"/>
                <a:ea typeface="Times New Roman" panose="02020603050405020304" pitchFamily="18" charset="0"/>
              </a:rPr>
              <a:t>mụ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đòi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rPr>
              <a:t> Long </a:t>
            </a:r>
            <a:r>
              <a:rPr lang="en-US" sz="2800" dirty="0" err="1">
                <a:solidFill>
                  <a:schemeClr val="bg1"/>
                </a:solidFill>
                <a:latin typeface="Times New Roman" panose="02020603050405020304" pitchFamily="18" charset="0"/>
                <a:ea typeface="Times New Roman" panose="02020603050405020304" pitchFamily="18" charset="0"/>
              </a:rPr>
              <a:t>Vương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4" name="Rounded Rectangle 33"/>
          <p:cNvSpPr/>
          <p:nvPr/>
        </p:nvSpPr>
        <p:spPr>
          <a:xfrm>
            <a:off x="306754" y="4027250"/>
            <a:ext cx="5093731" cy="87585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rPr>
              <a:t>mụ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đòi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phẩm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9" name="Rounded Rectangle 38"/>
          <p:cNvSpPr/>
          <p:nvPr/>
        </p:nvSpPr>
        <p:spPr>
          <a:xfrm>
            <a:off x="6768654" y="4652556"/>
            <a:ext cx="5093731" cy="87585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4: </a:t>
            </a:r>
            <a:r>
              <a:rPr lang="en-US" sz="2800" dirty="0" err="1">
                <a:solidFill>
                  <a:schemeClr val="bg1"/>
                </a:solidFill>
                <a:latin typeface="Times New Roman" panose="02020603050405020304" pitchFamily="18" charset="0"/>
                <a:ea typeface="Times New Roman" panose="02020603050405020304" pitchFamily="18" charset="0"/>
              </a:rPr>
              <a:t>mụ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đòi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hoàng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41" name="Rounded Rectangle 40"/>
          <p:cNvSpPr/>
          <p:nvPr/>
        </p:nvSpPr>
        <p:spPr>
          <a:xfrm>
            <a:off x="6768654" y="5869902"/>
            <a:ext cx="5093731" cy="875858"/>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600" dirty="0" err="1">
                <a:solidFill>
                  <a:schemeClr val="bg1"/>
                </a:solidFill>
                <a:latin typeface="Times New Roman" panose="02020603050405020304" pitchFamily="18" charset="0"/>
                <a:ea typeface="Times New Roman" panose="02020603050405020304" pitchFamily="18" charset="0"/>
              </a:rPr>
              <a:t>Kết</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cục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xứng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đáng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cho</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sự</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tham</a:t>
            </a:r>
            <a:r>
              <a:rPr lang="en-US" sz="2600" dirty="0">
                <a:solidFill>
                  <a:schemeClr val="bg1"/>
                </a:solidFill>
                <a:latin typeface="Times New Roman" panose="02020603050405020304" pitchFamily="18" charset="0"/>
                <a:ea typeface="Times New Roman" panose="02020603050405020304" pitchFamily="18" charset="0"/>
              </a:rPr>
              <a:t> lam , </a:t>
            </a:r>
            <a:r>
              <a:rPr lang="en-US" sz="2600" dirty="0" err="1">
                <a:solidFill>
                  <a:schemeClr val="bg1"/>
                </a:solidFill>
                <a:latin typeface="Times New Roman" panose="02020603050405020304" pitchFamily="18" charset="0"/>
                <a:ea typeface="Times New Roman" panose="02020603050405020304" pitchFamily="18" charset="0"/>
              </a:rPr>
              <a:t>bội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bạc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mụ</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vợ</a:t>
            </a:r>
            <a:r>
              <a:rPr lang="en-US" sz="2600" dirty="0">
                <a:solidFill>
                  <a:schemeClr val="bg1"/>
                </a:solidFill>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35789" y="1129737"/>
            <a:ext cx="6096000" cy="1043619"/>
          </a:xfrm>
          <a:prstGeom prst="rect">
            <a:avLst/>
          </a:prstGeom>
        </p:spPr>
        <p:txBody>
          <a:bodyPr>
            <a:spAutoFit/>
          </a:bodyPr>
          <a:lstStyle/>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d. </a:t>
            </a:r>
            <a:r>
              <a:rPr lang="en-US" sz="2800" b="1" i="1" dirty="0" err="1">
                <a:solidFill>
                  <a:srgbClr val="0D0D0D"/>
                </a:solidFill>
                <a:latin typeface="Times New Roman" panose="02020603050405020304" pitchFamily="18" charset="0"/>
                <a:ea typeface="MS Mincho"/>
              </a:rPr>
              <a:t>Tóm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tắt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Những</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sự</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việc</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chính</a:t>
            </a:r>
            <a:r>
              <a:rPr lang="en-US" sz="2800" b="1" u="sng"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37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circle(in)">
                                      <p:cBhvr>
                                        <p:cTn id="4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2" grpId="0" animBg="1"/>
      <p:bldP spid="33" grpId="0" animBg="1"/>
      <p:bldP spid="34" grpId="0" animBg="1"/>
      <p:bldP spid="39" grpId="0" animBg="1"/>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44149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35789" y="1196516"/>
            <a:ext cx="10845800" cy="5480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3" name="Group 22"/>
          <p:cNvGrpSpPr/>
          <p:nvPr/>
        </p:nvGrpSpPr>
        <p:grpSpPr>
          <a:xfrm>
            <a:off x="3422346" y="2012791"/>
            <a:ext cx="6942058" cy="4708129"/>
            <a:chOff x="3402092" y="2405202"/>
            <a:chExt cx="4233384" cy="4094575"/>
          </a:xfrm>
        </p:grpSpPr>
        <p:sp>
          <p:nvSpPr>
            <p:cNvPr id="24" name="Rounded Rectangle 23"/>
            <p:cNvSpPr/>
            <p:nvPr/>
          </p:nvSpPr>
          <p:spPr>
            <a:xfrm>
              <a:off x="3402092" y="2591504"/>
              <a:ext cx="2921209" cy="3726031"/>
            </a:xfrm>
            <a:prstGeom prst="roundRect">
              <a:avLst/>
            </a:prstGeom>
            <a:blipFill>
              <a:blip r:embed="rId8"/>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24"/>
            <p:cNvSpPr/>
            <p:nvPr/>
          </p:nvSpPr>
          <p:spPr>
            <a:xfrm>
              <a:off x="3512560" y="4580797"/>
              <a:ext cx="2249330" cy="1058465"/>
            </a:xfrm>
            <a:custGeom>
              <a:avLst/>
              <a:gdLst>
                <a:gd name="connsiteX0" fmla="*/ 0 w 2249330"/>
                <a:gd name="connsiteY0" fmla="*/ 0 h 2235619"/>
                <a:gd name="connsiteX1" fmla="*/ 2249330 w 2249330"/>
                <a:gd name="connsiteY1" fmla="*/ 0 h 2235619"/>
                <a:gd name="connsiteX2" fmla="*/ 2249330 w 2249330"/>
                <a:gd name="connsiteY2" fmla="*/ 2235619 h 2235619"/>
                <a:gd name="connsiteX3" fmla="*/ 0 w 2249330"/>
                <a:gd name="connsiteY3" fmla="*/ 2235619 h 2235619"/>
                <a:gd name="connsiteX4" fmla="*/ 0 w 2249330"/>
                <a:gd name="connsiteY4" fmla="*/ 0 h 223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330" h="2235619">
                  <a:moveTo>
                    <a:pt x="0" y="0"/>
                  </a:moveTo>
                  <a:lnTo>
                    <a:pt x="2249330" y="0"/>
                  </a:lnTo>
                  <a:lnTo>
                    <a:pt x="2249330" y="2235619"/>
                  </a:lnTo>
                  <a:lnTo>
                    <a:pt x="0" y="2235619"/>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120" tIns="71120" rIns="71120" bIns="71120" numCol="1" spcCol="1270" anchor="b" anchorCtr="0">
              <a:noAutofit/>
            </a:bodyPr>
            <a:lstStyle/>
            <a:p>
              <a:pPr lvl="0" algn="l" defTabSz="1244600">
                <a:lnSpc>
                  <a:spcPct val="90000"/>
                </a:lnSpc>
                <a:spcBef>
                  <a:spcPct val="0"/>
                </a:spcBef>
                <a:spcAft>
                  <a:spcPct val="35000"/>
                </a:spcAft>
              </a:pPr>
              <a:r>
                <a:rPr lang="en-US" sz="4400" b="1" kern="1200" dirty="0" err="1" smtClean="0">
                  <a:latin typeface="Times New Roman" panose="02020603050405020304" pitchFamily="18" charset="0"/>
                  <a:cs typeface="Times New Roman" panose="02020603050405020304" pitchFamily="18" charset="0"/>
                </a:rPr>
                <a:t>Nhân</a:t>
              </a:r>
              <a:r>
                <a:rPr lang="en-US" sz="4400" b="1" kern="1200" dirty="0" smtClean="0">
                  <a:latin typeface="Times New Roman" panose="02020603050405020304" pitchFamily="18" charset="0"/>
                  <a:cs typeface="Times New Roman" panose="02020603050405020304" pitchFamily="18" charset="0"/>
                </a:rPr>
                <a:t> </a:t>
              </a:r>
              <a:r>
                <a:rPr lang="en-US" sz="4400" b="1" kern="1200" dirty="0" err="1" smtClean="0">
                  <a:latin typeface="Times New Roman" panose="02020603050405020304" pitchFamily="18" charset="0"/>
                  <a:cs typeface="Times New Roman" panose="02020603050405020304" pitchFamily="18" charset="0"/>
                </a:rPr>
                <a:t>vật</a:t>
              </a:r>
              <a:endParaRPr lang="en-US" sz="4400" b="1" kern="1200" dirty="0">
                <a:latin typeface="Times New Roman" panose="02020603050405020304" pitchFamily="18" charset="0"/>
                <a:cs typeface="Times New Roman" panose="02020603050405020304" pitchFamily="18" charset="0"/>
              </a:endParaRPr>
            </a:p>
          </p:txBody>
        </p:sp>
        <p:sp>
          <p:nvSpPr>
            <p:cNvPr id="26" name="Oval 25"/>
            <p:cNvSpPr/>
            <p:nvPr/>
          </p:nvSpPr>
          <p:spPr>
            <a:xfrm>
              <a:off x="5872357" y="2405202"/>
              <a:ext cx="901888" cy="901888"/>
            </a:xfrm>
            <a:prstGeom prst="ellipse">
              <a:avLst/>
            </a:prstGeom>
            <a:blipFill>
              <a:blip r:embed="rId9"/>
              <a:srcRect/>
              <a:stretch>
                <a:fillRect t="-17000" b="-1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6774245" y="2405202"/>
              <a:ext cx="861231" cy="901888"/>
            </a:xfrm>
            <a:custGeom>
              <a:avLst/>
              <a:gdLst>
                <a:gd name="connsiteX0" fmla="*/ 0 w 861231"/>
                <a:gd name="connsiteY0" fmla="*/ 0 h 901888"/>
                <a:gd name="connsiteX1" fmla="*/ 861231 w 861231"/>
                <a:gd name="connsiteY1" fmla="*/ 0 h 901888"/>
                <a:gd name="connsiteX2" fmla="*/ 861231 w 861231"/>
                <a:gd name="connsiteY2" fmla="*/ 901888 h 901888"/>
                <a:gd name="connsiteX3" fmla="*/ 0 w 861231"/>
                <a:gd name="connsiteY3" fmla="*/ 901888 h 901888"/>
                <a:gd name="connsiteX4" fmla="*/ 0 w 861231"/>
                <a:gd name="connsiteY4" fmla="*/ 0 h 90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231" h="901888">
                  <a:moveTo>
                    <a:pt x="0" y="0"/>
                  </a:moveTo>
                  <a:lnTo>
                    <a:pt x="861231" y="0"/>
                  </a:lnTo>
                  <a:lnTo>
                    <a:pt x="861231" y="901888"/>
                  </a:lnTo>
                  <a:lnTo>
                    <a:pt x="0" y="901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lão</a:t>
              </a:r>
              <a:endParaRPr lang="en-US" sz="2800" kern="1200" dirty="0">
                <a:latin typeface="Times New Roman" panose="02020603050405020304" pitchFamily="18" charset="0"/>
                <a:cs typeface="Times New Roman" panose="02020603050405020304" pitchFamily="18" charset="0"/>
              </a:endParaRPr>
            </a:p>
          </p:txBody>
        </p:sp>
        <p:sp>
          <p:nvSpPr>
            <p:cNvPr id="28" name="Oval 27"/>
            <p:cNvSpPr/>
            <p:nvPr/>
          </p:nvSpPr>
          <p:spPr>
            <a:xfrm>
              <a:off x="5872357" y="3469431"/>
              <a:ext cx="901888" cy="901888"/>
            </a:xfrm>
            <a:prstGeom prst="ellipse">
              <a:avLst/>
            </a:prstGeom>
            <a:blipFill>
              <a:blip r:embed="rId10"/>
              <a:srcRect/>
              <a:stretch>
                <a:fillRect t="-2000" b="-2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Freeform 28"/>
            <p:cNvSpPr/>
            <p:nvPr/>
          </p:nvSpPr>
          <p:spPr>
            <a:xfrm>
              <a:off x="6774245" y="3469431"/>
              <a:ext cx="861231" cy="901888"/>
            </a:xfrm>
            <a:custGeom>
              <a:avLst/>
              <a:gdLst>
                <a:gd name="connsiteX0" fmla="*/ 0 w 861231"/>
                <a:gd name="connsiteY0" fmla="*/ 0 h 901888"/>
                <a:gd name="connsiteX1" fmla="*/ 861231 w 861231"/>
                <a:gd name="connsiteY1" fmla="*/ 0 h 901888"/>
                <a:gd name="connsiteX2" fmla="*/ 861231 w 861231"/>
                <a:gd name="connsiteY2" fmla="*/ 901888 h 901888"/>
                <a:gd name="connsiteX3" fmla="*/ 0 w 861231"/>
                <a:gd name="connsiteY3" fmla="*/ 901888 h 901888"/>
                <a:gd name="connsiteX4" fmla="*/ 0 w 861231"/>
                <a:gd name="connsiteY4" fmla="*/ 0 h 90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231" h="901888">
                  <a:moveTo>
                    <a:pt x="0" y="0"/>
                  </a:moveTo>
                  <a:lnTo>
                    <a:pt x="861231" y="0"/>
                  </a:lnTo>
                  <a:lnTo>
                    <a:pt x="861231" y="901888"/>
                  </a:lnTo>
                  <a:lnTo>
                    <a:pt x="0" y="901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vợ</a:t>
              </a:r>
              <a:endParaRPr lang="en-US" sz="2800" kern="1200" dirty="0">
                <a:latin typeface="Times New Roman" panose="02020603050405020304" pitchFamily="18" charset="0"/>
                <a:cs typeface="Times New Roman" panose="02020603050405020304" pitchFamily="18" charset="0"/>
              </a:endParaRPr>
            </a:p>
          </p:txBody>
        </p:sp>
        <p:sp>
          <p:nvSpPr>
            <p:cNvPr id="31" name="Oval 30"/>
            <p:cNvSpPr/>
            <p:nvPr/>
          </p:nvSpPr>
          <p:spPr>
            <a:xfrm>
              <a:off x="5872357" y="4533660"/>
              <a:ext cx="901888" cy="901888"/>
            </a:xfrm>
            <a:prstGeom prst="ellipse">
              <a:avLst/>
            </a:prstGeom>
            <a:blipFill>
              <a:blip r:embed="rId11"/>
              <a:srcRect/>
              <a:stretch>
                <a:fillRect t="-14000" b="-1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6774245" y="4533660"/>
              <a:ext cx="861231" cy="901888"/>
            </a:xfrm>
            <a:custGeom>
              <a:avLst/>
              <a:gdLst>
                <a:gd name="connsiteX0" fmla="*/ 0 w 861231"/>
                <a:gd name="connsiteY0" fmla="*/ 0 h 901888"/>
                <a:gd name="connsiteX1" fmla="*/ 861231 w 861231"/>
                <a:gd name="connsiteY1" fmla="*/ 0 h 901888"/>
                <a:gd name="connsiteX2" fmla="*/ 861231 w 861231"/>
                <a:gd name="connsiteY2" fmla="*/ 901888 h 901888"/>
                <a:gd name="connsiteX3" fmla="*/ 0 w 861231"/>
                <a:gd name="connsiteY3" fmla="*/ 901888 h 901888"/>
                <a:gd name="connsiteX4" fmla="*/ 0 w 861231"/>
                <a:gd name="connsiteY4" fmla="*/ 0 h 90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231" h="901888">
                  <a:moveTo>
                    <a:pt x="0" y="0"/>
                  </a:moveTo>
                  <a:lnTo>
                    <a:pt x="861231" y="0"/>
                  </a:lnTo>
                  <a:lnTo>
                    <a:pt x="861231" y="901888"/>
                  </a:lnTo>
                  <a:lnTo>
                    <a:pt x="0" y="901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smtClean="0">
                  <a:latin typeface="Times New Roman" panose="02020603050405020304" pitchFamily="18" charset="0"/>
                  <a:cs typeface="Times New Roman" panose="02020603050405020304" pitchFamily="18" charset="0"/>
                </a:rPr>
                <a:t>vàng</a:t>
              </a:r>
              <a:endParaRPr lang="en-US" sz="2800" kern="1200">
                <a:latin typeface="Times New Roman" panose="02020603050405020304" pitchFamily="18" charset="0"/>
                <a:cs typeface="Times New Roman" panose="02020603050405020304" pitchFamily="18" charset="0"/>
              </a:endParaRPr>
            </a:p>
          </p:txBody>
        </p:sp>
        <p:sp>
          <p:nvSpPr>
            <p:cNvPr id="33" name="Oval 32"/>
            <p:cNvSpPr/>
            <p:nvPr/>
          </p:nvSpPr>
          <p:spPr>
            <a:xfrm>
              <a:off x="5872357" y="5597889"/>
              <a:ext cx="901888" cy="901888"/>
            </a:xfrm>
            <a:prstGeom prst="ellipse">
              <a:avLst/>
            </a:prstGeom>
            <a:blipFill>
              <a:blip r:embed="rId12"/>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Freeform 33"/>
            <p:cNvSpPr/>
            <p:nvPr/>
          </p:nvSpPr>
          <p:spPr>
            <a:xfrm>
              <a:off x="6774245" y="5597889"/>
              <a:ext cx="861231" cy="901888"/>
            </a:xfrm>
            <a:custGeom>
              <a:avLst/>
              <a:gdLst>
                <a:gd name="connsiteX0" fmla="*/ 0 w 861231"/>
                <a:gd name="connsiteY0" fmla="*/ 0 h 901888"/>
                <a:gd name="connsiteX1" fmla="*/ 861231 w 861231"/>
                <a:gd name="connsiteY1" fmla="*/ 0 h 901888"/>
                <a:gd name="connsiteX2" fmla="*/ 861231 w 861231"/>
                <a:gd name="connsiteY2" fmla="*/ 901888 h 901888"/>
                <a:gd name="connsiteX3" fmla="*/ 0 w 861231"/>
                <a:gd name="connsiteY3" fmla="*/ 901888 h 901888"/>
                <a:gd name="connsiteX4" fmla="*/ 0 w 861231"/>
                <a:gd name="connsiteY4" fmla="*/ 0 h 90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231" h="901888">
                  <a:moveTo>
                    <a:pt x="0" y="0"/>
                  </a:moveTo>
                  <a:lnTo>
                    <a:pt x="861231" y="0"/>
                  </a:lnTo>
                  <a:lnTo>
                    <a:pt x="861231" y="901888"/>
                  </a:lnTo>
                  <a:lnTo>
                    <a:pt x="0" y="901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35560" rIns="7112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endParaRPr lang="en-US" sz="2800" kern="1200" dirty="0">
                <a:latin typeface="Times New Roman" panose="02020603050405020304" pitchFamily="18" charset="0"/>
                <a:cs typeface="Times New Roman" panose="02020603050405020304" pitchFamily="18" charset="0"/>
              </a:endParaRPr>
            </a:p>
          </p:txBody>
        </p:sp>
      </p:grpSp>
      <p:sp>
        <p:nvSpPr>
          <p:cNvPr id="39" name="Right Arrow 38"/>
          <p:cNvSpPr/>
          <p:nvPr/>
        </p:nvSpPr>
        <p:spPr>
          <a:xfrm>
            <a:off x="1569720" y="2753602"/>
            <a:ext cx="666198" cy="2263761"/>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8652" y="1606516"/>
            <a:ext cx="6096000" cy="548099"/>
          </a:xfrm>
          <a:prstGeom prst="rect">
            <a:avLst/>
          </a:prstGeom>
        </p:spPr>
        <p:txBody>
          <a:bodyPr>
            <a:spAutoFit/>
          </a:bodyPr>
          <a:lstStyle/>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d. </a:t>
            </a:r>
            <a:r>
              <a:rPr lang="en-US" sz="2800" b="1" i="1" dirty="0" err="1">
                <a:solidFill>
                  <a:srgbClr val="0D0D0D"/>
                </a:solidFill>
                <a:latin typeface="Times New Roman" panose="02020603050405020304" pitchFamily="18" charset="0"/>
                <a:ea typeface="MS Mincho"/>
              </a:rPr>
              <a:t>Tóm</a:t>
            </a:r>
            <a:r>
              <a:rPr lang="en-US" sz="2800" b="1" i="1" dirty="0">
                <a:solidFill>
                  <a:srgbClr val="0D0D0D"/>
                </a:solidFill>
                <a:latin typeface="Times New Roman" panose="02020603050405020304" pitchFamily="18" charset="0"/>
                <a:ea typeface="MS Mincho"/>
              </a:rPr>
              <a:t> </a:t>
            </a:r>
            <a:r>
              <a:rPr lang="en-US" sz="2800" b="1" i="1" dirty="0" err="1" smtClean="0">
                <a:solidFill>
                  <a:srgbClr val="0D0D0D"/>
                </a:solidFill>
                <a:latin typeface="Times New Roman" panose="02020603050405020304" pitchFamily="18" charset="0"/>
                <a:ea typeface="MS Mincho"/>
              </a:rPr>
              <a:t>tắt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7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0" fill="hold"/>
                                        <p:tgtEl>
                                          <p:spTgt spid="39"/>
                                        </p:tgtEl>
                                        <p:attrNameLst>
                                          <p:attrName>ppt_x</p:attrName>
                                        </p:attrNameLst>
                                      </p:cBhvr>
                                      <p:tavLst>
                                        <p:tav tm="0">
                                          <p:val>
                                            <p:strVal val="0-#ppt_w/2"/>
                                          </p:val>
                                        </p:tav>
                                        <p:tav tm="100000">
                                          <p:val>
                                            <p:strVal val="#ppt_x"/>
                                          </p:val>
                                        </p:tav>
                                      </p:tavLst>
                                    </p:anim>
                                    <p:anim calcmode="lin" valueType="num">
                                      <p:cBhvr additive="base">
                                        <p:cTn id="8" dur="2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44149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35789" y="1196516"/>
            <a:ext cx="10845800" cy="5480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750089" y="2812672"/>
            <a:ext cx="10731500" cy="2956989"/>
            <a:chOff x="750089" y="3115127"/>
            <a:chExt cx="10731500" cy="2956989"/>
          </a:xfrm>
        </p:grpSpPr>
        <p:grpSp>
          <p:nvGrpSpPr>
            <p:cNvPr id="8" name="Group 7"/>
            <p:cNvGrpSpPr/>
            <p:nvPr/>
          </p:nvGrpSpPr>
          <p:grpSpPr>
            <a:xfrm>
              <a:off x="750089" y="3115127"/>
              <a:ext cx="10380339" cy="2365589"/>
              <a:chOff x="2032952" y="2851650"/>
              <a:chExt cx="7860189" cy="923758"/>
            </a:xfrm>
          </p:grpSpPr>
          <p:sp>
            <p:nvSpPr>
              <p:cNvPr id="9" name="Chevron 8"/>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10"/>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14"/>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8" name="Freeform 37"/>
            <p:cNvSpPr/>
            <p:nvPr/>
          </p:nvSpPr>
          <p:spPr>
            <a:xfrm>
              <a:off x="1356361" y="3349125"/>
              <a:ext cx="3421580" cy="266218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1: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đầu</a:t>
              </a:r>
              <a:r>
                <a:rPr lang="en-US" sz="2600" kern="1200" dirty="0" smtClean="0">
                  <a:latin typeface="Times New Roman" panose="02020603050405020304" pitchFamily="18" charset="0"/>
                  <a:cs typeface="Times New Roman" panose="02020603050405020304" pitchFamily="18" charset="0"/>
                </a:rPr>
                <a:t>… </a:t>
              </a:r>
              <a:r>
                <a:rPr lang="en-US" sz="2600" i="1" kern="1200" dirty="0" smtClean="0">
                  <a:latin typeface="Times New Roman" panose="02020603050405020304" pitchFamily="18" charset="0"/>
                  <a:cs typeface="Times New Roman" panose="02020603050405020304" pitchFamily="18" charset="0"/>
                </a:rPr>
                <a:t>Ta </a:t>
              </a:r>
              <a:r>
                <a:rPr lang="en-US" sz="2600" i="1" kern="1200" dirty="0" err="1" smtClean="0">
                  <a:latin typeface="Times New Roman" panose="02020603050405020304" pitchFamily="18" charset="0"/>
                  <a:cs typeface="Times New Roman" panose="02020603050405020304" pitchFamily="18" charset="0"/>
                </a:rPr>
                <a:t>không</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đòi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gì</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cả</a:t>
              </a:r>
              <a:r>
                <a:rPr lang="en-US" sz="2600" i="1" kern="1200" dirty="0" smtClean="0">
                  <a:latin typeface="Times New Roman" panose="02020603050405020304" pitchFamily="18" charset="0"/>
                  <a:cs typeface="Times New Roman" panose="02020603050405020304" pitchFamily="18" charset="0"/>
                </a:rPr>
                <a:t>, ta </a:t>
              </a:r>
              <a:r>
                <a:rPr lang="en-US" sz="2600" i="1" kern="1200" dirty="0" err="1" smtClean="0">
                  <a:latin typeface="Times New Roman" panose="02020603050405020304" pitchFamily="18" charset="0"/>
                  <a:cs typeface="Times New Roman" panose="02020603050405020304" pitchFamily="18" charset="0"/>
                </a:rPr>
                <a:t>cũng</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chẳng</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cần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gì</a:t>
              </a:r>
              <a:r>
                <a:rPr lang="en-US" sz="2600" i="1" kern="1200" dirty="0" smtClean="0">
                  <a:latin typeface="Times New Roman" panose="02020603050405020304" pitchFamily="18" charset="0"/>
                  <a:cs typeface="Times New Roman" panose="02020603050405020304" pitchFamily="18" charset="0"/>
                </a:rPr>
                <a:t> </a:t>
              </a:r>
              <a:r>
                <a:rPr lang="en-US" sz="2600" kern="1200" dirty="0" smtClean="0">
                  <a:latin typeface="Times New Roman" panose="02020603050405020304" pitchFamily="18" charset="0"/>
                  <a:cs typeface="Times New Roman" panose="02020603050405020304" pitchFamily="18" charset="0"/>
                </a:rPr>
                <a:t>(</a:t>
              </a:r>
              <a:r>
                <a:rPr lang="en-US" sz="2600" kern="1200" dirty="0" err="1" smtClean="0">
                  <a:latin typeface="Times New Roman" panose="02020603050405020304" pitchFamily="18" charset="0"/>
                  <a:cs typeface="Times New Roman" panose="02020603050405020304" pitchFamily="18" charset="0"/>
                </a:rPr>
                <a:t>trang</a:t>
              </a:r>
              <a:r>
                <a:rPr lang="en-US" sz="2600" kern="1200" dirty="0" smtClean="0">
                  <a:latin typeface="Times New Roman" panose="02020603050405020304" pitchFamily="18" charset="0"/>
                  <a:cs typeface="Times New Roman" panose="02020603050405020304" pitchFamily="18" charset="0"/>
                </a:rPr>
                <a:t> 11):  </a:t>
              </a:r>
              <a:r>
                <a:rPr lang="en-US" sz="2600" kern="1200" dirty="0" err="1" smtClean="0">
                  <a:latin typeface="Times New Roman" panose="02020603050405020304" pitchFamily="18" charset="0"/>
                  <a:cs typeface="Times New Roman" panose="02020603050405020304" pitchFamily="18" charset="0"/>
                </a:rPr>
                <a:t>hoàn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sống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lão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lão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kéo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lưới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bắt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41" name="Freeform 40"/>
            <p:cNvSpPr/>
            <p:nvPr/>
          </p:nvSpPr>
          <p:spPr>
            <a:xfrm>
              <a:off x="5186529" y="3349125"/>
              <a:ext cx="3217645" cy="266218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2: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bắt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phải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hầu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hạ</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mụ</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làm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theo</a:t>
              </a:r>
              <a:r>
                <a:rPr lang="en-US" sz="2400" i="1" kern="1200" dirty="0" smtClean="0">
                  <a:latin typeface="Times New Roman" panose="02020603050405020304" pitchFamily="18" charset="0"/>
                  <a:cs typeface="Times New Roman" panose="02020603050405020304" pitchFamily="18" charset="0"/>
                </a:rPr>
                <a:t> ý </a:t>
              </a:r>
              <a:r>
                <a:rPr lang="en-US" sz="2400" i="1" kern="1200" dirty="0" err="1" smtClean="0">
                  <a:latin typeface="Times New Roman" panose="02020603050405020304" pitchFamily="18" charset="0"/>
                  <a:cs typeface="Times New Roman" panose="02020603050405020304" pitchFamily="18" charset="0"/>
                </a:rPr>
                <a:t>muốn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mụ</a:t>
              </a:r>
              <a:r>
                <a:rPr lang="en-US" sz="2400" i="1" kern="1200" dirty="0" smtClean="0">
                  <a:latin typeface="Times New Roman" panose="02020603050405020304" pitchFamily="18" charset="0"/>
                  <a:cs typeface="Times New Roman" panose="02020603050405020304" pitchFamily="18" charset="0"/>
                </a:rPr>
                <a:t> ta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r>
                <a:rPr lang="en-US" sz="2400" kern="1200" dirty="0" smtClean="0">
                  <a:latin typeface="Times New Roman" panose="02020603050405020304" pitchFamily="18" charset="0"/>
                  <a:cs typeface="Times New Roman" panose="02020603050405020304" pitchFamily="18" charset="0"/>
                </a:rPr>
                <a:t> 14):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đòi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42" name="Freeform 41"/>
            <p:cNvSpPr/>
            <p:nvPr/>
          </p:nvSpPr>
          <p:spPr>
            <a:xfrm>
              <a:off x="8812761" y="3409931"/>
              <a:ext cx="2668828" cy="266218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lam, </a:t>
              </a:r>
              <a:r>
                <a:rPr lang="en-US" sz="2800" kern="1200" dirty="0" err="1" smtClean="0">
                  <a:latin typeface="Times New Roman" panose="02020603050405020304" pitchFamily="18" charset="0"/>
                  <a:cs typeface="Times New Roman" panose="02020603050405020304" pitchFamily="18" charset="0"/>
                </a:rPr>
                <a:t>bội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bạc</a:t>
              </a:r>
              <a:r>
                <a:rPr lang="en-US" sz="2800" kern="1200" dirty="0" smtClean="0"/>
                <a:t>.</a:t>
              </a:r>
              <a:endParaRPr lang="en-US" sz="2800" kern="1200" dirty="0"/>
            </a:p>
          </p:txBody>
        </p:sp>
      </p:grpSp>
      <p:sp>
        <p:nvSpPr>
          <p:cNvPr id="17" name="Rectangle 16"/>
          <p:cNvSpPr/>
          <p:nvPr/>
        </p:nvSpPr>
        <p:spPr>
          <a:xfrm>
            <a:off x="635789" y="1893628"/>
            <a:ext cx="3087705" cy="587853"/>
          </a:xfrm>
          <a:prstGeom prst="rect">
            <a:avLst/>
          </a:prstGeom>
        </p:spPr>
        <p:txBody>
          <a:bodyPr wrap="none">
            <a:spAutoFit/>
          </a:bodyPr>
          <a:lstStyle/>
          <a:p>
            <a:pPr algn="just">
              <a:lnSpc>
                <a:spcPct val="115000"/>
              </a:lnSpc>
              <a:spcAft>
                <a:spcPts val="0"/>
              </a:spcAft>
              <a:tabLst>
                <a:tab pos="1386840" algn="l"/>
              </a:tabLst>
            </a:pPr>
            <a:r>
              <a:rPr lang="en-US" sz="2800" b="1" i="1" dirty="0" smtClean="0">
                <a:solidFill>
                  <a:srgbClr val="0D0D0D"/>
                </a:solidFill>
                <a:latin typeface="Times New Roman" panose="02020603050405020304" pitchFamily="18" charset="0"/>
                <a:ea typeface="MS Mincho"/>
              </a:rPr>
              <a:t>e. </a:t>
            </a:r>
            <a:r>
              <a:rPr lang="en-US" sz="2800" b="1" i="1" dirty="0" err="1">
                <a:solidFill>
                  <a:srgbClr val="0D0D0D"/>
                </a:solidFill>
                <a:latin typeface="Times New Roman" panose="02020603050405020304" pitchFamily="18" charset="0"/>
                <a:ea typeface="MS Mincho"/>
              </a:rPr>
              <a:t>Bố</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cục</a:t>
            </a:r>
            <a:r>
              <a:rPr lang="en-US" sz="2800" b="1" i="1" dirty="0">
                <a:solidFill>
                  <a:srgbClr val="0D0D0D"/>
                </a:solidFill>
                <a:latin typeface="Times New Roman" panose="02020603050405020304" pitchFamily="18" charset="0"/>
                <a:ea typeface="MS Mincho"/>
              </a:rPr>
              <a:t>: 03 </a:t>
            </a:r>
            <a:r>
              <a:rPr lang="en-US" sz="2800" b="1" i="1" dirty="0" err="1">
                <a:solidFill>
                  <a:srgbClr val="0D0D0D"/>
                </a:solidFill>
                <a:latin typeface="Times New Roman" panose="02020603050405020304" pitchFamily="18" charset="0"/>
                <a:ea typeface="MS Mincho"/>
              </a:rPr>
              <a:t>phần</a:t>
            </a:r>
            <a:r>
              <a:rPr lang="en-US" sz="2800" b="1" i="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44149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grpSp>
        <p:nvGrpSpPr>
          <p:cNvPr id="19" name="Group 18"/>
          <p:cNvGrpSpPr/>
          <p:nvPr/>
        </p:nvGrpSpPr>
        <p:grpSpPr>
          <a:xfrm>
            <a:off x="277175" y="1452653"/>
            <a:ext cx="7762664" cy="4441168"/>
            <a:chOff x="3702356" y="2516674"/>
            <a:chExt cx="5305610" cy="3247049"/>
          </a:xfrm>
        </p:grpSpPr>
        <p:sp>
          <p:nvSpPr>
            <p:cNvPr id="20" name="Oval 19"/>
            <p:cNvSpPr/>
            <p:nvPr/>
          </p:nvSpPr>
          <p:spPr>
            <a:xfrm>
              <a:off x="5228705" y="4361173"/>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5125925" y="4525882"/>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21"/>
            <p:cNvSpPr/>
            <p:nvPr/>
          </p:nvSpPr>
          <p:spPr>
            <a:xfrm>
              <a:off x="5003434" y="4668485"/>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22"/>
            <p:cNvSpPr/>
            <p:nvPr/>
          </p:nvSpPr>
          <p:spPr>
            <a:xfrm>
              <a:off x="5149860" y="2703490"/>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23"/>
            <p:cNvSpPr/>
            <p:nvPr/>
          </p:nvSpPr>
          <p:spPr>
            <a:xfrm>
              <a:off x="5306611" y="2610082"/>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24"/>
            <p:cNvSpPr/>
            <p:nvPr/>
          </p:nvSpPr>
          <p:spPr>
            <a:xfrm>
              <a:off x="5462892" y="2516674"/>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25"/>
            <p:cNvSpPr/>
            <p:nvPr/>
          </p:nvSpPr>
          <p:spPr>
            <a:xfrm>
              <a:off x="5619174" y="2610082"/>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26"/>
            <p:cNvSpPr/>
            <p:nvPr/>
          </p:nvSpPr>
          <p:spPr>
            <a:xfrm>
              <a:off x="5775924" y="2703490"/>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5462892" y="2713765"/>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5462892" y="2910856"/>
              <a:ext cx="117328" cy="11732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reeform 29"/>
            <p:cNvSpPr/>
            <p:nvPr/>
          </p:nvSpPr>
          <p:spPr>
            <a:xfrm>
              <a:off x="4647826" y="4814952"/>
              <a:ext cx="4360139" cy="948771"/>
            </a:xfrm>
            <a:custGeom>
              <a:avLst/>
              <a:gdLst>
                <a:gd name="connsiteX0" fmla="*/ 0 w 2530537"/>
                <a:gd name="connsiteY0" fmla="*/ 113130 h 678765"/>
                <a:gd name="connsiteX1" fmla="*/ 113130 w 2530537"/>
                <a:gd name="connsiteY1" fmla="*/ 0 h 678765"/>
                <a:gd name="connsiteX2" fmla="*/ 2417407 w 2530537"/>
                <a:gd name="connsiteY2" fmla="*/ 0 h 678765"/>
                <a:gd name="connsiteX3" fmla="*/ 2530537 w 2530537"/>
                <a:gd name="connsiteY3" fmla="*/ 113130 h 678765"/>
                <a:gd name="connsiteX4" fmla="*/ 2530537 w 2530537"/>
                <a:gd name="connsiteY4" fmla="*/ 565635 h 678765"/>
                <a:gd name="connsiteX5" fmla="*/ 2417407 w 2530537"/>
                <a:gd name="connsiteY5" fmla="*/ 678765 h 678765"/>
                <a:gd name="connsiteX6" fmla="*/ 113130 w 2530537"/>
                <a:gd name="connsiteY6" fmla="*/ 678765 h 678765"/>
                <a:gd name="connsiteX7" fmla="*/ 0 w 2530537"/>
                <a:gd name="connsiteY7" fmla="*/ 565635 h 678765"/>
                <a:gd name="connsiteX8" fmla="*/ 0 w 2530537"/>
                <a:gd name="connsiteY8" fmla="*/ 113130 h 67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537" h="678765">
                  <a:moveTo>
                    <a:pt x="0" y="113130"/>
                  </a:moveTo>
                  <a:cubicBezTo>
                    <a:pt x="0" y="50650"/>
                    <a:pt x="50650" y="0"/>
                    <a:pt x="113130" y="0"/>
                  </a:cubicBezTo>
                  <a:lnTo>
                    <a:pt x="2417407" y="0"/>
                  </a:lnTo>
                  <a:cubicBezTo>
                    <a:pt x="2479887" y="0"/>
                    <a:pt x="2530537" y="50650"/>
                    <a:pt x="2530537" y="113130"/>
                  </a:cubicBezTo>
                  <a:lnTo>
                    <a:pt x="2530537" y="565635"/>
                  </a:lnTo>
                  <a:cubicBezTo>
                    <a:pt x="2530537" y="628115"/>
                    <a:pt x="2479887" y="678765"/>
                    <a:pt x="2417407" y="678765"/>
                  </a:cubicBezTo>
                  <a:lnTo>
                    <a:pt x="113130" y="678765"/>
                  </a:lnTo>
                  <a:cubicBezTo>
                    <a:pt x="50650" y="678765"/>
                    <a:pt x="0" y="628115"/>
                    <a:pt x="0" y="565635"/>
                  </a:cubicBezTo>
                  <a:lnTo>
                    <a:pt x="0" y="11313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8765" tIns="71235" rIns="71235" bIns="71235" numCol="1" spcCol="1270" anchor="ctr" anchorCtr="0">
              <a:noAutofit/>
            </a:bodyPr>
            <a:lstStyle/>
            <a:p>
              <a:pPr lvl="0" algn="l" defTabSz="444500">
                <a:lnSpc>
                  <a:spcPct val="90000"/>
                </a:lnSpc>
                <a:spcBef>
                  <a:spcPct val="0"/>
                </a:spcBef>
                <a:spcAft>
                  <a:spcPct val="35000"/>
                </a:spcAft>
              </a:pPr>
              <a:r>
                <a:rPr lang="en-US" sz="2800" b="0" kern="1200" dirty="0" err="1" smtClean="0">
                  <a:latin typeface="Times New Roman" panose="02020603050405020304" pitchFamily="18" charset="0"/>
                  <a:cs typeface="Times New Roman" panose="02020603050405020304" pitchFamily="18" charset="0"/>
                </a:rPr>
                <a:t>Gia</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cảnh</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khó</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khăn</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vợ</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sợi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1" name="Oval 30"/>
            <p:cNvSpPr/>
            <p:nvPr/>
          </p:nvSpPr>
          <p:spPr>
            <a:xfrm>
              <a:off x="3702356" y="4478500"/>
              <a:ext cx="1277612" cy="1285222"/>
            </a:xfrm>
            <a:prstGeom prst="ellipse">
              <a:avLst/>
            </a:prstGeom>
            <a:blipFill>
              <a:blip r:embed="rId8"/>
              <a:srcRect/>
              <a:stretch>
                <a:fillRect l="-33000" r="-3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5736502" y="3470689"/>
              <a:ext cx="3271464" cy="1245062"/>
            </a:xfrm>
            <a:custGeom>
              <a:avLst/>
              <a:gdLst>
                <a:gd name="connsiteX0" fmla="*/ 0 w 2530537"/>
                <a:gd name="connsiteY0" fmla="*/ 113130 h 678765"/>
                <a:gd name="connsiteX1" fmla="*/ 113130 w 2530537"/>
                <a:gd name="connsiteY1" fmla="*/ 0 h 678765"/>
                <a:gd name="connsiteX2" fmla="*/ 2417407 w 2530537"/>
                <a:gd name="connsiteY2" fmla="*/ 0 h 678765"/>
                <a:gd name="connsiteX3" fmla="*/ 2530537 w 2530537"/>
                <a:gd name="connsiteY3" fmla="*/ 113130 h 678765"/>
                <a:gd name="connsiteX4" fmla="*/ 2530537 w 2530537"/>
                <a:gd name="connsiteY4" fmla="*/ 565635 h 678765"/>
                <a:gd name="connsiteX5" fmla="*/ 2417407 w 2530537"/>
                <a:gd name="connsiteY5" fmla="*/ 678765 h 678765"/>
                <a:gd name="connsiteX6" fmla="*/ 113130 w 2530537"/>
                <a:gd name="connsiteY6" fmla="*/ 678765 h 678765"/>
                <a:gd name="connsiteX7" fmla="*/ 0 w 2530537"/>
                <a:gd name="connsiteY7" fmla="*/ 565635 h 678765"/>
                <a:gd name="connsiteX8" fmla="*/ 0 w 2530537"/>
                <a:gd name="connsiteY8" fmla="*/ 113130 h 67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537" h="678765">
                  <a:moveTo>
                    <a:pt x="0" y="113130"/>
                  </a:moveTo>
                  <a:cubicBezTo>
                    <a:pt x="0" y="50650"/>
                    <a:pt x="50650" y="0"/>
                    <a:pt x="113130" y="0"/>
                  </a:cubicBezTo>
                  <a:lnTo>
                    <a:pt x="2417407" y="0"/>
                  </a:lnTo>
                  <a:cubicBezTo>
                    <a:pt x="2479887" y="0"/>
                    <a:pt x="2530537" y="50650"/>
                    <a:pt x="2530537" y="113130"/>
                  </a:cubicBezTo>
                  <a:lnTo>
                    <a:pt x="2530537" y="565635"/>
                  </a:lnTo>
                  <a:cubicBezTo>
                    <a:pt x="2530537" y="628115"/>
                    <a:pt x="2479887" y="678765"/>
                    <a:pt x="2417407" y="678765"/>
                  </a:cubicBezTo>
                  <a:lnTo>
                    <a:pt x="113130" y="678765"/>
                  </a:lnTo>
                  <a:cubicBezTo>
                    <a:pt x="50650" y="678765"/>
                    <a:pt x="0" y="628115"/>
                    <a:pt x="0" y="565635"/>
                  </a:cubicBezTo>
                  <a:lnTo>
                    <a:pt x="0" y="11313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8765" tIns="71235" rIns="71235" bIns="71235" numCol="1" spcCol="1270" anchor="ctr" anchorCtr="0">
              <a:noAutofit/>
            </a:bodyPr>
            <a:lstStyle/>
            <a:p>
              <a:pPr lvl="0" algn="l"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3" name="Oval 32"/>
            <p:cNvSpPr/>
            <p:nvPr/>
          </p:nvSpPr>
          <p:spPr>
            <a:xfrm>
              <a:off x="4860319" y="3229557"/>
              <a:ext cx="1259118" cy="1327641"/>
            </a:xfrm>
            <a:prstGeom prst="ellipse">
              <a:avLst/>
            </a:prstGeom>
            <a:blipFill>
              <a:blip r:embed="rId9"/>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43" name="Rectangle 42"/>
          <p:cNvSpPr/>
          <p:nvPr/>
        </p:nvSpPr>
        <p:spPr>
          <a:xfrm>
            <a:off x="579120" y="1059008"/>
            <a:ext cx="6096000" cy="1083374"/>
          </a:xfrm>
          <a:prstGeom prst="rect">
            <a:avLst/>
          </a:prstGeom>
        </p:spPr>
        <p:txBody>
          <a:bodyPr>
            <a:spAutoFit/>
          </a:bodyPr>
          <a:lstStyle/>
          <a:p>
            <a:pPr>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rPr>
              <a:t>II.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 </a:t>
            </a:r>
            <a:r>
              <a:rPr lang="en-US" sz="2800" b="1" dirty="0" err="1">
                <a:solidFill>
                  <a:srgbClr val="FF0000"/>
                </a:solidFill>
                <a:latin typeface="Times New Roman" panose="02020603050405020304" pitchFamily="18" charset="0"/>
                <a:ea typeface="Calibri" panose="020F0502020204030204" pitchFamily="34" charset="0"/>
              </a:rPr>
              <a:t>hiểu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eriod"/>
            </a:pPr>
            <a:r>
              <a:rPr lang="en-US" sz="2800" b="1" dirty="0" err="1">
                <a:solidFill>
                  <a:srgbClr val="7030A0"/>
                </a:solidFill>
                <a:latin typeface="Times New Roman" panose="02020603050405020304" pitchFamily="18" charset="0"/>
                <a:ea typeface="Calibri" panose="020F0502020204030204" pitchFamily="34" charset="0"/>
              </a:rPr>
              <a:t>Tình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huống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truyện</a:t>
            </a:r>
            <a:endParaRPr lang="en-US" sz="2800" dirty="0">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9061724" y="2841532"/>
            <a:ext cx="2743200" cy="31085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dirty="0" err="1">
                <a:solidFill>
                  <a:schemeClr val="bg1"/>
                </a:solidFill>
                <a:latin typeface="Times New Roman" panose="02020603050405020304" pitchFamily="18" charset="0"/>
                <a:ea typeface="MS Mincho"/>
              </a:rPr>
              <a:t>Tình</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huống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truyện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chứa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đựng</a:t>
            </a:r>
            <a:r>
              <a:rPr lang="en-US" sz="2800" dirty="0">
                <a:solidFill>
                  <a:schemeClr val="bg1"/>
                </a:solidFill>
                <a:latin typeface="Times New Roman" panose="02020603050405020304" pitchFamily="18" charset="0"/>
                <a:ea typeface="MS Mincho"/>
              </a:rPr>
              <a:t> chi </a:t>
            </a:r>
            <a:r>
              <a:rPr lang="en-US" sz="2800" dirty="0" err="1">
                <a:solidFill>
                  <a:schemeClr val="bg1"/>
                </a:solidFill>
                <a:latin typeface="Times New Roman" panose="02020603050405020304" pitchFamily="18" charset="0"/>
                <a:ea typeface="MS Mincho"/>
              </a:rPr>
              <a:t>tiết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kì</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ảo</a:t>
            </a:r>
            <a:r>
              <a:rPr lang="en-US" sz="2800" dirty="0">
                <a:solidFill>
                  <a:schemeClr val="bg1"/>
                </a:solidFill>
                <a:latin typeface="Times New Roman" panose="02020603050405020304" pitchFamily="18" charset="0"/>
                <a:ea typeface="MS Mincho"/>
              </a:rPr>
              <a:t> (con </a:t>
            </a:r>
            <a:r>
              <a:rPr lang="en-US" sz="2800" dirty="0" err="1">
                <a:solidFill>
                  <a:schemeClr val="bg1"/>
                </a:solidFill>
                <a:latin typeface="Times New Roman" panose="02020603050405020304" pitchFamily="18" charset="0"/>
                <a:ea typeface="MS Mincho"/>
              </a:rPr>
              <a:t>cá</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vàng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biết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cầu</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xin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gây</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tò</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mò</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hấp</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dẫn</a:t>
            </a:r>
            <a:r>
              <a:rPr lang="en-US" sz="2800" dirty="0">
                <a:solidFill>
                  <a:schemeClr val="bg1"/>
                </a:solidFill>
                <a:latin typeface="Times New Roman" panose="02020603050405020304" pitchFamily="18" charset="0"/>
                <a:ea typeface="MS Mincho"/>
              </a:rPr>
              <a:t> , </a:t>
            </a:r>
            <a:r>
              <a:rPr lang="en-US" sz="2800" dirty="0" err="1">
                <a:solidFill>
                  <a:schemeClr val="bg1"/>
                </a:solidFill>
                <a:latin typeface="Times New Roman" panose="02020603050405020304" pitchFamily="18" charset="0"/>
                <a:ea typeface="MS Mincho"/>
              </a:rPr>
              <a:t>lôi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cuốn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người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đọc</a:t>
            </a:r>
            <a:r>
              <a:rPr lang="en-US" sz="2800" dirty="0">
                <a:solidFill>
                  <a:schemeClr val="bg1"/>
                </a:solidFill>
                <a:latin typeface="Times New Roman" panose="02020603050405020304" pitchFamily="18" charset="0"/>
                <a:ea typeface="MS Mincho"/>
              </a:rPr>
              <a:t>.</a:t>
            </a:r>
            <a:endParaRPr lang="en-US" sz="2800" dirty="0">
              <a:solidFill>
                <a:schemeClr val="bg1"/>
              </a:solidFill>
            </a:endParaRPr>
          </a:p>
        </p:txBody>
      </p:sp>
      <p:sp>
        <p:nvSpPr>
          <p:cNvPr id="39" name="Right Arrow 38"/>
          <p:cNvSpPr/>
          <p:nvPr/>
        </p:nvSpPr>
        <p:spPr>
          <a:xfrm>
            <a:off x="8358010" y="3238232"/>
            <a:ext cx="361950" cy="224600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Callout 43"/>
          <p:cNvSpPr/>
          <p:nvPr/>
        </p:nvSpPr>
        <p:spPr>
          <a:xfrm>
            <a:off x="3524180" y="2394160"/>
            <a:ext cx="5898980" cy="28315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771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4"/>
                                        </p:tgtEl>
                                      </p:cBhvr>
                                    </p:animEffect>
                                    <p:anim calcmode="lin" valueType="num">
                                      <p:cBhvr>
                                        <p:cTn id="7" dur="1000"/>
                                        <p:tgtEl>
                                          <p:spTgt spid="44"/>
                                        </p:tgtEl>
                                        <p:attrNameLst>
                                          <p:attrName>ppt_x</p:attrName>
                                        </p:attrNameLst>
                                      </p:cBhvr>
                                      <p:tavLst>
                                        <p:tav tm="0">
                                          <p:val>
                                            <p:strVal val="ppt_x"/>
                                          </p:val>
                                        </p:tav>
                                        <p:tav tm="100000">
                                          <p:val>
                                            <p:strVal val="ppt_x"/>
                                          </p:val>
                                        </p:tav>
                                      </p:tavLst>
                                    </p:anim>
                                    <p:anim calcmode="lin" valueType="num">
                                      <p:cBhvr>
                                        <p:cTn id="8" dur="1000"/>
                                        <p:tgtEl>
                                          <p:spTgt spid="44"/>
                                        </p:tgtEl>
                                        <p:attrNameLst>
                                          <p:attrName>ppt_y</p:attrName>
                                        </p:attrNameLst>
                                      </p:cBhvr>
                                      <p:tavLst>
                                        <p:tav tm="0">
                                          <p:val>
                                            <p:strVal val="ppt_y"/>
                                          </p:val>
                                        </p:tav>
                                        <p:tav tm="100000">
                                          <p:val>
                                            <p:strVal val="ppt_y+.1"/>
                                          </p:val>
                                        </p:tav>
                                      </p:tavLst>
                                    </p:anim>
                                    <p:set>
                                      <p:cBhvr>
                                        <p:cTn id="9" dur="1" fill="hold">
                                          <p:stCondLst>
                                            <p:cond delay="999"/>
                                          </p:stCondLst>
                                        </p:cTn>
                                        <p:tgtEl>
                                          <p:spTgt spid="4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2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pic>
        <p:nvPicPr>
          <p:cNvPr id="12" name="Picture 11"/>
          <p:cNvPicPr>
            <a:picLocks noChangeAspect="1"/>
          </p:cNvPicPr>
          <p:nvPr/>
        </p:nvPicPr>
        <p:blipFill>
          <a:blip r:embed="rId4"/>
          <a:srcRect l="100000" r="-9180" b="94301"/>
          <a:stretch>
            <a:fillRect/>
          </a:stretch>
        </p:blipFill>
        <p:spPr>
          <a:xfrm>
            <a:off x="10538460" y="1295400"/>
            <a:ext cx="853440" cy="335280"/>
          </a:xfrm>
          <a:custGeom>
            <a:avLst/>
            <a:gdLst>
              <a:gd name="connsiteX0" fmla="*/ 0 w 853440"/>
              <a:gd name="connsiteY0" fmla="*/ 0 h 335280"/>
              <a:gd name="connsiteX1" fmla="*/ 853440 w 853440"/>
              <a:gd name="connsiteY1" fmla="*/ 0 h 335280"/>
              <a:gd name="connsiteX2" fmla="*/ 853440 w 853440"/>
              <a:gd name="connsiteY2" fmla="*/ 335280 h 335280"/>
              <a:gd name="connsiteX3" fmla="*/ 0 w 853440"/>
              <a:gd name="connsiteY3" fmla="*/ 335280 h 335280"/>
              <a:gd name="connsiteX4" fmla="*/ 0 w 8534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35280">
                <a:moveTo>
                  <a:pt x="0" y="0"/>
                </a:moveTo>
                <a:lnTo>
                  <a:pt x="853440" y="0"/>
                </a:lnTo>
                <a:lnTo>
                  <a:pt x="853440" y="335280"/>
                </a:lnTo>
                <a:lnTo>
                  <a:pt x="0" y="335280"/>
                </a:lnTo>
                <a:lnTo>
                  <a:pt x="0" y="0"/>
                </a:lnTo>
                <a:close/>
              </a:path>
            </a:pathLst>
          </a:custGeom>
        </p:spPr>
      </p:pic>
      <p:sp>
        <p:nvSpPr>
          <p:cNvPr id="36" name="Freeform 35"/>
          <p:cNvSpPr/>
          <p:nvPr/>
        </p:nvSpPr>
        <p:spPr>
          <a:xfrm>
            <a:off x="3708876" y="853910"/>
            <a:ext cx="4581684" cy="44149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a:lnSpc>
                <a:spcPct val="115000"/>
              </a:lnSpc>
              <a:spcAft>
                <a:spcPts val="0"/>
              </a:spcAft>
              <a:tabLst>
                <a:tab pos="1386840" algn="l"/>
              </a:tabLst>
            </a:pPr>
            <a:r>
              <a:rPr lang="en-US" sz="2800" b="1" dirty="0">
                <a:solidFill>
                  <a:srgbClr val="7030A0"/>
                </a:solidFill>
                <a:latin typeface="Times New Roman" panose="02020603050405020304" pitchFamily="18" charset="0"/>
                <a:ea typeface="MS Mincho"/>
              </a:rPr>
              <a:t>2. </a:t>
            </a:r>
            <a:r>
              <a:rPr lang="en-US" sz="2800" b="1" dirty="0" err="1">
                <a:solidFill>
                  <a:srgbClr val="7030A0"/>
                </a:solidFill>
                <a:latin typeface="Times New Roman" panose="02020603050405020304" pitchFamily="18" charset="0"/>
                <a:ea typeface="MS Mincho"/>
              </a:rPr>
              <a:t>Hệ</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thống</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nhân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vật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195376" y="1783592"/>
            <a:ext cx="7775848" cy="587853"/>
          </a:xfrm>
          <a:prstGeom prst="rect">
            <a:avLst/>
          </a:prstGeom>
        </p:spPr>
        <p:txBody>
          <a:bodyPr wrap="none">
            <a:spAutoFit/>
          </a:bodyPr>
          <a:lstStyle/>
          <a:p>
            <a:pPr algn="ct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PHIẾU HỌC TẬP 05 </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Hoàn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thành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trước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tiết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22507103"/>
              </p:ext>
            </p:extLst>
          </p:nvPr>
        </p:nvGraphicFramePr>
        <p:xfrm>
          <a:off x="709407" y="2512664"/>
          <a:ext cx="10845800" cy="3925824"/>
        </p:xfrm>
        <a:graphic>
          <a:graphicData uri="http://schemas.openxmlformats.org/drawingml/2006/table">
            <a:tbl>
              <a:tblPr firstRow="1" firstCol="1" bandRow="1"/>
              <a:tblGrid>
                <a:gridCol w="2936209">
                  <a:extLst>
                    <a:ext uri="{9D8B030D-6E8A-4147-A177-3AD203B41FA5}">
                      <a16:colId xmlns:a16="http://schemas.microsoft.com/office/drawing/2014/main" val="2049778136"/>
                    </a:ext>
                  </a:extLst>
                </a:gridCol>
                <a:gridCol w="2936209">
                  <a:extLst>
                    <a:ext uri="{9D8B030D-6E8A-4147-A177-3AD203B41FA5}">
                      <a16:colId xmlns:a16="http://schemas.microsoft.com/office/drawing/2014/main" val="1313210344"/>
                    </a:ext>
                  </a:extLst>
                </a:gridCol>
                <a:gridCol w="2582333">
                  <a:extLst>
                    <a:ext uri="{9D8B030D-6E8A-4147-A177-3AD203B41FA5}">
                      <a16:colId xmlns:a16="http://schemas.microsoft.com/office/drawing/2014/main" val="3917160745"/>
                    </a:ext>
                  </a:extLst>
                </a:gridCol>
                <a:gridCol w="2391049">
                  <a:extLst>
                    <a:ext uri="{9D8B030D-6E8A-4147-A177-3AD203B41FA5}">
                      <a16:colId xmlns:a16="http://schemas.microsoft.com/office/drawing/2014/main" val="1372388530"/>
                    </a:ext>
                  </a:extLst>
                </a:gridCol>
              </a:tblGrid>
              <a:tr h="0">
                <a:tc rowSpan="2">
                  <a:txBody>
                    <a:bodyPr/>
                    <a:lstStyle/>
                    <a:p>
                      <a:pPr marR="30480" algn="ctr">
                        <a:lnSpc>
                          <a:spcPct val="115000"/>
                        </a:lnSpc>
                        <a:spcAft>
                          <a:spcPts val="120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ctr">
                        <a:lnSpc>
                          <a:spcPct val="115000"/>
                        </a:lnSpc>
                        <a:spcAft>
                          <a:spcPts val="12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30480" algn="ctr">
                        <a:lnSpc>
                          <a:spcPct val="115000"/>
                        </a:lnSpc>
                        <a:spcAft>
                          <a:spcPts val="1200"/>
                        </a:spcAft>
                      </a:pP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30480" algn="ctr">
                        <a:lnSpc>
                          <a:spcPct val="115000"/>
                        </a:lnSpc>
                        <a:spcAft>
                          <a:spcPts val="1200"/>
                        </a:spcAft>
                      </a:pP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34764182"/>
                  </a:ext>
                </a:extLst>
              </a:tr>
              <a:tr h="0">
                <a:tc vMerge="1">
                  <a:txBody>
                    <a:bodyPr/>
                    <a:lstStyle/>
                    <a:p>
                      <a:endParaRPr lang="en-US"/>
                    </a:p>
                  </a:txBody>
                  <a:tcPr/>
                </a:tc>
                <a:tc>
                  <a:txBody>
                    <a:bodyPr/>
                    <a:lstStyle/>
                    <a:p>
                      <a:pPr marR="30480" algn="ctr">
                        <a:lnSpc>
                          <a:spcPct val="115000"/>
                        </a:lnSpc>
                        <a:spcAft>
                          <a:spcPts val="1200"/>
                        </a:spcAft>
                      </a:pP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ctr">
                        <a:lnSpc>
                          <a:spcPct val="115000"/>
                        </a:lnSpc>
                        <a:spcAft>
                          <a:spcPts val="120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 lão đánh cá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ctr">
                        <a:lnSpc>
                          <a:spcPct val="115000"/>
                        </a:lnSpc>
                        <a:spcAft>
                          <a:spcPts val="120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Biển cả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1251837014"/>
                  </a:ext>
                </a:extLst>
              </a:tr>
              <a:tr h="0">
                <a:tc>
                  <a:txBody>
                    <a:bodyPr/>
                    <a:lstStyle/>
                    <a:p>
                      <a:pPr marR="30480" algn="ctr">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271971"/>
                  </a:ext>
                </a:extLst>
              </a:tr>
              <a:tr h="0">
                <a:tc>
                  <a:txBody>
                    <a:bodyPr/>
                    <a:lstStyle/>
                    <a:p>
                      <a:pPr marR="30480" algn="ctr">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645751"/>
                  </a:ext>
                </a:extLst>
              </a:tr>
              <a:tr h="0">
                <a:tc>
                  <a:txBody>
                    <a:bodyPr/>
                    <a:lstStyle/>
                    <a:p>
                      <a:pPr marR="30480" algn="ctr">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5212961"/>
                  </a:ext>
                </a:extLst>
              </a:tr>
              <a:tr h="0">
                <a:tc>
                  <a:txBody>
                    <a:bodyPr/>
                    <a:lstStyle/>
                    <a:p>
                      <a:pPr marR="30480" algn="ctr">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459679"/>
                  </a:ext>
                </a:extLst>
              </a:tr>
              <a:tr h="0">
                <a:tc>
                  <a:txBody>
                    <a:bodyPr/>
                    <a:lstStyle/>
                    <a:p>
                      <a:pPr marR="30480" algn="ctr">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40044"/>
                  </a:ext>
                </a:extLst>
              </a:tr>
            </a:tbl>
          </a:graphicData>
        </a:graphic>
      </p:graphicFrame>
    </p:spTree>
    <p:extLst>
      <p:ext uri="{BB962C8B-B14F-4D97-AF65-F5344CB8AC3E}">
        <p14:creationId xmlns:p14="http://schemas.microsoft.com/office/powerpoint/2010/main" val="1389205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581684" cy="441490"/>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158507" y="8132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ight Arrow 8"/>
          <p:cNvSpPr/>
          <p:nvPr/>
        </p:nvSpPr>
        <p:spPr>
          <a:xfrm>
            <a:off x="1051580" y="1520736"/>
            <a:ext cx="4508022" cy="1401686"/>
          </a:xfrm>
          <a:prstGeom prst="rightArrow">
            <a:avLst/>
          </a:prstGeom>
          <a:blipFill>
            <a:blip r:embed="rId5"/>
            <a:tile tx="0" ty="0" sx="100000" sy="100000" flip="none" algn="tl"/>
          </a:blip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a:off x="667582" y="2900366"/>
            <a:ext cx="5276018" cy="348138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197770615"/>
              </p:ext>
            </p:extLst>
          </p:nvPr>
        </p:nvGraphicFramePr>
        <p:xfrm>
          <a:off x="6153150" y="1990912"/>
          <a:ext cx="5581649" cy="4626864"/>
        </p:xfrm>
        <a:graphic>
          <a:graphicData uri="http://schemas.openxmlformats.org/drawingml/2006/table">
            <a:tbl>
              <a:tblPr firstRow="1" firstCol="1" bandRow="1"/>
              <a:tblGrid>
                <a:gridCol w="1298532">
                  <a:extLst>
                    <a:ext uri="{9D8B030D-6E8A-4147-A177-3AD203B41FA5}">
                      <a16:colId xmlns:a16="http://schemas.microsoft.com/office/drawing/2014/main" val="1860624814"/>
                    </a:ext>
                  </a:extLst>
                </a:gridCol>
                <a:gridCol w="2447496">
                  <a:extLst>
                    <a:ext uri="{9D8B030D-6E8A-4147-A177-3AD203B41FA5}">
                      <a16:colId xmlns:a16="http://schemas.microsoft.com/office/drawing/2014/main" val="2135285480"/>
                    </a:ext>
                  </a:extLst>
                </a:gridCol>
                <a:gridCol w="1835621">
                  <a:extLst>
                    <a:ext uri="{9D8B030D-6E8A-4147-A177-3AD203B41FA5}">
                      <a16:colId xmlns:a16="http://schemas.microsoft.com/office/drawing/2014/main" val="1442946537"/>
                    </a:ext>
                  </a:extLst>
                </a:gridCol>
              </a:tblGrid>
              <a:tr h="0">
                <a:tc gridSpan="3">
                  <a:txBody>
                    <a:bodyPr/>
                    <a:lstStyle/>
                    <a:p>
                      <a:pPr algn="ctr">
                        <a:lnSpc>
                          <a:spcPct val="115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mụ</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7878514"/>
                  </a:ext>
                </a:extLst>
              </a:tr>
              <a:tr h="0">
                <a:tc>
                  <a:txBody>
                    <a:bodyPr/>
                    <a:lstStyle/>
                    <a:p>
                      <a:pPr algn="ctr">
                        <a:lnSpc>
                          <a:spcPct val="115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Lần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mụ với ông lão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80339689"/>
                  </a:ext>
                </a:extLst>
              </a:tr>
              <a:tr h="0">
                <a:tc>
                  <a:txBody>
                    <a:bodyPr/>
                    <a:lstStyle/>
                    <a:p>
                      <a:pPr marR="30480" algn="ctr">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437417"/>
                  </a:ext>
                </a:extLst>
              </a:tr>
              <a:tr h="0">
                <a:tc>
                  <a:txBody>
                    <a:bodyPr/>
                    <a:lstStyle/>
                    <a:p>
                      <a:pPr marR="30480" algn="ctr">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394120"/>
                  </a:ext>
                </a:extLst>
              </a:tr>
              <a:tr h="0">
                <a:tc>
                  <a:txBody>
                    <a:bodyPr/>
                    <a:lstStyle/>
                    <a:p>
                      <a:pPr marR="30480" algn="ctr">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346168"/>
                  </a:ext>
                </a:extLst>
              </a:tr>
              <a:tr h="0">
                <a:tc>
                  <a:txBody>
                    <a:bodyPr/>
                    <a:lstStyle/>
                    <a:p>
                      <a:pPr marR="30480" algn="ctr">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195771"/>
                  </a:ext>
                </a:extLst>
              </a:tr>
              <a:tr h="0">
                <a:tc>
                  <a:txBody>
                    <a:bodyPr/>
                    <a:lstStyle/>
                    <a:p>
                      <a:pPr marR="30480" algn="ctr">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Lần 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494142"/>
                  </a:ext>
                </a:extLst>
              </a:tr>
            </a:tbl>
          </a:graphicData>
        </a:graphic>
      </p:graphicFrame>
      <p:pic>
        <p:nvPicPr>
          <p:cNvPr id="14" name="Picture 13"/>
          <p:cNvPicPr>
            <a:picLocks noChangeAspect="1"/>
          </p:cNvPicPr>
          <p:nvPr/>
        </p:nvPicPr>
        <p:blipFill>
          <a:blip r:embed="rId9"/>
          <a:stretch>
            <a:fillRect/>
          </a:stretch>
        </p:blipFill>
        <p:spPr>
          <a:xfrm>
            <a:off x="8563483" y="1164142"/>
            <a:ext cx="1443590" cy="733987"/>
          </a:xfrm>
          <a:prstGeom prst="rect">
            <a:avLst/>
          </a:prstGeom>
        </p:spPr>
      </p:pic>
    </p:spTree>
    <p:extLst>
      <p:ext uri="{BB962C8B-B14F-4D97-AF65-F5344CB8AC3E}">
        <p14:creationId xmlns:p14="http://schemas.microsoft.com/office/powerpoint/2010/main" val="2897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4945" y="1517692"/>
            <a:ext cx="5737468" cy="587853"/>
          </a:xfrm>
          <a:prstGeom prst="rect">
            <a:avLst/>
          </a:prstGeom>
        </p:spPr>
        <p:txBody>
          <a:bodyPr wrap="none">
            <a:spAutoFit/>
          </a:bodyPr>
          <a:lstStyle/>
          <a:p>
            <a:pPr lvl="1">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2</a:t>
            </a:r>
            <a:r>
              <a:rPr lang="en-US" sz="2800" b="1" dirty="0" smtClean="0">
                <a:solidFill>
                  <a:srgbClr val="0070C0"/>
                </a:solidFill>
                <a:latin typeface="Times New Roman" panose="02020603050405020304" pitchFamily="18" charset="0"/>
                <a:ea typeface="MS Mincho"/>
              </a:rPr>
              <a:t>.1. </a:t>
            </a:r>
            <a:r>
              <a:rPr lang="en-US" sz="2800" b="1" dirty="0" err="1" smtClean="0">
                <a:solidFill>
                  <a:srgbClr val="0070C0"/>
                </a:solidFill>
                <a:latin typeface="Times New Roman" panose="02020603050405020304" pitchFamily="18" charset="0"/>
                <a:ea typeface="MS Mincho"/>
              </a:rPr>
              <a:t>Nhân</a:t>
            </a:r>
            <a:r>
              <a:rPr lang="en-US" sz="2800" b="1" dirty="0"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vợ</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ông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lão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đánh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cá</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267438" y="2663491"/>
            <a:ext cx="2748756" cy="3467100"/>
          </a:xfrm>
          <a:prstGeom prst="rightArrow">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Những đòi hỏi của mụ vợ ông lão:</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3216869" y="2150841"/>
            <a:ext cx="4898432"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Lần 1: đòi cái máng lợn ăn mới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1" name="Rounded Rectangle 20"/>
          <p:cNvSpPr/>
          <p:nvPr/>
        </p:nvSpPr>
        <p:spPr>
          <a:xfrm>
            <a:off x="3216869" y="3083694"/>
            <a:ext cx="4898432"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Lần 2: đòi toà nhà đẹp</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2" name="Rounded Rectangle 21"/>
          <p:cNvSpPr/>
          <p:nvPr/>
        </p:nvSpPr>
        <p:spPr>
          <a:xfrm>
            <a:off x="3216869" y="4949400"/>
            <a:ext cx="4898432"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Lần 4: đòi làm nữ hoàng</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3" name="Rounded Rectangle 22"/>
          <p:cNvSpPr/>
          <p:nvPr/>
        </p:nvSpPr>
        <p:spPr>
          <a:xfrm>
            <a:off x="3216869" y="5882252"/>
            <a:ext cx="4898432"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Lần 5: đòi làm long vương.</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4" name="Rounded Rectangle 23"/>
          <p:cNvSpPr/>
          <p:nvPr/>
        </p:nvSpPr>
        <p:spPr>
          <a:xfrm>
            <a:off x="3216869" y="4016547"/>
            <a:ext cx="4898432"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rPr>
              <a:t>đòi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phẩm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8516652" y="2405820"/>
            <a:ext cx="3236074" cy="40564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750"/>
              </a:spcAft>
            </a:pPr>
            <a:r>
              <a:rPr lang="vi-VN" sz="2800" dirty="0">
                <a:solidFill>
                  <a:srgbClr val="222222"/>
                </a:solidFill>
                <a:latin typeface="Times New Roman" panose="02020603050405020304" pitchFamily="18" charset="0"/>
                <a:ea typeface="Times New Roman" panose="02020603050405020304" pitchFamily="18" charset="0"/>
              </a:rPr>
              <a:t>Nghệ thuật: Lặp tăng tiến</a:t>
            </a:r>
            <a:r>
              <a:rPr lang="vi-VN" sz="2800" dirty="0">
                <a:solidFill>
                  <a:schemeClr val="bg1"/>
                </a:solidFill>
                <a:latin typeface="Times New Roman" panose="02020603050405020304" pitchFamily="18" charset="0"/>
                <a:ea typeface="Times New Roman" panose="02020603050405020304" pitchFamily="18" charset="0"/>
              </a:rPr>
              <a:t>: sự đ</a:t>
            </a:r>
            <a:r>
              <a:rPr lang="vi-VN" sz="2800" dirty="0">
                <a:solidFill>
                  <a:schemeClr val="bg1"/>
                </a:solidFill>
                <a:latin typeface="Times New Roman" panose="02020603050405020304" pitchFamily="18" charset="0"/>
                <a:ea typeface="Calibri" panose="020F0502020204030204" pitchFamily="34" charset="0"/>
              </a:rPr>
              <a:t>òi </a:t>
            </a:r>
            <a:r>
              <a:rPr lang="vi-VN" sz="2800" dirty="0">
                <a:latin typeface="Times New Roman" panose="02020603050405020304" pitchFamily="18" charset="0"/>
                <a:ea typeface="Calibri" panose="020F0502020204030204" pitchFamily="34" charset="0"/>
              </a:rPr>
              <a:t>hỏi tăng dần từ vật nhỏ đến vật lớn, từ vật chất đến danh vọng, quyền lực, từ chức vị thấp đến chức vị cao =&gt; tham lam vô độ</a:t>
            </a:r>
            <a:endParaRPr lang="en-US" sz="2800" dirty="0">
              <a:effectLst/>
              <a:latin typeface="Times New Roman" panose="02020603050405020304" pitchFamily="18" charset="0"/>
              <a:ea typeface="Times New Roman" panose="02020603050405020304" pitchFamily="18" charset="0"/>
            </a:endParaRPr>
          </a:p>
        </p:txBody>
      </p:sp>
      <p:sp>
        <p:nvSpPr>
          <p:cNvPr id="16" name="Right Brace 15"/>
          <p:cNvSpPr/>
          <p:nvPr/>
        </p:nvSpPr>
        <p:spPr>
          <a:xfrm>
            <a:off x="8115301" y="2568362"/>
            <a:ext cx="175259" cy="373141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508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1" grpId="0" animBg="1"/>
      <p:bldP spid="22" grpId="0" animBg="1"/>
      <p:bldP spid="23" grpId="0" animBg="1"/>
      <p:bldP spid="24" grpId="0" animBg="1"/>
      <p:bldP spid="15"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4945" y="1517692"/>
            <a:ext cx="5737468" cy="587853"/>
          </a:xfrm>
          <a:prstGeom prst="rect">
            <a:avLst/>
          </a:prstGeom>
        </p:spPr>
        <p:txBody>
          <a:bodyPr wrap="none">
            <a:spAutoFit/>
          </a:bodyPr>
          <a:lstStyle/>
          <a:p>
            <a:pPr marL="457200" marR="0" lvl="1" indent="0" algn="l" defTabSz="914400" rtl="0" eaLnBrk="1" fontAlgn="auto" latinLnBrk="0" hangingPunct="1">
              <a:lnSpc>
                <a:spcPct val="115000"/>
              </a:lnSpc>
              <a:spcBef>
                <a:spcPts val="0"/>
              </a:spcBef>
              <a:spcAft>
                <a:spcPts val="0"/>
              </a:spcAft>
              <a:buClrTx/>
              <a:buSzTx/>
              <a:buFontTx/>
              <a:buNone/>
              <a:tabLst>
                <a:tab pos="1386840" algn="l"/>
              </a:tabLst>
              <a:defRPr/>
            </a:pPr>
            <a:r>
              <a:rPr lang="en-US" sz="2800" b="1" dirty="0">
                <a:solidFill>
                  <a:srgbClr val="0070C0"/>
                </a:solidFill>
                <a:latin typeface="Times New Roman" panose="02020603050405020304" pitchFamily="18" charset="0"/>
                <a:ea typeface="MS Mincho"/>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ight Arrow 7"/>
          <p:cNvSpPr/>
          <p:nvPr/>
        </p:nvSpPr>
        <p:spPr>
          <a:xfrm>
            <a:off x="267438" y="2663491"/>
            <a:ext cx="2748756" cy="3467100"/>
          </a:xfrm>
          <a:prstGeom prst="rightArrow">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750"/>
              </a:spcAft>
            </a:pPr>
            <a:r>
              <a:rPr lang="en-US" sz="2800" b="1" dirty="0" err="1">
                <a:solidFill>
                  <a:schemeClr val="bg1"/>
                </a:solidFill>
                <a:latin typeface="Times New Roman" panose="02020603050405020304" pitchFamily="18" charset="0"/>
                <a:ea typeface="Times New Roman" panose="02020603050405020304" pitchFamily="18" charset="0"/>
              </a:rPr>
              <a:t>Thái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độ</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mụ</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vợ</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với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ông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lão</a:t>
            </a:r>
            <a:r>
              <a:rPr lang="en-US" sz="2800" b="1" dirty="0">
                <a:solidFill>
                  <a:schemeClr val="bg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sp>
        <p:nvSpPr>
          <p:cNvPr id="12" name="Rounded Rectangle 11"/>
          <p:cNvSpPr/>
          <p:nvPr/>
        </p:nvSpPr>
        <p:spPr>
          <a:xfrm>
            <a:off x="3216869" y="2150841"/>
            <a:ext cx="5453436"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75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rPr>
              <a:t>Mắng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đồ</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ngốc</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sp>
        <p:nvSpPr>
          <p:cNvPr id="21" name="Rounded Rectangle 20"/>
          <p:cNvSpPr/>
          <p:nvPr/>
        </p:nvSpPr>
        <p:spPr>
          <a:xfrm>
            <a:off x="3216869" y="3083694"/>
            <a:ext cx="5453436"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400" dirty="0">
                <a:solidFill>
                  <a:schemeClr val="bg1"/>
                </a:solidFill>
                <a:latin typeface="Times New Roman" panose="02020603050405020304" pitchFamily="18" charset="0"/>
                <a:ea typeface="Times New Roman" panose="02020603050405020304" pitchFamily="18" charset="0"/>
              </a:rPr>
              <a:t>Lần 2: Quát đồ ngu</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22" name="Rounded Rectangle 21"/>
          <p:cNvSpPr/>
          <p:nvPr/>
        </p:nvSpPr>
        <p:spPr>
          <a:xfrm>
            <a:off x="3216869" y="4949400"/>
            <a:ext cx="5453436"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400" dirty="0" smtClean="0">
                <a:solidFill>
                  <a:schemeClr val="bg1"/>
                </a:solidFill>
                <a:latin typeface="Times New Roman" panose="02020603050405020304" pitchFamily="18" charset="0"/>
                <a:ea typeface="Times New Roman" panose="02020603050405020304" pitchFamily="18" charset="0"/>
              </a:rPr>
              <a:t>Lần </a:t>
            </a:r>
            <a:r>
              <a:rPr lang="vi-VN" sz="2400" dirty="0">
                <a:solidFill>
                  <a:schemeClr val="bg1"/>
                </a:solidFill>
                <a:latin typeface="Times New Roman" panose="02020603050405020304" pitchFamily="18" charset="0"/>
                <a:ea typeface="Times New Roman" panose="02020603050405020304" pitchFamily="18" charset="0"/>
              </a:rPr>
              <a:t>4: Nổi trận lôi đình, tát vào mặt ông lão</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23" name="Rounded Rectangle 22"/>
          <p:cNvSpPr/>
          <p:nvPr/>
        </p:nvSpPr>
        <p:spPr>
          <a:xfrm>
            <a:off x="3216869" y="5882252"/>
            <a:ext cx="5453436"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400" dirty="0">
                <a:solidFill>
                  <a:schemeClr val="bg1"/>
                </a:solidFill>
                <a:latin typeface="Times New Roman" panose="02020603050405020304" pitchFamily="18" charset="0"/>
                <a:ea typeface="Times New Roman" panose="02020603050405020304" pitchFamily="18" charset="0"/>
              </a:rPr>
              <a:t>Lần 5: Nổi cơn thịnh nộ.</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24" name="Rounded Rectangle 23"/>
          <p:cNvSpPr/>
          <p:nvPr/>
        </p:nvSpPr>
        <p:spPr>
          <a:xfrm>
            <a:off x="3216869" y="4016547"/>
            <a:ext cx="5453436" cy="835042"/>
          </a:xfrm>
          <a:prstGeom prst="roundRect">
            <a:avLst>
              <a:gd name="adj" fmla="val 50000"/>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750"/>
              </a:spcAft>
            </a:pP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rPr>
              <a:t>Mắng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nước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mặt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sp>
        <p:nvSpPr>
          <p:cNvPr id="16" name="Right Brace 15"/>
          <p:cNvSpPr/>
          <p:nvPr/>
        </p:nvSpPr>
        <p:spPr>
          <a:xfrm>
            <a:off x="8686845" y="2568362"/>
            <a:ext cx="716281" cy="373141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p:cNvSpPr/>
          <p:nvPr/>
        </p:nvSpPr>
        <p:spPr>
          <a:xfrm>
            <a:off x="9386586" y="3644620"/>
            <a:ext cx="2410428"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lvl="0">
              <a:lnSpc>
                <a:spcPct val="115000"/>
              </a:lnSpc>
              <a:spcAft>
                <a:spcPts val="750"/>
              </a:spcAft>
            </a:pP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Lặp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tăng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mạnh</a:t>
            </a:r>
            <a:r>
              <a:rPr lang="en-US" sz="2800" dirty="0">
                <a:solidFill>
                  <a:schemeClr val="bg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9"/>
          <a:stretch>
            <a:fillRect/>
          </a:stretch>
        </p:blipFill>
        <p:spPr>
          <a:xfrm>
            <a:off x="9403126" y="1281369"/>
            <a:ext cx="2267397" cy="1784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098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1" grpId="0" animBg="1"/>
      <p:bldP spid="22" grpId="0" animBg="1"/>
      <p:bldP spid="23" grpId="0" animBg="1"/>
      <p:bldP spid="24" grpId="0" animBg="1"/>
      <p:bldP spid="16"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4945" y="1517692"/>
            <a:ext cx="5737468" cy="587853"/>
          </a:xfrm>
          <a:prstGeom prst="rect">
            <a:avLst/>
          </a:prstGeom>
        </p:spPr>
        <p:txBody>
          <a:bodyPr wrap="none">
            <a:spAutoFit/>
          </a:bodyPr>
          <a:lstStyle/>
          <a:p>
            <a:pPr marL="457200" marR="0" lvl="1" indent="0" algn="l" defTabSz="914400" rtl="0" eaLnBrk="1" fontAlgn="auto" latinLnBrk="0" hangingPunct="1">
              <a:lnSpc>
                <a:spcPct val="115000"/>
              </a:lnSpc>
              <a:spcBef>
                <a:spcPts val="0"/>
              </a:spcBef>
              <a:spcAft>
                <a:spcPts val="0"/>
              </a:spcAft>
              <a:buClrTx/>
              <a:buSzTx/>
              <a:buFontTx/>
              <a:buNone/>
              <a:tabLst>
                <a:tab pos="1386840" algn="l"/>
              </a:tabLst>
              <a:defRPr/>
            </a:pPr>
            <a:r>
              <a:rPr lang="en-US" sz="2800" b="1" dirty="0">
                <a:solidFill>
                  <a:srgbClr val="0070C0"/>
                </a:solidFill>
                <a:latin typeface="Times New Roman" panose="02020603050405020304" pitchFamily="18" charset="0"/>
                <a:ea typeface="MS Mincho"/>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35788" y="2178375"/>
            <a:ext cx="6694651" cy="4159087"/>
          </a:xfrm>
          <a:prstGeom prst="rect">
            <a:avLst/>
          </a:prstGeom>
        </p:spPr>
        <p:txBody>
          <a:bodyPr wrap="square">
            <a:spAutoFit/>
          </a:bodyPr>
          <a:lstStyle/>
          <a:p>
            <a:pPr>
              <a:lnSpc>
                <a:spcPct val="115000"/>
              </a:lnSpc>
              <a:spcAft>
                <a:spcPts val="750"/>
              </a:spcAft>
            </a:pPr>
            <a:r>
              <a:rPr lang="vi-VN" sz="1300" dirty="0">
                <a:solidFill>
                  <a:srgbClr val="222222"/>
                </a:solidFill>
                <a:latin typeface="Times New Roman" panose="02020603050405020304" pitchFamily="18" charset="0"/>
                <a:ea typeface="Times New Roman" panose="02020603050405020304" pitchFamily="18" charset="0"/>
              </a:rPr>
              <a:t> </a:t>
            </a:r>
            <a:r>
              <a:rPr lang="en-US" sz="2800" dirty="0">
                <a:solidFill>
                  <a:srgbClr val="222222"/>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222222"/>
                </a:solidFill>
                <a:latin typeface="Times New Roman" panose="02020603050405020304" pitchFamily="18" charset="0"/>
                <a:ea typeface="Times New Roman" panose="02020603050405020304" pitchFamily="18" charset="0"/>
                <a:sym typeface="Symbol" panose="05050102010706020507" pitchFamily="18" charset="2"/>
              </a:rPr>
              <a:t></a:t>
            </a:r>
            <a:r>
              <a:rPr lang="vi-VN" sz="2800" dirty="0">
                <a:solidFill>
                  <a:srgbClr val="222222"/>
                </a:solidFill>
                <a:latin typeface="Times New Roman" panose="02020603050405020304" pitchFamily="18" charset="0"/>
                <a:ea typeface="Times New Roman" panose="02020603050405020304" pitchFamily="18" charset="0"/>
              </a:rPr>
              <a:t>Mụ vợ là kẻ vong ân phụ nghĩa, tham lam bội bạc (vì tiền và quyền lực quên đi tình cảm vợ chồng). Khi lòng tham của mụ lên tới tột đỉnh thì sự bội bạc của mụ cũng vô độ.</a:t>
            </a:r>
            <a:endParaRPr lang="en-US" sz="2800" dirty="0">
              <a:latin typeface="Times New Roman" panose="02020603050405020304" pitchFamily="18" charset="0"/>
              <a:ea typeface="Times New Roman" panose="02020603050405020304" pitchFamily="18" charset="0"/>
            </a:endParaRPr>
          </a:p>
          <a:p>
            <a:pPr>
              <a:lnSpc>
                <a:spcPct val="115000"/>
              </a:lnSpc>
              <a:spcAft>
                <a:spcPts val="750"/>
              </a:spcAft>
            </a:pPr>
            <a:r>
              <a:rPr lang="vi-VN" sz="2800" b="1" dirty="0">
                <a:solidFill>
                  <a:srgbClr val="222222"/>
                </a:solidFill>
                <a:latin typeface="Times New Roman" panose="02020603050405020304" pitchFamily="18" charset="0"/>
                <a:ea typeface="Times New Roman" panose="02020603050405020304" pitchFamily="18" charset="0"/>
              </a:rPr>
              <a:t>Tóm lại</a:t>
            </a:r>
            <a:r>
              <a:rPr lang="vi-VN" sz="2800" dirty="0">
                <a:solidFill>
                  <a:srgbClr val="222222"/>
                </a:solidFill>
                <a:latin typeface="Times New Roman" panose="02020603050405020304" pitchFamily="18" charset="0"/>
                <a:ea typeface="Times New Roman" panose="02020603050405020304" pitchFamily="18" charset="0"/>
              </a:rPr>
              <a:t>: mụ vợ là giai cấp cần lao nhưng mang trong mình bản chất của giai cấp bóc lột, thống trị, tham lam độc ác, tìm mọi cách đạt được danh vọng.</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8"/>
          <a:stretch>
            <a:fillRect/>
          </a:stretch>
        </p:blipFill>
        <p:spPr>
          <a:xfrm>
            <a:off x="7741920" y="2238618"/>
            <a:ext cx="3764280" cy="3308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loud Callout 13"/>
          <p:cNvSpPr/>
          <p:nvPr/>
        </p:nvSpPr>
        <p:spPr>
          <a:xfrm>
            <a:off x="314166" y="2054031"/>
            <a:ext cx="7153434" cy="3493329"/>
          </a:xfrm>
          <a:prstGeom prst="cloudCallout">
            <a:avLst>
              <a:gd name="adj1" fmla="val 64240"/>
              <a:gd name="adj2" fmla="val 26278"/>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en-US" sz="2400" dirty="0" smtClean="0">
                <a:solidFill>
                  <a:srgbClr val="222222"/>
                </a:solidFill>
                <a:latin typeface="Times New Roman" panose="02020603050405020304" pitchFamily="18" charset="0"/>
                <a:ea typeface="Times New Roman" panose="02020603050405020304" pitchFamily="18" charset="0"/>
              </a:rPr>
              <a:t>E</a:t>
            </a:r>
            <a:r>
              <a:rPr lang="vi-VN" sz="2400" dirty="0" smtClean="0">
                <a:solidFill>
                  <a:srgbClr val="222222"/>
                </a:solidFill>
                <a:latin typeface="Times New Roman" panose="02020603050405020304" pitchFamily="18" charset="0"/>
                <a:ea typeface="Times New Roman" panose="02020603050405020304" pitchFamily="18" charset="0"/>
              </a:rPr>
              <a:t>m </a:t>
            </a:r>
            <a:r>
              <a:rPr lang="vi-VN" sz="2400" dirty="0">
                <a:solidFill>
                  <a:srgbClr val="222222"/>
                </a:solidFill>
                <a:latin typeface="Times New Roman" panose="02020603050405020304" pitchFamily="18" charset="0"/>
                <a:ea typeface="Times New Roman" panose="02020603050405020304" pitchFamily="18" charset="0"/>
              </a:rPr>
              <a:t>có nhận xét gì về bản chất của mụ vợ? Mụ vợ đại diện cho đối tượng nào trong xã hội?</a:t>
            </a:r>
            <a:endParaRPr lang="en-US" sz="2400" dirty="0">
              <a:latin typeface="Times New Roman" panose="02020603050405020304" pitchFamily="18" charset="0"/>
              <a:ea typeface="Times New Roman" panose="02020603050405020304" pitchFamily="18" charset="0"/>
            </a:endParaRPr>
          </a:p>
          <a:p>
            <a:pPr>
              <a:lnSpc>
                <a:spcPct val="115000"/>
              </a:lnSpc>
              <a:spcAft>
                <a:spcPts val="750"/>
              </a:spcAft>
            </a:pPr>
            <a:r>
              <a:rPr lang="vi-VN" sz="2400" dirty="0" smtClean="0">
                <a:solidFill>
                  <a:srgbClr val="222222"/>
                </a:solidFill>
                <a:latin typeface="Times New Roman" panose="02020603050405020304" pitchFamily="18" charset="0"/>
                <a:ea typeface="Times New Roman" panose="02020603050405020304" pitchFamily="18" charset="0"/>
              </a:rPr>
              <a:t>Nghệ </a:t>
            </a:r>
            <a:r>
              <a:rPr lang="vi-VN" sz="2400" dirty="0">
                <a:solidFill>
                  <a:srgbClr val="222222"/>
                </a:solidFill>
                <a:latin typeface="Times New Roman" panose="02020603050405020304" pitchFamily="18" charset="0"/>
                <a:ea typeface="Times New Roman" panose="02020603050405020304" pitchFamily="18" charset="0"/>
              </a:rPr>
              <a:t>thuật nổi bật mà tác giả sử dụng khi xây dựng nhân vật mụ vợ ông lão đánh cá</a:t>
            </a:r>
            <a:r>
              <a:rPr lang="vi-VN" dirty="0">
                <a:solidFill>
                  <a:srgbClr val="222222"/>
                </a:solidFill>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599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in)">
                                      <p:cBhvr>
                                        <p:cTn id="17"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134945" y="1114461"/>
            <a:ext cx="3852337" cy="587853"/>
          </a:xfrm>
          <a:prstGeom prst="rect">
            <a:avLst/>
          </a:prstGeom>
        </p:spPr>
        <p:txBody>
          <a:bodyPr wrap="none">
            <a:spAutoFit/>
          </a:bodyP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Hệ</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4945" y="1566450"/>
            <a:ext cx="5179623" cy="587853"/>
          </a:xfrm>
          <a:prstGeom prst="rect">
            <a:avLst/>
          </a:prstGeom>
        </p:spPr>
        <p:txBody>
          <a:bodyPr wrap="none">
            <a:spAutoFit/>
          </a:bodyPr>
          <a:lstStyle/>
          <a:p>
            <a:pPr lvl="1">
              <a:lnSpc>
                <a:spcPct val="115000"/>
              </a:lnSpc>
              <a:spcAft>
                <a:spcPts val="0"/>
              </a:spcAft>
              <a:tabLst>
                <a:tab pos="1386840" algn="l"/>
              </a:tabLst>
            </a:pPr>
            <a:r>
              <a:rPr lang="en-US" sz="2800" b="1" dirty="0" smtClean="0">
                <a:solidFill>
                  <a:srgbClr val="0070C0"/>
                </a:solidFill>
                <a:latin typeface="Times New Roman" panose="02020603050405020304" pitchFamily="18" charset="0"/>
                <a:ea typeface="MS Mincho"/>
              </a:rPr>
              <a:t>2.2. </a:t>
            </a:r>
            <a:r>
              <a:rPr lang="en-US" sz="2800" b="1" dirty="0" err="1" smtClean="0">
                <a:solidFill>
                  <a:srgbClr val="0070C0"/>
                </a:solidFill>
                <a:latin typeface="Times New Roman" panose="02020603050405020304" pitchFamily="18" charset="0"/>
                <a:ea typeface="MS Mincho"/>
              </a:rPr>
              <a:t>Nhân</a:t>
            </a:r>
            <a:r>
              <a:rPr lang="en-US" sz="2800" b="1" dirty="0"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ông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lão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đánh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cá</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8"/>
          <a:srcRect l="15570" t="12552" r="14297" b="14457"/>
          <a:stretch>
            <a:fillRect/>
          </a:stretch>
        </p:blipFill>
        <p:spPr>
          <a:xfrm>
            <a:off x="1982266" y="3166424"/>
            <a:ext cx="2404835" cy="25028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1569720" y="2375323"/>
            <a:ext cx="3392917"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THẢO LUẬN CẶP ĐÔI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Left Arrow 10"/>
          <p:cNvSpPr/>
          <p:nvPr/>
        </p:nvSpPr>
        <p:spPr>
          <a:xfrm>
            <a:off x="4893611" y="2147894"/>
            <a:ext cx="5325212" cy="1706516"/>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smtClean="0">
                <a:latin typeface="Times New Roman" panose="02020603050405020304" pitchFamily="18" charset="0"/>
                <a:ea typeface="Calibri" panose="020F0502020204030204" pitchFamily="34" charset="0"/>
              </a:rPr>
              <a:t>Mở</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đầu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chuyện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em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thấy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lão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21" name="Left Arrow 20"/>
          <p:cNvSpPr/>
          <p:nvPr/>
        </p:nvSpPr>
        <p:spPr>
          <a:xfrm>
            <a:off x="5820966" y="3521587"/>
            <a:ext cx="5540858" cy="1706516"/>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Trước</a:t>
            </a:r>
            <a:r>
              <a:rPr lang="en-US" sz="2400" dirty="0"/>
              <a:t> </a:t>
            </a:r>
            <a:r>
              <a:rPr lang="en-US" sz="2400" dirty="0" err="1"/>
              <a:t>yêu</a:t>
            </a:r>
            <a:r>
              <a:rPr lang="en-US" sz="2400" dirty="0"/>
              <a:t> </a:t>
            </a:r>
            <a:r>
              <a:rPr lang="en-US" sz="2400" dirty="0" err="1"/>
              <a:t>cầu</a:t>
            </a:r>
            <a:r>
              <a:rPr lang="en-US" sz="2400" dirty="0"/>
              <a:t> </a:t>
            </a:r>
            <a:r>
              <a:rPr lang="en-US" sz="2400" dirty="0" err="1"/>
              <a:t>và</a:t>
            </a:r>
            <a:r>
              <a:rPr lang="en-US" sz="2400" dirty="0"/>
              <a:t> </a:t>
            </a:r>
            <a:r>
              <a:rPr lang="en-US" sz="2400" dirty="0" err="1"/>
              <a:t>thái</a:t>
            </a:r>
            <a:r>
              <a:rPr lang="en-US" sz="2400" dirty="0"/>
              <a:t> </a:t>
            </a:r>
            <a:r>
              <a:rPr lang="en-US" sz="2400" dirty="0" err="1"/>
              <a:t>độ</a:t>
            </a:r>
            <a:r>
              <a:rPr lang="en-US" sz="2400" dirty="0"/>
              <a:t> </a:t>
            </a:r>
            <a:r>
              <a:rPr lang="en-US" sz="2400" dirty="0" err="1"/>
              <a:t>của</a:t>
            </a:r>
            <a:r>
              <a:rPr lang="en-US" sz="2400" dirty="0"/>
              <a:t> </a:t>
            </a:r>
            <a:r>
              <a:rPr lang="en-US" sz="2400" dirty="0" err="1"/>
              <a:t>mụ</a:t>
            </a:r>
            <a:r>
              <a:rPr lang="en-US" sz="2400" dirty="0"/>
              <a:t> </a:t>
            </a:r>
            <a:r>
              <a:rPr lang="en-US" sz="2400" dirty="0" err="1"/>
              <a:t>vợ</a:t>
            </a:r>
            <a:r>
              <a:rPr lang="en-US" sz="2400" dirty="0"/>
              <a:t>, </a:t>
            </a:r>
            <a:r>
              <a:rPr lang="en-US" sz="2400" dirty="0" err="1"/>
              <a:t>ông</a:t>
            </a:r>
            <a:r>
              <a:rPr lang="en-US" sz="2400" dirty="0"/>
              <a:t> </a:t>
            </a:r>
            <a:r>
              <a:rPr lang="en-US" sz="2400" dirty="0" err="1"/>
              <a:t>lão</a:t>
            </a:r>
            <a:r>
              <a:rPr lang="en-US" sz="2400" dirty="0"/>
              <a:t> </a:t>
            </a:r>
            <a:r>
              <a:rPr lang="en-US" sz="2400" dirty="0" err="1"/>
              <a:t>cư</a:t>
            </a:r>
            <a:r>
              <a:rPr lang="en-US" sz="2400" dirty="0"/>
              <a:t> </a:t>
            </a:r>
            <a:r>
              <a:rPr lang="en-US" sz="2400" dirty="0" err="1"/>
              <a:t>xử</a:t>
            </a:r>
            <a:r>
              <a:rPr lang="en-US" sz="2400" dirty="0"/>
              <a:t> </a:t>
            </a:r>
            <a:r>
              <a:rPr lang="en-US" sz="2400" dirty="0" err="1"/>
              <a:t>thế</a:t>
            </a:r>
            <a:r>
              <a:rPr lang="en-US" sz="2400" dirty="0"/>
              <a:t> </a:t>
            </a:r>
            <a:r>
              <a:rPr lang="en-US" sz="2400" dirty="0" err="1"/>
              <a:t>nào</a:t>
            </a:r>
            <a:r>
              <a:rPr lang="en-US" sz="2400" dirty="0"/>
              <a:t>?</a:t>
            </a:r>
          </a:p>
        </p:txBody>
      </p:sp>
      <p:sp>
        <p:nvSpPr>
          <p:cNvPr id="22" name="Left Arrow 21"/>
          <p:cNvSpPr/>
          <p:nvPr/>
        </p:nvSpPr>
        <p:spPr>
          <a:xfrm>
            <a:off x="4893611" y="4895280"/>
            <a:ext cx="5325212" cy="1706516"/>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Bài</a:t>
            </a:r>
            <a:r>
              <a:rPr lang="en-US" sz="2400" dirty="0"/>
              <a:t> </a:t>
            </a:r>
            <a:r>
              <a:rPr lang="en-US" sz="2400" dirty="0" err="1"/>
              <a:t>học</a:t>
            </a:r>
            <a:r>
              <a:rPr lang="en-US" sz="2400" dirty="0"/>
              <a:t> </a:t>
            </a:r>
            <a:r>
              <a:rPr lang="en-US" sz="2400" dirty="0" err="1"/>
              <a:t>rút</a:t>
            </a:r>
            <a:r>
              <a:rPr lang="en-US" sz="2400" dirty="0"/>
              <a:t> </a:t>
            </a:r>
            <a:r>
              <a:rPr lang="en-US" sz="2400" dirty="0" err="1"/>
              <a:t>ra</a:t>
            </a:r>
            <a:r>
              <a:rPr lang="en-US" sz="2400" dirty="0"/>
              <a:t> </a:t>
            </a:r>
            <a:r>
              <a:rPr lang="en-US" sz="2400" dirty="0" err="1"/>
              <a:t>từ</a:t>
            </a:r>
            <a:r>
              <a:rPr lang="en-US" sz="2400" dirty="0"/>
              <a:t> </a:t>
            </a:r>
            <a:r>
              <a:rPr lang="en-US" sz="2400" dirty="0" err="1"/>
              <a:t>cách</a:t>
            </a:r>
            <a:r>
              <a:rPr lang="en-US" sz="2400" dirty="0"/>
              <a:t> </a:t>
            </a:r>
            <a:r>
              <a:rPr lang="en-US" sz="2400" dirty="0" err="1"/>
              <a:t>cư</a:t>
            </a:r>
            <a:r>
              <a:rPr lang="en-US" sz="2400" dirty="0"/>
              <a:t> </a:t>
            </a:r>
            <a:r>
              <a:rPr lang="en-US" sz="2400" dirty="0" err="1"/>
              <a:t>xử</a:t>
            </a:r>
            <a:r>
              <a:rPr lang="en-US" sz="2400" dirty="0"/>
              <a:t> </a:t>
            </a:r>
            <a:r>
              <a:rPr lang="en-US" sz="2400" dirty="0" err="1"/>
              <a:t>của</a:t>
            </a:r>
            <a:r>
              <a:rPr lang="en-US" sz="2400" dirty="0"/>
              <a:t> </a:t>
            </a:r>
            <a:r>
              <a:rPr lang="en-US" sz="2400" dirty="0" err="1"/>
              <a:t>ông</a:t>
            </a:r>
            <a:r>
              <a:rPr lang="en-US" sz="2400" dirty="0"/>
              <a:t> </a:t>
            </a:r>
            <a:r>
              <a:rPr lang="en-US" sz="2400" dirty="0" err="1"/>
              <a:t>lão</a:t>
            </a:r>
            <a:r>
              <a:rPr lang="en-US" sz="2400" dirty="0"/>
              <a:t>.</a:t>
            </a:r>
          </a:p>
        </p:txBody>
      </p:sp>
    </p:spTree>
    <p:extLst>
      <p:ext uri="{BB962C8B-B14F-4D97-AF65-F5344CB8AC3E}">
        <p14:creationId xmlns:p14="http://schemas.microsoft.com/office/powerpoint/2010/main" val="23096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1+#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3000" fill="hold"/>
                                        <p:tgtEl>
                                          <p:spTgt spid="21"/>
                                        </p:tgtEl>
                                        <p:attrNameLst>
                                          <p:attrName>ppt_x</p:attrName>
                                        </p:attrNameLst>
                                      </p:cBhvr>
                                      <p:tavLst>
                                        <p:tav tm="0">
                                          <p:val>
                                            <p:strVal val="1+#ppt_w/2"/>
                                          </p:val>
                                        </p:tav>
                                        <p:tav tm="100000">
                                          <p:val>
                                            <p:strVal val="#ppt_x"/>
                                          </p:val>
                                        </p:tav>
                                      </p:tavLst>
                                    </p:anim>
                                    <p:anim calcmode="lin" valueType="num">
                                      <p:cBhvr additive="base">
                                        <p:cTn id="14" dur="3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3000" fill="hold"/>
                                        <p:tgtEl>
                                          <p:spTgt spid="22"/>
                                        </p:tgtEl>
                                        <p:attrNameLst>
                                          <p:attrName>ppt_x</p:attrName>
                                        </p:attrNameLst>
                                      </p:cBhvr>
                                      <p:tavLst>
                                        <p:tav tm="0">
                                          <p:val>
                                            <p:strVal val="1+#ppt_w/2"/>
                                          </p:val>
                                        </p:tav>
                                        <p:tav tm="100000">
                                          <p:val>
                                            <p:strVal val="#ppt_x"/>
                                          </p:val>
                                        </p:tav>
                                      </p:tavLst>
                                    </p:anim>
                                    <p:anim calcmode="lin" valueType="num">
                                      <p:cBhvr additive="base">
                                        <p:cTn id="20" dur="3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470120" y="1234629"/>
            <a:ext cx="6096000" cy="548099"/>
          </a:xfrm>
          <a:prstGeom prst="rect">
            <a:avLst/>
          </a:prstGeom>
        </p:spPr>
        <p:txBody>
          <a:bodyPr>
            <a:spAutoFit/>
          </a:bodyPr>
          <a:lstStyle/>
          <a:p>
            <a:pPr indent="90170" algn="just">
              <a:lnSpc>
                <a:spcPct val="115000"/>
              </a:lnSpc>
              <a:spcAft>
                <a:spcPts val="0"/>
              </a:spcAft>
            </a:pPr>
            <a:r>
              <a:rPr lang="de-DE" sz="2800" b="1" dirty="0">
                <a:solidFill>
                  <a:srgbClr val="FF0000"/>
                </a:solidFill>
                <a:latin typeface="Times New Roman" panose="02020603050405020304" pitchFamily="18" charset="0"/>
                <a:ea typeface="Times New Roman" panose="02020603050405020304" pitchFamily="18" charset="0"/>
              </a:rPr>
              <a:t>I. Kiến thức Ngữ </a:t>
            </a:r>
            <a:r>
              <a:rPr lang="de-DE" sz="2800" b="1" dirty="0" smtClean="0">
                <a:solidFill>
                  <a:srgbClr val="FF0000"/>
                </a:solidFill>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p:txBody>
      </p:sp>
      <p:sp>
        <p:nvSpPr>
          <p:cNvPr id="18" name="Can 17"/>
          <p:cNvSpPr/>
          <p:nvPr/>
        </p:nvSpPr>
        <p:spPr>
          <a:xfrm>
            <a:off x="1761537" y="1793442"/>
            <a:ext cx="8840604" cy="4049486"/>
          </a:xfrm>
          <a:prstGeom prst="can">
            <a:avLst/>
          </a:prstGeom>
          <a:solidFill>
            <a:schemeClr val="bg2"/>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a:r>
              <a:rPr lang="de-DE" sz="3600" dirty="0" smtClean="0">
                <a:solidFill>
                  <a:srgbClr val="000000"/>
                </a:solidFill>
                <a:latin typeface="Times New Roman" panose="02020603050405020304" pitchFamily="18" charset="0"/>
                <a:ea typeface="Times New Roman" panose="02020603050405020304" pitchFamily="18" charset="0"/>
              </a:rPr>
              <a:t>Truyện là một loại tác phẩm văn học kể lại một câu chuyện, có cốt truyện, nhân vật, không gian, thời gian, hoàn cảnh diễn ra các sự việc.</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19" name="Rounded Rectangle 18"/>
          <p:cNvSpPr/>
          <p:nvPr/>
        </p:nvSpPr>
        <p:spPr>
          <a:xfrm>
            <a:off x="4769576" y="1896933"/>
            <a:ext cx="3030583" cy="718457"/>
          </a:xfrm>
          <a:prstGeom prst="roundRect">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r>
              <a:rPr lang="de-DE" sz="3200" b="1" dirty="0" smtClean="0">
                <a:solidFill>
                  <a:srgbClr val="000000"/>
                </a:solidFill>
                <a:latin typeface="Times New Roman" panose="02020603050405020304" pitchFamily="18" charset="0"/>
                <a:ea typeface="Times New Roman" panose="02020603050405020304" pitchFamily="18" charset="0"/>
              </a:rPr>
              <a:t>1. Truyện.</a:t>
            </a:r>
            <a:endParaRPr lang="en-US" sz="32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21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pic>
        <p:nvPicPr>
          <p:cNvPr id="35" name="Picture 34"/>
          <p:cNvPicPr>
            <a:picLocks noChangeAspect="1"/>
          </p:cNvPicPr>
          <p:nvPr/>
        </p:nvPicPr>
        <p:blipFill>
          <a:blip r:embed="rId6"/>
          <a:srcRect l="52725" t="20692" r="47228" b="79177"/>
          <a:stretch>
            <a:fillRect/>
          </a:stretch>
        </p:blipFill>
        <p:spPr>
          <a:xfrm>
            <a:off x="2813528" y="2568362"/>
            <a:ext cx="1990" cy="6331"/>
          </a:xfrm>
          <a:custGeom>
            <a:avLst/>
            <a:gdLst>
              <a:gd name="connsiteX0" fmla="*/ 0 w 1990"/>
              <a:gd name="connsiteY0" fmla="*/ 0 h 6331"/>
              <a:gd name="connsiteX1" fmla="*/ 1889 w 1990"/>
              <a:gd name="connsiteY1" fmla="*/ 5943 h 6331"/>
              <a:gd name="connsiteX2" fmla="*/ 494 w 1990"/>
              <a:gd name="connsiteY2" fmla="*/ 1708 h 6331"/>
              <a:gd name="connsiteX3" fmla="*/ 0 w 1990"/>
              <a:gd name="connsiteY3" fmla="*/ 0 h 6331"/>
            </a:gdLst>
            <a:ahLst/>
            <a:cxnLst>
              <a:cxn ang="0">
                <a:pos x="connsiteX0" y="connsiteY0"/>
              </a:cxn>
              <a:cxn ang="0">
                <a:pos x="connsiteX1" y="connsiteY1"/>
              </a:cxn>
              <a:cxn ang="0">
                <a:pos x="connsiteX2" y="connsiteY2"/>
              </a:cxn>
              <a:cxn ang="0">
                <a:pos x="connsiteX3" y="connsiteY3"/>
              </a:cxn>
            </a:cxnLst>
            <a:rect l="l" t="t" r="r" b="b"/>
            <a:pathLst>
              <a:path w="1990" h="6331">
                <a:moveTo>
                  <a:pt x="0" y="0"/>
                </a:moveTo>
                <a:lnTo>
                  <a:pt x="1889" y="5943"/>
                </a:lnTo>
                <a:cubicBezTo>
                  <a:pt x="2257" y="7214"/>
                  <a:pt x="1590" y="5249"/>
                  <a:pt x="494" y="1708"/>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45720" y="1104900"/>
            <a:ext cx="5179623" cy="587853"/>
          </a:xfrm>
          <a:prstGeom prst="rect">
            <a:avLst/>
          </a:prstGeom>
        </p:spPr>
        <p:txBody>
          <a:bodyPr wrap="none">
            <a:spAutoFit/>
          </a:bodyPr>
          <a:lstStyle/>
          <a:p>
            <a:pPr marL="457200" marR="0" lvl="1"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5" name="Group 14"/>
          <p:cNvGrpSpPr/>
          <p:nvPr/>
        </p:nvGrpSpPr>
        <p:grpSpPr>
          <a:xfrm>
            <a:off x="635789" y="1844405"/>
            <a:ext cx="5906479" cy="4198255"/>
            <a:chOff x="635789" y="2352663"/>
            <a:chExt cx="5906479" cy="3064891"/>
          </a:xfrm>
        </p:grpSpPr>
        <p:sp>
          <p:nvSpPr>
            <p:cNvPr id="16" name="Freeform 15"/>
            <p:cNvSpPr/>
            <p:nvPr/>
          </p:nvSpPr>
          <p:spPr>
            <a:xfrm>
              <a:off x="960120" y="2352663"/>
              <a:ext cx="5582148" cy="1459472"/>
            </a:xfrm>
            <a:custGeom>
              <a:avLst/>
              <a:gdLst>
                <a:gd name="connsiteX0" fmla="*/ 0 w 5582148"/>
                <a:gd name="connsiteY0" fmla="*/ 145947 h 1459472"/>
                <a:gd name="connsiteX1" fmla="*/ 145947 w 5582148"/>
                <a:gd name="connsiteY1" fmla="*/ 0 h 1459472"/>
                <a:gd name="connsiteX2" fmla="*/ 5436201 w 5582148"/>
                <a:gd name="connsiteY2" fmla="*/ 0 h 1459472"/>
                <a:gd name="connsiteX3" fmla="*/ 5582148 w 5582148"/>
                <a:gd name="connsiteY3" fmla="*/ 145947 h 1459472"/>
                <a:gd name="connsiteX4" fmla="*/ 5582148 w 5582148"/>
                <a:gd name="connsiteY4" fmla="*/ 1313525 h 1459472"/>
                <a:gd name="connsiteX5" fmla="*/ 5436201 w 5582148"/>
                <a:gd name="connsiteY5" fmla="*/ 1459472 h 1459472"/>
                <a:gd name="connsiteX6" fmla="*/ 145947 w 5582148"/>
                <a:gd name="connsiteY6" fmla="*/ 1459472 h 1459472"/>
                <a:gd name="connsiteX7" fmla="*/ 0 w 5582148"/>
                <a:gd name="connsiteY7" fmla="*/ 1313525 h 1459472"/>
                <a:gd name="connsiteX8" fmla="*/ 0 w 5582148"/>
                <a:gd name="connsiteY8" fmla="*/ 145947 h 145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148" h="1459472">
                  <a:moveTo>
                    <a:pt x="0" y="145947"/>
                  </a:moveTo>
                  <a:cubicBezTo>
                    <a:pt x="0" y="65343"/>
                    <a:pt x="65343" y="0"/>
                    <a:pt x="145947" y="0"/>
                  </a:cubicBezTo>
                  <a:lnTo>
                    <a:pt x="5436201" y="0"/>
                  </a:lnTo>
                  <a:cubicBezTo>
                    <a:pt x="5516805" y="0"/>
                    <a:pt x="5582148" y="65343"/>
                    <a:pt x="5582148" y="145947"/>
                  </a:cubicBezTo>
                  <a:lnTo>
                    <a:pt x="5582148" y="1313525"/>
                  </a:lnTo>
                  <a:cubicBezTo>
                    <a:pt x="5582148" y="1394129"/>
                    <a:pt x="5516805" y="1459472"/>
                    <a:pt x="5436201" y="1459472"/>
                  </a:cubicBezTo>
                  <a:lnTo>
                    <a:pt x="145947" y="1459472"/>
                  </a:lnTo>
                  <a:cubicBezTo>
                    <a:pt x="65343" y="1459472"/>
                    <a:pt x="0" y="1394129"/>
                    <a:pt x="0" y="1313525"/>
                  </a:cubicBezTo>
                  <a:lnTo>
                    <a:pt x="0" y="14594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0007" tIns="87630" rIns="87630" bIns="87630" numCol="1" spcCol="1270" anchor="ctr" anchorCtr="0">
              <a:noAutofit/>
            </a:bodyPr>
            <a:lstStyle/>
            <a:p>
              <a:pPr lvl="0" algn="l" defTabSz="1022350">
                <a:lnSpc>
                  <a:spcPct val="90000"/>
                </a:lnSpc>
                <a:spcBef>
                  <a:spcPct val="0"/>
                </a:spcBef>
                <a:spcAft>
                  <a:spcPct val="35000"/>
                </a:spcAft>
              </a:pPr>
              <a:r>
                <a:rPr lang="vi-VN" sz="2800" kern="1200" dirty="0" smtClean="0">
                  <a:latin typeface="+mj-lt"/>
                </a:rPr>
                <a:t>Khi bắt được cá, nghe cá kêu van đã thả cá ra và không đòi gì cả "Ta không đòi gì cả, ta cũng chẳng cần gì.".</a:t>
              </a:r>
              <a:endParaRPr lang="en-US" sz="2800" kern="1200" dirty="0">
                <a:latin typeface="+mj-lt"/>
              </a:endParaRPr>
            </a:p>
          </p:txBody>
        </p:sp>
        <p:sp>
          <p:nvSpPr>
            <p:cNvPr id="17" name="Rounded Rectangle 16"/>
            <p:cNvSpPr/>
            <p:nvPr/>
          </p:nvSpPr>
          <p:spPr>
            <a:xfrm>
              <a:off x="635789" y="2352664"/>
              <a:ext cx="1586707" cy="1459473"/>
            </a:xfrm>
            <a:prstGeom prst="roundRect">
              <a:avLst>
                <a:gd name="adj" fmla="val 10000"/>
              </a:avLst>
            </a:prstGeom>
            <a:blipFill>
              <a:blip r:embed="rId8"/>
              <a:srcRect/>
              <a:stretch>
                <a:fillRect l="-29000" r="-29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960120" y="3958082"/>
              <a:ext cx="5582148" cy="1459472"/>
            </a:xfrm>
            <a:custGeom>
              <a:avLst/>
              <a:gdLst>
                <a:gd name="connsiteX0" fmla="*/ 0 w 5582148"/>
                <a:gd name="connsiteY0" fmla="*/ 145947 h 1459472"/>
                <a:gd name="connsiteX1" fmla="*/ 145947 w 5582148"/>
                <a:gd name="connsiteY1" fmla="*/ 0 h 1459472"/>
                <a:gd name="connsiteX2" fmla="*/ 5436201 w 5582148"/>
                <a:gd name="connsiteY2" fmla="*/ 0 h 1459472"/>
                <a:gd name="connsiteX3" fmla="*/ 5582148 w 5582148"/>
                <a:gd name="connsiteY3" fmla="*/ 145947 h 1459472"/>
                <a:gd name="connsiteX4" fmla="*/ 5582148 w 5582148"/>
                <a:gd name="connsiteY4" fmla="*/ 1313525 h 1459472"/>
                <a:gd name="connsiteX5" fmla="*/ 5436201 w 5582148"/>
                <a:gd name="connsiteY5" fmla="*/ 1459472 h 1459472"/>
                <a:gd name="connsiteX6" fmla="*/ 145947 w 5582148"/>
                <a:gd name="connsiteY6" fmla="*/ 1459472 h 1459472"/>
                <a:gd name="connsiteX7" fmla="*/ 0 w 5582148"/>
                <a:gd name="connsiteY7" fmla="*/ 1313525 h 1459472"/>
                <a:gd name="connsiteX8" fmla="*/ 0 w 5582148"/>
                <a:gd name="connsiteY8" fmla="*/ 145947 h 145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148" h="1459472">
                  <a:moveTo>
                    <a:pt x="0" y="145947"/>
                  </a:moveTo>
                  <a:cubicBezTo>
                    <a:pt x="0" y="65343"/>
                    <a:pt x="65343" y="0"/>
                    <a:pt x="145947" y="0"/>
                  </a:cubicBezTo>
                  <a:lnTo>
                    <a:pt x="5436201" y="0"/>
                  </a:lnTo>
                  <a:cubicBezTo>
                    <a:pt x="5516805" y="0"/>
                    <a:pt x="5582148" y="65343"/>
                    <a:pt x="5582148" y="145947"/>
                  </a:cubicBezTo>
                  <a:lnTo>
                    <a:pt x="5582148" y="1313525"/>
                  </a:lnTo>
                  <a:cubicBezTo>
                    <a:pt x="5582148" y="1394129"/>
                    <a:pt x="5516805" y="1459472"/>
                    <a:pt x="5436201" y="1459472"/>
                  </a:cubicBezTo>
                  <a:lnTo>
                    <a:pt x="145947" y="1459472"/>
                  </a:lnTo>
                  <a:cubicBezTo>
                    <a:pt x="65343" y="1459472"/>
                    <a:pt x="0" y="1394129"/>
                    <a:pt x="0" y="1313525"/>
                  </a:cubicBezTo>
                  <a:lnTo>
                    <a:pt x="0" y="14594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0007" tIns="87630" rIns="87630" bIns="87630" numCol="1" spcCol="1270" anchor="ctr" anchorCtr="0">
              <a:noAutofit/>
            </a:bodyPr>
            <a:lstStyle/>
            <a:p>
              <a:pPr lvl="0" algn="l" defTabSz="1022350">
                <a:lnSpc>
                  <a:spcPct val="90000"/>
                </a:lnSpc>
                <a:spcBef>
                  <a:spcPct val="0"/>
                </a:spcBef>
                <a:spcAft>
                  <a:spcPct val="35000"/>
                </a:spcAft>
              </a:pPr>
              <a:r>
                <a:rPr lang="vi-VN" sz="2800" kern="1200" dirty="0" smtClean="0">
                  <a:latin typeface="+mj-lt"/>
                </a:rPr>
                <a:t>Trước những lời mắng mỏ, đòi hỏi của vợ: răm rắp làm theo, không dám trái ý cũng không phản kháng</a:t>
              </a:r>
              <a:r>
                <a:rPr lang="vi-VN" sz="2800" kern="1200" dirty="0" smtClean="0"/>
                <a:t>.</a:t>
              </a:r>
              <a:endParaRPr lang="en-US" sz="2800" kern="1200" dirty="0"/>
            </a:p>
          </p:txBody>
        </p:sp>
        <p:sp>
          <p:nvSpPr>
            <p:cNvPr id="20" name="Rounded Rectangle 19"/>
            <p:cNvSpPr/>
            <p:nvPr/>
          </p:nvSpPr>
          <p:spPr>
            <a:xfrm>
              <a:off x="660400" y="3958082"/>
              <a:ext cx="1562097" cy="1459472"/>
            </a:xfrm>
            <a:prstGeom prst="roundRect">
              <a:avLst>
                <a:gd name="adj" fmla="val 10000"/>
              </a:avLst>
            </a:prstGeom>
            <a:blipFill>
              <a:blip r:embed="rId9"/>
              <a:srcRect/>
              <a:stretch>
                <a:fillRect l="-20000" r="-2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3" name="Right Arrow 22"/>
          <p:cNvSpPr/>
          <p:nvPr/>
        </p:nvSpPr>
        <p:spPr>
          <a:xfrm>
            <a:off x="6653300" y="2717711"/>
            <a:ext cx="457200" cy="232536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62116" y="1921117"/>
            <a:ext cx="4769140" cy="2816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15000"/>
              </a:lnSpc>
              <a:spcAft>
                <a:spcPts val="0"/>
              </a:spcAft>
            </a:pPr>
            <a:r>
              <a:rPr lang="en-US" sz="2600" dirty="0" err="1">
                <a:solidFill>
                  <a:schemeClr val="bg1"/>
                </a:solidFill>
                <a:latin typeface="Times New Roman" panose="02020603050405020304" pitchFamily="18" charset="0"/>
                <a:ea typeface="Times New Roman" panose="02020603050405020304" pitchFamily="18" charset="0"/>
              </a:rPr>
              <a:t>Vì</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tính</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cách</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nhu</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nhược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mà</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ông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không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dám</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làm</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trái</a:t>
            </a:r>
            <a:r>
              <a:rPr lang="en-US" sz="2600" dirty="0">
                <a:solidFill>
                  <a:schemeClr val="bg1"/>
                </a:solidFill>
                <a:latin typeface="Times New Roman" panose="02020603050405020304" pitchFamily="18" charset="0"/>
                <a:ea typeface="Times New Roman" panose="02020603050405020304" pitchFamily="18" charset="0"/>
              </a:rPr>
              <a:t> ý </a:t>
            </a:r>
            <a:r>
              <a:rPr lang="en-US" sz="2600" dirty="0" err="1">
                <a:solidFill>
                  <a:schemeClr val="bg1"/>
                </a:solidFill>
                <a:latin typeface="Times New Roman" panose="02020603050405020304" pitchFamily="18" charset="0"/>
                <a:ea typeface="Times New Roman" panose="02020603050405020304" pitchFamily="18" charset="0"/>
              </a:rPr>
              <a:t>vợ</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kể</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cả</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những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điều</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đó</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khiến</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ông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đang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làm</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trái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lời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nói</a:t>
            </a:r>
            <a:r>
              <a:rPr lang="en-US" sz="2600" dirty="0">
                <a:solidFill>
                  <a:schemeClr val="bg1"/>
                </a:solidFill>
                <a:latin typeface="Times New Roman" panose="02020603050405020304" pitchFamily="18" charset="0"/>
                <a:ea typeface="Times New Roman" panose="02020603050405020304" pitchFamily="18" charset="0"/>
              </a:rPr>
              <a:t> ban </a:t>
            </a:r>
            <a:r>
              <a:rPr lang="en-US" sz="2600" dirty="0" err="1">
                <a:solidFill>
                  <a:schemeClr val="bg1"/>
                </a:solidFill>
                <a:latin typeface="Times New Roman" panose="02020603050405020304" pitchFamily="18" charset="0"/>
                <a:ea typeface="Times New Roman" panose="02020603050405020304" pitchFamily="18" charset="0"/>
              </a:rPr>
              <a:t>đầu</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cá</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vàng</a:t>
            </a:r>
            <a:r>
              <a:rPr lang="en-US" sz="2600" dirty="0">
                <a:solidFill>
                  <a:schemeClr val="bg1"/>
                </a:solidFill>
                <a:latin typeface="Times New Roman" panose="02020603050405020304" pitchFamily="18" charset="0"/>
                <a:ea typeface="Times New Roman" panose="02020603050405020304" pitchFamily="18" charset="0"/>
              </a:rPr>
              <a:t> "Ta </a:t>
            </a:r>
            <a:r>
              <a:rPr lang="en-US" sz="2600" dirty="0" err="1">
                <a:solidFill>
                  <a:schemeClr val="bg1"/>
                </a:solidFill>
                <a:latin typeface="Times New Roman" panose="02020603050405020304" pitchFamily="18" charset="0"/>
                <a:ea typeface="Times New Roman" panose="02020603050405020304" pitchFamily="18" charset="0"/>
              </a:rPr>
              <a:t>không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đòi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gì</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cả</a:t>
            </a:r>
            <a:r>
              <a:rPr lang="en-US" sz="2600" dirty="0">
                <a:solidFill>
                  <a:schemeClr val="bg1"/>
                </a:solidFill>
                <a:latin typeface="Times New Roman" panose="02020603050405020304" pitchFamily="18" charset="0"/>
                <a:ea typeface="Times New Roman" panose="02020603050405020304" pitchFamily="18" charset="0"/>
              </a:rPr>
              <a:t>, ta </a:t>
            </a:r>
            <a:r>
              <a:rPr lang="en-US" sz="2600" dirty="0" err="1">
                <a:solidFill>
                  <a:schemeClr val="bg1"/>
                </a:solidFill>
                <a:latin typeface="Times New Roman" panose="02020603050405020304" pitchFamily="18" charset="0"/>
                <a:ea typeface="Times New Roman" panose="02020603050405020304" pitchFamily="18" charset="0"/>
              </a:rPr>
              <a:t>cũng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chẳng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cần</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gì</a:t>
            </a:r>
            <a:r>
              <a:rPr lang="en-US" sz="2600" dirty="0">
                <a:solidFill>
                  <a:schemeClr val="bg1"/>
                </a:solidFill>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7156278" y="4922011"/>
            <a:ext cx="4774978" cy="10833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tai </a:t>
            </a:r>
            <a:r>
              <a:rPr lang="en-US" sz="2800" dirty="0" err="1">
                <a:latin typeface="Times New Roman" panose="02020603050405020304" pitchFamily="18" charset="0"/>
                <a:ea typeface="Times New Roman" panose="02020603050405020304" pitchFamily="18" charset="0"/>
              </a:rPr>
              <a:t>vạ</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39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45720" y="1104900"/>
            <a:ext cx="5179623" cy="587853"/>
          </a:xfrm>
          <a:prstGeom prst="rect">
            <a:avLst/>
          </a:prstGeom>
        </p:spPr>
        <p:txBody>
          <a:bodyPr wrap="none">
            <a:spAutoFit/>
          </a:bodyPr>
          <a:lstStyle/>
          <a:p>
            <a:pPr marL="457200" marR="0" lvl="1"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ackgroundRemoval t="10000" b="98929" l="10000" r="90000">
                        <a14:backgroundMark x1="71000" y1="69286" x2="71000" y2="69286"/>
                        <a14:backgroundMark x1="74200" y1="56071" x2="74200" y2="56071"/>
                        <a14:backgroundMark x1="53000" y1="60714" x2="53000" y2="60714"/>
                        <a14:backgroundMark x1="38600" y1="82857" x2="38600" y2="82857"/>
                        <a14:backgroundMark x1="39200" y1="77143" x2="39200" y2="77143"/>
                        <a14:backgroundMark x1="59200" y1="66786" x2="59200" y2="66786"/>
                        <a14:backgroundMark x1="47600" y1="57143" x2="47600" y2="57143"/>
                        <a14:backgroundMark x1="37600" y1="48214" x2="37600" y2="48214"/>
                        <a14:backgroundMark x1="45400" y1="36786" x2="45400" y2="36786"/>
                        <a14:backgroundMark x1="33600" y1="35000" x2="33600" y2="35000"/>
                        <a14:backgroundMark x1="29600" y1="41786" x2="29600" y2="41786"/>
                      </a14:backgroundRemoval>
                    </a14:imgEffect>
                  </a14:imgLayer>
                </a14:imgProps>
              </a:ext>
            </a:extLst>
          </a:blip>
          <a:srcRect l="17632" r="38922"/>
          <a:stretch>
            <a:fillRect/>
          </a:stretch>
        </p:blipFill>
        <p:spPr>
          <a:xfrm>
            <a:off x="4855715" y="2364999"/>
            <a:ext cx="2069089" cy="2667000"/>
          </a:xfrm>
          <a:custGeom>
            <a:avLst/>
            <a:gdLst>
              <a:gd name="connsiteX0" fmla="*/ 0 w 2069089"/>
              <a:gd name="connsiteY0" fmla="*/ 0 h 2667000"/>
              <a:gd name="connsiteX1" fmla="*/ 2069089 w 2069089"/>
              <a:gd name="connsiteY1" fmla="*/ 0 h 2667000"/>
              <a:gd name="connsiteX2" fmla="*/ 2069089 w 2069089"/>
              <a:gd name="connsiteY2" fmla="*/ 2667000 h 2667000"/>
              <a:gd name="connsiteX3" fmla="*/ 0 w 2069089"/>
              <a:gd name="connsiteY3" fmla="*/ 2667000 h 2667000"/>
              <a:gd name="connsiteX4" fmla="*/ 0 w 2069089"/>
              <a:gd name="connsiteY4" fmla="*/ 0 h 266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089" h="2667000">
                <a:moveTo>
                  <a:pt x="0" y="0"/>
                </a:moveTo>
                <a:lnTo>
                  <a:pt x="2069089" y="0"/>
                </a:lnTo>
                <a:lnTo>
                  <a:pt x="2069089" y="2667000"/>
                </a:lnTo>
                <a:lnTo>
                  <a:pt x="0" y="2667000"/>
                </a:lnTo>
                <a:lnTo>
                  <a:pt x="0" y="0"/>
                </a:lnTo>
                <a:close/>
              </a:path>
            </a:pathLst>
          </a:custGeom>
        </p:spPr>
      </p:pic>
      <p:sp>
        <p:nvSpPr>
          <p:cNvPr id="10" name="Rectangle 9"/>
          <p:cNvSpPr/>
          <p:nvPr/>
        </p:nvSpPr>
        <p:spPr>
          <a:xfrm>
            <a:off x="4988409" y="1753440"/>
            <a:ext cx="1803699" cy="613245"/>
          </a:xfrm>
          <a:prstGeom prst="rect">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lnSpc>
                <a:spcPct val="115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học</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924804" y="2531823"/>
            <a:ext cx="4171950" cy="954107"/>
          </a:xfrm>
          <a:prstGeom prst="rect">
            <a:avLst/>
          </a:prstGeom>
          <a:ln w="190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đấu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ác</a:t>
            </a:r>
            <a:endParaRPr lang="en-US" sz="2800" b="1" dirty="0"/>
          </a:p>
        </p:txBody>
      </p:sp>
      <p:sp>
        <p:nvSpPr>
          <p:cNvPr id="12" name="Rectangle 11"/>
          <p:cNvSpPr/>
          <p:nvPr/>
        </p:nvSpPr>
        <p:spPr>
          <a:xfrm>
            <a:off x="661323" y="2531823"/>
            <a:ext cx="4102078" cy="954107"/>
          </a:xfrm>
          <a:prstGeom prst="rect">
            <a:avLst/>
          </a:prstGeom>
          <a:ln w="190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latin typeface="Times New Roman" panose="02020603050405020304" pitchFamily="18" charset="0"/>
                <a:ea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cường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4" name="Rectangle 13"/>
          <p:cNvSpPr/>
          <p:nvPr/>
        </p:nvSpPr>
        <p:spPr>
          <a:xfrm>
            <a:off x="1889712" y="5187477"/>
            <a:ext cx="8702088" cy="1083374"/>
          </a:xfrm>
          <a:prstGeom prst="rect">
            <a:avLst/>
          </a:prstGeom>
          <a:ln w="190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ct val="115000"/>
              </a:lnSpc>
              <a:spcAft>
                <a:spcPts val="0"/>
              </a:spcAft>
            </a:pP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lầm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chỉ</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rõ</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muộn</a:t>
            </a:r>
            <a:r>
              <a:rPr lang="en-US" sz="2800" b="1" dirty="0">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57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0"/>
                                        <p:tgtEl>
                                          <p:spTgt spid="29"/>
                                        </p:tgtEl>
                                      </p:cBhvr>
                                    </p:animEffect>
                                    <p:anim calcmode="lin" valueType="num">
                                      <p:cBhvr>
                                        <p:cTn id="8" dur="3000" fill="hold"/>
                                        <p:tgtEl>
                                          <p:spTgt spid="29"/>
                                        </p:tgtEl>
                                        <p:attrNameLst>
                                          <p:attrName>ppt_w</p:attrName>
                                        </p:attrNameLst>
                                      </p:cBhvr>
                                      <p:tavLst>
                                        <p:tav tm="0" fmla="#ppt_w*sin(2.5*pi*$)">
                                          <p:val>
                                            <p:fltVal val="0"/>
                                          </p:val>
                                        </p:tav>
                                        <p:tav tm="100000">
                                          <p:val>
                                            <p:fltVal val="1"/>
                                          </p:val>
                                        </p:tav>
                                      </p:tavLst>
                                    </p:anim>
                                    <p:anim calcmode="lin" valueType="num">
                                      <p:cBhvr>
                                        <p:cTn id="9" dur="3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515672" y="1148254"/>
            <a:ext cx="5104282" cy="587853"/>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a:t>
            </a:r>
            <a:r>
              <a:rPr lang="en-US" sz="2800" b="1" dirty="0" smtClean="0">
                <a:solidFill>
                  <a:srgbClr val="0070C0"/>
                </a:solidFill>
                <a:latin typeface="Times New Roman" panose="02020603050405020304" pitchFamily="18" charset="0"/>
                <a:ea typeface="Times New Roman" panose="02020603050405020304" pitchFamily="18" charset="0"/>
              </a:rPr>
              <a:t>.3. </a:t>
            </a:r>
            <a:r>
              <a:rPr lang="en-US" sz="2800" b="1" dirty="0" err="1" smtClean="0">
                <a:solidFill>
                  <a:srgbClr val="0070C0"/>
                </a:solidFill>
                <a:latin typeface="Times New Roman" panose="02020603050405020304" pitchFamily="18" charset="0"/>
                <a:ea typeface="Times New Roman" panose="02020603050405020304" pitchFamily="18" charset="0"/>
              </a:rPr>
              <a:t>Nhân</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vàng</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60301864"/>
              </p:ext>
            </p:extLst>
          </p:nvPr>
        </p:nvGraphicFramePr>
        <p:xfrm>
          <a:off x="798285" y="2612346"/>
          <a:ext cx="10737379" cy="3785616"/>
        </p:xfrm>
        <a:graphic>
          <a:graphicData uri="http://schemas.openxmlformats.org/drawingml/2006/table">
            <a:tbl>
              <a:tblPr firstRow="1" firstCol="1" bandRow="1"/>
              <a:tblGrid>
                <a:gridCol w="4386483">
                  <a:extLst>
                    <a:ext uri="{9D8B030D-6E8A-4147-A177-3AD203B41FA5}">
                      <a16:colId xmlns:a16="http://schemas.microsoft.com/office/drawing/2014/main" val="124438970"/>
                    </a:ext>
                  </a:extLst>
                </a:gridCol>
                <a:gridCol w="2263148">
                  <a:extLst>
                    <a:ext uri="{9D8B030D-6E8A-4147-A177-3AD203B41FA5}">
                      <a16:colId xmlns:a16="http://schemas.microsoft.com/office/drawing/2014/main" val="2684785107"/>
                    </a:ext>
                  </a:extLst>
                </a:gridCol>
                <a:gridCol w="1961395">
                  <a:extLst>
                    <a:ext uri="{9D8B030D-6E8A-4147-A177-3AD203B41FA5}">
                      <a16:colId xmlns:a16="http://schemas.microsoft.com/office/drawing/2014/main" val="1134071083"/>
                    </a:ext>
                  </a:extLst>
                </a:gridCol>
                <a:gridCol w="2126353">
                  <a:extLst>
                    <a:ext uri="{9D8B030D-6E8A-4147-A177-3AD203B41FA5}">
                      <a16:colId xmlns:a16="http://schemas.microsoft.com/office/drawing/2014/main" val="3008134887"/>
                    </a:ext>
                  </a:extLst>
                </a:gridCol>
              </a:tblGrid>
              <a:tr h="1647358">
                <a:tc>
                  <a:txBody>
                    <a:bodyPr/>
                    <a:lstStyle/>
                    <a:p>
                      <a:pPr algn="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mụ</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vợ</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4FCE3"/>
                    </a:solidFill>
                  </a:tcPr>
                </a:tc>
                <a:tc>
                  <a:txBody>
                    <a:bodyPr/>
                    <a:lstStyle/>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extLst>
                  <a:ext uri="{0D108BD9-81ED-4DB2-BD59-A6C34878D82A}">
                    <a16:rowId xmlns:a16="http://schemas.microsoft.com/office/drawing/2014/main" val="584088404"/>
                  </a:ext>
                </a:extLst>
              </a:tr>
              <a:tr h="411839">
                <a:tc>
                  <a:txBody>
                    <a:bodyPr/>
                    <a:lstStyle/>
                    <a:p>
                      <a:pP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L1: Đòi cái máng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686467"/>
                  </a:ext>
                </a:extLst>
              </a:tr>
              <a:tr h="411839">
                <a:tc>
                  <a:txBody>
                    <a:bodyPr/>
                    <a:lstStyle/>
                    <a:p>
                      <a:pP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L2: Đòi ngôi nhà rộng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2051898"/>
                  </a:ext>
                </a:extLst>
              </a:tr>
              <a:tr h="411839">
                <a:tc>
                  <a:txBody>
                    <a:bodyPr/>
                    <a:lstStyle/>
                    <a:p>
                      <a:pP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L3: Làm Nhất phẩm phu nhân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6111638"/>
                  </a:ext>
                </a:extLst>
              </a:tr>
              <a:tr h="411839">
                <a:tc>
                  <a:txBody>
                    <a:bodyPr/>
                    <a:lstStyle/>
                    <a:p>
                      <a:pPr>
                        <a:lnSpc>
                          <a:spcPct val="115000"/>
                        </a:lnSpc>
                        <a:spcAft>
                          <a:spcPts val="0"/>
                        </a:spcAft>
                      </a:pP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L4: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hoàng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57738047"/>
                  </a:ext>
                </a:extLst>
              </a:tr>
              <a:tr h="411839">
                <a:tc>
                  <a:txBody>
                    <a:bodyPr/>
                    <a:lstStyle/>
                    <a:p>
                      <a:pPr>
                        <a:lnSpc>
                          <a:spcPct val="115000"/>
                        </a:lnSpc>
                        <a:spcAft>
                          <a:spcPts val="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L5: Làm Long vương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72518093"/>
                  </a:ext>
                </a:extLst>
              </a:tr>
            </a:tbl>
          </a:graphicData>
        </a:graphic>
      </p:graphicFrame>
      <p:sp>
        <p:nvSpPr>
          <p:cNvPr id="9" name="TextBox 8"/>
          <p:cNvSpPr txBox="1"/>
          <p:nvPr/>
        </p:nvSpPr>
        <p:spPr>
          <a:xfrm>
            <a:off x="635789" y="1680519"/>
            <a:ext cx="3594254"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395463" y="1864211"/>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07</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7532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515672" y="1148254"/>
            <a:ext cx="510428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solidFill>
                  <a:srgbClr val="0070C0"/>
                </a:solidFill>
                <a:latin typeface="Times New Roman" panose="02020603050405020304" pitchFamily="18" charset="0"/>
                <a:ea typeface="Times New Roman" panose="02020603050405020304" pitchFamily="18" charset="0"/>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35789" y="1605819"/>
            <a:ext cx="1669047" cy="587853"/>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Biển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2825902" y="1783592"/>
            <a:ext cx="6055813" cy="802376"/>
          </a:xfrm>
          <a:custGeom>
            <a:avLst/>
            <a:gdLst>
              <a:gd name="connsiteX0" fmla="*/ 0 w 2191122"/>
              <a:gd name="connsiteY0" fmla="*/ 77391 h 773906"/>
              <a:gd name="connsiteX1" fmla="*/ 77391 w 2191122"/>
              <a:gd name="connsiteY1" fmla="*/ 0 h 773906"/>
              <a:gd name="connsiteX2" fmla="*/ 2113731 w 2191122"/>
              <a:gd name="connsiteY2" fmla="*/ 0 h 773906"/>
              <a:gd name="connsiteX3" fmla="*/ 2191122 w 2191122"/>
              <a:gd name="connsiteY3" fmla="*/ 77391 h 773906"/>
              <a:gd name="connsiteX4" fmla="*/ 2191122 w 2191122"/>
              <a:gd name="connsiteY4" fmla="*/ 696515 h 773906"/>
              <a:gd name="connsiteX5" fmla="*/ 2113731 w 2191122"/>
              <a:gd name="connsiteY5" fmla="*/ 773906 h 773906"/>
              <a:gd name="connsiteX6" fmla="*/ 77391 w 2191122"/>
              <a:gd name="connsiteY6" fmla="*/ 773906 h 773906"/>
              <a:gd name="connsiteX7" fmla="*/ 0 w 2191122"/>
              <a:gd name="connsiteY7" fmla="*/ 696515 h 773906"/>
              <a:gd name="connsiteX8" fmla="*/ 0 w 2191122"/>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122" h="773906">
                <a:moveTo>
                  <a:pt x="0" y="77391"/>
                </a:moveTo>
                <a:cubicBezTo>
                  <a:pt x="0" y="34649"/>
                  <a:pt x="34649" y="0"/>
                  <a:pt x="77391" y="0"/>
                </a:cubicBezTo>
                <a:lnTo>
                  <a:pt x="2113731" y="0"/>
                </a:lnTo>
                <a:cubicBezTo>
                  <a:pt x="2156473" y="0"/>
                  <a:pt x="2191122" y="34649"/>
                  <a:pt x="2191122" y="77391"/>
                </a:cubicBezTo>
                <a:lnTo>
                  <a:pt x="2191122" y="696515"/>
                </a:lnTo>
                <a:cubicBezTo>
                  <a:pt x="2191122" y="739257"/>
                  <a:pt x="2156473" y="773906"/>
                  <a:pt x="2113731" y="773906"/>
                </a:cubicBezTo>
                <a:lnTo>
                  <a:pt x="77391" y="773906"/>
                </a:lnTo>
                <a:cubicBezTo>
                  <a:pt x="34649" y="773906"/>
                  <a:pt x="0" y="739257"/>
                  <a:pt x="0" y="696515"/>
                </a:cubicBezTo>
                <a:lnTo>
                  <a:pt x="0" y="77391"/>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817" tIns="79817" rIns="79817" bIns="79817"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êm</a:t>
            </a:r>
            <a:r>
              <a:rPr lang="en-US" sz="2800" kern="1200" dirty="0" smtClean="0">
                <a:latin typeface="Times New Roman" panose="02020603050405020304" pitchFamily="18" charset="0"/>
                <a:cs typeface="Times New Roman" panose="02020603050405020304" pitchFamily="18" charset="0"/>
              </a:rPr>
              <a:t> ả</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825902" y="2679699"/>
            <a:ext cx="6055813" cy="802376"/>
          </a:xfrm>
          <a:custGeom>
            <a:avLst/>
            <a:gdLst>
              <a:gd name="connsiteX0" fmla="*/ 0 w 2191122"/>
              <a:gd name="connsiteY0" fmla="*/ 77391 h 773906"/>
              <a:gd name="connsiteX1" fmla="*/ 77391 w 2191122"/>
              <a:gd name="connsiteY1" fmla="*/ 0 h 773906"/>
              <a:gd name="connsiteX2" fmla="*/ 2113731 w 2191122"/>
              <a:gd name="connsiteY2" fmla="*/ 0 h 773906"/>
              <a:gd name="connsiteX3" fmla="*/ 2191122 w 2191122"/>
              <a:gd name="connsiteY3" fmla="*/ 77391 h 773906"/>
              <a:gd name="connsiteX4" fmla="*/ 2191122 w 2191122"/>
              <a:gd name="connsiteY4" fmla="*/ 696515 h 773906"/>
              <a:gd name="connsiteX5" fmla="*/ 2113731 w 2191122"/>
              <a:gd name="connsiteY5" fmla="*/ 773906 h 773906"/>
              <a:gd name="connsiteX6" fmla="*/ 77391 w 2191122"/>
              <a:gd name="connsiteY6" fmla="*/ 773906 h 773906"/>
              <a:gd name="connsiteX7" fmla="*/ 0 w 2191122"/>
              <a:gd name="connsiteY7" fmla="*/ 696515 h 773906"/>
              <a:gd name="connsiteX8" fmla="*/ 0 w 2191122"/>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122" h="773906">
                <a:moveTo>
                  <a:pt x="0" y="77391"/>
                </a:moveTo>
                <a:cubicBezTo>
                  <a:pt x="0" y="34649"/>
                  <a:pt x="34649" y="0"/>
                  <a:pt x="77391" y="0"/>
                </a:cubicBezTo>
                <a:lnTo>
                  <a:pt x="2113731" y="0"/>
                </a:lnTo>
                <a:cubicBezTo>
                  <a:pt x="2156473" y="0"/>
                  <a:pt x="2191122" y="34649"/>
                  <a:pt x="2191122" y="77391"/>
                </a:cubicBezTo>
                <a:lnTo>
                  <a:pt x="2191122" y="696515"/>
                </a:lnTo>
                <a:cubicBezTo>
                  <a:pt x="2191122" y="739257"/>
                  <a:pt x="2156473" y="773906"/>
                  <a:pt x="2113731" y="773906"/>
                </a:cubicBezTo>
                <a:lnTo>
                  <a:pt x="77391" y="773906"/>
                </a:lnTo>
                <a:cubicBezTo>
                  <a:pt x="34649" y="773906"/>
                  <a:pt x="0" y="739257"/>
                  <a:pt x="0" y="696515"/>
                </a:cubicBezTo>
                <a:lnTo>
                  <a:pt x="0" y="77391"/>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817" tIns="79817" rIns="79817" bIns="79817" numCol="1" spcCol="1270" anchor="ctr" anchorCtr="0">
            <a:noAutofit/>
          </a:bodyPr>
          <a:lstStyle/>
          <a:p>
            <a:pPr lvl="0" algn="ctr" defTabSz="666750">
              <a:lnSpc>
                <a:spcPct val="90000"/>
              </a:lnSpc>
              <a:spcBef>
                <a:spcPct val="0"/>
              </a:spcBef>
              <a:spcAft>
                <a:spcPct val="35000"/>
              </a:spcAft>
            </a:pPr>
            <a:r>
              <a:rPr lang="en-US" sz="15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2: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sóng</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825902" y="3575806"/>
            <a:ext cx="6055813" cy="802376"/>
          </a:xfrm>
          <a:custGeom>
            <a:avLst/>
            <a:gdLst>
              <a:gd name="connsiteX0" fmla="*/ 0 w 2191122"/>
              <a:gd name="connsiteY0" fmla="*/ 77391 h 773906"/>
              <a:gd name="connsiteX1" fmla="*/ 77391 w 2191122"/>
              <a:gd name="connsiteY1" fmla="*/ 0 h 773906"/>
              <a:gd name="connsiteX2" fmla="*/ 2113731 w 2191122"/>
              <a:gd name="connsiteY2" fmla="*/ 0 h 773906"/>
              <a:gd name="connsiteX3" fmla="*/ 2191122 w 2191122"/>
              <a:gd name="connsiteY3" fmla="*/ 77391 h 773906"/>
              <a:gd name="connsiteX4" fmla="*/ 2191122 w 2191122"/>
              <a:gd name="connsiteY4" fmla="*/ 696515 h 773906"/>
              <a:gd name="connsiteX5" fmla="*/ 2113731 w 2191122"/>
              <a:gd name="connsiteY5" fmla="*/ 773906 h 773906"/>
              <a:gd name="connsiteX6" fmla="*/ 77391 w 2191122"/>
              <a:gd name="connsiteY6" fmla="*/ 773906 h 773906"/>
              <a:gd name="connsiteX7" fmla="*/ 0 w 2191122"/>
              <a:gd name="connsiteY7" fmla="*/ 696515 h 773906"/>
              <a:gd name="connsiteX8" fmla="*/ 0 w 2191122"/>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122" h="773906">
                <a:moveTo>
                  <a:pt x="0" y="77391"/>
                </a:moveTo>
                <a:cubicBezTo>
                  <a:pt x="0" y="34649"/>
                  <a:pt x="34649" y="0"/>
                  <a:pt x="77391" y="0"/>
                </a:cubicBezTo>
                <a:lnTo>
                  <a:pt x="2113731" y="0"/>
                </a:lnTo>
                <a:cubicBezTo>
                  <a:pt x="2156473" y="0"/>
                  <a:pt x="2191122" y="34649"/>
                  <a:pt x="2191122" y="77391"/>
                </a:cubicBezTo>
                <a:lnTo>
                  <a:pt x="2191122" y="696515"/>
                </a:lnTo>
                <a:cubicBezTo>
                  <a:pt x="2191122" y="739257"/>
                  <a:pt x="2156473" y="773906"/>
                  <a:pt x="2113731" y="773906"/>
                </a:cubicBezTo>
                <a:lnTo>
                  <a:pt x="77391" y="773906"/>
                </a:lnTo>
                <a:cubicBezTo>
                  <a:pt x="34649" y="773906"/>
                  <a:pt x="0" y="739257"/>
                  <a:pt x="0" y="696515"/>
                </a:cubicBezTo>
                <a:lnTo>
                  <a:pt x="0" y="77391"/>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817" tIns="79817" rIns="79817" bIns="79817"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dội</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842665" y="4471913"/>
            <a:ext cx="6055813" cy="802376"/>
          </a:xfrm>
          <a:custGeom>
            <a:avLst/>
            <a:gdLst>
              <a:gd name="connsiteX0" fmla="*/ 0 w 2191122"/>
              <a:gd name="connsiteY0" fmla="*/ 77391 h 773906"/>
              <a:gd name="connsiteX1" fmla="*/ 77391 w 2191122"/>
              <a:gd name="connsiteY1" fmla="*/ 0 h 773906"/>
              <a:gd name="connsiteX2" fmla="*/ 2113731 w 2191122"/>
              <a:gd name="connsiteY2" fmla="*/ 0 h 773906"/>
              <a:gd name="connsiteX3" fmla="*/ 2191122 w 2191122"/>
              <a:gd name="connsiteY3" fmla="*/ 77391 h 773906"/>
              <a:gd name="connsiteX4" fmla="*/ 2191122 w 2191122"/>
              <a:gd name="connsiteY4" fmla="*/ 696515 h 773906"/>
              <a:gd name="connsiteX5" fmla="*/ 2113731 w 2191122"/>
              <a:gd name="connsiteY5" fmla="*/ 773906 h 773906"/>
              <a:gd name="connsiteX6" fmla="*/ 77391 w 2191122"/>
              <a:gd name="connsiteY6" fmla="*/ 773906 h 773906"/>
              <a:gd name="connsiteX7" fmla="*/ 0 w 2191122"/>
              <a:gd name="connsiteY7" fmla="*/ 696515 h 773906"/>
              <a:gd name="connsiteX8" fmla="*/ 0 w 2191122"/>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122" h="773906">
                <a:moveTo>
                  <a:pt x="0" y="77391"/>
                </a:moveTo>
                <a:cubicBezTo>
                  <a:pt x="0" y="34649"/>
                  <a:pt x="34649" y="0"/>
                  <a:pt x="77391" y="0"/>
                </a:cubicBezTo>
                <a:lnTo>
                  <a:pt x="2113731" y="0"/>
                </a:lnTo>
                <a:cubicBezTo>
                  <a:pt x="2156473" y="0"/>
                  <a:pt x="2191122" y="34649"/>
                  <a:pt x="2191122" y="77391"/>
                </a:cubicBezTo>
                <a:lnTo>
                  <a:pt x="2191122" y="696515"/>
                </a:lnTo>
                <a:cubicBezTo>
                  <a:pt x="2191122" y="739257"/>
                  <a:pt x="2156473" y="773906"/>
                  <a:pt x="2113731" y="773906"/>
                </a:cubicBezTo>
                <a:lnTo>
                  <a:pt x="77391" y="773906"/>
                </a:lnTo>
                <a:cubicBezTo>
                  <a:pt x="34649" y="773906"/>
                  <a:pt x="0" y="739257"/>
                  <a:pt x="0" y="696515"/>
                </a:cubicBezTo>
                <a:lnTo>
                  <a:pt x="0" y="77391"/>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817" tIns="79817" rIns="79817" bIns="79817"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4: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mịt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2825902" y="5368021"/>
            <a:ext cx="6055813" cy="951405"/>
          </a:xfrm>
          <a:custGeom>
            <a:avLst/>
            <a:gdLst>
              <a:gd name="connsiteX0" fmla="*/ 0 w 2191122"/>
              <a:gd name="connsiteY0" fmla="*/ 77391 h 773906"/>
              <a:gd name="connsiteX1" fmla="*/ 77391 w 2191122"/>
              <a:gd name="connsiteY1" fmla="*/ 0 h 773906"/>
              <a:gd name="connsiteX2" fmla="*/ 2113731 w 2191122"/>
              <a:gd name="connsiteY2" fmla="*/ 0 h 773906"/>
              <a:gd name="connsiteX3" fmla="*/ 2191122 w 2191122"/>
              <a:gd name="connsiteY3" fmla="*/ 77391 h 773906"/>
              <a:gd name="connsiteX4" fmla="*/ 2191122 w 2191122"/>
              <a:gd name="connsiteY4" fmla="*/ 696515 h 773906"/>
              <a:gd name="connsiteX5" fmla="*/ 2113731 w 2191122"/>
              <a:gd name="connsiteY5" fmla="*/ 773906 h 773906"/>
              <a:gd name="connsiteX6" fmla="*/ 77391 w 2191122"/>
              <a:gd name="connsiteY6" fmla="*/ 773906 h 773906"/>
              <a:gd name="connsiteX7" fmla="*/ 0 w 2191122"/>
              <a:gd name="connsiteY7" fmla="*/ 696515 h 773906"/>
              <a:gd name="connsiteX8" fmla="*/ 0 w 2191122"/>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122" h="773906">
                <a:moveTo>
                  <a:pt x="0" y="77391"/>
                </a:moveTo>
                <a:cubicBezTo>
                  <a:pt x="0" y="34649"/>
                  <a:pt x="34649" y="0"/>
                  <a:pt x="77391" y="0"/>
                </a:cubicBezTo>
                <a:lnTo>
                  <a:pt x="2113731" y="0"/>
                </a:lnTo>
                <a:cubicBezTo>
                  <a:pt x="2156473" y="0"/>
                  <a:pt x="2191122" y="34649"/>
                  <a:pt x="2191122" y="77391"/>
                </a:cubicBezTo>
                <a:lnTo>
                  <a:pt x="2191122" y="696515"/>
                </a:lnTo>
                <a:cubicBezTo>
                  <a:pt x="2191122" y="739257"/>
                  <a:pt x="2156473" y="773906"/>
                  <a:pt x="2113731" y="773906"/>
                </a:cubicBezTo>
                <a:lnTo>
                  <a:pt x="77391" y="773906"/>
                </a:lnTo>
                <a:cubicBezTo>
                  <a:pt x="34649" y="773906"/>
                  <a:pt x="0" y="739257"/>
                  <a:pt x="0" y="696515"/>
                </a:cubicBezTo>
                <a:lnTo>
                  <a:pt x="0" y="77391"/>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817" tIns="79817" rIns="79817" bIns="79817" numCol="1" spcCol="1270" anchor="ctr" anchorCtr="0">
            <a:noAutofit/>
          </a:bodyPr>
          <a:lstStyle/>
          <a:p>
            <a:pPr lvl="0" algn="ctr" defTabSz="6667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5:biển </a:t>
            </a:r>
            <a:r>
              <a:rPr lang="en-US" sz="2800" kern="1200" dirty="0" err="1" smtClean="0">
                <a:latin typeface="Times New Roman" panose="02020603050405020304" pitchFamily="18" charset="0"/>
                <a:cs typeface="Times New Roman" panose="02020603050405020304" pitchFamily="18" charset="0"/>
              </a:rPr>
              <a:t>xanh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khủng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8"/>
          <a:stretch>
            <a:fillRect/>
          </a:stretch>
        </p:blipFill>
        <p:spPr>
          <a:xfrm>
            <a:off x="9125554" y="1340593"/>
            <a:ext cx="2651917" cy="2481599"/>
          </a:xfrm>
          <a:prstGeom prst="ellipse">
            <a:avLst/>
          </a:prstGeom>
          <a:ln>
            <a:noFill/>
          </a:ln>
          <a:effectLst>
            <a:softEdge rad="112500"/>
          </a:effectLst>
        </p:spPr>
      </p:pic>
      <p:pic>
        <p:nvPicPr>
          <p:cNvPr id="25" name="Picture 24"/>
          <p:cNvPicPr>
            <a:picLocks noChangeAspect="1"/>
          </p:cNvPicPr>
          <p:nvPr/>
        </p:nvPicPr>
        <p:blipFill>
          <a:blip r:embed="rId9"/>
          <a:stretch>
            <a:fillRect/>
          </a:stretch>
        </p:blipFill>
        <p:spPr>
          <a:xfrm flipH="1">
            <a:off x="137243" y="3147758"/>
            <a:ext cx="2583502" cy="2382539"/>
          </a:xfrm>
          <a:prstGeom prst="ellipse">
            <a:avLst/>
          </a:prstGeom>
          <a:ln>
            <a:noFill/>
          </a:ln>
          <a:effectLst>
            <a:softEdge rad="112500"/>
          </a:effectLst>
        </p:spPr>
      </p:pic>
    </p:spTree>
    <p:extLst>
      <p:ext uri="{BB962C8B-B14F-4D97-AF65-F5344CB8AC3E}">
        <p14:creationId xmlns:p14="http://schemas.microsoft.com/office/powerpoint/2010/main" val="6579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20"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515672" y="1148254"/>
            <a:ext cx="510428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solidFill>
                  <a:srgbClr val="0070C0"/>
                </a:solidFill>
                <a:latin typeface="Times New Roman" panose="02020603050405020304" pitchFamily="18" charset="0"/>
                <a:ea typeface="Times New Roman" panose="02020603050405020304" pitchFamily="18" charset="0"/>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35789" y="1605819"/>
            <a:ext cx="166904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Freeform 10"/>
          <p:cNvSpPr/>
          <p:nvPr/>
        </p:nvSpPr>
        <p:spPr>
          <a:xfrm>
            <a:off x="960120" y="2232709"/>
            <a:ext cx="3190068" cy="3649891"/>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N</a:t>
            </a:r>
            <a:r>
              <a:rPr lang="en-US" sz="3200" kern="1200" dirty="0" err="1" smtClean="0">
                <a:latin typeface="Times New Roman" panose="02020603050405020304" pitchFamily="18" charset="0"/>
                <a:cs typeface="Times New Roman" panose="02020603050405020304" pitchFamily="18" charset="0"/>
              </a:rPr>
              <a:t>ghệ</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thuật</a:t>
            </a:r>
            <a:r>
              <a:rPr lang="vi-VN" sz="3200" kern="1200" dirty="0" smtClean="0">
                <a:latin typeface="Times New Roman" panose="02020603050405020304" pitchFamily="18" charset="0"/>
                <a:cs typeface="Times New Roman" panose="02020603050405020304" pitchFamily="18" charset="0"/>
              </a:rPr>
              <a:t>: Lặp tăng tiến; dùng động từ, tính từ miêu tả,  từ láy gợi hình, gợi tả; biển mang ý nghĩa ẩn dụ sâu sắc.</a:t>
            </a:r>
            <a:endParaRPr lang="en-US" sz="32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314565" y="2232709"/>
            <a:ext cx="3291455" cy="3641995"/>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hiền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thanh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770397" y="2232709"/>
            <a:ext cx="3340068" cy="3578504"/>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lam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a:p>
            <a:pPr lvl="0" algn="l" defTabSz="800100">
              <a:lnSpc>
                <a:spcPct val="90000"/>
              </a:lnSpc>
              <a:spcBef>
                <a:spcPct val="0"/>
              </a:spcBef>
              <a:spcAft>
                <a:spcPct val="35000"/>
              </a:spcAft>
            </a:pPr>
            <a:endParaRPr lang="en-US" sz="2800" kern="1200" dirty="0"/>
          </a:p>
        </p:txBody>
      </p:sp>
      <p:sp>
        <p:nvSpPr>
          <p:cNvPr id="31" name="Flowchart: Extract 30"/>
          <p:cNvSpPr/>
          <p:nvPr/>
        </p:nvSpPr>
        <p:spPr>
          <a:xfrm rot="5400000">
            <a:off x="7537039" y="5450706"/>
            <a:ext cx="466715"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lowchart: Extract 31"/>
          <p:cNvSpPr/>
          <p:nvPr/>
        </p:nvSpPr>
        <p:spPr>
          <a:xfrm rot="5400000">
            <a:off x="4016823" y="5493502"/>
            <a:ext cx="466715"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13622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3" name="Rectangle 2"/>
          <p:cNvSpPr/>
          <p:nvPr/>
        </p:nvSpPr>
        <p:spPr>
          <a:xfrm>
            <a:off x="515672" y="1148254"/>
            <a:ext cx="510428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solidFill>
                  <a:srgbClr val="0070C0"/>
                </a:solidFill>
                <a:latin typeface="Times New Roman" panose="02020603050405020304" pitchFamily="18" charset="0"/>
                <a:ea typeface="Times New Roman" panose="02020603050405020304" pitchFamily="18" charset="0"/>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35789" y="1711246"/>
            <a:ext cx="1832553" cy="587853"/>
          </a:xfrm>
          <a:prstGeom prst="rect">
            <a:avLst/>
          </a:prstGeom>
        </p:spPr>
        <p:txBody>
          <a:bodyPr wrap="none">
            <a:spAutoFit/>
          </a:bodyPr>
          <a:lstStyle/>
          <a:p>
            <a:pPr algn="just">
              <a:lnSpc>
                <a:spcPct val="115000"/>
              </a:lnSpc>
              <a:spcAft>
                <a:spcPts val="0"/>
              </a:spcAft>
            </a:pPr>
            <a:r>
              <a:rPr lang="nl-NL" sz="2800" b="1" dirty="0">
                <a:latin typeface="Times New Roman" panose="02020603050405020304" pitchFamily="18" charset="0"/>
                <a:ea typeface="Times New Roman" panose="02020603050405020304" pitchFamily="18" charset="0"/>
              </a:rPr>
              <a:t>b. Cá vàng</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825500" y="2443895"/>
            <a:ext cx="2767263" cy="3147601"/>
          </a:xfrm>
          <a:custGeom>
            <a:avLst/>
            <a:gdLst>
              <a:gd name="connsiteX0" fmla="*/ 0 w 2135187"/>
              <a:gd name="connsiteY0" fmla="*/ 194169 h 1941686"/>
              <a:gd name="connsiteX1" fmla="*/ 194169 w 2135187"/>
              <a:gd name="connsiteY1" fmla="*/ 0 h 1941686"/>
              <a:gd name="connsiteX2" fmla="*/ 1941018 w 2135187"/>
              <a:gd name="connsiteY2" fmla="*/ 0 h 1941686"/>
              <a:gd name="connsiteX3" fmla="*/ 2135187 w 2135187"/>
              <a:gd name="connsiteY3" fmla="*/ 194169 h 1941686"/>
              <a:gd name="connsiteX4" fmla="*/ 2135187 w 2135187"/>
              <a:gd name="connsiteY4" fmla="*/ 1747517 h 1941686"/>
              <a:gd name="connsiteX5" fmla="*/ 1941018 w 2135187"/>
              <a:gd name="connsiteY5" fmla="*/ 1941686 h 1941686"/>
              <a:gd name="connsiteX6" fmla="*/ 194169 w 2135187"/>
              <a:gd name="connsiteY6" fmla="*/ 1941686 h 1941686"/>
              <a:gd name="connsiteX7" fmla="*/ 0 w 2135187"/>
              <a:gd name="connsiteY7" fmla="*/ 1747517 h 1941686"/>
              <a:gd name="connsiteX8" fmla="*/ 0 w 2135187"/>
              <a:gd name="connsiteY8" fmla="*/ 194169 h 194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941686">
                <a:moveTo>
                  <a:pt x="0" y="194169"/>
                </a:moveTo>
                <a:cubicBezTo>
                  <a:pt x="0" y="86932"/>
                  <a:pt x="86932" y="0"/>
                  <a:pt x="194169" y="0"/>
                </a:cubicBezTo>
                <a:lnTo>
                  <a:pt x="1941018" y="0"/>
                </a:lnTo>
                <a:cubicBezTo>
                  <a:pt x="2048255" y="0"/>
                  <a:pt x="2135187" y="86932"/>
                  <a:pt x="2135187" y="194169"/>
                </a:cubicBezTo>
                <a:lnTo>
                  <a:pt x="2135187" y="1747517"/>
                </a:lnTo>
                <a:cubicBezTo>
                  <a:pt x="2135187" y="1854754"/>
                  <a:pt x="2048255" y="1941686"/>
                  <a:pt x="1941018" y="1941686"/>
                </a:cubicBezTo>
                <a:lnTo>
                  <a:pt x="194169" y="1941686"/>
                </a:lnTo>
                <a:cubicBezTo>
                  <a:pt x="86932" y="1941686"/>
                  <a:pt x="0" y="1854754"/>
                  <a:pt x="0" y="1747517"/>
                </a:cubicBezTo>
                <a:lnTo>
                  <a:pt x="0" y="19416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50" tIns="125450" rIns="125450" bIns="125450" numCol="1" spcCol="1270" anchor="ctr" anchorCtr="0">
            <a:noAutofit/>
          </a:bodyPr>
          <a:lstStyle/>
          <a:p>
            <a:pPr lvl="0" algn="ctr" defTabSz="800100">
              <a:lnSpc>
                <a:spcPct val="90000"/>
              </a:lnSpc>
              <a:spcBef>
                <a:spcPct val="0"/>
              </a:spcBef>
              <a:spcAft>
                <a:spcPct val="35000"/>
              </a:spcAft>
            </a:pPr>
            <a:r>
              <a:rPr lang="nl-NL" sz="2600" kern="1200" dirty="0" smtClean="0">
                <a:latin typeface="Times New Roman" panose="02020603050405020304" pitchFamily="18" charset="0"/>
                <a:cs typeface="Times New Roman" panose="02020603050405020304" pitchFamily="18" charset="0"/>
              </a:rPr>
              <a:t>Cá vàng tượng trưng cho lòng biết ơn, tấm lòng của nhân dân đối với những người nhân hậu, biết cứu giúp kẻ hoạn nạn.</a:t>
            </a:r>
            <a:endParaRPr lang="en-US" sz="26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3869491" y="3588497"/>
            <a:ext cx="586659" cy="858397"/>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622300">
              <a:lnSpc>
                <a:spcPct val="90000"/>
              </a:lnSpc>
              <a:spcBef>
                <a:spcPct val="0"/>
              </a:spcBef>
              <a:spcAft>
                <a:spcPct val="35000"/>
              </a:spcAft>
            </a:pPr>
            <a:endParaRPr lang="en-US" sz="1400" kern="1200"/>
          </a:p>
        </p:txBody>
      </p:sp>
      <p:sp>
        <p:nvSpPr>
          <p:cNvPr id="15" name="Freeform 14"/>
          <p:cNvSpPr/>
          <p:nvPr/>
        </p:nvSpPr>
        <p:spPr>
          <a:xfrm>
            <a:off x="4699669" y="2443895"/>
            <a:ext cx="2767263" cy="3147601"/>
          </a:xfrm>
          <a:custGeom>
            <a:avLst/>
            <a:gdLst>
              <a:gd name="connsiteX0" fmla="*/ 0 w 2135187"/>
              <a:gd name="connsiteY0" fmla="*/ 194169 h 1941686"/>
              <a:gd name="connsiteX1" fmla="*/ 194169 w 2135187"/>
              <a:gd name="connsiteY1" fmla="*/ 0 h 1941686"/>
              <a:gd name="connsiteX2" fmla="*/ 1941018 w 2135187"/>
              <a:gd name="connsiteY2" fmla="*/ 0 h 1941686"/>
              <a:gd name="connsiteX3" fmla="*/ 2135187 w 2135187"/>
              <a:gd name="connsiteY3" fmla="*/ 194169 h 1941686"/>
              <a:gd name="connsiteX4" fmla="*/ 2135187 w 2135187"/>
              <a:gd name="connsiteY4" fmla="*/ 1747517 h 1941686"/>
              <a:gd name="connsiteX5" fmla="*/ 1941018 w 2135187"/>
              <a:gd name="connsiteY5" fmla="*/ 1941686 h 1941686"/>
              <a:gd name="connsiteX6" fmla="*/ 194169 w 2135187"/>
              <a:gd name="connsiteY6" fmla="*/ 1941686 h 1941686"/>
              <a:gd name="connsiteX7" fmla="*/ 0 w 2135187"/>
              <a:gd name="connsiteY7" fmla="*/ 1747517 h 1941686"/>
              <a:gd name="connsiteX8" fmla="*/ 0 w 2135187"/>
              <a:gd name="connsiteY8" fmla="*/ 194169 h 194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941686">
                <a:moveTo>
                  <a:pt x="0" y="194169"/>
                </a:moveTo>
                <a:cubicBezTo>
                  <a:pt x="0" y="86932"/>
                  <a:pt x="86932" y="0"/>
                  <a:pt x="194169" y="0"/>
                </a:cubicBezTo>
                <a:lnTo>
                  <a:pt x="1941018" y="0"/>
                </a:lnTo>
                <a:cubicBezTo>
                  <a:pt x="2048255" y="0"/>
                  <a:pt x="2135187" y="86932"/>
                  <a:pt x="2135187" y="194169"/>
                </a:cubicBezTo>
                <a:lnTo>
                  <a:pt x="2135187" y="1747517"/>
                </a:lnTo>
                <a:cubicBezTo>
                  <a:pt x="2135187" y="1854754"/>
                  <a:pt x="2048255" y="1941686"/>
                  <a:pt x="1941018" y="1941686"/>
                </a:cubicBezTo>
                <a:lnTo>
                  <a:pt x="194169" y="1941686"/>
                </a:lnTo>
                <a:cubicBezTo>
                  <a:pt x="86932" y="1941686"/>
                  <a:pt x="0" y="1854754"/>
                  <a:pt x="0" y="1747517"/>
                </a:cubicBezTo>
                <a:lnTo>
                  <a:pt x="0" y="19416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50" tIns="125450" rIns="125450" bIns="125450" numCol="1" spcCol="1270" anchor="ctr" anchorCtr="0">
            <a:noAutofit/>
          </a:bodyPr>
          <a:lstStyle/>
          <a:p>
            <a:pPr lvl="0" algn="ctr" defTabSz="8001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Cá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lão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nhưng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sau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vì</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đòi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hỏi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điểm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dừng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mụ</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tước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đoạt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a:t>
            </a:r>
            <a:r>
              <a:rPr lang="en-US" sz="2600"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743659" y="3588497"/>
            <a:ext cx="586659" cy="858397"/>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622300">
              <a:lnSpc>
                <a:spcPct val="90000"/>
              </a:lnSpc>
              <a:spcBef>
                <a:spcPct val="0"/>
              </a:spcBef>
              <a:spcAft>
                <a:spcPct val="35000"/>
              </a:spcAft>
            </a:pPr>
            <a:endParaRPr lang="en-US" sz="1400" kern="1200"/>
          </a:p>
        </p:txBody>
      </p:sp>
      <p:sp>
        <p:nvSpPr>
          <p:cNvPr id="18" name="Freeform 17"/>
          <p:cNvSpPr/>
          <p:nvPr/>
        </p:nvSpPr>
        <p:spPr>
          <a:xfrm>
            <a:off x="8573837" y="2443895"/>
            <a:ext cx="2767263" cy="3147601"/>
          </a:xfrm>
          <a:custGeom>
            <a:avLst/>
            <a:gdLst>
              <a:gd name="connsiteX0" fmla="*/ 0 w 2135187"/>
              <a:gd name="connsiteY0" fmla="*/ 194169 h 1941686"/>
              <a:gd name="connsiteX1" fmla="*/ 194169 w 2135187"/>
              <a:gd name="connsiteY1" fmla="*/ 0 h 1941686"/>
              <a:gd name="connsiteX2" fmla="*/ 1941018 w 2135187"/>
              <a:gd name="connsiteY2" fmla="*/ 0 h 1941686"/>
              <a:gd name="connsiteX3" fmla="*/ 2135187 w 2135187"/>
              <a:gd name="connsiteY3" fmla="*/ 194169 h 1941686"/>
              <a:gd name="connsiteX4" fmla="*/ 2135187 w 2135187"/>
              <a:gd name="connsiteY4" fmla="*/ 1747517 h 1941686"/>
              <a:gd name="connsiteX5" fmla="*/ 1941018 w 2135187"/>
              <a:gd name="connsiteY5" fmla="*/ 1941686 h 1941686"/>
              <a:gd name="connsiteX6" fmla="*/ 194169 w 2135187"/>
              <a:gd name="connsiteY6" fmla="*/ 1941686 h 1941686"/>
              <a:gd name="connsiteX7" fmla="*/ 0 w 2135187"/>
              <a:gd name="connsiteY7" fmla="*/ 1747517 h 1941686"/>
              <a:gd name="connsiteX8" fmla="*/ 0 w 2135187"/>
              <a:gd name="connsiteY8" fmla="*/ 194169 h 194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941686">
                <a:moveTo>
                  <a:pt x="0" y="194169"/>
                </a:moveTo>
                <a:cubicBezTo>
                  <a:pt x="0" y="86932"/>
                  <a:pt x="86932" y="0"/>
                  <a:pt x="194169" y="0"/>
                </a:cubicBezTo>
                <a:lnTo>
                  <a:pt x="1941018" y="0"/>
                </a:lnTo>
                <a:cubicBezTo>
                  <a:pt x="2048255" y="0"/>
                  <a:pt x="2135187" y="86932"/>
                  <a:pt x="2135187" y="194169"/>
                </a:cubicBezTo>
                <a:lnTo>
                  <a:pt x="2135187" y="1747517"/>
                </a:lnTo>
                <a:cubicBezTo>
                  <a:pt x="2135187" y="1854754"/>
                  <a:pt x="2048255" y="1941686"/>
                  <a:pt x="1941018" y="1941686"/>
                </a:cubicBezTo>
                <a:lnTo>
                  <a:pt x="194169" y="1941686"/>
                </a:lnTo>
                <a:cubicBezTo>
                  <a:pt x="86932" y="1941686"/>
                  <a:pt x="0" y="1854754"/>
                  <a:pt x="0" y="1747517"/>
                </a:cubicBezTo>
                <a:lnTo>
                  <a:pt x="0" y="19416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50" tIns="125450" rIns="125450" bIns="125450" numCol="1" spcCol="1270" anchor="ctr" anchorCtr="0">
            <a:noAutofit/>
          </a:bodyPr>
          <a:lstStyle/>
          <a:p>
            <a:pPr lvl="0" algn="ctr" defTabSz="8001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Cá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lòng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tốt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tượng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lí</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hội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thưởng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hiền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phạt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ác</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9" name="Cloud Callout 18"/>
          <p:cNvSpPr/>
          <p:nvPr/>
        </p:nvSpPr>
        <p:spPr>
          <a:xfrm>
            <a:off x="3012519" y="2276546"/>
            <a:ext cx="6083142" cy="261718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suy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nghĩ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về</a:t>
            </a:r>
            <a:r>
              <a:rPr lang="en-US" sz="3200" i="1" dirty="0">
                <a:solidFill>
                  <a:srgbClr val="0D0D0D"/>
                </a:solidFill>
                <a:latin typeface="Times New Roman" panose="02020603050405020304" pitchFamily="18" charset="0"/>
                <a:ea typeface="Times New Roman" panose="02020603050405020304" pitchFamily="18" charset="0"/>
              </a:rPr>
              <a:t> ý </a:t>
            </a:r>
            <a:r>
              <a:rPr lang="en-US" sz="3200" i="1" dirty="0" err="1">
                <a:solidFill>
                  <a:srgbClr val="0D0D0D"/>
                </a:solidFill>
                <a:latin typeface="Times New Roman" panose="02020603050405020304" pitchFamily="18" charset="0"/>
                <a:ea typeface="Times New Roman" panose="02020603050405020304" pitchFamily="18" charset="0"/>
              </a:rPr>
              <a:t>nghĩa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nhân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vật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cá</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vàng</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6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9"/>
                                        </p:tgtEl>
                                      </p:cBhvr>
                                    </p:animEffect>
                                    <p:anim calcmode="lin" valueType="num">
                                      <p:cBhvr>
                                        <p:cTn id="7" dur="1000"/>
                                        <p:tgtEl>
                                          <p:spTgt spid="19"/>
                                        </p:tgtEl>
                                        <p:attrNameLst>
                                          <p:attrName>ppt_x</p:attrName>
                                        </p:attrNameLst>
                                      </p:cBhvr>
                                      <p:tavLst>
                                        <p:tav tm="0">
                                          <p:val>
                                            <p:strVal val="ppt_x"/>
                                          </p:val>
                                        </p:tav>
                                        <p:tav tm="100000">
                                          <p:val>
                                            <p:strVal val="ppt_x"/>
                                          </p:val>
                                        </p:tav>
                                      </p:tavLst>
                                    </p:anim>
                                    <p:anim calcmode="lin" valueType="num">
                                      <p:cBhvr>
                                        <p:cTn id="8" dur="1000"/>
                                        <p:tgtEl>
                                          <p:spTgt spid="19"/>
                                        </p:tgtEl>
                                        <p:attrNameLst>
                                          <p:attrName>ppt_y</p:attrName>
                                        </p:attrNameLst>
                                      </p:cBhvr>
                                      <p:tavLst>
                                        <p:tav tm="0">
                                          <p:val>
                                            <p:strVal val="ppt_y"/>
                                          </p:val>
                                        </p:tav>
                                        <p:tav tm="100000">
                                          <p:val>
                                            <p:strVal val="ppt_y+.1"/>
                                          </p:val>
                                        </p:tav>
                                      </p:tavLst>
                                    </p:anim>
                                    <p:set>
                                      <p:cBhvr>
                                        <p:cTn id="9" dur="1" fill="hold">
                                          <p:stCondLst>
                                            <p:cond delay="999"/>
                                          </p:stCondLst>
                                        </p:cTn>
                                        <p:tgtEl>
                                          <p:spTgt spid="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0" fill="hold"/>
                                        <p:tgtEl>
                                          <p:spTgt spid="12"/>
                                        </p:tgtEl>
                                        <p:attrNameLst>
                                          <p:attrName>ppt_x</p:attrName>
                                        </p:attrNameLst>
                                      </p:cBhvr>
                                      <p:tavLst>
                                        <p:tav tm="0">
                                          <p:val>
                                            <p:strVal val="0-#ppt_w/2"/>
                                          </p:val>
                                        </p:tav>
                                        <p:tav tm="100000">
                                          <p:val>
                                            <p:strVal val="#ppt_x"/>
                                          </p:val>
                                        </p:tav>
                                      </p:tavLst>
                                    </p:anim>
                                    <p:anim calcmode="lin" valueType="num">
                                      <p:cBhvr additive="base">
                                        <p:cTn id="15"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0-#ppt_w/2"/>
                                          </p:val>
                                        </p:tav>
                                        <p:tav tm="100000">
                                          <p:val>
                                            <p:strVal val="#ppt_x"/>
                                          </p:val>
                                        </p:tav>
                                      </p:tavLst>
                                    </p:anim>
                                    <p:anim calcmode="lin" valueType="num">
                                      <p:cBhvr additive="base">
                                        <p:cTn id="21"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000" fill="hold"/>
                                        <p:tgtEl>
                                          <p:spTgt spid="15"/>
                                        </p:tgtEl>
                                        <p:attrNameLst>
                                          <p:attrName>ppt_x</p:attrName>
                                        </p:attrNameLst>
                                      </p:cBhvr>
                                      <p:tavLst>
                                        <p:tav tm="0">
                                          <p:val>
                                            <p:strVal val="0-#ppt_w/2"/>
                                          </p:val>
                                        </p:tav>
                                        <p:tav tm="100000">
                                          <p:val>
                                            <p:strVal val="#ppt_x"/>
                                          </p:val>
                                        </p:tav>
                                      </p:tavLst>
                                    </p:anim>
                                    <p:anim calcmode="lin" valueType="num">
                                      <p:cBhvr additive="base">
                                        <p:cTn id="2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0-#ppt_w/2"/>
                                          </p:val>
                                        </p:tav>
                                        <p:tav tm="100000">
                                          <p:val>
                                            <p:strVal val="#ppt_x"/>
                                          </p:val>
                                        </p:tav>
                                      </p:tavLst>
                                    </p:anim>
                                    <p:anim calcmode="lin" valueType="num">
                                      <p:cBhvr additive="base">
                                        <p:cTn id="33"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2000" fill="hold"/>
                                        <p:tgtEl>
                                          <p:spTgt spid="18"/>
                                        </p:tgtEl>
                                        <p:attrNameLst>
                                          <p:attrName>ppt_x</p:attrName>
                                        </p:attrNameLst>
                                      </p:cBhvr>
                                      <p:tavLst>
                                        <p:tav tm="0">
                                          <p:val>
                                            <p:strVal val="0-#ppt_w/2"/>
                                          </p:val>
                                        </p:tav>
                                        <p:tav tm="100000">
                                          <p:val>
                                            <p:strVal val="#ppt_x"/>
                                          </p:val>
                                        </p:tav>
                                      </p:tavLst>
                                    </p:anim>
                                    <p:anim calcmode="lin" valueType="num">
                                      <p:cBhvr additive="base">
                                        <p:cTn id="39"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35789" y="1062910"/>
            <a:ext cx="2209259"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7030A0"/>
                </a:solidFill>
                <a:latin typeface="Times New Roman" panose="02020603050405020304" pitchFamily="18" charset="0"/>
                <a:ea typeface="MS Mincho"/>
              </a:rPr>
              <a:t>3. </a:t>
            </a:r>
            <a:r>
              <a:rPr lang="en-US" sz="2800" b="1" dirty="0" err="1">
                <a:solidFill>
                  <a:srgbClr val="7030A0"/>
                </a:solidFill>
                <a:latin typeface="Times New Roman" panose="02020603050405020304" pitchFamily="18" charset="0"/>
                <a:ea typeface="MS Mincho"/>
              </a:rPr>
              <a:t>Kết</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truyện</a:t>
            </a:r>
            <a:endParaRPr lang="en-US" sz="2800" dirty="0">
              <a:effectLst/>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a:blip r:embed="rId8"/>
          <a:srcRect l="-19987" t="-5419" r="-68740" b="84880"/>
          <a:stretch>
            <a:fillRect/>
          </a:stretch>
        </p:blipFill>
        <p:spPr>
          <a:xfrm>
            <a:off x="3708876" y="1566450"/>
            <a:ext cx="6471444" cy="704310"/>
          </a:xfrm>
          <a:custGeom>
            <a:avLst/>
            <a:gdLst>
              <a:gd name="connsiteX0" fmla="*/ 0 w 6471444"/>
              <a:gd name="connsiteY0" fmla="*/ 0 h 704310"/>
              <a:gd name="connsiteX1" fmla="*/ 6471444 w 6471444"/>
              <a:gd name="connsiteY1" fmla="*/ 0 h 704310"/>
              <a:gd name="connsiteX2" fmla="*/ 6471444 w 6471444"/>
              <a:gd name="connsiteY2" fmla="*/ 704310 h 704310"/>
              <a:gd name="connsiteX3" fmla="*/ 4114356 w 6471444"/>
              <a:gd name="connsiteY3" fmla="*/ 704310 h 704310"/>
              <a:gd name="connsiteX4" fmla="*/ 4114356 w 6471444"/>
              <a:gd name="connsiteY4" fmla="*/ 185828 h 704310"/>
              <a:gd name="connsiteX5" fmla="*/ 685356 w 6471444"/>
              <a:gd name="connsiteY5" fmla="*/ 185828 h 704310"/>
              <a:gd name="connsiteX6" fmla="*/ 685356 w 6471444"/>
              <a:gd name="connsiteY6" fmla="*/ 704310 h 704310"/>
              <a:gd name="connsiteX7" fmla="*/ 0 w 6471444"/>
              <a:gd name="connsiteY7" fmla="*/ 704310 h 704310"/>
              <a:gd name="connsiteX8" fmla="*/ 0 w 6471444"/>
              <a:gd name="connsiteY8" fmla="*/ 0 h 7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1444" h="704310">
                <a:moveTo>
                  <a:pt x="0" y="0"/>
                </a:moveTo>
                <a:lnTo>
                  <a:pt x="6471444" y="0"/>
                </a:lnTo>
                <a:lnTo>
                  <a:pt x="6471444" y="704310"/>
                </a:lnTo>
                <a:lnTo>
                  <a:pt x="4114356" y="704310"/>
                </a:lnTo>
                <a:lnTo>
                  <a:pt x="4114356" y="185828"/>
                </a:lnTo>
                <a:lnTo>
                  <a:pt x="685356" y="185828"/>
                </a:lnTo>
                <a:lnTo>
                  <a:pt x="685356" y="704310"/>
                </a:lnTo>
                <a:lnTo>
                  <a:pt x="0" y="704310"/>
                </a:lnTo>
                <a:lnTo>
                  <a:pt x="0" y="0"/>
                </a:lnTo>
                <a:close/>
              </a:path>
            </a:pathLst>
          </a:custGeom>
        </p:spPr>
      </p:pic>
      <p:pic>
        <p:nvPicPr>
          <p:cNvPr id="26" name="Picture 25"/>
          <p:cNvPicPr>
            <a:picLocks noChangeAspect="1"/>
          </p:cNvPicPr>
          <p:nvPr/>
        </p:nvPicPr>
        <p:blipFill>
          <a:blip r:embed="rId8"/>
          <a:srcRect t="15120" b="13324"/>
          <a:stretch>
            <a:fillRect/>
          </a:stretch>
        </p:blipFill>
        <p:spPr>
          <a:xfrm>
            <a:off x="4253757" y="2710525"/>
            <a:ext cx="3429000" cy="2453640"/>
          </a:xfrm>
          <a:custGeom>
            <a:avLst/>
            <a:gdLst>
              <a:gd name="connsiteX0" fmla="*/ 0 w 3429000"/>
              <a:gd name="connsiteY0" fmla="*/ 0 h 2453640"/>
              <a:gd name="connsiteX1" fmla="*/ 3429000 w 3429000"/>
              <a:gd name="connsiteY1" fmla="*/ 0 h 2453640"/>
              <a:gd name="connsiteX2" fmla="*/ 3429000 w 3429000"/>
              <a:gd name="connsiteY2" fmla="*/ 2453640 h 2453640"/>
              <a:gd name="connsiteX3" fmla="*/ 0 w 3429000"/>
              <a:gd name="connsiteY3" fmla="*/ 2453640 h 2453640"/>
              <a:gd name="connsiteX4" fmla="*/ 0 w 3429000"/>
              <a:gd name="connsiteY4" fmla="*/ 0 h 245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2453640">
                <a:moveTo>
                  <a:pt x="0" y="0"/>
                </a:moveTo>
                <a:lnTo>
                  <a:pt x="3429000" y="0"/>
                </a:lnTo>
                <a:lnTo>
                  <a:pt x="3429000" y="2453640"/>
                </a:lnTo>
                <a:lnTo>
                  <a:pt x="0" y="2453640"/>
                </a:lnTo>
                <a:lnTo>
                  <a:pt x="0" y="0"/>
                </a:lnTo>
                <a:close/>
              </a:path>
            </a:pathLst>
          </a:custGeom>
        </p:spPr>
      </p:pic>
      <p:sp>
        <p:nvSpPr>
          <p:cNvPr id="17" name="Rounded Rectangular Callout 16"/>
          <p:cNvSpPr/>
          <p:nvPr/>
        </p:nvSpPr>
        <p:spPr>
          <a:xfrm>
            <a:off x="7254240" y="1566450"/>
            <a:ext cx="3337559" cy="1542510"/>
          </a:xfrm>
          <a:prstGeom prst="wedgeRoundRectCallout">
            <a:avLst>
              <a:gd name="adj1" fmla="val -60732"/>
              <a:gd name="adj2" fmla="val 71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222222"/>
                </a:solidFill>
                <a:latin typeface="Times New Roman" panose="02020603050405020304" pitchFamily="18" charset="0"/>
                <a:ea typeface="Times New Roman" panose="02020603050405020304" pitchFamily="18" charset="0"/>
              </a:rPr>
              <a:t>Cách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thúc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gì</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đặc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biệt</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p>
        </p:txBody>
      </p:sp>
      <p:sp>
        <p:nvSpPr>
          <p:cNvPr id="19" name="Rounded Rectangular Callout 18"/>
          <p:cNvSpPr/>
          <p:nvPr/>
        </p:nvSpPr>
        <p:spPr>
          <a:xfrm>
            <a:off x="1101090" y="3574271"/>
            <a:ext cx="2971800" cy="1704234"/>
          </a:xfrm>
          <a:prstGeom prst="wedgeRoundRectCallout">
            <a:avLst>
              <a:gd name="adj1" fmla="val 82757"/>
              <a:gd name="adj2" fmla="val -4445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vi-VN" sz="2800" dirty="0">
                <a:solidFill>
                  <a:srgbClr val="222222"/>
                </a:solidFill>
                <a:latin typeface="Times New Roman" panose="02020603050405020304" pitchFamily="18" charset="0"/>
                <a:ea typeface="Times New Roman" panose="02020603050405020304" pitchFamily="18" charset="0"/>
              </a:rPr>
              <a:t>Kết  truyện  thể  </a:t>
            </a:r>
            <a:endParaRPr lang="en-US" sz="2800" dirty="0" smtClean="0">
              <a:solidFill>
                <a:srgbClr val="222222"/>
              </a:solidFill>
              <a:latin typeface="Times New Roman" panose="02020603050405020304" pitchFamily="18" charset="0"/>
              <a:ea typeface="Times New Roman" panose="02020603050405020304" pitchFamily="18" charset="0"/>
            </a:endParaRPr>
          </a:p>
          <a:p>
            <a:pPr>
              <a:lnSpc>
                <a:spcPct val="115000"/>
              </a:lnSpc>
              <a:spcAft>
                <a:spcPts val="750"/>
              </a:spcAft>
            </a:pPr>
            <a:r>
              <a:rPr lang="vi-VN" sz="2800" dirty="0" smtClean="0">
                <a:solidFill>
                  <a:srgbClr val="222222"/>
                </a:solidFill>
                <a:latin typeface="Times New Roman" panose="02020603050405020304" pitchFamily="18" charset="0"/>
                <a:ea typeface="Times New Roman" panose="02020603050405020304" pitchFamily="18" charset="0"/>
              </a:rPr>
              <a:t>hiện</a:t>
            </a:r>
            <a:r>
              <a:rPr lang="vi-VN" sz="2800" dirty="0">
                <a:solidFill>
                  <a:srgbClr val="222222"/>
                </a:solidFill>
                <a:latin typeface="Times New Roman" panose="02020603050405020304" pitchFamily="18" charset="0"/>
                <a:ea typeface="Times New Roman" panose="02020603050405020304" pitchFamily="18" charset="0"/>
              </a:rPr>
              <a:t>  mơ  ước  gì  </a:t>
            </a:r>
            <a:endParaRPr lang="en-US" sz="2800" dirty="0" smtClean="0">
              <a:solidFill>
                <a:srgbClr val="222222"/>
              </a:solidFill>
              <a:latin typeface="Times New Roman" panose="02020603050405020304" pitchFamily="18" charset="0"/>
              <a:ea typeface="Times New Roman" panose="02020603050405020304" pitchFamily="18" charset="0"/>
            </a:endParaRPr>
          </a:p>
          <a:p>
            <a:pPr>
              <a:lnSpc>
                <a:spcPct val="115000"/>
              </a:lnSpc>
              <a:spcAft>
                <a:spcPts val="750"/>
              </a:spcAft>
            </a:pPr>
            <a:r>
              <a:rPr lang="vi-VN" sz="2800" dirty="0" smtClean="0">
                <a:solidFill>
                  <a:srgbClr val="222222"/>
                </a:solidFill>
                <a:latin typeface="Times New Roman" panose="02020603050405020304" pitchFamily="18" charset="0"/>
                <a:ea typeface="Times New Roman" panose="02020603050405020304" pitchFamily="18" charset="0"/>
              </a:rPr>
              <a:t>của </a:t>
            </a:r>
            <a:r>
              <a:rPr lang="vi-VN" sz="2800" dirty="0">
                <a:solidFill>
                  <a:srgbClr val="222222"/>
                </a:solidFill>
                <a:latin typeface="Times New Roman" panose="02020603050405020304" pitchFamily="18" charset="0"/>
                <a:ea typeface="Times New Roman" panose="02020603050405020304" pitchFamily="18" charset="0"/>
              </a:rPr>
              <a:t>nhân dân?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14068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sp>
        <p:nvSpPr>
          <p:cNvPr id="5" name="Rectangle 4"/>
          <p:cNvSpPr/>
          <p:nvPr/>
        </p:nvSpPr>
        <p:spPr>
          <a:xfrm>
            <a:off x="635789" y="1062910"/>
            <a:ext cx="2209259"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8"/>
          <a:srcRect l="-19987" t="-5419" r="-68740" b="84880"/>
          <a:stretch>
            <a:fillRect/>
          </a:stretch>
        </p:blipFill>
        <p:spPr>
          <a:xfrm>
            <a:off x="3708876" y="1566450"/>
            <a:ext cx="6471444" cy="704310"/>
          </a:xfrm>
          <a:custGeom>
            <a:avLst/>
            <a:gdLst>
              <a:gd name="connsiteX0" fmla="*/ 0 w 6471444"/>
              <a:gd name="connsiteY0" fmla="*/ 0 h 704310"/>
              <a:gd name="connsiteX1" fmla="*/ 6471444 w 6471444"/>
              <a:gd name="connsiteY1" fmla="*/ 0 h 704310"/>
              <a:gd name="connsiteX2" fmla="*/ 6471444 w 6471444"/>
              <a:gd name="connsiteY2" fmla="*/ 704310 h 704310"/>
              <a:gd name="connsiteX3" fmla="*/ 4114356 w 6471444"/>
              <a:gd name="connsiteY3" fmla="*/ 704310 h 704310"/>
              <a:gd name="connsiteX4" fmla="*/ 4114356 w 6471444"/>
              <a:gd name="connsiteY4" fmla="*/ 185828 h 704310"/>
              <a:gd name="connsiteX5" fmla="*/ 685356 w 6471444"/>
              <a:gd name="connsiteY5" fmla="*/ 185828 h 704310"/>
              <a:gd name="connsiteX6" fmla="*/ 685356 w 6471444"/>
              <a:gd name="connsiteY6" fmla="*/ 704310 h 704310"/>
              <a:gd name="connsiteX7" fmla="*/ 0 w 6471444"/>
              <a:gd name="connsiteY7" fmla="*/ 704310 h 704310"/>
              <a:gd name="connsiteX8" fmla="*/ 0 w 6471444"/>
              <a:gd name="connsiteY8" fmla="*/ 0 h 7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1444" h="704310">
                <a:moveTo>
                  <a:pt x="0" y="0"/>
                </a:moveTo>
                <a:lnTo>
                  <a:pt x="6471444" y="0"/>
                </a:lnTo>
                <a:lnTo>
                  <a:pt x="6471444" y="704310"/>
                </a:lnTo>
                <a:lnTo>
                  <a:pt x="4114356" y="704310"/>
                </a:lnTo>
                <a:lnTo>
                  <a:pt x="4114356" y="185828"/>
                </a:lnTo>
                <a:lnTo>
                  <a:pt x="685356" y="185828"/>
                </a:lnTo>
                <a:lnTo>
                  <a:pt x="685356" y="704310"/>
                </a:lnTo>
                <a:lnTo>
                  <a:pt x="0" y="704310"/>
                </a:lnTo>
                <a:lnTo>
                  <a:pt x="0" y="0"/>
                </a:lnTo>
                <a:close/>
              </a:path>
            </a:pathLst>
          </a:custGeom>
        </p:spPr>
      </p:pic>
      <p:sp>
        <p:nvSpPr>
          <p:cNvPr id="3" name="Rectangle 2"/>
          <p:cNvSpPr/>
          <p:nvPr/>
        </p:nvSpPr>
        <p:spPr>
          <a:xfrm>
            <a:off x="444968" y="1852447"/>
            <a:ext cx="3022140" cy="3610306"/>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chồng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lão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đánh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quay </a:t>
            </a:r>
            <a:r>
              <a:rPr lang="en-US" sz="2800" dirty="0" err="1">
                <a:solidFill>
                  <a:schemeClr val="bg1"/>
                </a:solidFill>
                <a:latin typeface="Times New Roman" panose="02020603050405020304" pitchFamily="18" charset="0"/>
                <a:ea typeface="Times New Roman" panose="02020603050405020304" pitchFamily="18" charset="0"/>
              </a:rPr>
              <a:t>trở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nghèo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khổ</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xưa</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Túp lều rách nát, mụ vợ với cái máng lợn ăn sứt mẻ.</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3560612" y="2090765"/>
            <a:ext cx="4175760" cy="1410883"/>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chemeClr val="bg1"/>
                </a:solidFill>
                <a:latin typeface="Times New Roman" panose="02020603050405020304" pitchFamily="18" charset="0"/>
                <a:ea typeface="Times New Roman" panose="02020603050405020304" pitchFamily="18" charset="0"/>
              </a:rPr>
              <a:t>Ông lão vẫn thế, chẳng được cũng chẳng mất gì, cuộc sống trở về bình yên.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0" name="Rounded Rectangle 19"/>
          <p:cNvSpPr/>
          <p:nvPr/>
        </p:nvSpPr>
        <p:spPr>
          <a:xfrm>
            <a:off x="3612006" y="3870961"/>
            <a:ext cx="4124366" cy="1173480"/>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Mụ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nghèo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khổ</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7829876" y="1375161"/>
            <a:ext cx="3891756" cy="43396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Đây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trừng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đòi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tham</a:t>
            </a:r>
            <a:r>
              <a:rPr lang="en-US" sz="2400" dirty="0">
                <a:solidFill>
                  <a:schemeClr val="bg1"/>
                </a:solidFill>
                <a:latin typeface="Times New Roman" panose="02020603050405020304" pitchFamily="18" charset="0"/>
                <a:ea typeface="Times New Roman" panose="02020603050405020304" pitchFamily="18" charset="0"/>
              </a:rPr>
              <a:t> lam </a:t>
            </a:r>
            <a:r>
              <a:rPr lang="en-US" sz="2400" dirty="0" err="1">
                <a:solidFill>
                  <a:schemeClr val="bg1"/>
                </a:solidFill>
                <a:latin typeface="Times New Roman" panose="02020603050405020304" pitchFamily="18" charset="0"/>
                <a:ea typeface="Times New Roman" panose="02020603050405020304" pitchFamily="18" charset="0"/>
              </a:rPr>
              <a:t>quá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quắt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a:t>
            </a:r>
            <a:r>
              <a:rPr lang="en-US" sz="2400" dirty="0">
                <a:solidFill>
                  <a:schemeClr val="bg1"/>
                </a:solidFill>
                <a:latin typeface="Times New Roman" panose="02020603050405020304" pitchFamily="18" charset="0"/>
                <a:ea typeface="Times New Roman" panose="02020603050405020304" pitchFamily="18" charset="0"/>
              </a:rPr>
              <a:t>. </a:t>
            </a:r>
            <a:r>
              <a:rPr lang="pt-BR" sz="2400" dirty="0">
                <a:solidFill>
                  <a:schemeClr val="bg1"/>
                </a:solidFill>
                <a:latin typeface="Times New Roman" panose="02020603050405020304" pitchFamily="18" charset="0"/>
                <a:ea typeface="Times New Roman" panose="02020603050405020304" pitchFamily="18" charset="0"/>
              </a:rPr>
              <a:t> Cá vàng không chỉ lấy đi những </a:t>
            </a:r>
            <a:r>
              <a:rPr lang="pt-BR" sz="2400" dirty="0">
                <a:latin typeface="Times New Roman" panose="02020603050405020304" pitchFamily="18" charset="0"/>
                <a:ea typeface="Times New Roman" panose="02020603050405020304" pitchFamily="18" charset="0"/>
              </a:rPr>
              <a:t>gì nó đã cho. Bởi mụ vợ đã trải qua tột đỉnh giàu sang giờ phải trở về cuộc sống nghèo khổ ban đầu. Điều đó không dễ dàng chút nào. Đó là sự trừng phạt đích đáng đối với mụ ta.</a:t>
            </a:r>
            <a:endParaRPr lang="en-US" sz="24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9"/>
          <a:stretch>
            <a:fillRect/>
          </a:stretch>
        </p:blipFill>
        <p:spPr>
          <a:xfrm>
            <a:off x="4477623" y="5044441"/>
            <a:ext cx="2466975" cy="1847850"/>
          </a:xfrm>
          <a:prstGeom prst="ellipse">
            <a:avLst/>
          </a:prstGeom>
          <a:ln>
            <a:noFill/>
          </a:ln>
          <a:effectLst>
            <a:softEdge rad="112500"/>
          </a:effectLst>
        </p:spPr>
      </p:pic>
    </p:spTree>
    <p:extLst>
      <p:ext uri="{BB962C8B-B14F-4D97-AF65-F5344CB8AC3E}">
        <p14:creationId xmlns:p14="http://schemas.microsoft.com/office/powerpoint/2010/main" val="133485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0"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pic>
        <p:nvPicPr>
          <p:cNvPr id="27" name="Picture 26"/>
          <p:cNvPicPr>
            <a:picLocks noChangeAspect="1"/>
          </p:cNvPicPr>
          <p:nvPr/>
        </p:nvPicPr>
        <p:blipFill>
          <a:blip r:embed="rId8"/>
          <a:srcRect l="-19987" t="-5419" r="-68740" b="84880"/>
          <a:stretch>
            <a:fillRect/>
          </a:stretch>
        </p:blipFill>
        <p:spPr>
          <a:xfrm>
            <a:off x="3708876" y="1566450"/>
            <a:ext cx="6471444" cy="704310"/>
          </a:xfrm>
          <a:custGeom>
            <a:avLst/>
            <a:gdLst>
              <a:gd name="connsiteX0" fmla="*/ 0 w 6471444"/>
              <a:gd name="connsiteY0" fmla="*/ 0 h 704310"/>
              <a:gd name="connsiteX1" fmla="*/ 6471444 w 6471444"/>
              <a:gd name="connsiteY1" fmla="*/ 0 h 704310"/>
              <a:gd name="connsiteX2" fmla="*/ 6471444 w 6471444"/>
              <a:gd name="connsiteY2" fmla="*/ 704310 h 704310"/>
              <a:gd name="connsiteX3" fmla="*/ 4114356 w 6471444"/>
              <a:gd name="connsiteY3" fmla="*/ 704310 h 704310"/>
              <a:gd name="connsiteX4" fmla="*/ 4114356 w 6471444"/>
              <a:gd name="connsiteY4" fmla="*/ 185828 h 704310"/>
              <a:gd name="connsiteX5" fmla="*/ 685356 w 6471444"/>
              <a:gd name="connsiteY5" fmla="*/ 185828 h 704310"/>
              <a:gd name="connsiteX6" fmla="*/ 685356 w 6471444"/>
              <a:gd name="connsiteY6" fmla="*/ 704310 h 704310"/>
              <a:gd name="connsiteX7" fmla="*/ 0 w 6471444"/>
              <a:gd name="connsiteY7" fmla="*/ 704310 h 704310"/>
              <a:gd name="connsiteX8" fmla="*/ 0 w 6471444"/>
              <a:gd name="connsiteY8" fmla="*/ 0 h 7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1444" h="704310">
                <a:moveTo>
                  <a:pt x="0" y="0"/>
                </a:moveTo>
                <a:lnTo>
                  <a:pt x="6471444" y="0"/>
                </a:lnTo>
                <a:lnTo>
                  <a:pt x="6471444" y="704310"/>
                </a:lnTo>
                <a:lnTo>
                  <a:pt x="4114356" y="704310"/>
                </a:lnTo>
                <a:lnTo>
                  <a:pt x="4114356" y="185828"/>
                </a:lnTo>
                <a:lnTo>
                  <a:pt x="685356" y="185828"/>
                </a:lnTo>
                <a:lnTo>
                  <a:pt x="685356" y="704310"/>
                </a:lnTo>
                <a:lnTo>
                  <a:pt x="0" y="704310"/>
                </a:lnTo>
                <a:lnTo>
                  <a:pt x="0" y="0"/>
                </a:lnTo>
                <a:close/>
              </a:path>
            </a:pathLst>
          </a:custGeom>
        </p:spPr>
      </p:pic>
      <p:sp>
        <p:nvSpPr>
          <p:cNvPr id="11" name="Right Arrow 10"/>
          <p:cNvSpPr/>
          <p:nvPr/>
        </p:nvSpPr>
        <p:spPr>
          <a:xfrm>
            <a:off x="1117558" y="1828728"/>
            <a:ext cx="2556468" cy="2225040"/>
          </a:xfrm>
          <a:prstGeom prst="rightArrow">
            <a:avLst>
              <a:gd name="adj1" fmla="val 50000"/>
              <a:gd name="adj2" fmla="val 38649"/>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rPr>
              <a:t>Ý </a:t>
            </a:r>
            <a:r>
              <a:rPr lang="en-US" sz="2800" b="1" dirty="0" err="1">
                <a:solidFill>
                  <a:schemeClr val="tx1"/>
                </a:solidFill>
                <a:latin typeface="Times New Roman" panose="02020603050405020304" pitchFamily="18" charset="0"/>
                <a:ea typeface="Times New Roman" panose="02020603050405020304" pitchFamily="18" charset="0"/>
              </a:rPr>
              <a:t>nghĩa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kết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thúc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14" name="Rounded Rectangle 13"/>
          <p:cNvSpPr/>
          <p:nvPr/>
        </p:nvSpPr>
        <p:spPr>
          <a:xfrm>
            <a:off x="3708876" y="1350631"/>
            <a:ext cx="6730524" cy="1616843"/>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rgbClr val="222222"/>
                </a:solidFill>
                <a:latin typeface="Times New Roman" panose="02020603050405020304" pitchFamily="18" charset="0"/>
                <a:ea typeface="Times New Roman" panose="02020603050405020304" pitchFamily="18" charset="0"/>
              </a:rPr>
              <a:t>Kết thúc vòng tròn, đầu cuối tương ứng không theo lối kết thúc có hậu như các truyện cổ tích khác.</a:t>
            </a:r>
            <a:endParaRPr lang="en-US" sz="2800" dirty="0">
              <a:effectLst/>
              <a:latin typeface="Times New Roman" panose="02020603050405020304" pitchFamily="18" charset="0"/>
              <a:ea typeface="Times New Roman" panose="02020603050405020304" pitchFamily="18" charset="0"/>
            </a:endParaRPr>
          </a:p>
        </p:txBody>
      </p:sp>
      <p:sp>
        <p:nvSpPr>
          <p:cNvPr id="22" name="Rounded Rectangle 21"/>
          <p:cNvSpPr/>
          <p:nvPr/>
        </p:nvSpPr>
        <p:spPr>
          <a:xfrm>
            <a:off x="3708876" y="3032642"/>
            <a:ext cx="6730524" cy="1616843"/>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rgbClr val="222222"/>
                </a:solidFill>
                <a:latin typeface="Times New Roman" panose="02020603050405020304" pitchFamily="18" charset="0"/>
                <a:ea typeface="Times New Roman" panose="02020603050405020304" pitchFamily="18" charset="0"/>
              </a:rPr>
              <a:t>Kết thúc truyện nói lên ước mơ về sự công bằng của nhân dân: kẻ tham lam, bội bạc sẽ bị trừng trị.</a:t>
            </a:r>
            <a:endParaRPr lang="en-US" sz="2800" dirty="0">
              <a:effectLst/>
              <a:latin typeface="Times New Roman" panose="02020603050405020304" pitchFamily="18" charset="0"/>
              <a:ea typeface="Times New Roman" panose="02020603050405020304" pitchFamily="18" charset="0"/>
            </a:endParaRPr>
          </a:p>
        </p:txBody>
      </p:sp>
      <p:sp>
        <p:nvSpPr>
          <p:cNvPr id="23" name="Right Arrow 22"/>
          <p:cNvSpPr/>
          <p:nvPr/>
        </p:nvSpPr>
        <p:spPr>
          <a:xfrm>
            <a:off x="1117558" y="4524029"/>
            <a:ext cx="2466816" cy="2134934"/>
          </a:xfrm>
          <a:prstGeom prst="rightArrow">
            <a:avLst>
              <a:gd name="adj1" fmla="val 50000"/>
              <a:gd name="adj2" fmla="val 38649"/>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ea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rút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24" name="Rounded Rectangle 23"/>
          <p:cNvSpPr/>
          <p:nvPr/>
        </p:nvSpPr>
        <p:spPr>
          <a:xfrm>
            <a:off x="3708876" y="4714653"/>
            <a:ext cx="6730524" cy="1767911"/>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vi-VN" sz="2800" dirty="0">
                <a:solidFill>
                  <a:srgbClr val="222222"/>
                </a:solidFill>
                <a:latin typeface="Times New Roman" panose="02020603050405020304" pitchFamily="18" charset="0"/>
                <a:ea typeface="Times New Roman" panose="02020603050405020304" pitchFamily="18" charset="0"/>
              </a:rPr>
              <a:t>Hãy sống lương thiện bằng chính khả năng và sức lực của mình, hãy trân trọng những tình cảm bình dị mà thiêng liêng.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417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0-#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2000" fill="hold"/>
                                        <p:tgtEl>
                                          <p:spTgt spid="23"/>
                                        </p:tgtEl>
                                        <p:attrNameLst>
                                          <p:attrName>ppt_x</p:attrName>
                                        </p:attrNameLst>
                                      </p:cBhvr>
                                      <p:tavLst>
                                        <p:tav tm="0">
                                          <p:val>
                                            <p:strVal val="0-#ppt_w/2"/>
                                          </p:val>
                                        </p:tav>
                                        <p:tav tm="100000">
                                          <p:val>
                                            <p:strVal val="#ppt_x"/>
                                          </p:val>
                                        </p:tav>
                                      </p:tavLst>
                                    </p:anim>
                                    <p:anim calcmode="lin" valueType="num">
                                      <p:cBhvr additive="base">
                                        <p:cTn id="24" dur="2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2" grpId="0" animBg="1"/>
      <p:bldP spid="23"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srcRect l="-3033" r="100000" b="94301"/>
          <a:stretch>
            <a:fillRect/>
          </a:stretch>
        </p:blipFill>
        <p:spPr>
          <a:xfrm>
            <a:off x="960120" y="1295400"/>
            <a:ext cx="281940" cy="335280"/>
          </a:xfrm>
          <a:custGeom>
            <a:avLst/>
            <a:gdLst>
              <a:gd name="connsiteX0" fmla="*/ 0 w 281940"/>
              <a:gd name="connsiteY0" fmla="*/ 0 h 335280"/>
              <a:gd name="connsiteX1" fmla="*/ 281940 w 281940"/>
              <a:gd name="connsiteY1" fmla="*/ 0 h 335280"/>
              <a:gd name="connsiteX2" fmla="*/ 281940 w 281940"/>
              <a:gd name="connsiteY2" fmla="*/ 335280 h 335280"/>
              <a:gd name="connsiteX3" fmla="*/ 0 w 281940"/>
              <a:gd name="connsiteY3" fmla="*/ 335280 h 335280"/>
              <a:gd name="connsiteX4" fmla="*/ 0 w 281940"/>
              <a:gd name="connsiteY4" fmla="*/ 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35280">
                <a:moveTo>
                  <a:pt x="0" y="0"/>
                </a:moveTo>
                <a:lnTo>
                  <a:pt x="281940" y="0"/>
                </a:lnTo>
                <a:lnTo>
                  <a:pt x="281940" y="335280"/>
                </a:lnTo>
                <a:lnTo>
                  <a:pt x="0" y="335280"/>
                </a:lnTo>
                <a:lnTo>
                  <a:pt x="0" y="0"/>
                </a:lnTo>
                <a:close/>
              </a:path>
            </a:pathLst>
          </a:custGeom>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srcRect l="29222" t="-3080" r="65084" b="100000"/>
          <a:stretch>
            <a:fillRect/>
          </a:stretch>
        </p:blipFill>
        <p:spPr>
          <a:xfrm>
            <a:off x="1820544" y="1417320"/>
            <a:ext cx="240570" cy="149130"/>
          </a:xfrm>
          <a:custGeom>
            <a:avLst/>
            <a:gdLst>
              <a:gd name="connsiteX0" fmla="*/ 0 w 240570"/>
              <a:gd name="connsiteY0" fmla="*/ 0 h 149130"/>
              <a:gd name="connsiteX1" fmla="*/ 76200 w 240570"/>
              <a:gd name="connsiteY1" fmla="*/ 45720 h 149130"/>
              <a:gd name="connsiteX2" fmla="*/ 198120 w 240570"/>
              <a:gd name="connsiteY2" fmla="*/ 106680 h 149130"/>
              <a:gd name="connsiteX3" fmla="*/ 240570 w 240570"/>
              <a:gd name="connsiteY3" fmla="*/ 149130 h 149130"/>
              <a:gd name="connsiteX4" fmla="*/ 91634 w 240570"/>
              <a:gd name="connsiteY4" fmla="*/ 149130 h 149130"/>
              <a:gd name="connsiteX5" fmla="*/ 0 w 240570"/>
              <a:gd name="connsiteY5" fmla="*/ 0 h 1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70" h="149130">
                <a:moveTo>
                  <a:pt x="0" y="0"/>
                </a:moveTo>
                <a:cubicBezTo>
                  <a:pt x="25400" y="15240"/>
                  <a:pt x="50119" y="31677"/>
                  <a:pt x="76200" y="45720"/>
                </a:cubicBezTo>
                <a:cubicBezTo>
                  <a:pt x="116206" y="67262"/>
                  <a:pt x="165991" y="74551"/>
                  <a:pt x="198120" y="106680"/>
                </a:cubicBezTo>
                <a:lnTo>
                  <a:pt x="240570" y="149130"/>
                </a:lnTo>
                <a:lnTo>
                  <a:pt x="91634" y="149130"/>
                </a:lnTo>
                <a:lnTo>
                  <a:pt x="0" y="0"/>
                </a:lnTo>
                <a:close/>
              </a:path>
            </a:pathLst>
          </a:custGeom>
        </p:spPr>
      </p:pic>
      <p:pic>
        <p:nvPicPr>
          <p:cNvPr id="37" name="Picture 36"/>
          <p:cNvPicPr>
            <a:picLocks noChangeAspect="1"/>
          </p:cNvPicPr>
          <p:nvPr/>
        </p:nvPicPr>
        <p:blipFill>
          <a:blip r:embed="rId6"/>
          <a:srcRect l="39054" t="4310" r="60825" b="95515"/>
          <a:stretch>
            <a:fillRect/>
          </a:stretch>
        </p:blipFill>
        <p:spPr>
          <a:xfrm>
            <a:off x="2235918" y="1775144"/>
            <a:ext cx="5144" cy="8448"/>
          </a:xfrm>
          <a:custGeom>
            <a:avLst/>
            <a:gdLst>
              <a:gd name="connsiteX0" fmla="*/ 0 w 5144"/>
              <a:gd name="connsiteY0" fmla="*/ 0 h 8448"/>
              <a:gd name="connsiteX1" fmla="*/ 27 w 5144"/>
              <a:gd name="connsiteY1" fmla="*/ 42 h 8448"/>
              <a:gd name="connsiteX2" fmla="*/ 1498 w 5144"/>
              <a:gd name="connsiteY2" fmla="*/ 2785 h 8448"/>
              <a:gd name="connsiteX3" fmla="*/ 0 w 5144"/>
              <a:gd name="connsiteY3" fmla="*/ 0 h 8448"/>
            </a:gdLst>
            <a:ahLst/>
            <a:cxnLst>
              <a:cxn ang="0">
                <a:pos x="connsiteX0" y="connsiteY0"/>
              </a:cxn>
              <a:cxn ang="0">
                <a:pos x="connsiteX1" y="connsiteY1"/>
              </a:cxn>
              <a:cxn ang="0">
                <a:pos x="connsiteX2" y="connsiteY2"/>
              </a:cxn>
              <a:cxn ang="0">
                <a:pos x="connsiteX3" y="connsiteY3"/>
              </a:cxn>
            </a:cxnLst>
            <a:rect l="l" t="t" r="r" b="b"/>
            <a:pathLst>
              <a:path w="5144" h="8448">
                <a:moveTo>
                  <a:pt x="0" y="0"/>
                </a:moveTo>
                <a:lnTo>
                  <a:pt x="27" y="42"/>
                </a:lnTo>
                <a:cubicBezTo>
                  <a:pt x="7925" y="12543"/>
                  <a:pt x="5254" y="9037"/>
                  <a:pt x="1498" y="2785"/>
                </a:cubicBezTo>
                <a:lnTo>
                  <a:pt x="0" y="0"/>
                </a:lnTo>
                <a:close/>
              </a:path>
            </a:pathLst>
          </a:custGeom>
        </p:spPr>
      </p:pic>
      <p:sp>
        <p:nvSpPr>
          <p:cNvPr id="2" name="Rectangle 1"/>
          <p:cNvSpPr/>
          <p:nvPr/>
        </p:nvSpPr>
        <p:spPr>
          <a:xfrm>
            <a:off x="4253757" y="775190"/>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7"/>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pic>
        <p:nvPicPr>
          <p:cNvPr id="46" name="Picture 45"/>
          <p:cNvPicPr>
            <a:picLocks noChangeAspect="1"/>
          </p:cNvPicPr>
          <p:nvPr/>
        </p:nvPicPr>
        <p:blipFill>
          <a:blip r:embed="rId7"/>
          <a:srcRect l="4007" t="26191" r="95894" b="73179"/>
          <a:stretch>
            <a:fillRect/>
          </a:stretch>
        </p:blipFill>
        <p:spPr>
          <a:xfrm>
            <a:off x="635789" y="5164165"/>
            <a:ext cx="2822" cy="10137"/>
          </a:xfrm>
          <a:custGeom>
            <a:avLst/>
            <a:gdLst>
              <a:gd name="connsiteX0" fmla="*/ 30 w 2822"/>
              <a:gd name="connsiteY0" fmla="*/ 14 h 10137"/>
              <a:gd name="connsiteX1" fmla="*/ 1972 w 2822"/>
              <a:gd name="connsiteY1" fmla="*/ 6169 h 10137"/>
              <a:gd name="connsiteX2" fmla="*/ 2822 w 2822"/>
              <a:gd name="connsiteY2" fmla="*/ 10137 h 10137"/>
              <a:gd name="connsiteX3" fmla="*/ 2260 w 2822"/>
              <a:gd name="connsiteY3" fmla="*/ 8298 h 10137"/>
              <a:gd name="connsiteX4" fmla="*/ 30 w 2822"/>
              <a:gd name="connsiteY4" fmla="*/ 14 h 1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 h="10137">
                <a:moveTo>
                  <a:pt x="30" y="14"/>
                </a:moveTo>
                <a:cubicBezTo>
                  <a:pt x="198" y="225"/>
                  <a:pt x="1061" y="2842"/>
                  <a:pt x="1972" y="6169"/>
                </a:cubicBezTo>
                <a:lnTo>
                  <a:pt x="2822" y="10137"/>
                </a:lnTo>
                <a:lnTo>
                  <a:pt x="2260" y="8298"/>
                </a:lnTo>
                <a:cubicBezTo>
                  <a:pt x="390" y="2000"/>
                  <a:pt x="-138" y="-196"/>
                  <a:pt x="30" y="14"/>
                </a:cubicBezTo>
                <a:close/>
              </a:path>
            </a:pathLst>
          </a:custGeom>
        </p:spPr>
      </p:pic>
      <p:pic>
        <p:nvPicPr>
          <p:cNvPr id="27" name="Picture 26"/>
          <p:cNvPicPr>
            <a:picLocks noChangeAspect="1"/>
          </p:cNvPicPr>
          <p:nvPr/>
        </p:nvPicPr>
        <p:blipFill>
          <a:blip r:embed="rId8"/>
          <a:srcRect l="-19987" t="-5419" r="-68740" b="84880"/>
          <a:stretch>
            <a:fillRect/>
          </a:stretch>
        </p:blipFill>
        <p:spPr>
          <a:xfrm>
            <a:off x="3708876" y="1566450"/>
            <a:ext cx="6471444" cy="704310"/>
          </a:xfrm>
          <a:custGeom>
            <a:avLst/>
            <a:gdLst>
              <a:gd name="connsiteX0" fmla="*/ 0 w 6471444"/>
              <a:gd name="connsiteY0" fmla="*/ 0 h 704310"/>
              <a:gd name="connsiteX1" fmla="*/ 6471444 w 6471444"/>
              <a:gd name="connsiteY1" fmla="*/ 0 h 704310"/>
              <a:gd name="connsiteX2" fmla="*/ 6471444 w 6471444"/>
              <a:gd name="connsiteY2" fmla="*/ 704310 h 704310"/>
              <a:gd name="connsiteX3" fmla="*/ 4114356 w 6471444"/>
              <a:gd name="connsiteY3" fmla="*/ 704310 h 704310"/>
              <a:gd name="connsiteX4" fmla="*/ 4114356 w 6471444"/>
              <a:gd name="connsiteY4" fmla="*/ 185828 h 704310"/>
              <a:gd name="connsiteX5" fmla="*/ 685356 w 6471444"/>
              <a:gd name="connsiteY5" fmla="*/ 185828 h 704310"/>
              <a:gd name="connsiteX6" fmla="*/ 685356 w 6471444"/>
              <a:gd name="connsiteY6" fmla="*/ 704310 h 704310"/>
              <a:gd name="connsiteX7" fmla="*/ 0 w 6471444"/>
              <a:gd name="connsiteY7" fmla="*/ 704310 h 704310"/>
              <a:gd name="connsiteX8" fmla="*/ 0 w 6471444"/>
              <a:gd name="connsiteY8" fmla="*/ 0 h 7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1444" h="704310">
                <a:moveTo>
                  <a:pt x="0" y="0"/>
                </a:moveTo>
                <a:lnTo>
                  <a:pt x="6471444" y="0"/>
                </a:lnTo>
                <a:lnTo>
                  <a:pt x="6471444" y="704310"/>
                </a:lnTo>
                <a:lnTo>
                  <a:pt x="4114356" y="704310"/>
                </a:lnTo>
                <a:lnTo>
                  <a:pt x="4114356" y="185828"/>
                </a:lnTo>
                <a:lnTo>
                  <a:pt x="685356" y="185828"/>
                </a:lnTo>
                <a:lnTo>
                  <a:pt x="685356" y="704310"/>
                </a:lnTo>
                <a:lnTo>
                  <a:pt x="0" y="704310"/>
                </a:lnTo>
                <a:lnTo>
                  <a:pt x="0" y="0"/>
                </a:lnTo>
                <a:close/>
              </a:path>
            </a:pathLst>
          </a:custGeom>
        </p:spPr>
      </p:pic>
      <p:sp>
        <p:nvSpPr>
          <p:cNvPr id="3" name="Rectangle 2"/>
          <p:cNvSpPr/>
          <p:nvPr/>
        </p:nvSpPr>
        <p:spPr>
          <a:xfrm>
            <a:off x="660400" y="1123393"/>
            <a:ext cx="2143472" cy="587853"/>
          </a:xfrm>
          <a:prstGeom prst="rect">
            <a:avLst/>
          </a:prstGeom>
        </p:spPr>
        <p:txBody>
          <a:bodyPr wrap="none">
            <a:spAutoFit/>
          </a:bodyPr>
          <a:lstStyle/>
          <a:p>
            <a:pPr algn="just">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III. </a:t>
            </a:r>
            <a:r>
              <a:rPr lang="en-US" sz="2800" b="1" dirty="0" err="1">
                <a:solidFill>
                  <a:srgbClr val="FF0000"/>
                </a:solidFill>
                <a:latin typeface="Times New Roman" panose="02020603050405020304" pitchFamily="18" charset="0"/>
                <a:ea typeface="Times New Roman" panose="02020603050405020304" pitchFamily="18" charset="0"/>
              </a:rPr>
              <a:t>Tổng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731424" y="1696067"/>
            <a:ext cx="2659380" cy="841454"/>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1. </a:t>
            </a:r>
            <a:r>
              <a:rPr lang="en-US" sz="2800" b="1" dirty="0" err="1">
                <a:solidFill>
                  <a:schemeClr val="bg1"/>
                </a:solidFill>
                <a:latin typeface="Times New Roman" panose="02020603050405020304" pitchFamily="18" charset="0"/>
                <a:ea typeface="Times New Roman" panose="02020603050405020304" pitchFamily="18" charset="0"/>
              </a:rPr>
              <a:t>Nghệ</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thuật</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1" name="Rounded Rectangle 20"/>
          <p:cNvSpPr/>
          <p:nvPr/>
        </p:nvSpPr>
        <p:spPr>
          <a:xfrm>
            <a:off x="4232070" y="1491885"/>
            <a:ext cx="2659380" cy="841454"/>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800" b="1" dirty="0">
                <a:solidFill>
                  <a:schemeClr val="bg1"/>
                </a:solidFill>
                <a:latin typeface="Times New Roman" panose="02020603050405020304" pitchFamily="18" charset="0"/>
                <a:ea typeface="Times New Roman" panose="02020603050405020304" pitchFamily="18" charset="0"/>
              </a:rPr>
              <a:t>2. Nội dung: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5" name="Rounded Rectangle 24"/>
          <p:cNvSpPr/>
          <p:nvPr/>
        </p:nvSpPr>
        <p:spPr>
          <a:xfrm>
            <a:off x="7560564" y="1202930"/>
            <a:ext cx="3987324" cy="841454"/>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dirty="0">
                <a:solidFill>
                  <a:schemeClr val="bg1"/>
                </a:solidFill>
                <a:latin typeface="Times New Roman" panose="02020603050405020304" pitchFamily="18" charset="0"/>
                <a:ea typeface="MS Mincho"/>
              </a:rPr>
              <a:t>3. </a:t>
            </a:r>
            <a:r>
              <a:rPr lang="en-US" sz="2800" b="1" dirty="0">
                <a:solidFill>
                  <a:schemeClr val="bg1"/>
                </a:solidFill>
                <a:latin typeface="Times New Roman" panose="02020603050405020304" pitchFamily="18" charset="0"/>
                <a:ea typeface="Times New Roman" panose="02020603050405020304" pitchFamily="18" charset="0"/>
              </a:rPr>
              <a:t>Ý </a:t>
            </a:r>
            <a:r>
              <a:rPr lang="en-US" sz="2800" b="1" dirty="0" err="1">
                <a:solidFill>
                  <a:schemeClr val="bg1"/>
                </a:solidFill>
                <a:latin typeface="Times New Roman" panose="02020603050405020304" pitchFamily="18" charset="0"/>
                <a:ea typeface="Times New Roman" panose="02020603050405020304" pitchFamily="18" charset="0"/>
              </a:rPr>
              <a:t>nghĩa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truyện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371488" y="2697496"/>
            <a:ext cx="3531844" cy="3943350"/>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tx1"/>
                </a:solidFill>
                <a:latin typeface="Times New Roman" panose="02020603050405020304" pitchFamily="18" charset="0"/>
                <a:ea typeface="Calibri" panose="020F0502020204030204" pitchFamily="34" charset="0"/>
              </a:rPr>
              <a:t>Sử</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dụng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những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biện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pháp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nghệ</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thuật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tiêu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biểu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truyện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cổ</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tích</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như</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sự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lặp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lại</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tăng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tiến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các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tình</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huống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sự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đối</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lập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giữa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các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nhân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vật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sự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xuất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hiện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các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yếu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tố</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tưởng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tượng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hoang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đường</a:t>
            </a:r>
            <a:r>
              <a:rPr lang="en-US" sz="2400"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ounded Rectangle 25"/>
          <p:cNvSpPr/>
          <p:nvPr/>
        </p:nvSpPr>
        <p:spPr>
          <a:xfrm>
            <a:off x="4123849" y="2621427"/>
            <a:ext cx="2986458" cy="3943350"/>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600" dirty="0">
                <a:solidFill>
                  <a:schemeClr val="tx1"/>
                </a:solidFill>
                <a:latin typeface="Times New Roman" panose="02020603050405020304" pitchFamily="18" charset="0"/>
                <a:ea typeface="Times New Roman" panose="02020603050405020304" pitchFamily="18" charset="0"/>
              </a:rPr>
              <a:t>Truyện ca ngợi lòng biết ơn đối với những người nhân hậu và nêu ra bài học đích đáng cho những kẻ tham lam, bội bạc.</a:t>
            </a:r>
            <a:endParaRPr lang="en-US" sz="2600" dirty="0">
              <a:solidFill>
                <a:schemeClr val="tx1"/>
              </a:solidFill>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7360539" y="2129631"/>
            <a:ext cx="4387374" cy="739156"/>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a:solidFill>
                  <a:schemeClr val="tx1"/>
                </a:solidFill>
                <a:latin typeface="Times New Roman" panose="02020603050405020304" pitchFamily="18" charset="0"/>
                <a:ea typeface="Times New Roman" panose="02020603050405020304" pitchFamily="18" charset="0"/>
              </a:rPr>
              <a:t>Ca </a:t>
            </a:r>
            <a:r>
              <a:rPr lang="en-US" sz="2800" dirty="0" err="1">
                <a:solidFill>
                  <a:schemeClr val="tx1"/>
                </a:solidFill>
                <a:latin typeface="Times New Roman" panose="02020603050405020304" pitchFamily="18" charset="0"/>
                <a:ea typeface="Times New Roman" panose="02020603050405020304" pitchFamily="18" charset="0"/>
              </a:rPr>
              <a:t>ngợi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hậu</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7360539" y="2943296"/>
            <a:ext cx="4387374" cy="960104"/>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Phê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kẻ</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tham</a:t>
            </a:r>
            <a:r>
              <a:rPr lang="en-US" sz="2800" dirty="0">
                <a:solidFill>
                  <a:schemeClr val="tx1"/>
                </a:solidFill>
                <a:latin typeface="Times New Roman" panose="02020603050405020304" pitchFamily="18" charset="0"/>
                <a:ea typeface="Times New Roman" panose="02020603050405020304" pitchFamily="18" charset="0"/>
              </a:rPr>
              <a:t> lam, </a:t>
            </a:r>
            <a:r>
              <a:rPr lang="en-US" sz="2800" dirty="0" err="1">
                <a:solidFill>
                  <a:schemeClr val="tx1"/>
                </a:solidFill>
                <a:latin typeface="Times New Roman" panose="02020603050405020304" pitchFamily="18" charset="0"/>
                <a:ea typeface="Times New Roman" panose="02020603050405020304" pitchFamily="18" charset="0"/>
              </a:rPr>
              <a:t>bội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Rounded Rectangle 29"/>
          <p:cNvSpPr/>
          <p:nvPr/>
        </p:nvSpPr>
        <p:spPr>
          <a:xfrm>
            <a:off x="7360539" y="3977909"/>
            <a:ext cx="4387374" cy="739156"/>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dirty="0" err="1">
                <a:solidFill>
                  <a:schemeClr val="tx1"/>
                </a:solidFill>
                <a:latin typeface="Times New Roman" panose="02020603050405020304" pitchFamily="18" charset="0"/>
                <a:ea typeface="Times New Roman" panose="02020603050405020304" pitchFamily="18" charset="0"/>
              </a:rPr>
              <a:t>Phê</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sự</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nhược</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31" name="Rounded Rectangle 30"/>
          <p:cNvSpPr/>
          <p:nvPr/>
        </p:nvSpPr>
        <p:spPr>
          <a:xfrm>
            <a:off x="7360539" y="4791574"/>
            <a:ext cx="4387374" cy="960104"/>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Nêu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đích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kẻ</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tham</a:t>
            </a:r>
            <a:r>
              <a:rPr lang="en-US" sz="2800" dirty="0">
                <a:solidFill>
                  <a:schemeClr val="tx1"/>
                </a:solidFill>
                <a:latin typeface="Times New Roman" panose="02020603050405020304" pitchFamily="18" charset="0"/>
                <a:ea typeface="Times New Roman" panose="02020603050405020304" pitchFamily="18" charset="0"/>
              </a:rPr>
              <a:t> lam, </a:t>
            </a:r>
            <a:r>
              <a:rPr lang="en-US" sz="2800" dirty="0" err="1">
                <a:solidFill>
                  <a:schemeClr val="tx1"/>
                </a:solidFill>
                <a:latin typeface="Times New Roman" panose="02020603050405020304" pitchFamily="18" charset="0"/>
                <a:ea typeface="Times New Roman" panose="02020603050405020304" pitchFamily="18" charset="0"/>
              </a:rPr>
              <a:t>bội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2" name="Rounded Rectangle 31"/>
          <p:cNvSpPr/>
          <p:nvPr/>
        </p:nvSpPr>
        <p:spPr>
          <a:xfrm>
            <a:off x="7360539" y="5826187"/>
            <a:ext cx="4387374" cy="960104"/>
          </a:xfrm>
          <a:prstGeom prst="roundRect">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Khơi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đấu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quyền</a:t>
            </a:r>
            <a:r>
              <a:rPr lang="en-US" sz="2800" dirty="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6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5" grpId="0" animBg="1"/>
      <p:bldP spid="9" grpId="0" animBg="1"/>
      <p:bldP spid="26"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976831" y="2054952"/>
            <a:ext cx="2816943" cy="3129095"/>
          </a:xfrm>
          <a:prstGeom prst="rightArrow">
            <a:avLst>
              <a:gd name="adj1" fmla="val 50000"/>
              <a:gd name="adj2" fmla="val 45695"/>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207686" y="2137059"/>
            <a:ext cx="6994783" cy="3046988"/>
          </a:xfrm>
          <a:prstGeom prst="rect">
            <a:avLst/>
          </a:pr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Là truyện viết cho trẻ em, có nhân vật thường là loài vật hoặc đồ vật được nhân cách hóa. Các nhân vật này vừa mang những đặc tính vốn có của loài vật hoặc đồ vật vừa thể hiện đặc điểm của con 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BF1CB1F2-B380-48F5-8964-31095DE91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94" y="228268"/>
            <a:ext cx="1788077" cy="1468779"/>
          </a:xfrm>
          <a:prstGeom prst="rect">
            <a:avLst/>
          </a:prstGeom>
        </p:spPr>
      </p:pic>
      <p:sp>
        <p:nvSpPr>
          <p:cNvPr id="8" name="Plaque 7"/>
          <p:cNvSpPr/>
          <p:nvPr/>
        </p:nvSpPr>
        <p:spPr>
          <a:xfrm>
            <a:off x="184951" y="397542"/>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60400" y="1447800"/>
            <a:ext cx="10858499" cy="4343400"/>
          </a:xfrm>
          <a:prstGeom prst="rect">
            <a:avLst/>
          </a:prstGeom>
        </p:spPr>
      </p:pic>
    </p:spTree>
    <p:extLst>
      <p:ext uri="{BB962C8B-B14F-4D97-AF65-F5344CB8AC3E}">
        <p14:creationId xmlns:p14="http://schemas.microsoft.com/office/powerpoint/2010/main" val="4564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3000"/>
                                        <p:tgtEl>
                                          <p:spTgt spid="5"/>
                                        </p:tgtEl>
                                      </p:cBhvr>
                                    </p:animEffect>
                                    <p:set>
                                      <p:cBhvr>
                                        <p:cTn id="12" dur="1" fill="hold">
                                          <p:stCondLst>
                                            <p:cond delay="29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0"/>
                                        <p:tgtEl>
                                          <p:spTgt spid="3"/>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108097" y="775190"/>
            <a:ext cx="1950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TẬP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5"/>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sp>
        <p:nvSpPr>
          <p:cNvPr id="3" name="Rectangle 2"/>
          <p:cNvSpPr/>
          <p:nvPr/>
        </p:nvSpPr>
        <p:spPr>
          <a:xfrm>
            <a:off x="330071" y="1062910"/>
            <a:ext cx="4008854" cy="587853"/>
          </a:xfrm>
          <a:prstGeom prst="rect">
            <a:avLst/>
          </a:prstGeom>
        </p:spPr>
        <p:txBody>
          <a:bodyPr wrap="none">
            <a:spAutoFit/>
          </a:bodyPr>
          <a:lstStyle/>
          <a:p>
            <a:pPr algn="just">
              <a:lnSpc>
                <a:spcPct val="115000"/>
              </a:lnSpc>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2282825" y="1643870"/>
            <a:ext cx="7600950" cy="4857881"/>
          </a:xfrm>
          <a:prstGeom prst="rect">
            <a:avLst/>
          </a:prstGeom>
        </p:spPr>
      </p:pic>
      <p:sp>
        <p:nvSpPr>
          <p:cNvPr id="8" name="Rectangle 7"/>
          <p:cNvSpPr/>
          <p:nvPr/>
        </p:nvSpPr>
        <p:spPr>
          <a:xfrm>
            <a:off x="3386932" y="3237198"/>
            <a:ext cx="5392736" cy="2312171"/>
          </a:xfrm>
          <a:prstGeom prst="rect">
            <a:avLst/>
          </a:prstGeom>
        </p:spPr>
        <p:txBody>
          <a:bodyPr wrap="square">
            <a:spAutoFit/>
          </a:bodyPr>
          <a:lstStyle/>
          <a:p>
            <a:pPr marR="30480" algn="just">
              <a:lnSpc>
                <a:spcPct val="115000"/>
              </a:lnSpc>
              <a:spcAft>
                <a:spcPts val="1200"/>
              </a:spcAft>
            </a:pPr>
            <a:r>
              <a:rPr lang="en-US" sz="3200" dirty="0" err="1">
                <a:solidFill>
                  <a:srgbClr val="000000"/>
                </a:solidFill>
                <a:latin typeface="Times New Roman" panose="02020603050405020304" pitchFamily="18" charset="0"/>
                <a:ea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rPr>
              <a:t> 5 – 7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70420" y="2307852"/>
            <a:ext cx="2598469" cy="1858691"/>
          </a:xfrm>
          <a:prstGeom prst="rect">
            <a:avLst/>
          </a:prstGeom>
        </p:spPr>
      </p:pic>
    </p:spTree>
    <p:extLst>
      <p:ext uri="{BB962C8B-B14F-4D97-AF65-F5344CB8AC3E}">
        <p14:creationId xmlns:p14="http://schemas.microsoft.com/office/powerpoint/2010/main" val="11874806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108097" y="775190"/>
            <a:ext cx="1950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p:cNvPicPr>
            <a:picLocks noChangeAspect="1"/>
          </p:cNvPicPr>
          <p:nvPr/>
        </p:nvPicPr>
        <p:blipFill>
          <a:blip r:embed="rId5"/>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sp>
        <p:nvSpPr>
          <p:cNvPr id="3" name="Rectangle 2"/>
          <p:cNvSpPr/>
          <p:nvPr/>
        </p:nvSpPr>
        <p:spPr>
          <a:xfrm>
            <a:off x="330071" y="1062910"/>
            <a:ext cx="4008854"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643870"/>
            <a:ext cx="10845800" cy="4577407"/>
          </a:xfrm>
          <a:prstGeom prst="rect">
            <a:avLst/>
          </a:prstGeom>
        </p:spPr>
        <p:txBody>
          <a:bodyPr>
            <a:spAutoFit/>
          </a:bodyPr>
          <a:lstStyle/>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Nội</a:t>
            </a:r>
            <a:r>
              <a:rPr lang="en-US" sz="3200" dirty="0">
                <a:solidFill>
                  <a:srgbClr val="000000"/>
                </a:solidFill>
                <a:latin typeface="Times New Roman" panose="02020603050405020304" pitchFamily="18" charset="0"/>
                <a:ea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endParaRPr lang="en-US" sz="3200" dirty="0">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a:t>
            </a:r>
            <a:r>
              <a:rPr lang="en-US" sz="3200" dirty="0">
                <a:solidFill>
                  <a:srgbClr val="000000"/>
                </a:solidFill>
                <a:latin typeface="Times New Roman" panose="02020603050405020304" pitchFamily="18" charset="0"/>
                <a:ea typeface="Times New Roman" panose="02020603050405020304" pitchFamily="18" charset="0"/>
              </a:rPr>
              <a:t> hay </a:t>
            </a:r>
            <a:r>
              <a:rPr lang="en-US" sz="3200" dirty="0" err="1">
                <a:solidFill>
                  <a:srgbClr val="000000"/>
                </a:solidFill>
                <a:latin typeface="Times New Roman" panose="02020603050405020304" pitchFamily="18" charset="0"/>
                <a:ea typeface="Times New Roman" panose="02020603050405020304" pitchFamily="18" charset="0"/>
              </a:rPr>
              <a:t>bà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vợ</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tỏ</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nét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nổi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rPr>
              <a:t> than qua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pPr>
            <a:r>
              <a:rPr lang="vi-VN" sz="3200" dirty="0">
                <a:latin typeface="Times New Roman" panose="02020603050405020304" pitchFamily="18" charset="0"/>
                <a:ea typeface="Times New Roman" panose="02020603050405020304" pitchFamily="18" charset="0"/>
              </a:rPr>
              <a:t>* Hình thức đoạn 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dung </a:t>
            </a:r>
            <a:r>
              <a:rPr lang="en-US" sz="3200" dirty="0" err="1">
                <a:latin typeface="Times New Roman" panose="02020603050405020304" pitchFamily="18" charset="0"/>
                <a:ea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342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108097" y="775190"/>
            <a:ext cx="1950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p:cNvPicPr>
            <a:picLocks noChangeAspect="1"/>
          </p:cNvPicPr>
          <p:nvPr/>
        </p:nvPicPr>
        <p:blipFill>
          <a:blip r:embed="rId5"/>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sp>
        <p:nvSpPr>
          <p:cNvPr id="5" name="Rectangle 4"/>
          <p:cNvSpPr/>
          <p:nvPr/>
        </p:nvSpPr>
        <p:spPr>
          <a:xfrm>
            <a:off x="681058" y="1215122"/>
            <a:ext cx="5937779"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 </a:t>
            </a:r>
            <a:r>
              <a:rPr lang="en-US" sz="2800" b="1" dirty="0" err="1">
                <a:latin typeface="Times New Roman" panose="02020603050405020304" pitchFamily="18" charset="0"/>
                <a:ea typeface="Times New Roman" panose="02020603050405020304" pitchFamily="18" charset="0"/>
              </a:rPr>
              <a:t>Vẽ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tranh</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Đóng</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vai</a:t>
            </a:r>
            <a:r>
              <a:rPr lang="en-US" sz="2800" b="1" dirty="0" smtClean="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về</a:t>
            </a:r>
            <a:r>
              <a:rPr lang="en-US" sz="2800" b="1" dirty="0" smtClean="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nhà</a:t>
            </a:r>
            <a:r>
              <a:rPr lang="en-US" sz="2800" b="1" dirty="0" smtClean="0">
                <a:latin typeface="Times New Roman" panose="02020603050405020304" pitchFamily="18" charset="0"/>
                <a:ea typeface="Times New Roman" panose="02020603050405020304" pitchFamily="18" charset="0"/>
              </a:rPr>
              <a:t>)</a:t>
            </a:r>
            <a:endParaRPr lang="en-US" sz="2800" dirty="0"/>
          </a:p>
        </p:txBody>
      </p:sp>
      <p:pic>
        <p:nvPicPr>
          <p:cNvPr id="17" name="Picture 16"/>
          <p:cNvPicPr>
            <a:picLocks noChangeAspect="1"/>
          </p:cNvPicPr>
          <p:nvPr/>
        </p:nvPicPr>
        <p:blipFill>
          <a:blip r:embed="rId3"/>
          <a:srcRect l="18633" r="18625"/>
          <a:stretch>
            <a:fillRect/>
          </a:stretch>
        </p:blipFill>
        <p:spPr>
          <a:xfrm>
            <a:off x="4679349" y="1770848"/>
            <a:ext cx="2807901" cy="2342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a:blip r:embed="rId3"/>
          <a:srcRect r="81367"/>
          <a:stretch>
            <a:fillRect/>
          </a:stretch>
        </p:blipFill>
        <p:spPr>
          <a:xfrm>
            <a:off x="660400" y="1925893"/>
            <a:ext cx="1701800" cy="4732338"/>
          </a:xfrm>
          <a:custGeom>
            <a:avLst/>
            <a:gdLst>
              <a:gd name="connsiteX0" fmla="*/ 0 w 1701800"/>
              <a:gd name="connsiteY0" fmla="*/ 0 h 4780598"/>
              <a:gd name="connsiteX1" fmla="*/ 1701800 w 1701800"/>
              <a:gd name="connsiteY1" fmla="*/ 0 h 4780598"/>
              <a:gd name="connsiteX2" fmla="*/ 1701800 w 1701800"/>
              <a:gd name="connsiteY2" fmla="*/ 4780598 h 4780598"/>
              <a:gd name="connsiteX3" fmla="*/ 0 w 1701800"/>
              <a:gd name="connsiteY3" fmla="*/ 4780598 h 4780598"/>
              <a:gd name="connsiteX4" fmla="*/ 0 w 1701800"/>
              <a:gd name="connsiteY4" fmla="*/ 0 h 478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4780598">
                <a:moveTo>
                  <a:pt x="0" y="0"/>
                </a:moveTo>
                <a:lnTo>
                  <a:pt x="1701800" y="0"/>
                </a:lnTo>
                <a:lnTo>
                  <a:pt x="1701800" y="4780598"/>
                </a:lnTo>
                <a:lnTo>
                  <a:pt x="0" y="4780598"/>
                </a:lnTo>
                <a:lnTo>
                  <a:pt x="0" y="0"/>
                </a:lnTo>
                <a:close/>
              </a:path>
            </a:pathLst>
          </a:custGeom>
        </p:spPr>
      </p:pic>
      <p:pic>
        <p:nvPicPr>
          <p:cNvPr id="14" name="Picture 13"/>
          <p:cNvPicPr>
            <a:picLocks noChangeAspect="1"/>
          </p:cNvPicPr>
          <p:nvPr/>
        </p:nvPicPr>
        <p:blipFill>
          <a:blip r:embed="rId3"/>
          <a:srcRect l="81375"/>
          <a:stretch>
            <a:fillRect/>
          </a:stretch>
        </p:blipFill>
        <p:spPr>
          <a:xfrm>
            <a:off x="9969878" y="1877635"/>
            <a:ext cx="1701043" cy="4780595"/>
          </a:xfrm>
          <a:custGeom>
            <a:avLst/>
            <a:gdLst>
              <a:gd name="connsiteX0" fmla="*/ 0 w 1701043"/>
              <a:gd name="connsiteY0" fmla="*/ 0 h 4780598"/>
              <a:gd name="connsiteX1" fmla="*/ 1701043 w 1701043"/>
              <a:gd name="connsiteY1" fmla="*/ 0 h 4780598"/>
              <a:gd name="connsiteX2" fmla="*/ 1701043 w 1701043"/>
              <a:gd name="connsiteY2" fmla="*/ 4780598 h 4780598"/>
              <a:gd name="connsiteX3" fmla="*/ 0 w 1701043"/>
              <a:gd name="connsiteY3" fmla="*/ 4780598 h 4780598"/>
              <a:gd name="connsiteX4" fmla="*/ 0 w 1701043"/>
              <a:gd name="connsiteY4" fmla="*/ 0 h 478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043" h="4780598">
                <a:moveTo>
                  <a:pt x="0" y="0"/>
                </a:moveTo>
                <a:lnTo>
                  <a:pt x="1701043" y="0"/>
                </a:lnTo>
                <a:lnTo>
                  <a:pt x="1701043" y="4780598"/>
                </a:lnTo>
                <a:lnTo>
                  <a:pt x="0" y="4780598"/>
                </a:lnTo>
                <a:lnTo>
                  <a:pt x="0" y="0"/>
                </a:lnTo>
                <a:close/>
              </a:path>
            </a:pathLst>
          </a:custGeom>
        </p:spPr>
      </p:pic>
      <p:pic>
        <p:nvPicPr>
          <p:cNvPr id="13" name="Picture 12"/>
          <p:cNvPicPr>
            <a:picLocks noChangeAspect="1"/>
          </p:cNvPicPr>
          <p:nvPr/>
        </p:nvPicPr>
        <p:blipFill>
          <a:blip r:embed="rId3"/>
          <a:srcRect l="18633" t="100000" r="18625" b="-7422"/>
          <a:stretch>
            <a:fillRect/>
          </a:stretch>
        </p:blipFill>
        <p:spPr>
          <a:xfrm>
            <a:off x="2362200" y="6658232"/>
            <a:ext cx="5730240" cy="354812"/>
          </a:xfrm>
          <a:custGeom>
            <a:avLst/>
            <a:gdLst>
              <a:gd name="connsiteX0" fmla="*/ 0 w 5730240"/>
              <a:gd name="connsiteY0" fmla="*/ 0 h 354812"/>
              <a:gd name="connsiteX1" fmla="*/ 5730240 w 5730240"/>
              <a:gd name="connsiteY1" fmla="*/ 0 h 354812"/>
              <a:gd name="connsiteX2" fmla="*/ 5730240 w 5730240"/>
              <a:gd name="connsiteY2" fmla="*/ 354812 h 354812"/>
              <a:gd name="connsiteX3" fmla="*/ 0 w 5730240"/>
              <a:gd name="connsiteY3" fmla="*/ 354812 h 354812"/>
              <a:gd name="connsiteX4" fmla="*/ 0 w 5730240"/>
              <a:gd name="connsiteY4" fmla="*/ 0 h 35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40" h="354812">
                <a:moveTo>
                  <a:pt x="0" y="0"/>
                </a:moveTo>
                <a:lnTo>
                  <a:pt x="5730240" y="0"/>
                </a:lnTo>
                <a:lnTo>
                  <a:pt x="5730240" y="354812"/>
                </a:lnTo>
                <a:lnTo>
                  <a:pt x="0" y="354812"/>
                </a:lnTo>
                <a:lnTo>
                  <a:pt x="0" y="0"/>
                </a:lnTo>
                <a:close/>
              </a:path>
            </a:pathLst>
          </a:custGeom>
        </p:spPr>
      </p:pic>
      <p:sp>
        <p:nvSpPr>
          <p:cNvPr id="11" name="TextBox 10"/>
          <p:cNvSpPr txBox="1"/>
          <p:nvPr/>
        </p:nvSpPr>
        <p:spPr>
          <a:xfrm>
            <a:off x="2349343" y="4161669"/>
            <a:ext cx="7607678" cy="2530180"/>
          </a:xfrm>
          <a:prstGeom prst="rect">
            <a:avLst/>
          </a:prstGeom>
          <a:blipFill>
            <a:blip r:embed="rId6"/>
            <a:tile tx="0" ty="0" sx="100000" sy="100000" flip="none" algn="tl"/>
          </a:blipFill>
          <a:ln>
            <a:noFill/>
          </a:ln>
        </p:spPr>
        <p:txBody>
          <a:bodyPr wrap="square" rtlCol="0">
            <a:spAutoFit/>
          </a:bodyPr>
          <a:lstStyle/>
          <a:p>
            <a:pPr>
              <a:lnSpc>
                <a:spcPct val="115000"/>
              </a:lnSpc>
              <a:spcAft>
                <a:spcPts val="0"/>
              </a:spcAft>
            </a:pPr>
            <a:r>
              <a:rPr lang="pt-BR" sz="2800" dirty="0">
                <a:solidFill>
                  <a:srgbClr val="0D0D0D"/>
                </a:solidFill>
                <a:latin typeface="Times New Roman" panose="02020603050405020304" pitchFamily="18" charset="0"/>
                <a:ea typeface="Times New Roman" panose="02020603050405020304" pitchFamily="18" charset="0"/>
              </a:rPr>
              <a:t>- </a:t>
            </a:r>
            <a:r>
              <a:rPr lang="pt-BR" sz="2800" b="1" dirty="0">
                <a:solidFill>
                  <a:srgbClr val="0D0D0D"/>
                </a:solidFill>
                <a:latin typeface="Times New Roman" panose="02020603050405020304" pitchFamily="18" charset="0"/>
                <a:ea typeface="Times New Roman" panose="02020603050405020304" pitchFamily="18" charset="0"/>
              </a:rPr>
              <a:t>Nhóm 1+ 2:</a:t>
            </a:r>
            <a:r>
              <a:rPr lang="pt-BR" sz="2800" dirty="0">
                <a:solidFill>
                  <a:srgbClr val="0D0D0D"/>
                </a:solidFill>
                <a:latin typeface="Times New Roman" panose="02020603050405020304" pitchFamily="18" charset="0"/>
                <a:ea typeface="Times New Roman" panose="02020603050405020304" pitchFamily="18" charset="0"/>
              </a:rPr>
              <a:t> Vẽ tranh minh hoạ một nội dung của câu chuyện.</a:t>
            </a:r>
            <a:endParaRPr lang="en-US" sz="2800" dirty="0">
              <a:latin typeface="Times New Roman" panose="02020603050405020304" pitchFamily="18" charset="0"/>
              <a:ea typeface="Times New Roman" panose="02020603050405020304" pitchFamily="18" charset="0"/>
            </a:endParaRPr>
          </a:p>
          <a:p>
            <a:pPr>
              <a:lnSpc>
                <a:spcPct val="115000"/>
              </a:lnSpc>
              <a:spcAft>
                <a:spcPts val="750"/>
              </a:spcAft>
            </a:pPr>
            <a:r>
              <a:rPr lang="pt-BR" sz="2800" dirty="0">
                <a:solidFill>
                  <a:srgbClr val="0D0D0D"/>
                </a:solidFill>
                <a:latin typeface="Times New Roman" panose="02020603050405020304" pitchFamily="18" charset="0"/>
                <a:ea typeface="Times New Roman" panose="02020603050405020304" pitchFamily="18" charset="0"/>
              </a:rPr>
              <a:t>- </a:t>
            </a:r>
            <a:r>
              <a:rPr lang="pt-BR" sz="2800" b="1" dirty="0">
                <a:solidFill>
                  <a:srgbClr val="0D0D0D"/>
                </a:solidFill>
                <a:latin typeface="Times New Roman" panose="02020603050405020304" pitchFamily="18" charset="0"/>
                <a:ea typeface="Times New Roman" panose="02020603050405020304" pitchFamily="18" charset="0"/>
              </a:rPr>
              <a:t>Nhóm 3 + 4:</a:t>
            </a:r>
            <a:r>
              <a:rPr lang="pt-BR" sz="2800" dirty="0">
                <a:solidFill>
                  <a:srgbClr val="0D0D0D"/>
                </a:solidFill>
                <a:latin typeface="Times New Roman" panose="02020603050405020304" pitchFamily="18" charset="0"/>
                <a:ea typeface="Times New Roman" panose="02020603050405020304" pitchFamily="18" charset="0"/>
              </a:rPr>
              <a:t> Đóng vai</a:t>
            </a:r>
            <a:r>
              <a:rPr lang="pt-BR"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nhân vật mụ vợ, ông lão đánh cá để diễn lại 1 đoạn truyện trong phần 2 văn 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59172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9388" y="0"/>
            <a:ext cx="6567825" cy="587853"/>
          </a:xfrm>
          <a:prstGeom prst="rect">
            <a:avLst/>
          </a:prstGeom>
        </p:spPr>
        <p:txBody>
          <a:bodyPr wrap="none">
            <a:spAutoFit/>
          </a:bodyPr>
          <a:lstStyle/>
          <a:p>
            <a:pPr algn="ctr">
              <a:lnSpc>
                <a:spcPct val="115000"/>
              </a:lnSpc>
              <a:spcAft>
                <a:spcPts val="0"/>
              </a:spcAft>
            </a:pPr>
            <a:r>
              <a:rPr lang="en-US" sz="2800" b="1" dirty="0">
                <a:latin typeface="Times New Roman" panose="02020603050405020304" pitchFamily="18" charset="0"/>
                <a:ea typeface="Times New Roman" panose="02020603050405020304" pitchFamily="18" charset="0"/>
              </a:rPr>
              <a:t>Rubric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nhóm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12001849"/>
              </p:ext>
            </p:extLst>
          </p:nvPr>
        </p:nvGraphicFramePr>
        <p:xfrm>
          <a:off x="660399" y="587853"/>
          <a:ext cx="10845799" cy="5888736"/>
        </p:xfrm>
        <a:graphic>
          <a:graphicData uri="http://schemas.openxmlformats.org/drawingml/2006/table">
            <a:tbl>
              <a:tblPr firstRow="1" firstCol="1" bandRow="1"/>
              <a:tblGrid>
                <a:gridCol w="2807739">
                  <a:extLst>
                    <a:ext uri="{9D8B030D-6E8A-4147-A177-3AD203B41FA5}">
                      <a16:colId xmlns:a16="http://schemas.microsoft.com/office/drawing/2014/main" val="3658340684"/>
                    </a:ext>
                  </a:extLst>
                </a:gridCol>
                <a:gridCol w="2712845">
                  <a:extLst>
                    <a:ext uri="{9D8B030D-6E8A-4147-A177-3AD203B41FA5}">
                      <a16:colId xmlns:a16="http://schemas.microsoft.com/office/drawing/2014/main" val="49434971"/>
                    </a:ext>
                  </a:extLst>
                </a:gridCol>
                <a:gridCol w="2411418">
                  <a:extLst>
                    <a:ext uri="{9D8B030D-6E8A-4147-A177-3AD203B41FA5}">
                      <a16:colId xmlns:a16="http://schemas.microsoft.com/office/drawing/2014/main" val="970166984"/>
                    </a:ext>
                  </a:extLst>
                </a:gridCol>
                <a:gridCol w="2913797">
                  <a:extLst>
                    <a:ext uri="{9D8B030D-6E8A-4147-A177-3AD203B41FA5}">
                      <a16:colId xmlns:a16="http://schemas.microsoft.com/office/drawing/2014/main" val="145643205"/>
                    </a:ext>
                  </a:extLst>
                </a:gridCol>
              </a:tblGrid>
              <a:tr h="0">
                <a:tc>
                  <a:txBody>
                    <a:bodyPr/>
                    <a:lstStyle/>
                    <a:p>
                      <a:pPr algn="ctr">
                        <a:lnSpc>
                          <a:spcPct val="115000"/>
                        </a:lnSpc>
                        <a:spcAft>
                          <a:spcPts val="0"/>
                        </a:spcAft>
                        <a:tabLst>
                          <a:tab pos="602615" algn="l"/>
                        </a:tabLst>
                      </a:pPr>
                      <a:r>
                        <a:rPr lang="en-US" sz="2400" b="1" dirty="0" err="1">
                          <a:solidFill>
                            <a:srgbClr val="172103"/>
                          </a:solidFill>
                          <a:effectLst/>
                          <a:latin typeface="Times New Roman" panose="02020603050405020304" pitchFamily="18" charset="0"/>
                          <a:ea typeface="Times New Roman" panose="02020603050405020304" pitchFamily="18" charset="0"/>
                        </a:rPr>
                        <a:t>Nhiệm</a:t>
                      </a: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vụ</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88590946"/>
                  </a:ext>
                </a:extLst>
              </a:tr>
              <a:tr h="0">
                <a:tc>
                  <a:txBody>
                    <a:bodyPr/>
                    <a:lstStyle/>
                    <a:p>
                      <a:pPr algn="ct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minh </a:t>
                      </a:r>
                      <a:r>
                        <a:rPr lang="en-US" sz="2400" dirty="0" err="1">
                          <a:solidFill>
                            <a:srgbClr val="172103"/>
                          </a:solidFill>
                          <a:effectLst/>
                          <a:latin typeface="Times New Roman" panose="02020603050405020304" pitchFamily="18" charset="0"/>
                          <a:ea typeface="Times New Roman" panose="02020603050405020304" pitchFamily="18" charset="0"/>
                        </a:rPr>
                        <a:t>hoạ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truyện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trong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học</a:t>
                      </a:r>
                      <a:endParaRPr lang="en-US" sz="2400" dirty="0">
                        <a:effectLst/>
                        <a:latin typeface="Times New Roman" panose="02020603050405020304" pitchFamily="18" charset="0"/>
                        <a:ea typeface="Times New Roman" panose="02020603050405020304" pitchFamily="18" charset="0"/>
                      </a:endParaRPr>
                    </a:p>
                    <a:p>
                      <a:pPr algn="ct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còn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điệu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màu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( 5 – 6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thật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phong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phú</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Bức tranh với nhiều đường nét đẹp, phong phú, hấp dẫn.</a:t>
                      </a:r>
                      <a:endParaRPr lang="en-US" sz="24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(9 - 10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160363"/>
                  </a:ext>
                </a:extLst>
              </a:tr>
              <a:tr h="0">
                <a:tc>
                  <a:txBody>
                    <a:bodyPr/>
                    <a:lstStyle/>
                    <a:p>
                      <a:pPr algn="ct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Đóng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vai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truyện</a:t>
                      </a:r>
                      <a:endParaRPr lang="en-US" sz="2400" dirty="0" smtClean="0">
                        <a:solidFill>
                          <a:srgbClr val="172103"/>
                        </a:solidFill>
                        <a:effectLst/>
                        <a:latin typeface="Times New Roman" panose="02020603050405020304" pitchFamily="18" charset="0"/>
                        <a:ea typeface="Times New Roman" panose="02020603050405020304" pitchFamily="18" charset="0"/>
                      </a:endParaRPr>
                    </a:p>
                    <a:p>
                      <a:pPr marL="0" marR="0" indent="0" algn="ctr" defTabSz="914400" rtl="0" eaLnBrk="1" fontAlgn="auto" latinLnBrk="0" hangingPunct="1">
                        <a:lnSpc>
                          <a:spcPct val="115000"/>
                        </a:lnSpc>
                        <a:spcBef>
                          <a:spcPts val="0"/>
                        </a:spcBef>
                        <a:spcAft>
                          <a:spcPts val="0"/>
                        </a:spcAft>
                        <a:buClrTx/>
                        <a:buSzTx/>
                        <a:buFontTx/>
                        <a:buNone/>
                        <a:tabLst>
                          <a:tab pos="602615" algn="l"/>
                        </a:tabLst>
                        <a:defRPr/>
                      </a:pPr>
                      <a:r>
                        <a:rPr lang="en-US" sz="2400" b="1" dirty="0" smtClean="0">
                          <a:solidFill>
                            <a:srgbClr val="172103"/>
                          </a:solidFill>
                          <a:effectLst/>
                          <a:latin typeface="Times New Roman" panose="02020603050405020304" pitchFamily="18" charset="0"/>
                          <a:ea typeface="Times New Roman" panose="02020603050405020304" pitchFamily="18" charset="0"/>
                        </a:rPr>
                        <a:t>(10 </a:t>
                      </a:r>
                      <a:r>
                        <a:rPr lang="en-US" sz="2400" b="1" dirty="0" err="1" smtClean="0">
                          <a:solidFill>
                            <a:srgbClr val="172103"/>
                          </a:solidFill>
                          <a:effectLst/>
                          <a:latin typeface="Times New Roman" panose="02020603050405020304" pitchFamily="18" charset="0"/>
                          <a:ea typeface="Times New Roman" panose="02020603050405020304" pitchFamily="18" charset="0"/>
                        </a:rPr>
                        <a:t>điểm</a:t>
                      </a:r>
                      <a:r>
                        <a:rPr lang="en-US" sz="2400" b="1" dirty="0" smtClean="0">
                          <a:solidFill>
                            <a:srgbClr val="172103"/>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ctr">
                        <a:lnSpc>
                          <a:spcPct val="115000"/>
                        </a:lnSpc>
                        <a:spcAft>
                          <a:spcPts val="0"/>
                        </a:spcAft>
                        <a:tabLst>
                          <a:tab pos="602615" algn="l"/>
                        </a:tabLs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Kịch bản đúng hướng nhưng chưa đầy đủ nội dung , diễn viên chưa nhập vai tốt.</a:t>
                      </a:r>
                      <a:endParaRPr lang="en-US" sz="24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ý </a:t>
                      </a:r>
                      <a:r>
                        <a:rPr lang="en-US" sz="2400" dirty="0" err="1">
                          <a:solidFill>
                            <a:srgbClr val="172103"/>
                          </a:solidFill>
                          <a:effectLst/>
                          <a:latin typeface="Times New Roman" panose="02020603050405020304" pitchFamily="18" charset="0"/>
                          <a:ea typeface="Times New Roman" panose="02020603050405020304" pitchFamily="18" charset="0"/>
                        </a:rPr>
                        <a:t>thức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tượng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đầy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cuốn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hút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đọc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tốt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mang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xem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(9 - 10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704815"/>
                  </a:ext>
                </a:extLst>
              </a:tr>
            </a:tbl>
          </a:graphicData>
        </a:graphic>
      </p:graphicFrame>
    </p:spTree>
    <p:extLst>
      <p:ext uri="{BB962C8B-B14F-4D97-AF65-F5344CB8AC3E}">
        <p14:creationId xmlns:p14="http://schemas.microsoft.com/office/powerpoint/2010/main" val="3125740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0120" y="0"/>
            <a:ext cx="9860280" cy="8686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ÔNG LÃO ĐÁNH CÁ VÀ CON CÁ VÀNG </a:t>
            </a:r>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PUSKIN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lowchart: Data 5"/>
          <p:cNvSpPr/>
          <p:nvPr/>
        </p:nvSpPr>
        <p:spPr>
          <a:xfrm>
            <a:off x="45720" y="0"/>
            <a:ext cx="1524000" cy="868680"/>
          </a:xfrm>
          <a:prstGeom prst="flowChartInputOutpu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400" b="0"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4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4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 name="Picture 6"/>
          <p:cNvPicPr>
            <a:picLocks noChangeAspect="1"/>
          </p:cNvPicPr>
          <p:nvPr/>
        </p:nvPicPr>
        <p:blipFill>
          <a:blip r:embed="rId3"/>
          <a:stretch>
            <a:fillRect/>
          </a:stretch>
        </p:blipFill>
        <p:spPr>
          <a:xfrm>
            <a:off x="10591800" y="-15240"/>
            <a:ext cx="1600200" cy="868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6" name="Freeform 35"/>
          <p:cNvSpPr/>
          <p:nvPr/>
        </p:nvSpPr>
        <p:spPr>
          <a:xfrm>
            <a:off x="3708876" y="853910"/>
            <a:ext cx="4807776" cy="418001"/>
          </a:xfrm>
          <a:custGeom>
            <a:avLst/>
            <a:gdLst>
              <a:gd name="connsiteX0" fmla="*/ 292699 w 4581684"/>
              <a:gd name="connsiteY0" fmla="*/ 0 h 883608"/>
              <a:gd name="connsiteX1" fmla="*/ 4581684 w 4581684"/>
              <a:gd name="connsiteY1" fmla="*/ 0 h 883608"/>
              <a:gd name="connsiteX2" fmla="*/ 4572000 w 4581684"/>
              <a:gd name="connsiteY2" fmla="*/ 18196 h 883608"/>
              <a:gd name="connsiteX3" fmla="*/ 4480560 w 4581684"/>
              <a:gd name="connsiteY3" fmla="*/ 84304 h 883608"/>
              <a:gd name="connsiteX4" fmla="*/ 4404360 w 4581684"/>
              <a:gd name="connsiteY4" fmla="*/ 150412 h 883608"/>
              <a:gd name="connsiteX5" fmla="*/ 4312920 w 4581684"/>
              <a:gd name="connsiteY5" fmla="*/ 216521 h 883608"/>
              <a:gd name="connsiteX6" fmla="*/ 4282440 w 4581684"/>
              <a:gd name="connsiteY6" fmla="*/ 266102 h 883608"/>
              <a:gd name="connsiteX7" fmla="*/ 4206240 w 4581684"/>
              <a:gd name="connsiteY7" fmla="*/ 348738 h 883608"/>
              <a:gd name="connsiteX8" fmla="*/ 4114800 w 4581684"/>
              <a:gd name="connsiteY8" fmla="*/ 447901 h 883608"/>
              <a:gd name="connsiteX9" fmla="*/ 4069080 w 4581684"/>
              <a:gd name="connsiteY9" fmla="*/ 480955 h 883608"/>
              <a:gd name="connsiteX10" fmla="*/ 3977640 w 4581684"/>
              <a:gd name="connsiteY10" fmla="*/ 547063 h 883608"/>
              <a:gd name="connsiteX11" fmla="*/ 3931920 w 4581684"/>
              <a:gd name="connsiteY11" fmla="*/ 563590 h 883608"/>
              <a:gd name="connsiteX12" fmla="*/ 3886200 w 4581684"/>
              <a:gd name="connsiteY12" fmla="*/ 596645 h 883608"/>
              <a:gd name="connsiteX13" fmla="*/ 3840480 w 4581684"/>
              <a:gd name="connsiteY13" fmla="*/ 613171 h 883608"/>
              <a:gd name="connsiteX14" fmla="*/ 3703320 w 4581684"/>
              <a:gd name="connsiteY14" fmla="*/ 662753 h 883608"/>
              <a:gd name="connsiteX15" fmla="*/ 3474720 w 4581684"/>
              <a:gd name="connsiteY15" fmla="*/ 745388 h 883608"/>
              <a:gd name="connsiteX16" fmla="*/ 3352800 w 4581684"/>
              <a:gd name="connsiteY16" fmla="*/ 778443 h 883608"/>
              <a:gd name="connsiteX17" fmla="*/ 3154680 w 4581684"/>
              <a:gd name="connsiteY17" fmla="*/ 794970 h 883608"/>
              <a:gd name="connsiteX18" fmla="*/ 3063240 w 4581684"/>
              <a:gd name="connsiteY18" fmla="*/ 828024 h 883608"/>
              <a:gd name="connsiteX19" fmla="*/ 2849880 w 4581684"/>
              <a:gd name="connsiteY19" fmla="*/ 877605 h 883608"/>
              <a:gd name="connsiteX20" fmla="*/ 2639531 w 4581684"/>
              <a:gd name="connsiteY20" fmla="*/ 883608 h 883608"/>
              <a:gd name="connsiteX21" fmla="*/ 2134897 w 4581684"/>
              <a:gd name="connsiteY21" fmla="*/ 883608 h 883608"/>
              <a:gd name="connsiteX22" fmla="*/ 2057400 w 4581684"/>
              <a:gd name="connsiteY22" fmla="*/ 877605 h 883608"/>
              <a:gd name="connsiteX23" fmla="*/ 1767840 w 4581684"/>
              <a:gd name="connsiteY23" fmla="*/ 861078 h 883608"/>
              <a:gd name="connsiteX24" fmla="*/ 1600200 w 4581684"/>
              <a:gd name="connsiteY24" fmla="*/ 844551 h 883608"/>
              <a:gd name="connsiteX25" fmla="*/ 1249680 w 4581684"/>
              <a:gd name="connsiteY25" fmla="*/ 828024 h 883608"/>
              <a:gd name="connsiteX26" fmla="*/ 1066800 w 4581684"/>
              <a:gd name="connsiteY26" fmla="*/ 794970 h 883608"/>
              <a:gd name="connsiteX27" fmla="*/ 822960 w 4581684"/>
              <a:gd name="connsiteY27" fmla="*/ 761915 h 883608"/>
              <a:gd name="connsiteX28" fmla="*/ 777240 w 4581684"/>
              <a:gd name="connsiteY28" fmla="*/ 745388 h 883608"/>
              <a:gd name="connsiteX29" fmla="*/ 731520 w 4581684"/>
              <a:gd name="connsiteY29" fmla="*/ 728861 h 883608"/>
              <a:gd name="connsiteX30" fmla="*/ 579120 w 4581684"/>
              <a:gd name="connsiteY30" fmla="*/ 679280 h 883608"/>
              <a:gd name="connsiteX31" fmla="*/ 533400 w 4581684"/>
              <a:gd name="connsiteY31" fmla="*/ 646226 h 883608"/>
              <a:gd name="connsiteX32" fmla="*/ 447198 w 4581684"/>
              <a:gd name="connsiteY32" fmla="*/ 584598 h 883608"/>
              <a:gd name="connsiteX33" fmla="*/ 434651 w 4581684"/>
              <a:gd name="connsiteY33" fmla="*/ 575891 h 883608"/>
              <a:gd name="connsiteX34" fmla="*/ 441651 w 4581684"/>
              <a:gd name="connsiteY34" fmla="*/ 579974 h 883608"/>
              <a:gd name="connsiteX35" fmla="*/ 396240 w 4581684"/>
              <a:gd name="connsiteY35" fmla="*/ 530536 h 883608"/>
              <a:gd name="connsiteX36" fmla="*/ 320040 w 4581684"/>
              <a:gd name="connsiteY36" fmla="*/ 447901 h 883608"/>
              <a:gd name="connsiteX37" fmla="*/ 213360 w 4581684"/>
              <a:gd name="connsiteY37" fmla="*/ 315684 h 883608"/>
              <a:gd name="connsiteX38" fmla="*/ 167640 w 4581684"/>
              <a:gd name="connsiteY38" fmla="*/ 282629 h 883608"/>
              <a:gd name="connsiteX39" fmla="*/ 137160 w 4581684"/>
              <a:gd name="connsiteY39" fmla="*/ 233048 h 883608"/>
              <a:gd name="connsiteX40" fmla="*/ 91440 w 4581684"/>
              <a:gd name="connsiteY40" fmla="*/ 199994 h 883608"/>
              <a:gd name="connsiteX41" fmla="*/ 0 w 4581684"/>
              <a:gd name="connsiteY41" fmla="*/ 18196 h 883608"/>
              <a:gd name="connsiteX42" fmla="*/ 292699 w 4581684"/>
              <a:gd name="connsiteY42" fmla="*/ 0 h 88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81684" h="883608">
                <a:moveTo>
                  <a:pt x="292699" y="0"/>
                </a:moveTo>
                <a:lnTo>
                  <a:pt x="4581684" y="0"/>
                </a:lnTo>
                <a:lnTo>
                  <a:pt x="4572000" y="18196"/>
                </a:lnTo>
                <a:cubicBezTo>
                  <a:pt x="4572000" y="18196"/>
                  <a:pt x="4512582" y="65012"/>
                  <a:pt x="4480560" y="84304"/>
                </a:cubicBezTo>
                <a:cubicBezTo>
                  <a:pt x="4402618" y="131262"/>
                  <a:pt x="4460678" y="58801"/>
                  <a:pt x="4404360" y="150412"/>
                </a:cubicBezTo>
                <a:cubicBezTo>
                  <a:pt x="4404360" y="150412"/>
                  <a:pt x="4340489" y="190361"/>
                  <a:pt x="4312920" y="216521"/>
                </a:cubicBezTo>
                <a:cubicBezTo>
                  <a:pt x="4299136" y="229601"/>
                  <a:pt x="4292600" y="249575"/>
                  <a:pt x="4282440" y="266102"/>
                </a:cubicBezTo>
                <a:cubicBezTo>
                  <a:pt x="4221480" y="310175"/>
                  <a:pt x="4246880" y="282629"/>
                  <a:pt x="4206240" y="348738"/>
                </a:cubicBezTo>
                <a:cubicBezTo>
                  <a:pt x="4182330" y="387633"/>
                  <a:pt x="4145280" y="414846"/>
                  <a:pt x="4114800" y="447901"/>
                </a:cubicBezTo>
                <a:cubicBezTo>
                  <a:pt x="4101848" y="461947"/>
                  <a:pt x="4084320" y="469937"/>
                  <a:pt x="4069080" y="480955"/>
                </a:cubicBezTo>
                <a:cubicBezTo>
                  <a:pt x="4038600" y="502991"/>
                  <a:pt x="4009662" y="527770"/>
                  <a:pt x="3977640" y="547063"/>
                </a:cubicBezTo>
                <a:cubicBezTo>
                  <a:pt x="3963597" y="555524"/>
                  <a:pt x="3946288" y="555799"/>
                  <a:pt x="3931920" y="563590"/>
                </a:cubicBezTo>
                <a:cubicBezTo>
                  <a:pt x="3915537" y="572473"/>
                  <a:pt x="3901440" y="585626"/>
                  <a:pt x="3886200" y="596645"/>
                </a:cubicBezTo>
                <a:cubicBezTo>
                  <a:pt x="3872834" y="606308"/>
                  <a:pt x="3855720" y="607662"/>
                  <a:pt x="3840480" y="613171"/>
                </a:cubicBezTo>
                <a:lnTo>
                  <a:pt x="3703320" y="662753"/>
                </a:lnTo>
                <a:lnTo>
                  <a:pt x="3474720" y="745388"/>
                </a:lnTo>
                <a:cubicBezTo>
                  <a:pt x="3434979" y="759754"/>
                  <a:pt x="3393440" y="767424"/>
                  <a:pt x="3352800" y="778443"/>
                </a:cubicBezTo>
                <a:lnTo>
                  <a:pt x="3154680" y="794970"/>
                </a:lnTo>
                <a:cubicBezTo>
                  <a:pt x="3122646" y="797642"/>
                  <a:pt x="3093720" y="817006"/>
                  <a:pt x="3063240" y="828024"/>
                </a:cubicBezTo>
                <a:cubicBezTo>
                  <a:pt x="3031094" y="839644"/>
                  <a:pt x="2894307" y="875416"/>
                  <a:pt x="2849880" y="877605"/>
                </a:cubicBezTo>
                <a:lnTo>
                  <a:pt x="2639531" y="883608"/>
                </a:lnTo>
                <a:lnTo>
                  <a:pt x="2134897" y="883608"/>
                </a:lnTo>
                <a:lnTo>
                  <a:pt x="2057400" y="877605"/>
                </a:lnTo>
                <a:cubicBezTo>
                  <a:pt x="1960923" y="871265"/>
                  <a:pt x="1864280" y="868050"/>
                  <a:pt x="1767840" y="861078"/>
                </a:cubicBezTo>
                <a:cubicBezTo>
                  <a:pt x="1711854" y="857031"/>
                  <a:pt x="1656080" y="850060"/>
                  <a:pt x="1600200" y="844551"/>
                </a:cubicBezTo>
                <a:cubicBezTo>
                  <a:pt x="1483360" y="839042"/>
                  <a:pt x="1366388" y="836190"/>
                  <a:pt x="1249680" y="828024"/>
                </a:cubicBezTo>
                <a:cubicBezTo>
                  <a:pt x="1153510" y="821295"/>
                  <a:pt x="1143696" y="815818"/>
                  <a:pt x="1066800" y="794970"/>
                </a:cubicBezTo>
                <a:cubicBezTo>
                  <a:pt x="987333" y="773425"/>
                  <a:pt x="904240" y="772934"/>
                  <a:pt x="822960" y="761915"/>
                </a:cubicBezTo>
                <a:cubicBezTo>
                  <a:pt x="807020" y="759754"/>
                  <a:pt x="792480" y="750898"/>
                  <a:pt x="777240" y="745388"/>
                </a:cubicBezTo>
                <a:lnTo>
                  <a:pt x="731520" y="728861"/>
                </a:lnTo>
                <a:cubicBezTo>
                  <a:pt x="620209" y="688624"/>
                  <a:pt x="671249" y="704257"/>
                  <a:pt x="579120" y="679280"/>
                </a:cubicBezTo>
                <a:cubicBezTo>
                  <a:pt x="561351" y="674463"/>
                  <a:pt x="548640" y="657244"/>
                  <a:pt x="533400" y="646226"/>
                </a:cubicBezTo>
                <a:cubicBezTo>
                  <a:pt x="490067" y="614898"/>
                  <a:pt x="463198" y="595801"/>
                  <a:pt x="447198" y="584598"/>
                </a:cubicBezTo>
                <a:lnTo>
                  <a:pt x="434651" y="575891"/>
                </a:lnTo>
                <a:lnTo>
                  <a:pt x="441651" y="579974"/>
                </a:lnTo>
                <a:cubicBezTo>
                  <a:pt x="450175" y="583990"/>
                  <a:pt x="449957" y="579081"/>
                  <a:pt x="396240" y="530536"/>
                </a:cubicBezTo>
                <a:cubicBezTo>
                  <a:pt x="320040" y="461673"/>
                  <a:pt x="375920" y="538800"/>
                  <a:pt x="320040" y="447901"/>
                </a:cubicBezTo>
                <a:cubicBezTo>
                  <a:pt x="217170" y="373528"/>
                  <a:pt x="337820" y="469937"/>
                  <a:pt x="213360" y="315684"/>
                </a:cubicBezTo>
                <a:cubicBezTo>
                  <a:pt x="201299" y="300736"/>
                  <a:pt x="180592" y="296675"/>
                  <a:pt x="167640" y="282629"/>
                </a:cubicBezTo>
                <a:cubicBezTo>
                  <a:pt x="154688" y="268584"/>
                  <a:pt x="147320" y="249575"/>
                  <a:pt x="137160" y="233048"/>
                </a:cubicBezTo>
                <a:lnTo>
                  <a:pt x="91440" y="199994"/>
                </a:lnTo>
                <a:cubicBezTo>
                  <a:pt x="49912" y="169971"/>
                  <a:pt x="18241" y="67650"/>
                  <a:pt x="0" y="18196"/>
                </a:cubicBezTo>
                <a:lnTo>
                  <a:pt x="292699" y="0"/>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164616" y="775190"/>
            <a:ext cx="183736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white"/>
                </a:solidFill>
                <a:latin typeface="Times New Roman" panose="02020603050405020304" pitchFamily="18" charset="0"/>
                <a:cs typeface="Times New Roman" panose="02020603050405020304" pitchFamily="18" charset="0"/>
              </a:rPr>
              <a:t>VẬN DỤNG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p:cNvPicPr>
            <a:picLocks noChangeAspect="1"/>
          </p:cNvPicPr>
          <p:nvPr/>
        </p:nvPicPr>
        <p:blipFill>
          <a:blip r:embed="rId5"/>
          <a:srcRect t="256" r="6154"/>
          <a:stretch>
            <a:fillRect/>
          </a:stretch>
        </p:blipFill>
        <p:spPr>
          <a:xfrm>
            <a:off x="6979" y="4893726"/>
            <a:ext cx="3209889" cy="2015431"/>
          </a:xfrm>
          <a:custGeom>
            <a:avLst/>
            <a:gdLst>
              <a:gd name="connsiteX0" fmla="*/ 0 w 2758097"/>
              <a:gd name="connsiteY0" fmla="*/ 0 h 1605606"/>
              <a:gd name="connsiteX1" fmla="*/ 317375 w 2758097"/>
              <a:gd name="connsiteY1" fmla="*/ 184758 h 1605606"/>
              <a:gd name="connsiteX2" fmla="*/ 27834 w 2758097"/>
              <a:gd name="connsiteY2" fmla="*/ 38683 h 1605606"/>
              <a:gd name="connsiteX3" fmla="*/ 43560 w 2758097"/>
              <a:gd name="connsiteY3" fmla="*/ 221563 h 1605606"/>
              <a:gd name="connsiteX4" fmla="*/ 75014 w 2758097"/>
              <a:gd name="connsiteY4" fmla="*/ 343483 h 1605606"/>
              <a:gd name="connsiteX5" fmla="*/ 90741 w 2758097"/>
              <a:gd name="connsiteY5" fmla="*/ 389203 h 1605606"/>
              <a:gd name="connsiteX6" fmla="*/ 122106 w 2758097"/>
              <a:gd name="connsiteY6" fmla="*/ 434078 h 1605606"/>
              <a:gd name="connsiteX7" fmla="*/ 120679 w 2758097"/>
              <a:gd name="connsiteY7" fmla="*/ 427625 h 1605606"/>
              <a:gd name="connsiteX8" fmla="*/ 124117 w 2758097"/>
              <a:gd name="connsiteY8" fmla="*/ 438521 h 1605606"/>
              <a:gd name="connsiteX9" fmla="*/ 153648 w 2758097"/>
              <a:gd name="connsiteY9" fmla="*/ 526363 h 1605606"/>
              <a:gd name="connsiteX10" fmla="*/ 185102 w 2758097"/>
              <a:gd name="connsiteY10" fmla="*/ 617803 h 1605606"/>
              <a:gd name="connsiteX11" fmla="*/ 232282 w 2758097"/>
              <a:gd name="connsiteY11" fmla="*/ 709243 h 1605606"/>
              <a:gd name="connsiteX12" fmla="*/ 326643 w 2758097"/>
              <a:gd name="connsiteY12" fmla="*/ 754963 h 1605606"/>
              <a:gd name="connsiteX13" fmla="*/ 421004 w 2758097"/>
              <a:gd name="connsiteY13" fmla="*/ 724483 h 1605606"/>
              <a:gd name="connsiteX14" fmla="*/ 483911 w 2758097"/>
              <a:gd name="connsiteY14" fmla="*/ 709243 h 1605606"/>
              <a:gd name="connsiteX15" fmla="*/ 578272 w 2758097"/>
              <a:gd name="connsiteY15" fmla="*/ 678763 h 1605606"/>
              <a:gd name="connsiteX16" fmla="*/ 892808 w 2758097"/>
              <a:gd name="connsiteY16" fmla="*/ 694003 h 1605606"/>
              <a:gd name="connsiteX17" fmla="*/ 845627 w 2758097"/>
              <a:gd name="connsiteY17" fmla="*/ 815923 h 1605606"/>
              <a:gd name="connsiteX18" fmla="*/ 751267 w 2758097"/>
              <a:gd name="connsiteY18" fmla="*/ 846403 h 1605606"/>
              <a:gd name="connsiteX19" fmla="*/ 726459 w 2758097"/>
              <a:gd name="connsiteY19" fmla="*/ 883191 h 1605606"/>
              <a:gd name="connsiteX20" fmla="*/ 716605 w 2758097"/>
              <a:gd name="connsiteY20" fmla="*/ 898757 h 1605606"/>
              <a:gd name="connsiteX21" fmla="*/ 718841 w 2758097"/>
              <a:gd name="connsiteY21" fmla="*/ 894470 h 1605606"/>
              <a:gd name="connsiteX22" fmla="*/ 672632 w 2758097"/>
              <a:gd name="connsiteY22" fmla="*/ 907363 h 1605606"/>
              <a:gd name="connsiteX23" fmla="*/ 641179 w 2758097"/>
              <a:gd name="connsiteY23" fmla="*/ 953083 h 1605606"/>
              <a:gd name="connsiteX24" fmla="*/ 593998 w 2758097"/>
              <a:gd name="connsiteY24" fmla="*/ 983563 h 1605606"/>
              <a:gd name="connsiteX25" fmla="*/ 578272 w 2758097"/>
              <a:gd name="connsiteY25" fmla="*/ 1029283 h 1605606"/>
              <a:gd name="connsiteX26" fmla="*/ 593998 w 2758097"/>
              <a:gd name="connsiteY26" fmla="*/ 1105483 h 1605606"/>
              <a:gd name="connsiteX27" fmla="*/ 782720 w 2758097"/>
              <a:gd name="connsiteY27" fmla="*/ 1196923 h 1605606"/>
              <a:gd name="connsiteX28" fmla="*/ 829901 w 2758097"/>
              <a:gd name="connsiteY28" fmla="*/ 1212163 h 1605606"/>
              <a:gd name="connsiteX29" fmla="*/ 877081 w 2758097"/>
              <a:gd name="connsiteY29" fmla="*/ 1227403 h 1605606"/>
              <a:gd name="connsiteX30" fmla="*/ 924261 w 2758097"/>
              <a:gd name="connsiteY30" fmla="*/ 1257883 h 1605606"/>
              <a:gd name="connsiteX31" fmla="*/ 1097256 w 2758097"/>
              <a:gd name="connsiteY31" fmla="*/ 1288363 h 1605606"/>
              <a:gd name="connsiteX32" fmla="*/ 1254524 w 2758097"/>
              <a:gd name="connsiteY32" fmla="*/ 1334083 h 1605606"/>
              <a:gd name="connsiteX33" fmla="*/ 1301705 w 2758097"/>
              <a:gd name="connsiteY33" fmla="*/ 1349323 h 1605606"/>
              <a:gd name="connsiteX34" fmla="*/ 1569060 w 2758097"/>
              <a:gd name="connsiteY34" fmla="*/ 1364563 h 1605606"/>
              <a:gd name="connsiteX35" fmla="*/ 1694875 w 2758097"/>
              <a:gd name="connsiteY35" fmla="*/ 1395043 h 1605606"/>
              <a:gd name="connsiteX36" fmla="*/ 1757782 w 2758097"/>
              <a:gd name="connsiteY36" fmla="*/ 1410283 h 1605606"/>
              <a:gd name="connsiteX37" fmla="*/ 2088045 w 2758097"/>
              <a:gd name="connsiteY37" fmla="*/ 1425523 h 1605606"/>
              <a:gd name="connsiteX38" fmla="*/ 2166679 w 2758097"/>
              <a:gd name="connsiteY38" fmla="*/ 1440763 h 1605606"/>
              <a:gd name="connsiteX39" fmla="*/ 2386854 w 2758097"/>
              <a:gd name="connsiteY39" fmla="*/ 1471243 h 1605606"/>
              <a:gd name="connsiteX40" fmla="*/ 2434034 w 2758097"/>
              <a:gd name="connsiteY40" fmla="*/ 1486483 h 1605606"/>
              <a:gd name="connsiteX41" fmla="*/ 2544122 w 2758097"/>
              <a:gd name="connsiteY41" fmla="*/ 1501723 h 1605606"/>
              <a:gd name="connsiteX42" fmla="*/ 2593288 w 2758097"/>
              <a:gd name="connsiteY42" fmla="*/ 1509664 h 1605606"/>
              <a:gd name="connsiteX43" fmla="*/ 2758097 w 2758097"/>
              <a:gd name="connsiteY43" fmla="*/ 1605606 h 1605606"/>
              <a:gd name="connsiteX44" fmla="*/ 0 w 2758097"/>
              <a:gd name="connsiteY44" fmla="*/ 1605606 h 1605606"/>
              <a:gd name="connsiteX45" fmla="*/ 0 w 2758097"/>
              <a:gd name="connsiteY45" fmla="*/ 0 h 160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58097" h="1605606">
                <a:moveTo>
                  <a:pt x="0" y="0"/>
                </a:moveTo>
                <a:lnTo>
                  <a:pt x="317375" y="184758"/>
                </a:lnTo>
                <a:lnTo>
                  <a:pt x="27834" y="38683"/>
                </a:lnTo>
                <a:cubicBezTo>
                  <a:pt x="33076" y="99643"/>
                  <a:pt x="34197" y="161068"/>
                  <a:pt x="43560" y="221563"/>
                </a:cubicBezTo>
                <a:cubicBezTo>
                  <a:pt x="49973" y="262990"/>
                  <a:pt x="61344" y="303742"/>
                  <a:pt x="75014" y="343483"/>
                </a:cubicBezTo>
                <a:cubicBezTo>
                  <a:pt x="80256" y="358723"/>
                  <a:pt x="83327" y="374835"/>
                  <a:pt x="90741" y="389203"/>
                </a:cubicBezTo>
                <a:cubicBezTo>
                  <a:pt x="118779" y="443543"/>
                  <a:pt x="123223" y="443241"/>
                  <a:pt x="122106" y="434078"/>
                </a:cubicBezTo>
                <a:lnTo>
                  <a:pt x="120679" y="427625"/>
                </a:lnTo>
                <a:lnTo>
                  <a:pt x="124117" y="438521"/>
                </a:lnTo>
                <a:cubicBezTo>
                  <a:pt x="129341" y="454758"/>
                  <a:pt x="138433" y="482131"/>
                  <a:pt x="153648" y="526363"/>
                </a:cubicBezTo>
                <a:lnTo>
                  <a:pt x="185102" y="617803"/>
                </a:lnTo>
                <a:cubicBezTo>
                  <a:pt x="197893" y="654988"/>
                  <a:pt x="201795" y="679700"/>
                  <a:pt x="232282" y="709243"/>
                </a:cubicBezTo>
                <a:cubicBezTo>
                  <a:pt x="262769" y="738786"/>
                  <a:pt x="288270" y="742568"/>
                  <a:pt x="326643" y="754963"/>
                </a:cubicBezTo>
                <a:cubicBezTo>
                  <a:pt x="358096" y="744803"/>
                  <a:pt x="388839" y="732275"/>
                  <a:pt x="421004" y="724483"/>
                </a:cubicBezTo>
                <a:cubicBezTo>
                  <a:pt x="441973" y="719403"/>
                  <a:pt x="463208" y="715262"/>
                  <a:pt x="483911" y="709243"/>
                </a:cubicBezTo>
                <a:cubicBezTo>
                  <a:pt x="515668" y="700011"/>
                  <a:pt x="578272" y="678763"/>
                  <a:pt x="578272" y="678763"/>
                </a:cubicBezTo>
                <a:cubicBezTo>
                  <a:pt x="683117" y="683843"/>
                  <a:pt x="792704" y="663370"/>
                  <a:pt x="892808" y="694003"/>
                </a:cubicBezTo>
                <a:cubicBezTo>
                  <a:pt x="922307" y="703030"/>
                  <a:pt x="857308" y="808849"/>
                  <a:pt x="845627" y="815923"/>
                </a:cubicBezTo>
                <a:cubicBezTo>
                  <a:pt x="817512" y="832951"/>
                  <a:pt x="751267" y="846403"/>
                  <a:pt x="751267" y="846403"/>
                </a:cubicBezTo>
                <a:cubicBezTo>
                  <a:pt x="739999" y="862782"/>
                  <a:pt x="732016" y="874703"/>
                  <a:pt x="726459" y="883191"/>
                </a:cubicBezTo>
                <a:lnTo>
                  <a:pt x="716605" y="898757"/>
                </a:lnTo>
                <a:lnTo>
                  <a:pt x="718841" y="894470"/>
                </a:lnTo>
                <a:cubicBezTo>
                  <a:pt x="724015" y="882816"/>
                  <a:pt x="726892" y="865299"/>
                  <a:pt x="672632" y="907363"/>
                </a:cubicBezTo>
                <a:cubicBezTo>
                  <a:pt x="657873" y="918805"/>
                  <a:pt x="654545" y="940131"/>
                  <a:pt x="641179" y="953083"/>
                </a:cubicBezTo>
                <a:cubicBezTo>
                  <a:pt x="627813" y="966035"/>
                  <a:pt x="609725" y="973403"/>
                  <a:pt x="593998" y="983563"/>
                </a:cubicBezTo>
                <a:cubicBezTo>
                  <a:pt x="588756" y="998803"/>
                  <a:pt x="578272" y="1013219"/>
                  <a:pt x="578272" y="1029283"/>
                </a:cubicBezTo>
                <a:cubicBezTo>
                  <a:pt x="578272" y="1055186"/>
                  <a:pt x="577588" y="1085036"/>
                  <a:pt x="593998" y="1105483"/>
                </a:cubicBezTo>
                <a:cubicBezTo>
                  <a:pt x="636680" y="1158661"/>
                  <a:pt x="722017" y="1177315"/>
                  <a:pt x="782720" y="1196923"/>
                </a:cubicBezTo>
                <a:lnTo>
                  <a:pt x="829901" y="1212163"/>
                </a:lnTo>
                <a:cubicBezTo>
                  <a:pt x="845627" y="1217243"/>
                  <a:pt x="863288" y="1218492"/>
                  <a:pt x="877081" y="1227403"/>
                </a:cubicBezTo>
                <a:cubicBezTo>
                  <a:pt x="892808" y="1237563"/>
                  <a:pt x="906889" y="1250668"/>
                  <a:pt x="924261" y="1257883"/>
                </a:cubicBezTo>
                <a:cubicBezTo>
                  <a:pt x="963686" y="1274256"/>
                  <a:pt x="1067718" y="1283159"/>
                  <a:pt x="1097256" y="1288363"/>
                </a:cubicBezTo>
                <a:cubicBezTo>
                  <a:pt x="1149546" y="1297576"/>
                  <a:pt x="1205284" y="1318178"/>
                  <a:pt x="1254524" y="1334083"/>
                </a:cubicBezTo>
                <a:cubicBezTo>
                  <a:pt x="1270251" y="1339163"/>
                  <a:pt x="1285155" y="1348380"/>
                  <a:pt x="1301705" y="1349323"/>
                </a:cubicBezTo>
                <a:lnTo>
                  <a:pt x="1569060" y="1364563"/>
                </a:lnTo>
                <a:cubicBezTo>
                  <a:pt x="1653369" y="1391796"/>
                  <a:pt x="1581007" y="1370522"/>
                  <a:pt x="1694875" y="1395043"/>
                </a:cubicBezTo>
                <a:cubicBezTo>
                  <a:pt x="1715975" y="1399587"/>
                  <a:pt x="1736236" y="1408613"/>
                  <a:pt x="1757782" y="1410283"/>
                </a:cubicBezTo>
                <a:cubicBezTo>
                  <a:pt x="1867643" y="1418800"/>
                  <a:pt x="1977957" y="1420443"/>
                  <a:pt x="2088045" y="1425523"/>
                </a:cubicBezTo>
                <a:cubicBezTo>
                  <a:pt x="2114256" y="1430603"/>
                  <a:pt x="2140259" y="1436824"/>
                  <a:pt x="2166679" y="1440763"/>
                </a:cubicBezTo>
                <a:cubicBezTo>
                  <a:pt x="2244048" y="1452297"/>
                  <a:pt x="2311227" y="1454957"/>
                  <a:pt x="2386854" y="1471243"/>
                </a:cubicBezTo>
                <a:cubicBezTo>
                  <a:pt x="2403037" y="1474728"/>
                  <a:pt x="2417779" y="1483333"/>
                  <a:pt x="2434034" y="1486483"/>
                </a:cubicBezTo>
                <a:cubicBezTo>
                  <a:pt x="2470382" y="1493528"/>
                  <a:pt x="2507485" y="1496261"/>
                  <a:pt x="2544122" y="1501723"/>
                </a:cubicBezTo>
                <a:lnTo>
                  <a:pt x="2593288" y="1509664"/>
                </a:lnTo>
                <a:lnTo>
                  <a:pt x="2758097" y="1605606"/>
                </a:lnTo>
                <a:lnTo>
                  <a:pt x="0" y="1605606"/>
                </a:lnTo>
                <a:lnTo>
                  <a:pt x="0" y="0"/>
                </a:lnTo>
                <a:close/>
              </a:path>
            </a:pathLst>
          </a:custGeom>
        </p:spPr>
      </p:pic>
      <p:sp>
        <p:nvSpPr>
          <p:cNvPr id="12" name="Rectangle 11"/>
          <p:cNvSpPr/>
          <p:nvPr/>
        </p:nvSpPr>
        <p:spPr>
          <a:xfrm>
            <a:off x="1052874" y="2125821"/>
            <a:ext cx="4170680" cy="40564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wrap="square">
            <a:spAutoFit/>
          </a:bodyPr>
          <a:lstStyle/>
          <a:p>
            <a:pPr lvl="0" algn="just">
              <a:lnSpc>
                <a:spcPct val="115000"/>
              </a:lnSpc>
              <a:buSzPts val="1400"/>
            </a:pPr>
            <a:r>
              <a:rPr lang="en-US" sz="3200" dirty="0" smtClean="0">
                <a:solidFill>
                  <a:schemeClr val="bg1"/>
                </a:solidFill>
                <a:latin typeface="Times New Roman" panose="02020603050405020304" pitchFamily="18" charset="0"/>
                <a:ea typeface="Times New Roman" panose="02020603050405020304" pitchFamily="18" charset="0"/>
              </a:rPr>
              <a:t>- </a:t>
            </a:r>
            <a:r>
              <a:rPr lang="en-US" sz="3200" b="1" dirty="0" err="1" smtClean="0">
                <a:solidFill>
                  <a:srgbClr val="0070C0"/>
                </a:solidFill>
                <a:latin typeface="Times New Roman" panose="02020603050405020304" pitchFamily="18" charset="0"/>
                <a:ea typeface="Times New Roman" panose="02020603050405020304" pitchFamily="18" charset="0"/>
              </a:rPr>
              <a:t>Dãy</a:t>
            </a:r>
            <a:r>
              <a:rPr lang="en-US" sz="3200" b="1" dirty="0" smtClean="0">
                <a:solidFill>
                  <a:srgbClr val="0070C0"/>
                </a:solidFill>
                <a:latin typeface="Times New Roman" panose="02020603050405020304" pitchFamily="18" charset="0"/>
                <a:ea typeface="Times New Roman" panose="02020603050405020304" pitchFamily="18" charset="0"/>
              </a:rPr>
              <a:t> 1: </a:t>
            </a:r>
            <a:r>
              <a:rPr lang="en-US" sz="3200" dirty="0" err="1" smtClean="0">
                <a:solidFill>
                  <a:schemeClr val="bg1"/>
                </a:solidFill>
                <a:latin typeface="Times New Roman" panose="02020603050405020304" pitchFamily="18" charset="0"/>
                <a:ea typeface="Times New Roman" panose="02020603050405020304" pitchFamily="18" charset="0"/>
              </a:rPr>
              <a:t>Bày</a:t>
            </a:r>
            <a:r>
              <a:rPr lang="en-US" sz="3200" dirty="0" smtClean="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tỏ</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suy</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nghĩ</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hậu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quả</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lòng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tham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con </a:t>
            </a:r>
            <a:r>
              <a:rPr lang="en-US" sz="3200" dirty="0" err="1">
                <a:solidFill>
                  <a:schemeClr val="bg1"/>
                </a:solidFill>
                <a:latin typeface="Times New Roman" panose="02020603050405020304" pitchFamily="18" charset="0"/>
                <a:ea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rPr>
              <a:t>.</a:t>
            </a:r>
          </a:p>
          <a:p>
            <a:pPr lvl="0">
              <a:lnSpc>
                <a:spcPct val="115000"/>
              </a:lnSpc>
              <a:spcAft>
                <a:spcPts val="750"/>
              </a:spcAft>
              <a:buSzPts val="1400"/>
            </a:pPr>
            <a:r>
              <a:rPr lang="en-US" sz="3200" dirty="0" smtClean="0">
                <a:solidFill>
                  <a:schemeClr val="bg1"/>
                </a:solidFill>
                <a:latin typeface="Times New Roman" panose="02020603050405020304" pitchFamily="18" charset="0"/>
                <a:ea typeface="Times New Roman" panose="02020603050405020304" pitchFamily="18" charset="0"/>
              </a:rPr>
              <a:t>- </a:t>
            </a:r>
            <a:r>
              <a:rPr lang="en-US" sz="3200" b="1" dirty="0" err="1" smtClean="0">
                <a:solidFill>
                  <a:srgbClr val="0070C0"/>
                </a:solidFill>
                <a:latin typeface="Times New Roman" panose="02020603050405020304" pitchFamily="18" charset="0"/>
                <a:ea typeface="Times New Roman" panose="02020603050405020304" pitchFamily="18" charset="0"/>
              </a:rPr>
              <a:t>Dãy</a:t>
            </a:r>
            <a:r>
              <a:rPr lang="en-US" sz="3200" b="1" dirty="0" smtClean="0">
                <a:solidFill>
                  <a:srgbClr val="0070C0"/>
                </a:solidFill>
                <a:latin typeface="Times New Roman" panose="02020603050405020304" pitchFamily="18" charset="0"/>
                <a:ea typeface="Times New Roman" panose="02020603050405020304" pitchFamily="18" charset="0"/>
              </a:rPr>
              <a:t> 2: </a:t>
            </a:r>
            <a:r>
              <a:rPr lang="vi-VN" sz="3200" dirty="0" smtClean="0">
                <a:solidFill>
                  <a:schemeClr val="bg1"/>
                </a:solidFill>
                <a:latin typeface="Times New Roman" panose="02020603050405020304" pitchFamily="18" charset="0"/>
                <a:ea typeface="Times New Roman" panose="02020603050405020304" pitchFamily="18" charset="0"/>
              </a:rPr>
              <a:t>Bày </a:t>
            </a:r>
            <a:r>
              <a:rPr lang="vi-VN" sz="3200" dirty="0">
                <a:solidFill>
                  <a:schemeClr val="bg1"/>
                </a:solidFill>
                <a:latin typeface="Times New Roman" panose="02020603050405020304" pitchFamily="18" charset="0"/>
                <a:ea typeface="Times New Roman" panose="02020603050405020304" pitchFamily="18" charset="0"/>
              </a:rPr>
              <a:t>tỏ suy nghĩ của về </a:t>
            </a:r>
            <a:r>
              <a:rPr lang="en-US" sz="3200" dirty="0">
                <a:solidFill>
                  <a:schemeClr val="bg1"/>
                </a:solidFill>
                <a:latin typeface="Times New Roman" panose="02020603050405020304" pitchFamily="18" charset="0"/>
                <a:ea typeface="Times New Roman" panose="02020603050405020304" pitchFamily="18" charset="0"/>
              </a:rPr>
              <a:t>ý </a:t>
            </a:r>
            <a:r>
              <a:rPr lang="en-US" sz="3200" dirty="0" err="1">
                <a:solidFill>
                  <a:schemeClr val="bg1"/>
                </a:solidFill>
                <a:latin typeface="Times New Roman" panose="02020603050405020304" pitchFamily="18" charset="0"/>
                <a:ea typeface="Times New Roman" panose="02020603050405020304" pitchFamily="18" charset="0"/>
              </a:rPr>
              <a:t>nghĩa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lòng biết ơn.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a:blip r:embed="rId6"/>
          <a:srcRect l="-16189" t="-5887" r="-20187" b="90945"/>
          <a:stretch>
            <a:fillRect/>
          </a:stretch>
        </p:blipFill>
        <p:spPr>
          <a:xfrm>
            <a:off x="5164615" y="1066800"/>
            <a:ext cx="6112984" cy="720436"/>
          </a:xfrm>
          <a:custGeom>
            <a:avLst/>
            <a:gdLst>
              <a:gd name="connsiteX0" fmla="*/ 0 w 6112984"/>
              <a:gd name="connsiteY0" fmla="*/ 0 h 720436"/>
              <a:gd name="connsiteX1" fmla="*/ 6112984 w 6112984"/>
              <a:gd name="connsiteY1" fmla="*/ 0 h 720436"/>
              <a:gd name="connsiteX2" fmla="*/ 6112984 w 6112984"/>
              <a:gd name="connsiteY2" fmla="*/ 720436 h 720436"/>
              <a:gd name="connsiteX3" fmla="*/ 5208103 w 6112984"/>
              <a:gd name="connsiteY3" fmla="*/ 720436 h 720436"/>
              <a:gd name="connsiteX4" fmla="*/ 5208103 w 6112984"/>
              <a:gd name="connsiteY4" fmla="*/ 283832 h 720436"/>
              <a:gd name="connsiteX5" fmla="*/ 725644 w 6112984"/>
              <a:gd name="connsiteY5" fmla="*/ 283832 h 720436"/>
              <a:gd name="connsiteX6" fmla="*/ 725644 w 6112984"/>
              <a:gd name="connsiteY6" fmla="*/ 720436 h 720436"/>
              <a:gd name="connsiteX7" fmla="*/ 0 w 6112984"/>
              <a:gd name="connsiteY7" fmla="*/ 720436 h 720436"/>
              <a:gd name="connsiteX8" fmla="*/ 0 w 6112984"/>
              <a:gd name="connsiteY8" fmla="*/ 0 h 72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2984" h="720436">
                <a:moveTo>
                  <a:pt x="0" y="0"/>
                </a:moveTo>
                <a:lnTo>
                  <a:pt x="6112984" y="0"/>
                </a:lnTo>
                <a:lnTo>
                  <a:pt x="6112984" y="720436"/>
                </a:lnTo>
                <a:lnTo>
                  <a:pt x="5208103" y="720436"/>
                </a:lnTo>
                <a:lnTo>
                  <a:pt x="5208103" y="283832"/>
                </a:lnTo>
                <a:lnTo>
                  <a:pt x="725644" y="283832"/>
                </a:lnTo>
                <a:lnTo>
                  <a:pt x="725644" y="720436"/>
                </a:lnTo>
                <a:lnTo>
                  <a:pt x="0" y="720436"/>
                </a:lnTo>
                <a:lnTo>
                  <a:pt x="0" y="0"/>
                </a:lnTo>
                <a:close/>
              </a:path>
            </a:pathLst>
          </a:custGeom>
        </p:spPr>
      </p:pic>
      <p:pic>
        <p:nvPicPr>
          <p:cNvPr id="23" name="Picture 22"/>
          <p:cNvPicPr>
            <a:picLocks noChangeAspect="1"/>
          </p:cNvPicPr>
          <p:nvPr/>
        </p:nvPicPr>
        <p:blipFill>
          <a:blip r:embed="rId6"/>
          <a:srcRect t="9055" b="62584"/>
          <a:stretch>
            <a:fillRect/>
          </a:stretch>
        </p:blipFill>
        <p:spPr>
          <a:xfrm>
            <a:off x="6765615" y="1962273"/>
            <a:ext cx="4482459" cy="1367445"/>
          </a:xfrm>
          <a:custGeom>
            <a:avLst/>
            <a:gdLst>
              <a:gd name="connsiteX0" fmla="*/ 0 w 4482459"/>
              <a:gd name="connsiteY0" fmla="*/ 0 h 1367445"/>
              <a:gd name="connsiteX1" fmla="*/ 4482459 w 4482459"/>
              <a:gd name="connsiteY1" fmla="*/ 0 h 1367445"/>
              <a:gd name="connsiteX2" fmla="*/ 4482459 w 4482459"/>
              <a:gd name="connsiteY2" fmla="*/ 1367445 h 1367445"/>
              <a:gd name="connsiteX3" fmla="*/ 0 w 4482459"/>
              <a:gd name="connsiteY3" fmla="*/ 1367445 h 1367445"/>
              <a:gd name="connsiteX4" fmla="*/ 0 w 4482459"/>
              <a:gd name="connsiteY4" fmla="*/ 0 h 136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459" h="1367445">
                <a:moveTo>
                  <a:pt x="0" y="0"/>
                </a:moveTo>
                <a:lnTo>
                  <a:pt x="4482459" y="0"/>
                </a:lnTo>
                <a:lnTo>
                  <a:pt x="4482459" y="1367445"/>
                </a:lnTo>
                <a:lnTo>
                  <a:pt x="0" y="1367445"/>
                </a:lnTo>
                <a:lnTo>
                  <a:pt x="0" y="0"/>
                </a:lnTo>
                <a:close/>
              </a:path>
            </a:pathLst>
          </a:custGeom>
        </p:spPr>
      </p:pic>
      <p:pic>
        <p:nvPicPr>
          <p:cNvPr id="31" name="Picture 30"/>
          <p:cNvPicPr>
            <a:picLocks noChangeAspect="1"/>
          </p:cNvPicPr>
          <p:nvPr/>
        </p:nvPicPr>
        <p:blipFill>
          <a:blip r:embed="rId6"/>
          <a:srcRect t="65426" r="842" b="33626"/>
          <a:stretch>
            <a:fillRect/>
          </a:stretch>
        </p:blipFill>
        <p:spPr>
          <a:xfrm>
            <a:off x="5890259" y="4450478"/>
            <a:ext cx="4444706" cy="45719"/>
          </a:xfrm>
          <a:custGeom>
            <a:avLst/>
            <a:gdLst>
              <a:gd name="connsiteX0" fmla="*/ 0 w 4444706"/>
              <a:gd name="connsiteY0" fmla="*/ 0 h 45719"/>
              <a:gd name="connsiteX1" fmla="*/ 208649 w 4444706"/>
              <a:gd name="connsiteY1" fmla="*/ 0 h 45719"/>
              <a:gd name="connsiteX2" fmla="*/ 208649 w 4444706"/>
              <a:gd name="connsiteY2" fmla="*/ 36715 h 45719"/>
              <a:gd name="connsiteX3" fmla="*/ 4444706 w 4444706"/>
              <a:gd name="connsiteY3" fmla="*/ 36715 h 45719"/>
              <a:gd name="connsiteX4" fmla="*/ 4444706 w 4444706"/>
              <a:gd name="connsiteY4" fmla="*/ 45719 h 45719"/>
              <a:gd name="connsiteX5" fmla="*/ 0 w 4444706"/>
              <a:gd name="connsiteY5" fmla="*/ 45719 h 45719"/>
              <a:gd name="connsiteX6" fmla="*/ 0 w 4444706"/>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706" h="45719">
                <a:moveTo>
                  <a:pt x="0" y="0"/>
                </a:moveTo>
                <a:lnTo>
                  <a:pt x="208649" y="0"/>
                </a:lnTo>
                <a:lnTo>
                  <a:pt x="208649" y="36715"/>
                </a:lnTo>
                <a:lnTo>
                  <a:pt x="4444706" y="36715"/>
                </a:lnTo>
                <a:lnTo>
                  <a:pt x="4444706" y="45719"/>
                </a:lnTo>
                <a:lnTo>
                  <a:pt x="0" y="45719"/>
                </a:lnTo>
                <a:lnTo>
                  <a:pt x="0" y="0"/>
                </a:lnTo>
                <a:close/>
              </a:path>
            </a:pathLst>
          </a:custGeom>
        </p:spPr>
      </p:pic>
      <p:pic>
        <p:nvPicPr>
          <p:cNvPr id="30" name="Picture 29"/>
          <p:cNvPicPr>
            <a:picLocks noChangeAspect="1"/>
          </p:cNvPicPr>
          <p:nvPr/>
        </p:nvPicPr>
        <p:blipFill>
          <a:blip r:embed="rId6"/>
          <a:srcRect t="38364" b="34574"/>
          <a:stretch>
            <a:fillRect/>
          </a:stretch>
        </p:blipFill>
        <p:spPr>
          <a:xfrm>
            <a:off x="6765614" y="3320713"/>
            <a:ext cx="4482459" cy="1304801"/>
          </a:xfrm>
          <a:custGeom>
            <a:avLst/>
            <a:gdLst>
              <a:gd name="connsiteX0" fmla="*/ 0 w 4482459"/>
              <a:gd name="connsiteY0" fmla="*/ 0 h 1304801"/>
              <a:gd name="connsiteX1" fmla="*/ 4482459 w 4482459"/>
              <a:gd name="connsiteY1" fmla="*/ 0 h 1304801"/>
              <a:gd name="connsiteX2" fmla="*/ 4482459 w 4482459"/>
              <a:gd name="connsiteY2" fmla="*/ 1295797 h 1304801"/>
              <a:gd name="connsiteX3" fmla="*/ 208649 w 4482459"/>
              <a:gd name="connsiteY3" fmla="*/ 1295797 h 1304801"/>
              <a:gd name="connsiteX4" fmla="*/ 208649 w 4482459"/>
              <a:gd name="connsiteY4" fmla="*/ 1304801 h 1304801"/>
              <a:gd name="connsiteX5" fmla="*/ 0 w 4482459"/>
              <a:gd name="connsiteY5" fmla="*/ 1304801 h 1304801"/>
              <a:gd name="connsiteX6" fmla="*/ 0 w 4482459"/>
              <a:gd name="connsiteY6" fmla="*/ 0 h 130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459" h="1304801">
                <a:moveTo>
                  <a:pt x="0" y="0"/>
                </a:moveTo>
                <a:lnTo>
                  <a:pt x="4482459" y="0"/>
                </a:lnTo>
                <a:lnTo>
                  <a:pt x="4482459" y="1295797"/>
                </a:lnTo>
                <a:lnTo>
                  <a:pt x="208649" y="1295797"/>
                </a:lnTo>
                <a:lnTo>
                  <a:pt x="208649" y="1304801"/>
                </a:lnTo>
                <a:lnTo>
                  <a:pt x="0" y="1304801"/>
                </a:lnTo>
                <a:lnTo>
                  <a:pt x="0" y="0"/>
                </a:lnTo>
                <a:close/>
              </a:path>
            </a:pathLst>
          </a:custGeom>
        </p:spPr>
      </p:pic>
      <p:pic>
        <p:nvPicPr>
          <p:cNvPr id="29" name="Picture 28"/>
          <p:cNvPicPr>
            <a:picLocks noChangeAspect="1"/>
          </p:cNvPicPr>
          <p:nvPr/>
        </p:nvPicPr>
        <p:blipFill>
          <a:blip r:embed="rId6"/>
          <a:srcRect l="-8094" t="65426" r="100000" b="33626"/>
          <a:stretch>
            <a:fillRect/>
          </a:stretch>
        </p:blipFill>
        <p:spPr>
          <a:xfrm>
            <a:off x="5527438" y="4450478"/>
            <a:ext cx="362821" cy="45719"/>
          </a:xfrm>
          <a:custGeom>
            <a:avLst/>
            <a:gdLst>
              <a:gd name="connsiteX0" fmla="*/ 0 w 362821"/>
              <a:gd name="connsiteY0" fmla="*/ 0 h 45719"/>
              <a:gd name="connsiteX1" fmla="*/ 362821 w 362821"/>
              <a:gd name="connsiteY1" fmla="*/ 0 h 45719"/>
              <a:gd name="connsiteX2" fmla="*/ 362821 w 362821"/>
              <a:gd name="connsiteY2" fmla="*/ 45719 h 45719"/>
              <a:gd name="connsiteX3" fmla="*/ 0 w 362821"/>
              <a:gd name="connsiteY3" fmla="*/ 45719 h 45719"/>
              <a:gd name="connsiteX4" fmla="*/ 0 w 36282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21" h="45719">
                <a:moveTo>
                  <a:pt x="0" y="0"/>
                </a:moveTo>
                <a:lnTo>
                  <a:pt x="362821" y="0"/>
                </a:lnTo>
                <a:lnTo>
                  <a:pt x="362821" y="45719"/>
                </a:lnTo>
                <a:lnTo>
                  <a:pt x="0" y="45719"/>
                </a:lnTo>
                <a:lnTo>
                  <a:pt x="0" y="0"/>
                </a:lnTo>
                <a:close/>
              </a:path>
            </a:pathLst>
          </a:custGeom>
        </p:spPr>
      </p:pic>
      <p:pic>
        <p:nvPicPr>
          <p:cNvPr id="27" name="Picture 26"/>
          <p:cNvPicPr>
            <a:picLocks noChangeAspect="1"/>
          </p:cNvPicPr>
          <p:nvPr/>
        </p:nvPicPr>
        <p:blipFill>
          <a:blip r:embed="rId6"/>
          <a:srcRect t="66187" b="5616"/>
          <a:stretch>
            <a:fillRect/>
          </a:stretch>
        </p:blipFill>
        <p:spPr>
          <a:xfrm>
            <a:off x="6765614" y="4662229"/>
            <a:ext cx="4482459" cy="1359525"/>
          </a:xfrm>
          <a:custGeom>
            <a:avLst/>
            <a:gdLst>
              <a:gd name="connsiteX0" fmla="*/ 4444706 w 4482459"/>
              <a:gd name="connsiteY0" fmla="*/ 0 h 1359525"/>
              <a:gd name="connsiteX1" fmla="*/ 4482459 w 4482459"/>
              <a:gd name="connsiteY1" fmla="*/ 0 h 1359525"/>
              <a:gd name="connsiteX2" fmla="*/ 4482459 w 4482459"/>
              <a:gd name="connsiteY2" fmla="*/ 1359525 h 1359525"/>
              <a:gd name="connsiteX3" fmla="*/ 0 w 4482459"/>
              <a:gd name="connsiteY3" fmla="*/ 1359525 h 1359525"/>
              <a:gd name="connsiteX4" fmla="*/ 0 w 4482459"/>
              <a:gd name="connsiteY4" fmla="*/ 9004 h 1359525"/>
              <a:gd name="connsiteX5" fmla="*/ 4444706 w 4482459"/>
              <a:gd name="connsiteY5" fmla="*/ 9004 h 1359525"/>
              <a:gd name="connsiteX6" fmla="*/ 4444706 w 4482459"/>
              <a:gd name="connsiteY6" fmla="*/ 0 h 135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2459" h="1359525">
                <a:moveTo>
                  <a:pt x="4444706" y="0"/>
                </a:moveTo>
                <a:lnTo>
                  <a:pt x="4482459" y="0"/>
                </a:lnTo>
                <a:lnTo>
                  <a:pt x="4482459" y="1359525"/>
                </a:lnTo>
                <a:lnTo>
                  <a:pt x="0" y="1359525"/>
                </a:lnTo>
                <a:lnTo>
                  <a:pt x="0" y="9004"/>
                </a:lnTo>
                <a:lnTo>
                  <a:pt x="4444706" y="9004"/>
                </a:lnTo>
                <a:lnTo>
                  <a:pt x="4444706" y="0"/>
                </a:lnTo>
                <a:close/>
              </a:path>
            </a:pathLst>
          </a:custGeom>
        </p:spPr>
      </p:pic>
      <p:pic>
        <p:nvPicPr>
          <p:cNvPr id="21" name="Picture 20"/>
          <p:cNvPicPr>
            <a:picLocks noChangeAspect="1"/>
          </p:cNvPicPr>
          <p:nvPr/>
        </p:nvPicPr>
        <p:blipFill>
          <a:blip r:embed="rId6"/>
          <a:srcRect l="100000" t="65239" r="-4655" b="33813"/>
          <a:stretch>
            <a:fillRect/>
          </a:stretch>
        </p:blipFill>
        <p:spPr>
          <a:xfrm>
            <a:off x="10372719" y="4496198"/>
            <a:ext cx="208649" cy="45719"/>
          </a:xfrm>
          <a:custGeom>
            <a:avLst/>
            <a:gdLst>
              <a:gd name="connsiteX0" fmla="*/ 0 w 208649"/>
              <a:gd name="connsiteY0" fmla="*/ 0 h 45719"/>
              <a:gd name="connsiteX1" fmla="*/ 208649 w 208649"/>
              <a:gd name="connsiteY1" fmla="*/ 0 h 45719"/>
              <a:gd name="connsiteX2" fmla="*/ 208649 w 208649"/>
              <a:gd name="connsiteY2" fmla="*/ 45719 h 45719"/>
              <a:gd name="connsiteX3" fmla="*/ 0 w 208649"/>
              <a:gd name="connsiteY3" fmla="*/ 45719 h 45719"/>
              <a:gd name="connsiteX4" fmla="*/ 0 w 208649"/>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9" h="45719">
                <a:moveTo>
                  <a:pt x="0" y="0"/>
                </a:moveTo>
                <a:lnTo>
                  <a:pt x="208649" y="0"/>
                </a:lnTo>
                <a:lnTo>
                  <a:pt x="208649" y="45719"/>
                </a:lnTo>
                <a:lnTo>
                  <a:pt x="0" y="45719"/>
                </a:lnTo>
                <a:lnTo>
                  <a:pt x="0" y="0"/>
                </a:lnTo>
                <a:close/>
              </a:path>
            </a:pathLst>
          </a:custGeom>
        </p:spPr>
      </p:pic>
      <p:sp>
        <p:nvSpPr>
          <p:cNvPr id="25" name="Right Arrow 24"/>
          <p:cNvSpPr/>
          <p:nvPr/>
        </p:nvSpPr>
        <p:spPr>
          <a:xfrm>
            <a:off x="5637783" y="2864231"/>
            <a:ext cx="725644" cy="2013366"/>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3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15534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41949" y="0"/>
            <a:ext cx="5882701" cy="646331"/>
          </a:xfrm>
          <a:prstGeom prst="rect">
            <a:avLst/>
          </a:prstGeom>
          <a:noFill/>
        </p:spPr>
        <p:txBody>
          <a:bodyPr wrap="none" lIns="91440" tIns="45720" rIns="91440" bIns="45720">
            <a:spAutoFit/>
          </a:bodyPr>
          <a:lstStyle/>
          <a:p>
            <a:pPr algn="ctr"/>
            <a:r>
              <a:rPr lang="en-US" sz="3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TIẾNG VIỆT</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p:cNvSpPr/>
          <p:nvPr/>
        </p:nvSpPr>
        <p:spPr>
          <a:xfrm>
            <a:off x="5062829" y="646331"/>
            <a:ext cx="2040943" cy="584775"/>
          </a:xfrm>
          <a:prstGeom prst="rect">
            <a:avLst/>
          </a:prstGeom>
        </p:spPr>
        <p:txBody>
          <a:bodyPr wrap="none">
            <a:spAutoFit/>
          </a:bodyPr>
          <a:lstStyle/>
          <a:p>
            <a:r>
              <a:rPr lang="en-US" sz="3200" b="1" dirty="0" err="1">
                <a:solidFill>
                  <a:srgbClr val="7030A0"/>
                </a:solidFill>
                <a:latin typeface="Times New Roman" panose="02020603050405020304" pitchFamily="18" charset="0"/>
                <a:ea typeface="Arial" panose="020B0604020202020204" pitchFamily="34" charset="0"/>
              </a:rPr>
              <a:t>Khởi</a:t>
            </a:r>
            <a:r>
              <a:rPr lang="en-US" sz="3200" b="1" dirty="0">
                <a:solidFill>
                  <a:srgbClr val="7030A0"/>
                </a:solidFill>
                <a:latin typeface="Times New Roman" panose="02020603050405020304" pitchFamily="18" charset="0"/>
                <a:ea typeface="Arial" panose="020B0604020202020204" pitchFamily="34" charset="0"/>
              </a:rPr>
              <a:t> </a:t>
            </a:r>
            <a:r>
              <a:rPr lang="en-US" sz="3200" b="1" dirty="0" err="1">
                <a:solidFill>
                  <a:srgbClr val="7030A0"/>
                </a:solidFill>
                <a:latin typeface="Times New Roman" panose="02020603050405020304" pitchFamily="18" charset="0"/>
                <a:ea typeface="Arial" panose="020B0604020202020204" pitchFamily="34" charset="0"/>
              </a:rPr>
              <a:t>động</a:t>
            </a:r>
            <a:endParaRPr lang="en-US" sz="3200" dirty="0"/>
          </a:p>
        </p:txBody>
      </p:sp>
      <p:pic>
        <p:nvPicPr>
          <p:cNvPr id="14" name="Picture 13"/>
          <p:cNvPicPr>
            <a:picLocks noChangeAspect="1"/>
          </p:cNvPicPr>
          <p:nvPr/>
        </p:nvPicPr>
        <p:blipFill>
          <a:blip r:embed="rId2"/>
          <a:srcRect l="46809" t="-4422" r="41702" b="100000"/>
          <a:stretch>
            <a:fillRect/>
          </a:stretch>
        </p:blipFill>
        <p:spPr>
          <a:xfrm>
            <a:off x="6708170" y="1292662"/>
            <a:ext cx="822960" cy="178594"/>
          </a:xfrm>
          <a:custGeom>
            <a:avLst/>
            <a:gdLst>
              <a:gd name="connsiteX0" fmla="*/ 0 w 822960"/>
              <a:gd name="connsiteY0" fmla="*/ 0 h 178594"/>
              <a:gd name="connsiteX1" fmla="*/ 822960 w 822960"/>
              <a:gd name="connsiteY1" fmla="*/ 0 h 178594"/>
              <a:gd name="connsiteX2" fmla="*/ 822960 w 822960"/>
              <a:gd name="connsiteY2" fmla="*/ 178594 h 178594"/>
              <a:gd name="connsiteX3" fmla="*/ 0 w 822960"/>
              <a:gd name="connsiteY3" fmla="*/ 178594 h 178594"/>
              <a:gd name="connsiteX4" fmla="*/ 0 w 822960"/>
              <a:gd name="connsiteY4" fmla="*/ 0 h 17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178594">
                <a:moveTo>
                  <a:pt x="0" y="0"/>
                </a:moveTo>
                <a:lnTo>
                  <a:pt x="822960" y="0"/>
                </a:lnTo>
                <a:lnTo>
                  <a:pt x="822960" y="178594"/>
                </a:lnTo>
                <a:lnTo>
                  <a:pt x="0" y="178594"/>
                </a:lnTo>
                <a:lnTo>
                  <a:pt x="0" y="0"/>
                </a:lnTo>
                <a:close/>
              </a:path>
            </a:pathLst>
          </a:custGeom>
        </p:spPr>
      </p:pic>
      <p:pic>
        <p:nvPicPr>
          <p:cNvPr id="13" name="Picture 12"/>
          <p:cNvPicPr>
            <a:picLocks noChangeAspect="1"/>
          </p:cNvPicPr>
          <p:nvPr/>
        </p:nvPicPr>
        <p:blipFill>
          <a:blip r:embed="rId2"/>
          <a:srcRect r="53191"/>
          <a:stretch>
            <a:fillRect/>
          </a:stretch>
        </p:blipFill>
        <p:spPr>
          <a:xfrm>
            <a:off x="524495" y="1381958"/>
            <a:ext cx="2753360" cy="4561642"/>
          </a:xfrm>
          <a:custGeom>
            <a:avLst/>
            <a:gdLst>
              <a:gd name="connsiteX0" fmla="*/ 0 w 3352800"/>
              <a:gd name="connsiteY0" fmla="*/ 0 h 4038600"/>
              <a:gd name="connsiteX1" fmla="*/ 3352800 w 3352800"/>
              <a:gd name="connsiteY1" fmla="*/ 0 h 4038600"/>
              <a:gd name="connsiteX2" fmla="*/ 3352800 w 3352800"/>
              <a:gd name="connsiteY2" fmla="*/ 4038600 h 4038600"/>
              <a:gd name="connsiteX3" fmla="*/ 0 w 3352800"/>
              <a:gd name="connsiteY3" fmla="*/ 4038600 h 4038600"/>
              <a:gd name="connsiteX4" fmla="*/ 0 w 3352800"/>
              <a:gd name="connsiteY4" fmla="*/ 0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4038600">
                <a:moveTo>
                  <a:pt x="0" y="0"/>
                </a:moveTo>
                <a:lnTo>
                  <a:pt x="3352800" y="0"/>
                </a:lnTo>
                <a:lnTo>
                  <a:pt x="3352800" y="4038600"/>
                </a:lnTo>
                <a:lnTo>
                  <a:pt x="0" y="4038600"/>
                </a:lnTo>
                <a:lnTo>
                  <a:pt x="0" y="0"/>
                </a:lnTo>
                <a:close/>
              </a:path>
            </a:pathLst>
          </a:custGeom>
        </p:spPr>
      </p:pic>
      <p:pic>
        <p:nvPicPr>
          <p:cNvPr id="18" name="Picture 17"/>
          <p:cNvPicPr>
            <a:picLocks noChangeAspect="1"/>
          </p:cNvPicPr>
          <p:nvPr/>
        </p:nvPicPr>
        <p:blipFill>
          <a:blip r:embed="rId2"/>
          <a:srcRect l="58298" b="12279"/>
          <a:stretch>
            <a:fillRect/>
          </a:stretch>
        </p:blipFill>
        <p:spPr>
          <a:xfrm>
            <a:off x="8888745" y="1381958"/>
            <a:ext cx="2753360" cy="4561642"/>
          </a:xfrm>
          <a:custGeom>
            <a:avLst/>
            <a:gdLst>
              <a:gd name="connsiteX0" fmla="*/ 0 w 2987040"/>
              <a:gd name="connsiteY0" fmla="*/ 0 h 3542704"/>
              <a:gd name="connsiteX1" fmla="*/ 2987040 w 2987040"/>
              <a:gd name="connsiteY1" fmla="*/ 0 h 3542704"/>
              <a:gd name="connsiteX2" fmla="*/ 2987040 w 2987040"/>
              <a:gd name="connsiteY2" fmla="*/ 3542704 h 3542704"/>
              <a:gd name="connsiteX3" fmla="*/ 0 w 2987040"/>
              <a:gd name="connsiteY3" fmla="*/ 3542704 h 3542704"/>
              <a:gd name="connsiteX4" fmla="*/ 0 w 2987040"/>
              <a:gd name="connsiteY4" fmla="*/ 0 h 354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040" h="3542704">
                <a:moveTo>
                  <a:pt x="0" y="0"/>
                </a:moveTo>
                <a:lnTo>
                  <a:pt x="2987040" y="0"/>
                </a:lnTo>
                <a:lnTo>
                  <a:pt x="2987040" y="3542704"/>
                </a:lnTo>
                <a:lnTo>
                  <a:pt x="0" y="3542704"/>
                </a:lnTo>
                <a:lnTo>
                  <a:pt x="0" y="0"/>
                </a:lnTo>
                <a:close/>
              </a:path>
            </a:pathLst>
          </a:custGeom>
        </p:spPr>
      </p:pic>
      <p:sp>
        <p:nvSpPr>
          <p:cNvPr id="20" name="Oval 19"/>
          <p:cNvSpPr/>
          <p:nvPr/>
        </p:nvSpPr>
        <p:spPr>
          <a:xfrm>
            <a:off x="3277855" y="1381958"/>
            <a:ext cx="5610890" cy="2519481"/>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750"/>
              </a:spcAft>
              <a:buSzPts val="1400"/>
              <a:tabLst>
                <a:tab pos="1386840" algn="l"/>
              </a:tabLst>
            </a:pP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ghép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ghép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miêu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Mèn</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4"/>
          <a:stretch>
            <a:fillRect/>
          </a:stretch>
        </p:blipFill>
        <p:spPr>
          <a:xfrm>
            <a:off x="4589779" y="3990735"/>
            <a:ext cx="2987040" cy="1680210"/>
          </a:xfrm>
          <a:prstGeom prst="rect">
            <a:avLst/>
          </a:prstGeom>
        </p:spPr>
      </p:pic>
      <p:sp>
        <p:nvSpPr>
          <p:cNvPr id="22" name="Rectangle 21"/>
          <p:cNvSpPr/>
          <p:nvPr/>
        </p:nvSpPr>
        <p:spPr>
          <a:xfrm>
            <a:off x="2054523" y="6100284"/>
            <a:ext cx="8210902" cy="548099"/>
          </a:xfrm>
          <a:prstGeom prst="rect">
            <a:avLst/>
          </a:prstGeom>
          <a:blipFill>
            <a:blip r:embed="rId5"/>
            <a:tile tx="0" ty="0" sx="100000" sy="100000" flip="none" algn="tl"/>
          </a:blipFill>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nSpc>
                <a:spcPct val="115000"/>
              </a:lnSpc>
              <a:spcAft>
                <a:spcPts val="0"/>
              </a:spcAft>
              <a:buSzPts val="1400"/>
              <a:tabLst>
                <a:tab pos="1386840" algn="l"/>
              </a:tabLst>
            </a:pP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15595" y="577575"/>
            <a:ext cx="3277855" cy="647699"/>
          </a:xfrm>
          <a:prstGeom prst="rect">
            <a:avLst/>
          </a:prstGeom>
          <a:noFill/>
          <a:effectLst>
            <a:glow rad="139700">
              <a:schemeClr val="accent2">
                <a:satMod val="175000"/>
                <a:alpha val="40000"/>
              </a:schemeClr>
            </a:glow>
          </a:effectLst>
        </p:spPr>
        <p:txBody>
          <a:bodyPr wrap="none" lIns="91440" tIns="45720" rIns="91440" bIns="45720">
            <a:prstTxWarp prst="textTriangleInverted">
              <a:avLst/>
            </a:prstTxWarp>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CHƠI TIẾP SỨC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8921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0"/>
                                        <p:tgtEl>
                                          <p:spTgt spid="23"/>
                                        </p:tgtEl>
                                      </p:cBhvr>
                                    </p:animEffect>
                                    <p:anim calcmode="lin" valueType="num">
                                      <p:cBhvr>
                                        <p:cTn id="8" dur="5000" fill="hold"/>
                                        <p:tgtEl>
                                          <p:spTgt spid="23"/>
                                        </p:tgtEl>
                                        <p:attrNameLst>
                                          <p:attrName>ppt_w</p:attrName>
                                        </p:attrNameLst>
                                      </p:cBhvr>
                                      <p:tavLst>
                                        <p:tav tm="0" fmla="#ppt_w*sin(2.5*pi*$)">
                                          <p:val>
                                            <p:fltVal val="0"/>
                                          </p:val>
                                        </p:tav>
                                        <p:tav tm="100000">
                                          <p:val>
                                            <p:fltVal val="1"/>
                                          </p:val>
                                        </p:tav>
                                      </p:tavLst>
                                    </p:anim>
                                    <p:anim calcmode="lin" valueType="num">
                                      <p:cBhvr>
                                        <p:cTn id="9" dur="5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1158" y="0"/>
            <a:ext cx="5344284"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HÌNH THÀNH KIẾN THỨC</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889942" y="2788368"/>
            <a:ext cx="2143125" cy="2143125"/>
          </a:xfrm>
          <a:prstGeom prst="rect">
            <a:avLst/>
          </a:prstGeom>
        </p:spPr>
      </p:pic>
      <p:sp>
        <p:nvSpPr>
          <p:cNvPr id="6" name="Cloud Callout 5"/>
          <p:cNvSpPr/>
          <p:nvPr/>
        </p:nvSpPr>
        <p:spPr>
          <a:xfrm>
            <a:off x="5889942" y="558596"/>
            <a:ext cx="4572000" cy="2229772"/>
          </a:xfrm>
          <a:prstGeom prst="cloudCallout">
            <a:avLst>
              <a:gd name="adj1" fmla="val -12500"/>
              <a:gd name="adj2" fmla="val 68651"/>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en-US" sz="2800" i="1" dirty="0" err="1">
                <a:latin typeface="Times New Roman" panose="02020603050405020304" pitchFamily="18" charset="0"/>
                <a:ea typeface="Times New Roman" panose="02020603050405020304" pitchFamily="18" charset="0"/>
              </a:rPr>
              <a:t>Em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hãy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nhắc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niệm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ghép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dụ</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Cloud Callout 6"/>
          <p:cNvSpPr/>
          <p:nvPr/>
        </p:nvSpPr>
        <p:spPr>
          <a:xfrm>
            <a:off x="193358" y="1524000"/>
            <a:ext cx="5889942" cy="3864478"/>
          </a:xfrm>
          <a:prstGeom prst="cloudCallout">
            <a:avLst>
              <a:gd name="adj1" fmla="val 58406"/>
              <a:gd name="adj2" fmla="val 34045"/>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en-US" sz="2800" i="1" dirty="0" err="1">
                <a:latin typeface="Times New Roman" panose="02020603050405020304" pitchFamily="18" charset="0"/>
                <a:ea typeface="Times New Roman" panose="02020603050405020304" pitchFamily="18" charset="0"/>
              </a:rPr>
              <a:t>Thế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nào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Chỉ</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phẩm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ở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kì</a:t>
            </a:r>
            <a:r>
              <a:rPr lang="en-US" sz="2800" i="1" dirty="0">
                <a:latin typeface="Times New Roman" panose="02020603050405020304" pitchFamily="18" charset="0"/>
                <a:ea typeface="Times New Roman" panose="02020603050405020304" pitchFamily="18" charset="0"/>
              </a:rPr>
              <a:t> I </a:t>
            </a:r>
            <a:r>
              <a:rPr lang="en-US" sz="2800" i="1" dirty="0" err="1">
                <a:latin typeface="Times New Roman" panose="02020603050405020304" pitchFamily="18" charset="0"/>
                <a:ea typeface="Times New Roman" panose="02020603050405020304" pitchFamily="18" charset="0"/>
              </a:rPr>
              <a:t>mà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em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còn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nhớ</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chỉ</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em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Cloud Callout 7"/>
          <p:cNvSpPr/>
          <p:nvPr/>
        </p:nvSpPr>
        <p:spPr>
          <a:xfrm>
            <a:off x="8033067" y="3042164"/>
            <a:ext cx="3996373" cy="2941320"/>
          </a:xfrm>
          <a:prstGeom prst="cloudCallout">
            <a:avLst>
              <a:gd name="adj1" fmla="val -59986"/>
              <a:gd name="adj2" fmla="val 3479"/>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0"/>
              </a:spcAft>
            </a:pPr>
            <a:r>
              <a:rPr lang="en-US" sz="2800" i="1" dirty="0" err="1">
                <a:latin typeface="Times New Roman" panose="02020603050405020304" pitchFamily="18" charset="0"/>
                <a:ea typeface="Arial" panose="020B0604020202020204" pitchFamily="34" charset="0"/>
              </a:rPr>
              <a:t>Muốn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hiểu</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được</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nghĩa</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của</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thành</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ngữ</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phải</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căn</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cứ</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vào</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đâu</a:t>
            </a:r>
            <a:r>
              <a:rPr lang="en-US" sz="2800" i="1" dirty="0" smtClean="0">
                <a:latin typeface="Times New Roman" panose="02020603050405020304" pitchFamily="18" charset="0"/>
                <a:ea typeface="Arial" panose="020B0604020202020204" pitchFamily="34" charset="0"/>
              </a:rPr>
              <a:t>?</a:t>
            </a:r>
            <a:endParaRPr lang="en-US" sz="2400" dirty="0">
              <a:latin typeface="Times New Roman" panose="02020603050405020304" pitchFamily="18" charset="0"/>
              <a:ea typeface="Times New Roman" panose="02020603050405020304" pitchFamily="18" charset="0"/>
            </a:endParaRPr>
          </a:p>
        </p:txBody>
      </p:sp>
      <p:cxnSp>
        <p:nvCxnSpPr>
          <p:cNvPr id="12" name="Straight Connector 11"/>
          <p:cNvCxnSpPr/>
          <p:nvPr/>
        </p:nvCxnSpPr>
        <p:spPr>
          <a:xfrm flipV="1">
            <a:off x="8104502" y="2779119"/>
            <a:ext cx="754698" cy="420884"/>
          </a:xfrm>
          <a:prstGeom prst="line">
            <a:avLst/>
          </a:prstGeom>
          <a:ln>
            <a:solidFill>
              <a:srgbClr val="FFFF00"/>
            </a:solidFill>
          </a:ln>
          <a:effectLst>
            <a:glow rad="228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032942" y="5059680"/>
            <a:ext cx="0" cy="582594"/>
          </a:xfrm>
          <a:prstGeom prst="line">
            <a:avLst/>
          </a:prstGeom>
          <a:ln>
            <a:solidFill>
              <a:srgbClr val="FFFF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47360" y="3276600"/>
            <a:ext cx="670560" cy="179639"/>
          </a:xfrm>
          <a:prstGeom prst="line">
            <a:avLst/>
          </a:prstGeom>
          <a:ln>
            <a:solidFill>
              <a:srgbClr val="FFFF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01640" y="4343400"/>
            <a:ext cx="721201" cy="588093"/>
          </a:xfrm>
          <a:prstGeom prst="line">
            <a:avLst/>
          </a:prstGeom>
          <a:ln>
            <a:solidFill>
              <a:srgbClr val="FFFF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64893" y="2163743"/>
            <a:ext cx="196611" cy="688934"/>
          </a:xfrm>
          <a:prstGeom prst="line">
            <a:avLst/>
          </a:prstGeom>
          <a:ln>
            <a:solidFill>
              <a:srgbClr val="FFFF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06199" y="4343400"/>
            <a:ext cx="547092" cy="294046"/>
          </a:xfrm>
          <a:prstGeom prst="line">
            <a:avLst/>
          </a:prstGeom>
          <a:ln>
            <a:solidFill>
              <a:srgbClr val="FFFF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92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repeatCount="indefinite"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500"/>
                                        <p:tgtEl>
                                          <p:spTgt spid="20"/>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500"/>
                                        <p:tgtEl>
                                          <p:spTgt spid="12"/>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500"/>
                                        <p:tgtEl>
                                          <p:spTgt spid="22"/>
                                        </p:tgtEl>
                                      </p:cBhvr>
                                    </p:animEffect>
                                  </p:childTnLst>
                                </p:cTn>
                              </p:par>
                              <p:par>
                                <p:cTn id="17" presetID="6" presetClass="entr" presetSubtype="16" repeatCount="indefinite"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par>
                                <p:cTn id="20" presetID="6" presetClass="entr" presetSubtype="16" repeatCount="indefinite"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500"/>
                                        <p:tgtEl>
                                          <p:spTgt spid="16"/>
                                        </p:tgtEl>
                                      </p:cBhvr>
                                    </p:animEffect>
                                  </p:childTnLst>
                                </p:cTn>
                              </p:par>
                              <p:par>
                                <p:cTn id="23" presetID="6" presetClass="entr" presetSubtype="16" repeatCount="indefinite"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1158" y="0"/>
            <a:ext cx="534428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HÌNH THÀNH KIẾN THỨC</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556801"/>
            <a:ext cx="1991251" cy="548099"/>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Arial" panose="020B0604020202020204" pitchFamily="34" charset="0"/>
              </a:rPr>
              <a:t>I. </a:t>
            </a:r>
            <a:r>
              <a:rPr lang="en-US" sz="2800" b="1" dirty="0" err="1">
                <a:solidFill>
                  <a:srgbClr val="FF0000"/>
                </a:solidFill>
                <a:latin typeface="Times New Roman" panose="02020603050405020304" pitchFamily="18" charset="0"/>
                <a:ea typeface="Arial" panose="020B0604020202020204" pitchFamily="34" charset="0"/>
              </a:rPr>
              <a:t>Lý</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thuyết</a:t>
            </a:r>
            <a:endParaRPr lang="en-US" sz="28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1960935" y="1333500"/>
            <a:ext cx="8206630" cy="3943685"/>
            <a:chOff x="1951410" y="2190265"/>
            <a:chExt cx="8206630" cy="3214573"/>
          </a:xfrm>
          <a:scene3d>
            <a:camera prst="orthographicFront">
              <a:rot lat="0" lon="0" rev="0"/>
            </a:camera>
            <a:lightRig rig="soft" dir="t">
              <a:rot lat="0" lon="0" rev="0"/>
            </a:lightRig>
          </a:scene3d>
        </p:grpSpPr>
        <p:sp>
          <p:nvSpPr>
            <p:cNvPr id="10" name="Freeform 9"/>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28575">
              <a:solidFill>
                <a:schemeClr val="bg2">
                  <a:lumMod val="1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28575">
              <a:solidFill>
                <a:schemeClr val="bg2">
                  <a:lumMod val="1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175423" y="2190265"/>
              <a:ext cx="3676054" cy="95258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chemeClr val="bg2">
                  <a:lumMod val="1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1. </a:t>
              </a:r>
              <a:r>
                <a:rPr lang="en-US" sz="3200" b="1" kern="1200" dirty="0" err="1" smtClean="0">
                  <a:latin typeface="Times New Roman" panose="02020603050405020304" pitchFamily="18" charset="0"/>
                  <a:cs typeface="Times New Roman" panose="02020603050405020304" pitchFamily="18" charset="0"/>
                </a:rPr>
                <a:t>Từ</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ghép</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từ</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láy</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1951410" y="3566811"/>
              <a:ext cx="4062040"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chemeClr val="bg2">
                  <a:lumMod val="1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ghép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những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phức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tạo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bằng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ghép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tiếng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quan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hệ</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với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nhau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về</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nghĩa</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261099" y="3566811"/>
              <a:ext cx="3896941"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chemeClr val="bg2">
                  <a:lumMod val="1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láy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những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phức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quan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hệ</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láy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âm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giữa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tiếng</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02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1158" y="0"/>
            <a:ext cx="534428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HÌNH THÀNH KIẾN THỨC</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556801"/>
            <a:ext cx="199125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mn-cs"/>
              </a:rPr>
              <a:t>Lý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2002210" y="1463040"/>
            <a:ext cx="8124080" cy="4282440"/>
            <a:chOff x="2033959" y="2164080"/>
            <a:chExt cx="8124080" cy="4282440"/>
          </a:xfrm>
          <a:scene3d>
            <a:camera prst="orthographicFront">
              <a:rot lat="0" lon="0" rev="0"/>
            </a:camera>
            <a:lightRig rig="soft" dir="t">
              <a:rot lat="0" lon="0" rev="0"/>
            </a:lightRig>
          </a:scene3d>
        </p:grpSpPr>
        <p:sp>
          <p:nvSpPr>
            <p:cNvPr id="6" name="Freeform 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28575">
              <a:solidFill>
                <a:srgbClr val="7030A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28575">
              <a:solidFill>
                <a:srgbClr val="7030A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4273213" y="2164080"/>
              <a:ext cx="3676054" cy="101609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rgbClr val="7030A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2. </a:t>
              </a:r>
              <a:r>
                <a:rPr lang="en-US" sz="3600" b="1" kern="1200" dirty="0" err="1" smtClean="0">
                  <a:latin typeface="Times New Roman" panose="02020603050405020304" pitchFamily="18" charset="0"/>
                  <a:cs typeface="Times New Roman" panose="02020603050405020304" pitchFamily="18" charset="0"/>
                </a:rPr>
                <a:t>Thành</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ngữ</a:t>
              </a:r>
              <a:endParaRPr lang="en-US" sz="36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2033959" y="3814985"/>
              <a:ext cx="3924881" cy="263153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rgbClr val="7030A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r>
                <a:rPr lang="en-US" sz="3200" kern="1200" dirty="0" err="1" smtClean="0">
                  <a:latin typeface="Times New Roman" panose="02020603050405020304" pitchFamily="18" charset="0"/>
                  <a:cs typeface="Times New Roman" panose="02020603050405020304" pitchFamily="18" charset="0"/>
                </a:rPr>
                <a:t>Là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loại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cụm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cấu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tạo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cố</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định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biểu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thị</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một</a:t>
              </a:r>
              <a:r>
                <a:rPr lang="en-US" sz="3200" kern="1200" dirty="0" smtClean="0">
                  <a:latin typeface="Times New Roman" panose="02020603050405020304" pitchFamily="18" charset="0"/>
                  <a:cs typeface="Times New Roman" panose="02020603050405020304" pitchFamily="18" charset="0"/>
                </a:rPr>
                <a:t> ý </a:t>
              </a:r>
              <a:r>
                <a:rPr lang="en-US" sz="3200" kern="1200" dirty="0" err="1" smtClean="0">
                  <a:latin typeface="Times New Roman" panose="02020603050405020304" pitchFamily="18" charset="0"/>
                  <a:cs typeface="Times New Roman" panose="02020603050405020304" pitchFamily="18" charset="0"/>
                </a:rPr>
                <a:t>nghĩa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hoàn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chỉnh</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294120" y="3814985"/>
              <a:ext cx="3863919" cy="263153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a:solidFill>
                <a:srgbClr val="7030A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đen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thômh</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a:t>
              </a:r>
              <a:r>
                <a:rPr lang="en-US" sz="2800" kern="1200" dirty="0" smtClean="0">
                  <a:latin typeface="Times New Roman" panose="02020603050405020304" pitchFamily="18" charset="0"/>
                  <a:cs typeface="Times New Roman" panose="02020603050405020304" pitchFamily="18" charset="0"/>
                </a:rPr>
                <a:t>, so </a:t>
              </a:r>
              <a:r>
                <a:rPr lang="en-US" sz="2800" kern="1200" dirty="0" err="1" smtClean="0">
                  <a:latin typeface="Times New Roman" panose="02020603050405020304" pitchFamily="18" charset="0"/>
                  <a:cs typeface="Times New Roman" panose="02020603050405020304" pitchFamily="18" charset="0"/>
                </a:rPr>
                <a:t>sánh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98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02183" y="1220351"/>
            <a:ext cx="9240585" cy="1376324"/>
            <a:chOff x="2681381" y="1442628"/>
            <a:chExt cx="9240585" cy="1376324"/>
          </a:xfrm>
        </p:grpSpPr>
        <p:sp>
          <p:nvSpPr>
            <p:cNvPr id="5" name="Freeform 4"/>
            <p:cNvSpPr/>
            <p:nvPr/>
          </p:nvSpPr>
          <p:spPr>
            <a:xfrm>
              <a:off x="3459961" y="1594258"/>
              <a:ext cx="8462005" cy="1133579"/>
            </a:xfrm>
            <a:custGeom>
              <a:avLst/>
              <a:gdLst>
                <a:gd name="connsiteX0" fmla="*/ 0 w 8352895"/>
                <a:gd name="connsiteY0" fmla="*/ 0 h 1133579"/>
                <a:gd name="connsiteX1" fmla="*/ 8352895 w 8352895"/>
                <a:gd name="connsiteY1" fmla="*/ 0 h 1133579"/>
                <a:gd name="connsiteX2" fmla="*/ 8352895 w 8352895"/>
                <a:gd name="connsiteY2" fmla="*/ 1133579 h 1133579"/>
                <a:gd name="connsiteX3" fmla="*/ 0 w 8352895"/>
                <a:gd name="connsiteY3" fmla="*/ 1133579 h 1133579"/>
                <a:gd name="connsiteX4" fmla="*/ 0 w 8352895"/>
                <a:gd name="connsiteY4" fmla="*/ 0 h 113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133579">
                  <a:moveTo>
                    <a:pt x="0" y="0"/>
                  </a:moveTo>
                  <a:lnTo>
                    <a:pt x="8352895" y="0"/>
                  </a:lnTo>
                  <a:lnTo>
                    <a:pt x="8352895" y="1133579"/>
                  </a:lnTo>
                  <a:lnTo>
                    <a:pt x="0" y="113357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Cốt truyện: gồm các sự kiến chính được sắp xếp theo một trình tự nhất định: có mở đầu, diễn biến và kết thúc.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2681381" y="1442628"/>
              <a:ext cx="1489382" cy="1376324"/>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7" name="Group 16"/>
          <p:cNvGrpSpPr/>
          <p:nvPr/>
        </p:nvGrpSpPr>
        <p:grpSpPr>
          <a:xfrm>
            <a:off x="2145864" y="4398418"/>
            <a:ext cx="9224559" cy="1439748"/>
            <a:chOff x="2697407" y="4795541"/>
            <a:chExt cx="9224559" cy="1439748"/>
          </a:xfrm>
        </p:grpSpPr>
        <p:sp>
          <p:nvSpPr>
            <p:cNvPr id="11" name="Freeform 10"/>
            <p:cNvSpPr/>
            <p:nvPr/>
          </p:nvSpPr>
          <p:spPr>
            <a:xfrm>
              <a:off x="3426072" y="4921137"/>
              <a:ext cx="8495894" cy="1240412"/>
            </a:xfrm>
            <a:custGeom>
              <a:avLst/>
              <a:gdLst>
                <a:gd name="connsiteX0" fmla="*/ 0 w 8352895"/>
                <a:gd name="connsiteY0" fmla="*/ 0 h 1064833"/>
                <a:gd name="connsiteX1" fmla="*/ 8352895 w 8352895"/>
                <a:gd name="connsiteY1" fmla="*/ 0 h 1064833"/>
                <a:gd name="connsiteX2" fmla="*/ 8352895 w 8352895"/>
                <a:gd name="connsiteY2" fmla="*/ 1064833 h 1064833"/>
                <a:gd name="connsiteX3" fmla="*/ 0 w 8352895"/>
                <a:gd name="connsiteY3" fmla="*/ 1064833 h 1064833"/>
                <a:gd name="connsiteX4" fmla="*/ 0 w 8352895"/>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064833">
                  <a:moveTo>
                    <a:pt x="0" y="0"/>
                  </a:moveTo>
                  <a:lnTo>
                    <a:pt x="8352895" y="0"/>
                  </a:lnTo>
                  <a:lnTo>
                    <a:pt x="8352895" y="1064833"/>
                  </a:lnTo>
                  <a:lnTo>
                    <a:pt x="0" y="10648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2710599"/>
                <a:satOff val="100000"/>
                <a:lumOff val="-14706"/>
                <a:alphaOff val="0"/>
              </a:schemeClr>
            </a:fillRef>
            <a:effectRef idx="0">
              <a:scrgbClr r="0" g="0" b="0"/>
            </a:effectRef>
            <a:fontRef idx="minor">
              <a:schemeClr val="lt1"/>
            </a:fontRef>
          </p:style>
          <p:txBody>
            <a:bodyPr spcFirstLastPara="0" vert="horz" wrap="square" lIns="845212"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 kể chuyện: là nhân vật do nhà văn tạo ra để kể lại câu chuyện. Người kể chuyện có thể ở ngôi thứ nhất, hoặc ngôi thứ ba.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2697407" y="4795541"/>
              <a:ext cx="1477989" cy="1439748"/>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sp>
        <p:nvSpPr>
          <p:cNvPr id="7" name="Oval 6"/>
          <p:cNvSpPr/>
          <p:nvPr/>
        </p:nvSpPr>
        <p:spPr>
          <a:xfrm>
            <a:off x="140706" y="2206367"/>
            <a:ext cx="2379005" cy="2316499"/>
          </a:xfrm>
          <a:prstGeom prst="ellipse">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Truyện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thoại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Plaque 3"/>
          <p:cNvSpPr/>
          <p:nvPr/>
        </p:nvSpPr>
        <p:spPr>
          <a:xfrm>
            <a:off x="140706" y="205813"/>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2697407" y="2736436"/>
            <a:ext cx="9259858" cy="1583182"/>
            <a:chOff x="2662108" y="3060284"/>
            <a:chExt cx="9259858" cy="1583182"/>
          </a:xfrm>
        </p:grpSpPr>
        <p:sp>
          <p:nvSpPr>
            <p:cNvPr id="9" name="Freeform 8"/>
            <p:cNvSpPr/>
            <p:nvPr/>
          </p:nvSpPr>
          <p:spPr>
            <a:xfrm>
              <a:off x="3543104" y="3244984"/>
              <a:ext cx="8378862" cy="1309019"/>
            </a:xfrm>
            <a:custGeom>
              <a:avLst/>
              <a:gdLst>
                <a:gd name="connsiteX0" fmla="*/ 0 w 7965828"/>
                <a:gd name="connsiteY0" fmla="*/ 0 h 1064833"/>
                <a:gd name="connsiteX1" fmla="*/ 7965828 w 7965828"/>
                <a:gd name="connsiteY1" fmla="*/ 0 h 1064833"/>
                <a:gd name="connsiteX2" fmla="*/ 7965828 w 7965828"/>
                <a:gd name="connsiteY2" fmla="*/ 1064833 h 1064833"/>
                <a:gd name="connsiteX3" fmla="*/ 0 w 7965828"/>
                <a:gd name="connsiteY3" fmla="*/ 1064833 h 1064833"/>
                <a:gd name="connsiteX4" fmla="*/ 0 w 7965828"/>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828" h="1064833">
                  <a:moveTo>
                    <a:pt x="0" y="0"/>
                  </a:moveTo>
                  <a:lnTo>
                    <a:pt x="7965828" y="0"/>
                  </a:lnTo>
                  <a:lnTo>
                    <a:pt x="7965828" y="1064833"/>
                  </a:lnTo>
                  <a:lnTo>
                    <a:pt x="0" y="106483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 vật là đối tượng có hình dáng, cử chỉ, hành động, ngôn ngữ, cảm xúc, suy nghĩ...Nhân vật thường là con người nhưng cũng có thể là thần tiên, ma quỷ, đồ vật, con vật...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2662108" y="3060284"/>
              <a:ext cx="1607212" cy="1583182"/>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extLst>
      <p:ext uri="{BB962C8B-B14F-4D97-AF65-F5344CB8AC3E}">
        <p14:creationId xmlns:p14="http://schemas.microsoft.com/office/powerpoint/2010/main" val="202451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1158" y="0"/>
            <a:ext cx="534428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HÌNH THÀNH KIẾN THỨC</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556801"/>
            <a:ext cx="199125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mn-cs"/>
              </a:rPr>
              <a:t>Lý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4105910" y="1104900"/>
            <a:ext cx="3916680" cy="82296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b="1" dirty="0">
                <a:solidFill>
                  <a:schemeClr val="bg1"/>
                </a:solidFill>
                <a:latin typeface="Times New Roman" panose="02020603050405020304" pitchFamily="18" charset="0"/>
                <a:ea typeface="Arial" panose="020B0604020202020204" pitchFamily="34" charset="0"/>
              </a:rPr>
              <a:t>3. </a:t>
            </a:r>
            <a:r>
              <a:rPr lang="en-US" sz="3200" b="1" dirty="0" err="1">
                <a:solidFill>
                  <a:schemeClr val="bg1"/>
                </a:solidFill>
                <a:latin typeface="Times New Roman" panose="02020603050405020304" pitchFamily="18" charset="0"/>
                <a:ea typeface="Arial" panose="020B0604020202020204" pitchFamily="34" charset="0"/>
              </a:rPr>
              <a:t>Mở</a:t>
            </a:r>
            <a:r>
              <a:rPr lang="en-US" sz="3200" b="1" dirty="0">
                <a:solidFill>
                  <a:schemeClr val="bg1"/>
                </a:solidFill>
                <a:latin typeface="Times New Roman" panose="02020603050405020304" pitchFamily="18" charset="0"/>
                <a:ea typeface="Arial" panose="020B0604020202020204" pitchFamily="34" charset="0"/>
              </a:rPr>
              <a:t> </a:t>
            </a:r>
            <a:r>
              <a:rPr lang="en-US" sz="3200" b="1" dirty="0" err="1">
                <a:solidFill>
                  <a:schemeClr val="bg1"/>
                </a:solidFill>
                <a:latin typeface="Times New Roman" panose="02020603050405020304" pitchFamily="18" charset="0"/>
                <a:ea typeface="Arial" panose="020B0604020202020204" pitchFamily="34" charset="0"/>
              </a:rPr>
              <a:t>rộng</a:t>
            </a:r>
            <a:r>
              <a:rPr lang="en-US" sz="3200" b="1" dirty="0">
                <a:solidFill>
                  <a:schemeClr val="bg1"/>
                </a:solidFill>
                <a:latin typeface="Times New Roman" panose="02020603050405020304" pitchFamily="18" charset="0"/>
                <a:ea typeface="Arial" panose="020B0604020202020204" pitchFamily="34" charset="0"/>
              </a:rPr>
              <a:t> </a:t>
            </a:r>
            <a:r>
              <a:rPr lang="en-US" sz="3200" b="1" dirty="0" err="1">
                <a:solidFill>
                  <a:schemeClr val="bg1"/>
                </a:solidFill>
                <a:latin typeface="Times New Roman" panose="02020603050405020304" pitchFamily="18" charset="0"/>
                <a:ea typeface="Arial" panose="020B0604020202020204" pitchFamily="34" charset="0"/>
              </a:rPr>
              <a:t>chủ</a:t>
            </a:r>
            <a:r>
              <a:rPr lang="en-US" sz="3200" b="1" dirty="0">
                <a:solidFill>
                  <a:schemeClr val="bg1"/>
                </a:solidFill>
                <a:latin typeface="Times New Roman" panose="02020603050405020304" pitchFamily="18" charset="0"/>
                <a:ea typeface="Arial" panose="020B0604020202020204" pitchFamily="34" charset="0"/>
              </a:rPr>
              <a:t> </a:t>
            </a:r>
            <a:r>
              <a:rPr lang="en-US" sz="3200" b="1" dirty="0" err="1">
                <a:solidFill>
                  <a:schemeClr val="bg1"/>
                </a:solidFill>
                <a:latin typeface="Times New Roman" panose="02020603050405020304" pitchFamily="18" charset="0"/>
                <a:ea typeface="Arial" panose="020B0604020202020204" pitchFamily="34" charset="0"/>
              </a:rPr>
              <a:t>ngữ</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5059680" y="2447985"/>
            <a:ext cx="3294380" cy="390144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latin typeface="Times New Roman" panose="02020603050405020304" pitchFamily="18" charset="0"/>
                <a:ea typeface="Arial" panose="020B0604020202020204" pitchFamily="34" charset="0"/>
              </a:rPr>
              <a:t>Để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phản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ánh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đầy</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hiện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thực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khách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quan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biểu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thị</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tình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cảm</a:t>
            </a:r>
            <a:r>
              <a:rPr lang="en-US" sz="2400" dirty="0">
                <a:latin typeface="Times New Roman" panose="02020603050405020304" pitchFamily="18" charset="0"/>
                <a:ea typeface="Arial" panose="020B0604020202020204" pitchFamily="34" charset="0"/>
              </a:rPr>
              <a:t> , </a:t>
            </a:r>
            <a:r>
              <a:rPr lang="en-US" sz="2400" dirty="0" err="1">
                <a:latin typeface="Times New Roman" panose="02020603050405020304" pitchFamily="18" charset="0"/>
                <a:ea typeface="Arial" panose="020B0604020202020204" pitchFamily="34" charset="0"/>
              </a:rPr>
              <a:t>thái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độ</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người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viết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người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nói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danh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được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mở</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rộng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cụm</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danh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từ</a:t>
            </a:r>
            <a:r>
              <a:rPr lang="en-US" sz="2400" b="1" dirty="0">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ounded Rectangle 12"/>
          <p:cNvSpPr/>
          <p:nvPr/>
        </p:nvSpPr>
        <p:spPr>
          <a:xfrm>
            <a:off x="660400" y="2447985"/>
            <a:ext cx="4279900" cy="390144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b="1" dirty="0" err="1">
                <a:latin typeface="Times New Roman" panose="02020603050405020304" pitchFamily="18" charset="0"/>
                <a:ea typeface="Arial" panose="020B0604020202020204" pitchFamily="34" charset="0"/>
              </a:rPr>
              <a:t>Chủ</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một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hai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phần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chỉ</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sự</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vật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hiện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tượng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hoạt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động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trạng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đặc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điểm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nêu</a:t>
            </a:r>
            <a:r>
              <a:rPr lang="en-US" sz="2400" dirty="0">
                <a:latin typeface="Times New Roman" panose="02020603050405020304" pitchFamily="18" charset="0"/>
                <a:ea typeface="Arial" panose="020B0604020202020204" pitchFamily="34" charset="0"/>
              </a:rPr>
              <a:t> ở </a:t>
            </a:r>
            <a:r>
              <a:rPr lang="en-US" sz="2400" dirty="0" err="1">
                <a:latin typeface="Times New Roman" panose="02020603050405020304" pitchFamily="18" charset="0"/>
                <a:ea typeface="Arial" panose="020B0604020202020204" pitchFamily="34" charset="0"/>
              </a:rPr>
              <a:t>vị</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trả</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lời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hỏi</a:t>
            </a:r>
            <a:r>
              <a:rPr lang="en-US" sz="2400" dirty="0">
                <a:latin typeface="Times New Roman" panose="02020603050405020304" pitchFamily="18" charset="0"/>
                <a:ea typeface="Arial" panose="020B0604020202020204" pitchFamily="34" charset="0"/>
              </a:rPr>
              <a:t> Ai? Con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gì</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được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biểu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hiện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bằng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danh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đại</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thể</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một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hoặc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nhiều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Rounded Rectangle 14"/>
          <p:cNvSpPr/>
          <p:nvPr/>
        </p:nvSpPr>
        <p:spPr>
          <a:xfrm>
            <a:off x="8473440" y="2447985"/>
            <a:ext cx="3032760" cy="390144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latin typeface="Times New Roman" panose="02020603050405020304" pitchFamily="18" charset="0"/>
                <a:ea typeface="Arial" panose="020B0604020202020204" pitchFamily="34" charset="0"/>
              </a:rPr>
              <a:t>Cấu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tạo</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của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cụm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danh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làm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chủ</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ngữ</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mở</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rộng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trong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câu</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thường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gồm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có</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làm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chính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danh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từ</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trung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tâm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và</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một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số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thành</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tố</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phụ</a:t>
            </a:r>
            <a:r>
              <a:rPr lang="en-US" sz="2400" dirty="0">
                <a:latin typeface="Times New Roman" panose="02020603050405020304" pitchFamily="18" charset="0"/>
                <a:ea typeface="Arial"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p:txBody>
      </p:sp>
      <p:cxnSp>
        <p:nvCxnSpPr>
          <p:cNvPr id="10" name="Straight Arrow Connector 9"/>
          <p:cNvCxnSpPr>
            <a:stCxn id="3" idx="2"/>
            <a:endCxn id="13" idx="0"/>
          </p:cNvCxnSpPr>
          <p:nvPr/>
        </p:nvCxnSpPr>
        <p:spPr>
          <a:xfrm flipH="1">
            <a:off x="2800350" y="1927860"/>
            <a:ext cx="3263900" cy="52012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2"/>
            <a:endCxn id="11" idx="0"/>
          </p:cNvCxnSpPr>
          <p:nvPr/>
        </p:nvCxnSpPr>
        <p:spPr>
          <a:xfrm>
            <a:off x="6064250" y="1927860"/>
            <a:ext cx="642620" cy="52012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2"/>
            <a:endCxn id="15" idx="0"/>
          </p:cNvCxnSpPr>
          <p:nvPr/>
        </p:nvCxnSpPr>
        <p:spPr>
          <a:xfrm>
            <a:off x="6064250" y="1927860"/>
            <a:ext cx="3925570" cy="52012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6042" y="107704"/>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660400" y="584775"/>
            <a:ext cx="2236510" cy="587853"/>
          </a:xfrm>
          <a:prstGeom prst="rect">
            <a:avLst/>
          </a:prstGeom>
        </p:spPr>
        <p:txBody>
          <a:bodyPr wrap="none">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1104900"/>
            <a:ext cx="10807700" cy="1333442"/>
          </a:xfrm>
          <a:prstGeom prst="rect">
            <a:avLst/>
          </a:prstGeom>
        </p:spPr>
        <p:txBody>
          <a:bodyPr>
            <a:spAutoFit/>
          </a:bodyPr>
          <a:lstStyle/>
          <a:p>
            <a:pPr algn="just">
              <a:lnSpc>
                <a:spcPct val="115000"/>
              </a:lnSpc>
              <a:spcAft>
                <a:spcPts val="1200"/>
              </a:spcAft>
            </a:pPr>
            <a:r>
              <a:rPr lang="en-US" sz="3200" b="1" u="sng" dirty="0" err="1">
                <a:solidFill>
                  <a:srgbClr val="0D0D0D"/>
                </a:solidFill>
                <a:latin typeface="Times New Roman" panose="02020603050405020304" pitchFamily="18" charset="0"/>
                <a:ea typeface="Times New Roman" panose="02020603050405020304" pitchFamily="18" charset="0"/>
              </a:rPr>
              <a:t>Bài</a:t>
            </a:r>
            <a:r>
              <a:rPr lang="en-US" sz="3200" b="1" u="sng" dirty="0">
                <a:solidFill>
                  <a:srgbClr val="0D0D0D"/>
                </a:solidFill>
                <a:latin typeface="Times New Roman" panose="02020603050405020304" pitchFamily="18" charset="0"/>
                <a:ea typeface="Times New Roman" panose="02020603050405020304" pitchFamily="18" charset="0"/>
              </a:rPr>
              <a:t> </a:t>
            </a:r>
            <a:r>
              <a:rPr lang="en-US" sz="3200" b="1" u="sng" dirty="0" err="1">
                <a:solidFill>
                  <a:srgbClr val="0D0D0D"/>
                </a:solidFill>
                <a:latin typeface="Times New Roman" panose="02020603050405020304" pitchFamily="18" charset="0"/>
                <a:ea typeface="Times New Roman" panose="02020603050405020304" pitchFamily="18" charset="0"/>
              </a:rPr>
              <a:t>tập</a:t>
            </a:r>
            <a:r>
              <a:rPr lang="en-US" sz="3200" b="1" u="sng" dirty="0">
                <a:solidFill>
                  <a:srgbClr val="0D0D0D"/>
                </a:solidFill>
                <a:latin typeface="Times New Roman" panose="02020603050405020304" pitchFamily="18" charset="0"/>
                <a:ea typeface="Times New Roman" panose="02020603050405020304" pitchFamily="18" charset="0"/>
              </a:rPr>
              <a:t> 1:</a:t>
            </a:r>
            <a:r>
              <a:rPr lang="en-US" sz="3200" b="1" dirty="0">
                <a:solidFill>
                  <a:srgbClr val="0D0D0D"/>
                </a:solidFill>
                <a:latin typeface="Times New Roman" panose="02020603050405020304" pitchFamily="18" charset="0"/>
                <a:ea typeface="Times New Roman" panose="02020603050405020304" pitchFamily="18" charset="0"/>
              </a:rPr>
              <a:t> X</a:t>
            </a:r>
            <a:r>
              <a:rPr lang="vi-VN" sz="3200" dirty="0">
                <a:solidFill>
                  <a:srgbClr val="0D0D0D"/>
                </a:solidFill>
                <a:latin typeface="Times New Roman" panose="02020603050405020304" pitchFamily="18" charset="0"/>
                <a:ea typeface="Times New Roman" panose="02020603050405020304" pitchFamily="18" charset="0"/>
              </a:rPr>
              <a:t>ếp các từ sau đây vào hai nhóm: từ ghép, từ láy.</a:t>
            </a:r>
            <a:endParaRPr lang="en-US" sz="3200"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sz="3200" i="1" dirty="0">
                <a:solidFill>
                  <a:srgbClr val="0D0D0D"/>
                </a:solidFill>
                <a:latin typeface="Times New Roman" panose="02020603050405020304" pitchFamily="18" charset="0"/>
                <a:ea typeface="Times New Roman" panose="02020603050405020304" pitchFamily="18" charset="0"/>
              </a:rPr>
              <a:t>mẫm bóng, hủn hoẳn, lợi hại, phành phạch, giòn giã.</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79450" y="2438342"/>
            <a:ext cx="10807700" cy="1333442"/>
          </a:xfrm>
          <a:prstGeom prst="rect">
            <a:avLst/>
          </a:prstGeom>
        </p:spPr>
        <p:txBody>
          <a:bodyPr>
            <a:spAutoFit/>
          </a:bodyPr>
          <a:lstStyle/>
          <a:p>
            <a:pPr algn="just">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 Từ ghép: </a:t>
            </a:r>
            <a:r>
              <a:rPr lang="vi-VN" sz="3200" i="1" dirty="0">
                <a:solidFill>
                  <a:srgbClr val="4A4A4A"/>
                </a:solidFill>
                <a:latin typeface="Times New Roman" panose="02020603050405020304" pitchFamily="18" charset="0"/>
                <a:ea typeface="Times New Roman" panose="02020603050405020304" pitchFamily="18" charset="0"/>
              </a:rPr>
              <a:t>mẫm bóng, lợi hại.</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 Từ láy:</a:t>
            </a:r>
            <a:r>
              <a:rPr lang="vi-VN" sz="3200" i="1" dirty="0">
                <a:solidFill>
                  <a:srgbClr val="4A4A4A"/>
                </a:solidFill>
                <a:latin typeface="Times New Roman" panose="02020603050405020304" pitchFamily="18" charset="0"/>
                <a:ea typeface="Times New Roman" panose="02020603050405020304" pitchFamily="18" charset="0"/>
              </a:rPr>
              <a:t> hủn hoẳn, phành phạch, giòn giã.</a:t>
            </a:r>
            <a:endParaRPr lang="en-US" sz="32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60400" y="3771784"/>
            <a:ext cx="10807700" cy="1745863"/>
          </a:xfrm>
          <a:prstGeom prst="rect">
            <a:avLst/>
          </a:prstGeom>
        </p:spPr>
        <p:txBody>
          <a:bodyPr>
            <a:spAutoFit/>
          </a:bodyPr>
          <a:lstStyle/>
          <a:p>
            <a:pPr marR="30480" algn="just">
              <a:lnSpc>
                <a:spcPct val="115000"/>
              </a:lnSpc>
              <a:spcAft>
                <a:spcPts val="1200"/>
              </a:spcAft>
            </a:pPr>
            <a:r>
              <a:rPr lang="en-US" sz="3200" b="1" u="sng" dirty="0" err="1">
                <a:solidFill>
                  <a:srgbClr val="0D0D0D"/>
                </a:solidFill>
                <a:latin typeface="Times New Roman" panose="02020603050405020304" pitchFamily="18" charset="0"/>
                <a:ea typeface="Times New Roman" panose="02020603050405020304" pitchFamily="18" charset="0"/>
              </a:rPr>
              <a:t>Bài</a:t>
            </a:r>
            <a:r>
              <a:rPr lang="en-US" sz="3200" b="1" u="sng" dirty="0">
                <a:solidFill>
                  <a:srgbClr val="0D0D0D"/>
                </a:solidFill>
                <a:latin typeface="Times New Roman" panose="02020603050405020304" pitchFamily="18" charset="0"/>
                <a:ea typeface="Times New Roman" panose="02020603050405020304" pitchFamily="18" charset="0"/>
              </a:rPr>
              <a:t> </a:t>
            </a:r>
            <a:r>
              <a:rPr lang="en-US" sz="3200" b="1" u="sng" dirty="0" err="1">
                <a:solidFill>
                  <a:srgbClr val="0D0D0D"/>
                </a:solidFill>
                <a:latin typeface="Times New Roman" panose="02020603050405020304" pitchFamily="18" charset="0"/>
                <a:ea typeface="Times New Roman" panose="02020603050405020304" pitchFamily="18" charset="0"/>
              </a:rPr>
              <a:t>tập</a:t>
            </a:r>
            <a:r>
              <a:rPr lang="en-US" sz="3200" b="1" u="sng" dirty="0">
                <a:solidFill>
                  <a:srgbClr val="0D0D0D"/>
                </a:solidFill>
                <a:latin typeface="Times New Roman" panose="02020603050405020304" pitchFamily="18" charset="0"/>
                <a:ea typeface="Times New Roman" panose="02020603050405020304" pitchFamily="18" charset="0"/>
              </a:rPr>
              <a:t> 2</a:t>
            </a:r>
            <a:r>
              <a:rPr lang="en-US" sz="3200" b="1"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Các từ </a:t>
            </a:r>
            <a:r>
              <a:rPr lang="vi-VN" sz="3200" i="1" dirty="0">
                <a:solidFill>
                  <a:srgbClr val="0D0D0D"/>
                </a:solidFill>
                <a:latin typeface="Times New Roman" panose="02020603050405020304" pitchFamily="18" charset="0"/>
                <a:ea typeface="Times New Roman" panose="02020603050405020304" pitchFamily="18" charset="0"/>
              </a:rPr>
              <a:t>mẫm bóng, hủn hoẳn</a:t>
            </a:r>
            <a:r>
              <a:rPr lang="vi-VN" sz="3200" b="1" i="1"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là sáng tạo của nhà văn Tô Hoài. Qua các từ đó, em hình dung như thế nào về ngoại hình của nhân vật Dế Mèn?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98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9" name="Rectangle 8"/>
          <p:cNvSpPr/>
          <p:nvPr/>
        </p:nvSpPr>
        <p:spPr>
          <a:xfrm>
            <a:off x="4931382" y="446258"/>
            <a:ext cx="2303836"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2:</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47040" y="5655"/>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1905000" y="1882140"/>
            <a:ext cx="7940040" cy="4552015"/>
          </a:xfrm>
          <a:prstGeom prst="rect">
            <a:avLst/>
          </a:prstGeom>
        </p:spPr>
        <p:txBody>
          <a:bodyPr wrap="square">
            <a:spAutoFit/>
          </a:bodyPr>
          <a:lstStyle/>
          <a:p>
            <a:pPr algn="just">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Qua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mẫm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bóng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hủn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hoẳn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Mèn</a:t>
            </a:r>
            <a:r>
              <a:rPr lang="en-US" sz="2800" dirty="0">
                <a:solidFill>
                  <a:srgbClr val="0D0D0D"/>
                </a:solidFill>
                <a:latin typeface="Times New Roman" panose="02020603050405020304" pitchFamily="18" charset="0"/>
                <a:ea typeface="Times New Roman" panose="02020603050405020304" pitchFamily="18" charset="0"/>
              </a:rPr>
              <a:t>:  </a:t>
            </a:r>
            <a:r>
              <a:rPr lang="en-US" sz="2800" kern="100" dirty="0">
                <a:solidFill>
                  <a:srgbClr val="000000"/>
                </a:solidFill>
                <a:latin typeface="Times New Roman" panose="02020603050405020304" pitchFamily="18" charset="0"/>
                <a:ea typeface="SimSun" panose="02010600030101010101" pitchFamily="2" charset="-122"/>
              </a:rPr>
              <a:t>Hai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mẫm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bóng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hủn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hoẳn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diễn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nét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biệt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về</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ngoại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hình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của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Dế</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Mèn</a:t>
            </a:r>
            <a:r>
              <a:rPr lang="en-US" sz="2800" kern="100" dirty="0">
                <a:solidFill>
                  <a:srgbClr val="000000"/>
                </a:solidFill>
                <a:latin typeface="Times New Roman" panose="02020603050405020304" pitchFamily="18" charset="0"/>
                <a:ea typeface="SimSun" panose="02010600030101010101" pitchFamily="2" charset="-122"/>
              </a:rPr>
              <a:t> ở </a:t>
            </a:r>
            <a:r>
              <a:rPr lang="en-US" sz="2800" kern="100" dirty="0" err="1">
                <a:solidFill>
                  <a:srgbClr val="000000"/>
                </a:solidFill>
                <a:latin typeface="Times New Roman" panose="02020603050405020304" pitchFamily="18" charset="0"/>
                <a:ea typeface="SimSun" panose="02010600030101010101" pitchFamily="2" charset="-122"/>
              </a:rPr>
              <a:t>hai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thời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điểm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Nếu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lúc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nhỏ</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đôi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cảnh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ngắn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ngủn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xấu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xí</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đến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coi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láy</a:t>
            </a:r>
            <a:r>
              <a:rPr lang="en-US" sz="2800" kern="100" dirty="0">
                <a:solidFill>
                  <a:srgbClr val="000000"/>
                </a:solidFill>
                <a:latin typeface="Times New Roman" panose="02020603050405020304" pitchFamily="18" charset="0"/>
                <a:ea typeface="SimSun" panose="02010600030101010101" pitchFamily="2" charset="-122"/>
              </a:rPr>
              <a:t> </a:t>
            </a:r>
            <a:r>
              <a:rPr lang="en-US" sz="2800" b="1" i="1" kern="100" dirty="0" err="1">
                <a:solidFill>
                  <a:srgbClr val="000000"/>
                </a:solidFill>
                <a:latin typeface="Times New Roman" panose="02020603050405020304" pitchFamily="18" charset="0"/>
                <a:ea typeface="SimSun" panose="02010600030101010101" pitchFamily="2" charset="-122"/>
              </a:rPr>
              <a:t>hủn</a:t>
            </a:r>
            <a:r>
              <a:rPr lang="en-US" sz="2800" b="1" i="1" kern="100" dirty="0">
                <a:solidFill>
                  <a:srgbClr val="000000"/>
                </a:solidFill>
                <a:latin typeface="Times New Roman" panose="02020603050405020304" pitchFamily="18" charset="0"/>
                <a:ea typeface="SimSun" panose="02010600030101010101" pitchFamily="2" charset="-122"/>
              </a:rPr>
              <a:t> </a:t>
            </a:r>
            <a:r>
              <a:rPr lang="en-US" sz="2800" b="1" i="1" kern="100" dirty="0" err="1">
                <a:solidFill>
                  <a:srgbClr val="000000"/>
                </a:solidFill>
                <a:latin typeface="Times New Roman" panose="02020603050405020304" pitchFamily="18" charset="0"/>
                <a:ea typeface="SimSun" panose="02010600030101010101" pitchFamily="2" charset="-122"/>
              </a:rPr>
              <a:t>hoẳn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thì</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nhờ</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ăn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uống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điều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độ</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làm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chừng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mực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trở</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thành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chàng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dế</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thanh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niên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cường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tráng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với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đôi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càng</a:t>
            </a:r>
            <a:r>
              <a:rPr lang="en-US" sz="2800" kern="100" dirty="0">
                <a:solidFill>
                  <a:srgbClr val="000000"/>
                </a:solidFill>
                <a:latin typeface="Times New Roman" panose="02020603050405020304" pitchFamily="18" charset="0"/>
                <a:ea typeface="SimSun" panose="02010600030101010101" pitchFamily="2" charset="-122"/>
              </a:rPr>
              <a:t> to, </a:t>
            </a:r>
            <a:r>
              <a:rPr lang="en-US" sz="2800" kern="100" dirty="0" err="1">
                <a:solidFill>
                  <a:srgbClr val="000000"/>
                </a:solidFill>
                <a:latin typeface="Times New Roman" panose="02020603050405020304" pitchFamily="18" charset="0"/>
                <a:ea typeface="SimSun" panose="02010600030101010101" pitchFamily="2" charset="-122"/>
              </a:rPr>
              <a:t>khoẻ</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khoắn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ghép</a:t>
            </a:r>
            <a:r>
              <a:rPr lang="en-US" sz="2800" kern="100" dirty="0">
                <a:solidFill>
                  <a:srgbClr val="000000"/>
                </a:solidFill>
                <a:latin typeface="Times New Roman" panose="02020603050405020304" pitchFamily="18" charset="0"/>
                <a:ea typeface="SimSun" panose="02010600030101010101" pitchFamily="2" charset="-122"/>
              </a:rPr>
              <a:t> </a:t>
            </a:r>
            <a:r>
              <a:rPr lang="en-US" sz="2800" b="1" i="1" kern="100" dirty="0" err="1">
                <a:solidFill>
                  <a:srgbClr val="000000"/>
                </a:solidFill>
                <a:latin typeface="Times New Roman" panose="02020603050405020304" pitchFamily="18" charset="0"/>
                <a:ea typeface="SimSun" panose="02010600030101010101" pitchFamily="2" charset="-122"/>
              </a:rPr>
              <a:t>mẫm</a:t>
            </a:r>
            <a:r>
              <a:rPr lang="en-US" sz="2800" b="1" i="1" kern="100" dirty="0">
                <a:solidFill>
                  <a:srgbClr val="000000"/>
                </a:solidFill>
                <a:latin typeface="Times New Roman" panose="02020603050405020304" pitchFamily="18" charset="0"/>
                <a:ea typeface="SimSun" panose="02010600030101010101" pitchFamily="2" charset="-122"/>
              </a:rPr>
              <a:t> </a:t>
            </a:r>
            <a:r>
              <a:rPr lang="en-US" sz="2800" b="1" i="1" kern="100" dirty="0" err="1">
                <a:solidFill>
                  <a:srgbClr val="000000"/>
                </a:solidFill>
                <a:latin typeface="Times New Roman" panose="02020603050405020304" pitchFamily="18" charset="0"/>
                <a:ea typeface="SimSun" panose="02010600030101010101" pitchFamily="2" charset="-122"/>
              </a:rPr>
              <a:t>bóng</a:t>
            </a:r>
            <a:r>
              <a:rPr lang="en-US" sz="2800" kern="100" dirty="0">
                <a:solidFill>
                  <a:srgbClr val="000000"/>
                </a:solidFill>
                <a:latin typeface="Times New Roman" panose="02020603050405020304" pitchFamily="18" charset="0"/>
                <a:ea typeface="SimSun" panose="02010600030101010101" pitchFamily="2" charset="-122"/>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kern="100" dirty="0">
                <a:solidFill>
                  <a:srgbClr val="000000"/>
                </a:solidFill>
                <a:latin typeface="Times New Roman" panose="02020603050405020304" pitchFamily="18" charset="0"/>
                <a:ea typeface="SimSun" panose="02010600030101010101" pitchFamily="2" charset="-122"/>
              </a:rPr>
              <a:t> </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72784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7698" y="1738417"/>
            <a:ext cx="2598469" cy="1858691"/>
          </a:xfrm>
          <a:prstGeom prst="rect">
            <a:avLst/>
          </a:prstGeom>
        </p:spPr>
      </p:pic>
      <p:sp>
        <p:nvSpPr>
          <p:cNvPr id="2" name="Rectangle 1"/>
          <p:cNvSpPr/>
          <p:nvPr/>
        </p:nvSpPr>
        <p:spPr>
          <a:xfrm>
            <a:off x="685226" y="607188"/>
            <a:ext cx="2040943" cy="587853"/>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Arial" panose="020B0604020202020204" pitchFamily="34" charset="0"/>
              </a:rPr>
              <a:t>3.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3</a:t>
            </a:r>
            <a:r>
              <a:rPr lang="en-US" sz="2800" i="1" dirty="0">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438400" y="1308098"/>
            <a:ext cx="9448800" cy="4622804"/>
          </a:xfrm>
          <a:prstGeom prst="rect">
            <a:avLst/>
          </a:prstGeom>
          <a:ln w="28575">
            <a:solidFill>
              <a:schemeClr val="tx1"/>
            </a:solidFill>
          </a:ln>
        </p:spPr>
        <p:txBody>
          <a:bodyPr wrap="square">
            <a:spAutoFit/>
          </a:bodyPr>
          <a:lstStyle/>
          <a:p>
            <a:pPr algn="just">
              <a:lnSpc>
                <a:spcPct val="115000"/>
              </a:lnSpc>
              <a:spcAft>
                <a:spcPts val="0"/>
              </a:spcAft>
            </a:pPr>
            <a:r>
              <a:rPr lang="en-US" sz="3200"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Các</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thành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ngữ</a:t>
            </a:r>
            <a:r>
              <a:rPr lang="en-US" sz="3200" i="1" kern="100" dirty="0">
                <a:solidFill>
                  <a:srgbClr val="000000"/>
                </a:solidFill>
                <a:latin typeface="Times New Roman" panose="02020603050405020304" pitchFamily="18" charset="0"/>
                <a:ea typeface="SimSun" panose="02010600030101010101" pitchFamily="2" charset="-122"/>
              </a:rPr>
              <a:t> “ </a:t>
            </a:r>
            <a:r>
              <a:rPr lang="en-US" sz="3200" i="1" kern="100" dirty="0" err="1">
                <a:solidFill>
                  <a:srgbClr val="000000"/>
                </a:solidFill>
                <a:latin typeface="Times New Roman" panose="02020603050405020304" pitchFamily="18" charset="0"/>
                <a:ea typeface="SimSun" panose="02010600030101010101" pitchFamily="2" charset="-122"/>
              </a:rPr>
              <a:t>Chết</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ngay</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đuôi</a:t>
            </a:r>
            <a:r>
              <a:rPr lang="en-US" sz="3200" i="1" kern="100" dirty="0">
                <a:solidFill>
                  <a:srgbClr val="000000"/>
                </a:solidFill>
                <a:latin typeface="Times New Roman" panose="02020603050405020304" pitchFamily="18" charset="0"/>
                <a:ea typeface="SimSun" panose="02010600030101010101" pitchFamily="2" charset="-122"/>
              </a:rPr>
              <a:t>”, “ </a:t>
            </a:r>
            <a:r>
              <a:rPr lang="en-US" sz="3200" i="1" kern="100" dirty="0" err="1">
                <a:solidFill>
                  <a:srgbClr val="000000"/>
                </a:solidFill>
                <a:latin typeface="Times New Roman" panose="02020603050405020304" pitchFamily="18" charset="0"/>
                <a:ea typeface="SimSun" panose="02010600030101010101" pitchFamily="2" charset="-122"/>
              </a:rPr>
              <a:t>vái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cả</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sáu</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tay</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trong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văn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bản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Bài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học</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đường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đời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đầu</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tiên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được</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Tô</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Hoài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sáng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tạo</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dựa</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trên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những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thành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ngữ</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nào</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có</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sẵn</a:t>
            </a:r>
            <a:r>
              <a:rPr lang="en-US" sz="3200" i="1" kern="100" dirty="0">
                <a:solidFill>
                  <a:srgbClr val="000000"/>
                </a:solidFill>
                <a:latin typeface="Times New Roman" panose="02020603050405020304" pitchFamily="18" charset="0"/>
                <a:ea typeface="SimSun" panose="02010600030101010101" pitchFamily="2" charset="-122"/>
              </a:rPr>
              <a: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Thành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ngữ</a:t>
            </a:r>
            <a:r>
              <a:rPr lang="en-US" sz="3200" i="1" kern="100" dirty="0">
                <a:solidFill>
                  <a:srgbClr val="000000"/>
                </a:solidFill>
                <a:latin typeface="Times New Roman" panose="02020603050405020304" pitchFamily="18" charset="0"/>
                <a:ea typeface="SimSun" panose="02010600030101010101" pitchFamily="2" charset="-122"/>
              </a:rPr>
              <a:t> “ </a:t>
            </a:r>
            <a:r>
              <a:rPr lang="en-US" sz="3200" i="1" kern="100" dirty="0" err="1">
                <a:solidFill>
                  <a:srgbClr val="000000"/>
                </a:solidFill>
                <a:latin typeface="Times New Roman" panose="02020603050405020304" pitchFamily="18" charset="0"/>
                <a:ea typeface="SimSun" panose="02010600030101010101" pitchFamily="2" charset="-122"/>
              </a:rPr>
              <a:t>Chết</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ngay</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đuôi</a:t>
            </a:r>
            <a:r>
              <a:rPr lang="en-US" sz="3200" i="1" kern="100" dirty="0">
                <a:solidFill>
                  <a:srgbClr val="000000"/>
                </a:solidFill>
                <a:latin typeface="Times New Roman" panose="02020603050405020304" pitchFamily="18" charset="0"/>
                <a:ea typeface="SimSun" panose="02010600030101010101" pitchFamily="2" charset="-122"/>
              </a:rPr>
              <a:t>”, “ </a:t>
            </a:r>
            <a:r>
              <a:rPr lang="en-US" sz="3200" i="1" kern="100" dirty="0" err="1">
                <a:solidFill>
                  <a:srgbClr val="000000"/>
                </a:solidFill>
                <a:latin typeface="Times New Roman" panose="02020603050405020304" pitchFamily="18" charset="0"/>
                <a:ea typeface="SimSun" panose="02010600030101010101" pitchFamily="2" charset="-122"/>
              </a:rPr>
              <a:t>vái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cả</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sáu</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tay</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trong</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văn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bản</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có</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gì</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khác</a:t>
            </a:r>
            <a:r>
              <a:rPr lang="en-US" sz="3200" i="1" kern="100" dirty="0">
                <a:solidFill>
                  <a:srgbClr val="000000"/>
                </a:solidFill>
                <a:latin typeface="Times New Roman" panose="02020603050405020304" pitchFamily="18" charset="0"/>
                <a:ea typeface="SimSun" panose="02010600030101010101" pitchFamily="2" charset="-122"/>
              </a:rPr>
              <a:t> so </a:t>
            </a:r>
            <a:r>
              <a:rPr lang="en-US" sz="3200" i="1" kern="100" dirty="0" err="1">
                <a:solidFill>
                  <a:srgbClr val="000000"/>
                </a:solidFill>
                <a:latin typeface="Times New Roman" panose="02020603050405020304" pitchFamily="18" charset="0"/>
                <a:ea typeface="SimSun" panose="02010600030101010101" pitchFamily="2" charset="-122"/>
              </a:rPr>
              <a:t>với</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thành</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ngữ</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có</a:t>
            </a:r>
            <a:r>
              <a:rPr lang="en-US" sz="3200" i="1" kern="100" dirty="0">
                <a:solidFill>
                  <a:srgbClr val="000000"/>
                </a:solidFill>
                <a:latin typeface="Times New Roman" panose="02020603050405020304" pitchFamily="18" charset="0"/>
                <a:ea typeface="SimSun" panose="02010600030101010101" pitchFamily="2" charset="-122"/>
              </a:rPr>
              <a:t> </a:t>
            </a:r>
            <a:r>
              <a:rPr lang="en-US" sz="3200" i="1" kern="100" dirty="0" err="1">
                <a:solidFill>
                  <a:srgbClr val="000000"/>
                </a:solidFill>
                <a:latin typeface="Times New Roman" panose="02020603050405020304" pitchFamily="18" charset="0"/>
                <a:ea typeface="SimSun" panose="02010600030101010101" pitchFamily="2" charset="-122"/>
              </a:rPr>
              <a:t>sẵn</a:t>
            </a:r>
            <a:r>
              <a:rPr lang="en-US" sz="3200" i="1" kern="100" dirty="0">
                <a:solidFill>
                  <a:srgbClr val="000000"/>
                </a:solidFill>
                <a:latin typeface="Times New Roman" panose="02020603050405020304" pitchFamily="18" charset="0"/>
                <a:ea typeface="SimSun" panose="02010600030101010101" pitchFamily="2" charset="-122"/>
              </a:rPr>
              <a: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Vậy</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trong</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các</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thành</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ngữ</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đó</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thành</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ngữ</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nào</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phù</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hợp</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với</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miêu</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tả</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loài</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dế</a:t>
            </a:r>
            <a:r>
              <a:rPr lang="en-US" sz="3200" i="1" dirty="0">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Việc</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sử</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dụng</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những</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thành</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ngữ</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trên</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có</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tác</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dụng</a:t>
            </a:r>
            <a:r>
              <a:rPr lang="en-US" sz="3200" i="1" dirty="0">
                <a:latin typeface="Times New Roman" panose="02020603050405020304" pitchFamily="18" charset="0"/>
                <a:ea typeface="Arial" panose="020B0604020202020204" pitchFamily="34" charset="0"/>
              </a:rPr>
              <a:t> </a:t>
            </a:r>
            <a:r>
              <a:rPr lang="en-US" sz="3200" i="1" dirty="0" err="1">
                <a:latin typeface="Times New Roman" panose="02020603050405020304" pitchFamily="18" charset="0"/>
                <a:ea typeface="Arial" panose="020B0604020202020204" pitchFamily="34" charset="0"/>
              </a:rPr>
              <a:t>gì</a:t>
            </a:r>
            <a:r>
              <a:rPr lang="en-US" sz="3200" i="1" dirty="0">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50631" y="3916826"/>
            <a:ext cx="1752601" cy="1164408"/>
          </a:xfrm>
          <a:prstGeom prst="rect">
            <a:avLst/>
          </a:prstGeom>
        </p:spPr>
      </p:pic>
    </p:spTree>
    <p:extLst>
      <p:ext uri="{BB962C8B-B14F-4D97-AF65-F5344CB8AC3E}">
        <p14:creationId xmlns:p14="http://schemas.microsoft.com/office/powerpoint/2010/main" val="6535898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226" y="607188"/>
            <a:ext cx="204094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1097280" y="1195041"/>
            <a:ext cx="3093720" cy="716280"/>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có</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sẵn</a:t>
            </a:r>
            <a:r>
              <a:rPr lang="en-US" sz="2800" i="1" dirty="0">
                <a:latin typeface="Times New Roman" panose="02020603050405020304" pitchFamily="18" charset="0"/>
                <a:ea typeface="Arial" panose="020B0604020202020204" pitchFamily="34" charset="0"/>
              </a:rPr>
              <a:t>: </a:t>
            </a:r>
            <a:endParaRPr lang="en-US" sz="2800" dirty="0"/>
          </a:p>
        </p:txBody>
      </p:sp>
      <p:sp>
        <p:nvSpPr>
          <p:cNvPr id="8" name="Rounded Rectangle 7"/>
          <p:cNvSpPr/>
          <p:nvPr/>
        </p:nvSpPr>
        <p:spPr>
          <a:xfrm>
            <a:off x="777240" y="1979901"/>
            <a:ext cx="3733800" cy="716280"/>
          </a:xfrm>
          <a:prstGeom prst="roundRect">
            <a:avLst>
              <a:gd name="adj" fmla="val 1702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latin typeface="Times New Roman" panose="02020603050405020304" pitchFamily="18" charset="0"/>
                <a:ea typeface="Arial" panose="020B0604020202020204" pitchFamily="34" charset="0"/>
              </a:rPr>
              <a:t>Chết</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thẳng</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cẳng</a:t>
            </a:r>
            <a:endParaRPr lang="en-US" sz="2800" dirty="0"/>
          </a:p>
        </p:txBody>
      </p:sp>
      <p:sp>
        <p:nvSpPr>
          <p:cNvPr id="9" name="Rounded Rectangle 8"/>
          <p:cNvSpPr/>
          <p:nvPr/>
        </p:nvSpPr>
        <p:spPr>
          <a:xfrm>
            <a:off x="777240" y="2780001"/>
            <a:ext cx="3733800" cy="716280"/>
          </a:xfrm>
          <a:prstGeom prst="roundRect">
            <a:avLst>
              <a:gd name="adj" fmla="val 2021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i="1" dirty="0" err="1" smtClean="0">
                <a:latin typeface="Times New Roman" panose="02020603050405020304" pitchFamily="18" charset="0"/>
                <a:ea typeface="Arial" panose="020B0604020202020204" pitchFamily="34" charset="0"/>
              </a:rPr>
              <a:t>Vái</a:t>
            </a:r>
            <a:r>
              <a:rPr lang="en-US" sz="2800" i="1" dirty="0" smtClean="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cả</a:t>
            </a:r>
            <a:r>
              <a:rPr lang="en-US" sz="2800" i="1" dirty="0">
                <a:latin typeface="Times New Roman" panose="02020603050405020304" pitchFamily="18" charset="0"/>
                <a:ea typeface="Arial" panose="020B0604020202020204" pitchFamily="34" charset="0"/>
              </a:rPr>
              <a:t> </a:t>
            </a:r>
            <a:r>
              <a:rPr lang="en-US" sz="2800" i="1" dirty="0" err="1">
                <a:latin typeface="Times New Roman" panose="02020603050405020304" pitchFamily="18" charset="0"/>
                <a:ea typeface="Arial" panose="020B0604020202020204" pitchFamily="34" charset="0"/>
              </a:rPr>
              <a:t>hai</a:t>
            </a:r>
            <a:r>
              <a:rPr lang="en-US" sz="2800" i="1" dirty="0">
                <a:latin typeface="Times New Roman" panose="02020603050405020304" pitchFamily="18" charset="0"/>
                <a:ea typeface="Arial" panose="020B0604020202020204" pitchFamily="34" charset="0"/>
              </a:rPr>
              <a:t> </a:t>
            </a:r>
            <a:r>
              <a:rPr lang="en-US" sz="2800" i="1" dirty="0" err="1" smtClean="0">
                <a:latin typeface="Times New Roman" panose="02020603050405020304" pitchFamily="18" charset="0"/>
                <a:ea typeface="Arial" panose="020B0604020202020204" pitchFamily="34" charset="0"/>
              </a:rPr>
              <a:t>tay</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7574280" y="1193742"/>
            <a:ext cx="3886200" cy="716280"/>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Tô</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Hoài</a:t>
            </a:r>
            <a:r>
              <a:rPr lang="en-US" sz="2800" dirty="0">
                <a:latin typeface="Times New Roman" panose="02020603050405020304" pitchFamily="18" charset="0"/>
                <a:ea typeface="Arial" panose="020B0604020202020204" pitchFamily="34" charset="0"/>
              </a:rPr>
              <a:t>:</a:t>
            </a:r>
            <a:r>
              <a:rPr lang="en-US" sz="2800" i="1" dirty="0">
                <a:latin typeface="Times New Roman" panose="02020603050405020304" pitchFamily="18" charset="0"/>
                <a:ea typeface="Arial" panose="020B0604020202020204" pitchFamily="34" charset="0"/>
              </a:rPr>
              <a:t> </a:t>
            </a:r>
            <a:endParaRPr lang="en-US" sz="2800" dirty="0"/>
          </a:p>
        </p:txBody>
      </p:sp>
      <p:sp>
        <p:nvSpPr>
          <p:cNvPr id="11" name="Rounded Rectangle 10"/>
          <p:cNvSpPr/>
          <p:nvPr/>
        </p:nvSpPr>
        <p:spPr>
          <a:xfrm>
            <a:off x="7620000" y="1979901"/>
            <a:ext cx="3733800" cy="716280"/>
          </a:xfrm>
          <a:prstGeom prst="roundRect">
            <a:avLst>
              <a:gd name="adj" fmla="val 1702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kern="100" dirty="0" err="1">
                <a:solidFill>
                  <a:schemeClr val="bg1"/>
                </a:solidFill>
                <a:latin typeface="Times New Roman" panose="02020603050405020304" pitchFamily="18" charset="0"/>
                <a:ea typeface="SimSun" panose="02010600030101010101" pitchFamily="2" charset="-122"/>
              </a:rPr>
              <a:t>Chết</a:t>
            </a:r>
            <a:r>
              <a:rPr lang="en-US" sz="2800" i="1" kern="100" dirty="0">
                <a:solidFill>
                  <a:schemeClr val="bg1"/>
                </a:solidFill>
                <a:latin typeface="Times New Roman" panose="02020603050405020304" pitchFamily="18" charset="0"/>
                <a:ea typeface="SimSun" panose="02010600030101010101" pitchFamily="2" charset="-122"/>
              </a:rPr>
              <a:t> </a:t>
            </a:r>
            <a:r>
              <a:rPr lang="en-US" sz="2800" i="1" kern="100" dirty="0" err="1">
                <a:solidFill>
                  <a:schemeClr val="bg1"/>
                </a:solidFill>
                <a:latin typeface="Times New Roman" panose="02020603050405020304" pitchFamily="18" charset="0"/>
                <a:ea typeface="SimSun" panose="02010600030101010101" pitchFamily="2" charset="-122"/>
              </a:rPr>
              <a:t>ngay</a:t>
            </a:r>
            <a:r>
              <a:rPr lang="en-US" sz="2800" i="1" kern="100" dirty="0">
                <a:solidFill>
                  <a:schemeClr val="bg1"/>
                </a:solidFill>
                <a:latin typeface="Times New Roman" panose="02020603050405020304" pitchFamily="18" charset="0"/>
                <a:ea typeface="SimSun" panose="02010600030101010101" pitchFamily="2" charset="-122"/>
              </a:rPr>
              <a:t> </a:t>
            </a:r>
            <a:r>
              <a:rPr lang="en-US" sz="2800" i="1" kern="100" dirty="0" err="1">
                <a:solidFill>
                  <a:schemeClr val="bg1"/>
                </a:solidFill>
                <a:latin typeface="Times New Roman" panose="02020603050405020304" pitchFamily="18" charset="0"/>
                <a:ea typeface="SimSun" panose="02010600030101010101" pitchFamily="2" charset="-122"/>
              </a:rPr>
              <a:t>đuôi</a:t>
            </a:r>
            <a:endParaRPr lang="en-US" sz="2800" dirty="0">
              <a:solidFill>
                <a:schemeClr val="bg1"/>
              </a:solidFill>
            </a:endParaRPr>
          </a:p>
        </p:txBody>
      </p:sp>
      <p:sp>
        <p:nvSpPr>
          <p:cNvPr id="12" name="Rounded Rectangle 11"/>
          <p:cNvSpPr/>
          <p:nvPr/>
        </p:nvSpPr>
        <p:spPr>
          <a:xfrm>
            <a:off x="7620000" y="2780001"/>
            <a:ext cx="3733800" cy="716280"/>
          </a:xfrm>
          <a:prstGeom prst="roundRect">
            <a:avLst>
              <a:gd name="adj" fmla="val 2021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i="1" kern="100" dirty="0" err="1" smtClean="0">
                <a:solidFill>
                  <a:schemeClr val="bg1"/>
                </a:solidFill>
                <a:latin typeface="Times New Roman" panose="02020603050405020304" pitchFamily="18" charset="0"/>
                <a:ea typeface="SimSun" panose="02010600030101010101" pitchFamily="2" charset="-122"/>
              </a:rPr>
              <a:t>Vái</a:t>
            </a:r>
            <a:r>
              <a:rPr lang="en-US" sz="2800" i="1" kern="100" dirty="0" smtClean="0">
                <a:solidFill>
                  <a:schemeClr val="bg1"/>
                </a:solidFill>
                <a:latin typeface="Times New Roman" panose="02020603050405020304" pitchFamily="18" charset="0"/>
                <a:ea typeface="SimSun" panose="02010600030101010101" pitchFamily="2" charset="-122"/>
              </a:rPr>
              <a:t> </a:t>
            </a:r>
            <a:r>
              <a:rPr lang="en-US" sz="2800" i="1" kern="100" dirty="0" err="1">
                <a:solidFill>
                  <a:schemeClr val="bg1"/>
                </a:solidFill>
                <a:latin typeface="Times New Roman" panose="02020603050405020304" pitchFamily="18" charset="0"/>
                <a:ea typeface="SimSun" panose="02010600030101010101" pitchFamily="2" charset="-122"/>
              </a:rPr>
              <a:t>cả</a:t>
            </a:r>
            <a:r>
              <a:rPr lang="en-US" sz="2800" i="1" kern="100" dirty="0">
                <a:solidFill>
                  <a:schemeClr val="bg1"/>
                </a:solidFill>
                <a:latin typeface="Times New Roman" panose="02020603050405020304" pitchFamily="18" charset="0"/>
                <a:ea typeface="SimSun" panose="02010600030101010101" pitchFamily="2" charset="-122"/>
              </a:rPr>
              <a:t> </a:t>
            </a:r>
            <a:r>
              <a:rPr lang="en-US" sz="2800" i="1" kern="100" dirty="0" err="1">
                <a:solidFill>
                  <a:schemeClr val="bg1"/>
                </a:solidFill>
                <a:latin typeface="Times New Roman" panose="02020603050405020304" pitchFamily="18" charset="0"/>
                <a:ea typeface="SimSun" panose="02010600030101010101" pitchFamily="2" charset="-122"/>
              </a:rPr>
              <a:t>sáu</a:t>
            </a:r>
            <a:r>
              <a:rPr lang="en-US" sz="2800" i="1" kern="100" dirty="0">
                <a:solidFill>
                  <a:schemeClr val="bg1"/>
                </a:solidFill>
                <a:latin typeface="Times New Roman" panose="02020603050405020304" pitchFamily="18" charset="0"/>
                <a:ea typeface="SimSun" panose="02010600030101010101" pitchFamily="2" charset="-122"/>
              </a:rPr>
              <a:t> </a:t>
            </a:r>
            <a:r>
              <a:rPr lang="en-US" sz="2800" i="1" kern="100" dirty="0" err="1" smtClean="0">
                <a:solidFill>
                  <a:schemeClr val="bg1"/>
                </a:solidFill>
                <a:latin typeface="Times New Roman" panose="02020603050405020304" pitchFamily="18" charset="0"/>
                <a:ea typeface="SimSun" panose="02010600030101010101" pitchFamily="2" charset="-122"/>
              </a:rPr>
              <a:t>tay</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3" name="Diamond 12"/>
          <p:cNvSpPr/>
          <p:nvPr/>
        </p:nvSpPr>
        <p:spPr>
          <a:xfrm>
            <a:off x="4617720" y="2514600"/>
            <a:ext cx="2895600" cy="1179801"/>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14" name="Down Arrow 13"/>
          <p:cNvSpPr/>
          <p:nvPr/>
        </p:nvSpPr>
        <p:spPr>
          <a:xfrm>
            <a:off x="5115560" y="1343074"/>
            <a:ext cx="1935480" cy="701040"/>
          </a:xfrm>
          <a:prstGeom prst="down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97602" y="3817434"/>
            <a:ext cx="10807700" cy="937632"/>
          </a:xfrm>
          <a:prstGeom prst="roundRect">
            <a:avLst>
              <a:gd name="adj" fmla="val 50000"/>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a:t>
            </a:r>
            <a:r>
              <a:rPr lang="en-US" sz="2400" b="1" i="1" dirty="0" err="1">
                <a:solidFill>
                  <a:schemeClr val="bg1"/>
                </a:solidFill>
                <a:latin typeface="Times New Roman" panose="02020603050405020304" pitchFamily="18" charset="0"/>
                <a:ea typeface="Times New Roman" panose="02020603050405020304" pitchFamily="18" charset="0"/>
              </a:rPr>
              <a:t>chết</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ngay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đuôi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vái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cả</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sáu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tay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sử</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dụng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bộ</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đuôi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6 </a:t>
            </a:r>
            <a:r>
              <a:rPr lang="en-US" sz="2400" dirty="0" err="1">
                <a:solidFill>
                  <a:schemeClr val="bg1"/>
                </a:solidFill>
                <a:latin typeface="Times New Roman" panose="02020603050405020304" pitchFamily="18" charset="0"/>
                <a:ea typeface="Times New Roman" panose="02020603050405020304" pitchFamily="18" charset="0"/>
              </a:rPr>
              <a:t>tay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vì</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bộ</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cẳng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2 </a:t>
            </a:r>
            <a:r>
              <a:rPr lang="en-US" sz="2400" dirty="0" err="1">
                <a:solidFill>
                  <a:schemeClr val="bg1"/>
                </a:solidFill>
                <a:latin typeface="Times New Roman" panose="02020603050405020304" pitchFamily="18" charset="0"/>
                <a:ea typeface="Times New Roman" panose="02020603050405020304" pitchFamily="18" charset="0"/>
              </a:rPr>
              <a:t>tay</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a:t>
            </a:r>
            <a:r>
              <a:rPr lang="en-US" sz="2400" b="1" i="1" dirty="0" err="1">
                <a:solidFill>
                  <a:schemeClr val="bg1"/>
                </a:solidFill>
                <a:latin typeface="Times New Roman" panose="02020603050405020304" pitchFamily="18" charset="0"/>
                <a:ea typeface="Times New Roman" panose="02020603050405020304" pitchFamily="18" charset="0"/>
              </a:rPr>
              <a:t>chết</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thẳng</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cẳng</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vái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cả</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hai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tay</a:t>
            </a:r>
            <a:r>
              <a:rPr lang="en-US" sz="2400" b="1" i="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652780" y="4815654"/>
            <a:ext cx="10807700" cy="937632"/>
          </a:xfrm>
          <a:prstGeom prst="roundRect">
            <a:avLst>
              <a:gd name="adj" fmla="val 50000"/>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a:t>
            </a:r>
            <a:r>
              <a:rPr lang="en-US" sz="2400" b="1" i="1" dirty="0" err="1">
                <a:solidFill>
                  <a:schemeClr val="bg1"/>
                </a:solidFill>
                <a:latin typeface="Times New Roman" panose="02020603050405020304" pitchFamily="18" charset="0"/>
                <a:ea typeface="Times New Roman" panose="02020603050405020304" pitchFamily="18" charset="0"/>
              </a:rPr>
              <a:t>chết</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ngay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đuôi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vái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cả</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sáu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tay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phù</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hợp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loài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vì</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loài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đặc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điểm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đuôi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6 </a:t>
            </a:r>
            <a:r>
              <a:rPr lang="en-US" sz="2400" dirty="0" err="1">
                <a:solidFill>
                  <a:schemeClr val="bg1"/>
                </a:solidFill>
                <a:latin typeface="Times New Roman" panose="02020603050405020304" pitchFamily="18" charset="0"/>
                <a:ea typeface="Times New Roman" panose="02020603050405020304" pitchFamily="18" charset="0"/>
              </a:rPr>
              <a:t>chân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1560830" y="5876319"/>
            <a:ext cx="9006840" cy="844521"/>
          </a:xfrm>
          <a:prstGeom prst="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Tác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diễn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đọng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hàm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giàu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sức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Right Arrow 17"/>
          <p:cNvSpPr/>
          <p:nvPr/>
        </p:nvSpPr>
        <p:spPr>
          <a:xfrm>
            <a:off x="591820" y="5753286"/>
            <a:ext cx="716280" cy="981681"/>
          </a:xfrm>
          <a:prstGeom prst="rightArrow">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631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repeatCount="indefinite"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ppt_x"/>
                                          </p:val>
                                        </p:tav>
                                        <p:tav tm="100000">
                                          <p:val>
                                            <p:strVal val="#ppt_x"/>
                                          </p:val>
                                        </p:tav>
                                      </p:tavLst>
                                    </p:anim>
                                    <p:anim calcmode="lin" valueType="num">
                                      <p:cBhvr additive="base">
                                        <p:cTn id="3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ircle(in)">
                                      <p:cBhvr>
                                        <p:cTn id="53" dur="2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repeatCount="indefinite"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1000" fill="hold"/>
                                        <p:tgtEl>
                                          <p:spTgt spid="18"/>
                                        </p:tgtEl>
                                        <p:attrNameLst>
                                          <p:attrName>ppt_x</p:attrName>
                                        </p:attrNameLst>
                                      </p:cBhvr>
                                      <p:tavLst>
                                        <p:tav tm="0">
                                          <p:val>
                                            <p:strVal val="0-#ppt_w/2"/>
                                          </p:val>
                                        </p:tav>
                                        <p:tav tm="100000">
                                          <p:val>
                                            <p:strVal val="#ppt_x"/>
                                          </p:val>
                                        </p:tav>
                                      </p:tavLst>
                                    </p:anim>
                                    <p:anim calcmode="lin" valueType="num">
                                      <p:cBhvr additive="base">
                                        <p:cTn id="59"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circle(in)">
                                      <p:cBhvr>
                                        <p:cTn id="6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74639" y="408158"/>
            <a:ext cx="2475358" cy="658642"/>
          </a:xfrm>
          <a:prstGeom prst="rect">
            <a:avLst/>
          </a:prstGeom>
        </p:spPr>
        <p:txBody>
          <a:bodyPr wrap="none">
            <a:spAutoFit/>
          </a:bodyPr>
          <a:lstStyle/>
          <a:p>
            <a:pPr algn="just">
              <a:lnSpc>
                <a:spcPct val="115000"/>
              </a:lnSpc>
              <a:spcAft>
                <a:spcPts val="1200"/>
              </a:spcAft>
            </a:pPr>
            <a:r>
              <a:rPr lang="en-US" sz="3200" b="1" dirty="0">
                <a:solidFill>
                  <a:srgbClr val="0070C0"/>
                </a:solidFill>
                <a:latin typeface="Times New Roman" panose="02020603050405020304" pitchFamily="18" charset="0"/>
                <a:ea typeface="Times New Roman" panose="02020603050405020304" pitchFamily="18" charset="0"/>
              </a:rPr>
              <a:t>4.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smtClean="0">
                <a:solidFill>
                  <a:srgbClr val="0070C0"/>
                </a:solidFill>
                <a:latin typeface="Times New Roman" panose="02020603050405020304" pitchFamily="18" charset="0"/>
                <a:ea typeface="Times New Roman" panose="02020603050405020304" pitchFamily="18" charset="0"/>
              </a:rPr>
              <a:t>4,5</a:t>
            </a:r>
            <a:endParaRPr lang="en-US" sz="32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946150" y="1189284"/>
            <a:ext cx="4145280" cy="1661160"/>
          </a:xfrm>
          <a:prstGeom prst="rightArrow">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049997" y="540189"/>
            <a:ext cx="5856090" cy="587853"/>
          </a:xfrm>
          <a:prstGeom prst="rect">
            <a:avLst/>
          </a:prstGeom>
        </p:spPr>
        <p:txBody>
          <a:bodyPr wrap="none">
            <a:spAutoFit/>
          </a:bodyPr>
          <a:lstStyle/>
          <a:p>
            <a:pPr algn="just">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H</a:t>
            </a:r>
            <a:r>
              <a:rPr lang="en-US" sz="2800" dirty="0" err="1" smtClean="0">
                <a:solidFill>
                  <a:srgbClr val="0D0D0D"/>
                </a:solidFill>
                <a:latin typeface="Times New Roman" panose="02020603050405020304" pitchFamily="18" charset="0"/>
                <a:ea typeface="Times New Roman" panose="02020603050405020304" pitchFamily="18" charset="0"/>
              </a:rPr>
              <a:t>oàn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4, </a:t>
            </a:r>
            <a:r>
              <a:rPr lang="en-US" sz="2800" dirty="0" smtClean="0">
                <a:solidFill>
                  <a:srgbClr val="0D0D0D"/>
                </a:solidFill>
                <a:latin typeface="Times New Roman" panose="02020603050405020304" pitchFamily="18" charset="0"/>
                <a:ea typeface="Times New Roman" panose="02020603050405020304" pitchFamily="18" charset="0"/>
              </a:rPr>
              <a:t>5 SGK/16 </a:t>
            </a:r>
            <a:endParaRPr lang="en-US" sz="28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2"/>
          <a:srcRect l="46975" t="-25190" r="-15446" b="-75985"/>
          <a:stretch>
            <a:fillRect/>
          </a:stretch>
        </p:blipFill>
        <p:spPr>
          <a:xfrm>
            <a:off x="5915660" y="1791813"/>
            <a:ext cx="4081780" cy="4380387"/>
          </a:xfrm>
          <a:custGeom>
            <a:avLst/>
            <a:gdLst>
              <a:gd name="connsiteX0" fmla="*/ 0 w 4081780"/>
              <a:gd name="connsiteY0" fmla="*/ 0 h 4380387"/>
              <a:gd name="connsiteX1" fmla="*/ 3401470 w 4081780"/>
              <a:gd name="connsiteY1" fmla="*/ 0 h 4380387"/>
              <a:gd name="connsiteX2" fmla="*/ 4081780 w 4081780"/>
              <a:gd name="connsiteY2" fmla="*/ 680310 h 4380387"/>
              <a:gd name="connsiteX3" fmla="*/ 4081780 w 4081780"/>
              <a:gd name="connsiteY3" fmla="*/ 4380387 h 4380387"/>
              <a:gd name="connsiteX4" fmla="*/ 0 w 4081780"/>
              <a:gd name="connsiteY4" fmla="*/ 4380387 h 4380387"/>
              <a:gd name="connsiteX5" fmla="*/ 0 w 4081780"/>
              <a:gd name="connsiteY5" fmla="*/ 2725889 h 4380387"/>
              <a:gd name="connsiteX6" fmla="*/ 3161018 w 4081780"/>
              <a:gd name="connsiteY6" fmla="*/ 2725889 h 4380387"/>
              <a:gd name="connsiteX7" fmla="*/ 3161018 w 4081780"/>
              <a:gd name="connsiteY7" fmla="*/ 548484 h 4380387"/>
              <a:gd name="connsiteX8" fmla="*/ 0 w 4081780"/>
              <a:gd name="connsiteY8" fmla="*/ 548484 h 4380387"/>
              <a:gd name="connsiteX9" fmla="*/ 0 w 4081780"/>
              <a:gd name="connsiteY9" fmla="*/ 0 h 438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1780" h="4380387">
                <a:moveTo>
                  <a:pt x="0" y="0"/>
                </a:moveTo>
                <a:lnTo>
                  <a:pt x="3401470" y="0"/>
                </a:lnTo>
                <a:cubicBezTo>
                  <a:pt x="3777195" y="0"/>
                  <a:pt x="4081780" y="304585"/>
                  <a:pt x="4081780" y="680310"/>
                </a:cubicBezTo>
                <a:lnTo>
                  <a:pt x="4081780" y="4380387"/>
                </a:lnTo>
                <a:lnTo>
                  <a:pt x="0" y="4380387"/>
                </a:lnTo>
                <a:lnTo>
                  <a:pt x="0" y="2725889"/>
                </a:lnTo>
                <a:lnTo>
                  <a:pt x="3161018" y="2725889"/>
                </a:lnTo>
                <a:lnTo>
                  <a:pt x="3161018" y="548484"/>
                </a:lnTo>
                <a:lnTo>
                  <a:pt x="0" y="548484"/>
                </a:lnTo>
                <a:lnTo>
                  <a:pt x="0" y="0"/>
                </a:lnTo>
                <a:close/>
              </a:path>
            </a:pathLst>
          </a:custGeom>
        </p:spPr>
      </p:pic>
      <p:pic>
        <p:nvPicPr>
          <p:cNvPr id="18" name="Picture 17"/>
          <p:cNvPicPr>
            <a:picLocks noChangeAspect="1"/>
          </p:cNvPicPr>
          <p:nvPr/>
        </p:nvPicPr>
        <p:blipFill>
          <a:blip r:embed="rId2"/>
          <a:srcRect r="53025"/>
          <a:stretch>
            <a:fillRect/>
          </a:stretch>
        </p:blipFill>
        <p:spPr>
          <a:xfrm>
            <a:off x="4495800" y="2272257"/>
            <a:ext cx="7696200" cy="4502871"/>
          </a:xfrm>
          <a:custGeom>
            <a:avLst/>
            <a:gdLst>
              <a:gd name="connsiteX0" fmla="*/ 0 w 2800339"/>
              <a:gd name="connsiteY0" fmla="*/ 0 h 2177405"/>
              <a:gd name="connsiteX1" fmla="*/ 2800339 w 2800339"/>
              <a:gd name="connsiteY1" fmla="*/ 0 h 2177405"/>
              <a:gd name="connsiteX2" fmla="*/ 2800339 w 2800339"/>
              <a:gd name="connsiteY2" fmla="*/ 2177405 h 2177405"/>
              <a:gd name="connsiteX3" fmla="*/ 0 w 2800339"/>
              <a:gd name="connsiteY3" fmla="*/ 2177405 h 2177405"/>
              <a:gd name="connsiteX4" fmla="*/ 0 w 2800339"/>
              <a:gd name="connsiteY4" fmla="*/ 0 h 217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39" h="2177405">
                <a:moveTo>
                  <a:pt x="0" y="0"/>
                </a:moveTo>
                <a:lnTo>
                  <a:pt x="2800339" y="0"/>
                </a:lnTo>
                <a:lnTo>
                  <a:pt x="2800339" y="2177405"/>
                </a:lnTo>
                <a:lnTo>
                  <a:pt x="0" y="2177405"/>
                </a:lnTo>
                <a:lnTo>
                  <a:pt x="0" y="0"/>
                </a:lnTo>
                <a:close/>
              </a:path>
            </a:pathLst>
          </a:custGeom>
        </p:spPr>
      </p:pic>
      <p:sp>
        <p:nvSpPr>
          <p:cNvPr id="22" name="Rectangle 21"/>
          <p:cNvSpPr/>
          <p:nvPr/>
        </p:nvSpPr>
        <p:spPr>
          <a:xfrm>
            <a:off x="2076058" y="1188884"/>
            <a:ext cx="9552062" cy="1083374"/>
          </a:xfrm>
          <a:prstGeom prst="rect">
            <a:avLst/>
          </a:prstGeom>
        </p:spPr>
        <p:txBody>
          <a:bodyPr wrap="square">
            <a:spAutoFit/>
          </a:bodyPr>
          <a:lstStyle/>
          <a:p>
            <a:pPr algn="just">
              <a:lnSpc>
                <a:spcPct val="115000"/>
              </a:lnSpc>
              <a:spcAft>
                <a:spcPts val="0"/>
              </a:spcAft>
            </a:pPr>
            <a:r>
              <a:rPr lang="en-US" sz="2800" b="1" kern="100" dirty="0" err="1">
                <a:solidFill>
                  <a:srgbClr val="000000"/>
                </a:solidFill>
                <a:latin typeface="Times New Roman" panose="02020603050405020304" pitchFamily="18" charset="0"/>
                <a:ea typeface="SimSun" panose="02010600030101010101" pitchFamily="2" charset="-122"/>
              </a:rPr>
              <a:t>Bài</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a:solidFill>
                  <a:srgbClr val="000000"/>
                </a:solidFill>
                <a:latin typeface="Times New Roman" panose="02020603050405020304" pitchFamily="18" charset="0"/>
                <a:ea typeface="SimSun" panose="02010600030101010101" pitchFamily="2" charset="-122"/>
              </a:rPr>
              <a:t>tập</a:t>
            </a:r>
            <a:r>
              <a:rPr lang="en-US" sz="2800" b="1" kern="100" dirty="0">
                <a:solidFill>
                  <a:srgbClr val="000000"/>
                </a:solidFill>
                <a:latin typeface="Times New Roman" panose="02020603050405020304" pitchFamily="18" charset="0"/>
                <a:ea typeface="SimSun" panose="02010600030101010101" pitchFamily="2" charset="-122"/>
              </a:rPr>
              <a:t> 4: </a:t>
            </a:r>
            <a:r>
              <a:rPr lang="en-US" sz="2800" kern="100" dirty="0" err="1">
                <a:solidFill>
                  <a:srgbClr val="000000"/>
                </a:solidFill>
                <a:latin typeface="Times New Roman" panose="02020603050405020304" pitchFamily="18" charset="0"/>
                <a:ea typeface="SimSun" panose="02010600030101010101" pitchFamily="2" charset="-122"/>
              </a:rPr>
              <a:t>Xác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định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chủ</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ngữ</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cụm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danh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trong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câu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trong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bài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tập</a:t>
            </a:r>
            <a:r>
              <a:rPr lang="en-US" sz="2800" kern="100" dirty="0">
                <a:solidFill>
                  <a:srgbClr val="000000"/>
                </a:solidFill>
                <a:latin typeface="Times New Roman" panose="02020603050405020304" pitchFamily="18" charset="0"/>
                <a:ea typeface="SimSun" panose="02010600030101010101" pitchFamily="2" charset="-122"/>
              </a:rPr>
              <a:t> 4.</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687070" y="2599326"/>
            <a:ext cx="3609340" cy="3560975"/>
          </a:xfrm>
          <a:prstGeom prst="rect">
            <a:avLst/>
          </a:prstGeom>
        </p:spPr>
        <p:txBody>
          <a:bodyPr wrap="square">
            <a:spAutoFit/>
          </a:bodyPr>
          <a:lstStyle/>
          <a:p>
            <a:pPr algn="just">
              <a:lnSpc>
                <a:spcPct val="115000"/>
              </a:lnSpc>
              <a:spcAft>
                <a:spcPts val="0"/>
              </a:spcAft>
            </a:pPr>
            <a:r>
              <a:rPr lang="en-US" sz="2800" b="1" kern="100" dirty="0" err="1">
                <a:solidFill>
                  <a:srgbClr val="000000"/>
                </a:solidFill>
                <a:latin typeface="Times New Roman" panose="02020603050405020304" pitchFamily="18" charset="0"/>
                <a:ea typeface="SimSun" panose="02010600030101010101" pitchFamily="2" charset="-122"/>
              </a:rPr>
              <a:t>Bài</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a:solidFill>
                  <a:srgbClr val="000000"/>
                </a:solidFill>
                <a:latin typeface="Times New Roman" panose="02020603050405020304" pitchFamily="18" charset="0"/>
                <a:ea typeface="SimSun" panose="02010600030101010101" pitchFamily="2" charset="-122"/>
              </a:rPr>
              <a:t>tập</a:t>
            </a:r>
            <a:r>
              <a:rPr lang="en-US" sz="2800" b="1" kern="100" dirty="0">
                <a:solidFill>
                  <a:srgbClr val="000000"/>
                </a:solidFill>
                <a:latin typeface="Times New Roman" panose="02020603050405020304" pitchFamily="18" charset="0"/>
                <a:ea typeface="SimSun" panose="02010600030101010101" pitchFamily="2" charset="-122"/>
              </a:rPr>
              <a:t> 5: </a:t>
            </a:r>
            <a:r>
              <a:rPr lang="en-US" sz="2800" dirty="0" err="1">
                <a:latin typeface="Times New Roman" panose="02020603050405020304" pitchFamily="18" charset="0"/>
                <a:ea typeface="Arial" panose="020B0604020202020204" pitchFamily="34" charset="0"/>
              </a:rPr>
              <a:t>Xác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định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danh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trung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tâm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thành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cụm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danh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chủ</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bài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tập</a:t>
            </a:r>
            <a:r>
              <a:rPr lang="en-US" sz="2800" dirty="0">
                <a:latin typeface="Times New Roman" panose="02020603050405020304" pitchFamily="18" charset="0"/>
                <a:ea typeface="Arial" panose="020B0604020202020204" pitchFamily="34" charset="0"/>
              </a:rPr>
              <a:t> 4. </a:t>
            </a:r>
            <a:r>
              <a:rPr lang="en-US" sz="2800" dirty="0" err="1">
                <a:latin typeface="Times New Roman" panose="02020603050405020304" pitchFamily="18" charset="0"/>
                <a:ea typeface="Arial" panose="020B0604020202020204" pitchFamily="34" charset="0"/>
              </a:rPr>
              <a:t>Trả</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lời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bằng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điền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vào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mô</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hình</a:t>
            </a:r>
            <a:r>
              <a:rPr lang="en-US" sz="2800" dirty="0">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71785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400" y="499275"/>
            <a:ext cx="2303836" cy="613245"/>
          </a:xfrm>
          <a:prstGeom prst="rect">
            <a:avLst/>
          </a:prstGeom>
        </p:spPr>
        <p:txBody>
          <a:bodyPr wrap="none">
            <a:spAutoFit/>
          </a:bodyPr>
          <a:lstStyle/>
          <a:p>
            <a:pPr algn="just">
              <a:lnSpc>
                <a:spcPct val="115000"/>
              </a:lnSpc>
              <a:spcAft>
                <a:spcPts val="1200"/>
              </a:spcAft>
            </a:pPr>
            <a:r>
              <a:rPr lang="en-US" sz="3200" b="1" dirty="0">
                <a:solidFill>
                  <a:srgbClr val="0070C0"/>
                </a:solidFill>
                <a:latin typeface="Times New Roman" panose="02020603050405020304" pitchFamily="18" charset="0"/>
                <a:ea typeface="Times New Roman" panose="02020603050405020304" pitchFamily="18" charset="0"/>
              </a:rPr>
              <a:t>4.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4:</a:t>
            </a:r>
            <a:endParaRPr lang="en-US" sz="3200" dirty="0">
              <a:latin typeface="Times New Roman" panose="02020603050405020304" pitchFamily="18" charset="0"/>
              <a:ea typeface="Times New Roman" panose="02020603050405020304" pitchFamily="18" charset="0"/>
            </a:endParaRPr>
          </a:p>
        </p:txBody>
      </p:sp>
      <p:sp>
        <p:nvSpPr>
          <p:cNvPr id="7" name="Rectangle 6"/>
          <p:cNvSpPr/>
          <p:nvPr/>
        </p:nvSpPr>
        <p:spPr>
          <a:xfrm>
            <a:off x="660400" y="990600"/>
            <a:ext cx="10708640" cy="1481175"/>
          </a:xfrm>
          <a:prstGeom prst="rect">
            <a:avLst/>
          </a:prstGeom>
        </p:spPr>
        <p:txBody>
          <a:bodyPr wrap="square">
            <a:spAutoFit/>
          </a:bodyPr>
          <a:lstStyle/>
          <a:p>
            <a:pPr algn="just">
              <a:lnSpc>
                <a:spcPct val="150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a)   </a:t>
            </a:r>
            <a:r>
              <a:rPr lang="en-US" sz="3200" dirty="0" smtClean="0">
                <a:solidFill>
                  <a:srgbClr val="4A4A4A"/>
                </a:solidFill>
                <a:latin typeface="Times New Roman" panose="02020603050405020304" pitchFamily="18" charset="0"/>
                <a:ea typeface="Times New Roman" panose="02020603050405020304" pitchFamily="18" charset="0"/>
              </a:rPr>
              <a:t>                                                  </a:t>
            </a:r>
            <a:r>
              <a:rPr lang="vi-VN" sz="3200" dirty="0" smtClean="0">
                <a:solidFill>
                  <a:srgbClr val="4A4A4A"/>
                </a:solidFill>
                <a:latin typeface="Times New Roman" panose="02020603050405020304" pitchFamily="18" charset="0"/>
                <a:ea typeface="Times New Roman" panose="02020603050405020304" pitchFamily="18" charset="0"/>
              </a:rPr>
              <a:t>cứ </a:t>
            </a:r>
            <a:r>
              <a:rPr lang="vi-VN" sz="3200" dirty="0">
                <a:solidFill>
                  <a:srgbClr val="4A4A4A"/>
                </a:solidFill>
                <a:latin typeface="Times New Roman" panose="02020603050405020304" pitchFamily="18" charset="0"/>
                <a:ea typeface="Times New Roman" panose="02020603050405020304" pitchFamily="18" charset="0"/>
              </a:rPr>
              <a:t>cứng dần và nhọn hoắt. (Tô Hoài)</a:t>
            </a:r>
            <a:endParaRPr lang="en-US" sz="3200" dirty="0">
              <a:effectLst/>
              <a:latin typeface="Times New Roman" panose="02020603050405020304" pitchFamily="18" charset="0"/>
              <a:ea typeface="Times New Roman" panose="02020603050405020304" pitchFamily="18" charset="0"/>
            </a:endParaRPr>
          </a:p>
        </p:txBody>
      </p:sp>
      <p:sp>
        <p:nvSpPr>
          <p:cNvPr id="8" name="Oval 7"/>
          <p:cNvSpPr/>
          <p:nvPr/>
        </p:nvSpPr>
        <p:spPr>
          <a:xfrm>
            <a:off x="1112520" y="1066800"/>
            <a:ext cx="5806440" cy="8381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60778" y="1800340"/>
            <a:ext cx="2049780" cy="7336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Chủ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ngữ</a:t>
            </a:r>
            <a:endParaRPr lang="en-US" sz="3200" dirty="0">
              <a:latin typeface="Times New Roman" panose="02020603050405020304" pitchFamily="18" charset="0"/>
              <a:cs typeface="Times New Roman" panose="02020603050405020304" pitchFamily="18" charset="0"/>
            </a:endParaRPr>
          </a:p>
        </p:txBody>
      </p:sp>
      <p:sp>
        <p:nvSpPr>
          <p:cNvPr id="10" name="Rectangle 9"/>
          <p:cNvSpPr/>
          <p:nvPr/>
        </p:nvSpPr>
        <p:spPr>
          <a:xfrm>
            <a:off x="1456882" y="1174713"/>
            <a:ext cx="5561138" cy="584775"/>
          </a:xfrm>
          <a:prstGeom prst="rect">
            <a:avLst/>
          </a:prstGeom>
        </p:spPr>
        <p:txBody>
          <a:bodyPr wrap="none">
            <a:spAutoFit/>
          </a:bodyPr>
          <a:lstStyle/>
          <a:p>
            <a:r>
              <a:rPr lang="vi-VN" sz="3200" dirty="0">
                <a:solidFill>
                  <a:srgbClr val="4A4A4A"/>
                </a:solidFill>
                <a:latin typeface="Times New Roman" panose="02020603050405020304" pitchFamily="18" charset="0"/>
                <a:ea typeface="Times New Roman" panose="02020603050405020304" pitchFamily="18" charset="0"/>
              </a:rPr>
              <a:t>Những cái vuốt ở chân, ở khoeo </a:t>
            </a:r>
            <a:endParaRPr lang="en-US" dirty="0"/>
          </a:p>
        </p:txBody>
      </p:sp>
      <p:cxnSp>
        <p:nvCxnSpPr>
          <p:cNvPr id="12" name="Straight Arrow Connector 11"/>
          <p:cNvCxnSpPr/>
          <p:nvPr/>
        </p:nvCxnSpPr>
        <p:spPr>
          <a:xfrm>
            <a:off x="5760720" y="1724995"/>
            <a:ext cx="868680" cy="180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0400" y="2566282"/>
            <a:ext cx="10845800" cy="1481175"/>
          </a:xfrm>
          <a:prstGeom prst="rect">
            <a:avLst/>
          </a:prstGeom>
        </p:spPr>
        <p:txBody>
          <a:bodyPr wrap="square">
            <a:spAutoFit/>
          </a:bodyPr>
          <a:lstStyle/>
          <a:p>
            <a:pPr algn="just">
              <a:lnSpc>
                <a:spcPct val="150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b)   </a:t>
            </a:r>
            <a:r>
              <a:rPr lang="en-US" sz="3200" dirty="0" smtClean="0">
                <a:solidFill>
                  <a:srgbClr val="4A4A4A"/>
                </a:solidFill>
                <a:latin typeface="Times New Roman" panose="02020603050405020304" pitchFamily="18" charset="0"/>
                <a:ea typeface="Times New Roman" panose="02020603050405020304" pitchFamily="18" charset="0"/>
              </a:rPr>
              <a:t>                            </a:t>
            </a:r>
            <a:r>
              <a:rPr lang="vi-VN" sz="3200" dirty="0" smtClean="0">
                <a:solidFill>
                  <a:srgbClr val="4A4A4A"/>
                </a:solidFill>
                <a:latin typeface="Times New Roman" panose="02020603050405020304" pitchFamily="18" charset="0"/>
                <a:ea typeface="Times New Roman" panose="02020603050405020304" pitchFamily="18" charset="0"/>
              </a:rPr>
              <a:t>thường </a:t>
            </a:r>
            <a:r>
              <a:rPr lang="vi-VN" sz="3200" dirty="0">
                <a:solidFill>
                  <a:srgbClr val="4A4A4A"/>
                </a:solidFill>
                <a:latin typeface="Times New Roman" panose="02020603050405020304" pitchFamily="18" charset="0"/>
                <a:ea typeface="Times New Roman" panose="02020603050405020304" pitchFamily="18" charset="0"/>
              </a:rPr>
              <a:t>lầm cử chỉ ngông cuồng là tài ba. (Tô Hoài) </a:t>
            </a:r>
            <a:endParaRPr lang="en-US" sz="32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346645" y="2734527"/>
            <a:ext cx="3235181" cy="584775"/>
          </a:xfrm>
          <a:prstGeom prst="rect">
            <a:avLst/>
          </a:prstGeom>
        </p:spPr>
        <p:txBody>
          <a:bodyPr wrap="none">
            <a:spAutoFit/>
          </a:bodyPr>
          <a:lstStyle/>
          <a:p>
            <a:r>
              <a:rPr lang="vi-VN" sz="3200" dirty="0">
                <a:solidFill>
                  <a:srgbClr val="4A4A4A"/>
                </a:solidFill>
                <a:latin typeface="Times New Roman" panose="02020603050405020304" pitchFamily="18" charset="0"/>
                <a:ea typeface="Times New Roman" panose="02020603050405020304" pitchFamily="18" charset="0"/>
              </a:rPr>
              <a:t>Những gã xốc nổi </a:t>
            </a:r>
            <a:endParaRPr lang="en-US" dirty="0"/>
          </a:p>
        </p:txBody>
      </p:sp>
      <p:sp>
        <p:nvSpPr>
          <p:cNvPr id="15" name="Oval 14"/>
          <p:cNvSpPr/>
          <p:nvPr/>
        </p:nvSpPr>
        <p:spPr>
          <a:xfrm>
            <a:off x="1112520" y="2566282"/>
            <a:ext cx="3469306" cy="9580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985260" y="3352661"/>
            <a:ext cx="868680" cy="180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968240" y="3304596"/>
            <a:ext cx="2049780" cy="7336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Chủ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ngữ</a:t>
            </a:r>
            <a:endParaRPr lang="en-US" sz="3200" dirty="0">
              <a:latin typeface="Times New Roman" panose="02020603050405020304" pitchFamily="18" charset="0"/>
              <a:cs typeface="Times New Roman" panose="02020603050405020304" pitchFamily="18" charset="0"/>
            </a:endParaRPr>
          </a:p>
        </p:txBody>
      </p:sp>
      <p:sp>
        <p:nvSpPr>
          <p:cNvPr id="18" name="Rectangle 17"/>
          <p:cNvSpPr/>
          <p:nvPr/>
        </p:nvSpPr>
        <p:spPr>
          <a:xfrm>
            <a:off x="570230" y="4207294"/>
            <a:ext cx="10845800" cy="1723549"/>
          </a:xfrm>
          <a:prstGeom prst="rect">
            <a:avLst/>
          </a:prstGeom>
        </p:spPr>
        <p:txBody>
          <a:bodyPr>
            <a:spAutoFit/>
          </a:bodyPr>
          <a:lstStyle/>
          <a:p>
            <a:pPr algn="just">
              <a:lnSpc>
                <a:spcPct val="150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  </a:t>
            </a:r>
            <a:endParaRPr lang="en-US" sz="3200" dirty="0" smtClean="0">
              <a:solidFill>
                <a:srgbClr val="4A4A4A"/>
              </a:solidFill>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3200" dirty="0" smtClean="0">
                <a:solidFill>
                  <a:srgbClr val="4A4A4A"/>
                </a:solidFill>
                <a:latin typeface="Times New Roman" panose="02020603050405020304" pitchFamily="18" charset="0"/>
                <a:ea typeface="Times New Roman" panose="02020603050405020304" pitchFamily="18" charset="0"/>
              </a:rPr>
              <a:t>                                   </a:t>
            </a:r>
            <a:r>
              <a:rPr lang="vi-VN" sz="3200" dirty="0" smtClean="0">
                <a:solidFill>
                  <a:srgbClr val="4A4A4A"/>
                </a:solidFill>
                <a:latin typeface="Times New Roman" panose="02020603050405020304" pitchFamily="18" charset="0"/>
                <a:ea typeface="Times New Roman" panose="02020603050405020304" pitchFamily="18" charset="0"/>
              </a:rPr>
              <a:t>hiện </a:t>
            </a:r>
            <a:r>
              <a:rPr lang="vi-VN" sz="3200" dirty="0">
                <a:solidFill>
                  <a:srgbClr val="4A4A4A"/>
                </a:solidFill>
                <a:latin typeface="Times New Roman" panose="02020603050405020304" pitchFamily="18" charset="0"/>
                <a:ea typeface="Times New Roman" panose="02020603050405020304" pitchFamily="18" charset="0"/>
              </a:rPr>
              <a:t>ra trước mắt em bé. (Cô bé bán diêm)</a:t>
            </a:r>
            <a:endParaRPr lang="en-US" sz="32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129263" y="4218077"/>
            <a:ext cx="10424160" cy="1569660"/>
          </a:xfrm>
          <a:prstGeom prst="rect">
            <a:avLst/>
          </a:prstGeom>
        </p:spPr>
        <p:txBody>
          <a:bodyPr wrap="square">
            <a:spAutoFit/>
          </a:bodyPr>
          <a:lstStyle/>
          <a:p>
            <a:r>
              <a:rPr lang="vi-VN" sz="3200" dirty="0">
                <a:solidFill>
                  <a:srgbClr val="4A4A4A"/>
                </a:solidFill>
                <a:latin typeface="Times New Roman" panose="02020603050405020304" pitchFamily="18" charset="0"/>
                <a:ea typeface="Times New Roman" panose="02020603050405020304" pitchFamily="18" charset="0"/>
              </a:rPr>
              <a:t>Hàng ngàn ngọn nến sáng rực, lấp lánh trên cành lá xanh tươi và rất nhiều bức tranh màu sắc rực rỡ như những bức bày trong các tủ hàng </a:t>
            </a:r>
            <a:endParaRPr lang="en-US" dirty="0"/>
          </a:p>
        </p:txBody>
      </p:sp>
      <p:sp>
        <p:nvSpPr>
          <p:cNvPr id="21" name="Rectangle 20"/>
          <p:cNvSpPr/>
          <p:nvPr/>
        </p:nvSpPr>
        <p:spPr>
          <a:xfrm>
            <a:off x="660400" y="4188155"/>
            <a:ext cx="606256" cy="584775"/>
          </a:xfrm>
          <a:prstGeom prst="rect">
            <a:avLst/>
          </a:prstGeom>
        </p:spPr>
        <p:txBody>
          <a:bodyPr wrap="none">
            <a:spAutoFit/>
          </a:bodyPr>
          <a:lstStyle/>
          <a:p>
            <a:r>
              <a:rPr lang="vi-VN" sz="3200" dirty="0">
                <a:solidFill>
                  <a:srgbClr val="4A4A4A"/>
                </a:solidFill>
                <a:latin typeface="Times New Roman" panose="02020603050405020304" pitchFamily="18" charset="0"/>
                <a:ea typeface="Times New Roman" panose="02020603050405020304" pitchFamily="18" charset="0"/>
              </a:rPr>
              <a:t>c) </a:t>
            </a:r>
            <a:endParaRPr lang="en-US" dirty="0"/>
          </a:p>
        </p:txBody>
      </p:sp>
      <p:sp>
        <p:nvSpPr>
          <p:cNvPr id="22" name="Freeform 21"/>
          <p:cNvSpPr/>
          <p:nvPr/>
        </p:nvSpPr>
        <p:spPr>
          <a:xfrm>
            <a:off x="944880" y="4173177"/>
            <a:ext cx="10500360" cy="1656033"/>
          </a:xfrm>
          <a:custGeom>
            <a:avLst/>
            <a:gdLst>
              <a:gd name="connsiteX0" fmla="*/ 106680 w 10500360"/>
              <a:gd name="connsiteY0" fmla="*/ 1191303 h 1656033"/>
              <a:gd name="connsiteX1" fmla="*/ 152400 w 10500360"/>
              <a:gd name="connsiteY1" fmla="*/ 1358943 h 1656033"/>
              <a:gd name="connsiteX2" fmla="*/ 198120 w 10500360"/>
              <a:gd name="connsiteY2" fmla="*/ 1450383 h 1656033"/>
              <a:gd name="connsiteX3" fmla="*/ 289560 w 10500360"/>
              <a:gd name="connsiteY3" fmla="*/ 1541823 h 1656033"/>
              <a:gd name="connsiteX4" fmla="*/ 411480 w 10500360"/>
              <a:gd name="connsiteY4" fmla="*/ 1572303 h 1656033"/>
              <a:gd name="connsiteX5" fmla="*/ 472440 w 10500360"/>
              <a:gd name="connsiteY5" fmla="*/ 1587543 h 1656033"/>
              <a:gd name="connsiteX6" fmla="*/ 1722120 w 10500360"/>
              <a:gd name="connsiteY6" fmla="*/ 1602783 h 1656033"/>
              <a:gd name="connsiteX7" fmla="*/ 2453640 w 10500360"/>
              <a:gd name="connsiteY7" fmla="*/ 1618023 h 1656033"/>
              <a:gd name="connsiteX8" fmla="*/ 3185160 w 10500360"/>
              <a:gd name="connsiteY8" fmla="*/ 1618023 h 1656033"/>
              <a:gd name="connsiteX9" fmla="*/ 3230880 w 10500360"/>
              <a:gd name="connsiteY9" fmla="*/ 1526583 h 1656033"/>
              <a:gd name="connsiteX10" fmla="*/ 3215640 w 10500360"/>
              <a:gd name="connsiteY10" fmla="*/ 1404663 h 1656033"/>
              <a:gd name="connsiteX11" fmla="*/ 3230880 w 10500360"/>
              <a:gd name="connsiteY11" fmla="*/ 1221783 h 1656033"/>
              <a:gd name="connsiteX12" fmla="*/ 3291840 w 10500360"/>
              <a:gd name="connsiteY12" fmla="*/ 1206543 h 1656033"/>
              <a:gd name="connsiteX13" fmla="*/ 3550920 w 10500360"/>
              <a:gd name="connsiteY13" fmla="*/ 1191303 h 1656033"/>
              <a:gd name="connsiteX14" fmla="*/ 3703320 w 10500360"/>
              <a:gd name="connsiteY14" fmla="*/ 1160823 h 1656033"/>
              <a:gd name="connsiteX15" fmla="*/ 4099560 w 10500360"/>
              <a:gd name="connsiteY15" fmla="*/ 1130343 h 1656033"/>
              <a:gd name="connsiteX16" fmla="*/ 4861560 w 10500360"/>
              <a:gd name="connsiteY16" fmla="*/ 1099863 h 1656033"/>
              <a:gd name="connsiteX17" fmla="*/ 7025640 w 10500360"/>
              <a:gd name="connsiteY17" fmla="*/ 1115103 h 1656033"/>
              <a:gd name="connsiteX18" fmla="*/ 7162800 w 10500360"/>
              <a:gd name="connsiteY18" fmla="*/ 1130343 h 1656033"/>
              <a:gd name="connsiteX19" fmla="*/ 7208520 w 10500360"/>
              <a:gd name="connsiteY19" fmla="*/ 1145583 h 1656033"/>
              <a:gd name="connsiteX20" fmla="*/ 7924800 w 10500360"/>
              <a:gd name="connsiteY20" fmla="*/ 1160823 h 1656033"/>
              <a:gd name="connsiteX21" fmla="*/ 8473440 w 10500360"/>
              <a:gd name="connsiteY21" fmla="*/ 1160823 h 1656033"/>
              <a:gd name="connsiteX22" fmla="*/ 8519160 w 10500360"/>
              <a:gd name="connsiteY22" fmla="*/ 1130343 h 1656033"/>
              <a:gd name="connsiteX23" fmla="*/ 9418320 w 10500360"/>
              <a:gd name="connsiteY23" fmla="*/ 1145583 h 1656033"/>
              <a:gd name="connsiteX24" fmla="*/ 9799320 w 10500360"/>
              <a:gd name="connsiteY24" fmla="*/ 1130343 h 1656033"/>
              <a:gd name="connsiteX25" fmla="*/ 9829800 w 10500360"/>
              <a:gd name="connsiteY25" fmla="*/ 1084623 h 1656033"/>
              <a:gd name="connsiteX26" fmla="*/ 9890760 w 10500360"/>
              <a:gd name="connsiteY26" fmla="*/ 1054143 h 1656033"/>
              <a:gd name="connsiteX27" fmla="*/ 10027920 w 10500360"/>
              <a:gd name="connsiteY27" fmla="*/ 977943 h 1656033"/>
              <a:gd name="connsiteX28" fmla="*/ 10393680 w 10500360"/>
              <a:gd name="connsiteY28" fmla="*/ 932223 h 1656033"/>
              <a:gd name="connsiteX29" fmla="*/ 10454640 w 10500360"/>
              <a:gd name="connsiteY29" fmla="*/ 825543 h 1656033"/>
              <a:gd name="connsiteX30" fmla="*/ 10500360 w 10500360"/>
              <a:gd name="connsiteY30" fmla="*/ 749343 h 1656033"/>
              <a:gd name="connsiteX31" fmla="*/ 10454640 w 10500360"/>
              <a:gd name="connsiteY31" fmla="*/ 398823 h 1656033"/>
              <a:gd name="connsiteX32" fmla="*/ 10393680 w 10500360"/>
              <a:gd name="connsiteY32" fmla="*/ 307383 h 1656033"/>
              <a:gd name="connsiteX33" fmla="*/ 10347960 w 10500360"/>
              <a:gd name="connsiteY33" fmla="*/ 292143 h 1656033"/>
              <a:gd name="connsiteX34" fmla="*/ 10287000 w 10500360"/>
              <a:gd name="connsiteY34" fmla="*/ 261663 h 1656033"/>
              <a:gd name="connsiteX35" fmla="*/ 10088880 w 10500360"/>
              <a:gd name="connsiteY35" fmla="*/ 185463 h 1656033"/>
              <a:gd name="connsiteX36" fmla="*/ 10043160 w 10500360"/>
              <a:gd name="connsiteY36" fmla="*/ 154983 h 1656033"/>
              <a:gd name="connsiteX37" fmla="*/ 8092440 w 10500360"/>
              <a:gd name="connsiteY37" fmla="*/ 124503 h 1656033"/>
              <a:gd name="connsiteX38" fmla="*/ 7680960 w 10500360"/>
              <a:gd name="connsiteY38" fmla="*/ 94023 h 1656033"/>
              <a:gd name="connsiteX39" fmla="*/ 7406640 w 10500360"/>
              <a:gd name="connsiteY39" fmla="*/ 78783 h 1656033"/>
              <a:gd name="connsiteX40" fmla="*/ 6126480 w 10500360"/>
              <a:gd name="connsiteY40" fmla="*/ 94023 h 1656033"/>
              <a:gd name="connsiteX41" fmla="*/ 6035040 w 10500360"/>
              <a:gd name="connsiteY41" fmla="*/ 124503 h 1656033"/>
              <a:gd name="connsiteX42" fmla="*/ 5958840 w 10500360"/>
              <a:gd name="connsiteY42" fmla="*/ 139743 h 1656033"/>
              <a:gd name="connsiteX43" fmla="*/ 5897880 w 10500360"/>
              <a:gd name="connsiteY43" fmla="*/ 154983 h 1656033"/>
              <a:gd name="connsiteX44" fmla="*/ 5745480 w 10500360"/>
              <a:gd name="connsiteY44" fmla="*/ 170223 h 1656033"/>
              <a:gd name="connsiteX45" fmla="*/ 5212080 w 10500360"/>
              <a:gd name="connsiteY45" fmla="*/ 170223 h 1656033"/>
              <a:gd name="connsiteX46" fmla="*/ 5120640 w 10500360"/>
              <a:gd name="connsiteY46" fmla="*/ 139743 h 1656033"/>
              <a:gd name="connsiteX47" fmla="*/ 4998720 w 10500360"/>
              <a:gd name="connsiteY47" fmla="*/ 124503 h 1656033"/>
              <a:gd name="connsiteX48" fmla="*/ 4922520 w 10500360"/>
              <a:gd name="connsiteY48" fmla="*/ 109263 h 1656033"/>
              <a:gd name="connsiteX49" fmla="*/ 4815840 w 10500360"/>
              <a:gd name="connsiteY49" fmla="*/ 94023 h 1656033"/>
              <a:gd name="connsiteX50" fmla="*/ 4358640 w 10500360"/>
              <a:gd name="connsiteY50" fmla="*/ 109263 h 1656033"/>
              <a:gd name="connsiteX51" fmla="*/ 4175760 w 10500360"/>
              <a:gd name="connsiteY51" fmla="*/ 124503 h 1656033"/>
              <a:gd name="connsiteX52" fmla="*/ 4038600 w 10500360"/>
              <a:gd name="connsiteY52" fmla="*/ 170223 h 1656033"/>
              <a:gd name="connsiteX53" fmla="*/ 3992880 w 10500360"/>
              <a:gd name="connsiteY53" fmla="*/ 200703 h 1656033"/>
              <a:gd name="connsiteX54" fmla="*/ 3688080 w 10500360"/>
              <a:gd name="connsiteY54" fmla="*/ 185463 h 1656033"/>
              <a:gd name="connsiteX55" fmla="*/ 3566160 w 10500360"/>
              <a:gd name="connsiteY55" fmla="*/ 139743 h 1656033"/>
              <a:gd name="connsiteX56" fmla="*/ 3459480 w 10500360"/>
              <a:gd name="connsiteY56" fmla="*/ 109263 h 1656033"/>
              <a:gd name="connsiteX57" fmla="*/ 3413760 w 10500360"/>
              <a:gd name="connsiteY57" fmla="*/ 63543 h 1656033"/>
              <a:gd name="connsiteX58" fmla="*/ 3093720 w 10500360"/>
              <a:gd name="connsiteY58" fmla="*/ 17823 h 1656033"/>
              <a:gd name="connsiteX59" fmla="*/ 2895600 w 10500360"/>
              <a:gd name="connsiteY59" fmla="*/ 63543 h 1656033"/>
              <a:gd name="connsiteX60" fmla="*/ 1920240 w 10500360"/>
              <a:gd name="connsiteY60" fmla="*/ 109263 h 1656033"/>
              <a:gd name="connsiteX61" fmla="*/ 883920 w 10500360"/>
              <a:gd name="connsiteY61" fmla="*/ 94023 h 1656033"/>
              <a:gd name="connsiteX62" fmla="*/ 807720 w 10500360"/>
              <a:gd name="connsiteY62" fmla="*/ 78783 h 1656033"/>
              <a:gd name="connsiteX63" fmla="*/ 609600 w 10500360"/>
              <a:gd name="connsiteY63" fmla="*/ 48303 h 1656033"/>
              <a:gd name="connsiteX64" fmla="*/ 335280 w 10500360"/>
              <a:gd name="connsiteY64" fmla="*/ 63543 h 1656033"/>
              <a:gd name="connsiteX65" fmla="*/ 198120 w 10500360"/>
              <a:gd name="connsiteY65" fmla="*/ 78783 h 1656033"/>
              <a:gd name="connsiteX66" fmla="*/ 167640 w 10500360"/>
              <a:gd name="connsiteY66" fmla="*/ 124503 h 1656033"/>
              <a:gd name="connsiteX67" fmla="*/ 182880 w 10500360"/>
              <a:gd name="connsiteY67" fmla="*/ 231183 h 1656033"/>
              <a:gd name="connsiteX68" fmla="*/ 198120 w 10500360"/>
              <a:gd name="connsiteY68" fmla="*/ 276903 h 1656033"/>
              <a:gd name="connsiteX69" fmla="*/ 167640 w 10500360"/>
              <a:gd name="connsiteY69" fmla="*/ 398823 h 1656033"/>
              <a:gd name="connsiteX70" fmla="*/ 137160 w 10500360"/>
              <a:gd name="connsiteY70" fmla="*/ 535983 h 1656033"/>
              <a:gd name="connsiteX71" fmla="*/ 91440 w 10500360"/>
              <a:gd name="connsiteY71" fmla="*/ 566463 h 1656033"/>
              <a:gd name="connsiteX72" fmla="*/ 30480 w 10500360"/>
              <a:gd name="connsiteY72" fmla="*/ 657903 h 1656033"/>
              <a:gd name="connsiteX73" fmla="*/ 0 w 10500360"/>
              <a:gd name="connsiteY73" fmla="*/ 749343 h 1656033"/>
              <a:gd name="connsiteX74" fmla="*/ 15240 w 10500360"/>
              <a:gd name="connsiteY74" fmla="*/ 1069383 h 1656033"/>
              <a:gd name="connsiteX75" fmla="*/ 45720 w 10500360"/>
              <a:gd name="connsiteY75" fmla="*/ 1130343 h 1656033"/>
              <a:gd name="connsiteX76" fmla="*/ 106680 w 10500360"/>
              <a:gd name="connsiteY76" fmla="*/ 1191303 h 16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500360" h="1656033">
                <a:moveTo>
                  <a:pt x="106680" y="1191303"/>
                </a:moveTo>
                <a:cubicBezTo>
                  <a:pt x="124460" y="1229403"/>
                  <a:pt x="113729" y="1242929"/>
                  <a:pt x="152400" y="1358943"/>
                </a:cubicBezTo>
                <a:cubicBezTo>
                  <a:pt x="166522" y="1401310"/>
                  <a:pt x="166607" y="1414931"/>
                  <a:pt x="198120" y="1450383"/>
                </a:cubicBezTo>
                <a:cubicBezTo>
                  <a:pt x="226758" y="1482600"/>
                  <a:pt x="248667" y="1528192"/>
                  <a:pt x="289560" y="1541823"/>
                </a:cubicBezTo>
                <a:cubicBezTo>
                  <a:pt x="371259" y="1569056"/>
                  <a:pt x="301137" y="1547782"/>
                  <a:pt x="411480" y="1572303"/>
                </a:cubicBezTo>
                <a:cubicBezTo>
                  <a:pt x="431927" y="1576847"/>
                  <a:pt x="451500" y="1587056"/>
                  <a:pt x="472440" y="1587543"/>
                </a:cubicBezTo>
                <a:cubicBezTo>
                  <a:pt x="888918" y="1597229"/>
                  <a:pt x="1305578" y="1596375"/>
                  <a:pt x="1722120" y="1602783"/>
                </a:cubicBezTo>
                <a:lnTo>
                  <a:pt x="2453640" y="1618023"/>
                </a:lnTo>
                <a:cubicBezTo>
                  <a:pt x="2725748" y="1672445"/>
                  <a:pt x="2658710" y="1664819"/>
                  <a:pt x="3185160" y="1618023"/>
                </a:cubicBezTo>
                <a:cubicBezTo>
                  <a:pt x="3205457" y="1616219"/>
                  <a:pt x="3226595" y="1539439"/>
                  <a:pt x="3230880" y="1526583"/>
                </a:cubicBezTo>
                <a:cubicBezTo>
                  <a:pt x="3225800" y="1485943"/>
                  <a:pt x="3215640" y="1445619"/>
                  <a:pt x="3215640" y="1404663"/>
                </a:cubicBezTo>
                <a:cubicBezTo>
                  <a:pt x="3215640" y="1343492"/>
                  <a:pt x="3208921" y="1278877"/>
                  <a:pt x="3230880" y="1221783"/>
                </a:cubicBezTo>
                <a:cubicBezTo>
                  <a:pt x="3238399" y="1202234"/>
                  <a:pt x="3270989" y="1208529"/>
                  <a:pt x="3291840" y="1206543"/>
                </a:cubicBezTo>
                <a:cubicBezTo>
                  <a:pt x="3377960" y="1198341"/>
                  <a:pt x="3464560" y="1196383"/>
                  <a:pt x="3550920" y="1191303"/>
                </a:cubicBezTo>
                <a:cubicBezTo>
                  <a:pt x="3618970" y="1168620"/>
                  <a:pt x="3607005" y="1169579"/>
                  <a:pt x="3703320" y="1160823"/>
                </a:cubicBezTo>
                <a:cubicBezTo>
                  <a:pt x="3835246" y="1148830"/>
                  <a:pt x="3967523" y="1141049"/>
                  <a:pt x="4099560" y="1130343"/>
                </a:cubicBezTo>
                <a:cubicBezTo>
                  <a:pt x="4529278" y="1095501"/>
                  <a:pt x="3982561" y="1122401"/>
                  <a:pt x="4861560" y="1099863"/>
                </a:cubicBezTo>
                <a:lnTo>
                  <a:pt x="7025640" y="1115103"/>
                </a:lnTo>
                <a:cubicBezTo>
                  <a:pt x="7071637" y="1115712"/>
                  <a:pt x="7117425" y="1122780"/>
                  <a:pt x="7162800" y="1130343"/>
                </a:cubicBezTo>
                <a:cubicBezTo>
                  <a:pt x="7178646" y="1132984"/>
                  <a:pt x="7192468" y="1144941"/>
                  <a:pt x="7208520" y="1145583"/>
                </a:cubicBezTo>
                <a:cubicBezTo>
                  <a:pt x="7447143" y="1155128"/>
                  <a:pt x="7686040" y="1155743"/>
                  <a:pt x="7924800" y="1160823"/>
                </a:cubicBezTo>
                <a:cubicBezTo>
                  <a:pt x="8123304" y="1226991"/>
                  <a:pt x="8020515" y="1198567"/>
                  <a:pt x="8473440" y="1160823"/>
                </a:cubicBezTo>
                <a:cubicBezTo>
                  <a:pt x="8491693" y="1159302"/>
                  <a:pt x="8503920" y="1140503"/>
                  <a:pt x="8519160" y="1130343"/>
                </a:cubicBezTo>
                <a:lnTo>
                  <a:pt x="9418320" y="1145583"/>
                </a:lnTo>
                <a:cubicBezTo>
                  <a:pt x="9545422" y="1145583"/>
                  <a:pt x="9673591" y="1148970"/>
                  <a:pt x="9799320" y="1130343"/>
                </a:cubicBezTo>
                <a:cubicBezTo>
                  <a:pt x="9817438" y="1127659"/>
                  <a:pt x="9815729" y="1096349"/>
                  <a:pt x="9829800" y="1084623"/>
                </a:cubicBezTo>
                <a:cubicBezTo>
                  <a:pt x="9847253" y="1070079"/>
                  <a:pt x="9871035" y="1065415"/>
                  <a:pt x="9890760" y="1054143"/>
                </a:cubicBezTo>
                <a:cubicBezTo>
                  <a:pt x="9979213" y="1003598"/>
                  <a:pt x="9893345" y="1034016"/>
                  <a:pt x="10027920" y="977943"/>
                </a:cubicBezTo>
                <a:cubicBezTo>
                  <a:pt x="10165090" y="920789"/>
                  <a:pt x="10204579" y="942729"/>
                  <a:pt x="10393680" y="932223"/>
                </a:cubicBezTo>
                <a:cubicBezTo>
                  <a:pt x="10457547" y="836422"/>
                  <a:pt x="10390188" y="941557"/>
                  <a:pt x="10454640" y="825543"/>
                </a:cubicBezTo>
                <a:cubicBezTo>
                  <a:pt x="10469025" y="799649"/>
                  <a:pt x="10485120" y="774743"/>
                  <a:pt x="10500360" y="749343"/>
                </a:cubicBezTo>
                <a:cubicBezTo>
                  <a:pt x="10483233" y="458190"/>
                  <a:pt x="10512477" y="572333"/>
                  <a:pt x="10454640" y="398823"/>
                </a:cubicBezTo>
                <a:cubicBezTo>
                  <a:pt x="10438662" y="350890"/>
                  <a:pt x="10442605" y="340000"/>
                  <a:pt x="10393680" y="307383"/>
                </a:cubicBezTo>
                <a:cubicBezTo>
                  <a:pt x="10380314" y="298472"/>
                  <a:pt x="10362725" y="298471"/>
                  <a:pt x="10347960" y="292143"/>
                </a:cubicBezTo>
                <a:cubicBezTo>
                  <a:pt x="10327078" y="283194"/>
                  <a:pt x="10306481" y="273352"/>
                  <a:pt x="10287000" y="261663"/>
                </a:cubicBezTo>
                <a:cubicBezTo>
                  <a:pt x="10147978" y="178250"/>
                  <a:pt x="10249174" y="208362"/>
                  <a:pt x="10088880" y="185463"/>
                </a:cubicBezTo>
                <a:cubicBezTo>
                  <a:pt x="10073640" y="175303"/>
                  <a:pt x="10061468" y="155542"/>
                  <a:pt x="10043160" y="154983"/>
                </a:cubicBezTo>
                <a:cubicBezTo>
                  <a:pt x="9393144" y="135135"/>
                  <a:pt x="8092440" y="124503"/>
                  <a:pt x="8092440" y="124503"/>
                </a:cubicBezTo>
                <a:cubicBezTo>
                  <a:pt x="7929909" y="70326"/>
                  <a:pt x="8070725" y="112583"/>
                  <a:pt x="7680960" y="94023"/>
                </a:cubicBezTo>
                <a:lnTo>
                  <a:pt x="7406640" y="78783"/>
                </a:lnTo>
                <a:cubicBezTo>
                  <a:pt x="6979920" y="83863"/>
                  <a:pt x="6552993" y="79806"/>
                  <a:pt x="6126480" y="94023"/>
                </a:cubicBezTo>
                <a:cubicBezTo>
                  <a:pt x="6094369" y="95093"/>
                  <a:pt x="6066545" y="118202"/>
                  <a:pt x="6035040" y="124503"/>
                </a:cubicBezTo>
                <a:cubicBezTo>
                  <a:pt x="6009640" y="129583"/>
                  <a:pt x="5984126" y="134124"/>
                  <a:pt x="5958840" y="139743"/>
                </a:cubicBezTo>
                <a:cubicBezTo>
                  <a:pt x="5938393" y="144287"/>
                  <a:pt x="5918615" y="152021"/>
                  <a:pt x="5897880" y="154983"/>
                </a:cubicBezTo>
                <a:cubicBezTo>
                  <a:pt x="5847340" y="162203"/>
                  <a:pt x="5796280" y="165143"/>
                  <a:pt x="5745480" y="170223"/>
                </a:cubicBezTo>
                <a:cubicBezTo>
                  <a:pt x="5551223" y="234975"/>
                  <a:pt x="5657539" y="205391"/>
                  <a:pt x="5212080" y="170223"/>
                </a:cubicBezTo>
                <a:cubicBezTo>
                  <a:pt x="5180051" y="167694"/>
                  <a:pt x="5152521" y="143728"/>
                  <a:pt x="5120640" y="139743"/>
                </a:cubicBezTo>
                <a:cubicBezTo>
                  <a:pt x="5080000" y="134663"/>
                  <a:pt x="5039200" y="130731"/>
                  <a:pt x="4998720" y="124503"/>
                </a:cubicBezTo>
                <a:cubicBezTo>
                  <a:pt x="4973118" y="120564"/>
                  <a:pt x="4948071" y="113521"/>
                  <a:pt x="4922520" y="109263"/>
                </a:cubicBezTo>
                <a:cubicBezTo>
                  <a:pt x="4887088" y="103358"/>
                  <a:pt x="4851400" y="99103"/>
                  <a:pt x="4815840" y="94023"/>
                </a:cubicBezTo>
                <a:lnTo>
                  <a:pt x="4358640" y="109263"/>
                </a:lnTo>
                <a:cubicBezTo>
                  <a:pt x="4297538" y="112173"/>
                  <a:pt x="4236459" y="116916"/>
                  <a:pt x="4175760" y="124503"/>
                </a:cubicBezTo>
                <a:cubicBezTo>
                  <a:pt x="4136955" y="129354"/>
                  <a:pt x="4070647" y="154199"/>
                  <a:pt x="4038600" y="170223"/>
                </a:cubicBezTo>
                <a:cubicBezTo>
                  <a:pt x="4022217" y="178414"/>
                  <a:pt x="4008120" y="190543"/>
                  <a:pt x="3992880" y="200703"/>
                </a:cubicBezTo>
                <a:cubicBezTo>
                  <a:pt x="3891280" y="195623"/>
                  <a:pt x="3789456" y="193911"/>
                  <a:pt x="3688080" y="185463"/>
                </a:cubicBezTo>
                <a:cubicBezTo>
                  <a:pt x="3618687" y="179680"/>
                  <a:pt x="3631095" y="163356"/>
                  <a:pt x="3566160" y="139743"/>
                </a:cubicBezTo>
                <a:cubicBezTo>
                  <a:pt x="3531404" y="127104"/>
                  <a:pt x="3495040" y="119423"/>
                  <a:pt x="3459480" y="109263"/>
                </a:cubicBezTo>
                <a:cubicBezTo>
                  <a:pt x="3444240" y="94023"/>
                  <a:pt x="3431943" y="75114"/>
                  <a:pt x="3413760" y="63543"/>
                </a:cubicBezTo>
                <a:cubicBezTo>
                  <a:pt x="3267232" y="-29702"/>
                  <a:pt x="3286656" y="2982"/>
                  <a:pt x="3093720" y="17823"/>
                </a:cubicBezTo>
                <a:cubicBezTo>
                  <a:pt x="2957585" y="63201"/>
                  <a:pt x="3045956" y="39803"/>
                  <a:pt x="2895600" y="63543"/>
                </a:cubicBezTo>
                <a:cubicBezTo>
                  <a:pt x="2424050" y="137998"/>
                  <a:pt x="2894452" y="90528"/>
                  <a:pt x="1920240" y="109263"/>
                </a:cubicBezTo>
                <a:cubicBezTo>
                  <a:pt x="1502251" y="213760"/>
                  <a:pt x="1840158" y="141835"/>
                  <a:pt x="883920" y="94023"/>
                </a:cubicBezTo>
                <a:lnTo>
                  <a:pt x="807720" y="78783"/>
                </a:lnTo>
                <a:cubicBezTo>
                  <a:pt x="730187" y="64686"/>
                  <a:pt x="689514" y="59719"/>
                  <a:pt x="609600" y="48303"/>
                </a:cubicBezTo>
                <a:lnTo>
                  <a:pt x="335280" y="63543"/>
                </a:lnTo>
                <a:cubicBezTo>
                  <a:pt x="289404" y="66941"/>
                  <a:pt x="241352" y="63062"/>
                  <a:pt x="198120" y="78783"/>
                </a:cubicBezTo>
                <a:cubicBezTo>
                  <a:pt x="180907" y="85042"/>
                  <a:pt x="177800" y="109263"/>
                  <a:pt x="167640" y="124503"/>
                </a:cubicBezTo>
                <a:cubicBezTo>
                  <a:pt x="172720" y="160063"/>
                  <a:pt x="175835" y="195960"/>
                  <a:pt x="182880" y="231183"/>
                </a:cubicBezTo>
                <a:cubicBezTo>
                  <a:pt x="186030" y="246935"/>
                  <a:pt x="199574" y="260905"/>
                  <a:pt x="198120" y="276903"/>
                </a:cubicBezTo>
                <a:cubicBezTo>
                  <a:pt x="194327" y="318622"/>
                  <a:pt x="176417" y="357862"/>
                  <a:pt x="167640" y="398823"/>
                </a:cubicBezTo>
                <a:cubicBezTo>
                  <a:pt x="167423" y="399835"/>
                  <a:pt x="152988" y="516197"/>
                  <a:pt x="137160" y="535983"/>
                </a:cubicBezTo>
                <a:cubicBezTo>
                  <a:pt x="125718" y="550286"/>
                  <a:pt x="106680" y="556303"/>
                  <a:pt x="91440" y="566463"/>
                </a:cubicBezTo>
                <a:cubicBezTo>
                  <a:pt x="41022" y="717718"/>
                  <a:pt x="125612" y="486665"/>
                  <a:pt x="30480" y="657903"/>
                </a:cubicBezTo>
                <a:cubicBezTo>
                  <a:pt x="14877" y="685989"/>
                  <a:pt x="0" y="749343"/>
                  <a:pt x="0" y="749343"/>
                </a:cubicBezTo>
                <a:cubicBezTo>
                  <a:pt x="5080" y="856023"/>
                  <a:pt x="2515" y="963343"/>
                  <a:pt x="15240" y="1069383"/>
                </a:cubicBezTo>
                <a:cubicBezTo>
                  <a:pt x="17947" y="1091940"/>
                  <a:pt x="32515" y="1111856"/>
                  <a:pt x="45720" y="1130343"/>
                </a:cubicBezTo>
                <a:cubicBezTo>
                  <a:pt x="95032" y="1199380"/>
                  <a:pt x="88900" y="1153203"/>
                  <a:pt x="106680" y="1191303"/>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3803111" y="5772191"/>
            <a:ext cx="868680" cy="180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764003" y="5882739"/>
            <a:ext cx="2049780" cy="7336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Chủ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ngữ</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96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chemeClr val="accent2"/>
                                        </p:clrVal>
                                      </p:to>
                                    </p:set>
                                    <p:set>
                                      <p:cBhvr>
                                        <p:cTn id="7" dur="500" fill="hold"/>
                                        <p:tgtEl>
                                          <p:spTgt spid="10">
                                            <p:txEl>
                                              <p:pRg st="0" end="0"/>
                                            </p:txEl>
                                          </p:spTgt>
                                        </p:tgtEl>
                                        <p:attrNameLst>
                                          <p:attrName>fillcolor</p:attrName>
                                        </p:attrNameLst>
                                      </p:cBhvr>
                                      <p:to>
                                        <p:clrVal>
                                          <a:schemeClr val="accent2"/>
                                        </p:clrVal>
                                      </p:to>
                                    </p:set>
                                    <p:set>
                                      <p:cBhvr>
                                        <p:cTn id="8" dur="500" fill="hold"/>
                                        <p:tgtEl>
                                          <p:spTgt spid="10">
                                            <p:txEl>
                                              <p:pRg st="0" end="0"/>
                                            </p:txEl>
                                          </p:spTgt>
                                        </p:tgtEl>
                                        <p:attrNameLst>
                                          <p:attrName>fill.type</p:attrName>
                                        </p:attrNameLst>
                                      </p:cBhvr>
                                      <p:to>
                                        <p:strVal val="solid"/>
                                      </p:to>
                                    </p:set>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repeatCount="indefinite"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14">
                                            <p:txEl>
                                              <p:pRg st="0" end="0"/>
                                            </p:txEl>
                                          </p:spTgt>
                                        </p:tgtEl>
                                        <p:attrNameLst>
                                          <p:attrName>style.color</p:attrName>
                                        </p:attrNameLst>
                                      </p:cBhvr>
                                      <p:to>
                                        <p:clrVal>
                                          <a:schemeClr val="accent2"/>
                                        </p:clrVal>
                                      </p:to>
                                    </p:set>
                                    <p:set>
                                      <p:cBhvr>
                                        <p:cTn id="26" dur="500" fill="hold"/>
                                        <p:tgtEl>
                                          <p:spTgt spid="14">
                                            <p:txEl>
                                              <p:pRg st="0" end="0"/>
                                            </p:txEl>
                                          </p:spTgt>
                                        </p:tgtEl>
                                        <p:attrNameLst>
                                          <p:attrName>fillcolor</p:attrName>
                                        </p:attrNameLst>
                                      </p:cBhvr>
                                      <p:to>
                                        <p:clrVal>
                                          <a:schemeClr val="accent2"/>
                                        </p:clrVal>
                                      </p:to>
                                    </p:set>
                                    <p:set>
                                      <p:cBhvr>
                                        <p:cTn id="27" dur="500" fill="hold"/>
                                        <p:tgtEl>
                                          <p:spTgt spid="14">
                                            <p:txEl>
                                              <p:pRg st="0" end="0"/>
                                            </p:txEl>
                                          </p:spTgt>
                                        </p:tgtEl>
                                        <p:attrNameLst>
                                          <p:attrName>fill.type</p:attrName>
                                        </p:attrNameLst>
                                      </p:cBhvr>
                                      <p:to>
                                        <p:strVal val="solid"/>
                                      </p:to>
                                    </p:set>
                                  </p:childTnLst>
                                </p:cTn>
                              </p:par>
                              <p:par>
                                <p:cTn id="28" presetID="6"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repeatCount="indefinite"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nodeType="clickEffect">
                                  <p:stCondLst>
                                    <p:cond delay="0"/>
                                  </p:stCondLst>
                                  <p:iterate type="lt">
                                    <p:tmPct val="4000"/>
                                  </p:iterate>
                                  <p:childTnLst>
                                    <p:set>
                                      <p:cBhvr override="childStyle">
                                        <p:cTn id="44" dur="500" fill="hold"/>
                                        <p:tgtEl>
                                          <p:spTgt spid="19">
                                            <p:txEl>
                                              <p:pRg st="0" end="0"/>
                                            </p:txEl>
                                          </p:spTgt>
                                        </p:tgtEl>
                                        <p:attrNameLst>
                                          <p:attrName>style.color</p:attrName>
                                        </p:attrNameLst>
                                      </p:cBhvr>
                                      <p:to>
                                        <p:clrVal>
                                          <a:srgbClr val="FF0000"/>
                                        </p:clrVal>
                                      </p:to>
                                    </p:set>
                                    <p:set>
                                      <p:cBhvr>
                                        <p:cTn id="45" dur="500" fill="hold"/>
                                        <p:tgtEl>
                                          <p:spTgt spid="19">
                                            <p:txEl>
                                              <p:pRg st="0" end="0"/>
                                            </p:txEl>
                                          </p:spTgt>
                                        </p:tgtEl>
                                        <p:attrNameLst>
                                          <p:attrName>fillcolor</p:attrName>
                                        </p:attrNameLst>
                                      </p:cBhvr>
                                      <p:to>
                                        <p:clrVal>
                                          <a:srgbClr val="FF0000"/>
                                        </p:clrVal>
                                      </p:to>
                                    </p:set>
                                    <p:set>
                                      <p:cBhvr>
                                        <p:cTn id="46" dur="500" fill="hold"/>
                                        <p:tgtEl>
                                          <p:spTgt spid="19">
                                            <p:txEl>
                                              <p:pRg st="0" end="0"/>
                                            </p:txEl>
                                          </p:spTgt>
                                        </p:tgtEl>
                                        <p:attrNameLst>
                                          <p:attrName>fill.type</p:attrName>
                                        </p:attrNameLst>
                                      </p:cBhvr>
                                      <p:to>
                                        <p:strVal val="solid"/>
                                      </p:to>
                                    </p:set>
                                  </p:childTnLst>
                                </p:cTn>
                              </p:par>
                              <p:par>
                                <p:cTn id="47" presetID="6" presetClass="entr" presetSubtype="16"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repeatCount="indefinite"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ircle(in)">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circle(in)">
                                      <p:cBhvr>
                                        <p:cTn id="5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P spid="22"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6042" y="22413"/>
            <a:ext cx="525451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660400" y="300565"/>
            <a:ext cx="2406428" cy="613245"/>
          </a:xfrm>
          <a:prstGeom prst="rect">
            <a:avLst/>
          </a:prstGeom>
        </p:spPr>
        <p:txBody>
          <a:bodyPr wrap="none">
            <a:spAutoFit/>
          </a:bodyPr>
          <a:lstStyle/>
          <a:p>
            <a:pPr algn="just">
              <a:lnSpc>
                <a:spcPct val="115000"/>
              </a:lnSpc>
              <a:spcAft>
                <a:spcPts val="1200"/>
              </a:spcAft>
            </a:pPr>
            <a:r>
              <a:rPr lang="en-US" sz="3200" b="1" dirty="0">
                <a:solidFill>
                  <a:srgbClr val="0070C0"/>
                </a:solidFill>
                <a:latin typeface="Times New Roman" panose="02020603050405020304" pitchFamily="18" charset="0"/>
                <a:ea typeface="Times New Roman" panose="02020603050405020304" pitchFamily="18" charset="0"/>
              </a:rPr>
              <a:t>5.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5: </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41816221"/>
              </p:ext>
            </p:extLst>
          </p:nvPr>
        </p:nvGraphicFramePr>
        <p:xfrm>
          <a:off x="660400" y="1066800"/>
          <a:ext cx="10845799" cy="3816096"/>
        </p:xfrm>
        <a:graphic>
          <a:graphicData uri="http://schemas.openxmlformats.org/drawingml/2006/table">
            <a:tbl>
              <a:tblPr firstRow="1" firstCol="1" bandRow="1"/>
              <a:tblGrid>
                <a:gridCol w="1776158">
                  <a:extLst>
                    <a:ext uri="{9D8B030D-6E8A-4147-A177-3AD203B41FA5}">
                      <a16:colId xmlns:a16="http://schemas.microsoft.com/office/drawing/2014/main" val="886725668"/>
                    </a:ext>
                  </a:extLst>
                </a:gridCol>
                <a:gridCol w="2485962">
                  <a:extLst>
                    <a:ext uri="{9D8B030D-6E8A-4147-A177-3AD203B41FA5}">
                      <a16:colId xmlns:a16="http://schemas.microsoft.com/office/drawing/2014/main" val="269056456"/>
                    </a:ext>
                  </a:extLst>
                </a:gridCol>
                <a:gridCol w="2377440">
                  <a:extLst>
                    <a:ext uri="{9D8B030D-6E8A-4147-A177-3AD203B41FA5}">
                      <a16:colId xmlns:a16="http://schemas.microsoft.com/office/drawing/2014/main" val="3409232107"/>
                    </a:ext>
                  </a:extLst>
                </a:gridCol>
                <a:gridCol w="4206239">
                  <a:extLst>
                    <a:ext uri="{9D8B030D-6E8A-4147-A177-3AD203B41FA5}">
                      <a16:colId xmlns:a16="http://schemas.microsoft.com/office/drawing/2014/main" val="2542565207"/>
                    </a:ext>
                  </a:extLst>
                </a:gridCol>
              </a:tblGrid>
              <a:tr h="191135">
                <a:tc>
                  <a:txBody>
                    <a:bodyPr/>
                    <a:lstStyle/>
                    <a:p>
                      <a:pPr algn="ctr">
                        <a:lnSpc>
                          <a:spcPct val="115000"/>
                        </a:lnSpc>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CC"/>
                    </a:solidFill>
                  </a:tcPr>
                </a:tc>
                <a:tc>
                  <a:txBody>
                    <a:bodyPr/>
                    <a:lstStyle/>
                    <a:p>
                      <a:pPr algn="ctr">
                        <a:lnSpc>
                          <a:spcPct val="115000"/>
                        </a:lnSpc>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CC"/>
                    </a:solidFill>
                  </a:tcPr>
                </a:tc>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trung tâm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CC"/>
                    </a:solidFill>
                  </a:tcPr>
                </a:tc>
                <a:tc>
                  <a:txBody>
                    <a:bodyPr/>
                    <a:lstStyle/>
                    <a:p>
                      <a:pP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sau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CC"/>
                    </a:solidFill>
                  </a:tcPr>
                </a:tc>
                <a:extLst>
                  <a:ext uri="{0D108BD9-81ED-4DB2-BD59-A6C34878D82A}">
                    <a16:rowId xmlns:a16="http://schemas.microsoft.com/office/drawing/2014/main" val="3335495720"/>
                  </a:ext>
                </a:extLst>
              </a:tr>
              <a:tr h="191135">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 vuốt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chân, ở khoeo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41776661"/>
                  </a:ext>
                </a:extLst>
              </a:tr>
              <a:tr h="191135">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xốc nổi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13511292"/>
                  </a:ext>
                </a:extLst>
              </a:tr>
              <a:tr h="191135">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15000"/>
                        </a:lnSpc>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rực, lấp lánh trên cành cây xanh tươi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 những bức bày trong các tủ hàng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14573977"/>
                  </a:ext>
                </a:extLst>
              </a:tr>
            </a:tbl>
          </a:graphicData>
        </a:graphic>
      </p:graphicFrame>
      <p:sp>
        <p:nvSpPr>
          <p:cNvPr id="7" name="Rectangle 6"/>
          <p:cNvSpPr/>
          <p:nvPr/>
        </p:nvSpPr>
        <p:spPr>
          <a:xfrm>
            <a:off x="660400" y="5059634"/>
            <a:ext cx="10845800"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a:spAutoFit/>
          </a:bodyPr>
          <a:lstStyle/>
          <a:p>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dirty="0" err="1">
                <a:solidFill>
                  <a:schemeClr val="bg1"/>
                </a:solidFill>
                <a:latin typeface="Times New Roman" panose="02020603050405020304" pitchFamily="18" charset="0"/>
                <a:ea typeface="Times New Roman" panose="02020603050405020304" pitchFamily="18" charset="0"/>
              </a:rPr>
              <a:t>Tác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dụng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việc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mở</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rộng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chủ</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ngữ</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để</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phản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ánh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đầy</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đủ</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hiện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thực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khách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quan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biểu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thị</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cảm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thái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độ</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viết</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nói</a:t>
            </a:r>
            <a:r>
              <a:rPr lang="en-US" sz="3200" dirty="0" smtClean="0">
                <a:solidFill>
                  <a:schemeClr val="bg1"/>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630284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9334" y="22413"/>
            <a:ext cx="320793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270000" y="1356360"/>
            <a:ext cx="9626600" cy="5105400"/>
          </a:xfrm>
          <a:prstGeom prst="rect">
            <a:avLst/>
          </a:prstGeom>
        </p:spPr>
      </p:pic>
      <p:sp>
        <p:nvSpPr>
          <p:cNvPr id="8" name="Rectangle 7"/>
          <p:cNvSpPr/>
          <p:nvPr/>
        </p:nvSpPr>
        <p:spPr>
          <a:xfrm>
            <a:off x="2362202" y="1478280"/>
            <a:ext cx="8199120" cy="4622804"/>
          </a:xfrm>
          <a:prstGeom prst="rect">
            <a:avLst/>
          </a:prstGeom>
        </p:spPr>
        <p:txBody>
          <a:bodyPr wrap="square">
            <a:spAutoFit/>
          </a:bodyPr>
          <a:lstStyle/>
          <a:p>
            <a:pPr algn="just">
              <a:lnSpc>
                <a:spcPct val="115000"/>
              </a:lnSpc>
              <a:spcAft>
                <a:spcPts val="0"/>
              </a:spcAft>
            </a:pPr>
            <a:r>
              <a:rPr lang="en-US" sz="3600" b="1" dirty="0" err="1">
                <a:solidFill>
                  <a:srgbClr val="0D0D0D"/>
                </a:solidFill>
                <a:latin typeface="Times New Roman" panose="02020603050405020304" pitchFamily="18" charset="0"/>
                <a:ea typeface="Times New Roman" panose="02020603050405020304" pitchFamily="18" charset="0"/>
              </a:rPr>
              <a:t>Viết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một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đoạn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văn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ngắn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khoảng</a:t>
            </a:r>
            <a:r>
              <a:rPr lang="en-US" sz="3600" b="1" dirty="0">
                <a:solidFill>
                  <a:srgbClr val="0D0D0D"/>
                </a:solidFill>
                <a:latin typeface="Times New Roman" panose="02020603050405020304" pitchFamily="18" charset="0"/>
                <a:ea typeface="Times New Roman" panose="02020603050405020304" pitchFamily="18" charset="0"/>
              </a:rPr>
              <a:t> 5 – 7 </a:t>
            </a:r>
            <a:r>
              <a:rPr lang="en-US" sz="3600" b="1" dirty="0" err="1">
                <a:solidFill>
                  <a:srgbClr val="0D0D0D"/>
                </a:solidFill>
                <a:latin typeface="Times New Roman" panose="02020603050405020304" pitchFamily="18" charset="0"/>
                <a:ea typeface="Times New Roman" panose="02020603050405020304" pitchFamily="18" charset="0"/>
              </a:rPr>
              <a:t>dòng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nêu</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cảm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nghĩ</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của</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em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về</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một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nhân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vật</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trong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văn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bản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Bài</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học</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đường</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đời</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đầu</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tiên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hoặc</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Ông</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lão</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đánh</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cá</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và</a:t>
            </a:r>
            <a:r>
              <a:rPr lang="en-US" sz="3600" b="1" i="1" dirty="0">
                <a:solidFill>
                  <a:srgbClr val="0D0D0D"/>
                </a:solidFill>
                <a:latin typeface="Times New Roman" panose="02020603050405020304" pitchFamily="18" charset="0"/>
                <a:ea typeface="Times New Roman" panose="02020603050405020304" pitchFamily="18" charset="0"/>
              </a:rPr>
              <a:t> con </a:t>
            </a:r>
            <a:r>
              <a:rPr lang="en-US" sz="3600" b="1" i="1" dirty="0" err="1">
                <a:solidFill>
                  <a:srgbClr val="0D0D0D"/>
                </a:solidFill>
                <a:latin typeface="Times New Roman" panose="02020603050405020304" pitchFamily="18" charset="0"/>
                <a:ea typeface="Times New Roman" panose="02020603050405020304" pitchFamily="18" charset="0"/>
              </a:rPr>
              <a:t>cá</a:t>
            </a:r>
            <a:r>
              <a:rPr lang="en-US" sz="3600" b="1" i="1" dirty="0">
                <a:solidFill>
                  <a:srgbClr val="0D0D0D"/>
                </a:solidFill>
                <a:latin typeface="Times New Roman" panose="02020603050405020304" pitchFamily="18" charset="0"/>
                <a:ea typeface="Times New Roman" panose="02020603050405020304" pitchFamily="18" charset="0"/>
              </a:rPr>
              <a:t> </a:t>
            </a:r>
            <a:r>
              <a:rPr lang="en-US" sz="3600" b="1" i="1" dirty="0" err="1">
                <a:solidFill>
                  <a:srgbClr val="0D0D0D"/>
                </a:solidFill>
                <a:latin typeface="Times New Roman" panose="02020603050405020304" pitchFamily="18" charset="0"/>
                <a:ea typeface="Times New Roman" panose="02020603050405020304" pitchFamily="18" charset="0"/>
              </a:rPr>
              <a:t>vàng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trong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đoạn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văn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có</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sử</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dụng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chủ</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ngữ</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là</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cụm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Xác</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định</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chủ</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ngữ</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là</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cụm</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từ</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trong</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đoạn</a:t>
            </a:r>
            <a:r>
              <a:rPr lang="en-US" sz="3600" b="1" dirty="0">
                <a:solidFill>
                  <a:srgbClr val="0D0D0D"/>
                </a:solidFill>
                <a:latin typeface="Times New Roman" panose="02020603050405020304" pitchFamily="18" charset="0"/>
                <a:ea typeface="Times New Roman" panose="02020603050405020304" pitchFamily="18" charset="0"/>
              </a:rPr>
              <a:t> </a:t>
            </a:r>
            <a:r>
              <a:rPr lang="en-US" sz="3600" b="1" dirty="0" err="1">
                <a:solidFill>
                  <a:srgbClr val="0D0D0D"/>
                </a:solidFill>
                <a:latin typeface="Times New Roman" panose="02020603050405020304" pitchFamily="18" charset="0"/>
                <a:ea typeface="Times New Roman" panose="02020603050405020304" pitchFamily="18" charset="0"/>
              </a:rPr>
              <a:t>văn</a:t>
            </a:r>
            <a:r>
              <a:rPr lang="en-US" sz="3600" b="1" dirty="0">
                <a:solidFill>
                  <a:srgbClr val="0D0D0D"/>
                </a:solidFill>
                <a:latin typeface="Times New Roman" panose="02020603050405020304" pitchFamily="18" charset="0"/>
                <a:ea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rPr>
              <a:t>đó</a:t>
            </a:r>
            <a:r>
              <a:rPr lang="en-US" sz="4000" b="1" dirty="0">
                <a:solidFill>
                  <a:srgbClr val="0D0D0D"/>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471273"/>
            <a:ext cx="2223686" cy="646331"/>
          </a:xfrm>
          <a:prstGeom prst="rect">
            <a:avLst/>
          </a:prstGeom>
        </p:spPr>
        <p:txBody>
          <a:bodyPr wrap="none">
            <a:spAutoFit/>
          </a:bodyPr>
          <a:lstStyle/>
          <a:p>
            <a:r>
              <a:rPr lang="en-US" sz="3600" b="1" dirty="0" err="1">
                <a:solidFill>
                  <a:srgbClr val="0070C0"/>
                </a:solidFill>
                <a:latin typeface="Times New Roman" panose="02020603050405020304" pitchFamily="18" charset="0"/>
                <a:ea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tập</a:t>
            </a:r>
            <a:r>
              <a:rPr lang="en-US" sz="3600" b="1" dirty="0">
                <a:solidFill>
                  <a:srgbClr val="0070C0"/>
                </a:solidFill>
                <a:latin typeface="Times New Roman" panose="02020603050405020304" pitchFamily="18" charset="0"/>
                <a:ea typeface="Times New Roman" panose="02020603050405020304" pitchFamily="18" charset="0"/>
              </a:rPr>
              <a:t> 6: </a:t>
            </a:r>
            <a:endParaRPr lang="en-US" sz="3600" dirty="0"/>
          </a:p>
        </p:txBody>
      </p:sp>
      <p:pic>
        <p:nvPicPr>
          <p:cNvPr id="10" name="Picture 9"/>
          <p:cNvPicPr>
            <a:picLocks noChangeAspect="1"/>
          </p:cNvPicPr>
          <p:nvPr/>
        </p:nvPicPr>
        <p:blipFill>
          <a:blip r:embed="rId3"/>
          <a:stretch>
            <a:fillRect/>
          </a:stretch>
        </p:blipFill>
        <p:spPr>
          <a:xfrm>
            <a:off x="9370697" y="-16192"/>
            <a:ext cx="2381250" cy="1495425"/>
          </a:xfrm>
          <a:prstGeom prst="ellipse">
            <a:avLst/>
          </a:prstGeom>
          <a:ln>
            <a:noFill/>
          </a:ln>
          <a:effectLst>
            <a:softEdge rad="112500"/>
          </a:effectLst>
        </p:spPr>
      </p:pic>
    </p:spTree>
    <p:extLst>
      <p:ext uri="{BB962C8B-B14F-4D97-AF65-F5344CB8AC3E}">
        <p14:creationId xmlns:p14="http://schemas.microsoft.com/office/powerpoint/2010/main" val="33564423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0285" y="266879"/>
            <a:ext cx="320793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4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60400" y="471273"/>
            <a:ext cx="222368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6: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7761212" y="1327909"/>
            <a:ext cx="2381250" cy="1495425"/>
          </a:xfrm>
          <a:prstGeom prst="ellipse">
            <a:avLst/>
          </a:prstGeom>
          <a:ln>
            <a:noFill/>
          </a:ln>
          <a:effectLst>
            <a:softEdge rad="112500"/>
          </a:effectLst>
        </p:spPr>
      </p:pic>
      <p:grpSp>
        <p:nvGrpSpPr>
          <p:cNvPr id="7" name="Group 6"/>
          <p:cNvGrpSpPr/>
          <p:nvPr/>
        </p:nvGrpSpPr>
        <p:grpSpPr>
          <a:xfrm>
            <a:off x="1865902" y="1514509"/>
            <a:ext cx="8434796" cy="4657691"/>
            <a:chOff x="2032545" y="2404548"/>
            <a:chExt cx="8126909" cy="3216306"/>
          </a:xfrm>
        </p:grpSpPr>
        <p:sp>
          <p:nvSpPr>
            <p:cNvPr id="13" name="Freeform 12"/>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3323477"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4479335" y="2404548"/>
              <a:ext cx="3207930" cy="774939"/>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Yêu</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cầu</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đoạn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văn</a:t>
              </a:r>
              <a:endParaRPr lang="en-US" sz="3200" b="1"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32545" y="3520652"/>
              <a:ext cx="2376289" cy="210020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Dung </a:t>
              </a:r>
              <a:r>
                <a:rPr lang="en-US" sz="3200" kern="1200" dirty="0" err="1" smtClean="0">
                  <a:latin typeface="Times New Roman" panose="02020603050405020304" pitchFamily="18" charset="0"/>
                  <a:cs typeface="Times New Roman" panose="02020603050405020304" pitchFamily="18" charset="0"/>
                </a:rPr>
                <a:t>lượng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đoạn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văn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5-7 </a:t>
              </a:r>
              <a:r>
                <a:rPr lang="en-US" sz="3200" kern="1200" dirty="0" err="1" smtClean="0">
                  <a:latin typeface="Times New Roman" panose="02020603050405020304" pitchFamily="18" charset="0"/>
                  <a:cs typeface="Times New Roman" panose="02020603050405020304" pitchFamily="18" charset="0"/>
                </a:rPr>
                <a:t>dòng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đảm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hình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thức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đoạn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văn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492035" y="3520652"/>
              <a:ext cx="3195230" cy="210020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vi-VN" sz="2800" b="1" kern="1200" dirty="0" smtClean="0">
                  <a:latin typeface="Times New Roman" panose="02020603050405020304" pitchFamily="18" charset="0"/>
                  <a:cs typeface="Times New Roman" panose="02020603050405020304" pitchFamily="18" charset="0"/>
                </a:rPr>
                <a:t>cảm nghĩ của em về một nhân vật trong văn bản </a:t>
              </a:r>
              <a:r>
                <a:rPr lang="vi-VN" sz="2800" b="1" i="1" kern="1200" dirty="0" smtClean="0">
                  <a:latin typeface="Times New Roman" panose="02020603050405020304" pitchFamily="18" charset="0"/>
                  <a:cs typeface="Times New Roman" panose="02020603050405020304" pitchFamily="18" charset="0"/>
                </a:rPr>
                <a:t>Bài học đường đời đầu tiên</a:t>
              </a:r>
              <a:r>
                <a:rPr lang="vi-VN" sz="2800" b="1" kern="1200" dirty="0" smtClean="0">
                  <a:latin typeface="Times New Roman" panose="02020603050405020304" pitchFamily="18" charset="0"/>
                  <a:cs typeface="Times New Roman" panose="02020603050405020304" pitchFamily="18" charset="0"/>
                </a:rPr>
                <a:t> hoặc </a:t>
              </a:r>
              <a:r>
                <a:rPr lang="vi-VN" sz="2800" b="1" i="1" kern="1200" dirty="0" smtClean="0">
                  <a:latin typeface="Times New Roman" panose="02020603050405020304" pitchFamily="18" charset="0"/>
                  <a:cs typeface="Times New Roman" panose="02020603050405020304" pitchFamily="18" charset="0"/>
                </a:rPr>
                <a:t>Ông lão đánh cá và con cá </a:t>
              </a:r>
              <a:r>
                <a:rPr lang="vi-VN" sz="2800" b="1" i="1" kern="1200" dirty="0" smtClean="0">
                  <a:latin typeface="Times New Roman" panose="02020603050405020304" pitchFamily="18" charset="0"/>
                  <a:cs typeface="Times New Roman" panose="02020603050405020304" pitchFamily="18" charset="0"/>
                </a:rPr>
                <a:t>vàng</a:t>
              </a:r>
              <a:r>
                <a:rPr lang="en-US" sz="2800" b="1"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83165" y="3520652"/>
              <a:ext cx="2376289" cy="210020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Đoạn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văn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ít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nhất</a:t>
              </a:r>
              <a:r>
                <a:rPr lang="en-US" sz="3200" kern="1200" dirty="0" smtClean="0">
                  <a:latin typeface="Times New Roman" panose="02020603050405020304" pitchFamily="18" charset="0"/>
                  <a:cs typeface="Times New Roman" panose="02020603050405020304" pitchFamily="18" charset="0"/>
                </a:rPr>
                <a:t> 01 </a:t>
              </a:r>
              <a:r>
                <a:rPr lang="en-US" sz="3200" kern="1200" dirty="0" err="1" smtClean="0">
                  <a:latin typeface="Times New Roman" panose="02020603050405020304" pitchFamily="18" charset="0"/>
                  <a:cs typeface="Times New Roman" panose="02020603050405020304" pitchFamily="18" charset="0"/>
                </a:rPr>
                <a:t>chủ</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ngữ</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cụm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gạch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chân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dưới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chủ</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ngữ</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cụm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từ</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719408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Organic</Template>
  <TotalTime>3179</TotalTime>
  <Words>17919</Words>
  <Application>Microsoft Office PowerPoint</Application>
  <PresentationFormat>Widescreen</PresentationFormat>
  <Paragraphs>1769</Paragraphs>
  <Slides>197</Slides>
  <Notes>30</Notes>
  <HiddenSlides>0</HiddenSlides>
  <MMClips>2</MMClips>
  <ScaleCrop>false</ScaleCrop>
  <HeadingPairs>
    <vt:vector size="8" baseType="variant">
      <vt:variant>
        <vt:lpstr>Fonts Used</vt:lpstr>
      </vt:variant>
      <vt:variant>
        <vt:i4>16</vt:i4>
      </vt:variant>
      <vt:variant>
        <vt:lpstr>Theme</vt:lpstr>
      </vt:variant>
      <vt:variant>
        <vt:i4>10</vt:i4>
      </vt:variant>
      <vt:variant>
        <vt:lpstr>Embedded OLE Servers</vt:lpstr>
      </vt:variant>
      <vt:variant>
        <vt:i4>1</vt:i4>
      </vt:variant>
      <vt:variant>
        <vt:lpstr>Slide Titles</vt:lpstr>
      </vt:variant>
      <vt:variant>
        <vt:i4>197</vt:i4>
      </vt:variant>
    </vt:vector>
  </HeadingPairs>
  <TitlesOfParts>
    <vt:vector size="224" baseType="lpstr">
      <vt:lpstr>SimSun</vt:lpstr>
      <vt:lpstr>.VnBlack</vt:lpstr>
      <vt:lpstr>.VnTime</vt:lpstr>
      <vt:lpstr>Arial</vt:lpstr>
      <vt:lpstr>Brush Script MT</vt:lpstr>
      <vt:lpstr>Calibri</vt:lpstr>
      <vt:lpstr>Calibri Light</vt:lpstr>
      <vt:lpstr>Cambria Math</vt:lpstr>
      <vt:lpstr>Garamond</vt:lpstr>
      <vt:lpstr>Lucida Handwriting</vt:lpstr>
      <vt:lpstr>MS Mincho</vt:lpstr>
      <vt:lpstr>Segoe UI</vt:lpstr>
      <vt:lpstr>Symbol</vt:lpstr>
      <vt:lpstr>Times New Roman</vt:lpstr>
      <vt:lpstr>UTM Swiss Condensed</vt:lpstr>
      <vt:lpstr>Wingdings</vt:lpstr>
      <vt:lpstr>Organic</vt:lpstr>
      <vt:lpstr>Office Theme</vt:lpstr>
      <vt:lpstr>1_Office Theme</vt:lpstr>
      <vt:lpstr>18_Office Theme</vt:lpstr>
      <vt:lpstr>10_Office Theme</vt:lpstr>
      <vt:lpstr>37_Office Theme</vt:lpstr>
      <vt:lpstr>38_Office Theme</vt:lpstr>
      <vt:lpstr>39_Office Theme</vt:lpstr>
      <vt:lpstr>2_Office Theme</vt:lpstr>
      <vt:lpstr>3_Office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193</cp:revision>
  <dcterms:created xsi:type="dcterms:W3CDTF">2021-09-08T13:32:23Z</dcterms:created>
  <dcterms:modified xsi:type="dcterms:W3CDTF">2021-12-19T14:59:48Z</dcterms:modified>
</cp:coreProperties>
</file>