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313" r:id="rId4"/>
    <p:sldId id="259" r:id="rId5"/>
    <p:sldId id="264" r:id="rId6"/>
    <p:sldId id="372" r:id="rId7"/>
    <p:sldId id="373" r:id="rId8"/>
    <p:sldId id="261" r:id="rId9"/>
    <p:sldId id="329" r:id="rId10"/>
    <p:sldId id="331" r:id="rId11"/>
    <p:sldId id="341" r:id="rId12"/>
    <p:sldId id="265" r:id="rId13"/>
    <p:sldId id="376" r:id="rId14"/>
    <p:sldId id="309" r:id="rId15"/>
    <p:sldId id="375" r:id="rId16"/>
    <p:sldId id="279" r:id="rId17"/>
    <p:sldId id="324" r:id="rId18"/>
    <p:sldId id="325" r:id="rId19"/>
  </p:sldIdLst>
  <p:sldSz cx="18288000" cy="10287000"/>
  <p:notesSz cx="6858000" cy="9144000"/>
  <p:embeddedFontLst>
    <p:embeddedFont>
      <p:font typeface=".VnTime" panose="020B7200000000000000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Wingdings 3" panose="05040102010807070707" pitchFamily="18" charset="2"/>
      <p:regular r:id="rId30"/>
    </p:embeddedFont>
    <p:embeddedFont>
      <p:font typeface="Yu Mincho" panose="02020400000000000000" pitchFamily="18" charset="-128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22" autoAdjust="0"/>
  </p:normalViewPr>
  <p:slideViewPr>
    <p:cSldViewPr>
      <p:cViewPr varScale="1">
        <p:scale>
          <a:sx n="53" d="100"/>
          <a:sy n="53" d="100"/>
        </p:scale>
        <p:origin x="86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F5E09-40AC-4664-897E-E16133661B0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6EE4A-88D7-4958-8B71-E9E5DC303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1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2095500" y="1268250"/>
            <a:ext cx="13993200" cy="1431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2151700" y="3080351"/>
            <a:ext cx="13993200" cy="384419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57149" y="8893551"/>
            <a:ext cx="18383250" cy="1424954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57149" y="9156222"/>
            <a:ext cx="18383250" cy="1168876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3695960" y="8505936"/>
            <a:ext cx="245224" cy="245224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182850" tIns="182850" rIns="182850" bIns="1828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163" name="Shape 163"/>
          <p:cNvSpPr/>
          <p:nvPr/>
        </p:nvSpPr>
        <p:spPr>
          <a:xfrm rot="8100000">
            <a:off x="12077960" y="9073636"/>
            <a:ext cx="245224" cy="245224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182850" rIns="182850" bIns="1828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164" name="Shape 164"/>
          <p:cNvSpPr/>
          <p:nvPr/>
        </p:nvSpPr>
        <p:spPr>
          <a:xfrm rot="8100000">
            <a:off x="14363960" y="9140336"/>
            <a:ext cx="245224" cy="245224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182850" tIns="182850" rIns="182850" bIns="1828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600"/>
          </a:p>
        </p:txBody>
      </p:sp>
      <p:grpSp>
        <p:nvGrpSpPr>
          <p:cNvPr id="165" name="Shape 165"/>
          <p:cNvGrpSpPr/>
          <p:nvPr/>
        </p:nvGrpSpPr>
        <p:grpSpPr>
          <a:xfrm>
            <a:off x="-19049" y="8924950"/>
            <a:ext cx="18335650" cy="1190600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85674" y="8886975"/>
            <a:ext cx="18459148" cy="1285574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600"/>
            </a:p>
          </p:txBody>
        </p:sp>
      </p:grpSp>
      <p:sp>
        <p:nvSpPr>
          <p:cNvPr id="195" name="Shape 195"/>
          <p:cNvSpPr/>
          <p:nvPr/>
        </p:nvSpPr>
        <p:spPr>
          <a:xfrm>
            <a:off x="5981401" y="9172401"/>
            <a:ext cx="229198" cy="229198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182850" rIns="182850" bIns="1828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196" name="Shape 196"/>
          <p:cNvSpPr/>
          <p:nvPr/>
        </p:nvSpPr>
        <p:spPr>
          <a:xfrm>
            <a:off x="2171401" y="9743901"/>
            <a:ext cx="229198" cy="229198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182850" rIns="182850" bIns="1828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197" name="Shape 197"/>
          <p:cNvSpPr/>
          <p:nvPr/>
        </p:nvSpPr>
        <p:spPr>
          <a:xfrm>
            <a:off x="9791401" y="9032063"/>
            <a:ext cx="229198" cy="229198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182850" rIns="182850" bIns="1828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198" name="Shape 198"/>
          <p:cNvSpPr/>
          <p:nvPr/>
        </p:nvSpPr>
        <p:spPr>
          <a:xfrm rot="8100000">
            <a:off x="17399898" y="8658336"/>
            <a:ext cx="245224" cy="245224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182850" rIns="182850" bIns="1828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851384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85827" y="154783"/>
            <a:ext cx="16487774" cy="8929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3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41.wmf"/><Relationship Id="rId26" Type="http://schemas.openxmlformats.org/officeDocument/2006/relationships/image" Target="../media/image43.png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4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3.bin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9.wmf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5.png"/><Relationship Id="rId4" Type="http://schemas.openxmlformats.org/officeDocument/2006/relationships/image" Target="../media/image15.sv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53.svg"/><Relationship Id="rId4" Type="http://schemas.openxmlformats.org/officeDocument/2006/relationships/image" Target="../media/image49.sv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sv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001">
            <a:extLst>
              <a:ext uri="{FF2B5EF4-FFF2-40B4-BE49-F238E27FC236}">
                <a16:creationId xmlns:a16="http://schemas.microsoft.com/office/drawing/2014/main" id="{1A362D4F-48AD-47AD-9677-F2E9FD2DF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3716000" cy="146304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61" name="Picture 13" descr="207013">
            <a:extLst>
              <a:ext uri="{FF2B5EF4-FFF2-40B4-BE49-F238E27FC236}">
                <a16:creationId xmlns:a16="http://schemas.microsoft.com/office/drawing/2014/main" id="{8D8C5E6D-2C13-4420-8A02-AE37A5146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"/>
            <a:ext cx="17487900" cy="1226343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FA8F72D4-70C9-45CA-8B95-227FDE3DAF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14700" y="3195638"/>
            <a:ext cx="11658600" cy="2205038"/>
          </a:xfrm>
        </p:spPr>
        <p:txBody>
          <a:bodyPr anchor="ctr"/>
          <a:lstStyle/>
          <a:p>
            <a:endParaRPr lang="en-US" altLang="en-US" sz="66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B45CA04-125D-447B-8F01-C69E773B2D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43400" y="5829300"/>
            <a:ext cx="9601200" cy="2628900"/>
          </a:xfrm>
        </p:spPr>
        <p:txBody>
          <a:bodyPr/>
          <a:lstStyle/>
          <a:p>
            <a:endParaRPr lang="en-US" altLang="en-US" sz="4800"/>
          </a:p>
        </p:txBody>
      </p:sp>
      <p:sp>
        <p:nvSpPr>
          <p:cNvPr id="2054" name="WordArt 6">
            <a:extLst>
              <a:ext uri="{FF2B5EF4-FFF2-40B4-BE49-F238E27FC236}">
                <a16:creationId xmlns:a16="http://schemas.microsoft.com/office/drawing/2014/main" id="{BE624781-03F0-45CF-9A14-C8059BA61B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28975" y="1571625"/>
            <a:ext cx="11430000" cy="8543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666806"/>
              </a:avLst>
            </a:prstTxWarp>
          </a:bodyPr>
          <a:lstStyle/>
          <a:p>
            <a:pPr algn="ctr"/>
            <a:r>
              <a:rPr lang="en-US" sz="5400" kern="10"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34DC7825-4CBB-4E52-AC37-D83BF9E89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4686301"/>
            <a:ext cx="9144000" cy="2308324"/>
          </a:xfrm>
          <a:prstGeom prst="rect">
            <a:avLst/>
          </a:prstGeom>
          <a:noFill/>
          <a:ln w="57150" cmpd="thickThin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400"/>
              <a:t>   </a:t>
            </a:r>
            <a:r>
              <a:rPr lang="en-US" altLang="en-US" sz="14400">
                <a:solidFill>
                  <a:srgbClr val="FF0066"/>
                </a:solidFill>
              </a:rPr>
              <a:t>LỚP 7A6</a:t>
            </a: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768D335E-31A8-42E1-A641-7781EA50E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7658100"/>
            <a:ext cx="13716000" cy="1200329"/>
          </a:xfrm>
          <a:prstGeom prst="rect">
            <a:avLst/>
          </a:prstGeom>
          <a:solidFill>
            <a:srgbClr val="1606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7200">
                <a:solidFill>
                  <a:srgbClr val="FFFF00"/>
                </a:solidFill>
              </a:rPr>
              <a:t>ĐẾN DỰ GIỜ THĂM LỚP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59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1234" y="4419602"/>
            <a:ext cx="1265237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9943" y="7400472"/>
            <a:ext cx="219074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1371" y="7444014"/>
            <a:ext cx="219074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loud 14"/>
              <p:cNvSpPr/>
              <p:nvPr/>
            </p:nvSpPr>
            <p:spPr>
              <a:xfrm>
                <a:off x="3001234" y="190500"/>
                <a:ext cx="10562366" cy="3810000"/>
              </a:xfrm>
              <a:prstGeom prst="cloud">
                <a:avLst/>
              </a:prstGeom>
              <a:solidFill>
                <a:srgbClr val="6AC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∆ABC = ∆DEF (c.g.c)</a:t>
                </a:r>
              </a:p>
              <a:p>
                <a:pPr algn="ctr"/>
                <a:r>
                  <a:rPr lang="en-US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Vì : AB = DE</a:t>
                </a:r>
              </a:p>
              <a:p>
                <a:pPr algn="ctr"/>
                <a:r>
                  <a:rPr lang="en-US" sz="3600" b="1">
                    <a:solidFill>
                      <a:schemeClr val="tx1"/>
                    </a:solidFill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𝐁</m:t>
                        </m:r>
                      </m:e>
                    </m:acc>
                    <m:r>
                      <a:rPr lang="en-US" sz="3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</m:acc>
                  </m:oMath>
                </a14:m>
                <a:endParaRPr lang="en-US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BC = EF</a:t>
                </a:r>
              </a:p>
              <a:p>
                <a:pPr algn="ctr"/>
                <a:endPara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loud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234" y="190500"/>
                <a:ext cx="10562366" cy="3810000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ảnh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00" y="2324100"/>
            <a:ext cx="3046736" cy="2590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/>
          <p:nvPr/>
        </p:nvSpPr>
        <p:spPr>
          <a:xfrm>
            <a:off x="266700" y="1084084"/>
            <a:ext cx="177546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4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1:</a:t>
            </a:r>
            <a:r>
              <a:rPr lang="en-US" altLang="vi-VN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trên </a:t>
            </a:r>
            <a:r>
              <a:rPr lang="en-US" altLang="vi-VN" sz="4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1, hình 2</a:t>
            </a:r>
            <a:r>
              <a:rPr lang="en-US" alt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bằng nhau không? Vì sao?  </a:t>
            </a:r>
            <a:endParaRPr lang="en-US" altLang="vi-VN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1" name="WordArt 7"/>
          <p:cNvSpPr>
            <a:spLocks noTextEdit="1"/>
          </p:cNvSpPr>
          <p:nvPr/>
        </p:nvSpPr>
        <p:spPr>
          <a:xfrm>
            <a:off x="5810250" y="457200"/>
            <a:ext cx="7658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 lnSpcReduction="20000"/>
          </a:bodyPr>
          <a:lstStyle/>
          <a:p>
            <a:pPr algn="ctr"/>
            <a:endParaRPr lang="en-GB" altLang="en-US" sz="5400"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7810500"/>
            <a:ext cx="17145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4">
            <a:extLst>
              <a:ext uri="{FF2B5EF4-FFF2-40B4-BE49-F238E27FC236}">
                <a16:creationId xmlns:a16="http://schemas.microsoft.com/office/drawing/2014/main" id="{CAEB7873-CFB3-44F3-A95F-218727F3E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0" y="2933700"/>
            <a:ext cx="5181583" cy="3970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CE39B0-4F7F-48B5-AA2D-0EC14D97B11D}"/>
              </a:ext>
            </a:extLst>
          </p:cNvPr>
          <p:cNvSpPr/>
          <p:nvPr/>
        </p:nvSpPr>
        <p:spPr>
          <a:xfrm>
            <a:off x="15621000" y="7790543"/>
            <a:ext cx="17145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20268B-681D-44C1-BE5E-77FDE4E75071}"/>
              </a:ext>
            </a:extLst>
          </p:cNvPr>
          <p:cNvCxnSpPr>
            <a:cxnSpLocks/>
          </p:cNvCxnSpPr>
          <p:nvPr/>
        </p:nvCxnSpPr>
        <p:spPr>
          <a:xfrm>
            <a:off x="9639300" y="2212284"/>
            <a:ext cx="0" cy="7503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Hình chữ nhật: Góc Tròn 9">
            <a:extLst>
              <a:ext uri="{FF2B5EF4-FFF2-40B4-BE49-F238E27FC236}">
                <a16:creationId xmlns:a16="http://schemas.microsoft.com/office/drawing/2014/main" id="{98CB0353-D5FB-4F7B-92D4-E49EE49BEC4A}"/>
              </a:ext>
            </a:extLst>
          </p:cNvPr>
          <p:cNvSpPr/>
          <p:nvPr/>
        </p:nvSpPr>
        <p:spPr>
          <a:xfrm>
            <a:off x="266700" y="285982"/>
            <a:ext cx="17868900" cy="63009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THẢO LUẬN NHÓM –TRÌNH BÀY BÀI LÀM Ở BẢNG NHÓM  (4 phút)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EDCFA-CC7F-4663-B6A8-CDCE41FE3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2212284"/>
            <a:ext cx="9105896" cy="43790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08FCF5A6-05A5-DC58-3269-2DAB55ED1F1B}"/>
              </a:ext>
            </a:extLst>
          </p:cNvPr>
          <p:cNvSpPr/>
          <p:nvPr/>
        </p:nvSpPr>
        <p:spPr>
          <a:xfrm>
            <a:off x="5181600" y="114300"/>
            <a:ext cx="8343900" cy="685800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Bài 2 . ( Luyện </a:t>
            </a:r>
            <a:r>
              <a:rPr lang="en-US" sz="4400" b="1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 1 SGK 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3CAB135-E58B-A0BB-7967-FAF850E8B004}"/>
                  </a:ext>
                </a:extLst>
              </p:cNvPr>
              <p:cNvSpPr txBox="1"/>
              <p:nvPr/>
            </p:nvSpPr>
            <p:spPr>
              <a:xfrm>
                <a:off x="2209800" y="1485900"/>
                <a:ext cx="15697200" cy="3013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𝑀𝑄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3CAB135-E58B-A0BB-7967-FAF850E8B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485900"/>
                <a:ext cx="15697200" cy="3013838"/>
              </a:xfrm>
              <a:prstGeom prst="rect">
                <a:avLst/>
              </a:prstGeom>
              <a:blipFill>
                <a:blip r:embed="rId3"/>
                <a:stretch>
                  <a:fillRect l="-1592" r="-2563" b="-8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B752C8E-B531-4B66-8917-168312FEC0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4686300"/>
            <a:ext cx="5552892" cy="5280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01D57A2-6FDA-B804-F19D-A49CD4B506E8}"/>
              </a:ext>
            </a:extLst>
          </p:cNvPr>
          <p:cNvSpPr txBox="1"/>
          <p:nvPr/>
        </p:nvSpPr>
        <p:spPr>
          <a:xfrm>
            <a:off x="3505200" y="-114300"/>
            <a:ext cx="1059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Bài 3 ( Bài 1 trang 86 SGK)</a:t>
            </a:r>
            <a:endParaRPr lang="en-US" sz="4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2ABAF49-AE65-244F-8381-BFBCC051D127}"/>
                  </a:ext>
                </a:extLst>
              </p:cNvPr>
              <p:cNvSpPr txBox="1"/>
              <p:nvPr/>
            </p:nvSpPr>
            <p:spPr>
              <a:xfrm>
                <a:off x="2438400" y="571500"/>
                <a:ext cx="15316200" cy="4617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Chứng minh định lí: “</a:t>
                </a:r>
                <a:r>
                  <a:rPr lang="en-US" sz="40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một tam giác, góc đối diện với cạnh lớn hơn là góc lớn hơn”(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trang 74) thông qua bài tập sau đây:</a:t>
                </a:r>
                <a:endParaRPr lang="en-US" sz="4000">
                  <a:latin typeface="Arial (Body)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Tia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:        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𝐴𝐸𝐷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			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2ABAF49-AE65-244F-8381-BFBCC051D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71500"/>
                <a:ext cx="15316200" cy="4617931"/>
              </a:xfrm>
              <a:prstGeom prst="rect">
                <a:avLst/>
              </a:prstGeom>
              <a:blipFill>
                <a:blip r:embed="rId3"/>
                <a:stretch>
                  <a:fillRect l="-1393" r="-2308" b="-4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FC7B0DB-E446-4DDE-B5DC-BF4A49681A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00" y="5290003"/>
            <a:ext cx="6143253" cy="5111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31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B436C54-B8A6-6D96-EFFB-0159CA35A22D}"/>
                  </a:ext>
                </a:extLst>
              </p:cNvPr>
              <p:cNvSpPr txBox="1"/>
              <p:nvPr/>
            </p:nvSpPr>
            <p:spPr>
              <a:xfrm>
                <a:off x="2362200" y="190500"/>
                <a:ext cx="15316200" cy="10155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nl-NL" sz="3600" dirty="0">
                    <a:effectLst/>
                    <a:latin typeface="Arial (Body)"/>
                    <a:ea typeface="Yu Mincho" panose="02020400000000000000" pitchFamily="18" charset="-128"/>
                    <a:cs typeface="Arial" panose="020B0604020202020204" pitchFamily="34" charset="0"/>
                  </a:rPr>
                  <a:t>b</a:t>
                </a:r>
                <a:r>
                  <a:rPr lang="nl-NL" sz="3600">
                    <a:effectLst/>
                    <a:latin typeface="Arial (Body)"/>
                    <a:ea typeface="Yu Mincho" panose="02020400000000000000" pitchFamily="18" charset="-128"/>
                    <a:cs typeface="Arial" panose="020B0604020202020204" pitchFamily="34" charset="0"/>
                  </a:rPr>
                  <a:t>) </a:t>
                </a: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Chứng minh: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3600">
                    <a:latin typeface="Arial (Body)"/>
                  </a:rPr>
                  <a:t>Ta c</a:t>
                </a:r>
                <a:r>
                  <a:rPr lang="vi-VN" sz="3600">
                    <a:latin typeface="Arial (Body)"/>
                  </a:rPr>
                  <a:t>ó</a:t>
                </a:r>
                <a:r>
                  <a:rPr lang="vi-VN" sz="3600" dirty="0">
                    <a:latin typeface="Arial (Body)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  <m:r>
                      <a:rPr lang="vi-VN" sz="36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𝐷𝐸𝐶</m:t>
                        </m:r>
                      </m:e>
                    </m:acc>
                    <m:r>
                      <a:rPr lang="vi-VN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600" i="1">
                        <a:latin typeface="Cambria Math" panose="02040503050406030204" pitchFamily="18" charset="0"/>
                      </a:rPr>
                      <m:t>180</m:t>
                    </m:r>
                    <m:r>
                      <a:rPr lang="vi-VN" sz="36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 (Body)"/>
                  </a:rPr>
                  <a:t> (</a:t>
                </a:r>
                <a:r>
                  <a:rPr lang="en-US" sz="3600" dirty="0" err="1">
                    <a:latin typeface="Arial (Body)"/>
                  </a:rPr>
                  <a:t>hai</a:t>
                </a:r>
                <a:r>
                  <a:rPr lang="vi-VN" sz="3600" dirty="0">
                    <a:latin typeface="Arial (Body)"/>
                  </a:rPr>
                  <a:t> góc kề bù</a:t>
                </a:r>
                <a:r>
                  <a:rPr lang="vi-VN" sz="3600">
                    <a:latin typeface="Arial (Body)"/>
                  </a:rPr>
                  <a:t>) </a:t>
                </a:r>
                <a:endParaRPr lang="en-US" sz="3600" dirty="0">
                  <a:latin typeface="Arial (Body)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3600">
                    <a:latin typeface="Arial (Body)"/>
                  </a:rPr>
                  <a:t>Và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𝐸𝐷𝐶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𝐷𝐸𝐶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 (Body)"/>
                  </a:rPr>
                  <a:t> (tổng 3 góc trong tam giác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𝐸𝐷𝐶</m:t>
                    </m:r>
                  </m:oMath>
                </a14:m>
                <a:r>
                  <a:rPr lang="vi-VN" sz="3600" dirty="0">
                    <a:latin typeface="Arial (Body)"/>
                  </a:rPr>
                  <a:t>)</a:t>
                </a:r>
                <a:endParaRPr lang="en-US" sz="3600" dirty="0">
                  <a:latin typeface="Arial (Body)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3600">
                    <a:latin typeface="Arial (Body)"/>
                  </a:rPr>
                  <a:t>Nên  </a:t>
                </a:r>
                <a:r>
                  <a:rPr lang="en-US" sz="3600" dirty="0">
                    <a:latin typeface="Arial (Body)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lang="en-US" sz="3600" dirty="0">
                    <a:latin typeface="Arial (Body)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𝐸𝐷𝐶</m:t>
                        </m:r>
                      </m:e>
                    </m:acc>
                  </m:oMath>
                </a14:m>
                <a:endParaRPr lang="en-US" sz="3600" dirty="0">
                  <a:latin typeface="Arial (Body)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vi-VN" sz="3600" dirty="0">
                    <a:latin typeface="Arial (Body)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3600" dirty="0">
                    <a:latin typeface="Arial (Body)"/>
                  </a:rPr>
                  <a:t> </a:t>
                </a:r>
                <a:endParaRPr lang="en-US" sz="3600" dirty="0">
                  <a:latin typeface="Arial (Body)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3600">
                    <a:latin typeface="Arial (Body)"/>
                  </a:rPr>
                  <a:t>Mà </a:t>
                </a:r>
                <a:r>
                  <a:rPr lang="en-US" sz="3600" dirty="0">
                    <a:latin typeface="Arial (Body)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lang="en-US" sz="3600" dirty="0">
                    <a:latin typeface="Arial (Body)"/>
                  </a:rPr>
                  <a:t> </a:t>
                </a:r>
                <a:r>
                  <a:rPr lang="vi-VN" sz="3600" dirty="0">
                    <a:latin typeface="Arial (Body)"/>
                  </a:rPr>
                  <a:t>(</a:t>
                </a:r>
                <a:r>
                  <a:rPr lang="en-US" sz="3600" dirty="0" err="1">
                    <a:latin typeface="Arial (Body)"/>
                  </a:rPr>
                  <a:t>hai</a:t>
                </a:r>
                <a:r>
                  <a:rPr lang="vi-VN" sz="3600" dirty="0">
                    <a:latin typeface="Arial (Body)"/>
                  </a:rPr>
                  <a:t> góc </a:t>
                </a:r>
                <a:r>
                  <a:rPr lang="vi-VN" sz="3600">
                    <a:latin typeface="Arial (Body)"/>
                  </a:rPr>
                  <a:t>tương ứng</a:t>
                </a:r>
                <a:r>
                  <a:rPr lang="en-US" sz="3600">
                    <a:latin typeface="Arial (Body)"/>
                  </a:rPr>
                  <a:t> 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𝐴𝐵𝐷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𝐴𝐸𝐷</m:t>
                    </m:r>
                  </m:oMath>
                </a14:m>
                <a:r>
                  <a:rPr lang="en-US" sz="3600">
                    <a:latin typeface="Arial (Body)"/>
                  </a:rPr>
                  <a:t> </a:t>
                </a:r>
                <a:r>
                  <a:rPr lang="vi-VN" sz="3600">
                    <a:latin typeface="Arial (Body)"/>
                  </a:rPr>
                  <a:t>)</a:t>
                </a:r>
                <a:endParaRPr lang="en-US" sz="3600" dirty="0">
                  <a:latin typeface="Arial (Body)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3600">
                    <a:latin typeface="Arial (Body)"/>
                  </a:rPr>
                  <a:t>Nên :</a:t>
                </a:r>
                <a:r>
                  <a:rPr lang="vi-VN" sz="3600"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3600" dirty="0">
                    <a:latin typeface="Arial (Body)"/>
                  </a:rPr>
                  <a:t> (</a:t>
                </a:r>
                <a:r>
                  <a:rPr lang="vi-VN" sz="3600">
                    <a:latin typeface="Arial (Body)"/>
                  </a:rPr>
                  <a:t>đpcm)</a:t>
                </a:r>
                <a:endParaRPr lang="en-US" sz="3600">
                  <a:latin typeface="Arial (Body)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Định lí: “</a:t>
                </a:r>
                <a:r>
                  <a:rPr lang="en-US" sz="36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một tam giác, góc đối diện với cạnh lớn hơn là góc lớn hơn”</a:t>
                </a:r>
                <a:endParaRPr lang="en-US" sz="3600" dirty="0">
                  <a:solidFill>
                    <a:srgbClr val="FF0000"/>
                  </a:solidFill>
                  <a:latin typeface="Arial (Body)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B436C54-B8A6-6D96-EFFB-0159CA35A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90500"/>
                <a:ext cx="15316200" cy="10155537"/>
              </a:xfrm>
              <a:prstGeom prst="rect">
                <a:avLst/>
              </a:prstGeom>
              <a:blipFill>
                <a:blip r:embed="rId3"/>
                <a:stretch>
                  <a:fillRect l="-1234" r="-1990" b="-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E622EB8-E40A-255A-17D4-B60ADFDC0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3619501"/>
            <a:ext cx="44958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16877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2" name="Group 334"/>
          <p:cNvGrpSpPr/>
          <p:nvPr/>
        </p:nvGrpSpPr>
        <p:grpSpPr>
          <a:xfrm>
            <a:off x="2212182" y="1533526"/>
            <a:ext cx="13716000" cy="8329613"/>
            <a:chOff x="87" y="954"/>
            <a:chExt cx="5595" cy="3264"/>
          </a:xfrm>
        </p:grpSpPr>
        <p:grpSp>
          <p:nvGrpSpPr>
            <p:cNvPr id="4171" name="Group 268"/>
            <p:cNvGrpSpPr/>
            <p:nvPr/>
          </p:nvGrpSpPr>
          <p:grpSpPr>
            <a:xfrm>
              <a:off x="87" y="954"/>
              <a:ext cx="5595" cy="3264"/>
              <a:chOff x="48" y="624"/>
              <a:chExt cx="5595" cy="3264"/>
            </a:xfrm>
          </p:grpSpPr>
          <p:grpSp>
            <p:nvGrpSpPr>
              <p:cNvPr id="4173" name="Group 315"/>
              <p:cNvGrpSpPr/>
              <p:nvPr/>
            </p:nvGrpSpPr>
            <p:grpSpPr>
              <a:xfrm>
                <a:off x="66" y="624"/>
                <a:ext cx="5577" cy="3264"/>
                <a:chOff x="96" y="1008"/>
                <a:chExt cx="5577" cy="3264"/>
              </a:xfrm>
            </p:grpSpPr>
            <p:sp>
              <p:nvSpPr>
                <p:cNvPr id="4176" name="Line 316"/>
                <p:cNvSpPr/>
                <p:nvPr/>
              </p:nvSpPr>
              <p:spPr>
                <a:xfrm>
                  <a:off x="96" y="2214"/>
                  <a:ext cx="5568" cy="0"/>
                </a:xfrm>
                <a:prstGeom prst="line">
                  <a:avLst/>
                </a:prstGeom>
                <a:ln w="12700" cap="flat" cmpd="sng">
                  <a:solidFill>
                    <a:srgbClr val="1F02D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177" name="Line 317"/>
                <p:cNvSpPr/>
                <p:nvPr/>
              </p:nvSpPr>
              <p:spPr>
                <a:xfrm>
                  <a:off x="96" y="3139"/>
                  <a:ext cx="5568" cy="0"/>
                </a:xfrm>
                <a:prstGeom prst="line">
                  <a:avLst/>
                </a:prstGeom>
                <a:ln w="12700" cap="flat" cmpd="sng">
                  <a:solidFill>
                    <a:srgbClr val="1F02D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178" name="Line 318"/>
                <p:cNvSpPr/>
                <p:nvPr/>
              </p:nvSpPr>
              <p:spPr>
                <a:xfrm>
                  <a:off x="96" y="1008"/>
                  <a:ext cx="5568" cy="0"/>
                </a:xfrm>
                <a:prstGeom prst="line">
                  <a:avLst/>
                </a:prstGeom>
                <a:ln w="12700" cap="flat" cmpd="sng">
                  <a:solidFill>
                    <a:srgbClr val="1F02D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179" name="Line 319"/>
                <p:cNvSpPr/>
                <p:nvPr/>
              </p:nvSpPr>
              <p:spPr>
                <a:xfrm>
                  <a:off x="105" y="4260"/>
                  <a:ext cx="5568" cy="0"/>
                </a:xfrm>
                <a:prstGeom prst="line">
                  <a:avLst/>
                </a:prstGeom>
                <a:ln w="12700" cap="flat" cmpd="sng">
                  <a:solidFill>
                    <a:srgbClr val="1F02D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180" name="Line 320"/>
                <p:cNvSpPr/>
                <p:nvPr/>
              </p:nvSpPr>
              <p:spPr>
                <a:xfrm>
                  <a:off x="96" y="1008"/>
                  <a:ext cx="18" cy="3252"/>
                </a:xfrm>
                <a:prstGeom prst="line">
                  <a:avLst/>
                </a:prstGeom>
                <a:ln w="12700" cap="flat" cmpd="sng">
                  <a:solidFill>
                    <a:srgbClr val="1F02D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181" name="Line 321"/>
                <p:cNvSpPr/>
                <p:nvPr/>
              </p:nvSpPr>
              <p:spPr>
                <a:xfrm>
                  <a:off x="441" y="1008"/>
                  <a:ext cx="18" cy="3252"/>
                </a:xfrm>
                <a:prstGeom prst="line">
                  <a:avLst/>
                </a:prstGeom>
                <a:ln w="12700" cap="flat" cmpd="sng">
                  <a:solidFill>
                    <a:srgbClr val="1F02D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182" name="Line 322"/>
                <p:cNvSpPr/>
                <p:nvPr/>
              </p:nvSpPr>
              <p:spPr>
                <a:xfrm>
                  <a:off x="3232" y="1020"/>
                  <a:ext cx="18" cy="3252"/>
                </a:xfrm>
                <a:prstGeom prst="line">
                  <a:avLst/>
                </a:prstGeom>
                <a:ln w="12700" cap="flat" cmpd="sng">
                  <a:solidFill>
                    <a:srgbClr val="1F02D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183" name="Line 323"/>
                <p:cNvSpPr/>
                <p:nvPr/>
              </p:nvSpPr>
              <p:spPr>
                <a:xfrm>
                  <a:off x="5643" y="1008"/>
                  <a:ext cx="18" cy="3252"/>
                </a:xfrm>
                <a:prstGeom prst="line">
                  <a:avLst/>
                </a:prstGeom>
                <a:ln w="12700" cap="flat" cmpd="sng">
                  <a:solidFill>
                    <a:srgbClr val="1F02D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4175" name="Text Box 331"/>
              <p:cNvSpPr txBox="1"/>
              <p:nvPr/>
            </p:nvSpPr>
            <p:spPr>
              <a:xfrm>
                <a:off x="48" y="2256"/>
                <a:ext cx="432" cy="199"/>
              </a:xfrm>
              <a:prstGeom prst="rect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700" dirty="0">
                    <a:solidFill>
                      <a:srgbClr val="1F02D0"/>
                    </a:solidFill>
                    <a:latin typeface="Times New Roman" panose="02020603050405020304" pitchFamily="18" charset="0"/>
                  </a:rPr>
                  <a:t>PP2</a:t>
                </a:r>
              </a:p>
            </p:txBody>
          </p:sp>
        </p:grpSp>
        <p:sp>
          <p:nvSpPr>
            <p:cNvPr id="4172" name="Rectangle 333"/>
            <p:cNvSpPr/>
            <p:nvPr/>
          </p:nvSpPr>
          <p:spPr>
            <a:xfrm>
              <a:off x="96" y="3600"/>
              <a:ext cx="303" cy="199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r>
                <a:rPr sz="2700" dirty="0">
                  <a:solidFill>
                    <a:srgbClr val="1F02D0"/>
                  </a:solidFill>
                  <a:latin typeface="Times New Roman" panose="02020603050405020304" pitchFamily="18" charset="0"/>
                </a:rPr>
                <a:t>PP3</a:t>
              </a:r>
            </a:p>
          </p:txBody>
        </p:sp>
      </p:grpSp>
      <p:sp>
        <p:nvSpPr>
          <p:cNvPr id="4113" name="Text Box 6"/>
          <p:cNvSpPr txBox="1"/>
          <p:nvPr/>
        </p:nvSpPr>
        <p:spPr>
          <a:xfrm>
            <a:off x="3771900" y="342901"/>
            <a:ext cx="11544300" cy="6463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solidFill>
                  <a:srgbClr val="1F02D0"/>
                </a:solidFill>
                <a:latin typeface="Times New Roman" panose="02020603050405020304" pitchFamily="18" charset="0"/>
              </a:rPr>
              <a:t>Các phương pháp chứng minh hai tam giác bằng nhau</a:t>
            </a:r>
          </a:p>
        </p:txBody>
      </p:sp>
      <p:grpSp>
        <p:nvGrpSpPr>
          <p:cNvPr id="5" name="Group 237"/>
          <p:cNvGrpSpPr/>
          <p:nvPr/>
        </p:nvGrpSpPr>
        <p:grpSpPr>
          <a:xfrm>
            <a:off x="11034713" y="4612482"/>
            <a:ext cx="3898107" cy="1788318"/>
            <a:chOff x="3635" y="666"/>
            <a:chExt cx="1637" cy="751"/>
          </a:xfrm>
        </p:grpSpPr>
        <p:graphicFrame>
          <p:nvGraphicFramePr>
            <p:cNvPr id="4108" name="Object 10"/>
            <p:cNvGraphicFramePr>
              <a:graphicFrameLocks noChangeAspect="1"/>
            </p:cNvGraphicFramePr>
            <p:nvPr/>
          </p:nvGraphicFramePr>
          <p:xfrm>
            <a:off x="3635" y="666"/>
            <a:ext cx="1637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6" r:id="rId3" imgW="1472565" imgH="177800" progId="Equation.DSMT4">
                    <p:embed/>
                  </p:oleObj>
                </mc:Choice>
                <mc:Fallback>
                  <p:oleObj r:id="rId3" imgW="1472565" imgH="177800" progId="Equation.DSMT4">
                    <p:embed/>
                    <p:pic>
                      <p:nvPicPr>
                        <p:cNvPr id="4108" name="Object 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635" y="666"/>
                          <a:ext cx="1637" cy="1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9" name="Object 11"/>
            <p:cNvGraphicFramePr>
              <a:graphicFrameLocks noChangeAspect="1"/>
            </p:cNvGraphicFramePr>
            <p:nvPr/>
          </p:nvGraphicFramePr>
          <p:xfrm>
            <a:off x="3933" y="1050"/>
            <a:ext cx="86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" r:id="rId5" imgW="723265" imgH="177800" progId="Equation.DSMT4">
                    <p:embed/>
                  </p:oleObj>
                </mc:Choice>
                <mc:Fallback>
                  <p:oleObj r:id="rId5" imgW="723265" imgH="177800" progId="Equation.DSMT4">
                    <p:embed/>
                    <p:pic>
                      <p:nvPicPr>
                        <p:cNvPr id="4109" name="Object 1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33" y="1050"/>
                          <a:ext cx="864" cy="1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0" name="Object 16"/>
            <p:cNvGraphicFramePr>
              <a:graphicFrameLocks noChangeAspect="1"/>
            </p:cNvGraphicFramePr>
            <p:nvPr/>
          </p:nvGraphicFramePr>
          <p:xfrm>
            <a:off x="3933" y="1242"/>
            <a:ext cx="912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8" r:id="rId7" imgW="723265" imgH="177800" progId="Equation.DSMT4">
                    <p:embed/>
                  </p:oleObj>
                </mc:Choice>
                <mc:Fallback>
                  <p:oleObj r:id="rId7" imgW="723265" imgH="177800" progId="Equation.DSMT4">
                    <p:embed/>
                    <p:pic>
                      <p:nvPicPr>
                        <p:cNvPr id="4110" name="Object 1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933" y="1242"/>
                          <a:ext cx="912" cy="1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1" name="Object 5"/>
            <p:cNvGraphicFramePr>
              <a:graphicFrameLocks noChangeAspect="1"/>
            </p:cNvGraphicFramePr>
            <p:nvPr/>
          </p:nvGraphicFramePr>
          <p:xfrm>
            <a:off x="3933" y="886"/>
            <a:ext cx="912" cy="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9" r:id="rId9" imgW="711200" imgH="165100" progId="Equation.DSMT4">
                    <p:embed/>
                  </p:oleObj>
                </mc:Choice>
                <mc:Fallback>
                  <p:oleObj r:id="rId9" imgW="711200" imgH="165100" progId="Equation.DSMT4">
                    <p:embed/>
                    <p:pic>
                      <p:nvPicPr>
                        <p:cNvPr id="4111" name="Object 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933" y="886"/>
                          <a:ext cx="912" cy="1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86"/>
          <p:cNvGrpSpPr/>
          <p:nvPr/>
        </p:nvGrpSpPr>
        <p:grpSpPr bwMode="auto">
          <a:xfrm>
            <a:off x="4062413" y="5129213"/>
            <a:ext cx="1776413" cy="1500188"/>
            <a:chOff x="1046" y="186"/>
            <a:chExt cx="746" cy="630"/>
          </a:xfrm>
          <a:noFill/>
        </p:grpSpPr>
        <p:sp>
          <p:nvSpPr>
            <p:cNvPr id="85" name="AutoShape 288"/>
            <p:cNvSpPr>
              <a:spLocks noChangeArrowheads="1"/>
            </p:cNvSpPr>
            <p:nvPr/>
          </p:nvSpPr>
          <p:spPr bwMode="auto">
            <a:xfrm>
              <a:off x="1046" y="186"/>
              <a:ext cx="746" cy="593"/>
            </a:xfrm>
            <a:prstGeom prst="triangle">
              <a:avLst>
                <a:gd name="adj" fmla="val 23796"/>
              </a:avLst>
            </a:prstGeom>
            <a:grpFill/>
            <a:ln w="38100">
              <a:solidFill>
                <a:srgbClr val="1F02D0"/>
              </a:solidFill>
              <a:miter lim="800000"/>
            </a:ln>
          </p:spPr>
          <p:txBody>
            <a:bodyPr wrap="none" anchor="ctr"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6" name="Line 289"/>
            <p:cNvSpPr>
              <a:spLocks noChangeShapeType="1"/>
            </p:cNvSpPr>
            <p:nvPr/>
          </p:nvSpPr>
          <p:spPr bwMode="auto">
            <a:xfrm>
              <a:off x="1350" y="742"/>
              <a:ext cx="79" cy="74"/>
            </a:xfrm>
            <a:prstGeom prst="line">
              <a:avLst/>
            </a:prstGeom>
            <a:grpFill/>
            <a:ln w="19050">
              <a:solidFill>
                <a:srgbClr val="1F02D0"/>
              </a:solidFill>
              <a:round/>
            </a:ln>
          </p:spPr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" name="Line 290"/>
            <p:cNvSpPr>
              <a:spLocks noChangeShapeType="1"/>
            </p:cNvSpPr>
            <p:nvPr/>
          </p:nvSpPr>
          <p:spPr bwMode="auto">
            <a:xfrm flipH="1">
              <a:off x="1350" y="742"/>
              <a:ext cx="79" cy="74"/>
            </a:xfrm>
            <a:prstGeom prst="line">
              <a:avLst/>
            </a:prstGeom>
            <a:grpFill/>
            <a:ln w="19050">
              <a:solidFill>
                <a:srgbClr val="1F02D0"/>
              </a:solidFill>
              <a:round/>
            </a:ln>
          </p:spPr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8" name="Line 291"/>
            <p:cNvSpPr>
              <a:spLocks noChangeShapeType="1"/>
            </p:cNvSpPr>
            <p:nvPr/>
          </p:nvSpPr>
          <p:spPr bwMode="auto">
            <a:xfrm flipH="1">
              <a:off x="1476" y="430"/>
              <a:ext cx="80" cy="85"/>
            </a:xfrm>
            <a:prstGeom prst="line">
              <a:avLst/>
            </a:prstGeom>
            <a:grpFill/>
            <a:ln w="19050">
              <a:solidFill>
                <a:srgbClr val="1F02D0"/>
              </a:solidFill>
              <a:round/>
            </a:ln>
          </p:spPr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9" name="Line 292"/>
            <p:cNvSpPr>
              <a:spLocks noChangeShapeType="1"/>
            </p:cNvSpPr>
            <p:nvPr/>
          </p:nvSpPr>
          <p:spPr bwMode="auto">
            <a:xfrm>
              <a:off x="1077" y="465"/>
              <a:ext cx="118" cy="37"/>
            </a:xfrm>
            <a:prstGeom prst="line">
              <a:avLst/>
            </a:prstGeom>
            <a:ln>
              <a:solidFill>
                <a:srgbClr val="1F02D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</a:endParaRPr>
            </a:p>
          </p:txBody>
        </p:sp>
        <p:sp>
          <p:nvSpPr>
            <p:cNvPr id="90" name="Line 293"/>
            <p:cNvSpPr>
              <a:spLocks noChangeShapeType="1"/>
            </p:cNvSpPr>
            <p:nvPr/>
          </p:nvSpPr>
          <p:spPr bwMode="auto">
            <a:xfrm>
              <a:off x="1062" y="501"/>
              <a:ext cx="118" cy="37"/>
            </a:xfrm>
            <a:prstGeom prst="line">
              <a:avLst/>
            </a:prstGeom>
            <a:ln>
              <a:solidFill>
                <a:srgbClr val="1F02D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</a:endParaRPr>
            </a:p>
          </p:txBody>
        </p:sp>
      </p:grpSp>
      <p:grpSp>
        <p:nvGrpSpPr>
          <p:cNvPr id="7" name="Group 296"/>
          <p:cNvGrpSpPr/>
          <p:nvPr/>
        </p:nvGrpSpPr>
        <p:grpSpPr bwMode="auto">
          <a:xfrm>
            <a:off x="7384258" y="5029201"/>
            <a:ext cx="1776413" cy="1500188"/>
            <a:chOff x="1046" y="186"/>
            <a:chExt cx="746" cy="630"/>
          </a:xfrm>
          <a:noFill/>
        </p:grpSpPr>
        <p:sp>
          <p:nvSpPr>
            <p:cNvPr id="95" name="AutoShape 298"/>
            <p:cNvSpPr>
              <a:spLocks noChangeArrowheads="1"/>
            </p:cNvSpPr>
            <p:nvPr/>
          </p:nvSpPr>
          <p:spPr bwMode="auto">
            <a:xfrm>
              <a:off x="1046" y="186"/>
              <a:ext cx="746" cy="593"/>
            </a:xfrm>
            <a:prstGeom prst="triangle">
              <a:avLst>
                <a:gd name="adj" fmla="val 23796"/>
              </a:avLst>
            </a:prstGeom>
            <a:grpFill/>
            <a:ln w="38100">
              <a:solidFill>
                <a:srgbClr val="1F02D0"/>
              </a:solidFill>
              <a:miter lim="800000"/>
            </a:ln>
          </p:spPr>
          <p:txBody>
            <a:bodyPr wrap="none" anchor="ctr"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6" name="Line 299"/>
            <p:cNvSpPr>
              <a:spLocks noChangeShapeType="1"/>
            </p:cNvSpPr>
            <p:nvPr/>
          </p:nvSpPr>
          <p:spPr bwMode="auto">
            <a:xfrm>
              <a:off x="1350" y="742"/>
              <a:ext cx="79" cy="74"/>
            </a:xfrm>
            <a:prstGeom prst="line">
              <a:avLst/>
            </a:prstGeom>
            <a:grpFill/>
            <a:ln w="19050">
              <a:solidFill>
                <a:srgbClr val="1F02D0"/>
              </a:solidFill>
              <a:round/>
            </a:ln>
          </p:spPr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7" name="Line 300"/>
            <p:cNvSpPr>
              <a:spLocks noChangeShapeType="1"/>
            </p:cNvSpPr>
            <p:nvPr/>
          </p:nvSpPr>
          <p:spPr bwMode="auto">
            <a:xfrm flipH="1">
              <a:off x="1350" y="742"/>
              <a:ext cx="79" cy="74"/>
            </a:xfrm>
            <a:prstGeom prst="line">
              <a:avLst/>
            </a:prstGeom>
            <a:grpFill/>
            <a:ln w="19050">
              <a:solidFill>
                <a:srgbClr val="1F02D0"/>
              </a:solidFill>
              <a:round/>
            </a:ln>
          </p:spPr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8" name="Line 301"/>
            <p:cNvSpPr>
              <a:spLocks noChangeShapeType="1"/>
            </p:cNvSpPr>
            <p:nvPr/>
          </p:nvSpPr>
          <p:spPr bwMode="auto">
            <a:xfrm flipH="1">
              <a:off x="1476" y="430"/>
              <a:ext cx="80" cy="85"/>
            </a:xfrm>
            <a:prstGeom prst="line">
              <a:avLst/>
            </a:prstGeom>
            <a:grpFill/>
            <a:ln w="19050">
              <a:solidFill>
                <a:srgbClr val="1F02D0"/>
              </a:solidFill>
              <a:round/>
            </a:ln>
          </p:spPr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9" name="Line 302"/>
            <p:cNvSpPr>
              <a:spLocks noChangeShapeType="1"/>
            </p:cNvSpPr>
            <p:nvPr/>
          </p:nvSpPr>
          <p:spPr bwMode="auto">
            <a:xfrm>
              <a:off x="1077" y="465"/>
              <a:ext cx="118" cy="37"/>
            </a:xfrm>
            <a:prstGeom prst="line">
              <a:avLst/>
            </a:prstGeom>
            <a:ln>
              <a:solidFill>
                <a:srgbClr val="1F02D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</a:endParaRPr>
            </a:p>
          </p:txBody>
        </p:sp>
        <p:sp>
          <p:nvSpPr>
            <p:cNvPr id="100" name="Line 303"/>
            <p:cNvSpPr>
              <a:spLocks noChangeShapeType="1"/>
            </p:cNvSpPr>
            <p:nvPr/>
          </p:nvSpPr>
          <p:spPr bwMode="auto">
            <a:xfrm>
              <a:off x="1062" y="501"/>
              <a:ext cx="118" cy="37"/>
            </a:xfrm>
            <a:prstGeom prst="line">
              <a:avLst/>
            </a:prstGeom>
            <a:ln>
              <a:solidFill>
                <a:srgbClr val="1F02D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</a:endParaRPr>
            </a:p>
          </p:txBody>
        </p:sp>
      </p:grp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1201400" y="6398420"/>
          <a:ext cx="3429000" cy="459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" r:id="rId11" imgW="1142365" imgH="177800" progId="Equation.DSMT4">
                  <p:embed/>
                </p:oleObj>
              </mc:Choice>
              <mc:Fallback>
                <p:oleObj r:id="rId11" imgW="1142365" imgH="177800" progId="Equation.DSMT4">
                  <p:embed/>
                  <p:pic>
                    <p:nvPicPr>
                      <p:cNvPr id="4098" name="Object 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201400" y="6398420"/>
                        <a:ext cx="3429000" cy="45958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222"/>
          <p:cNvGrpSpPr/>
          <p:nvPr/>
        </p:nvGrpSpPr>
        <p:grpSpPr>
          <a:xfrm>
            <a:off x="11034713" y="7246145"/>
            <a:ext cx="3771900" cy="1783556"/>
            <a:chOff x="3635" y="1818"/>
            <a:chExt cx="1584" cy="749"/>
          </a:xfrm>
        </p:grpSpPr>
        <p:graphicFrame>
          <p:nvGraphicFramePr>
            <p:cNvPr id="4106" name="Object 7"/>
            <p:cNvGraphicFramePr>
              <a:graphicFrameLocks noChangeAspect="1"/>
            </p:cNvGraphicFramePr>
            <p:nvPr/>
          </p:nvGraphicFramePr>
          <p:xfrm>
            <a:off x="3635" y="1818"/>
            <a:ext cx="158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1" r:id="rId13" imgW="1421765" imgH="177800" progId="Equation.DSMT4">
                    <p:embed/>
                  </p:oleObj>
                </mc:Choice>
                <mc:Fallback>
                  <p:oleObj r:id="rId13" imgW="1421765" imgH="177800" progId="Equation.DSMT4">
                    <p:embed/>
                    <p:pic>
                      <p:nvPicPr>
                        <p:cNvPr id="4106" name="Object 7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635" y="1818"/>
                          <a:ext cx="1584" cy="1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7" name="Object 8"/>
            <p:cNvGraphicFramePr>
              <a:graphicFrameLocks noChangeAspect="1"/>
            </p:cNvGraphicFramePr>
            <p:nvPr/>
          </p:nvGraphicFramePr>
          <p:xfrm>
            <a:off x="3969" y="2385"/>
            <a:ext cx="912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2" r:id="rId15" imgW="723265" imgH="177800" progId="Equation.DSMT4">
                    <p:embed/>
                  </p:oleObj>
                </mc:Choice>
                <mc:Fallback>
                  <p:oleObj r:id="rId15" imgW="723265" imgH="177800" progId="Equation.DSMT4">
                    <p:embed/>
                    <p:pic>
                      <p:nvPicPr>
                        <p:cNvPr id="4107" name="Object 8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969" y="2385"/>
                          <a:ext cx="912" cy="1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1213307" y="9144000"/>
          <a:ext cx="3543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" r:id="rId17" imgW="1142365" imgH="177800" progId="Equation.DSMT4">
                  <p:embed/>
                </p:oleObj>
              </mc:Choice>
              <mc:Fallback>
                <p:oleObj r:id="rId17" imgW="1142365" imgH="177800" progId="Equation.DSMT4">
                  <p:embed/>
                  <p:pic>
                    <p:nvPicPr>
                      <p:cNvPr id="4099" name="Object 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213307" y="9144000"/>
                        <a:ext cx="35433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269"/>
          <p:cNvGrpSpPr/>
          <p:nvPr/>
        </p:nvGrpSpPr>
        <p:grpSpPr bwMode="auto">
          <a:xfrm>
            <a:off x="7515227" y="7543800"/>
            <a:ext cx="1874045" cy="1488282"/>
            <a:chOff x="1584" y="179"/>
            <a:chExt cx="787" cy="625"/>
          </a:xfrm>
          <a:noFill/>
        </p:grpSpPr>
        <p:sp>
          <p:nvSpPr>
            <p:cNvPr id="117" name="AutoShape 270"/>
            <p:cNvSpPr>
              <a:spLocks noChangeArrowheads="1"/>
            </p:cNvSpPr>
            <p:nvPr/>
          </p:nvSpPr>
          <p:spPr bwMode="auto">
            <a:xfrm>
              <a:off x="1584" y="179"/>
              <a:ext cx="787" cy="575"/>
            </a:xfrm>
            <a:prstGeom prst="triangle">
              <a:avLst>
                <a:gd name="adj" fmla="val 23796"/>
              </a:avLst>
            </a:prstGeom>
            <a:grpFill/>
            <a:ln w="38100">
              <a:solidFill>
                <a:srgbClr val="1F02D0"/>
              </a:solidFill>
              <a:miter lim="800000"/>
            </a:ln>
          </p:spPr>
          <p:txBody>
            <a:bodyPr wrap="none" anchor="ctr"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8" name="Line 271"/>
            <p:cNvSpPr>
              <a:spLocks noChangeShapeType="1"/>
            </p:cNvSpPr>
            <p:nvPr/>
          </p:nvSpPr>
          <p:spPr bwMode="auto">
            <a:xfrm flipH="1">
              <a:off x="1957" y="697"/>
              <a:ext cx="41" cy="107"/>
            </a:xfrm>
            <a:prstGeom prst="line">
              <a:avLst/>
            </a:prstGeom>
            <a:grpFill/>
            <a:ln w="19050">
              <a:solidFill>
                <a:srgbClr val="1F02D0"/>
              </a:solidFill>
              <a:round/>
            </a:ln>
          </p:spPr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9" name="Line 272"/>
            <p:cNvSpPr>
              <a:spLocks noChangeShapeType="1"/>
            </p:cNvSpPr>
            <p:nvPr/>
          </p:nvSpPr>
          <p:spPr bwMode="auto">
            <a:xfrm>
              <a:off x="1617" y="450"/>
              <a:ext cx="124" cy="36"/>
            </a:xfrm>
            <a:prstGeom prst="line">
              <a:avLst/>
            </a:prstGeom>
            <a:ln>
              <a:solidFill>
                <a:srgbClr val="1F02D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</a:endParaRPr>
            </a:p>
          </p:txBody>
        </p:sp>
        <p:sp>
          <p:nvSpPr>
            <p:cNvPr id="120" name="Line 273"/>
            <p:cNvSpPr>
              <a:spLocks noChangeShapeType="1"/>
            </p:cNvSpPr>
            <p:nvPr/>
          </p:nvSpPr>
          <p:spPr bwMode="auto">
            <a:xfrm>
              <a:off x="1601" y="484"/>
              <a:ext cx="124" cy="36"/>
            </a:xfrm>
            <a:prstGeom prst="line">
              <a:avLst/>
            </a:prstGeom>
            <a:ln>
              <a:solidFill>
                <a:srgbClr val="1F02D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</a:endParaRPr>
            </a:p>
          </p:txBody>
        </p:sp>
        <p:sp>
          <p:nvSpPr>
            <p:cNvPr id="124" name="Arc 277"/>
            <p:cNvSpPr/>
            <p:nvPr/>
          </p:nvSpPr>
          <p:spPr bwMode="auto">
            <a:xfrm>
              <a:off x="1592" y="647"/>
              <a:ext cx="125" cy="104"/>
            </a:xfrm>
            <a:custGeom>
              <a:avLst/>
              <a:gdLst>
                <a:gd name="T0" fmla="*/ 0 w 21600"/>
                <a:gd name="T1" fmla="*/ 0 h 21031"/>
                <a:gd name="T2" fmla="*/ 0 w 21600"/>
                <a:gd name="T3" fmla="*/ 0 h 21031"/>
                <a:gd name="T4" fmla="*/ 0 w 21600"/>
                <a:gd name="T5" fmla="*/ 0 h 210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031"/>
                <a:gd name="T11" fmla="*/ 21600 w 21600"/>
                <a:gd name="T12" fmla="*/ 21031 h 210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031" fill="none" extrusionOk="0">
                  <a:moveTo>
                    <a:pt x="6075" y="-1"/>
                  </a:moveTo>
                  <a:cubicBezTo>
                    <a:pt x="15277" y="2696"/>
                    <a:pt x="21600" y="11138"/>
                    <a:pt x="21600" y="20728"/>
                  </a:cubicBezTo>
                  <a:cubicBezTo>
                    <a:pt x="21600" y="20829"/>
                    <a:pt x="21599" y="20930"/>
                    <a:pt x="21597" y="21030"/>
                  </a:cubicBezTo>
                </a:path>
                <a:path w="21600" h="21031" stroke="0" extrusionOk="0">
                  <a:moveTo>
                    <a:pt x="6075" y="-1"/>
                  </a:moveTo>
                  <a:cubicBezTo>
                    <a:pt x="15277" y="2696"/>
                    <a:pt x="21600" y="11138"/>
                    <a:pt x="21600" y="20728"/>
                  </a:cubicBezTo>
                  <a:cubicBezTo>
                    <a:pt x="21600" y="20829"/>
                    <a:pt x="21599" y="20930"/>
                    <a:pt x="21597" y="21030"/>
                  </a:cubicBezTo>
                  <a:lnTo>
                    <a:pt x="0" y="20728"/>
                  </a:lnTo>
                  <a:close/>
                </a:path>
              </a:pathLst>
            </a:custGeom>
            <a:ln>
              <a:solidFill>
                <a:srgbClr val="1F02D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</a:endParaRPr>
            </a:p>
          </p:txBody>
        </p:sp>
      </p:grpSp>
      <p:grpSp>
        <p:nvGrpSpPr>
          <p:cNvPr id="10" name="Group 306"/>
          <p:cNvGrpSpPr/>
          <p:nvPr/>
        </p:nvGrpSpPr>
        <p:grpSpPr bwMode="auto">
          <a:xfrm>
            <a:off x="4183856" y="7541418"/>
            <a:ext cx="1874045" cy="1488282"/>
            <a:chOff x="1584" y="179"/>
            <a:chExt cx="787" cy="625"/>
          </a:xfrm>
          <a:noFill/>
        </p:grpSpPr>
        <p:sp>
          <p:nvSpPr>
            <p:cNvPr id="133" name="AutoShape 307"/>
            <p:cNvSpPr>
              <a:spLocks noChangeArrowheads="1"/>
            </p:cNvSpPr>
            <p:nvPr/>
          </p:nvSpPr>
          <p:spPr bwMode="auto">
            <a:xfrm>
              <a:off x="1584" y="179"/>
              <a:ext cx="787" cy="575"/>
            </a:xfrm>
            <a:prstGeom prst="triangle">
              <a:avLst>
                <a:gd name="adj" fmla="val 23796"/>
              </a:avLst>
            </a:prstGeom>
            <a:grpFill/>
            <a:ln w="38100">
              <a:solidFill>
                <a:srgbClr val="1F02D0"/>
              </a:solidFill>
              <a:miter lim="800000"/>
            </a:ln>
          </p:spPr>
          <p:txBody>
            <a:bodyPr wrap="none" anchor="ctr"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" name="Line 308"/>
            <p:cNvSpPr>
              <a:spLocks noChangeShapeType="1"/>
            </p:cNvSpPr>
            <p:nvPr/>
          </p:nvSpPr>
          <p:spPr bwMode="auto">
            <a:xfrm flipH="1">
              <a:off x="1957" y="697"/>
              <a:ext cx="41" cy="107"/>
            </a:xfrm>
            <a:prstGeom prst="line">
              <a:avLst/>
            </a:prstGeom>
            <a:ln>
              <a:solidFill>
                <a:srgbClr val="1F02D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</a:endParaRPr>
            </a:p>
          </p:txBody>
        </p:sp>
        <p:sp>
          <p:nvSpPr>
            <p:cNvPr id="135" name="Line 309"/>
            <p:cNvSpPr>
              <a:spLocks noChangeShapeType="1"/>
            </p:cNvSpPr>
            <p:nvPr/>
          </p:nvSpPr>
          <p:spPr bwMode="auto">
            <a:xfrm>
              <a:off x="1617" y="450"/>
              <a:ext cx="124" cy="36"/>
            </a:xfrm>
            <a:prstGeom prst="line">
              <a:avLst/>
            </a:prstGeom>
            <a:ln>
              <a:solidFill>
                <a:srgbClr val="1F02D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</a:endParaRPr>
            </a:p>
          </p:txBody>
        </p:sp>
        <p:sp>
          <p:nvSpPr>
            <p:cNvPr id="136" name="Line 310"/>
            <p:cNvSpPr>
              <a:spLocks noChangeShapeType="1"/>
            </p:cNvSpPr>
            <p:nvPr/>
          </p:nvSpPr>
          <p:spPr bwMode="auto">
            <a:xfrm>
              <a:off x="1601" y="484"/>
              <a:ext cx="124" cy="36"/>
            </a:xfrm>
            <a:prstGeom prst="line">
              <a:avLst/>
            </a:prstGeom>
            <a:ln>
              <a:solidFill>
                <a:srgbClr val="1F02D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</a:endParaRPr>
            </a:p>
          </p:txBody>
        </p:sp>
        <p:sp>
          <p:nvSpPr>
            <p:cNvPr id="140" name="Arc 314"/>
            <p:cNvSpPr/>
            <p:nvPr/>
          </p:nvSpPr>
          <p:spPr bwMode="auto">
            <a:xfrm>
              <a:off x="1592" y="647"/>
              <a:ext cx="125" cy="104"/>
            </a:xfrm>
            <a:custGeom>
              <a:avLst/>
              <a:gdLst>
                <a:gd name="T0" fmla="*/ 0 w 21600"/>
                <a:gd name="T1" fmla="*/ 0 h 21031"/>
                <a:gd name="T2" fmla="*/ 0 w 21600"/>
                <a:gd name="T3" fmla="*/ 0 h 21031"/>
                <a:gd name="T4" fmla="*/ 0 w 21600"/>
                <a:gd name="T5" fmla="*/ 0 h 210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031"/>
                <a:gd name="T11" fmla="*/ 21600 w 21600"/>
                <a:gd name="T12" fmla="*/ 21031 h 210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031" fill="none" extrusionOk="0">
                  <a:moveTo>
                    <a:pt x="6075" y="-1"/>
                  </a:moveTo>
                  <a:cubicBezTo>
                    <a:pt x="15277" y="2696"/>
                    <a:pt x="21600" y="11138"/>
                    <a:pt x="21600" y="20728"/>
                  </a:cubicBezTo>
                  <a:cubicBezTo>
                    <a:pt x="21600" y="20829"/>
                    <a:pt x="21599" y="20930"/>
                    <a:pt x="21597" y="21030"/>
                  </a:cubicBezTo>
                </a:path>
                <a:path w="21600" h="21031" stroke="0" extrusionOk="0">
                  <a:moveTo>
                    <a:pt x="6075" y="-1"/>
                  </a:moveTo>
                  <a:cubicBezTo>
                    <a:pt x="15277" y="2696"/>
                    <a:pt x="21600" y="11138"/>
                    <a:pt x="21600" y="20728"/>
                  </a:cubicBezTo>
                  <a:cubicBezTo>
                    <a:pt x="21600" y="20829"/>
                    <a:pt x="21599" y="20930"/>
                    <a:pt x="21597" y="21030"/>
                  </a:cubicBezTo>
                  <a:lnTo>
                    <a:pt x="0" y="20728"/>
                  </a:lnTo>
                  <a:close/>
                </a:path>
              </a:pathLst>
            </a:custGeom>
            <a:ln>
              <a:solidFill>
                <a:srgbClr val="1F02D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</a:endParaRPr>
            </a:p>
          </p:txBody>
        </p:sp>
      </p:grpSp>
      <p:graphicFrame>
        <p:nvGraphicFramePr>
          <p:cNvPr id="4100" name="Object 2"/>
          <p:cNvGraphicFramePr>
            <a:graphicFrameLocks noChangeAspect="1"/>
          </p:cNvGraphicFramePr>
          <p:nvPr/>
        </p:nvGraphicFramePr>
        <p:xfrm>
          <a:off x="11927682" y="7674770"/>
          <a:ext cx="2245518" cy="440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" r:id="rId19" imgW="711200" imgH="165100" progId="Equation.DSMT4">
                  <p:embed/>
                </p:oleObj>
              </mc:Choice>
              <mc:Fallback>
                <p:oleObj r:id="rId19" imgW="711200" imgH="165100" progId="Equation.DSMT4">
                  <p:embed/>
                  <p:pic>
                    <p:nvPicPr>
                      <p:cNvPr id="4100" name="Object 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927682" y="7674770"/>
                        <a:ext cx="2245518" cy="44053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286"/>
          <p:cNvGrpSpPr/>
          <p:nvPr/>
        </p:nvGrpSpPr>
        <p:grpSpPr bwMode="auto">
          <a:xfrm>
            <a:off x="4014788" y="1974056"/>
            <a:ext cx="1890713" cy="1516857"/>
            <a:chOff x="1116" y="234"/>
            <a:chExt cx="794" cy="637"/>
          </a:xfrm>
          <a:noFill/>
        </p:grpSpPr>
        <p:sp>
          <p:nvSpPr>
            <p:cNvPr id="144" name="AutoShape 288"/>
            <p:cNvSpPr>
              <a:spLocks noChangeArrowheads="1"/>
            </p:cNvSpPr>
            <p:nvPr/>
          </p:nvSpPr>
          <p:spPr bwMode="auto">
            <a:xfrm>
              <a:off x="1116" y="234"/>
              <a:ext cx="794" cy="611"/>
            </a:xfrm>
            <a:prstGeom prst="triangle">
              <a:avLst>
                <a:gd name="adj" fmla="val 23796"/>
              </a:avLst>
            </a:prstGeom>
            <a:grpFill/>
            <a:ln w="38100">
              <a:solidFill>
                <a:srgbClr val="1F02D0"/>
              </a:solidFill>
              <a:miter lim="800000"/>
            </a:ln>
          </p:spPr>
          <p:txBody>
            <a:bodyPr wrap="none" anchor="ctr"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5" name="Line 289"/>
            <p:cNvSpPr>
              <a:spLocks noChangeShapeType="1"/>
            </p:cNvSpPr>
            <p:nvPr/>
          </p:nvSpPr>
          <p:spPr bwMode="auto">
            <a:xfrm>
              <a:off x="1350" y="797"/>
              <a:ext cx="79" cy="74"/>
            </a:xfrm>
            <a:prstGeom prst="line">
              <a:avLst/>
            </a:prstGeom>
            <a:grpFill/>
            <a:ln w="19050">
              <a:solidFill>
                <a:srgbClr val="1F02D0"/>
              </a:solidFill>
              <a:round/>
            </a:ln>
          </p:spPr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6" name="Line 290"/>
            <p:cNvSpPr>
              <a:spLocks noChangeShapeType="1"/>
            </p:cNvSpPr>
            <p:nvPr/>
          </p:nvSpPr>
          <p:spPr bwMode="auto">
            <a:xfrm flipH="1">
              <a:off x="1350" y="797"/>
              <a:ext cx="79" cy="74"/>
            </a:xfrm>
            <a:prstGeom prst="line">
              <a:avLst/>
            </a:prstGeom>
            <a:grpFill/>
            <a:ln w="19050">
              <a:solidFill>
                <a:srgbClr val="1F02D0"/>
              </a:solidFill>
              <a:round/>
            </a:ln>
          </p:spPr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" name="Line 291"/>
            <p:cNvSpPr>
              <a:spLocks noChangeShapeType="1"/>
            </p:cNvSpPr>
            <p:nvPr/>
          </p:nvSpPr>
          <p:spPr bwMode="auto">
            <a:xfrm flipH="1">
              <a:off x="1476" y="430"/>
              <a:ext cx="80" cy="85"/>
            </a:xfrm>
            <a:prstGeom prst="line">
              <a:avLst/>
            </a:prstGeom>
            <a:grpFill/>
            <a:ln w="19050">
              <a:solidFill>
                <a:srgbClr val="1F02D0"/>
              </a:solidFill>
              <a:round/>
            </a:ln>
          </p:spPr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8" name="Line 292"/>
            <p:cNvSpPr>
              <a:spLocks noChangeShapeType="1"/>
            </p:cNvSpPr>
            <p:nvPr/>
          </p:nvSpPr>
          <p:spPr bwMode="auto">
            <a:xfrm>
              <a:off x="1136" y="568"/>
              <a:ext cx="118" cy="37"/>
            </a:xfrm>
            <a:prstGeom prst="line">
              <a:avLst/>
            </a:prstGeom>
            <a:ln>
              <a:solidFill>
                <a:srgbClr val="1F02D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</a:endParaRPr>
            </a:p>
          </p:txBody>
        </p:sp>
        <p:sp>
          <p:nvSpPr>
            <p:cNvPr id="149" name="Line 293"/>
            <p:cNvSpPr>
              <a:spLocks noChangeShapeType="1"/>
            </p:cNvSpPr>
            <p:nvPr/>
          </p:nvSpPr>
          <p:spPr bwMode="auto">
            <a:xfrm>
              <a:off x="1158" y="520"/>
              <a:ext cx="118" cy="37"/>
            </a:xfrm>
            <a:prstGeom prst="line">
              <a:avLst/>
            </a:prstGeom>
            <a:ln>
              <a:solidFill>
                <a:srgbClr val="1F02D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</a:endParaRPr>
            </a:p>
          </p:txBody>
        </p:sp>
      </p:grpSp>
      <p:grpSp>
        <p:nvGrpSpPr>
          <p:cNvPr id="4121" name="Group 296"/>
          <p:cNvGrpSpPr/>
          <p:nvPr/>
        </p:nvGrpSpPr>
        <p:grpSpPr>
          <a:xfrm>
            <a:off x="7412833" y="2043113"/>
            <a:ext cx="1776413" cy="1500188"/>
            <a:chOff x="1046" y="186"/>
            <a:chExt cx="746" cy="630"/>
          </a:xfrm>
        </p:grpSpPr>
        <p:sp>
          <p:nvSpPr>
            <p:cNvPr id="4165" name="AutoShape 298"/>
            <p:cNvSpPr/>
            <p:nvPr/>
          </p:nvSpPr>
          <p:spPr>
            <a:xfrm>
              <a:off x="1046" y="186"/>
              <a:ext cx="746" cy="593"/>
            </a:xfrm>
            <a:prstGeom prst="triangle">
              <a:avLst>
                <a:gd name="adj" fmla="val 23796"/>
              </a:avLst>
            </a:prstGeom>
            <a:noFill/>
            <a:ln w="38100" cap="flat" cmpd="sng">
              <a:solidFill>
                <a:srgbClr val="1F02D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2700" dirty="0">
                <a:solidFill>
                  <a:srgbClr val="1F02D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66" name="Line 299"/>
            <p:cNvSpPr/>
            <p:nvPr/>
          </p:nvSpPr>
          <p:spPr>
            <a:xfrm>
              <a:off x="1350" y="742"/>
              <a:ext cx="79" cy="74"/>
            </a:xfrm>
            <a:prstGeom prst="line">
              <a:avLst/>
            </a:prstGeom>
            <a:ln w="19050" cap="flat" cmpd="sng">
              <a:solidFill>
                <a:srgbClr val="1F02D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67" name="Line 300"/>
            <p:cNvSpPr/>
            <p:nvPr/>
          </p:nvSpPr>
          <p:spPr>
            <a:xfrm flipH="1">
              <a:off x="1350" y="742"/>
              <a:ext cx="79" cy="74"/>
            </a:xfrm>
            <a:prstGeom prst="line">
              <a:avLst/>
            </a:prstGeom>
            <a:ln w="19050" cap="flat" cmpd="sng">
              <a:solidFill>
                <a:srgbClr val="1F02D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68" name="Line 301"/>
            <p:cNvSpPr/>
            <p:nvPr/>
          </p:nvSpPr>
          <p:spPr>
            <a:xfrm flipH="1">
              <a:off x="1476" y="430"/>
              <a:ext cx="80" cy="85"/>
            </a:xfrm>
            <a:prstGeom prst="line">
              <a:avLst/>
            </a:prstGeom>
            <a:ln w="19050" cap="flat" cmpd="sng">
              <a:solidFill>
                <a:srgbClr val="1F02D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8" name="Line 302"/>
            <p:cNvSpPr>
              <a:spLocks noChangeShapeType="1"/>
            </p:cNvSpPr>
            <p:nvPr/>
          </p:nvSpPr>
          <p:spPr bwMode="auto">
            <a:xfrm>
              <a:off x="1077" y="465"/>
              <a:ext cx="118" cy="37"/>
            </a:xfrm>
            <a:prstGeom prst="line">
              <a:avLst/>
            </a:prstGeom>
            <a:ln>
              <a:solidFill>
                <a:srgbClr val="1F02D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</a:endParaRPr>
            </a:p>
          </p:txBody>
        </p:sp>
        <p:sp>
          <p:nvSpPr>
            <p:cNvPr id="159" name="Line 303"/>
            <p:cNvSpPr>
              <a:spLocks noChangeShapeType="1"/>
            </p:cNvSpPr>
            <p:nvPr/>
          </p:nvSpPr>
          <p:spPr bwMode="auto">
            <a:xfrm>
              <a:off x="1062" y="501"/>
              <a:ext cx="118" cy="37"/>
            </a:xfrm>
            <a:prstGeom prst="line">
              <a:avLst/>
            </a:prstGeom>
            <a:ln>
              <a:solidFill>
                <a:srgbClr val="1F02D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1F02D0"/>
                </a:solidFill>
              </a:endParaRPr>
            </a:p>
          </p:txBody>
        </p:sp>
      </p:grpSp>
      <p:sp>
        <p:nvSpPr>
          <p:cNvPr id="164" name="Arc 314"/>
          <p:cNvSpPr/>
          <p:nvPr/>
        </p:nvSpPr>
        <p:spPr bwMode="auto">
          <a:xfrm>
            <a:off x="7429500" y="3200400"/>
            <a:ext cx="297657" cy="247650"/>
          </a:xfrm>
          <a:custGeom>
            <a:avLst/>
            <a:gdLst>
              <a:gd name="T0" fmla="*/ 0 w 21600"/>
              <a:gd name="T1" fmla="*/ 0 h 21031"/>
              <a:gd name="T2" fmla="*/ 0 w 21600"/>
              <a:gd name="T3" fmla="*/ 0 h 21031"/>
              <a:gd name="T4" fmla="*/ 0 w 21600"/>
              <a:gd name="T5" fmla="*/ 0 h 21031"/>
              <a:gd name="T6" fmla="*/ 0 60000 65536"/>
              <a:gd name="T7" fmla="*/ 0 60000 65536"/>
              <a:gd name="T8" fmla="*/ 0 60000 65536"/>
              <a:gd name="T9" fmla="*/ 0 w 21600"/>
              <a:gd name="T10" fmla="*/ 0 h 21031"/>
              <a:gd name="T11" fmla="*/ 21600 w 21600"/>
              <a:gd name="T12" fmla="*/ 21031 h 210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031" fill="none" extrusionOk="0">
                <a:moveTo>
                  <a:pt x="6075" y="-1"/>
                </a:moveTo>
                <a:cubicBezTo>
                  <a:pt x="15277" y="2696"/>
                  <a:pt x="21600" y="11138"/>
                  <a:pt x="21600" y="20728"/>
                </a:cubicBezTo>
                <a:cubicBezTo>
                  <a:pt x="21600" y="20829"/>
                  <a:pt x="21599" y="20930"/>
                  <a:pt x="21597" y="21030"/>
                </a:cubicBezTo>
              </a:path>
              <a:path w="21600" h="21031" stroke="0" extrusionOk="0">
                <a:moveTo>
                  <a:pt x="6075" y="-1"/>
                </a:moveTo>
                <a:cubicBezTo>
                  <a:pt x="15277" y="2696"/>
                  <a:pt x="21600" y="11138"/>
                  <a:pt x="21600" y="20728"/>
                </a:cubicBezTo>
                <a:cubicBezTo>
                  <a:pt x="21600" y="20829"/>
                  <a:pt x="21599" y="20930"/>
                  <a:pt x="21597" y="21030"/>
                </a:cubicBezTo>
                <a:lnTo>
                  <a:pt x="0" y="20728"/>
                </a:lnTo>
                <a:close/>
              </a:path>
            </a:pathLst>
          </a:custGeom>
          <a:ln>
            <a:solidFill>
              <a:srgbClr val="1F02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1F02D0"/>
              </a:solidFill>
            </a:endParaRPr>
          </a:p>
        </p:txBody>
      </p:sp>
      <p:graphicFrame>
        <p:nvGraphicFramePr>
          <p:cNvPr id="4101" name="Object 12"/>
          <p:cNvGraphicFramePr>
            <a:graphicFrameLocks noChangeAspect="1"/>
          </p:cNvGraphicFramePr>
          <p:nvPr/>
        </p:nvGraphicFramePr>
        <p:xfrm>
          <a:off x="11201400" y="1714500"/>
          <a:ext cx="389810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" r:id="rId21" imgW="1472565" imgH="177800" progId="Equation.DSMT4">
                  <p:embed/>
                </p:oleObj>
              </mc:Choice>
              <mc:Fallback>
                <p:oleObj r:id="rId21" imgW="1472565" imgH="177800" progId="Equation.DSMT4">
                  <p:embed/>
                  <p:pic>
                    <p:nvPicPr>
                      <p:cNvPr id="4101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01400" y="1714500"/>
                        <a:ext cx="3898107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13"/>
          <p:cNvGraphicFramePr>
            <a:graphicFrameLocks noChangeAspect="1"/>
          </p:cNvGraphicFramePr>
          <p:nvPr/>
        </p:nvGraphicFramePr>
        <p:xfrm>
          <a:off x="11315700" y="2628900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" r:id="rId22" imgW="723265" imgH="177800" progId="Equation.DSMT4">
                  <p:embed/>
                </p:oleObj>
              </mc:Choice>
              <mc:Fallback>
                <p:oleObj r:id="rId22" imgW="723265" imgH="177800" progId="Equation.DSMT4">
                  <p:embed/>
                  <p:pic>
                    <p:nvPicPr>
                      <p:cNvPr id="4102" name="Objec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15700" y="2628900"/>
                        <a:ext cx="20574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14"/>
          <p:cNvGraphicFramePr>
            <a:graphicFrameLocks noChangeAspect="1"/>
          </p:cNvGraphicFramePr>
          <p:nvPr/>
        </p:nvGraphicFramePr>
        <p:xfrm>
          <a:off x="11315700" y="3012282"/>
          <a:ext cx="2171700" cy="416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" r:id="rId23" imgW="723265" imgH="177800" progId="Equation.DSMT4">
                  <p:embed/>
                </p:oleObj>
              </mc:Choice>
              <mc:Fallback>
                <p:oleObj r:id="rId23" imgW="723265" imgH="177800" progId="Equation.DSMT4">
                  <p:embed/>
                  <p:pic>
                    <p:nvPicPr>
                      <p:cNvPr id="4103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315700" y="3012282"/>
                        <a:ext cx="2171700" cy="41671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15"/>
          <p:cNvGraphicFramePr>
            <a:graphicFrameLocks noChangeAspect="1"/>
          </p:cNvGraphicFramePr>
          <p:nvPr/>
        </p:nvGraphicFramePr>
        <p:xfrm>
          <a:off x="11315700" y="2238375"/>
          <a:ext cx="2171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" r:id="rId24" imgW="711200" imgH="165100" progId="Equation.DSMT4">
                  <p:embed/>
                </p:oleObj>
              </mc:Choice>
              <mc:Fallback>
                <p:oleObj r:id="rId24" imgW="711200" imgH="165100" progId="Equation.DSMT4">
                  <p:embed/>
                  <p:pic>
                    <p:nvPicPr>
                      <p:cNvPr id="4104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315700" y="2238375"/>
                        <a:ext cx="2171700" cy="390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17"/>
          <p:cNvGraphicFramePr>
            <a:graphicFrameLocks noChangeAspect="1"/>
          </p:cNvGraphicFramePr>
          <p:nvPr/>
        </p:nvGraphicFramePr>
        <p:xfrm>
          <a:off x="11201400" y="4114800"/>
          <a:ext cx="3543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" r:id="rId25" imgW="1142365" imgH="177800" progId="Equation.DSMT4">
                  <p:embed/>
                </p:oleObj>
              </mc:Choice>
              <mc:Fallback>
                <p:oleObj r:id="rId25" imgW="1142365" imgH="177800" progId="Equation.DSMT4">
                  <p:embed/>
                  <p:pic>
                    <p:nvPicPr>
                      <p:cNvPr id="4105" name="Object 1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201400" y="4114800"/>
                        <a:ext cx="35433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" name="Arc 266"/>
          <p:cNvSpPr/>
          <p:nvPr/>
        </p:nvSpPr>
        <p:spPr bwMode="auto">
          <a:xfrm flipH="1">
            <a:off x="8915401" y="3200400"/>
            <a:ext cx="328613" cy="269082"/>
          </a:xfrm>
          <a:custGeom>
            <a:avLst/>
            <a:gdLst>
              <a:gd name="G0" fmla="+- 0 0 0"/>
              <a:gd name="G1" fmla="+- 12408 0 0"/>
              <a:gd name="G2" fmla="+- 21600 0 0"/>
              <a:gd name="T0" fmla="*/ 17680 w 21593"/>
              <a:gd name="T1" fmla="*/ 0 h 12408"/>
              <a:gd name="T2" fmla="*/ 21593 w 21593"/>
              <a:gd name="T3" fmla="*/ 11841 h 12408"/>
              <a:gd name="T4" fmla="*/ 0 w 21593"/>
              <a:gd name="T5" fmla="*/ 12408 h 12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3" h="12408" fill="none" extrusionOk="0">
                <a:moveTo>
                  <a:pt x="17680" y="-1"/>
                </a:moveTo>
                <a:cubicBezTo>
                  <a:pt x="20120" y="3476"/>
                  <a:pt x="21481" y="7595"/>
                  <a:pt x="21592" y="11841"/>
                </a:cubicBezTo>
              </a:path>
              <a:path w="21593" h="12408" stroke="0" extrusionOk="0">
                <a:moveTo>
                  <a:pt x="17680" y="-1"/>
                </a:moveTo>
                <a:cubicBezTo>
                  <a:pt x="20120" y="3476"/>
                  <a:pt x="21481" y="7595"/>
                  <a:pt x="21592" y="11841"/>
                </a:cubicBezTo>
                <a:lnTo>
                  <a:pt x="0" y="12408"/>
                </a:lnTo>
                <a:close/>
              </a:path>
            </a:pathLst>
          </a:custGeom>
          <a:noFill/>
          <a:ln>
            <a:solidFill>
              <a:srgbClr val="1F02D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1F02D0"/>
              </a:solidFill>
            </a:endParaRPr>
          </a:p>
        </p:txBody>
      </p:sp>
      <p:sp>
        <p:nvSpPr>
          <p:cNvPr id="178" name="Arc 266"/>
          <p:cNvSpPr/>
          <p:nvPr/>
        </p:nvSpPr>
        <p:spPr bwMode="auto">
          <a:xfrm flipH="1">
            <a:off x="8801100" y="3086100"/>
            <a:ext cx="342900" cy="383382"/>
          </a:xfrm>
          <a:custGeom>
            <a:avLst/>
            <a:gdLst>
              <a:gd name="G0" fmla="+- 0 0 0"/>
              <a:gd name="G1" fmla="+- 12408 0 0"/>
              <a:gd name="G2" fmla="+- 21600 0 0"/>
              <a:gd name="T0" fmla="*/ 17680 w 21593"/>
              <a:gd name="T1" fmla="*/ 0 h 12408"/>
              <a:gd name="T2" fmla="*/ 21593 w 21593"/>
              <a:gd name="T3" fmla="*/ 11841 h 12408"/>
              <a:gd name="T4" fmla="*/ 0 w 21593"/>
              <a:gd name="T5" fmla="*/ 12408 h 12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3" h="12408" fill="none" extrusionOk="0">
                <a:moveTo>
                  <a:pt x="17680" y="-1"/>
                </a:moveTo>
                <a:cubicBezTo>
                  <a:pt x="20120" y="3476"/>
                  <a:pt x="21481" y="7595"/>
                  <a:pt x="21592" y="11841"/>
                </a:cubicBezTo>
              </a:path>
              <a:path w="21593" h="12408" stroke="0" extrusionOk="0">
                <a:moveTo>
                  <a:pt x="17680" y="-1"/>
                </a:moveTo>
                <a:cubicBezTo>
                  <a:pt x="20120" y="3476"/>
                  <a:pt x="21481" y="7595"/>
                  <a:pt x="21592" y="11841"/>
                </a:cubicBezTo>
                <a:lnTo>
                  <a:pt x="0" y="12408"/>
                </a:lnTo>
                <a:close/>
              </a:path>
            </a:pathLst>
          </a:custGeom>
          <a:noFill/>
          <a:ln>
            <a:solidFill>
              <a:srgbClr val="1F02D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1F02D0"/>
              </a:solidFill>
            </a:endParaRPr>
          </a:p>
        </p:txBody>
      </p:sp>
      <p:sp>
        <p:nvSpPr>
          <p:cNvPr id="179" name="Arc 266"/>
          <p:cNvSpPr/>
          <p:nvPr/>
        </p:nvSpPr>
        <p:spPr bwMode="auto">
          <a:xfrm flipH="1">
            <a:off x="5614988" y="3200400"/>
            <a:ext cx="328613" cy="269082"/>
          </a:xfrm>
          <a:custGeom>
            <a:avLst/>
            <a:gdLst>
              <a:gd name="G0" fmla="+- 0 0 0"/>
              <a:gd name="G1" fmla="+- 12408 0 0"/>
              <a:gd name="G2" fmla="+- 21600 0 0"/>
              <a:gd name="T0" fmla="*/ 17680 w 21593"/>
              <a:gd name="T1" fmla="*/ 0 h 12408"/>
              <a:gd name="T2" fmla="*/ 21593 w 21593"/>
              <a:gd name="T3" fmla="*/ 11841 h 12408"/>
              <a:gd name="T4" fmla="*/ 0 w 21593"/>
              <a:gd name="T5" fmla="*/ 12408 h 12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3" h="12408" fill="none" extrusionOk="0">
                <a:moveTo>
                  <a:pt x="17680" y="-1"/>
                </a:moveTo>
                <a:cubicBezTo>
                  <a:pt x="20120" y="3476"/>
                  <a:pt x="21481" y="7595"/>
                  <a:pt x="21592" y="11841"/>
                </a:cubicBezTo>
              </a:path>
              <a:path w="21593" h="12408" stroke="0" extrusionOk="0">
                <a:moveTo>
                  <a:pt x="17680" y="-1"/>
                </a:moveTo>
                <a:cubicBezTo>
                  <a:pt x="20120" y="3476"/>
                  <a:pt x="21481" y="7595"/>
                  <a:pt x="21592" y="11841"/>
                </a:cubicBezTo>
                <a:lnTo>
                  <a:pt x="0" y="12408"/>
                </a:lnTo>
                <a:close/>
              </a:path>
            </a:pathLst>
          </a:custGeom>
          <a:noFill/>
          <a:ln>
            <a:solidFill>
              <a:srgbClr val="1F02D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1F02D0"/>
              </a:solidFill>
            </a:endParaRPr>
          </a:p>
        </p:txBody>
      </p:sp>
      <p:sp>
        <p:nvSpPr>
          <p:cNvPr id="180" name="Arc 266"/>
          <p:cNvSpPr/>
          <p:nvPr/>
        </p:nvSpPr>
        <p:spPr bwMode="auto">
          <a:xfrm flipH="1">
            <a:off x="5486400" y="3086100"/>
            <a:ext cx="342900" cy="383382"/>
          </a:xfrm>
          <a:custGeom>
            <a:avLst/>
            <a:gdLst>
              <a:gd name="G0" fmla="+- 0 0 0"/>
              <a:gd name="G1" fmla="+- 12408 0 0"/>
              <a:gd name="G2" fmla="+- 21600 0 0"/>
              <a:gd name="T0" fmla="*/ 17680 w 21593"/>
              <a:gd name="T1" fmla="*/ 0 h 12408"/>
              <a:gd name="T2" fmla="*/ 21593 w 21593"/>
              <a:gd name="T3" fmla="*/ 11841 h 12408"/>
              <a:gd name="T4" fmla="*/ 0 w 21593"/>
              <a:gd name="T5" fmla="*/ 12408 h 12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3" h="12408" fill="none" extrusionOk="0">
                <a:moveTo>
                  <a:pt x="17680" y="-1"/>
                </a:moveTo>
                <a:cubicBezTo>
                  <a:pt x="20120" y="3476"/>
                  <a:pt x="21481" y="7595"/>
                  <a:pt x="21592" y="11841"/>
                </a:cubicBezTo>
              </a:path>
              <a:path w="21593" h="12408" stroke="0" extrusionOk="0">
                <a:moveTo>
                  <a:pt x="17680" y="-1"/>
                </a:moveTo>
                <a:cubicBezTo>
                  <a:pt x="20120" y="3476"/>
                  <a:pt x="21481" y="7595"/>
                  <a:pt x="21592" y="11841"/>
                </a:cubicBezTo>
                <a:lnTo>
                  <a:pt x="0" y="12408"/>
                </a:lnTo>
                <a:close/>
              </a:path>
            </a:pathLst>
          </a:custGeom>
          <a:noFill/>
          <a:ln>
            <a:solidFill>
              <a:srgbClr val="1F02D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1F02D0"/>
              </a:solidFill>
            </a:endParaRPr>
          </a:p>
        </p:txBody>
      </p:sp>
      <p:sp>
        <p:nvSpPr>
          <p:cNvPr id="183" name="Arc 314"/>
          <p:cNvSpPr/>
          <p:nvPr/>
        </p:nvSpPr>
        <p:spPr bwMode="auto">
          <a:xfrm rot="7214372">
            <a:off x="4417220" y="2143125"/>
            <a:ext cx="354807" cy="269082"/>
          </a:xfrm>
          <a:custGeom>
            <a:avLst/>
            <a:gdLst>
              <a:gd name="T0" fmla="*/ 0 w 21600"/>
              <a:gd name="T1" fmla="*/ 0 h 21031"/>
              <a:gd name="T2" fmla="*/ 0 w 21600"/>
              <a:gd name="T3" fmla="*/ 0 h 21031"/>
              <a:gd name="T4" fmla="*/ 0 w 21600"/>
              <a:gd name="T5" fmla="*/ 0 h 21031"/>
              <a:gd name="T6" fmla="*/ 0 60000 65536"/>
              <a:gd name="T7" fmla="*/ 0 60000 65536"/>
              <a:gd name="T8" fmla="*/ 0 60000 65536"/>
              <a:gd name="T9" fmla="*/ 0 w 21600"/>
              <a:gd name="T10" fmla="*/ 0 h 21031"/>
              <a:gd name="T11" fmla="*/ 21600 w 21600"/>
              <a:gd name="T12" fmla="*/ 21031 h 210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031" fill="none" extrusionOk="0">
                <a:moveTo>
                  <a:pt x="6075" y="-1"/>
                </a:moveTo>
                <a:cubicBezTo>
                  <a:pt x="15277" y="2696"/>
                  <a:pt x="21600" y="11138"/>
                  <a:pt x="21600" y="20728"/>
                </a:cubicBezTo>
                <a:cubicBezTo>
                  <a:pt x="21600" y="20829"/>
                  <a:pt x="21599" y="20930"/>
                  <a:pt x="21597" y="21030"/>
                </a:cubicBezTo>
              </a:path>
              <a:path w="21600" h="21031" stroke="0" extrusionOk="0">
                <a:moveTo>
                  <a:pt x="6075" y="-1"/>
                </a:moveTo>
                <a:cubicBezTo>
                  <a:pt x="15277" y="2696"/>
                  <a:pt x="21600" y="11138"/>
                  <a:pt x="21600" y="20728"/>
                </a:cubicBezTo>
                <a:cubicBezTo>
                  <a:pt x="21600" y="20829"/>
                  <a:pt x="21599" y="20930"/>
                  <a:pt x="21597" y="21030"/>
                </a:cubicBezTo>
                <a:lnTo>
                  <a:pt x="0" y="20728"/>
                </a:lnTo>
                <a:close/>
              </a:path>
            </a:pathLst>
          </a:custGeom>
          <a:noFill/>
          <a:ln>
            <a:solidFill>
              <a:srgbClr val="1F02D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1F02D0"/>
              </a:solidFill>
            </a:endParaRPr>
          </a:p>
        </p:txBody>
      </p:sp>
      <p:cxnSp>
        <p:nvCxnSpPr>
          <p:cNvPr id="185" name="Straight Connector 184"/>
          <p:cNvCxnSpPr/>
          <p:nvPr/>
        </p:nvCxnSpPr>
        <p:spPr bwMode="auto">
          <a:xfrm rot="5400000">
            <a:off x="4457700" y="2400301"/>
            <a:ext cx="228600" cy="4763"/>
          </a:xfrm>
          <a:prstGeom prst="line">
            <a:avLst/>
          </a:prstGeom>
          <a:ln>
            <a:solidFill>
              <a:srgbClr val="1F02D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6" name="Arc 314"/>
          <p:cNvSpPr/>
          <p:nvPr/>
        </p:nvSpPr>
        <p:spPr bwMode="auto">
          <a:xfrm rot="7214372">
            <a:off x="7731920" y="2143125"/>
            <a:ext cx="354807" cy="269082"/>
          </a:xfrm>
          <a:custGeom>
            <a:avLst/>
            <a:gdLst>
              <a:gd name="T0" fmla="*/ 0 w 21600"/>
              <a:gd name="T1" fmla="*/ 0 h 21031"/>
              <a:gd name="T2" fmla="*/ 0 w 21600"/>
              <a:gd name="T3" fmla="*/ 0 h 21031"/>
              <a:gd name="T4" fmla="*/ 0 w 21600"/>
              <a:gd name="T5" fmla="*/ 0 h 21031"/>
              <a:gd name="T6" fmla="*/ 0 60000 65536"/>
              <a:gd name="T7" fmla="*/ 0 60000 65536"/>
              <a:gd name="T8" fmla="*/ 0 60000 65536"/>
              <a:gd name="T9" fmla="*/ 0 w 21600"/>
              <a:gd name="T10" fmla="*/ 0 h 21031"/>
              <a:gd name="T11" fmla="*/ 21600 w 21600"/>
              <a:gd name="T12" fmla="*/ 21031 h 210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031" fill="none" extrusionOk="0">
                <a:moveTo>
                  <a:pt x="6075" y="-1"/>
                </a:moveTo>
                <a:cubicBezTo>
                  <a:pt x="15277" y="2696"/>
                  <a:pt x="21600" y="11138"/>
                  <a:pt x="21600" y="20728"/>
                </a:cubicBezTo>
                <a:cubicBezTo>
                  <a:pt x="21600" y="20829"/>
                  <a:pt x="21599" y="20930"/>
                  <a:pt x="21597" y="21030"/>
                </a:cubicBezTo>
              </a:path>
              <a:path w="21600" h="21031" stroke="0" extrusionOk="0">
                <a:moveTo>
                  <a:pt x="6075" y="-1"/>
                </a:moveTo>
                <a:cubicBezTo>
                  <a:pt x="15277" y="2696"/>
                  <a:pt x="21600" y="11138"/>
                  <a:pt x="21600" y="20728"/>
                </a:cubicBezTo>
                <a:cubicBezTo>
                  <a:pt x="21600" y="20829"/>
                  <a:pt x="21599" y="20930"/>
                  <a:pt x="21597" y="21030"/>
                </a:cubicBezTo>
                <a:lnTo>
                  <a:pt x="0" y="20728"/>
                </a:lnTo>
                <a:close/>
              </a:path>
            </a:pathLst>
          </a:custGeom>
          <a:noFill/>
          <a:ln>
            <a:solidFill>
              <a:srgbClr val="1F02D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1F02D0"/>
              </a:solidFill>
            </a:endParaRPr>
          </a:p>
        </p:txBody>
      </p:sp>
      <p:cxnSp>
        <p:nvCxnSpPr>
          <p:cNvPr id="187" name="Straight Connector 186"/>
          <p:cNvCxnSpPr/>
          <p:nvPr/>
        </p:nvCxnSpPr>
        <p:spPr bwMode="auto">
          <a:xfrm rot="5400000">
            <a:off x="7772400" y="2400301"/>
            <a:ext cx="228600" cy="4763"/>
          </a:xfrm>
          <a:prstGeom prst="line">
            <a:avLst/>
          </a:prstGeom>
          <a:ln>
            <a:solidFill>
              <a:srgbClr val="1F02D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33" name="TextBox 1"/>
          <p:cNvSpPr txBox="1"/>
          <p:nvPr/>
        </p:nvSpPr>
        <p:spPr>
          <a:xfrm>
            <a:off x="10172701" y="1600201"/>
            <a:ext cx="805029" cy="10156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 dirty="0">
                <a:solidFill>
                  <a:srgbClr val="1F02D0"/>
                </a:solidFill>
                <a:latin typeface="Times New Roman" panose="02020603050405020304" pitchFamily="18" charset="0"/>
              </a:rPr>
              <a:t>Nếu</a:t>
            </a:r>
          </a:p>
          <a:p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34" name="TextBox 113"/>
          <p:cNvSpPr txBox="1"/>
          <p:nvPr/>
        </p:nvSpPr>
        <p:spPr>
          <a:xfrm>
            <a:off x="10172701" y="4538663"/>
            <a:ext cx="805029" cy="10156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 dirty="0">
                <a:solidFill>
                  <a:srgbClr val="1F02D0"/>
                </a:solidFill>
                <a:latin typeface="Times New Roman" panose="02020603050405020304" pitchFamily="18" charset="0"/>
              </a:rPr>
              <a:t>Nếu</a:t>
            </a:r>
          </a:p>
          <a:p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35" name="TextBox 115"/>
          <p:cNvSpPr txBox="1"/>
          <p:nvPr/>
        </p:nvSpPr>
        <p:spPr>
          <a:xfrm>
            <a:off x="10058401" y="7167563"/>
            <a:ext cx="805029" cy="10156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 dirty="0">
                <a:solidFill>
                  <a:srgbClr val="1F02D0"/>
                </a:solidFill>
                <a:latin typeface="Times New Roman" panose="02020603050405020304" pitchFamily="18" charset="0"/>
              </a:rPr>
              <a:t>Nếu</a:t>
            </a:r>
          </a:p>
          <a:p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36" name="TextBox 130"/>
          <p:cNvSpPr txBox="1"/>
          <p:nvPr/>
        </p:nvSpPr>
        <p:spPr>
          <a:xfrm>
            <a:off x="10172701" y="3971925"/>
            <a:ext cx="697627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>
                <a:solidFill>
                  <a:srgbClr val="1F02D0"/>
                </a:solidFill>
                <a:latin typeface="Times New Roman" panose="02020603050405020304" pitchFamily="18" charset="0"/>
              </a:rPr>
              <a:t>T</a:t>
            </a:r>
            <a:r>
              <a:rPr lang="en-US" sz="3000" i="1">
                <a:solidFill>
                  <a:srgbClr val="1F02D0"/>
                </a:solidFill>
                <a:latin typeface="Times New Roman" panose="02020603050405020304" pitchFamily="18" charset="0"/>
              </a:rPr>
              <a:t>h</a:t>
            </a:r>
            <a:r>
              <a:rPr sz="3000" i="1">
                <a:solidFill>
                  <a:srgbClr val="1F02D0"/>
                </a:solidFill>
                <a:latin typeface="Times New Roman" panose="02020603050405020304" pitchFamily="18" charset="0"/>
              </a:rPr>
              <a:t>ì</a:t>
            </a:r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37" name="TextBox 131"/>
          <p:cNvSpPr txBox="1"/>
          <p:nvPr/>
        </p:nvSpPr>
        <p:spPr>
          <a:xfrm>
            <a:off x="10172701" y="6372225"/>
            <a:ext cx="697627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 dirty="0">
                <a:solidFill>
                  <a:srgbClr val="1F02D0"/>
                </a:solidFill>
                <a:latin typeface="Times New Roman" panose="02020603050405020304" pitchFamily="18" charset="0"/>
              </a:rPr>
              <a:t>Thì</a:t>
            </a:r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38" name="TextBox 140"/>
          <p:cNvSpPr txBox="1"/>
          <p:nvPr/>
        </p:nvSpPr>
        <p:spPr>
          <a:xfrm>
            <a:off x="10172701" y="9001125"/>
            <a:ext cx="697627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 dirty="0">
                <a:solidFill>
                  <a:srgbClr val="1F02D0"/>
                </a:solidFill>
                <a:latin typeface="Times New Roman" panose="02020603050405020304" pitchFamily="18" charset="0"/>
              </a:rPr>
              <a:t>Thì</a:t>
            </a:r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39" name="TextBox 141"/>
          <p:cNvSpPr txBox="1"/>
          <p:nvPr/>
        </p:nvSpPr>
        <p:spPr>
          <a:xfrm>
            <a:off x="7931945" y="1457325"/>
            <a:ext cx="548548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 dirty="0">
                <a:solidFill>
                  <a:srgbClr val="1F02D0"/>
                </a:solidFill>
                <a:latin typeface="Times New Roman" panose="02020603050405020304" pitchFamily="18" charset="0"/>
              </a:rPr>
              <a:t>A’</a:t>
            </a:r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40" name="TextBox 152"/>
          <p:cNvSpPr txBox="1"/>
          <p:nvPr/>
        </p:nvSpPr>
        <p:spPr>
          <a:xfrm>
            <a:off x="9282113" y="3171825"/>
            <a:ext cx="569387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 dirty="0">
                <a:solidFill>
                  <a:srgbClr val="1F02D0"/>
                </a:solidFill>
                <a:latin typeface="Times New Roman" panose="02020603050405020304" pitchFamily="18" charset="0"/>
              </a:rPr>
              <a:t>C’</a:t>
            </a:r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41" name="TextBox 153"/>
          <p:cNvSpPr txBox="1"/>
          <p:nvPr/>
        </p:nvSpPr>
        <p:spPr>
          <a:xfrm>
            <a:off x="6743700" y="3171825"/>
            <a:ext cx="548548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 dirty="0">
                <a:solidFill>
                  <a:srgbClr val="1F02D0"/>
                </a:solidFill>
                <a:latin typeface="Times New Roman" panose="02020603050405020304" pitchFamily="18" charset="0"/>
              </a:rPr>
              <a:t>B’</a:t>
            </a:r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42" name="TextBox 154"/>
          <p:cNvSpPr txBox="1"/>
          <p:nvPr/>
        </p:nvSpPr>
        <p:spPr>
          <a:xfrm>
            <a:off x="5829300" y="3171825"/>
            <a:ext cx="441146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 dirty="0">
                <a:solidFill>
                  <a:srgbClr val="1F02D0"/>
                </a:solidFill>
                <a:latin typeface="Times New Roman" panose="02020603050405020304" pitchFamily="18" charset="0"/>
              </a:rPr>
              <a:t>C</a:t>
            </a:r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43" name="TextBox 155"/>
          <p:cNvSpPr txBox="1"/>
          <p:nvPr/>
        </p:nvSpPr>
        <p:spPr>
          <a:xfrm>
            <a:off x="3429000" y="3171825"/>
            <a:ext cx="420308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3000" i="1">
                <a:solidFill>
                  <a:srgbClr val="1F02D0"/>
                </a:solidFill>
                <a:latin typeface="Times New Roman" panose="02020603050405020304" pitchFamily="18" charset="0"/>
              </a:rPr>
              <a:t>B</a:t>
            </a:r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44" name="TextBox 156"/>
          <p:cNvSpPr txBox="1"/>
          <p:nvPr/>
        </p:nvSpPr>
        <p:spPr>
          <a:xfrm>
            <a:off x="3543300" y="1485900"/>
            <a:ext cx="420308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 dirty="0">
                <a:solidFill>
                  <a:srgbClr val="1F02D0"/>
                </a:solidFill>
                <a:latin typeface="Times New Roman" panose="02020603050405020304" pitchFamily="18" charset="0"/>
              </a:rPr>
              <a:t>A</a:t>
            </a:r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45" name="TextBox 159"/>
          <p:cNvSpPr txBox="1"/>
          <p:nvPr/>
        </p:nvSpPr>
        <p:spPr>
          <a:xfrm>
            <a:off x="3771900" y="4657725"/>
            <a:ext cx="420308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 dirty="0">
                <a:solidFill>
                  <a:srgbClr val="1F02D0"/>
                </a:solidFill>
                <a:latin typeface="Times New Roman" panose="02020603050405020304" pitchFamily="18" charset="0"/>
              </a:rPr>
              <a:t>A</a:t>
            </a:r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46" name="TextBox 160"/>
          <p:cNvSpPr txBox="1"/>
          <p:nvPr/>
        </p:nvSpPr>
        <p:spPr>
          <a:xfrm>
            <a:off x="3429000" y="6486525"/>
            <a:ext cx="420308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 dirty="0">
                <a:solidFill>
                  <a:srgbClr val="1F02D0"/>
                </a:solidFill>
                <a:latin typeface="Times New Roman" panose="02020603050405020304" pitchFamily="18" charset="0"/>
              </a:rPr>
              <a:t>B</a:t>
            </a:r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47" name="TextBox 161"/>
          <p:cNvSpPr txBox="1"/>
          <p:nvPr/>
        </p:nvSpPr>
        <p:spPr>
          <a:xfrm>
            <a:off x="5829300" y="6057900"/>
            <a:ext cx="441146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 dirty="0">
                <a:solidFill>
                  <a:srgbClr val="1F02D0"/>
                </a:solidFill>
                <a:latin typeface="Times New Roman" panose="02020603050405020304" pitchFamily="18" charset="0"/>
              </a:rPr>
              <a:t>C</a:t>
            </a:r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48" name="TextBox 164"/>
          <p:cNvSpPr txBox="1"/>
          <p:nvPr/>
        </p:nvSpPr>
        <p:spPr>
          <a:xfrm>
            <a:off x="7360445" y="4429125"/>
            <a:ext cx="548548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 dirty="0">
                <a:solidFill>
                  <a:srgbClr val="1F02D0"/>
                </a:solidFill>
                <a:latin typeface="Times New Roman" panose="02020603050405020304" pitchFamily="18" charset="0"/>
              </a:rPr>
              <a:t>A’</a:t>
            </a:r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49" name="TextBox 165"/>
          <p:cNvSpPr txBox="1"/>
          <p:nvPr/>
        </p:nvSpPr>
        <p:spPr>
          <a:xfrm>
            <a:off x="6743700" y="6029325"/>
            <a:ext cx="548548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 dirty="0">
                <a:solidFill>
                  <a:srgbClr val="1F02D0"/>
                </a:solidFill>
                <a:latin typeface="Times New Roman" panose="02020603050405020304" pitchFamily="18" charset="0"/>
              </a:rPr>
              <a:t>B’</a:t>
            </a:r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50" name="TextBox 166"/>
          <p:cNvSpPr txBox="1"/>
          <p:nvPr/>
        </p:nvSpPr>
        <p:spPr>
          <a:xfrm>
            <a:off x="9258301" y="6029325"/>
            <a:ext cx="569387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 dirty="0">
                <a:solidFill>
                  <a:srgbClr val="1F02D0"/>
                </a:solidFill>
                <a:latin typeface="Times New Roman" panose="02020603050405020304" pitchFamily="18" charset="0"/>
              </a:rPr>
              <a:t>C’</a:t>
            </a:r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51" name="TextBox 2"/>
          <p:cNvSpPr txBox="1"/>
          <p:nvPr/>
        </p:nvSpPr>
        <p:spPr>
          <a:xfrm>
            <a:off x="5991225" y="6579395"/>
            <a:ext cx="1050288" cy="5078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700" dirty="0">
                <a:solidFill>
                  <a:srgbClr val="003300"/>
                </a:solidFill>
                <a:latin typeface="Times New Roman" panose="02020603050405020304" pitchFamily="18" charset="0"/>
              </a:rPr>
              <a:t>C.C.C</a:t>
            </a:r>
            <a:endParaRPr lang="vi-VN" altLang="x-none" sz="2700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52" name="TextBox 167"/>
          <p:cNvSpPr txBox="1"/>
          <p:nvPr/>
        </p:nvSpPr>
        <p:spPr>
          <a:xfrm>
            <a:off x="6172200" y="9322595"/>
            <a:ext cx="1069524" cy="5078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700" dirty="0">
                <a:solidFill>
                  <a:srgbClr val="003300"/>
                </a:solidFill>
                <a:latin typeface="Times New Roman" panose="02020603050405020304" pitchFamily="18" charset="0"/>
              </a:rPr>
              <a:t>C.G.C</a:t>
            </a:r>
            <a:endParaRPr lang="vi-VN" altLang="x-none" sz="2700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53" name="TextBox 168"/>
          <p:cNvSpPr txBox="1"/>
          <p:nvPr/>
        </p:nvSpPr>
        <p:spPr>
          <a:xfrm>
            <a:off x="9258301" y="8801100"/>
            <a:ext cx="569387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 dirty="0">
                <a:solidFill>
                  <a:srgbClr val="1F02D0"/>
                </a:solidFill>
                <a:latin typeface="Times New Roman" panose="02020603050405020304" pitchFamily="18" charset="0"/>
              </a:rPr>
              <a:t>C’</a:t>
            </a:r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54" name="TextBox 169"/>
          <p:cNvSpPr txBox="1"/>
          <p:nvPr/>
        </p:nvSpPr>
        <p:spPr>
          <a:xfrm>
            <a:off x="7315200" y="7172325"/>
            <a:ext cx="548548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 dirty="0">
                <a:solidFill>
                  <a:srgbClr val="1F02D0"/>
                </a:solidFill>
                <a:latin typeface="Times New Roman" panose="02020603050405020304" pitchFamily="18" charset="0"/>
              </a:rPr>
              <a:t>A’</a:t>
            </a:r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55" name="TextBox 170"/>
          <p:cNvSpPr txBox="1"/>
          <p:nvPr/>
        </p:nvSpPr>
        <p:spPr>
          <a:xfrm>
            <a:off x="7224713" y="8886825"/>
            <a:ext cx="548548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 dirty="0">
                <a:solidFill>
                  <a:srgbClr val="1F02D0"/>
                </a:solidFill>
                <a:latin typeface="Times New Roman" panose="02020603050405020304" pitchFamily="18" charset="0"/>
              </a:rPr>
              <a:t>B’</a:t>
            </a:r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56" name="TextBox 171"/>
          <p:cNvSpPr txBox="1"/>
          <p:nvPr/>
        </p:nvSpPr>
        <p:spPr>
          <a:xfrm>
            <a:off x="3886200" y="7086600"/>
            <a:ext cx="420308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 dirty="0">
                <a:solidFill>
                  <a:srgbClr val="1F02D0"/>
                </a:solidFill>
                <a:latin typeface="Times New Roman" panose="02020603050405020304" pitchFamily="18" charset="0"/>
              </a:rPr>
              <a:t>A</a:t>
            </a:r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57" name="TextBox 172"/>
          <p:cNvSpPr txBox="1"/>
          <p:nvPr/>
        </p:nvSpPr>
        <p:spPr>
          <a:xfrm>
            <a:off x="3543300" y="8658225"/>
            <a:ext cx="420308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 dirty="0">
                <a:solidFill>
                  <a:srgbClr val="1F02D0"/>
                </a:solidFill>
                <a:latin typeface="Times New Roman" panose="02020603050405020304" pitchFamily="18" charset="0"/>
              </a:rPr>
              <a:t>B</a:t>
            </a:r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58" name="TextBox 173"/>
          <p:cNvSpPr txBox="1"/>
          <p:nvPr/>
        </p:nvSpPr>
        <p:spPr>
          <a:xfrm>
            <a:off x="6057900" y="8458200"/>
            <a:ext cx="441146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000" i="1" dirty="0">
                <a:solidFill>
                  <a:srgbClr val="1F02D0"/>
                </a:solidFill>
                <a:latin typeface="Times New Roman" panose="02020603050405020304" pitchFamily="18" charset="0"/>
              </a:rPr>
              <a:t>C</a:t>
            </a:r>
            <a:endParaRPr lang="vi-VN" altLang="x-none" sz="3000" dirty="0">
              <a:latin typeface="Times New Roman" panose="02020603050405020304" pitchFamily="18" charset="0"/>
            </a:endParaRPr>
          </a:p>
        </p:txBody>
      </p:sp>
      <p:sp>
        <p:nvSpPr>
          <p:cNvPr id="4159" name="TextBox 11"/>
          <p:cNvSpPr txBox="1"/>
          <p:nvPr/>
        </p:nvSpPr>
        <p:spPr>
          <a:xfrm>
            <a:off x="5384008" y="3810001"/>
            <a:ext cx="2002471" cy="10156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003300"/>
                </a:solidFill>
                <a:latin typeface="Times New Roman" panose="02020603050405020304" pitchFamily="18" charset="0"/>
              </a:rPr>
              <a:t>Đị</a:t>
            </a:r>
            <a:r>
              <a:rPr sz="3000">
                <a:solidFill>
                  <a:srgbClr val="003300"/>
                </a:solidFill>
                <a:latin typeface="Times New Roman" panose="02020603050405020304" pitchFamily="18" charset="0"/>
              </a:rPr>
              <a:t>nh </a:t>
            </a:r>
            <a:r>
              <a:rPr sz="3000" dirty="0">
                <a:solidFill>
                  <a:srgbClr val="003300"/>
                </a:solidFill>
                <a:latin typeface="Times New Roman" panose="02020603050405020304" pitchFamily="18" charset="0"/>
              </a:rPr>
              <a:t>nghĩa </a:t>
            </a:r>
          </a:p>
          <a:p>
            <a:endParaRPr lang="vi-VN" altLang="x-none" sz="3000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616" name="Rectangle 88"/>
          <p:cNvSpPr>
            <a:spLocks noChangeArrowheads="1"/>
          </p:cNvSpPr>
          <p:nvPr/>
        </p:nvSpPr>
        <p:spPr bwMode="auto">
          <a:xfrm>
            <a:off x="2286001" y="112068"/>
            <a:ext cx="184731" cy="4616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latin typeface="Times New Roman" panose="02020603050405020304" pitchFamily="18" charset="0"/>
            </a:endParaRPr>
          </a:p>
        </p:txBody>
      </p:sp>
      <p:pic>
        <p:nvPicPr>
          <p:cNvPr id="22615" name="Picture 87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1420" y="3429000"/>
            <a:ext cx="3736181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617" name="Rectangle 89"/>
          <p:cNvSpPr>
            <a:spLocks noChangeArrowheads="1"/>
          </p:cNvSpPr>
          <p:nvPr/>
        </p:nvSpPr>
        <p:spPr bwMode="auto">
          <a:xfrm>
            <a:off x="2286001" y="1169344"/>
            <a:ext cx="184731" cy="4616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latin typeface="Times New Roman" panose="02020603050405020304" pitchFamily="18" charset="0"/>
            </a:endParaRPr>
          </a:p>
        </p:txBody>
      </p:sp>
      <p:sp>
        <p:nvSpPr>
          <p:cNvPr id="22619" name="Rectangle 91"/>
          <p:cNvSpPr>
            <a:spLocks noChangeArrowheads="1"/>
          </p:cNvSpPr>
          <p:nvPr/>
        </p:nvSpPr>
        <p:spPr bwMode="auto">
          <a:xfrm>
            <a:off x="2286001" y="-230832"/>
            <a:ext cx="184731" cy="4616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latin typeface="Times New Roman" panose="02020603050405020304" pitchFamily="18" charset="0"/>
            </a:endParaRPr>
          </a:p>
        </p:txBody>
      </p:sp>
      <p:pic>
        <p:nvPicPr>
          <p:cNvPr id="22618" name="Picture 90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39638" y="8115300"/>
            <a:ext cx="1262063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" name="Text Box 331">
            <a:extLst>
              <a:ext uri="{FF2B5EF4-FFF2-40B4-BE49-F238E27FC236}">
                <a16:creationId xmlns:a16="http://schemas.microsoft.com/office/drawing/2014/main" id="{4785A69E-5A08-4BEE-B6F8-414933C7AD27}"/>
              </a:ext>
            </a:extLst>
          </p:cNvPr>
          <p:cNvSpPr txBox="1"/>
          <p:nvPr/>
        </p:nvSpPr>
        <p:spPr>
          <a:xfrm>
            <a:off x="2187021" y="3007396"/>
            <a:ext cx="1059037" cy="507841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700">
                <a:solidFill>
                  <a:srgbClr val="1F02D0"/>
                </a:solidFill>
                <a:latin typeface="Times New Roman" panose="02020603050405020304" pitchFamily="18" charset="0"/>
              </a:rPr>
              <a:t>PP</a:t>
            </a:r>
            <a:r>
              <a:rPr lang="en-US" sz="2700">
                <a:solidFill>
                  <a:srgbClr val="1F02D0"/>
                </a:solidFill>
                <a:latin typeface="Times New Roman" panose="02020603050405020304" pitchFamily="18" charset="0"/>
              </a:rPr>
              <a:t>1</a:t>
            </a:r>
            <a:endParaRPr sz="2700" dirty="0">
              <a:solidFill>
                <a:srgbClr val="1F02D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V="1">
            <a:off x="14020800" y="10046933"/>
            <a:ext cx="3528867" cy="232317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B5799FF-C2B1-0A8E-7939-2DB9000F3504}"/>
              </a:ext>
            </a:extLst>
          </p:cNvPr>
          <p:cNvSpPr/>
          <p:nvPr/>
        </p:nvSpPr>
        <p:spPr>
          <a:xfrm>
            <a:off x="8153400" y="280108"/>
            <a:ext cx="3048000" cy="1295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CAAD524-7D0C-7FCE-7F36-04E28F81273E}"/>
                  </a:ext>
                </a:extLst>
              </p:cNvPr>
              <p:cNvSpPr txBox="1"/>
              <p:nvPr/>
            </p:nvSpPr>
            <p:spPr>
              <a:xfrm>
                <a:off x="2783089" y="1706122"/>
                <a:ext cx="14523349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đảo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đảo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CAAD524-7D0C-7FCE-7F36-04E28F812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089" y="1706122"/>
                <a:ext cx="14523349" cy="4594912"/>
              </a:xfrm>
              <a:prstGeom prst="rect">
                <a:avLst/>
              </a:prstGeom>
              <a:blipFill>
                <a:blip r:embed="rId9"/>
                <a:stretch>
                  <a:fillRect l="-1511" r="-1469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37F5D58-B73D-1FA4-BAB1-887D19CD60B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4" t="2385" r="1314" b="59353"/>
          <a:stretch/>
        </p:blipFill>
        <p:spPr>
          <a:xfrm>
            <a:off x="6274666" y="6392000"/>
            <a:ext cx="6805467" cy="36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25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06400" y="9486900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2209800" y="495300"/>
            <a:ext cx="2782073" cy="46849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AB50830-4144-AF3D-C4CA-2C42AEFC8504}"/>
              </a:ext>
            </a:extLst>
          </p:cNvPr>
          <p:cNvSpPr txBox="1"/>
          <p:nvPr/>
        </p:nvSpPr>
        <p:spPr>
          <a:xfrm>
            <a:off x="5486400" y="1366956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86AAA99-1074-3D7C-AC23-7F6B910656FF}"/>
              </a:ext>
            </a:extLst>
          </p:cNvPr>
          <p:cNvSpPr txBox="1"/>
          <p:nvPr/>
        </p:nvSpPr>
        <p:spPr>
          <a:xfrm>
            <a:off x="2209800" y="6362700"/>
            <a:ext cx="43434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8DA3874-EC3C-70FF-7041-1EA532BBE016}"/>
              </a:ext>
            </a:extLst>
          </p:cNvPr>
          <p:cNvSpPr txBox="1"/>
          <p:nvPr/>
        </p:nvSpPr>
        <p:spPr>
          <a:xfrm>
            <a:off x="7315200" y="6362699"/>
            <a:ext cx="45720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</a:t>
            </a:r>
            <a:r>
              <a:rPr lang="pt-BR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 </a:t>
            </a:r>
            <a:r>
              <a:rPr lang="pt-BR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Bài 4 trang 87</a:t>
            </a:r>
            <a:r>
              <a:rPr lang="pt-BR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SGK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F8E4CD9-D005-1FB1-D777-BC0C587EBB0C}"/>
              </a:ext>
            </a:extLst>
          </p:cNvPr>
          <p:cNvSpPr txBox="1"/>
          <p:nvPr/>
        </p:nvSpPr>
        <p:spPr>
          <a:xfrm>
            <a:off x="13039725" y="6362699"/>
            <a:ext cx="45720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</a:t>
            </a:r>
            <a:r>
              <a:rPr lang="pt-BR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 </a:t>
            </a:r>
            <a:r>
              <a:rPr lang="pt-BR" sz="4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 trước mục II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Đồ họa 15" descr="Flower outline">
            <a:extLst>
              <a:ext uri="{FF2B5EF4-FFF2-40B4-BE49-F238E27FC236}">
                <a16:creationId xmlns:a16="http://schemas.microsoft.com/office/drawing/2014/main" id="{6A6F4D5C-3FDE-9B7F-79B0-FF4316096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24200" y="3924300"/>
            <a:ext cx="2209800" cy="2209800"/>
          </a:xfrm>
          <a:prstGeom prst="rect">
            <a:avLst/>
          </a:prstGeom>
        </p:spPr>
      </p:pic>
      <p:pic>
        <p:nvPicPr>
          <p:cNvPr id="17" name="Đồ họa 16" descr="Flower outline">
            <a:extLst>
              <a:ext uri="{FF2B5EF4-FFF2-40B4-BE49-F238E27FC236}">
                <a16:creationId xmlns:a16="http://schemas.microsoft.com/office/drawing/2014/main" id="{A41F8E0D-C074-189E-F2FE-A7B35848C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58200" y="3919555"/>
            <a:ext cx="2209800" cy="2209800"/>
          </a:xfrm>
          <a:prstGeom prst="rect">
            <a:avLst/>
          </a:prstGeom>
        </p:spPr>
      </p:pic>
      <p:pic>
        <p:nvPicPr>
          <p:cNvPr id="18" name="Đồ họa 17" descr="Flower outline">
            <a:extLst>
              <a:ext uri="{FF2B5EF4-FFF2-40B4-BE49-F238E27FC236}">
                <a16:creationId xmlns:a16="http://schemas.microsoft.com/office/drawing/2014/main" id="{A2FBD95F-9CAB-6A23-ACA4-228C032A0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87500" y="3862405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519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1452562" y="95018"/>
            <a:ext cx="2966750" cy="3197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295233" y="8831982"/>
            <a:ext cx="1722072" cy="135469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522C6D-A90F-F0B5-4613-2E9814F6FDC1}"/>
              </a:ext>
            </a:extLst>
          </p:cNvPr>
          <p:cNvSpPr txBox="1"/>
          <p:nvPr/>
        </p:nvSpPr>
        <p:spPr>
          <a:xfrm>
            <a:off x="3276600" y="2859729"/>
            <a:ext cx="131826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214822B-2F14-F751-9AF2-27BD4A804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22855" flipH="1">
            <a:off x="2010224" y="5015845"/>
            <a:ext cx="1851424" cy="5316314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DEE1A435-3611-63D7-B9A1-F27C9AD34D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866557">
            <a:off x="15401065" y="516442"/>
            <a:ext cx="2095041" cy="55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14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571" y="2002973"/>
            <a:ext cx="175723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latin typeface="Times New Roman" pitchFamily="18" charset="0"/>
                <a:cs typeface="Times New Roman" pitchFamily="18" charset="0"/>
              </a:rPr>
              <a:t>Phát biểu trường hợp bằng nhau thứ nhất của tam giác cạnh – cạnh – cạnh (c.c.c).  </a:t>
            </a:r>
          </a:p>
        </p:txBody>
      </p:sp>
      <p:pic>
        <p:nvPicPr>
          <p:cNvPr id="3" name="Picture 7" descr="Hoicham"/>
          <p:cNvPicPr>
            <a:picLocks noChangeAspect="1" noChangeArrowheads="1" noCrop="1"/>
          </p:cNvPicPr>
          <p:nvPr/>
        </p:nvPicPr>
        <p:blipFill>
          <a:blip r:embed="rId2">
            <a:lum bright="18000" contrast="98000"/>
          </a:blip>
          <a:srcRect/>
          <a:stretch>
            <a:fillRect/>
          </a:stretch>
        </p:blipFill>
        <p:spPr bwMode="auto">
          <a:xfrm>
            <a:off x="1" y="304803"/>
            <a:ext cx="1937658" cy="161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4286" y="4484915"/>
            <a:ext cx="17460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hợp bằng nhau cạnh–cạnh–cạnh (c.c.c)</a:t>
            </a:r>
          </a:p>
          <a:p>
            <a:r>
              <a:rPr lang="en-US" sz="6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ba cạnh của tam giác này bằng ba cạnh của tam giác kia thì hai tam giác bằng nhau.</a:t>
            </a:r>
          </a:p>
        </p:txBody>
      </p:sp>
    </p:spTree>
    <p:extLst>
      <p:ext uri="{BB962C8B-B14F-4D97-AF65-F5344CB8AC3E}">
        <p14:creationId xmlns:p14="http://schemas.microsoft.com/office/powerpoint/2010/main" val="3949988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1234" y="4419602"/>
            <a:ext cx="1265237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5"/>
          <p:cNvSpPr/>
          <p:nvPr/>
        </p:nvSpPr>
        <p:spPr>
          <a:xfrm>
            <a:off x="3096575" y="689157"/>
            <a:ext cx="6154154" cy="3011986"/>
          </a:xfrm>
          <a:prstGeom prst="cloud">
            <a:avLst/>
          </a:prstGeom>
          <a:solidFill>
            <a:srgbClr val="6AC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 sung thêm điều kiện gì để hai tam giác bằng nhau?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CBC5D6-1942-44BE-A4F7-3F9525EB1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905"/>
            <a:ext cx="2689056" cy="2582302"/>
          </a:xfrm>
          <a:prstGeom prst="rect">
            <a:avLst/>
          </a:prstGeom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7670" y="6164490"/>
            <a:ext cx="762000" cy="77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22012" y="6120948"/>
            <a:ext cx="762000" cy="77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9943" y="7400472"/>
            <a:ext cx="219074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81371" y="7444014"/>
            <a:ext cx="219074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j02321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75923" y="653142"/>
            <a:ext cx="33718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loud 13"/>
          <p:cNvSpPr/>
          <p:nvPr/>
        </p:nvSpPr>
        <p:spPr>
          <a:xfrm>
            <a:off x="7417127" y="416219"/>
            <a:ext cx="7128170" cy="3146610"/>
          </a:xfrm>
          <a:prstGeom prst="cloud">
            <a:avLst/>
          </a:prstGeom>
          <a:solidFill>
            <a:srgbClr val="E3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180" algn="ctr">
              <a:lnSpc>
                <a:spcPct val="115000"/>
              </a:lnSpc>
            </a:pPr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∆ABC = ∆DEF?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2286000" y="723900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2801600" y="354015"/>
            <a:ext cx="3528867" cy="2323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3487400" y="9663881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2590800" y="8953500"/>
            <a:ext cx="3528867" cy="23231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799D0AF-233D-39F6-E4E5-FBA72A63B7C8}"/>
              </a:ext>
            </a:extLst>
          </p:cNvPr>
          <p:cNvSpPr txBox="1"/>
          <p:nvPr/>
        </p:nvSpPr>
        <p:spPr>
          <a:xfrm>
            <a:off x="2286000" y="1718130"/>
            <a:ext cx="15598481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5: TRƯỜNG HỢP BẰNG NHAU THỨ HAI CỦA TAM GIÁC: CẠNH – GÓC – CẠNH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3886200" y="3897256"/>
            <a:ext cx="12179923" cy="0"/>
          </a:xfrm>
          <a:prstGeom prst="line">
            <a:avLst/>
          </a:prstGeom>
          <a:ln w="38100" cap="flat">
            <a:solidFill>
              <a:srgbClr val="29272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618518" y="469304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1759194" y="9326715"/>
            <a:ext cx="2782073" cy="468492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187766CF-94D6-85DC-27F9-4B5D2853CC03}"/>
              </a:ext>
            </a:extLst>
          </p:cNvPr>
          <p:cNvSpPr txBox="1"/>
          <p:nvPr/>
        </p:nvSpPr>
        <p:spPr>
          <a:xfrm>
            <a:off x="5632761" y="7543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CBF659AF-B9AE-EB34-2935-DAA1BB4D004B}"/>
              </a:ext>
            </a:extLst>
          </p:cNvPr>
          <p:cNvSpPr txBox="1"/>
          <p:nvPr/>
        </p:nvSpPr>
        <p:spPr>
          <a:xfrm>
            <a:off x="2485617" y="5154318"/>
            <a:ext cx="6706553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3E59AAAC-AD82-EC25-F5E5-AF8DBC942EE0}"/>
              </a:ext>
            </a:extLst>
          </p:cNvPr>
          <p:cNvGrpSpPr/>
          <p:nvPr/>
        </p:nvGrpSpPr>
        <p:grpSpPr>
          <a:xfrm>
            <a:off x="5296697" y="3082993"/>
            <a:ext cx="1628526" cy="1628526"/>
            <a:chOff x="3223117" y="4902933"/>
            <a:chExt cx="1628526" cy="1628526"/>
          </a:xfrm>
        </p:grpSpPr>
        <p:grpSp>
          <p:nvGrpSpPr>
            <p:cNvPr id="4" name="Group 4"/>
            <p:cNvGrpSpPr/>
            <p:nvPr/>
          </p:nvGrpSpPr>
          <p:grpSpPr>
            <a:xfrm>
              <a:off x="3223117" y="4902933"/>
              <a:ext cx="1628526" cy="1628526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292727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80"/>
                  </a:lnSpc>
                </a:pPr>
                <a:endParaRPr/>
              </a:p>
            </p:txBody>
          </p:sp>
        </p:grpSp>
        <p:sp>
          <p:nvSpPr>
            <p:cNvPr id="44" name="Hộp Văn bản 43">
              <a:extLst>
                <a:ext uri="{FF2B5EF4-FFF2-40B4-BE49-F238E27FC236}">
                  <a16:creationId xmlns:a16="http://schemas.microsoft.com/office/drawing/2014/main" id="{ADE90859-E6F9-F4C9-B80B-F7027C644C46}"/>
                </a:ext>
              </a:extLst>
            </p:cNvPr>
            <p:cNvSpPr txBox="1"/>
            <p:nvPr/>
          </p:nvSpPr>
          <p:spPr>
            <a:xfrm>
              <a:off x="3546319" y="5266491"/>
              <a:ext cx="10210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48B3F59B-C8A4-79CA-B141-B4F8788EC189}"/>
              </a:ext>
            </a:extLst>
          </p:cNvPr>
          <p:cNvGrpSpPr/>
          <p:nvPr/>
        </p:nvGrpSpPr>
        <p:grpSpPr>
          <a:xfrm>
            <a:off x="12544851" y="2992867"/>
            <a:ext cx="1628526" cy="1628526"/>
            <a:chOff x="9309634" y="4902933"/>
            <a:chExt cx="1628526" cy="1628526"/>
          </a:xfrm>
        </p:grpSpPr>
        <p:grpSp>
          <p:nvGrpSpPr>
            <p:cNvPr id="10" name="Group 10"/>
            <p:cNvGrpSpPr/>
            <p:nvPr/>
          </p:nvGrpSpPr>
          <p:grpSpPr>
            <a:xfrm>
              <a:off x="9309634" y="4902933"/>
              <a:ext cx="1628526" cy="1628526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292727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80"/>
                  </a:lnSpc>
                </a:pPr>
                <a:endParaRPr/>
              </a:p>
            </p:txBody>
          </p:sp>
        </p:grpSp>
        <p:sp>
          <p:nvSpPr>
            <p:cNvPr id="46" name="Hộp Văn bản 45">
              <a:extLst>
                <a:ext uri="{FF2B5EF4-FFF2-40B4-BE49-F238E27FC236}">
                  <a16:creationId xmlns:a16="http://schemas.microsoft.com/office/drawing/2014/main" id="{C9045747-B009-177A-18EC-58D36DF0EA3F}"/>
                </a:ext>
              </a:extLst>
            </p:cNvPr>
            <p:cNvSpPr txBox="1"/>
            <p:nvPr/>
          </p:nvSpPr>
          <p:spPr>
            <a:xfrm>
              <a:off x="9613375" y="5211848"/>
              <a:ext cx="10210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8E619EE0-97CC-F0E5-A8A9-E15FC5900EAC}"/>
              </a:ext>
            </a:extLst>
          </p:cNvPr>
          <p:cNvSpPr txBox="1"/>
          <p:nvPr/>
        </p:nvSpPr>
        <p:spPr>
          <a:xfrm>
            <a:off x="9475278" y="5024872"/>
            <a:ext cx="7767668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/>
          <p:nvPr/>
        </p:nvSpPr>
        <p:spPr>
          <a:xfrm>
            <a:off x="2286001" y="4549068"/>
            <a:ext cx="184731" cy="507831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vi-VN" altLang="vi-VN" sz="27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ular Callout 12"/>
              <p:cNvSpPr/>
              <p:nvPr/>
            </p:nvSpPr>
            <p:spPr>
              <a:xfrm>
                <a:off x="2286000" y="204789"/>
                <a:ext cx="5143500" cy="3805239"/>
              </a:xfrm>
              <a:prstGeom prst="wedgeRoundRectCallou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lvl="3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lvl="4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cs typeface="Arial" panose="020B0604020202020204" pitchFamily="34" charset="0"/>
                  </a:rPr>
                  <a:t>Cho tam </a:t>
                </a:r>
                <a:r>
                  <a:rPr lang="en-US" sz="4200" dirty="0" err="1">
                    <a:cs typeface="Arial" panose="020B0604020202020204" pitchFamily="34" charset="0"/>
                  </a:rPr>
                  <a:t>giác</a:t>
                </a:r>
                <a:r>
                  <a:rPr lang="en-US" sz="42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200">
                    <a:cs typeface="Arial" panose="020B0604020202020204" pitchFamily="34" charset="0"/>
                  </a:rPr>
                  <a:t>. </a:t>
                </a:r>
                <a:r>
                  <a:rPr lang="en-US" sz="4200" dirty="0" err="1">
                    <a:cs typeface="Arial" panose="020B0604020202020204" pitchFamily="34" charset="0"/>
                  </a:rPr>
                  <a:t>Nêu</a:t>
                </a:r>
                <a:r>
                  <a:rPr lang="en-US" sz="4200" dirty="0"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cs typeface="Arial" panose="020B0604020202020204" pitchFamily="34" charset="0"/>
                  </a:rPr>
                  <a:t>hai</a:t>
                </a:r>
                <a:r>
                  <a:rPr lang="en-US" sz="4200" dirty="0"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cs typeface="Arial" panose="020B0604020202020204" pitchFamily="34" charset="0"/>
                  </a:rPr>
                  <a:t>cạnh</a:t>
                </a:r>
                <a:r>
                  <a:rPr lang="en-US" sz="4200" dirty="0"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cs typeface="Arial" panose="020B0604020202020204" pitchFamily="34" charset="0"/>
                  </a:rPr>
                  <a:t>góc</a:t>
                </a:r>
                <a:r>
                  <a:rPr lang="en-US" sz="4200" dirty="0"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cs typeface="Arial" panose="020B0604020202020204" pitchFamily="34" charset="0"/>
                  </a:rPr>
                  <a:t>tại</a:t>
                </a:r>
                <a:r>
                  <a:rPr lang="en-US" sz="4200" dirty="0"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cs typeface="Arial" panose="020B0604020202020204" pitchFamily="34" charset="0"/>
                  </a:rPr>
                  <a:t>đỉnh</a:t>
                </a:r>
                <a:r>
                  <a:rPr lang="en-US" sz="42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200" dirty="0"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ounded 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04789"/>
                <a:ext cx="5143500" cy="3805239"/>
              </a:xfrm>
              <a:prstGeom prst="wedgeRoundRectCallou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294" name="Group 17"/>
          <p:cNvGrpSpPr/>
          <p:nvPr/>
        </p:nvGrpSpPr>
        <p:grpSpPr>
          <a:xfrm>
            <a:off x="6400801" y="2512220"/>
            <a:ext cx="6146008" cy="4183856"/>
            <a:chOff x="1728" y="1055"/>
            <a:chExt cx="2581" cy="1757"/>
          </a:xfrm>
        </p:grpSpPr>
        <p:grpSp>
          <p:nvGrpSpPr>
            <p:cNvPr id="12304" name="Group 18"/>
            <p:cNvGrpSpPr/>
            <p:nvPr/>
          </p:nvGrpSpPr>
          <p:grpSpPr>
            <a:xfrm>
              <a:off x="1728" y="1055"/>
              <a:ext cx="1006" cy="1757"/>
              <a:chOff x="1728" y="1055"/>
              <a:chExt cx="1006" cy="1757"/>
            </a:xfrm>
          </p:grpSpPr>
          <p:sp>
            <p:nvSpPr>
              <p:cNvPr id="12306" name="TextBox 7"/>
              <p:cNvSpPr txBox="1"/>
              <p:nvPr/>
            </p:nvSpPr>
            <p:spPr>
              <a:xfrm>
                <a:off x="2544" y="1055"/>
                <a:ext cx="190" cy="2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en-US" altLang="vi-VN" sz="3600" dirty="0"/>
                  <a:t>A</a:t>
                </a:r>
              </a:p>
            </p:txBody>
          </p:sp>
          <p:sp>
            <p:nvSpPr>
              <p:cNvPr id="12307" name="TextBox 8"/>
              <p:cNvSpPr txBox="1"/>
              <p:nvPr/>
            </p:nvSpPr>
            <p:spPr>
              <a:xfrm>
                <a:off x="1728" y="2541"/>
                <a:ext cx="183" cy="2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en-US" altLang="vi-VN" sz="3600" dirty="0"/>
                  <a:t>B</a:t>
                </a:r>
              </a:p>
            </p:txBody>
          </p:sp>
        </p:grpSp>
        <p:sp>
          <p:nvSpPr>
            <p:cNvPr id="12305" name="TextBox 9"/>
            <p:cNvSpPr txBox="1"/>
            <p:nvPr/>
          </p:nvSpPr>
          <p:spPr>
            <a:xfrm>
              <a:off x="4128" y="2493"/>
              <a:ext cx="181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vi-VN" sz="3600" dirty="0"/>
                <a:t>C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 rot="5400000">
            <a:off x="6286500" y="4000500"/>
            <a:ext cx="3086100" cy="14859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8572500" y="3200400"/>
            <a:ext cx="3314700" cy="3086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7086600" y="6286500"/>
            <a:ext cx="4800600" cy="23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 bwMode="auto">
          <a:xfrm>
            <a:off x="8370095" y="3593308"/>
            <a:ext cx="581025" cy="264320"/>
          </a:xfrm>
          <a:custGeom>
            <a:avLst/>
            <a:gdLst>
              <a:gd name="connsiteX0" fmla="*/ 0 w 386366"/>
              <a:gd name="connsiteY0" fmla="*/ 51516 h 176012"/>
              <a:gd name="connsiteX1" fmla="*/ 154547 w 386366"/>
              <a:gd name="connsiteY1" fmla="*/ 167426 h 176012"/>
              <a:gd name="connsiteX2" fmla="*/ 386366 w 386366"/>
              <a:gd name="connsiteY2" fmla="*/ 0 h 176012"/>
              <a:gd name="connsiteX3" fmla="*/ 386366 w 386366"/>
              <a:gd name="connsiteY3" fmla="*/ 0 h 17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366" h="176012">
                <a:moveTo>
                  <a:pt x="0" y="51516"/>
                </a:moveTo>
                <a:cubicBezTo>
                  <a:pt x="45076" y="113764"/>
                  <a:pt x="90153" y="176012"/>
                  <a:pt x="154547" y="167426"/>
                </a:cubicBezTo>
                <a:cubicBezTo>
                  <a:pt x="218941" y="158840"/>
                  <a:pt x="386366" y="0"/>
                  <a:pt x="386366" y="0"/>
                </a:cubicBezTo>
                <a:lnTo>
                  <a:pt x="386366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371600">
              <a:defRPr/>
            </a:pPr>
            <a:endParaRPr lang="en-US" sz="2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ular Callout 13"/>
              <p:cNvSpPr/>
              <p:nvPr/>
            </p:nvSpPr>
            <p:spPr>
              <a:xfrm>
                <a:off x="10172700" y="571500"/>
                <a:ext cx="6896100" cy="2171700"/>
              </a:xfrm>
              <a:prstGeom prst="wedgeRoundRectCallout">
                <a:avLst>
                  <a:gd name="adj1" fmla="val 21094"/>
                  <a:gd name="adj2" fmla="val 78525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lvl="3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lvl="4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</a:lstStyle>
              <a:p>
                <a:pPr lvl="0" algn="ctr" eaLnBrk="1" hangingPunct="1"/>
                <a:r>
                  <a:rPr lang="vi-VN" sz="4000" i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vi-VN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000" i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ta gọi góc </a:t>
                </a:r>
                <a14:m>
                  <m:oMath xmlns:m="http://schemas.openxmlformats.org/officeDocument/2006/math">
                    <m:r>
                      <a:rPr lang="vi-VN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4000" i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vi-VN" sz="4000" i="1" dirty="0">
                    <a:solidFill>
                      <a:srgbClr val="00B05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góc xen giữa </a:t>
                </a:r>
                <a:r>
                  <a:rPr lang="vi-VN" sz="4000" i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hai cạnh </a:t>
                </a:r>
                <a14:m>
                  <m:oMath xmlns:m="http://schemas.openxmlformats.org/officeDocument/2006/math">
                    <m:r>
                      <a:rPr lang="vi-VN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i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sz="4200" dirty="0">
                  <a:solidFill>
                    <a:srgbClr val="07121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ounded 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700" y="571500"/>
                <a:ext cx="6896100" cy="2171700"/>
              </a:xfrm>
              <a:prstGeom prst="wedgeRoundRectCallout">
                <a:avLst>
                  <a:gd name="adj1" fmla="val 21094"/>
                  <a:gd name="adj2" fmla="val 78525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 bwMode="auto">
          <a:xfrm rot="5400000">
            <a:off x="6286500" y="4000500"/>
            <a:ext cx="3086100" cy="14859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8572500" y="3200400"/>
            <a:ext cx="3314700" cy="3086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rot="5400000">
            <a:off x="6286500" y="4000500"/>
            <a:ext cx="3086100" cy="1485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8572500" y="3200400"/>
            <a:ext cx="3314700" cy="3086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/>
          <p:nvPr/>
        </p:nvSpPr>
        <p:spPr>
          <a:xfrm>
            <a:off x="2286001" y="4549068"/>
            <a:ext cx="184731" cy="507831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vi-VN" altLang="vi-VN" sz="2700" dirty="0">
              <a:latin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514600" y="2628900"/>
            <a:ext cx="4114800" cy="2400300"/>
          </a:xfrm>
          <a:prstGeom prst="wedgeRoundRectCallou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C xen giữa hai cạnh nào ?</a:t>
            </a:r>
            <a:endParaRPr sz="4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6400801" y="2512220"/>
            <a:ext cx="6146008" cy="4183856"/>
            <a:chOff x="1728" y="1055"/>
            <a:chExt cx="2581" cy="1757"/>
          </a:xfrm>
        </p:grpSpPr>
        <p:grpSp>
          <p:nvGrpSpPr>
            <p:cNvPr id="13322" name="Group 7"/>
            <p:cNvGrpSpPr/>
            <p:nvPr/>
          </p:nvGrpSpPr>
          <p:grpSpPr>
            <a:xfrm>
              <a:off x="1728" y="1055"/>
              <a:ext cx="2581" cy="1757"/>
              <a:chOff x="1728" y="1055"/>
              <a:chExt cx="2581" cy="1757"/>
            </a:xfrm>
          </p:grpSpPr>
          <p:grpSp>
            <p:nvGrpSpPr>
              <p:cNvPr id="13329" name="Group 8"/>
              <p:cNvGrpSpPr/>
              <p:nvPr/>
            </p:nvGrpSpPr>
            <p:grpSpPr>
              <a:xfrm>
                <a:off x="1728" y="1055"/>
                <a:ext cx="1006" cy="1757"/>
                <a:chOff x="1728" y="1055"/>
                <a:chExt cx="1006" cy="1757"/>
              </a:xfrm>
            </p:grpSpPr>
            <p:sp>
              <p:nvSpPr>
                <p:cNvPr id="13331" name="TextBox 7"/>
                <p:cNvSpPr txBox="1"/>
                <p:nvPr/>
              </p:nvSpPr>
              <p:spPr>
                <a:xfrm>
                  <a:off x="2544" y="1055"/>
                  <a:ext cx="190" cy="2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indent="0" eaLnBrk="1" hangingPunct="1">
                    <a:spcBef>
                      <a:spcPct val="0"/>
                    </a:spcBef>
                    <a:buNone/>
                  </a:pPr>
                  <a:r>
                    <a:rPr lang="en-US" altLang="vi-VN" sz="3600" dirty="0"/>
                    <a:t>A</a:t>
                  </a:r>
                </a:p>
              </p:txBody>
            </p:sp>
            <p:sp>
              <p:nvSpPr>
                <p:cNvPr id="13332" name="TextBox 8"/>
                <p:cNvSpPr txBox="1"/>
                <p:nvPr/>
              </p:nvSpPr>
              <p:spPr>
                <a:xfrm>
                  <a:off x="1728" y="2541"/>
                  <a:ext cx="183" cy="2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indent="0" eaLnBrk="1" hangingPunct="1">
                    <a:spcBef>
                      <a:spcPct val="0"/>
                    </a:spcBef>
                    <a:buNone/>
                  </a:pPr>
                  <a:r>
                    <a:rPr lang="en-US" altLang="vi-VN" sz="3600" dirty="0"/>
                    <a:t>B</a:t>
                  </a:r>
                </a:p>
              </p:txBody>
            </p:sp>
          </p:grpSp>
          <p:sp>
            <p:nvSpPr>
              <p:cNvPr id="13330" name="TextBox 9"/>
              <p:cNvSpPr txBox="1"/>
              <p:nvPr/>
            </p:nvSpPr>
            <p:spPr>
              <a:xfrm>
                <a:off x="4128" y="2493"/>
                <a:ext cx="181" cy="2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en-US" altLang="vi-VN" sz="3600" dirty="0"/>
                  <a:t>C</a:t>
                </a:r>
              </a:p>
            </p:txBody>
          </p:sp>
        </p:grpSp>
        <p:grpSp>
          <p:nvGrpSpPr>
            <p:cNvPr id="13323" name="Group 14"/>
            <p:cNvGrpSpPr/>
            <p:nvPr/>
          </p:nvGrpSpPr>
          <p:grpSpPr>
            <a:xfrm>
              <a:off x="2016" y="1343"/>
              <a:ext cx="2016" cy="1307"/>
              <a:chOff x="2016" y="1343"/>
              <a:chExt cx="2016" cy="1307"/>
            </a:xfrm>
          </p:grpSpPr>
          <p:grpSp>
            <p:nvGrpSpPr>
              <p:cNvPr id="13324" name="Group 15"/>
              <p:cNvGrpSpPr/>
              <p:nvPr/>
            </p:nvGrpSpPr>
            <p:grpSpPr>
              <a:xfrm>
                <a:off x="2016" y="1343"/>
                <a:ext cx="2016" cy="1298"/>
                <a:chOff x="2016" y="1343"/>
                <a:chExt cx="2016" cy="1298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 rot="5400000">
                  <a:off x="1680" y="1679"/>
                  <a:ext cx="1296" cy="624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/>
                <p:cNvCxnSpPr/>
                <p:nvPr/>
              </p:nvCxnSpPr>
              <p:spPr>
                <a:xfrm>
                  <a:off x="2640" y="1343"/>
                  <a:ext cx="1392" cy="1296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2016" y="2640"/>
                  <a:ext cx="2016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Freeform 18"/>
              <p:cNvSpPr/>
              <p:nvPr/>
            </p:nvSpPr>
            <p:spPr>
              <a:xfrm rot="5608024">
                <a:off x="3665" y="2529"/>
                <a:ext cx="203" cy="39"/>
              </a:xfrm>
              <a:custGeom>
                <a:avLst/>
                <a:gdLst>
                  <a:gd name="connsiteX0" fmla="*/ 0 w 386366"/>
                  <a:gd name="connsiteY0" fmla="*/ 51516 h 176012"/>
                  <a:gd name="connsiteX1" fmla="*/ 154547 w 386366"/>
                  <a:gd name="connsiteY1" fmla="*/ 167426 h 176012"/>
                  <a:gd name="connsiteX2" fmla="*/ 386366 w 386366"/>
                  <a:gd name="connsiteY2" fmla="*/ 0 h 176012"/>
                  <a:gd name="connsiteX3" fmla="*/ 386366 w 386366"/>
                  <a:gd name="connsiteY3" fmla="*/ 0 h 176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366" h="176012">
                    <a:moveTo>
                      <a:pt x="0" y="51516"/>
                    </a:moveTo>
                    <a:cubicBezTo>
                      <a:pt x="45076" y="113764"/>
                      <a:pt x="90153" y="176012"/>
                      <a:pt x="154547" y="167426"/>
                    </a:cubicBezTo>
                    <a:cubicBezTo>
                      <a:pt x="218941" y="158840"/>
                      <a:pt x="386366" y="0"/>
                      <a:pt x="386366" y="0"/>
                    </a:cubicBezTo>
                    <a:lnTo>
                      <a:pt x="386366" y="0"/>
                    </a:ln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371600">
                  <a:defRPr/>
                </a:pPr>
                <a:endParaRPr lang="en-US" sz="2700"/>
              </a:p>
            </p:txBody>
          </p:sp>
        </p:grpSp>
      </p:grpSp>
      <p:sp>
        <p:nvSpPr>
          <p:cNvPr id="14" name="Rounded Rectangular Callout 13"/>
          <p:cNvSpPr/>
          <p:nvPr/>
        </p:nvSpPr>
        <p:spPr>
          <a:xfrm>
            <a:off x="11087100" y="800100"/>
            <a:ext cx="4914900" cy="2628900"/>
          </a:xfrm>
          <a:prstGeom prst="wedgeRoundRectCallou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42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42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42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sz="42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2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42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2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2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CB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 rot="10800000">
            <a:off x="7086600" y="6286500"/>
            <a:ext cx="4800600" cy="23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8572500" y="3200400"/>
            <a:ext cx="3314700" cy="30861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93305" flipH="1">
            <a:off x="16294865" y="8330020"/>
            <a:ext cx="2808341" cy="28989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2095419" y="366019"/>
            <a:ext cx="1722072" cy="1354697"/>
          </a:xfrm>
          <a:prstGeom prst="rect">
            <a:avLst/>
          </a:prstGeom>
        </p:spPr>
      </p:pic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D8A5728-35AA-DDFD-F409-FD609002B6F9}"/>
              </a:ext>
            </a:extLst>
          </p:cNvPr>
          <p:cNvSpPr/>
          <p:nvPr/>
        </p:nvSpPr>
        <p:spPr>
          <a:xfrm rot="18341150">
            <a:off x="1918223" y="8742088"/>
            <a:ext cx="364073" cy="1764695"/>
          </a:xfrm>
          <a:custGeom>
            <a:avLst/>
            <a:gdLst>
              <a:gd name="connsiteX0" fmla="*/ 313765 w 364073"/>
              <a:gd name="connsiteY0" fmla="*/ 1763476 h 1764695"/>
              <a:gd name="connsiteX1" fmla="*/ 143145 w 364073"/>
              <a:gd name="connsiteY1" fmla="*/ 1584339 h 1764695"/>
              <a:gd name="connsiteX2" fmla="*/ 208436 w 364073"/>
              <a:gd name="connsiteY2" fmla="*/ 1474052 h 1764695"/>
              <a:gd name="connsiteX3" fmla="*/ 260379 w 364073"/>
              <a:gd name="connsiteY3" fmla="*/ 1366059 h 1764695"/>
              <a:gd name="connsiteX4" fmla="*/ 165330 w 364073"/>
              <a:gd name="connsiteY4" fmla="*/ 1281017 h 1764695"/>
              <a:gd name="connsiteX5" fmla="*/ 77134 w 364073"/>
              <a:gd name="connsiteY5" fmla="*/ 1205155 h 1764695"/>
              <a:gd name="connsiteX6" fmla="*/ 108697 w 364073"/>
              <a:gd name="connsiteY6" fmla="*/ 1039278 h 1764695"/>
              <a:gd name="connsiteX7" fmla="*/ 180480 w 364073"/>
              <a:gd name="connsiteY7" fmla="*/ 865113 h 1764695"/>
              <a:gd name="connsiteX8" fmla="*/ 51703 w 364073"/>
              <a:gd name="connsiteY8" fmla="*/ 683936 h 1764695"/>
              <a:gd name="connsiteX9" fmla="*/ 154328 w 364073"/>
              <a:gd name="connsiteY9" fmla="*/ 523796 h 1764695"/>
              <a:gd name="connsiteX10" fmla="*/ 182644 w 364073"/>
              <a:gd name="connsiteY10" fmla="*/ 426514 h 1764695"/>
              <a:gd name="connsiteX11" fmla="*/ 102565 w 364073"/>
              <a:gd name="connsiteY11" fmla="*/ 337137 h 1764695"/>
              <a:gd name="connsiteX12" fmla="*/ 4269 w 364073"/>
              <a:gd name="connsiteY12" fmla="*/ 147927 h 1764695"/>
              <a:gd name="connsiteX13" fmla="*/ 182464 w 364073"/>
              <a:gd name="connsiteY13" fmla="*/ 1685 h 1764695"/>
              <a:gd name="connsiteX14" fmla="*/ 204107 w 364073"/>
              <a:gd name="connsiteY14" fmla="*/ 57020 h 1764695"/>
              <a:gd name="connsiteX15" fmla="*/ 100039 w 364073"/>
              <a:gd name="connsiteY15" fmla="*/ 237687 h 1764695"/>
              <a:gd name="connsiteX16" fmla="*/ 264347 w 364073"/>
              <a:gd name="connsiteY16" fmla="*/ 423964 h 1764695"/>
              <a:gd name="connsiteX17" fmla="*/ 196712 w 364073"/>
              <a:gd name="connsiteY17" fmla="*/ 585124 h 1764695"/>
              <a:gd name="connsiteX18" fmla="*/ 157213 w 364073"/>
              <a:gd name="connsiteY18" fmla="*/ 746283 h 1764695"/>
              <a:gd name="connsiteX19" fmla="*/ 275169 w 364073"/>
              <a:gd name="connsiteY19" fmla="*/ 911906 h 1764695"/>
              <a:gd name="connsiteX20" fmla="*/ 181742 w 364073"/>
              <a:gd name="connsiteY20" fmla="*/ 1065033 h 1764695"/>
              <a:gd name="connsiteX21" fmla="*/ 188596 w 364073"/>
              <a:gd name="connsiteY21" fmla="*/ 1217650 h 1764695"/>
              <a:gd name="connsiteX22" fmla="*/ 342443 w 364073"/>
              <a:gd name="connsiteY22" fmla="*/ 1366314 h 1764695"/>
              <a:gd name="connsiteX23" fmla="*/ 247934 w 364073"/>
              <a:gd name="connsiteY23" fmla="*/ 1541499 h 1764695"/>
              <a:gd name="connsiteX24" fmla="*/ 335409 w 364073"/>
              <a:gd name="connsiteY24" fmla="*/ 1708014 h 1764695"/>
              <a:gd name="connsiteX25" fmla="*/ 313765 w 364073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4073" h="1764695">
                <a:moveTo>
                  <a:pt x="313765" y="1763476"/>
                </a:moveTo>
                <a:cubicBezTo>
                  <a:pt x="205189" y="1741801"/>
                  <a:pt x="127815" y="1664664"/>
                  <a:pt x="143145" y="1584339"/>
                </a:cubicBezTo>
                <a:cubicBezTo>
                  <a:pt x="150721" y="1544177"/>
                  <a:pt x="179939" y="1508604"/>
                  <a:pt x="208436" y="1474052"/>
                </a:cubicBezTo>
                <a:cubicBezTo>
                  <a:pt x="234588" y="1442432"/>
                  <a:pt x="272283" y="1404692"/>
                  <a:pt x="260379" y="1366059"/>
                </a:cubicBezTo>
                <a:cubicBezTo>
                  <a:pt x="249377" y="1329722"/>
                  <a:pt x="202303" y="1304477"/>
                  <a:pt x="165330" y="1281017"/>
                </a:cubicBezTo>
                <a:cubicBezTo>
                  <a:pt x="130701" y="1258960"/>
                  <a:pt x="97154" y="1235372"/>
                  <a:pt x="77134" y="1205155"/>
                </a:cubicBezTo>
                <a:cubicBezTo>
                  <a:pt x="39258" y="1148035"/>
                  <a:pt x="66132" y="1090915"/>
                  <a:pt x="108697" y="1039278"/>
                </a:cubicBezTo>
                <a:cubicBezTo>
                  <a:pt x="150901" y="988278"/>
                  <a:pt x="223946" y="927078"/>
                  <a:pt x="180480" y="865113"/>
                </a:cubicBezTo>
                <a:cubicBezTo>
                  <a:pt x="135751" y="801236"/>
                  <a:pt x="45571" y="763751"/>
                  <a:pt x="51703" y="683936"/>
                </a:cubicBezTo>
                <a:cubicBezTo>
                  <a:pt x="56573" y="622226"/>
                  <a:pt x="113747" y="575434"/>
                  <a:pt x="154328" y="523796"/>
                </a:cubicBezTo>
                <a:cubicBezTo>
                  <a:pt x="177774" y="493962"/>
                  <a:pt x="194007" y="460939"/>
                  <a:pt x="182644" y="426514"/>
                </a:cubicBezTo>
                <a:cubicBezTo>
                  <a:pt x="171281" y="391707"/>
                  <a:pt x="134127" y="363657"/>
                  <a:pt x="102565" y="337137"/>
                </a:cubicBezTo>
                <a:cubicBezTo>
                  <a:pt x="36553" y="281420"/>
                  <a:pt x="-15571" y="223662"/>
                  <a:pt x="4269" y="147927"/>
                </a:cubicBezTo>
                <a:cubicBezTo>
                  <a:pt x="22124" y="80098"/>
                  <a:pt x="90300" y="23870"/>
                  <a:pt x="182464" y="1685"/>
                </a:cubicBezTo>
                <a:cubicBezTo>
                  <a:pt x="232063" y="-10300"/>
                  <a:pt x="253165" y="45163"/>
                  <a:pt x="204107" y="57020"/>
                </a:cubicBezTo>
                <a:cubicBezTo>
                  <a:pt x="102925" y="81372"/>
                  <a:pt x="50982" y="170495"/>
                  <a:pt x="100039" y="237687"/>
                </a:cubicBezTo>
                <a:cubicBezTo>
                  <a:pt x="148015" y="303477"/>
                  <a:pt x="247213" y="346572"/>
                  <a:pt x="264347" y="423964"/>
                </a:cubicBezTo>
                <a:cubicBezTo>
                  <a:pt x="277694" y="484017"/>
                  <a:pt x="240720" y="535909"/>
                  <a:pt x="196712" y="585124"/>
                </a:cubicBezTo>
                <a:cubicBezTo>
                  <a:pt x="151442" y="635869"/>
                  <a:pt x="105811" y="688399"/>
                  <a:pt x="157213" y="746283"/>
                </a:cubicBezTo>
                <a:cubicBezTo>
                  <a:pt x="205730" y="800853"/>
                  <a:pt x="280579" y="840888"/>
                  <a:pt x="275169" y="911906"/>
                </a:cubicBezTo>
                <a:cubicBezTo>
                  <a:pt x="270660" y="969535"/>
                  <a:pt x="221602" y="1017093"/>
                  <a:pt x="181742" y="1065033"/>
                </a:cubicBezTo>
                <a:cubicBezTo>
                  <a:pt x="136111" y="1119603"/>
                  <a:pt x="120600" y="1167925"/>
                  <a:pt x="188596" y="1217650"/>
                </a:cubicBezTo>
                <a:cubicBezTo>
                  <a:pt x="249918" y="1262530"/>
                  <a:pt x="331441" y="1298740"/>
                  <a:pt x="342443" y="1366314"/>
                </a:cubicBezTo>
                <a:cubicBezTo>
                  <a:pt x="353264" y="1432232"/>
                  <a:pt x="287433" y="1486292"/>
                  <a:pt x="247934" y="1541499"/>
                </a:cubicBezTo>
                <a:cubicBezTo>
                  <a:pt x="201762" y="1606141"/>
                  <a:pt x="227373" y="1686339"/>
                  <a:pt x="335409" y="1708014"/>
                </a:cubicBezTo>
                <a:cubicBezTo>
                  <a:pt x="385729" y="1718214"/>
                  <a:pt x="364266" y="1773549"/>
                  <a:pt x="313765" y="1763476"/>
                </a:cubicBezTo>
                <a:close/>
              </a:path>
            </a:pathLst>
          </a:custGeom>
          <a:solidFill>
            <a:srgbClr val="292727"/>
          </a:solidFill>
          <a:ln w="180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835DAE2E-821A-E194-CA55-FCFD6CE84C1A}"/>
              </a:ext>
            </a:extLst>
          </p:cNvPr>
          <p:cNvGrpSpPr/>
          <p:nvPr/>
        </p:nvGrpSpPr>
        <p:grpSpPr>
          <a:xfrm>
            <a:off x="16154400" y="495300"/>
            <a:ext cx="1697438" cy="677102"/>
            <a:chOff x="15765367" y="1436884"/>
            <a:chExt cx="1697438" cy="677102"/>
          </a:xfrm>
        </p:grpSpPr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110329B5-8887-F498-9E06-28BDDE0C9577}"/>
                </a:ext>
              </a:extLst>
            </p:cNvPr>
            <p:cNvSpPr/>
            <p:nvPr/>
          </p:nvSpPr>
          <p:spPr>
            <a:xfrm rot="18341150">
              <a:off x="16398149" y="1049330"/>
              <a:ext cx="431874" cy="1697438"/>
            </a:xfrm>
            <a:custGeom>
              <a:avLst/>
              <a:gdLst>
                <a:gd name="connsiteX0" fmla="*/ 242351 w 431874"/>
                <a:gd name="connsiteY0" fmla="*/ 1207946 h 1697438"/>
                <a:gd name="connsiteX1" fmla="*/ 252091 w 431874"/>
                <a:gd name="connsiteY1" fmla="*/ 1370254 h 1697438"/>
                <a:gd name="connsiteX2" fmla="*/ 273013 w 431874"/>
                <a:gd name="connsiteY2" fmla="*/ 1557806 h 1697438"/>
                <a:gd name="connsiteX3" fmla="*/ 61090 w 431874"/>
                <a:gd name="connsiteY3" fmla="*/ 1693720 h 1697438"/>
                <a:gd name="connsiteX4" fmla="*/ 20149 w 431874"/>
                <a:gd name="connsiteY4" fmla="*/ 1644123 h 1697438"/>
                <a:gd name="connsiteX5" fmla="*/ 217101 w 431874"/>
                <a:gd name="connsiteY5" fmla="*/ 1472636 h 1697438"/>
                <a:gd name="connsiteX6" fmla="*/ 119347 w 431874"/>
                <a:gd name="connsiteY6" fmla="*/ 1285466 h 1697438"/>
                <a:gd name="connsiteX7" fmla="*/ 204476 w 431874"/>
                <a:gd name="connsiteY7" fmla="*/ 1154779 h 1697438"/>
                <a:gd name="connsiteX8" fmla="*/ 318464 w 431874"/>
                <a:gd name="connsiteY8" fmla="*/ 1020267 h 1697438"/>
                <a:gd name="connsiteX9" fmla="*/ 223233 w 431874"/>
                <a:gd name="connsiteY9" fmla="*/ 822770 h 1697438"/>
                <a:gd name="connsiteX10" fmla="*/ 237301 w 431874"/>
                <a:gd name="connsiteY10" fmla="*/ 729950 h 1697438"/>
                <a:gd name="connsiteX11" fmla="*/ 320267 w 431874"/>
                <a:gd name="connsiteY11" fmla="*/ 653960 h 1697438"/>
                <a:gd name="connsiteX12" fmla="*/ 298804 w 431874"/>
                <a:gd name="connsiteY12" fmla="*/ 492928 h 1697438"/>
                <a:gd name="connsiteX13" fmla="*/ 167502 w 431874"/>
                <a:gd name="connsiteY13" fmla="*/ 368233 h 1697438"/>
                <a:gd name="connsiteX14" fmla="*/ 230809 w 431874"/>
                <a:gd name="connsiteY14" fmla="*/ 203376 h 1697438"/>
                <a:gd name="connsiteX15" fmla="*/ 110148 w 431874"/>
                <a:gd name="connsiteY15" fmla="*/ 47444 h 1697438"/>
                <a:gd name="connsiteX16" fmla="*/ 167502 w 431874"/>
                <a:gd name="connsiteY16" fmla="*/ 6899 h 1697438"/>
                <a:gd name="connsiteX17" fmla="*/ 317201 w 431874"/>
                <a:gd name="connsiteY17" fmla="*/ 182849 h 1697438"/>
                <a:gd name="connsiteX18" fmla="*/ 262732 w 431874"/>
                <a:gd name="connsiteY18" fmla="*/ 381748 h 1697438"/>
                <a:gd name="connsiteX19" fmla="*/ 413332 w 431874"/>
                <a:gd name="connsiteY19" fmla="*/ 513073 h 1697438"/>
                <a:gd name="connsiteX20" fmla="*/ 381950 w 431874"/>
                <a:gd name="connsiteY20" fmla="*/ 691190 h 1697438"/>
                <a:gd name="connsiteX21" fmla="*/ 300607 w 431874"/>
                <a:gd name="connsiteY21" fmla="*/ 789237 h 1697438"/>
                <a:gd name="connsiteX22" fmla="*/ 339746 w 431874"/>
                <a:gd name="connsiteY22" fmla="*/ 892767 h 1697438"/>
                <a:gd name="connsiteX23" fmla="*/ 389705 w 431874"/>
                <a:gd name="connsiteY23" fmla="*/ 1091667 h 1697438"/>
                <a:gd name="connsiteX24" fmla="*/ 242351 w 431874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1874" h="1697438">
                  <a:moveTo>
                    <a:pt x="242351" y="1207946"/>
                  </a:moveTo>
                  <a:cubicBezTo>
                    <a:pt x="168224" y="1259329"/>
                    <a:pt x="212232" y="1314791"/>
                    <a:pt x="252091" y="1370254"/>
                  </a:cubicBezTo>
                  <a:cubicBezTo>
                    <a:pt x="296098" y="1431326"/>
                    <a:pt x="314856" y="1492908"/>
                    <a:pt x="273013" y="1557806"/>
                  </a:cubicBezTo>
                  <a:cubicBezTo>
                    <a:pt x="230989" y="1623085"/>
                    <a:pt x="147122" y="1660825"/>
                    <a:pt x="61090" y="1693720"/>
                  </a:cubicBezTo>
                  <a:cubicBezTo>
                    <a:pt x="15099" y="1711315"/>
                    <a:pt x="-25843" y="1661718"/>
                    <a:pt x="20149" y="1644123"/>
                  </a:cubicBezTo>
                  <a:cubicBezTo>
                    <a:pt x="113214" y="1608550"/>
                    <a:pt x="224857" y="1558953"/>
                    <a:pt x="217101" y="1472636"/>
                  </a:cubicBezTo>
                  <a:cubicBezTo>
                    <a:pt x="210969" y="1404933"/>
                    <a:pt x="129447" y="1353424"/>
                    <a:pt x="119347" y="1285466"/>
                  </a:cubicBezTo>
                  <a:cubicBezTo>
                    <a:pt x="111411" y="1231916"/>
                    <a:pt x="149286" y="1188694"/>
                    <a:pt x="204476" y="1154779"/>
                  </a:cubicBezTo>
                  <a:cubicBezTo>
                    <a:pt x="266520" y="1116657"/>
                    <a:pt x="331991" y="1086312"/>
                    <a:pt x="318464" y="1020267"/>
                  </a:cubicBezTo>
                  <a:cubicBezTo>
                    <a:pt x="304215" y="950652"/>
                    <a:pt x="238564" y="892512"/>
                    <a:pt x="223233" y="822770"/>
                  </a:cubicBezTo>
                  <a:cubicBezTo>
                    <a:pt x="216380" y="791150"/>
                    <a:pt x="218544" y="759530"/>
                    <a:pt x="237301" y="729950"/>
                  </a:cubicBezTo>
                  <a:cubicBezTo>
                    <a:pt x="256601" y="699605"/>
                    <a:pt x="293574" y="680480"/>
                    <a:pt x="320267" y="653960"/>
                  </a:cubicBezTo>
                  <a:cubicBezTo>
                    <a:pt x="370227" y="603853"/>
                    <a:pt x="355257" y="536278"/>
                    <a:pt x="298804" y="492928"/>
                  </a:cubicBezTo>
                  <a:cubicBezTo>
                    <a:pt x="249025" y="454551"/>
                    <a:pt x="184096" y="422166"/>
                    <a:pt x="167502" y="368233"/>
                  </a:cubicBezTo>
                  <a:cubicBezTo>
                    <a:pt x="147843" y="304483"/>
                    <a:pt x="209346" y="260879"/>
                    <a:pt x="230809" y="203376"/>
                  </a:cubicBezTo>
                  <a:cubicBezTo>
                    <a:pt x="255518" y="136694"/>
                    <a:pt x="176160" y="85311"/>
                    <a:pt x="110148" y="47444"/>
                  </a:cubicBezTo>
                  <a:cubicBezTo>
                    <a:pt x="69567" y="24112"/>
                    <a:pt x="127282" y="-16178"/>
                    <a:pt x="167502" y="6899"/>
                  </a:cubicBezTo>
                  <a:cubicBezTo>
                    <a:pt x="243073" y="50249"/>
                    <a:pt x="321530" y="108771"/>
                    <a:pt x="317201" y="182849"/>
                  </a:cubicBezTo>
                  <a:cubicBezTo>
                    <a:pt x="313233" y="249149"/>
                    <a:pt x="205197" y="317743"/>
                    <a:pt x="262732" y="381748"/>
                  </a:cubicBezTo>
                  <a:cubicBezTo>
                    <a:pt x="306199" y="430326"/>
                    <a:pt x="381950" y="457611"/>
                    <a:pt x="413332" y="513073"/>
                  </a:cubicBezTo>
                  <a:cubicBezTo>
                    <a:pt x="445978" y="570830"/>
                    <a:pt x="435517" y="641210"/>
                    <a:pt x="381950" y="691190"/>
                  </a:cubicBezTo>
                  <a:cubicBezTo>
                    <a:pt x="347140" y="723575"/>
                    <a:pt x="302592" y="744867"/>
                    <a:pt x="300607" y="789237"/>
                  </a:cubicBezTo>
                  <a:cubicBezTo>
                    <a:pt x="298985" y="824682"/>
                    <a:pt x="319726" y="861020"/>
                    <a:pt x="339746" y="892767"/>
                  </a:cubicBezTo>
                  <a:cubicBezTo>
                    <a:pt x="378523" y="954349"/>
                    <a:pt x="423974" y="1023582"/>
                    <a:pt x="389705" y="1091667"/>
                  </a:cubicBezTo>
                  <a:cubicBezTo>
                    <a:pt x="363012" y="1144324"/>
                    <a:pt x="296098" y="1170716"/>
                    <a:pt x="242351" y="1207946"/>
                  </a:cubicBezTo>
                  <a:close/>
                </a:path>
              </a:pathLst>
            </a:custGeom>
            <a:solidFill>
              <a:srgbClr val="292727"/>
            </a:solidFill>
            <a:ln w="1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573A6CD-50D2-180C-3348-8D6990B2F8AD}"/>
                </a:ext>
              </a:extLst>
            </p:cNvPr>
            <p:cNvSpPr/>
            <p:nvPr/>
          </p:nvSpPr>
          <p:spPr>
            <a:xfrm rot="18341150">
              <a:off x="16641490" y="982051"/>
              <a:ext cx="282922" cy="1192587"/>
            </a:xfrm>
            <a:custGeom>
              <a:avLst/>
              <a:gdLst>
                <a:gd name="connsiteX0" fmla="*/ 170886 w 282922"/>
                <a:gd name="connsiteY0" fmla="*/ 664668 h 1192587"/>
                <a:gd name="connsiteX1" fmla="*/ 230766 w 282922"/>
                <a:gd name="connsiteY1" fmla="*/ 800200 h 1192587"/>
                <a:gd name="connsiteX2" fmla="*/ 70427 w 282922"/>
                <a:gd name="connsiteY2" fmla="*/ 1184995 h 1192587"/>
                <a:gd name="connsiteX3" fmla="*/ 13072 w 282922"/>
                <a:gd name="connsiteY3" fmla="*/ 1144450 h 1192587"/>
                <a:gd name="connsiteX4" fmla="*/ 157540 w 282922"/>
                <a:gd name="connsiteY4" fmla="*/ 1002287 h 1192587"/>
                <a:gd name="connsiteX5" fmla="*/ 185135 w 282922"/>
                <a:gd name="connsiteY5" fmla="*/ 877338 h 1192587"/>
                <a:gd name="connsiteX6" fmla="*/ 109565 w 282922"/>
                <a:gd name="connsiteY6" fmla="*/ 755958 h 1192587"/>
                <a:gd name="connsiteX7" fmla="*/ 100186 w 282922"/>
                <a:gd name="connsiteY7" fmla="*/ 630881 h 1192587"/>
                <a:gd name="connsiteX8" fmla="*/ 188562 w 282922"/>
                <a:gd name="connsiteY8" fmla="*/ 501979 h 1192587"/>
                <a:gd name="connsiteX9" fmla="*/ 173592 w 282922"/>
                <a:gd name="connsiteY9" fmla="*/ 362366 h 1192587"/>
                <a:gd name="connsiteX10" fmla="*/ 60867 w 282922"/>
                <a:gd name="connsiteY10" fmla="*/ 261769 h 1192587"/>
                <a:gd name="connsiteX11" fmla="*/ 74214 w 282922"/>
                <a:gd name="connsiteY11" fmla="*/ 147019 h 1192587"/>
                <a:gd name="connsiteX12" fmla="*/ 70427 w 282922"/>
                <a:gd name="connsiteY12" fmla="*/ 48717 h 1192587"/>
                <a:gd name="connsiteX13" fmla="*/ 127781 w 282922"/>
                <a:gd name="connsiteY13" fmla="*/ 8172 h 1192587"/>
                <a:gd name="connsiteX14" fmla="*/ 177920 w 282922"/>
                <a:gd name="connsiteY14" fmla="*/ 136437 h 1192587"/>
                <a:gd name="connsiteX15" fmla="*/ 128863 w 282922"/>
                <a:gd name="connsiteY15" fmla="*/ 192282 h 1192587"/>
                <a:gd name="connsiteX16" fmla="*/ 168902 w 282922"/>
                <a:gd name="connsiteY16" fmla="*/ 265339 h 1192587"/>
                <a:gd name="connsiteX17" fmla="*/ 262148 w 282922"/>
                <a:gd name="connsiteY17" fmla="*/ 526459 h 1192587"/>
                <a:gd name="connsiteX18" fmla="*/ 170886 w 282922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2922" h="1192587">
                  <a:moveTo>
                    <a:pt x="170886" y="664668"/>
                  </a:moveTo>
                  <a:cubicBezTo>
                    <a:pt x="156819" y="714393"/>
                    <a:pt x="201728" y="757743"/>
                    <a:pt x="230766" y="800200"/>
                  </a:cubicBezTo>
                  <a:cubicBezTo>
                    <a:pt x="323290" y="934968"/>
                    <a:pt x="219043" y="1091410"/>
                    <a:pt x="70427" y="1184995"/>
                  </a:cubicBezTo>
                  <a:cubicBezTo>
                    <a:pt x="31469" y="1209474"/>
                    <a:pt x="-26066" y="1169057"/>
                    <a:pt x="13072" y="1144450"/>
                  </a:cubicBezTo>
                  <a:cubicBezTo>
                    <a:pt x="74033" y="1106072"/>
                    <a:pt x="125796" y="1055327"/>
                    <a:pt x="157540" y="1002287"/>
                  </a:cubicBezTo>
                  <a:cubicBezTo>
                    <a:pt x="180265" y="964165"/>
                    <a:pt x="195956" y="918648"/>
                    <a:pt x="185135" y="877338"/>
                  </a:cubicBezTo>
                  <a:cubicBezTo>
                    <a:pt x="173773" y="833733"/>
                    <a:pt x="133192" y="796375"/>
                    <a:pt x="109565" y="755958"/>
                  </a:cubicBezTo>
                  <a:cubicBezTo>
                    <a:pt x="85576" y="715158"/>
                    <a:pt x="79445" y="673211"/>
                    <a:pt x="100186" y="630881"/>
                  </a:cubicBezTo>
                  <a:cubicBezTo>
                    <a:pt x="122369" y="585491"/>
                    <a:pt x="166919" y="547369"/>
                    <a:pt x="188562" y="501979"/>
                  </a:cubicBezTo>
                  <a:cubicBezTo>
                    <a:pt x="210385" y="456461"/>
                    <a:pt x="204613" y="405206"/>
                    <a:pt x="173592" y="362366"/>
                  </a:cubicBezTo>
                  <a:cubicBezTo>
                    <a:pt x="145456" y="323479"/>
                    <a:pt x="92250" y="298872"/>
                    <a:pt x="60867" y="261769"/>
                  </a:cubicBezTo>
                  <a:cubicBezTo>
                    <a:pt x="27501" y="222372"/>
                    <a:pt x="37781" y="182974"/>
                    <a:pt x="74214" y="147019"/>
                  </a:cubicBezTo>
                  <a:cubicBezTo>
                    <a:pt x="111008" y="110682"/>
                    <a:pt x="121829" y="83397"/>
                    <a:pt x="70427" y="48717"/>
                  </a:cubicBezTo>
                  <a:cubicBezTo>
                    <a:pt x="32551" y="23090"/>
                    <a:pt x="90085" y="-17455"/>
                    <a:pt x="127781" y="8172"/>
                  </a:cubicBezTo>
                  <a:cubicBezTo>
                    <a:pt x="178462" y="42470"/>
                    <a:pt x="204613" y="88370"/>
                    <a:pt x="177920" y="136437"/>
                  </a:cubicBezTo>
                  <a:cubicBezTo>
                    <a:pt x="166198" y="157347"/>
                    <a:pt x="143292" y="172519"/>
                    <a:pt x="128863" y="192282"/>
                  </a:cubicBezTo>
                  <a:cubicBezTo>
                    <a:pt x="107220" y="221862"/>
                    <a:pt x="141487" y="244812"/>
                    <a:pt x="168902" y="265339"/>
                  </a:cubicBezTo>
                  <a:cubicBezTo>
                    <a:pt x="263772" y="336357"/>
                    <a:pt x="313912" y="430579"/>
                    <a:pt x="262148" y="526459"/>
                  </a:cubicBezTo>
                  <a:cubicBezTo>
                    <a:pt x="236718" y="573378"/>
                    <a:pt x="184955" y="614816"/>
                    <a:pt x="170886" y="664668"/>
                  </a:cubicBezTo>
                  <a:close/>
                </a:path>
              </a:pathLst>
            </a:custGeom>
            <a:solidFill>
              <a:srgbClr val="292727"/>
            </a:solidFill>
            <a:ln w="1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EDCB136-7CBB-8604-9E16-7BBA3E5011DD}"/>
                  </a:ext>
                </a:extLst>
              </p:cNvPr>
              <p:cNvSpPr txBox="1"/>
              <p:nvPr/>
            </p:nvSpPr>
            <p:spPr>
              <a:xfrm>
                <a:off x="2534083" y="1574411"/>
                <a:ext cx="9220200" cy="6645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HĐ2.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47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EDCB136-7CBB-8604-9E16-7BBA3E501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083" y="1574411"/>
                <a:ext cx="9220200" cy="6645345"/>
              </a:xfrm>
              <a:prstGeom prst="rect">
                <a:avLst/>
              </a:prstGeom>
              <a:blipFill>
                <a:blip r:embed="rId9"/>
                <a:stretch>
                  <a:fillRect l="-2381" r="-3902" b="-3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9">
            <a:extLst>
              <a:ext uri="{FF2B5EF4-FFF2-40B4-BE49-F238E27FC236}">
                <a16:creationId xmlns:a16="http://schemas.microsoft.com/office/drawing/2014/main" id="{B3EABA99-02D0-AD2D-0D38-12BD9EEA470D}"/>
              </a:ext>
            </a:extLst>
          </p:cNvPr>
          <p:cNvSpPr/>
          <p:nvPr/>
        </p:nvSpPr>
        <p:spPr>
          <a:xfrm>
            <a:off x="3733800" y="285982"/>
            <a:ext cx="11984438" cy="11394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THẢO LUẬN NHÓM ĐÔI  (2 phút)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D95DFF-AD09-4324-7246-F904B5AAD66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3" t="7177" r="2276" b="4550"/>
          <a:stretch/>
        </p:blipFill>
        <p:spPr>
          <a:xfrm>
            <a:off x="12614271" y="2144351"/>
            <a:ext cx="4572000" cy="6659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DDD34D-974C-1E90-61CF-9D7788FE1B7D}"/>
                  </a:ext>
                </a:extLst>
              </p:cNvPr>
              <p:cNvSpPr txBox="1"/>
              <p:nvPr/>
            </p:nvSpPr>
            <p:spPr>
              <a:xfrm>
                <a:off x="4899465" y="9138362"/>
                <a:ext cx="724307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DDD34D-974C-1E90-61CF-9D7788FE1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465" y="9138362"/>
                <a:ext cx="7243075" cy="707886"/>
              </a:xfrm>
              <a:prstGeom prst="rect">
                <a:avLst/>
              </a:prstGeom>
              <a:blipFill>
                <a:blip r:embed="rId11"/>
                <a:stretch>
                  <a:fillRect t="-15517" r="-33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Down 10">
            <a:extLst>
              <a:ext uri="{FF2B5EF4-FFF2-40B4-BE49-F238E27FC236}">
                <a16:creationId xmlns:a16="http://schemas.microsoft.com/office/drawing/2014/main" id="{7C201890-274E-D2CA-5493-327FA583ACB9}"/>
              </a:ext>
            </a:extLst>
          </p:cNvPr>
          <p:cNvSpPr/>
          <p:nvPr/>
        </p:nvSpPr>
        <p:spPr>
          <a:xfrm>
            <a:off x="7649922" y="8219756"/>
            <a:ext cx="609600" cy="70788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/>
          <p:nvPr/>
        </p:nvSpPr>
        <p:spPr>
          <a:xfrm>
            <a:off x="3200400" y="-114300"/>
            <a:ext cx="338554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vi-VN" sz="4800" b="1" dirty="0"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endParaRPr lang="en-US" altLang="vi-VN" sz="4800" b="1" dirty="0"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grpSp>
        <p:nvGrpSpPr>
          <p:cNvPr id="15363" name="Group 94"/>
          <p:cNvGrpSpPr/>
          <p:nvPr/>
        </p:nvGrpSpPr>
        <p:grpSpPr>
          <a:xfrm>
            <a:off x="2514600" y="1345407"/>
            <a:ext cx="11430000" cy="888798"/>
            <a:chOff x="0" y="960"/>
            <a:chExt cx="4560" cy="336"/>
          </a:xfrm>
        </p:grpSpPr>
        <p:sp>
          <p:nvSpPr>
            <p:cNvPr id="15387" name="AutoShape 6"/>
            <p:cNvSpPr/>
            <p:nvPr/>
          </p:nvSpPr>
          <p:spPr>
            <a:xfrm>
              <a:off x="422" y="986"/>
              <a:ext cx="2698" cy="28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spcBef>
                  <a:spcPct val="0"/>
                </a:spcBef>
                <a:buNone/>
              </a:pPr>
              <a:endParaRPr lang="vi-VN" altLang="vi-VN" sz="2700" dirty="0">
                <a:latin typeface=".VnTime" panose="020B7200000000000000" pitchFamily="34" charset="0"/>
              </a:endParaRPr>
            </a:p>
          </p:txBody>
        </p:sp>
        <p:grpSp>
          <p:nvGrpSpPr>
            <p:cNvPr id="15388" name="Group 96"/>
            <p:cNvGrpSpPr/>
            <p:nvPr/>
          </p:nvGrpSpPr>
          <p:grpSpPr>
            <a:xfrm>
              <a:off x="0" y="960"/>
              <a:ext cx="4560" cy="336"/>
              <a:chOff x="0" y="960"/>
              <a:chExt cx="4560" cy="336"/>
            </a:xfrm>
          </p:grpSpPr>
          <p:sp>
            <p:nvSpPr>
              <p:cNvPr id="36961" name="Text Box 97"/>
              <p:cNvSpPr txBox="1">
                <a:spLocks noChangeArrowheads="1"/>
              </p:cNvSpPr>
              <p:nvPr/>
            </p:nvSpPr>
            <p:spPr bwMode="auto">
              <a:xfrm>
                <a:off x="535" y="973"/>
                <a:ext cx="4025" cy="2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defTabSz="1371600">
                  <a:spcBef>
                    <a:spcPct val="50000"/>
                  </a:spcBef>
                  <a:defRPr/>
                </a:pPr>
                <a:r>
                  <a:rPr lang="en-US" sz="36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Trường</a:t>
                </a:r>
                <a:r>
                  <a:rPr lang="en-US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hợp</a:t>
                </a:r>
                <a:r>
                  <a:rPr lang="en-US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bằng</a:t>
                </a:r>
                <a:r>
                  <a:rPr lang="en-US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nhau</a:t>
                </a:r>
                <a:r>
                  <a:rPr lang="en-US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cạnh</a:t>
                </a:r>
                <a:r>
                  <a:rPr lang="en-US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 – </a:t>
                </a:r>
                <a:r>
                  <a:rPr lang="en-US" sz="36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góc</a:t>
                </a:r>
                <a:r>
                  <a:rPr lang="en-US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 – </a:t>
                </a:r>
                <a:r>
                  <a:rPr lang="en-US" sz="36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cạnh</a:t>
                </a:r>
                <a:r>
                  <a:rPr lang="en-US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 (</a:t>
                </a:r>
                <a:r>
                  <a:rPr lang="en-US" sz="36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c.g.c</a:t>
                </a:r>
                <a:r>
                  <a:rPr lang="en-US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)</a:t>
                </a:r>
              </a:p>
            </p:txBody>
          </p:sp>
          <p:grpSp>
            <p:nvGrpSpPr>
              <p:cNvPr id="15390" name="Group 7"/>
              <p:cNvGrpSpPr/>
              <p:nvPr/>
            </p:nvGrpSpPr>
            <p:grpSpPr>
              <a:xfrm>
                <a:off x="16" y="960"/>
                <a:ext cx="426" cy="336"/>
                <a:chOff x="1583" y="1494"/>
                <a:chExt cx="526" cy="526"/>
              </a:xfrm>
            </p:grpSpPr>
            <p:sp>
              <p:nvSpPr>
                <p:cNvPr id="15392" name="Oval 8"/>
                <p:cNvSpPr/>
                <p:nvPr/>
              </p:nvSpPr>
              <p:spPr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indent="0" algn="ctr">
                    <a:spcBef>
                      <a:spcPct val="0"/>
                    </a:spcBef>
                    <a:buNone/>
                  </a:pPr>
                  <a:endParaRPr lang="vi-VN" altLang="vi-VN" sz="2700" dirty="0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5393" name="Oval 9"/>
                <p:cNvSpPr/>
                <p:nvPr/>
              </p:nvSpPr>
              <p:spPr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indent="0" algn="ctr">
                    <a:spcBef>
                      <a:spcPct val="0"/>
                    </a:spcBef>
                    <a:buNone/>
                  </a:pPr>
                  <a:endParaRPr lang="vi-VN" altLang="vi-VN" sz="2700" dirty="0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5394" name="Oval 10"/>
                <p:cNvSpPr/>
                <p:nvPr/>
              </p:nvSpPr>
              <p:spPr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indent="0" algn="ctr">
                    <a:spcBef>
                      <a:spcPct val="0"/>
                    </a:spcBef>
                    <a:buNone/>
                  </a:pPr>
                  <a:endParaRPr lang="vi-VN" altLang="vi-VN" sz="2700" dirty="0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5395" name="Oval 11"/>
                <p:cNvSpPr/>
                <p:nvPr/>
              </p:nvSpPr>
              <p:spPr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indent="0" algn="ctr">
                    <a:spcBef>
                      <a:spcPct val="0"/>
                    </a:spcBef>
                    <a:buNone/>
                  </a:pPr>
                  <a:endParaRPr lang="vi-VN" altLang="vi-VN" sz="2700" dirty="0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5396" name="Oval 12"/>
                <p:cNvSpPr/>
                <p:nvPr/>
              </p:nvSpPr>
              <p:spPr>
                <a:xfrm>
                  <a:off x="1732" y="1494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C2C200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indent="0" algn="ctr">
                    <a:spcBef>
                      <a:spcPct val="0"/>
                    </a:spcBef>
                    <a:buNone/>
                  </a:pPr>
                  <a:endParaRPr lang="vi-VN" altLang="vi-VN" sz="2700" dirty="0">
                    <a:latin typeface=".VnTime" panose="020B7200000000000000" pitchFamily="34" charset="0"/>
                  </a:endParaRPr>
                </a:p>
              </p:txBody>
            </p:sp>
          </p:grpSp>
          <p:sp>
            <p:nvSpPr>
              <p:cNvPr id="15391" name="Text Box 45"/>
              <p:cNvSpPr txBox="1"/>
              <p:nvPr/>
            </p:nvSpPr>
            <p:spPr>
              <a:xfrm>
                <a:off x="0" y="1023"/>
                <a:ext cx="460" cy="2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algn="ctr">
                  <a:spcBef>
                    <a:spcPct val="0"/>
                  </a:spcBef>
                  <a:buNone/>
                </a:pPr>
                <a:r>
                  <a:rPr lang="en-US" altLang="vi-VN" sz="3300" b="1" dirty="0">
                    <a:solidFill>
                      <a:srgbClr val="FF3300"/>
                    </a:solidFill>
                    <a:latin typeface=".VnTime" panose="020B7200000000000000" pitchFamily="34" charset="0"/>
                  </a:rPr>
                  <a:t>I</a:t>
                </a:r>
              </a:p>
            </p:txBody>
          </p:sp>
        </p:grpSp>
      </p:grpSp>
      <p:sp>
        <p:nvSpPr>
          <p:cNvPr id="15366" name="TextBox 143"/>
          <p:cNvSpPr txBox="1"/>
          <p:nvPr/>
        </p:nvSpPr>
        <p:spPr>
          <a:xfrm>
            <a:off x="4000500" y="7405688"/>
            <a:ext cx="30861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vi-VN" sz="3600" dirty="0"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endParaRPr lang="en-US" altLang="vi-VN" sz="3600" dirty="0"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5369" name="Date Placeholder 75"/>
          <p:cNvSpPr txBox="1">
            <a:spLocks noGrp="1"/>
          </p:cNvSpPr>
          <p:nvPr/>
        </p:nvSpPr>
        <p:spPr>
          <a:xfrm>
            <a:off x="2971800" y="9739313"/>
            <a:ext cx="3200400" cy="5476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vi-VN" altLang="vi-VN" sz="1800" dirty="0">
              <a:solidFill>
                <a:srgbClr val="045C75"/>
              </a:solidFill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5370" name="Slide Number Placeholder 77"/>
          <p:cNvSpPr txBox="1">
            <a:spLocks noGrp="1"/>
          </p:cNvSpPr>
          <p:nvPr/>
        </p:nvSpPr>
        <p:spPr>
          <a:xfrm>
            <a:off x="14173200" y="9534526"/>
            <a:ext cx="1143000" cy="5476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vi-VN" sz="1800" dirty="0">
                <a:solidFill>
                  <a:srgbClr val="045C75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pPr marL="0" indent="0" algn="r" eaLnBrk="1" hangingPunct="1">
                <a:spcBef>
                  <a:spcPct val="0"/>
                </a:spcBef>
                <a:buNone/>
              </a:pPr>
              <a:t>9</a:t>
            </a:fld>
            <a:endParaRPr lang="en-US" altLang="vi-VN" sz="1800" dirty="0">
              <a:solidFill>
                <a:srgbClr val="045C75"/>
              </a:solidFill>
              <a:latin typeface=".VnTime" panose="020B7200000000000000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1" name="Text Box 48"/>
          <p:cNvSpPr txBox="1"/>
          <p:nvPr/>
        </p:nvSpPr>
        <p:spPr>
          <a:xfrm>
            <a:off x="10439400" y="2407445"/>
            <a:ext cx="4429125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endParaRPr lang="vi-VN" altLang="vi-VN" sz="2700" dirty="0"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85" name="WordArt 40"/>
          <p:cNvSpPr>
            <a:spLocks noChangeArrowheads="1" noChangeShapeType="1" noTextEdit="1"/>
          </p:cNvSpPr>
          <p:nvPr/>
        </p:nvSpPr>
        <p:spPr bwMode="auto">
          <a:xfrm>
            <a:off x="5193507" y="228600"/>
            <a:ext cx="10515600" cy="1143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§</a:t>
            </a:r>
            <a:r>
              <a:rPr lang="vi-VN" sz="3000" kern="10" dirty="0">
                <a:ln w="9525">
                  <a:solidFill>
                    <a:srgbClr val="FF33BB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4. TRƯỜNG HỢP BẰNG NHAU THỨ HAI CỦA TAM GIÁC</a:t>
            </a:r>
          </a:p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kern="10" dirty="0">
                <a:ln w="9525">
                  <a:solidFill>
                    <a:srgbClr val="FF33BB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CẠNH - GÓC - CẠNH (C.G.C)</a:t>
            </a:r>
            <a:endParaRPr lang="en-US" sz="3000" kern="10" dirty="0">
              <a:ln w="9525">
                <a:solidFill>
                  <a:srgbClr val="FF33BB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4" name="Text Box 2452"/>
          <p:cNvSpPr txBox="1">
            <a:spLocks noChangeArrowheads="1"/>
          </p:cNvSpPr>
          <p:nvPr/>
        </p:nvSpPr>
        <p:spPr bwMode="auto">
          <a:xfrm>
            <a:off x="2743200" y="2286000"/>
            <a:ext cx="12687300" cy="1754326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</a:ln>
        </p:spPr>
        <p:txBody>
          <a:bodyPr>
            <a:spAutoFit/>
          </a:bodyPr>
          <a:lstStyle/>
          <a:p>
            <a:pPr defTabSz="1371600"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</a:rPr>
              <a:t>Tính chất </a:t>
            </a:r>
            <a:r>
              <a:rPr lang="en-US" sz="360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: Nếu </a:t>
            </a: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cạnh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600" u="sng" dirty="0" err="1">
                <a:solidFill>
                  <a:srgbClr val="1F02D0"/>
                </a:solidFill>
                <a:latin typeface="Arial" panose="020B0604020202020204" pitchFamily="34" charset="0"/>
              </a:rPr>
              <a:t>góc</a:t>
            </a:r>
            <a:r>
              <a:rPr lang="en-US" sz="3600" u="sng" dirty="0">
                <a:solidFill>
                  <a:srgbClr val="1F02D0"/>
                </a:solidFill>
                <a:latin typeface="Arial" panose="020B0604020202020204" pitchFamily="34" charset="0"/>
              </a:rPr>
              <a:t> </a:t>
            </a:r>
            <a:r>
              <a:rPr lang="en-US" sz="3600" u="sng" dirty="0" err="1">
                <a:solidFill>
                  <a:srgbClr val="1F02D0"/>
                </a:solidFill>
                <a:latin typeface="Arial" panose="020B0604020202020204" pitchFamily="34" charset="0"/>
              </a:rPr>
              <a:t>xen</a:t>
            </a:r>
            <a:r>
              <a:rPr lang="en-US" sz="3600" u="sng" dirty="0">
                <a:solidFill>
                  <a:srgbClr val="1F02D0"/>
                </a:solidFill>
                <a:latin typeface="Arial" panose="020B0604020202020204" pitchFamily="34" charset="0"/>
              </a:rPr>
              <a:t> </a:t>
            </a:r>
            <a:r>
              <a:rPr lang="en-US" sz="3600" u="sng" dirty="0" err="1">
                <a:solidFill>
                  <a:srgbClr val="1F02D0"/>
                </a:solidFill>
                <a:latin typeface="Arial" panose="020B0604020202020204" pitchFamily="34" charset="0"/>
              </a:rPr>
              <a:t>giữa</a:t>
            </a:r>
            <a:r>
              <a:rPr lang="en-US" sz="3600" u="sng" dirty="0">
                <a:solidFill>
                  <a:srgbClr val="1F02D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 tam </a:t>
            </a: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giác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này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cạnh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600" u="sng" dirty="0" err="1">
                <a:solidFill>
                  <a:srgbClr val="1F02D0"/>
                </a:solidFill>
                <a:latin typeface="Arial" panose="020B0604020202020204" pitchFamily="34" charset="0"/>
              </a:rPr>
              <a:t>góc</a:t>
            </a:r>
            <a:r>
              <a:rPr lang="en-US" sz="3600" u="sng" dirty="0">
                <a:solidFill>
                  <a:srgbClr val="1F02D0"/>
                </a:solidFill>
                <a:latin typeface="Arial" panose="020B0604020202020204" pitchFamily="34" charset="0"/>
              </a:rPr>
              <a:t> </a:t>
            </a:r>
            <a:r>
              <a:rPr lang="en-US" sz="3600" u="sng" dirty="0" err="1">
                <a:solidFill>
                  <a:srgbClr val="1F02D0"/>
                </a:solidFill>
                <a:latin typeface="Arial" panose="020B0604020202020204" pitchFamily="34" charset="0"/>
              </a:rPr>
              <a:t>xen</a:t>
            </a:r>
            <a:r>
              <a:rPr lang="en-US" sz="3600" u="sng" dirty="0">
                <a:solidFill>
                  <a:srgbClr val="1F02D0"/>
                </a:solidFill>
                <a:latin typeface="Arial" panose="020B0604020202020204" pitchFamily="34" charset="0"/>
              </a:rPr>
              <a:t> </a:t>
            </a:r>
            <a:r>
              <a:rPr lang="en-US" sz="3600" u="sng" dirty="0" err="1">
                <a:solidFill>
                  <a:srgbClr val="1F02D0"/>
                </a:solidFill>
                <a:latin typeface="Arial" panose="020B0604020202020204" pitchFamily="34" charset="0"/>
              </a:rPr>
              <a:t>giữa</a:t>
            </a:r>
            <a:r>
              <a:rPr lang="en-US" sz="3600" u="sng" dirty="0">
                <a:solidFill>
                  <a:srgbClr val="1F02D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 tam </a:t>
            </a: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giác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kia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thì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 tam </a:t>
            </a: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giác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đó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nhau</a:t>
            </a:r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0" name="TextBox 156"/>
          <p:cNvSpPr txBox="1"/>
          <p:nvPr/>
        </p:nvSpPr>
        <p:spPr>
          <a:xfrm>
            <a:off x="7886700" y="6196013"/>
            <a:ext cx="8686800" cy="7386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vi-VN" sz="4200" dirty="0">
                <a:latin typeface=".VnTime" panose="020B7200000000000000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en-US" altLang="vi-VN" sz="3600" dirty="0">
                <a:latin typeface=".VnTime" panose="020B7200000000000000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Nếu </a:t>
            </a:r>
            <a:r>
              <a:rPr lang="en-US" altLang="vi-VN" sz="3600" dirty="0">
                <a:latin typeface=".VnTime" panose="020B7200000000000000" pitchFamily="34" charset="0"/>
                <a:cs typeface="Arial" panose="020B0604020202020204" pitchFamily="34" charset="0"/>
              </a:rPr>
              <a:t>ABC v</a:t>
            </a:r>
            <a:r>
              <a:rPr lang="en-US" alt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vi-VN" sz="3600" dirty="0">
                <a:latin typeface=".VnTime" panose="020B7200000000000000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</a:t>
            </a:r>
            <a:r>
              <a:rPr lang="en-US" altLang="vi-VN" sz="3600" dirty="0">
                <a:latin typeface=".VnTime" panose="020B7200000000000000" pitchFamily="34" charset="0"/>
                <a:cs typeface="Arial" panose="020B0604020202020204" pitchFamily="34" charset="0"/>
              </a:rPr>
              <a:t>A’B’C’ cã:</a:t>
            </a:r>
            <a:endParaRPr lang="en-US" altLang="vi-VN" sz="3600" dirty="0"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21" name="TextBox 143"/>
          <p:cNvSpPr txBox="1"/>
          <p:nvPr/>
        </p:nvSpPr>
        <p:spPr>
          <a:xfrm>
            <a:off x="9829800" y="8001001"/>
            <a:ext cx="30861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vi-VN" sz="3600" dirty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BC = B’C’ </a:t>
            </a:r>
            <a:endParaRPr lang="en-US" altLang="vi-VN" sz="3600" dirty="0">
              <a:solidFill>
                <a:srgbClr val="FF0000"/>
              </a:solidFill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22" name="TextBox 143"/>
          <p:cNvSpPr txBox="1"/>
          <p:nvPr/>
        </p:nvSpPr>
        <p:spPr>
          <a:xfrm>
            <a:off x="9715500" y="6858001"/>
            <a:ext cx="30861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vi-VN" sz="3600" dirty="0">
                <a:latin typeface=".VnTime" panose="020B7200000000000000" pitchFamily="34" charset="0"/>
                <a:cs typeface="Arial" panose="020B0604020202020204" pitchFamily="34" charset="0"/>
              </a:rPr>
              <a:t>AC = A’C’ </a:t>
            </a:r>
            <a:endParaRPr lang="en-US" altLang="vi-VN" sz="3600" dirty="0"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23" name="TextBox 156"/>
          <p:cNvSpPr txBox="1"/>
          <p:nvPr/>
        </p:nvSpPr>
        <p:spPr>
          <a:xfrm>
            <a:off x="7658100" y="8793958"/>
            <a:ext cx="88011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thì </a:t>
            </a:r>
            <a:r>
              <a:rPr lang="en-US" altLang="vi-VN" sz="3600" dirty="0">
                <a:latin typeface=".VnTime" panose="020B7200000000000000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</a:t>
            </a:r>
            <a:r>
              <a:rPr lang="en-US" altLang="vi-VN" sz="3600" dirty="0">
                <a:latin typeface=".VnTime" panose="020B7200000000000000" pitchFamily="34" charset="0"/>
                <a:cs typeface="Arial" panose="020B0604020202020204" pitchFamily="34" charset="0"/>
              </a:rPr>
              <a:t>ABC  = </a:t>
            </a:r>
            <a:r>
              <a:rPr lang="en-US" altLang="vi-VN" sz="3600" dirty="0">
                <a:latin typeface=".VnTime" panose="020B7200000000000000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</a:t>
            </a:r>
            <a:r>
              <a:rPr lang="en-US" altLang="vi-VN" sz="3600" dirty="0">
                <a:latin typeface=".VnTime" panose="020B7200000000000000" pitchFamily="34" charset="0"/>
                <a:cs typeface="Arial" panose="020B0604020202020204" pitchFamily="34" charset="0"/>
              </a:rPr>
              <a:t>A’B’C’( c.g.c</a:t>
            </a:r>
            <a:r>
              <a:rPr lang="en-US" altLang="vi-VN" sz="3600" b="1" dirty="0">
                <a:latin typeface=".VnTime" panose="020B7200000000000000" pitchFamily="34" charset="0"/>
                <a:cs typeface="Arial" panose="020B0604020202020204" pitchFamily="34" charset="0"/>
              </a:rPr>
              <a:t>)</a:t>
            </a:r>
            <a:endParaRPr lang="en-US" altLang="vi-VN" sz="3600" b="1" dirty="0"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26" name="Object 2"/>
          <p:cNvGraphicFramePr>
            <a:graphicFrameLocks noChangeAspect="1"/>
          </p:cNvGraphicFramePr>
          <p:nvPr/>
        </p:nvGraphicFramePr>
        <p:xfrm>
          <a:off x="10287000" y="7429500"/>
          <a:ext cx="1771650" cy="611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r:id="rId3" imgW="495300" imgH="228600" progId="Equation.DSMT4">
                  <p:embed/>
                </p:oleObj>
              </mc:Choice>
              <mc:Fallback>
                <p:oleObj r:id="rId3" imgW="495300" imgH="228600" progId="Equation.DSMT4">
                  <p:embed/>
                  <p:pic>
                    <p:nvPicPr>
                      <p:cNvPr id="126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87000" y="7429500"/>
                        <a:ext cx="1771650" cy="61198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143"/>
          <p:cNvSpPr txBox="1"/>
          <p:nvPr/>
        </p:nvSpPr>
        <p:spPr>
          <a:xfrm>
            <a:off x="9944100" y="8115301"/>
            <a:ext cx="30861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vi-VN" sz="3600" dirty="0">
                <a:solidFill>
                  <a:srgbClr val="FF0000"/>
                </a:solidFill>
                <a:latin typeface=".VnTime" panose="020B7200000000000000" pitchFamily="34" charset="0"/>
                <a:ea typeface="Arial" panose="020B0604020202020204" pitchFamily="34" charset="0"/>
              </a:rPr>
              <a:t>……………</a:t>
            </a:r>
            <a:r>
              <a:rPr lang="en-US" altLang="vi-VN" sz="3600" dirty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..</a:t>
            </a:r>
            <a:endParaRPr lang="en-US" altLang="vi-VN" sz="3600" dirty="0">
              <a:solidFill>
                <a:srgbClr val="FF0000"/>
              </a:solidFill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grpSp>
        <p:nvGrpSpPr>
          <p:cNvPr id="5" name="Group 41"/>
          <p:cNvGrpSpPr/>
          <p:nvPr/>
        </p:nvGrpSpPr>
        <p:grpSpPr>
          <a:xfrm>
            <a:off x="9486900" y="4343400"/>
            <a:ext cx="6286500" cy="2114550"/>
            <a:chOff x="4800600" y="2895600"/>
            <a:chExt cx="4191000" cy="1409700"/>
          </a:xfrm>
        </p:grpSpPr>
        <p:pic>
          <p:nvPicPr>
            <p:cNvPr id="15385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0600" y="2971800"/>
              <a:ext cx="2028825" cy="12954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86" name="Picture 4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4200" y="2895600"/>
              <a:ext cx="2057400" cy="14097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22" grpId="0"/>
      <p:bldP spid="123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921</Words>
  <Application>Microsoft Office PowerPoint</Application>
  <PresentationFormat>Custom</PresentationFormat>
  <Paragraphs>100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Cambria Math</vt:lpstr>
      <vt:lpstr>.VnTime</vt:lpstr>
      <vt:lpstr>Calibri</vt:lpstr>
      <vt:lpstr>Arial</vt:lpstr>
      <vt:lpstr>Arial (Body)</vt:lpstr>
      <vt:lpstr>Wingdings 3</vt:lpstr>
      <vt:lpstr>Times New Roman</vt:lpstr>
      <vt:lpstr>Yu Mincho</vt:lpstr>
      <vt:lpstr>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Black Doodle Creative Company Agenda Presentation</dc:title>
  <dc:creator>Lê Thảo</dc:creator>
  <cp:lastModifiedBy>DELL</cp:lastModifiedBy>
  <cp:revision>54</cp:revision>
  <dcterms:created xsi:type="dcterms:W3CDTF">2006-08-16T00:00:00Z</dcterms:created>
  <dcterms:modified xsi:type="dcterms:W3CDTF">2025-01-17T13:09:48Z</dcterms:modified>
  <dc:identifier>DAFOOeglv-o</dc:identifier>
</cp:coreProperties>
</file>