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KIỂM TRA BÀI CŨ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nguyên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âm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85 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154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đông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-1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Tuy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nhiên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Sa Pa </a:t>
            </a:r>
            <a:r>
              <a:rPr lang="en-US" sz="2800" dirty="0" err="1">
                <a:solidFill>
                  <a:srgbClr val="0070C0"/>
                </a:solidFill>
              </a:rPr>
              <a:t>lại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hơn</a:t>
            </a:r>
            <a:r>
              <a:rPr lang="en-US" sz="2800" dirty="0">
                <a:solidFill>
                  <a:srgbClr val="0070C0"/>
                </a:solidFill>
              </a:rPr>
              <a:t> 2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 so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 </a:t>
            </a:r>
            <a:r>
              <a:rPr lang="en-US" sz="2800" baseline="30000" dirty="0"/>
              <a:t>0</a:t>
            </a:r>
            <a:r>
              <a:rPr lang="en-US" sz="2800" dirty="0"/>
              <a:t>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– 1 = 1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–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1   </a:t>
            </a: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+ 2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- 1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-1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1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2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4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-3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-4</a:t>
              </a: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2000" b="1" dirty="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Chú</a:t>
            </a:r>
            <a:r>
              <a:rPr lang="en-US" sz="2800" b="1" dirty="0">
                <a:solidFill>
                  <a:srgbClr val="0070C0"/>
                </a:solidFill>
              </a:rPr>
              <a:t> ý: </a:t>
            </a:r>
            <a:r>
              <a:rPr lang="en-US" sz="2800" dirty="0"/>
              <a:t>Hai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0.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a)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(–</a:t>
            </a:r>
            <a:r>
              <a:rPr lang="en-US" sz="3600" dirty="0">
                <a:sym typeface="Wingdings" panose="05000000000000000000" pitchFamily="2" charset="2"/>
              </a:rPr>
              <a:t>6) + 4 </a:t>
            </a:r>
            <a:r>
              <a:rPr lang="en-US" sz="3600" dirty="0"/>
              <a:t>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– 4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)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2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b)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 10 + (– 5) </a:t>
            </a:r>
            <a:r>
              <a:rPr lang="en-US" sz="3600" dirty="0"/>
              <a:t> 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 – 5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(           )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Ví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Tính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a) </a:t>
            </a:r>
            <a:r>
              <a:rPr lang="en-US" sz="3600" dirty="0"/>
              <a:t>(–2</a:t>
            </a:r>
            <a:r>
              <a:rPr lang="en-US" sz="3600" dirty="0">
                <a:sym typeface="Wingdings" panose="05000000000000000000" pitchFamily="2" charset="2"/>
              </a:rPr>
              <a:t>8) + 82</a:t>
            </a:r>
            <a:r>
              <a:rPr lang="en-US" sz="36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82 – 28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54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 </a:t>
            </a:r>
            <a:r>
              <a:rPr lang="en-US" sz="3600" dirty="0"/>
              <a:t>51</a:t>
            </a:r>
            <a:r>
              <a:rPr lang="en-US" sz="3600" dirty="0">
                <a:sym typeface="Wingdings" panose="05000000000000000000" pitchFamily="2" charset="2"/>
              </a:rPr>
              <a:t> + (–97) </a:t>
            </a:r>
            <a:r>
              <a:rPr lang="en-US" sz="36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  97 – 51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– 46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4: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ở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-50m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20 m.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+20m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-50 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    50 – 20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30 (m)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BÀI TẬP SGK</a:t>
            </a: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57 + (–93)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2018 – 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–(93 – 57)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36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dấu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thỏa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mãn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(– 38 ) + 46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46 – 38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+ (– 7)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12 – 7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5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12) + 7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(12 – 7)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5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thủ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</a:t>
            </a:r>
            <a:r>
              <a:rPr lang="en-US" sz="2800" dirty="0">
                <a:solidFill>
                  <a:srgbClr val="0070C0"/>
                </a:solidFill>
              </a:rPr>
              <a:t> Ottawa, Canada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7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– 4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C, </a:t>
            </a:r>
            <a:r>
              <a:rPr lang="en-US" sz="2800" dirty="0" err="1">
                <a:solidFill>
                  <a:srgbClr val="0070C0"/>
                </a:solidFill>
              </a:rPr>
              <a:t>đến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tăng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thêm</a:t>
            </a:r>
            <a:r>
              <a:rPr lang="en-US" sz="2800" dirty="0">
                <a:solidFill>
                  <a:srgbClr val="0070C0"/>
                </a:solidFill>
              </a:rPr>
              <a:t> 6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Ottawa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Ottawa </a:t>
            </a:r>
            <a:r>
              <a:rPr lang="en-US" sz="2800" dirty="0" err="1"/>
              <a:t>lúc</a:t>
            </a:r>
            <a:r>
              <a:rPr lang="en-US" sz="2800" dirty="0"/>
              <a:t> 10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4) + 6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6 – 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</a:t>
            </a:r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19 + (–25)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  [(–1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(–12) + [5 + (–1)]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(12 </a:t>
            </a:r>
            <a:r>
              <a:rPr lang="en-US" sz="2800" dirty="0"/>
              <a:t>– 5</a:t>
            </a:r>
            <a:r>
              <a:rPr lang="en-US" sz="2800" dirty="0">
                <a:sym typeface="Wingdings" panose="05000000000000000000" pitchFamily="2" charset="2"/>
              </a:rPr>
              <a:t>) + (</a:t>
            </a:r>
            <a:r>
              <a:rPr lang="en-US" sz="2800" dirty="0"/>
              <a:t>–1)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–7) + (–1)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–12) + 4</a:t>
            </a:r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–8)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–(12 – 4) = –8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 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>
                <a:solidFill>
                  <a:srgbClr val="0070C0"/>
                </a:solidFill>
              </a:rPr>
              <a:t>–18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d)    (–12) + 12    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chất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Giao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hoán</a:t>
            </a:r>
            <a:r>
              <a:rPr lang="en-US" sz="2800" dirty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đối</a:t>
            </a:r>
            <a:r>
              <a:rPr lang="en-US" sz="2800" dirty="0">
                <a:solidFill>
                  <a:schemeClr val="tx1"/>
                </a:solidFill>
              </a:rPr>
              <a:t>: a + (– a) = 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  + (-1)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 5+ (-1)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a)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17) + (</a:t>
            </a:r>
            <a:r>
              <a:rPr lang="en-US" sz="2800" dirty="0"/>
              <a:t>–23) + 44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40) + 44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[(–17) + (–23)] + 44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a) </a:t>
            </a:r>
            <a:r>
              <a:rPr lang="en-US" sz="2800" dirty="0"/>
              <a:t>51 + (–97</a:t>
            </a:r>
            <a:r>
              <a:rPr lang="en-US" sz="2800" dirty="0">
                <a:sym typeface="Wingdings" panose="05000000000000000000" pitchFamily="2" charset="2"/>
              </a:rPr>
              <a:t>) + 49</a:t>
            </a:r>
            <a:r>
              <a:rPr lang="en-US" sz="28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 [51 + 49]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100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b)  </a:t>
            </a:r>
            <a:r>
              <a:rPr lang="en-US" sz="2800" dirty="0"/>
              <a:t>65</a:t>
            </a:r>
            <a:r>
              <a:rPr lang="en-US" sz="2800" dirty="0">
                <a:sym typeface="Wingdings" panose="05000000000000000000" pitchFamily="2" charset="2"/>
              </a:rPr>
              <a:t> + (–42) + (– 65)</a:t>
            </a:r>
            <a:r>
              <a:rPr lang="en-US" sz="28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[65 + (</a:t>
            </a:r>
            <a:r>
              <a:rPr lang="en-US" sz="2800" dirty="0">
                <a:sym typeface="Wingdings" panose="05000000000000000000" pitchFamily="2" charset="2"/>
              </a:rPr>
              <a:t>–65)] + (–42)</a:t>
            </a:r>
            <a:r>
              <a:rPr lang="en-US" sz="2800" dirty="0"/>
              <a:t>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0 + (– 42)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b)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16)</a:t>
            </a:r>
            <a:r>
              <a:rPr lang="en-US" sz="2800" dirty="0"/>
              <a:t> + 39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[(–39) + 39]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(–39) + 39]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+ 0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42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giao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hoán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0)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này</a:t>
            </a:r>
            <a:r>
              <a:rPr lang="en-US" sz="3200" b="1" dirty="0"/>
              <a:t> </a:t>
            </a:r>
            <a:r>
              <a:rPr lang="en-US" sz="3200" b="1" dirty="0" err="1"/>
              <a:t>lãi</a:t>
            </a:r>
            <a:r>
              <a:rPr lang="en-US" sz="3200" b="1" dirty="0"/>
              <a:t> hay </a:t>
            </a:r>
            <a:r>
              <a:rPr lang="en-US" sz="3200" b="1" dirty="0" err="1"/>
              <a:t>lỗ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Lợi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nhuận</a:t>
                      </a:r>
                      <a:r>
                        <a:rPr lang="en-US" sz="2800" b="1" baseline="0" dirty="0"/>
                        <a:t> (</a:t>
                      </a:r>
                      <a:r>
                        <a:rPr lang="en-US" sz="2800" b="1" baseline="0" dirty="0" err="1"/>
                        <a:t>triệu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đồng</a:t>
                      </a:r>
                      <a:r>
                        <a:rPr lang="en-US" sz="2800" b="1" baseline="0" dirty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6: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ở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5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–6</a:t>
            </a:r>
            <a:r>
              <a:rPr lang="en-US" baseline="30000" dirty="0"/>
              <a:t>0</a:t>
            </a:r>
            <a:r>
              <a:rPr lang="en-US" dirty="0"/>
              <a:t>C, </a:t>
            </a:r>
            <a:r>
              <a:rPr lang="en-US" dirty="0" err="1"/>
              <a:t>đến</a:t>
            </a:r>
            <a:r>
              <a:rPr lang="en-US" dirty="0"/>
              <a:t> 10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8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C.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Nhiệt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Matxcova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lúc</a:t>
            </a:r>
            <a:r>
              <a:rPr lang="en-US" dirty="0">
                <a:solidFill>
                  <a:srgbClr val="C00000"/>
                </a:solidFill>
              </a:rPr>
              <a:t> 12 </a:t>
            </a:r>
            <a:r>
              <a:rPr lang="en-US" dirty="0" err="1">
                <a:solidFill>
                  <a:srgbClr val="C00000"/>
                </a:solidFill>
              </a:rPr>
              <a:t>giờ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là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+ 8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+ 2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4 (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C)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48 + (– 66) + (– 34)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2896 + (–2 021) + (–2896)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34)]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(</a:t>
            </a:r>
            <a:r>
              <a:rPr lang="en-US" sz="2800" dirty="0"/>
              <a:t>–10</a:t>
            </a:r>
            <a:r>
              <a:rPr lang="en-US" sz="2800" dirty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[2896 + (–2896)] + (–2 021)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0+ (– 2 021)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 SGK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2 021 </a:t>
            </a:r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6h </a:t>
            </a:r>
            <a:r>
              <a:rPr lang="en-US" sz="2800" dirty="0" err="1">
                <a:solidFill>
                  <a:schemeClr val="tx1"/>
                </a:solidFill>
              </a:rPr>
              <a:t>sáng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Matxcova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– 6 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buổi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tăng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5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?   </a:t>
            </a: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NGA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Matxcova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8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6) + 5 + (– 2) = – 3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3 776 m.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22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8 + (– 22) = – 14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khách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235m,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70 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35m.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nhiêu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Trung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ở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235 + 70 + (– 35) = 200 + 70 = 270 (m)</a:t>
            </a:r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mùa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phố</a:t>
            </a:r>
            <a:r>
              <a:rPr lang="en-US" sz="2800" dirty="0">
                <a:solidFill>
                  <a:schemeClr val="tx1"/>
                </a:solidFill>
              </a:rPr>
              <a:t> To-</a:t>
            </a:r>
            <a:r>
              <a:rPr lang="en-US" sz="2800" dirty="0" err="1">
                <a:solidFill>
                  <a:schemeClr val="tx1"/>
                </a:solidFill>
              </a:rPr>
              <a:t>ron</a:t>
            </a:r>
            <a:r>
              <a:rPr lang="en-US" sz="2800" dirty="0">
                <a:solidFill>
                  <a:schemeClr val="tx1"/>
                </a:solidFill>
              </a:rPr>
              <a:t>-to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-2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10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Ca-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-da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ban </a:t>
            </a:r>
            <a:r>
              <a:rPr lang="en-US" sz="3200" dirty="0" err="1"/>
              <a:t>đêm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2) + (– 10)  = (–12)  ( </a:t>
            </a:r>
            <a:r>
              <a:rPr lang="en-US" sz="3200" baseline="30000" dirty="0"/>
              <a:t>0</a:t>
            </a:r>
            <a:r>
              <a:rPr lang="en-US" sz="3200" dirty="0"/>
              <a:t>C )</a:t>
            </a:r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(+2)+(+4)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+ 4 = 6</a:t>
            </a:r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3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5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nợ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hàng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Tổng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tiền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r>
              <a:rPr lang="en-US" sz="2800" dirty="0">
                <a:solidFill>
                  <a:srgbClr val="7030A0"/>
                </a:solidFill>
              </a:rPr>
              <a:t> 8 </a:t>
            </a:r>
            <a:r>
              <a:rPr lang="en-US" sz="2800" dirty="0" err="1">
                <a:solidFill>
                  <a:srgbClr val="7030A0"/>
                </a:solidFill>
              </a:rPr>
              <a:t>triệu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biểu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âm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3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5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8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5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8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    8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âm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1: </a:t>
            </a:r>
            <a:r>
              <a:rPr lang="en-US" sz="2800" dirty="0" err="1">
                <a:solidFill>
                  <a:schemeClr val="tx1"/>
                </a:solidFill>
              </a:rPr>
              <a:t>Bỏ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2: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3: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6) </a:t>
            </a:r>
            <a:r>
              <a:rPr lang="en-US" sz="2800" dirty="0"/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(6 + 8)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2</a:t>
            </a:r>
            <a:r>
              <a:rPr lang="en-US" sz="2800" dirty="0">
                <a:solidFill>
                  <a:srgbClr val="0070C0"/>
                </a:solidFill>
              </a:rPr>
              <a:t>: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–(12 + 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x + y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x = –81, y = –16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–(28 + 82)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+ 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81) + (– 16)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–(81+16)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28)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97 </a:t>
            </a:r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 –79) + (–45)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–(48 + 67)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–115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–(79+45)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124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? </a:t>
            </a:r>
            <a:r>
              <a:rPr lang="en-US" sz="2800" b="1" dirty="0" err="1">
                <a:solidFill>
                  <a:srgbClr val="0070C0"/>
                </a:solidFill>
              </a:rPr>
              <a:t>Giải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thích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08:42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2179</Words>
  <Application>Microsoft Office PowerPoint</Application>
  <PresentationFormat>Widescreen</PresentationFormat>
  <Paragraphs>353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thanh khong</cp:lastModifiedBy>
  <cp:revision>85</cp:revision>
  <dcterms:created xsi:type="dcterms:W3CDTF">2021-08-13T08:04:49Z</dcterms:created>
  <dcterms:modified xsi:type="dcterms:W3CDTF">2025-01-20T01:43:02Z</dcterms:modified>
</cp:coreProperties>
</file>