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2"/>
  </p:notesMasterIdLst>
  <p:sldIdLst>
    <p:sldId id="311" r:id="rId5"/>
    <p:sldId id="269" r:id="rId6"/>
    <p:sldId id="268" r:id="rId7"/>
    <p:sldId id="270" r:id="rId8"/>
    <p:sldId id="271" r:id="rId9"/>
    <p:sldId id="272" r:id="rId10"/>
    <p:sldId id="274" r:id="rId11"/>
    <p:sldId id="275" r:id="rId12"/>
    <p:sldId id="312" r:id="rId13"/>
    <p:sldId id="278" r:id="rId14"/>
    <p:sldId id="279" r:id="rId15"/>
    <p:sldId id="280" r:id="rId16"/>
    <p:sldId id="281" r:id="rId17"/>
    <p:sldId id="313" r:id="rId18"/>
    <p:sldId id="291" r:id="rId19"/>
    <p:sldId id="310" r:id="rId20"/>
    <p:sldId id="314" r:id="rId21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75B4-288D-4554-BC4E-49FE9751EE07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E2FBF-79DE-4A49-942A-8A1CA12E2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6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2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3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1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7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A6FD2-BF80-4FF8-A239-2EB6A67E7A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0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4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3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7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2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A6FD2-BF80-4FF8-A239-2EB6A67E7A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3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7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9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6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A6FD2-BF80-4FF8-A239-2EB6A67E7A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8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4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43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6519E-8C1E-44A5-A409-B4808FDE48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1ACB7-F678-45F2-8B26-4DDE9F5E7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4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5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53.e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gif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19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24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2.png"/><Relationship Id="rId19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.png"/><Relationship Id="rId22" Type="http://schemas.openxmlformats.org/officeDocument/2006/relationships/image" Target="../media/image21.png"/><Relationship Id="rId27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png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20.gif"/><Relationship Id="rId25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9.gif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24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23" Type="http://schemas.openxmlformats.org/officeDocument/2006/relationships/image" Target="../media/image27.png"/><Relationship Id="rId28" Type="http://schemas.openxmlformats.org/officeDocument/2006/relationships/image" Target="../media/image26.png"/><Relationship Id="rId10" Type="http://schemas.openxmlformats.org/officeDocument/2006/relationships/image" Target="../media/image2.png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8.png"/><Relationship Id="rId22" Type="http://schemas.openxmlformats.org/officeDocument/2006/relationships/image" Target="../media/image25.png"/><Relationship Id="rId27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gif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19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24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2.png"/><Relationship Id="rId19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.png"/><Relationship Id="rId22" Type="http://schemas.openxmlformats.org/officeDocument/2006/relationships/image" Target="../media/image21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gif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19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24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2.png"/><Relationship Id="rId19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21.png"/><Relationship Id="rId27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891" y="1117750"/>
            <a:ext cx="59627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LỚP 8A5</a:t>
            </a:r>
          </a:p>
          <a:p>
            <a:pPr algn="ctr"/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0F22D1-61B0-48B0-A4D6-E7E6ACC515CD}"/>
              </a:ext>
            </a:extLst>
          </p:cNvPr>
          <p:cNvSpPr/>
          <p:nvPr/>
        </p:nvSpPr>
        <p:spPr>
          <a:xfrm>
            <a:off x="938949" y="2410412"/>
            <a:ext cx="10982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NHIỆT LIỆT CHÀO MỪNG QUÝ THẦY, CÔ GIÁO VỀ DỰ GIỜ HÔM.</a:t>
            </a:r>
            <a:endParaRPr lang="en-US" sz="4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7.40741E-7 L -3.7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1" y="884236"/>
            <a:ext cx="11453074" cy="11430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VD1: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= 4x+3.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2942" y="884236"/>
            <a:ext cx="11173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441" y="2027236"/>
            <a:ext cx="10859590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6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x = 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x = 0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y =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4x + 3,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ta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y= 4.0 + 3 = 3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(0;3)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9790" y="4995351"/>
                <a:ext cx="1126889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Nhận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xét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y =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ax+b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(a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tung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tung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bằng</a:t>
                </a:r>
                <a:r>
                  <a:rPr lang="en-US" sz="28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90" y="4995351"/>
                <a:ext cx="11268892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1082" t="-6369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3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6516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II - VẼ ĐỒ THỊ CỦA HÀM SỐ BẬC NHẤT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6858" y="672896"/>
                <a:ext cx="6827190" cy="592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5000"/>
                  </a:lnSpc>
                  <a:spcAft>
                    <a:spcPts val="1000"/>
                  </a:spcAft>
                </a:pPr>
                <a:r>
                  <a:rPr lang="en-US" sz="26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1. </a:t>
                </a:r>
                <a:r>
                  <a:rPr lang="en-US" sz="26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Trường</a:t>
                </a:r>
                <a:r>
                  <a:rPr lang="en-US" sz="26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hợp</a:t>
                </a:r>
                <a:r>
                  <a:rPr lang="en-US" sz="26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1: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Xét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y = ax (a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0, b=0):</a:t>
                </a:r>
                <a:endParaRPr lang="en-US" sz="2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58" y="672896"/>
                <a:ext cx="6827190" cy="592470"/>
              </a:xfrm>
              <a:prstGeom prst="rect">
                <a:avLst/>
              </a:prstGeom>
              <a:blipFill rotWithShape="0">
                <a:blip r:embed="rId2"/>
                <a:stretch>
                  <a:fillRect l="-1607" r="-625" b="-17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42251" y="1265366"/>
                <a:ext cx="11314469" cy="1045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Aft>
                    <a:spcPts val="1000"/>
                  </a:spcAft>
                </a:pP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y = ax (a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 ta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thể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xác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A(1;a)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rồi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qua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O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A.</a:t>
                </a:r>
                <a:endParaRPr lang="en-US" sz="2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51" y="1265366"/>
                <a:ext cx="11314469" cy="1045735"/>
              </a:xfrm>
              <a:prstGeom prst="rect">
                <a:avLst/>
              </a:prstGeom>
              <a:blipFill>
                <a:blip r:embed="rId3"/>
                <a:stretch>
                  <a:fillRect l="-970" t="-585" r="-970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07459" y="2365693"/>
            <a:ext cx="5141151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0"/>
              </a:spcAft>
            </a:pPr>
            <a:r>
              <a:rPr lang="vi-VN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</a:t>
            </a:r>
            <a:r>
              <a:rPr lang="en-US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= 2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2894" y="2884781"/>
            <a:ext cx="777778" cy="54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1000"/>
              </a:spcAft>
            </a:pPr>
            <a:r>
              <a:rPr lang="en-US" sz="26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554" y="4282493"/>
            <a:ext cx="4654672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endParaRPr lang="en-US" sz="2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O(0;0)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ea typeface="Calibri" panose="020F0502020204030204" pitchFamily="34" charset="0"/>
              </a:rPr>
              <a:t>A(1;2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r="15955"/>
          <a:stretch/>
        </p:blipFill>
        <p:spPr bwMode="auto">
          <a:xfrm>
            <a:off x="5537562" y="1942772"/>
            <a:ext cx="6319158" cy="4679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251" y="3621974"/>
            <a:ext cx="55537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Với</a:t>
            </a:r>
            <a:r>
              <a:rPr lang="en-US" sz="2600" dirty="0" smtClean="0"/>
              <a:t> x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=1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=2, ta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A(1;2) 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613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056" y="527260"/>
                <a:ext cx="719504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2.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Trường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hợp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2: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Xét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y = </a:t>
                </a:r>
                <a:r>
                  <a:rPr lang="en-US" sz="2600" b="1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ax+b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(a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0; b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</a:t>
                </a:r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6" y="527260"/>
                <a:ext cx="7195047" cy="492443"/>
              </a:xfrm>
              <a:prstGeom prst="rect">
                <a:avLst/>
              </a:prstGeom>
              <a:blipFill rotWithShape="0">
                <a:blip r:embed="rId2"/>
                <a:stretch>
                  <a:fillRect l="-1525" t="-12346" r="-508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47055" y="1019703"/>
                <a:ext cx="11153207" cy="13224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Aft>
                    <a:spcPts val="1000"/>
                  </a:spcAft>
                </a:pPr>
                <a:r>
                  <a:rPr lang="en-US" sz="2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 </a:t>
                </a:r>
                <a:r>
                  <a:rPr lang="en-US" sz="26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6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y =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ax+b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(a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0; b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 ta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xác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P(0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b); </a:t>
                </a:r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𝒃</m:t>
                        </m:r>
                      </m:num>
                      <m:den>
                        <m:r>
                          <a:rPr lang="en-US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</m:den>
                    </m:f>
                    <m:r>
                      <a:rPr lang="en-US" sz="2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6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0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rỗi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qua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6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5" y="1019703"/>
                <a:ext cx="11153207" cy="1322478"/>
              </a:xfrm>
              <a:prstGeom prst="rect">
                <a:avLst/>
              </a:prstGeom>
              <a:blipFill rotWithShape="0">
                <a:blip r:embed="rId3"/>
                <a:stretch>
                  <a:fillRect l="-984" r="-984" b="-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47054" y="2289025"/>
            <a:ext cx="5097870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y = -2x+2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1371" y="2978331"/>
            <a:ext cx="2181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603" y="4455792"/>
            <a:ext cx="658278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= -2x+2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 P(0;2)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Q(1;0)</a:t>
            </a: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987654" y="2146661"/>
            <a:ext cx="4912607" cy="4209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263" y="3467796"/>
            <a:ext cx="63371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/>
              <a:t>Với</a:t>
            </a:r>
            <a:r>
              <a:rPr lang="en-US" sz="2600" dirty="0" smtClean="0"/>
              <a:t> x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=2, ta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P(0;2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latin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</a:rPr>
              <a:t> 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2600" dirty="0" smtClean="0">
                <a:latin typeface="Times New Roman" panose="02020603050405020304" pitchFamily="18" charset="0"/>
              </a:rPr>
              <a:t>0 </a:t>
            </a:r>
            <a:r>
              <a:rPr lang="en-US" sz="2600" dirty="0" err="1" smtClean="0">
                <a:latin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</a:rPr>
              <a:t> x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2600" dirty="0" smtClean="0">
                <a:latin typeface="Times New Roman" panose="02020603050405020304" pitchFamily="18" charset="0"/>
              </a:rPr>
              <a:t>1, ta </a:t>
            </a:r>
            <a:r>
              <a:rPr lang="en-US" sz="26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</a:rPr>
              <a:t> Q(1;0)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698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8576" y="-62273"/>
            <a:ext cx="2465740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2/</a:t>
            </a:r>
            <a:r>
              <a:rPr lang="en-US" sz="2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4279" y="346848"/>
            <a:ext cx="0" cy="6126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956" y="483326"/>
            <a:ext cx="3344185" cy="54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y = 3x</a:t>
            </a:r>
          </a:p>
        </p:txBody>
      </p:sp>
      <p:sp>
        <p:nvSpPr>
          <p:cNvPr id="8" name="Rectangle 7"/>
          <p:cNvSpPr/>
          <p:nvPr/>
        </p:nvSpPr>
        <p:spPr>
          <a:xfrm>
            <a:off x="6024279" y="346848"/>
            <a:ext cx="3801041" cy="54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y = 2x +2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374" y="2165671"/>
            <a:ext cx="54932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y= 3x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O(0;0)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A(1;3)</a:t>
            </a: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16189" y="3256869"/>
            <a:ext cx="4191989" cy="3601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60568" y="1909102"/>
            <a:ext cx="593143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y= 2x+2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P(0;2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2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Q(-1;0)</a:t>
            </a:r>
          </a:p>
        </p:txBody>
      </p: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7140381" y="2968024"/>
            <a:ext cx="3896887" cy="3713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374" y="1112859"/>
            <a:ext cx="175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Bảng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93628"/>
              </p:ext>
            </p:extLst>
          </p:nvPr>
        </p:nvGraphicFramePr>
        <p:xfrm>
          <a:off x="1851196" y="1028925"/>
          <a:ext cx="3331602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5708"/>
                <a:gridCol w="1309461"/>
                <a:gridCol w="746433"/>
              </a:tblGrid>
              <a:tr h="445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70481"/>
              </p:ext>
            </p:extLst>
          </p:nvPr>
        </p:nvGraphicFramePr>
        <p:xfrm>
          <a:off x="7924799" y="837289"/>
          <a:ext cx="3331602" cy="1046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5708"/>
                <a:gridCol w="1309461"/>
                <a:gridCol w="746433"/>
              </a:tblGrid>
              <a:tr h="555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effectLst/>
                        </a:rPr>
                        <a:t>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07967" y="1028925"/>
            <a:ext cx="175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Bảng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14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070372"/>
              </p:ext>
            </p:extLst>
          </p:nvPr>
        </p:nvGraphicFramePr>
        <p:xfrm>
          <a:off x="5361799" y="-73234"/>
          <a:ext cx="1798782" cy="78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Equation" r:id="rId3" imgW="939392" imgH="393529" progId="Equation.DSMT4">
                  <p:embed/>
                </p:oleObj>
              </mc:Choice>
              <mc:Fallback>
                <p:oleObj name="Equation" r:id="rId3" imgW="939392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799" y="-73234"/>
                        <a:ext cx="1798782" cy="7845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391872"/>
              </p:ext>
            </p:extLst>
          </p:nvPr>
        </p:nvGraphicFramePr>
        <p:xfrm>
          <a:off x="8083147" y="-12422"/>
          <a:ext cx="1995054" cy="624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Equation" r:id="rId5" imgW="889000" imgH="228600" progId="Equation.DSMT4">
                  <p:embed/>
                </p:oleObj>
              </mc:Choice>
              <mc:Fallback>
                <p:oleObj name="Equation" r:id="rId5" imgW="8890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3147" y="-12422"/>
                        <a:ext cx="1995054" cy="624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42286" y="53754"/>
            <a:ext cx="51307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356853" y="13374"/>
            <a:ext cx="72629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294951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347769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42160" y="626562"/>
            <a:ext cx="53294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tọa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Oxy.</a:t>
            </a:r>
            <a:endParaRPr lang="en-US" sz="2600" dirty="0"/>
          </a:p>
        </p:txBody>
      </p:sp>
      <p:pic>
        <p:nvPicPr>
          <p:cNvPr id="18" name="Picture 17"/>
          <p:cNvPicPr/>
          <p:nvPr/>
        </p:nvPicPr>
        <p:blipFill rotWithShape="1"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6038" r="17045"/>
          <a:stretch/>
        </p:blipFill>
        <p:spPr bwMode="auto">
          <a:xfrm>
            <a:off x="6409862" y="718187"/>
            <a:ext cx="5573309" cy="4618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715771"/>
              </p:ext>
            </p:extLst>
          </p:nvPr>
        </p:nvGraphicFramePr>
        <p:xfrm>
          <a:off x="1905972" y="1965396"/>
          <a:ext cx="3331602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5708"/>
                <a:gridCol w="1309461"/>
                <a:gridCol w="746433"/>
              </a:tblGrid>
              <a:tr h="445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effectLst/>
                        </a:rPr>
                        <a:t>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340148"/>
              </p:ext>
            </p:extLst>
          </p:nvPr>
        </p:nvGraphicFramePr>
        <p:xfrm>
          <a:off x="1828811" y="4815164"/>
          <a:ext cx="3436887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4197"/>
                <a:gridCol w="996345"/>
                <a:gridCol w="996345"/>
              </a:tblGrid>
              <a:tr h="460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dirty="0">
                          <a:effectLst/>
                        </a:rPr>
                        <a:t>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0565" algn="l"/>
                        </a:tabLs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754970"/>
              </p:ext>
            </p:extLst>
          </p:nvPr>
        </p:nvGraphicFramePr>
        <p:xfrm>
          <a:off x="146185" y="1425093"/>
          <a:ext cx="1754822" cy="666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Equation" r:id="rId11" imgW="939392" imgH="393529" progId="Equation.DSMT4">
                  <p:embed/>
                </p:oleObj>
              </mc:Choice>
              <mc:Fallback>
                <p:oleObj name="Equation" r:id="rId11" imgW="939392" imgH="393529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185" y="1425093"/>
                        <a:ext cx="1754822" cy="6666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864392"/>
              </p:ext>
            </p:extLst>
          </p:nvPr>
        </p:nvGraphicFramePr>
        <p:xfrm>
          <a:off x="2536984" y="3030666"/>
          <a:ext cx="1441250" cy="53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" name="Equation" r:id="rId12" imgW="723586" imgH="393529" progId="Equation.DSMT4">
                  <p:embed/>
                </p:oleObj>
              </mc:Choice>
              <mc:Fallback>
                <p:oleObj name="Equation" r:id="rId12" imgW="723586" imgH="393529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984" y="3030666"/>
                        <a:ext cx="1441250" cy="53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362428"/>
              </p:ext>
            </p:extLst>
          </p:nvPr>
        </p:nvGraphicFramePr>
        <p:xfrm>
          <a:off x="242286" y="4255564"/>
          <a:ext cx="1594650" cy="43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name="Equation" r:id="rId14" imgW="889000" imgH="228600" progId="Equation.DSMT4">
                  <p:embed/>
                </p:oleObj>
              </mc:Choice>
              <mc:Fallback>
                <p:oleObj name="Equation" r:id="rId14" imgW="889000" imgH="228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86" y="4255564"/>
                        <a:ext cx="1594650" cy="435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111562"/>
              </p:ext>
            </p:extLst>
          </p:nvPr>
        </p:nvGraphicFramePr>
        <p:xfrm>
          <a:off x="2718707" y="5836240"/>
          <a:ext cx="1077803" cy="407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Equation" r:id="rId15" imgW="685800" imgH="203200" progId="Equation.DSMT4">
                  <p:embed/>
                </p:oleObj>
              </mc:Choice>
              <mc:Fallback>
                <p:oleObj name="Equation" r:id="rId15" imgW="685800" imgH="203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8707" y="5836240"/>
                        <a:ext cx="1077803" cy="407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5011738" y="3600292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600"/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37037" y="2094871"/>
            <a:ext cx="20530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105356" y="3489798"/>
            <a:ext cx="73560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A(0;2); B(-3;0)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-4207" y="3049482"/>
            <a:ext cx="40788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3796510" y="5783093"/>
            <a:ext cx="69567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A(0;2); C(-1;0)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5356" y="1116825"/>
            <a:ext cx="107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/>
              <a:t>Giải</a:t>
            </a:r>
            <a:r>
              <a:rPr lang="en-US" sz="2400" b="1" u="sng" dirty="0" smtClean="0"/>
              <a:t>:</a:t>
            </a:r>
            <a:endParaRPr lang="en-US" sz="2400" b="1" u="sng" dirty="0"/>
          </a:p>
        </p:txBody>
      </p:sp>
      <p:sp>
        <p:nvSpPr>
          <p:cNvPr id="33" name="TextBox 32"/>
          <p:cNvSpPr txBox="1"/>
          <p:nvPr/>
        </p:nvSpPr>
        <p:spPr>
          <a:xfrm>
            <a:off x="210424" y="4875262"/>
            <a:ext cx="175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Bảng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308757" y="5777243"/>
            <a:ext cx="265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thị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hàm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31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26" grpId="0"/>
      <p:bldP spid="27" grpId="0"/>
      <p:bldP spid="28" grpId="0"/>
      <p:bldP spid="29" grpId="0"/>
      <p:bldP spid="31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2757" y="584862"/>
            <a:ext cx="2363147" cy="51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b="1">
                <a:latin typeface="Times New Roman" panose="02020603050405020304" pitchFamily="18" charset="0"/>
                <a:ea typeface="Calibri" panose="020F0502020204030204" pitchFamily="34" charset="0"/>
              </a:rPr>
              <a:t>Bài tập 3 SGK:</a:t>
            </a:r>
            <a:endParaRPr lang="en-US" sz="26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2757" y="973287"/>
                <a:ext cx="10215155" cy="742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>
                    <a:latin typeface="Times New Roman" panose="02020603050405020304" pitchFamily="18" charset="0"/>
                    <a:ea typeface="Calibri" panose="020F0502020204030204" pitchFamily="34" charset="0"/>
                  </a:rPr>
                  <a:t>Vẽ đồ thị hàm số y = 3x+4 và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>
                    <a:latin typeface="Times New Roman" panose="02020603050405020304" pitchFamily="18" charset="0"/>
                    <a:ea typeface="Calibri" panose="020F0502020204030204" pitchFamily="34" charset="0"/>
                  </a:rPr>
                  <a:t>x trên cùng một hệ trục tọa độ.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57" y="973287"/>
                <a:ext cx="10215155" cy="742063"/>
              </a:xfrm>
              <a:prstGeom prst="rect">
                <a:avLst/>
              </a:prstGeom>
              <a:blipFill>
                <a:blip r:embed="rId2"/>
                <a:stretch>
                  <a:fillRect l="-1074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37760" y="1841861"/>
            <a:ext cx="15414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i="1" smtClean="0">
                <a:latin typeface="+mj-lt"/>
              </a:rPr>
              <a:t>Giải</a:t>
            </a:r>
            <a:endParaRPr lang="en-US" sz="2600" b="1" i="1">
              <a:latin typeface="+mj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890334" y="1960082"/>
            <a:ext cx="4193177" cy="45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978" y="450671"/>
            <a:ext cx="8991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52600" y="1295761"/>
                <a:ext cx="9585960" cy="3293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dirty="0" smtClean="0">
                    <a:latin typeface="+mj-lt"/>
                  </a:rPr>
                  <a:t>- </a:t>
                </a:r>
                <a:r>
                  <a:rPr lang="vi-VN" sz="2600" dirty="0" smtClean="0">
                    <a:latin typeface="+mj-lt"/>
                  </a:rPr>
                  <a:t>Ghi nhớ các </a:t>
                </a:r>
                <a:r>
                  <a:rPr lang="vi-VN" sz="2600" dirty="0">
                    <a:latin typeface="+mj-lt"/>
                  </a:rPr>
                  <a:t>kiến </a:t>
                </a:r>
                <a:r>
                  <a:rPr lang="vi-VN" sz="2600" dirty="0" smtClean="0">
                    <a:latin typeface="+mj-lt"/>
                  </a:rPr>
                  <a:t>thức,khái niệm, tính chất cách </a:t>
                </a:r>
                <a:r>
                  <a:rPr lang="vi-VN" sz="2600" dirty="0">
                    <a:latin typeface="+mj-lt"/>
                  </a:rPr>
                  <a:t>vẽ đồ thị hàm số bậc </a:t>
                </a:r>
                <a:r>
                  <a:rPr lang="vi-VN" sz="2600" dirty="0" smtClean="0">
                    <a:latin typeface="+mj-lt"/>
                  </a:rPr>
                  <a:t>nhất</a:t>
                </a:r>
                <a:r>
                  <a:rPr lang="en-US" sz="2600" dirty="0" smtClean="0">
                    <a:latin typeface="+mj-lt"/>
                  </a:rPr>
                  <a:t>.</a:t>
                </a:r>
              </a:p>
              <a:p>
                <a:r>
                  <a:rPr lang="en-US" sz="2600" dirty="0" smtClean="0">
                    <a:latin typeface="+mj-lt"/>
                  </a:rPr>
                  <a:t>- </a:t>
                </a:r>
                <a:r>
                  <a:rPr lang="vi-VN" sz="2600" dirty="0">
                    <a:latin typeface="+mj-lt"/>
                  </a:rPr>
                  <a:t>Xem lại các bài tập đã làm trong tiết học.</a:t>
                </a:r>
                <a:endParaRPr lang="en-US" sz="2600" dirty="0">
                  <a:latin typeface="+mj-lt"/>
                </a:endParaRPr>
              </a:p>
              <a:p>
                <a:r>
                  <a:rPr lang="vi-VN" sz="2600" dirty="0">
                    <a:latin typeface="+mj-lt"/>
                  </a:rPr>
                  <a:t>- Làm </a:t>
                </a:r>
                <a:r>
                  <a:rPr lang="vi-VN" sz="2600" dirty="0" smtClean="0">
                    <a:latin typeface="+mj-lt"/>
                  </a:rPr>
                  <a:t>bài tập 3SGK</a:t>
                </a:r>
                <a:r>
                  <a:rPr lang="vi-VN" sz="2600" dirty="0">
                    <a:latin typeface="+mj-lt"/>
                  </a:rPr>
                  <a:t>: Vẽ đồ thị 2 đường thẳng còn lại vào trong mặt phẳng tọa độ đã vẽ.</a:t>
                </a:r>
                <a:endParaRPr lang="en-US" sz="2600" dirty="0">
                  <a:latin typeface="+mj-lt"/>
                </a:endParaRPr>
              </a:p>
              <a:p>
                <a:r>
                  <a:rPr lang="vi-VN" sz="2600" dirty="0">
                    <a:latin typeface="+mj-lt"/>
                  </a:rPr>
                  <a:t>- Chuẩn bị giờ sau: </a:t>
                </a:r>
                <a:r>
                  <a:rPr lang="en-US" sz="2600" dirty="0" smtClean="0">
                    <a:latin typeface="+mj-lt"/>
                  </a:rPr>
                  <a:t> 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III - HỆ SỐ GÓC CỦA ĐƯỜNG THẲNG y = </a:t>
                </a:r>
                <a:r>
                  <a:rPr lang="en-US" sz="26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ax</a:t>
                </a:r>
                <a:r>
                  <a:rPr lang="en-US" sz="26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+b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(a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0)</a:t>
                </a:r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endParaRPr lang="en-US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295761"/>
                <a:ext cx="9585960" cy="3293209"/>
              </a:xfrm>
              <a:prstGeom prst="rect">
                <a:avLst/>
              </a:prstGeom>
              <a:blipFill rotWithShape="0">
                <a:blip r:embed="rId2"/>
                <a:stretch>
                  <a:fillRect l="-1145" t="-2037" r="-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66" y="4336868"/>
            <a:ext cx="6082393" cy="234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0F22D1-61B0-48B0-A4D6-E7E6ACC51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394" y="2610158"/>
            <a:ext cx="84843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0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Thank you! </a:t>
            </a:r>
            <a:endParaRPr lang="en-US" sz="10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96296E-6 L -1.45833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xmlns="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xmlns="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75" y="1942623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0F22D1-61B0-48B0-A4D6-E7E6ACC515CD}"/>
              </a:ext>
            </a:extLst>
          </p:cNvPr>
          <p:cNvSpPr/>
          <p:nvPr/>
        </p:nvSpPr>
        <p:spPr>
          <a:xfrm>
            <a:off x="114860" y="5914987"/>
            <a:ext cx="10369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DK Crayon Crumble" panose="00070001040701010105" pitchFamily="18" charset="0"/>
              </a:rPr>
              <a:t>DECRYPT PASSWORD POWERPOINT GAME</a:t>
            </a: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736179" y="544528"/>
            <a:ext cx="6169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y=f(x)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x;f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(x))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tọa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x;f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(x))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tọa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(f(x);x)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tọa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y;f</a:t>
            </a:r>
            <a:r>
              <a:rPr lang="en-US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(x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))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tọa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37682" y="3485639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55314" y="4081580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175621" y="3467093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65973" y="4081579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68642" y="3430218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68642" y="4026094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60389" y="3392788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4044369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40533" y="3344314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39097" y="648806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400" noProof="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-2x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2x + 1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 = 0x -3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2"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141406"/>
              <a:ext cx="1593167" cy="6762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thật là tài giỏi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xmlns="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y = 3x+2.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=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a)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			 c)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b)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			 d) -5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592725" y="3083137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141410"/>
              <a:ext cx="1593167" cy="6762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 học mới có khôn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14903" y="2952658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84091" y="1044396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-x - 3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;-3		b) 1,-3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-3;-1	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-1;-3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162109" y="2946892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139855" y="3712952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9728489" y="2963313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9736505" y="374546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141409"/>
              <a:ext cx="1593167" cy="6762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bạn </a:t>
              </a:r>
              <a:r>
                <a:rPr lang="en-US" sz="160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 tốt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26377" y="2891301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47233" y="3556288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72395" y="2902489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70808" y="3653843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40144" y="3536651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E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783772" y="522514"/>
            <a:ext cx="10554788" cy="27562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" y="4081394"/>
            <a:ext cx="12167626" cy="19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12" y="281067"/>
            <a:ext cx="7576457" cy="167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7023" y="2210528"/>
                <a:ext cx="1062663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6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ĐỒ THỊ CỦA HÀM SỐ BẬC NHẤT y = </a:t>
                </a:r>
                <a:r>
                  <a:rPr lang="en-US" sz="6000" b="1" noProof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 </a:t>
                </a:r>
                <a:r>
                  <a:rPr kumimoji="0" lang="en-US" sz="6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b (a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23" y="2210528"/>
                <a:ext cx="10626635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574" t="-9748" r="-2410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5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6651" y="692332"/>
            <a:ext cx="6361612" cy="45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 - ĐỒ THỊ CỦA HÀM SỐ BẬC NHẤT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443" b="26416"/>
          <a:stretch/>
        </p:blipFill>
        <p:spPr>
          <a:xfrm>
            <a:off x="821494" y="1831398"/>
            <a:ext cx="9236906" cy="1897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91" y="1172464"/>
            <a:ext cx="866019" cy="5076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4350" y="1241631"/>
            <a:ext cx="2776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y = x - 2</a:t>
            </a: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707035"/>
              </p:ext>
            </p:extLst>
          </p:nvPr>
        </p:nvGraphicFramePr>
        <p:xfrm>
          <a:off x="1533330" y="2070365"/>
          <a:ext cx="2956782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738940">
                  <a:extLst>
                    <a:ext uri="{9D8B030D-6E8A-4147-A177-3AD203B41FA5}">
                      <a16:colId xmlns:a16="http://schemas.microsoft.com/office/drawing/2014/main" xmlns="" val="1893381948"/>
                    </a:ext>
                  </a:extLst>
                </a:gridCol>
                <a:gridCol w="738940">
                  <a:extLst>
                    <a:ext uri="{9D8B030D-6E8A-4147-A177-3AD203B41FA5}">
                      <a16:colId xmlns:a16="http://schemas.microsoft.com/office/drawing/2014/main" xmlns="" val="2395400831"/>
                    </a:ext>
                  </a:extLst>
                </a:gridCol>
                <a:gridCol w="738940">
                  <a:extLst>
                    <a:ext uri="{9D8B030D-6E8A-4147-A177-3AD203B41FA5}">
                      <a16:colId xmlns:a16="http://schemas.microsoft.com/office/drawing/2014/main" xmlns="" val="4166801379"/>
                    </a:ext>
                  </a:extLst>
                </a:gridCol>
                <a:gridCol w="739962">
                  <a:extLst>
                    <a:ext uri="{9D8B030D-6E8A-4147-A177-3AD203B41FA5}">
                      <a16:colId xmlns:a16="http://schemas.microsoft.com/office/drawing/2014/main" xmlns="" val="3372452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8449867"/>
                  </a:ext>
                </a:extLst>
              </a:tr>
              <a:tr h="324587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828663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98" t="72086" r="398"/>
          <a:stretch/>
        </p:blipFill>
        <p:spPr>
          <a:xfrm>
            <a:off x="821493" y="3879706"/>
            <a:ext cx="9349795" cy="156689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7014363" y="381822"/>
            <a:ext cx="4790950" cy="3497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66651" y="5415170"/>
                <a:ext cx="885444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*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Khái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niệm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y=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ax+b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51" y="5415170"/>
                <a:ext cx="8854440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10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2802" y="5997698"/>
                <a:ext cx="97184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 smtClean="0"/>
                  <a:t>Chú</a:t>
                </a:r>
                <a:r>
                  <a:rPr lang="en-US" sz="2400" b="1" dirty="0" smtClean="0"/>
                  <a:t> ý: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y=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ax+b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(a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 </a:t>
                </a:r>
                <a:r>
                  <a:rPr lang="en-US" sz="24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còn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y=</a:t>
                </a:r>
                <a:r>
                  <a:rPr lang="en-US" sz="2400" b="1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ax+b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(a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</a:t>
                </a:r>
                <a:r>
                  <a:rPr lang="en-US" sz="240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02" y="5997698"/>
                <a:ext cx="9718487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940" t="-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16" t="12008" r="1592" b="74695"/>
          <a:stretch/>
        </p:blipFill>
        <p:spPr>
          <a:xfrm>
            <a:off x="2156346" y="4190216"/>
            <a:ext cx="8939284" cy="11390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04081" y="3675456"/>
            <a:ext cx="33012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y = x-2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962</Words>
  <Application>Microsoft Office PowerPoint</Application>
  <PresentationFormat>Widescreen</PresentationFormat>
  <Paragraphs>132</Paragraphs>
  <Slides>17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Tahoma</vt:lpstr>
      <vt:lpstr>Calibri</vt:lpstr>
      <vt:lpstr>Cambria Math</vt:lpstr>
      <vt:lpstr>Arial</vt:lpstr>
      <vt:lpstr>Times New Roman</vt:lpstr>
      <vt:lpstr>DK Crayon Crumble</vt:lpstr>
      <vt:lpstr>Calibri Light</vt:lpstr>
      <vt:lpstr>Office Theme</vt:lpstr>
      <vt:lpstr>1_Office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VD1: Cho hàm số y = 4x+3. Tìm điểm thuộc đồ thị của hàm số có hoành độ bằng 0. </vt:lpstr>
      <vt:lpstr>II - VẼ ĐỒ THỊ CỦA HÀM SỐ BẬC NHẤT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168</cp:revision>
  <dcterms:created xsi:type="dcterms:W3CDTF">2019-03-13T16:43:13Z</dcterms:created>
  <dcterms:modified xsi:type="dcterms:W3CDTF">2023-12-18T14:39:38Z</dcterms:modified>
</cp:coreProperties>
</file>