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69" r:id="rId24"/>
    <p:sldId id="570" r:id="rId25"/>
    <p:sldId id="601"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69" d="100"/>
          <a:sy n="69" d="100"/>
        </p:scale>
        <p:origin x="750"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895">12974 10928 0</inkml:trace>
  <inkml:trace contextRef="#ctx0" brushRef="#br0" timeOffset="173462.9199">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2024/9/28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9/28/2024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oleObject" Target="../embeddings/oleObject1.bin"/><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4.png"/><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1.w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7.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6.png"/><Relationship Id="rId11" Type="http://schemas.openxmlformats.org/officeDocument/2006/relationships/image" Target="../media/image51.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50.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9.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dirty="0"/>
              <a:t>?2. </a:t>
            </a:r>
            <a:r>
              <a:rPr lang="en-US" sz="3200" dirty="0" err="1">
                <a:solidFill>
                  <a:srgbClr val="0000CC"/>
                </a:solidFill>
                <a:latin typeface="Times New Roman" panose="02020603050405020304" pitchFamily="18" charset="0"/>
                <a:cs typeface="Times New Roman" panose="02020603050405020304" pitchFamily="18" charset="0"/>
              </a:rPr>
              <a:t>Mol</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lượng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chứa</a:t>
            </a:r>
            <a:r>
              <a:rPr lang="en-US" sz="3200" dirty="0">
                <a:solidFill>
                  <a:srgbClr val="0000CC"/>
                </a:solidFill>
                <a:latin typeface="Times New Roman" panose="02020603050405020304" pitchFamily="18" charset="0"/>
                <a:cs typeface="Times New Roman" panose="02020603050405020304" pitchFamily="18" charset="0"/>
              </a:rPr>
              <a:t> N</a:t>
            </a:r>
            <a:r>
              <a:rPr lang="en-US" sz="3200" baseline="-25000" dirty="0">
                <a:solidFill>
                  <a:srgbClr val="0000CC"/>
                </a:solidFill>
                <a:latin typeface="Times New Roman" panose="02020603050405020304" pitchFamily="18" charset="0"/>
                <a:cs typeface="Times New Roman" panose="02020603050405020304" pitchFamily="18" charset="0"/>
              </a:rPr>
              <a:t>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smtClean="0">
                <a:solidFill>
                  <a:srgbClr val="0000CC"/>
                </a:solidFill>
                <a:latin typeface="Times New Roman" panose="02020603050405020304" pitchFamily="18" charset="0"/>
                <a:cs typeface="Times New Roman" panose="02020603050405020304" pitchFamily="18" charset="0"/>
              </a:rPr>
              <a:t>6,023.10</a:t>
            </a:r>
            <a:r>
              <a:rPr lang="en-US" sz="3200" baseline="30000" dirty="0" smtClean="0">
                <a:solidFill>
                  <a:srgbClr val="0000CC"/>
                </a:solidFill>
                <a:latin typeface="Times New Roman" panose="02020603050405020304" pitchFamily="18" charset="0"/>
                <a:cs typeface="Times New Roman" panose="02020603050405020304" pitchFamily="18" charset="0"/>
              </a:rPr>
              <a:t>23 </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nguyên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hoặc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chất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đó</a:t>
            </a:r>
            <a:r>
              <a:rPr lang="en-US" sz="3200" dirty="0">
                <a:solidFill>
                  <a:srgbClr val="0000CC"/>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3" y="1391920"/>
            <a:ext cx="10061899" cy="4778231"/>
          </a:xfrm>
          <a:prstGeom prst="rect">
            <a:avLst/>
          </a:prstGeom>
          <a:noFill/>
        </p:spPr>
        <p:txBody>
          <a:bodyPr wrap="square">
            <a:spAutoFit/>
          </a:bodyPr>
          <a:lstStyle/>
          <a:p>
            <a:pPr lvl="1">
              <a:spcAft>
                <a:spcPts val="300"/>
              </a:spcAft>
              <a:tabLst>
                <a:tab pos="2743200" algn="ctr"/>
                <a:tab pos="5486400" algn="r"/>
                <a:tab pos="457200" algn="l"/>
              </a:tabLst>
            </a:pPr>
            <a:r>
              <a:rPr lang="pt-BR" sz="2800" dirty="0">
                <a:solidFill>
                  <a:srgbClr val="0000CC"/>
                </a:solidFill>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dirty="0">
              <a:solidFill>
                <a:srgbClr val="0000CC"/>
              </a:solidFill>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CC"/>
                </a:solidFill>
                <a:effectLst/>
                <a:latin typeface="Times New Roman" panose="02020603050405020304" pitchFamily="18" charset="0"/>
                <a:ea typeface="Times New Roman" panose="02020603050405020304" pitchFamily="18" charset="0"/>
              </a:rPr>
              <a:t>a) 0,25 </a:t>
            </a:r>
            <a:r>
              <a:rPr lang="en-US" sz="2800" dirty="0" err="1">
                <a:solidFill>
                  <a:srgbClr val="0000CC"/>
                </a:solidFill>
                <a:effectLst/>
                <a:latin typeface="Times New Roman" panose="02020603050405020304" pitchFamily="18" charset="0"/>
                <a:ea typeface="Times New Roman" panose="02020603050405020304" pitchFamily="18" charset="0"/>
              </a:rPr>
              <a:t>mol</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nguyên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 C;</a:t>
            </a:r>
          </a:p>
          <a:p>
            <a:pPr marL="487680" marR="30480" lvl="1" algn="just">
              <a:spcAft>
                <a:spcPts val="1200"/>
              </a:spcAft>
            </a:pPr>
            <a:r>
              <a:rPr lang="en-US" sz="2800" dirty="0">
                <a:solidFill>
                  <a:srgbClr val="0000CC"/>
                </a:solidFill>
                <a:effectLst/>
                <a:latin typeface="Times New Roman" panose="02020603050405020304" pitchFamily="18" charset="0"/>
                <a:ea typeface="Times New Roman" panose="02020603050405020304" pitchFamily="18" charset="0"/>
              </a:rPr>
              <a:t>b) 0,002 </a:t>
            </a:r>
            <a:r>
              <a:rPr lang="en-US" sz="2800" dirty="0" err="1">
                <a:solidFill>
                  <a:srgbClr val="0000CC"/>
                </a:solidFill>
                <a:effectLst/>
                <a:latin typeface="Times New Roman" panose="02020603050405020304" pitchFamily="18" charset="0"/>
                <a:ea typeface="Times New Roman" panose="02020603050405020304" pitchFamily="18" charset="0"/>
              </a:rPr>
              <a:t>mol</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phân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 I</a:t>
            </a:r>
            <a:r>
              <a:rPr lang="en-US" sz="2800" baseline="-25000" dirty="0">
                <a:solidFill>
                  <a:srgbClr val="0000CC"/>
                </a:solidFill>
                <a:effectLst/>
                <a:latin typeface="Times New Roman" panose="02020603050405020304" pitchFamily="18" charset="0"/>
                <a:ea typeface="Times New Roman" panose="02020603050405020304" pitchFamily="18" charset="0"/>
              </a:rPr>
              <a:t>2</a:t>
            </a:r>
            <a:r>
              <a:rPr lang="en-US" sz="2800" dirty="0">
                <a:solidFill>
                  <a:srgbClr val="0000CC"/>
                </a:solidFill>
                <a:effectLst/>
                <a:latin typeface="Times New Roman" panose="02020603050405020304" pitchFamily="18" charset="0"/>
                <a:ea typeface="Times New Roman" panose="02020603050405020304" pitchFamily="18" charset="0"/>
              </a:rPr>
              <a:t>;</a:t>
            </a:r>
          </a:p>
          <a:p>
            <a:pPr marL="487680" marR="30480" lvl="1" algn="just">
              <a:spcAft>
                <a:spcPts val="1200"/>
              </a:spcAft>
            </a:pPr>
            <a:r>
              <a:rPr lang="en-US" sz="2800" dirty="0">
                <a:solidFill>
                  <a:srgbClr val="0000CC"/>
                </a:solidFill>
                <a:effectLst/>
                <a:latin typeface="Times New Roman" panose="02020603050405020304" pitchFamily="18" charset="0"/>
                <a:ea typeface="Times New Roman" panose="02020603050405020304" pitchFamily="18" charset="0"/>
              </a:rPr>
              <a:t>c) 2 </a:t>
            </a:r>
            <a:r>
              <a:rPr lang="en-US" sz="2800" dirty="0" err="1">
                <a:solidFill>
                  <a:srgbClr val="0000CC"/>
                </a:solidFill>
                <a:effectLst/>
                <a:latin typeface="Times New Roman" panose="02020603050405020304" pitchFamily="18" charset="0"/>
                <a:ea typeface="Times New Roman" panose="02020603050405020304" pitchFamily="18" charset="0"/>
              </a:rPr>
              <a:t>mol</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phân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 H</a:t>
            </a:r>
            <a:r>
              <a:rPr lang="en-US" sz="2800" baseline="-25000" dirty="0">
                <a:solidFill>
                  <a:srgbClr val="0000CC"/>
                </a:solidFill>
                <a:effectLst/>
                <a:latin typeface="Times New Roman" panose="02020603050405020304" pitchFamily="18" charset="0"/>
                <a:ea typeface="Times New Roman" panose="02020603050405020304" pitchFamily="18" charset="0"/>
              </a:rPr>
              <a:t>2</a:t>
            </a:r>
            <a:r>
              <a:rPr lang="en-US" sz="2800" dirty="0">
                <a:solidFill>
                  <a:srgbClr val="0000CC"/>
                </a:solidFill>
                <a:effectLst/>
                <a:latin typeface="Times New Roman" panose="02020603050405020304" pitchFamily="18" charset="0"/>
                <a:ea typeface="Times New Roman" panose="02020603050405020304" pitchFamily="18" charset="0"/>
              </a:rPr>
              <a:t>O.</a:t>
            </a:r>
          </a:p>
          <a:p>
            <a:pPr marL="487680" marR="30480" lvl="1" algn="just">
              <a:spcAft>
                <a:spcPts val="1200"/>
              </a:spcAft>
            </a:pPr>
            <a:r>
              <a:rPr lang="en-US" sz="2800" dirty="0">
                <a:solidFill>
                  <a:srgbClr val="0000CC"/>
                </a:solidFill>
                <a:effectLst/>
                <a:latin typeface="Times New Roman" panose="02020603050405020304" pitchFamily="18" charset="0"/>
                <a:ea typeface="Times New Roman" panose="02020603050405020304" pitchFamily="18" charset="0"/>
              </a:rPr>
              <a:t>BT2: </a:t>
            </a:r>
            <a:r>
              <a:rPr lang="en-US" sz="2800" dirty="0" err="1">
                <a:solidFill>
                  <a:srgbClr val="0000CC"/>
                </a:solidFill>
                <a:effectLst/>
                <a:latin typeface="Times New Roman" panose="02020603050405020304" pitchFamily="18" charset="0"/>
                <a:ea typeface="Times New Roman" panose="02020603050405020304" pitchFamily="18" charset="0"/>
              </a:rPr>
              <a:t>Một</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lượng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chất</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sau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bao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nhiêu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mol</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nguyên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hoặc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mol</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phân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a:t>
            </a:r>
          </a:p>
          <a:p>
            <a:pPr marL="487680" marR="30480" lvl="1" algn="just">
              <a:spcAft>
                <a:spcPts val="1200"/>
              </a:spcAft>
            </a:pPr>
            <a:r>
              <a:rPr lang="en-US" sz="2800" dirty="0">
                <a:solidFill>
                  <a:srgbClr val="0000CC"/>
                </a:solidFill>
                <a:effectLst/>
                <a:latin typeface="Times New Roman" panose="02020603050405020304" pitchFamily="18" charset="0"/>
                <a:ea typeface="Times New Roman" panose="02020603050405020304" pitchFamily="18" charset="0"/>
              </a:rPr>
              <a:t>a) 1,2044 .10</a:t>
            </a:r>
            <a:r>
              <a:rPr lang="en-US" sz="2800" baseline="30000" dirty="0">
                <a:solidFill>
                  <a:srgbClr val="0000CC"/>
                </a:solidFill>
                <a:effectLst/>
                <a:latin typeface="Times New Roman" panose="02020603050405020304" pitchFamily="18" charset="0"/>
                <a:ea typeface="Times New Roman" panose="02020603050405020304" pitchFamily="18" charset="0"/>
              </a:rPr>
              <a:t>22</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phân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 Fe</a:t>
            </a:r>
            <a:r>
              <a:rPr lang="en-US" sz="2800" baseline="-25000" dirty="0">
                <a:solidFill>
                  <a:srgbClr val="0000CC"/>
                </a:solidFill>
                <a:effectLst/>
                <a:latin typeface="Times New Roman" panose="02020603050405020304" pitchFamily="18" charset="0"/>
                <a:ea typeface="Times New Roman" panose="02020603050405020304" pitchFamily="18" charset="0"/>
              </a:rPr>
              <a:t>2</a:t>
            </a:r>
            <a:r>
              <a:rPr lang="en-US" sz="2800" dirty="0">
                <a:solidFill>
                  <a:srgbClr val="0000CC"/>
                </a:solidFill>
                <a:effectLst/>
                <a:latin typeface="Times New Roman" panose="02020603050405020304" pitchFamily="18" charset="0"/>
                <a:ea typeface="Times New Roman" panose="02020603050405020304" pitchFamily="18" charset="0"/>
              </a:rPr>
              <a:t>O</a:t>
            </a:r>
            <a:r>
              <a:rPr lang="en-US" sz="2800" baseline="-25000" dirty="0">
                <a:solidFill>
                  <a:srgbClr val="0000CC"/>
                </a:solidFill>
                <a:effectLst/>
                <a:latin typeface="Times New Roman" panose="02020603050405020304" pitchFamily="18" charset="0"/>
                <a:ea typeface="Times New Roman" panose="02020603050405020304" pitchFamily="18" charset="0"/>
              </a:rPr>
              <a:t>3</a:t>
            </a:r>
            <a:r>
              <a:rPr lang="en-US" sz="2800" dirty="0">
                <a:solidFill>
                  <a:srgbClr val="0000CC"/>
                </a:solidFill>
                <a:effectLst/>
                <a:latin typeface="Times New Roman" panose="02020603050405020304" pitchFamily="18" charset="0"/>
                <a:ea typeface="Times New Roman" panose="02020603050405020304" pitchFamily="18" charset="0"/>
              </a:rPr>
              <a:t>;</a:t>
            </a:r>
          </a:p>
          <a:p>
            <a:pPr marL="487680" marR="30480" lvl="1" algn="just">
              <a:spcAft>
                <a:spcPts val="1200"/>
              </a:spcAft>
            </a:pPr>
            <a:r>
              <a:rPr lang="en-US" sz="2800" dirty="0">
                <a:solidFill>
                  <a:srgbClr val="0000CC"/>
                </a:solidFill>
                <a:effectLst/>
                <a:latin typeface="Times New Roman" panose="02020603050405020304" pitchFamily="18" charset="0"/>
                <a:ea typeface="Times New Roman" panose="02020603050405020304" pitchFamily="18" charset="0"/>
              </a:rPr>
              <a:t>b) 7,5275.10</a:t>
            </a:r>
            <a:r>
              <a:rPr lang="en-US" sz="2800" baseline="30000" dirty="0">
                <a:solidFill>
                  <a:srgbClr val="0000CC"/>
                </a:solidFill>
                <a:effectLst/>
                <a:latin typeface="Times New Roman" panose="02020603050405020304" pitchFamily="18" charset="0"/>
                <a:ea typeface="Times New Roman" panose="02020603050405020304" pitchFamily="18" charset="0"/>
              </a:rPr>
              <a:t>24</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nguyên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tử</a:t>
            </a:r>
            <a:r>
              <a:rPr lang="en-US" sz="2800" dirty="0">
                <a:solidFill>
                  <a:srgbClr val="0000CC"/>
                </a:solidFill>
                <a:effectLst/>
                <a:latin typeface="Times New Roman" panose="02020603050405020304" pitchFamily="18" charset="0"/>
                <a:ea typeface="Times New Roman" panose="02020603050405020304" pitchFamily="18" charset="0"/>
              </a:rPr>
              <a:t> Mg.</a:t>
            </a: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dirty="0" smtClean="0">
                    <a:solidFill>
                      <a:srgbClr val="0000CC"/>
                    </a:solidFill>
                    <a:latin typeface="Times New Roman" panose="02020603050405020304" pitchFamily="18" charset="0"/>
                    <a:cs typeface="Times New Roman" panose="02020603050405020304" pitchFamily="18" charset="0"/>
                  </a:rPr>
                  <a:t>BT1: </a:t>
                </a:r>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Ta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lượng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chứa</a:t>
                </a:r>
                <a:r>
                  <a:rPr lang="en-US" sz="2800" dirty="0">
                    <a:solidFill>
                      <a:srgbClr val="0000CC"/>
                    </a:solidFill>
                    <a:latin typeface="Times New Roman" panose="02020603050405020304" pitchFamily="18" charset="0"/>
                    <a:cs typeface="Times New Roman" panose="02020603050405020304" pitchFamily="18" charset="0"/>
                  </a:rPr>
                  <a:t> N</a:t>
                </a:r>
                <a:r>
                  <a:rPr lang="en-US" sz="2800" baseline="-25000" dirty="0">
                    <a:solidFill>
                      <a:srgbClr val="0000CC"/>
                    </a:solidFill>
                    <a:latin typeface="Times New Roman" panose="02020603050405020304" pitchFamily="18" charset="0"/>
                    <a:cs typeface="Times New Roman" panose="02020603050405020304" pitchFamily="18" charset="0"/>
                  </a:rPr>
                  <a:t>A </a:t>
                </a:r>
                <a:r>
                  <a:rPr lang="en-US" sz="2800" dirty="0">
                    <a:solidFill>
                      <a:srgbClr val="0000CC"/>
                    </a:solidFill>
                    <a:latin typeface="Times New Roman" panose="02020603050405020304" pitchFamily="18" charset="0"/>
                    <a:cs typeface="Times New Roman" panose="02020603050405020304" pitchFamily="18" charset="0"/>
                  </a:rPr>
                  <a:t>(6,022 × 10</a:t>
                </a:r>
                <a:r>
                  <a:rPr lang="en-US" sz="2800" baseline="30000" dirty="0">
                    <a:solidFill>
                      <a:srgbClr val="0000CC"/>
                    </a:solidFill>
                    <a:latin typeface="Times New Roman" panose="02020603050405020304" pitchFamily="18" charset="0"/>
                    <a:cs typeface="Times New Roman" panose="02020603050405020304" pitchFamily="18" charset="0"/>
                  </a:rPr>
                  <a:t>23</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nguyên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hoặc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Vậy</a:t>
                </a:r>
                <a:r>
                  <a:rPr lang="en-US" sz="2800" dirty="0">
                    <a:solidFill>
                      <a:srgbClr val="0000CC"/>
                    </a:solidFill>
                    <a:latin typeface="Times New Roman" panose="02020603050405020304" pitchFamily="18" charset="0"/>
                    <a:cs typeface="Times New Roman" panose="02020603050405020304" pitchFamily="18" charset="0"/>
                  </a:rPr>
                  <a:t>:</a:t>
                </a:r>
              </a:p>
              <a:p>
                <a:r>
                  <a:rPr lang="en-US" sz="2800" dirty="0">
                    <a:solidFill>
                      <a:srgbClr val="0000CC"/>
                    </a:solidFill>
                    <a:latin typeface="Times New Roman" panose="02020603050405020304" pitchFamily="18" charset="0"/>
                    <a:cs typeface="Times New Roman" panose="02020603050405020304" pitchFamily="18" charset="0"/>
                  </a:rPr>
                  <a:t>a) 0,25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nguyên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C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0,25 × 6,022 × 10</a:t>
                </a:r>
                <a:r>
                  <a:rPr lang="en-US" sz="2800" baseline="30000" dirty="0">
                    <a:solidFill>
                      <a:srgbClr val="0000CC"/>
                    </a:solidFill>
                    <a:latin typeface="Times New Roman" panose="02020603050405020304" pitchFamily="18" charset="0"/>
                    <a:cs typeface="Times New Roman" panose="02020603050405020304" pitchFamily="18" charset="0"/>
                  </a:rPr>
                  <a:t>23</a:t>
                </a:r>
                <a:r>
                  <a:rPr lang="en-US" sz="2800" dirty="0">
                    <a:solidFill>
                      <a:srgbClr val="0000CC"/>
                    </a:solidFill>
                    <a:latin typeface="Times New Roman" panose="02020603050405020304" pitchFamily="18" charset="0"/>
                    <a:cs typeface="Times New Roman" panose="02020603050405020304" pitchFamily="18" charset="0"/>
                  </a:rPr>
                  <a:t> = 1,5055 × 10</a:t>
                </a:r>
                <a:r>
                  <a:rPr lang="en-US" sz="2800" baseline="30000" dirty="0">
                    <a:solidFill>
                      <a:srgbClr val="0000CC"/>
                    </a:solidFill>
                    <a:latin typeface="Times New Roman" panose="02020603050405020304" pitchFamily="18" charset="0"/>
                    <a:cs typeface="Times New Roman" panose="02020603050405020304" pitchFamily="18" charset="0"/>
                  </a:rPr>
                  <a:t>23</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nguyên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C.</a:t>
                </a:r>
              </a:p>
              <a:p>
                <a:r>
                  <a:rPr lang="en-US" sz="2800" dirty="0">
                    <a:solidFill>
                      <a:srgbClr val="0000CC"/>
                    </a:solidFill>
                    <a:latin typeface="Times New Roman" panose="02020603050405020304" pitchFamily="18" charset="0"/>
                    <a:cs typeface="Times New Roman" panose="02020603050405020304" pitchFamily="18" charset="0"/>
                  </a:rPr>
                  <a:t>b) 0,002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I</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0,002 × 6,022 × 10</a:t>
                </a:r>
                <a:r>
                  <a:rPr lang="en-US" sz="2800" baseline="30000" dirty="0">
                    <a:solidFill>
                      <a:srgbClr val="0000CC"/>
                    </a:solidFill>
                    <a:latin typeface="Times New Roman" panose="02020603050405020304" pitchFamily="18" charset="0"/>
                    <a:cs typeface="Times New Roman" panose="02020603050405020304" pitchFamily="18" charset="0"/>
                  </a:rPr>
                  <a:t>23</a:t>
                </a:r>
                <a:r>
                  <a:rPr lang="en-US" sz="2800" dirty="0">
                    <a:solidFill>
                      <a:srgbClr val="0000CC"/>
                    </a:solidFill>
                    <a:latin typeface="Times New Roman" panose="02020603050405020304" pitchFamily="18" charset="0"/>
                    <a:cs typeface="Times New Roman" panose="02020603050405020304" pitchFamily="18" charset="0"/>
                  </a:rPr>
                  <a:t> = 1,2044 × 10</a:t>
                </a:r>
                <a:r>
                  <a:rPr lang="en-US" sz="2800" baseline="30000" dirty="0">
                    <a:solidFill>
                      <a:srgbClr val="0000CC"/>
                    </a:solidFill>
                    <a:latin typeface="Times New Roman" panose="02020603050405020304" pitchFamily="18" charset="0"/>
                    <a:cs typeface="Times New Roman" panose="02020603050405020304" pitchFamily="18" charset="0"/>
                  </a:rPr>
                  <a:t>21</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I</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a:t>
                </a:r>
              </a:p>
              <a:p>
                <a:r>
                  <a:rPr lang="en-US" sz="2800" dirty="0">
                    <a:solidFill>
                      <a:srgbClr val="0000CC"/>
                    </a:solidFill>
                    <a:latin typeface="Times New Roman" panose="02020603050405020304" pitchFamily="18" charset="0"/>
                    <a:cs typeface="Times New Roman" panose="02020603050405020304" pitchFamily="18" charset="0"/>
                  </a:rPr>
                  <a:t>c) 2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H</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O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2 × 6,022 × 10</a:t>
                </a:r>
                <a:r>
                  <a:rPr lang="en-US" sz="2800" baseline="30000" dirty="0">
                    <a:solidFill>
                      <a:srgbClr val="0000CC"/>
                    </a:solidFill>
                    <a:latin typeface="Times New Roman" panose="02020603050405020304" pitchFamily="18" charset="0"/>
                    <a:cs typeface="Times New Roman" panose="02020603050405020304" pitchFamily="18" charset="0"/>
                  </a:rPr>
                  <a:t>23</a:t>
                </a:r>
                <a:r>
                  <a:rPr lang="en-US" sz="2800" dirty="0">
                    <a:solidFill>
                      <a:srgbClr val="0000CC"/>
                    </a:solidFill>
                    <a:latin typeface="Times New Roman" panose="02020603050405020304" pitchFamily="18" charset="0"/>
                    <a:cs typeface="Times New Roman" panose="02020603050405020304" pitchFamily="18" charset="0"/>
                  </a:rPr>
                  <a:t> = 1,2044 × 10</a:t>
                </a:r>
                <a:r>
                  <a:rPr lang="en-US" sz="2800" baseline="30000" dirty="0">
                    <a:solidFill>
                      <a:srgbClr val="0000CC"/>
                    </a:solidFill>
                    <a:latin typeface="Times New Roman" panose="02020603050405020304" pitchFamily="18" charset="0"/>
                    <a:cs typeface="Times New Roman" panose="02020603050405020304" pitchFamily="18" charset="0"/>
                  </a:rPr>
                  <a:t>24</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H</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O.</a:t>
                </a:r>
              </a:p>
              <a:p>
                <a:r>
                  <a:rPr lang="en-US" sz="2800" dirty="0">
                    <a:solidFill>
                      <a:srgbClr val="0000CC"/>
                    </a:solidFill>
                    <a:latin typeface="Times New Roman" panose="02020603050405020304" pitchFamily="18" charset="0"/>
                    <a:cs typeface="Times New Roman" panose="02020603050405020304" pitchFamily="18" charset="0"/>
                  </a:rPr>
                  <a:t>BT 2:</a:t>
                </a:r>
              </a:p>
              <a:p>
                <a:r>
                  <a:rPr lang="en-US" sz="2800" dirty="0">
                    <a:solidFill>
                      <a:srgbClr val="0000CC"/>
                    </a:solidFill>
                    <a:latin typeface="Times New Roman" panose="02020603050405020304" pitchFamily="18" charset="0"/>
                    <a:cs typeface="Times New Roman" panose="02020603050405020304" pitchFamily="18" charset="0"/>
                  </a:rPr>
                  <a:t>a) </a:t>
                </a:r>
                <a:r>
                  <a:rPr lang="en-US" sz="2800" dirty="0" err="1">
                    <a:solidFill>
                      <a:srgbClr val="0000CC"/>
                    </a:solidFill>
                    <a:latin typeface="Times New Roman" panose="02020603050405020304" pitchFamily="18" charset="0"/>
                    <a:cs typeface="Times New Roman" panose="02020603050405020304" pitchFamily="18" charset="0"/>
                  </a:rPr>
                  <a:t>Số</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Fe</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O</a:t>
                </a:r>
                <a:r>
                  <a:rPr lang="en-US" sz="2800" baseline="-25000" dirty="0">
                    <a:solidFill>
                      <a:srgbClr val="0000CC"/>
                    </a:solidFill>
                    <a:latin typeface="Times New Roman" panose="02020603050405020304" pitchFamily="18" charset="0"/>
                    <a:cs typeface="Times New Roman" panose="02020603050405020304" pitchFamily="18" charset="0"/>
                  </a:rPr>
                  <a:t>3</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rgbClr val="0000CC"/>
                            </a:solidFill>
                            <a:latin typeface="Cambria Math" panose="02040503050406030204" pitchFamily="18" charset="0"/>
                          </a:rPr>
                        </m:ctrlPr>
                      </m:fPr>
                      <m:num>
                        <m:r>
                          <a:rPr lang="en-US" sz="2800" i="1">
                            <a:solidFill>
                              <a:srgbClr val="0000CC"/>
                            </a:solidFill>
                            <a:latin typeface="Cambria Math" panose="02040503050406030204" pitchFamily="18" charset="0"/>
                          </a:rPr>
                          <m:t>1,2204.</m:t>
                        </m:r>
                        <m:sSup>
                          <m:sSupPr>
                            <m:ctrlPr>
                              <a:rPr lang="en-US" sz="2800" i="1">
                                <a:solidFill>
                                  <a:srgbClr val="0000CC"/>
                                </a:solidFill>
                                <a:latin typeface="Cambria Math" panose="02040503050406030204" pitchFamily="18" charset="0"/>
                              </a:rPr>
                            </m:ctrlPr>
                          </m:sSupPr>
                          <m:e>
                            <m:r>
                              <a:rPr lang="en-US" sz="2800" i="1">
                                <a:solidFill>
                                  <a:srgbClr val="0000CC"/>
                                </a:solidFill>
                                <a:latin typeface="Cambria Math" panose="02040503050406030204" pitchFamily="18" charset="0"/>
                              </a:rPr>
                              <m:t>10</m:t>
                            </m:r>
                          </m:e>
                          <m:sup>
                            <m:r>
                              <a:rPr lang="en-US" sz="2800" i="1">
                                <a:solidFill>
                                  <a:srgbClr val="0000CC"/>
                                </a:solidFill>
                                <a:latin typeface="Cambria Math" panose="02040503050406030204" pitchFamily="18" charset="0"/>
                              </a:rPr>
                              <m:t>23</m:t>
                            </m:r>
                          </m:sup>
                        </m:sSup>
                      </m:num>
                      <m:den>
                        <m:r>
                          <a:rPr lang="en-US" sz="2800" i="1">
                            <a:solidFill>
                              <a:srgbClr val="0000CC"/>
                            </a:solidFill>
                            <a:latin typeface="Cambria Math" panose="02040503050406030204" pitchFamily="18" charset="0"/>
                          </a:rPr>
                          <m:t>6,022.</m:t>
                        </m:r>
                        <m:sSup>
                          <m:sSupPr>
                            <m:ctrlPr>
                              <a:rPr lang="en-US" sz="2800" i="1">
                                <a:solidFill>
                                  <a:srgbClr val="0000CC"/>
                                </a:solidFill>
                                <a:latin typeface="Cambria Math" panose="02040503050406030204" pitchFamily="18" charset="0"/>
                              </a:rPr>
                            </m:ctrlPr>
                          </m:sSupPr>
                          <m:e>
                            <m:r>
                              <a:rPr lang="en-US" sz="2800" i="1">
                                <a:solidFill>
                                  <a:srgbClr val="0000CC"/>
                                </a:solidFill>
                                <a:latin typeface="Cambria Math" panose="02040503050406030204" pitchFamily="18" charset="0"/>
                              </a:rPr>
                              <m:t>10</m:t>
                            </m:r>
                          </m:e>
                          <m:sup>
                            <m:r>
                              <a:rPr lang="en-US" sz="2800" i="1">
                                <a:solidFill>
                                  <a:srgbClr val="0000CC"/>
                                </a:solidFill>
                                <a:latin typeface="Cambria Math" panose="02040503050406030204" pitchFamily="18" charset="0"/>
                              </a:rPr>
                              <m:t>23</m:t>
                            </m:r>
                          </m:sup>
                        </m:sSup>
                      </m:den>
                    </m:f>
                    <m:r>
                      <a:rPr lang="en-US" sz="2800" i="1">
                        <a:solidFill>
                          <a:srgbClr val="0000CC"/>
                        </a:solidFill>
                        <a:latin typeface="Cambria Math" panose="02040503050406030204" pitchFamily="18" charset="0"/>
                      </a:rPr>
                      <m:t> = 0,02 (</m:t>
                    </m:r>
                    <m:r>
                      <a:rPr lang="en-US" sz="2800" i="1">
                        <a:solidFill>
                          <a:srgbClr val="0000CC"/>
                        </a:solidFill>
                        <a:latin typeface="Cambria Math" panose="02040503050406030204" pitchFamily="18" charset="0"/>
                      </a:rPr>
                      <m:t>𝑚𝑜𝑙</m:t>
                    </m:r>
                    <m:r>
                      <a:rPr lang="en-US" sz="2800" i="1">
                        <a:solidFill>
                          <a:srgbClr val="0000CC"/>
                        </a:solidFill>
                        <a:latin typeface="Cambria Math" panose="02040503050406030204" pitchFamily="18" charset="0"/>
                      </a:rPr>
                      <m:t>)</m:t>
                    </m:r>
                  </m:oMath>
                </a14:m>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a:solidFill>
                      <a:srgbClr val="0000CC"/>
                    </a:solidFill>
                    <a:latin typeface="Times New Roman" panose="02020603050405020304" pitchFamily="18" charset="0"/>
                    <a:cs typeface="Times New Roman" panose="02020603050405020304" pitchFamily="18" charset="0"/>
                  </a:rPr>
                  <a:t>b) </a:t>
                </a:r>
                <a:r>
                  <a:rPr lang="en-US" sz="2800" dirty="0" err="1">
                    <a:solidFill>
                      <a:srgbClr val="0000CC"/>
                    </a:solidFill>
                    <a:latin typeface="Times New Roman" panose="02020603050405020304" pitchFamily="18" charset="0"/>
                    <a:cs typeface="Times New Roman" panose="02020603050405020304" pitchFamily="18" charset="0"/>
                  </a:rPr>
                  <a:t>Số</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nguyên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Mg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rgbClr val="0000CC"/>
                            </a:solidFill>
                            <a:latin typeface="Cambria Math" panose="02040503050406030204" pitchFamily="18" charset="0"/>
                          </a:rPr>
                        </m:ctrlPr>
                      </m:fPr>
                      <m:num>
                        <m:r>
                          <a:rPr lang="en-US" sz="2800" i="1">
                            <a:solidFill>
                              <a:srgbClr val="0000CC"/>
                            </a:solidFill>
                            <a:latin typeface="Cambria Math" panose="02040503050406030204" pitchFamily="18" charset="0"/>
                          </a:rPr>
                          <m:t>7,5275.</m:t>
                        </m:r>
                        <m:sSup>
                          <m:sSupPr>
                            <m:ctrlPr>
                              <a:rPr lang="en-US" sz="2800" i="1">
                                <a:solidFill>
                                  <a:srgbClr val="0000CC"/>
                                </a:solidFill>
                                <a:latin typeface="Cambria Math" panose="02040503050406030204" pitchFamily="18" charset="0"/>
                              </a:rPr>
                            </m:ctrlPr>
                          </m:sSupPr>
                          <m:e>
                            <m:r>
                              <a:rPr lang="en-US" sz="2800" i="1">
                                <a:solidFill>
                                  <a:srgbClr val="0000CC"/>
                                </a:solidFill>
                                <a:latin typeface="Cambria Math" panose="02040503050406030204" pitchFamily="18" charset="0"/>
                              </a:rPr>
                              <m:t>10</m:t>
                            </m:r>
                          </m:e>
                          <m:sup>
                            <m:r>
                              <a:rPr lang="en-US" sz="2800" i="1">
                                <a:solidFill>
                                  <a:srgbClr val="0000CC"/>
                                </a:solidFill>
                                <a:latin typeface="Cambria Math" panose="02040503050406030204" pitchFamily="18" charset="0"/>
                              </a:rPr>
                              <m:t>23</m:t>
                            </m:r>
                          </m:sup>
                        </m:sSup>
                      </m:num>
                      <m:den>
                        <m:r>
                          <a:rPr lang="en-US" sz="2800" i="1">
                            <a:solidFill>
                              <a:srgbClr val="0000CC"/>
                            </a:solidFill>
                            <a:latin typeface="Cambria Math" panose="02040503050406030204" pitchFamily="18" charset="0"/>
                          </a:rPr>
                          <m:t>6,022.</m:t>
                        </m:r>
                        <m:sSup>
                          <m:sSupPr>
                            <m:ctrlPr>
                              <a:rPr lang="en-US" sz="2800" i="1">
                                <a:solidFill>
                                  <a:srgbClr val="0000CC"/>
                                </a:solidFill>
                                <a:latin typeface="Cambria Math" panose="02040503050406030204" pitchFamily="18" charset="0"/>
                              </a:rPr>
                            </m:ctrlPr>
                          </m:sSupPr>
                          <m:e>
                            <m:r>
                              <a:rPr lang="en-US" sz="2800" i="1">
                                <a:solidFill>
                                  <a:srgbClr val="0000CC"/>
                                </a:solidFill>
                                <a:latin typeface="Cambria Math" panose="02040503050406030204" pitchFamily="18" charset="0"/>
                              </a:rPr>
                              <m:t>10</m:t>
                            </m:r>
                          </m:e>
                          <m:sup>
                            <m:r>
                              <a:rPr lang="en-US" sz="2800" i="1">
                                <a:solidFill>
                                  <a:srgbClr val="0000CC"/>
                                </a:solidFill>
                                <a:latin typeface="Cambria Math" panose="02040503050406030204" pitchFamily="18" charset="0"/>
                              </a:rPr>
                              <m:t>23</m:t>
                            </m:r>
                          </m:sup>
                        </m:sSup>
                      </m:den>
                    </m:f>
                    <m:r>
                      <a:rPr lang="en-US" sz="2800" i="1">
                        <a:solidFill>
                          <a:srgbClr val="0000CC"/>
                        </a:solidFill>
                        <a:latin typeface="Cambria Math" panose="02040503050406030204" pitchFamily="18" charset="0"/>
                      </a:rPr>
                      <m:t> =1,25 (</m:t>
                    </m:r>
                    <m:r>
                      <a:rPr lang="en-US" sz="2800" i="1">
                        <a:solidFill>
                          <a:srgbClr val="0000CC"/>
                        </a:solidFill>
                        <a:latin typeface="Cambria Math" panose="02040503050406030204" pitchFamily="18" charset="0"/>
                      </a:rPr>
                      <m:t>𝑚𝑜𝑙</m:t>
                    </m:r>
                    <m:r>
                      <a:rPr lang="en-US" sz="2800" i="1">
                        <a:solidFill>
                          <a:srgbClr val="0000CC"/>
                        </a:solidFill>
                        <a:latin typeface="Cambria Math" panose="02040503050406030204" pitchFamily="18" charset="0"/>
                      </a:rPr>
                      <m:t>)</m:t>
                    </m:r>
                  </m:oMath>
                </a14:m>
                <a:endParaRPr lang="en-US"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247"/>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wipe(down)">
                                      <p:cBhvr>
                                        <p:cTn id="22" dur="500"/>
                                        <p:tgtEl>
                                          <p:spTgt spid="1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wipe(down)">
                                      <p:cBhvr>
                                        <p:cTn id="25" dur="500"/>
                                        <p:tgtEl>
                                          <p:spTgt spid="1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xEl>
                                              <p:pRg st="7" end="7"/>
                                            </p:txEl>
                                          </p:spTgt>
                                        </p:tgtEl>
                                        <p:attrNameLst>
                                          <p:attrName>style.visibility</p:attrName>
                                        </p:attrNameLst>
                                      </p:cBhvr>
                                      <p:to>
                                        <p:strVal val="visible"/>
                                      </p:to>
                                    </p:set>
                                    <p:animEffect transition="in" filter="wipe(down)">
                                      <p:cBhvr>
                                        <p:cTn id="28"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dirty="0">
                <a:latin typeface="Times New Roman" panose="02020603050405020304" pitchFamily="18" charset="0"/>
              </a:rPr>
              <a:t>Mol là lượng chất có chứa </a:t>
            </a:r>
            <a:r>
              <a:rPr lang="en-US" altLang="en-US" sz="2801" dirty="0" smtClean="0">
                <a:solidFill>
                  <a:srgbClr val="FF0000"/>
                </a:solidFill>
                <a:latin typeface="Times New Roman" panose="02020603050405020304" pitchFamily="18" charset="0"/>
              </a:rPr>
              <a:t>6,022.10</a:t>
            </a:r>
            <a:r>
              <a:rPr lang="en-US" altLang="en-US" sz="2801" baseline="30000" dirty="0" smtClean="0">
                <a:solidFill>
                  <a:srgbClr val="FF0000"/>
                </a:solidFill>
                <a:latin typeface="Times New Roman" panose="02020603050405020304" pitchFamily="18" charset="0"/>
              </a:rPr>
              <a:t>23  </a:t>
            </a:r>
            <a:r>
              <a:rPr lang="nl-NL" altLang="en-US" sz="2801" dirty="0">
                <a:latin typeface="Times New Roman" panose="02020603050405020304" pitchFamily="18" charset="0"/>
              </a:rPr>
              <a:t>hay </a:t>
            </a:r>
            <a:r>
              <a:rPr lang="nl-NL" altLang="en-US" sz="2801" dirty="0">
                <a:solidFill>
                  <a:srgbClr val="FF0000"/>
                </a:solidFill>
                <a:latin typeface="Times New Roman" panose="02020603050405020304" pitchFamily="18" charset="0"/>
              </a:rPr>
              <a:t> N</a:t>
            </a:r>
            <a:r>
              <a:rPr lang="nl-NL" altLang="en-US" sz="2801" baseline="-25000" dirty="0">
                <a:solidFill>
                  <a:srgbClr val="FF0000"/>
                </a:solidFill>
                <a:latin typeface="Times New Roman" panose="02020603050405020304" pitchFamily="18" charset="0"/>
              </a:rPr>
              <a:t>A</a:t>
            </a:r>
            <a:r>
              <a:rPr lang="nl-NL" altLang="en-US" sz="2801" dirty="0">
                <a:solidFill>
                  <a:srgbClr val="FF0000"/>
                </a:solidFill>
                <a:latin typeface="Times New Roman" panose="02020603050405020304" pitchFamily="18" charset="0"/>
              </a:rPr>
              <a:t> </a:t>
            </a:r>
            <a:r>
              <a:rPr lang="nl-NL" altLang="en-US" sz="2801" dirty="0">
                <a:latin typeface="Times New Roman" panose="02020603050405020304" pitchFamily="18" charset="0"/>
              </a:rPr>
              <a:t>nguyên tử hay phân tử  chất đó.</a:t>
            </a:r>
            <a:r>
              <a:rPr lang="en-US" altLang="en-US" sz="2801" dirty="0">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4618011"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2400" dirty="0">
                <a:solidFill>
                  <a:srgbClr val="0000CC"/>
                </a:solidFill>
                <a:latin typeface="Times New Roman" panose="02020603050405020304" pitchFamily="18" charset="0"/>
              </a:rPr>
              <a:t>N</a:t>
            </a:r>
            <a:r>
              <a:rPr lang="en-US" altLang="en-US" sz="2400" baseline="-25000" dirty="0">
                <a:solidFill>
                  <a:srgbClr val="0000CC"/>
                </a:solidFill>
                <a:latin typeface="Times New Roman" panose="02020603050405020304" pitchFamily="18" charset="0"/>
              </a:rPr>
              <a:t>A</a:t>
            </a:r>
            <a:r>
              <a:rPr lang="en-US" altLang="en-US" sz="2400" dirty="0">
                <a:solidFill>
                  <a:srgbClr val="0000CC"/>
                </a:solidFill>
                <a:latin typeface="Times New Roman" panose="02020603050405020304" pitchFamily="18" charset="0"/>
              </a:rPr>
              <a:t> = </a:t>
            </a:r>
            <a:r>
              <a:rPr lang="en-US" altLang="en-US" sz="2400" dirty="0" smtClean="0">
                <a:solidFill>
                  <a:srgbClr val="0000CC"/>
                </a:solidFill>
                <a:latin typeface="Times New Roman" panose="02020603050405020304" pitchFamily="18" charset="0"/>
              </a:rPr>
              <a:t>6,022.10</a:t>
            </a:r>
            <a:r>
              <a:rPr lang="en-US" altLang="en-US" sz="2400" baseline="30000" dirty="0" smtClean="0">
                <a:solidFill>
                  <a:srgbClr val="0000CC"/>
                </a:solidFill>
                <a:latin typeface="Times New Roman" panose="02020603050405020304" pitchFamily="18" charset="0"/>
              </a:rPr>
              <a:t>23    </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số</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Avogađro</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I. </a:t>
              </a:r>
              <a:r>
                <a:rPr lang="en-US" sz="4000" b="1" dirty="0" err="1">
                  <a:solidFill>
                    <a:schemeClr val="bg1"/>
                  </a:solidFill>
                  <a:latin typeface="Times New Roman" panose="02020603050405020304" pitchFamily="18" charset="0"/>
                  <a:cs typeface="Times New Roman" panose="02020603050405020304" pitchFamily="18" charset="0"/>
                </a:rPr>
                <a:t>Mol</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1. </a:t>
              </a:r>
              <a:r>
                <a:rPr lang="en-US" sz="4000" b="1" dirty="0" err="1">
                  <a:solidFill>
                    <a:schemeClr val="bg1"/>
                  </a:solidFill>
                  <a:latin typeface="Times New Roman" panose="02020603050405020304" pitchFamily="18" charset="0"/>
                  <a:cs typeface="Times New Roman" panose="02020603050405020304" pitchFamily="18" charset="0"/>
                </a:rPr>
                <a:t>Khái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niệm</a:t>
              </a:r>
              <a:endParaRPr lang="en-US" sz="4000" b="1"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734291" y="1072181"/>
            <a:ext cx="11069782"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dirty="0" err="1"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spc="1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gam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trăm</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gam).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b="1"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gạo</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0,025 gam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gạo</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1,5.10</a:t>
            </a:r>
            <a:r>
              <a:rPr lang="en-US" sz="2800" spc="10" baseline="30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gam,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tức</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tấn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gạo</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6 cm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240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4450556"/>
          </a:xfrm>
          <a:prstGeom prst="rect">
            <a:avLst/>
          </a:prstGeom>
        </p:spPr>
      </p:pic>
    </p:spTree>
    <p:extLst>
      <p:ext uri="{BB962C8B-B14F-4D97-AF65-F5344CB8AC3E}">
        <p14:creationId xmlns:p14="http://schemas.microsoft.com/office/powerpoint/2010/main" val="126290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dirty="0" smtClean="0">
                  <a:solidFill>
                    <a:schemeClr val="bg1"/>
                  </a:solidFill>
                  <a:latin typeface="Times New Roman" panose="02020603050405020304" pitchFamily="18" charset="0"/>
                  <a:cs typeface="Times New Roman" panose="02020603050405020304" pitchFamily="18" charset="0"/>
                </a:rPr>
                <a:t>II. </a:t>
              </a:r>
              <a:r>
                <a:rPr lang="en-US" sz="4000" b="1" dirty="0" err="1">
                  <a:solidFill>
                    <a:schemeClr val="bg1"/>
                  </a:solidFill>
                  <a:latin typeface="Times New Roman" panose="02020603050405020304" pitchFamily="18" charset="0"/>
                  <a:cs typeface="Times New Roman" panose="02020603050405020304" pitchFamily="18" charset="0"/>
                </a:rPr>
                <a:t>Khối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lượng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mol</a:t>
              </a:r>
              <a:endParaRPr lang="en-US" sz="4000" b="1" dirty="0">
                <a:solidFill>
                  <a:schemeClr val="bg1"/>
                </a:solidFill>
                <a:latin typeface="Times New Roman" panose="02020603050405020304" pitchFamily="18" charset="0"/>
                <a:cs typeface="Times New Roman" panose="02020603050405020304" pitchFamily="18" charset="0"/>
              </a:endParaRP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809311"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mol</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smtClean="0">
                <a:latin typeface="Times New Roman" panose="02020603050405020304" pitchFamily="18" charset="0"/>
              </a:rPr>
              <a:t>tính</a:t>
            </a:r>
            <a:r>
              <a:rPr lang="en-US" altLang="en-US" sz="3001" dirty="0" smtClean="0">
                <a:latin typeface="Times New Roman" panose="02020603050405020304" pitchFamily="18" charset="0"/>
              </a:rPr>
              <a:t> </a:t>
            </a:r>
            <a:r>
              <a:rPr lang="en-US" altLang="en-US" sz="3001" dirty="0" err="1" smtClean="0">
                <a:latin typeface="Times New Roman" panose="02020603050405020304" pitchFamily="18" charset="0"/>
              </a:rPr>
              <a:t>bằng</a:t>
            </a:r>
            <a:r>
              <a:rPr lang="en-US" altLang="en-US" sz="3001" dirty="0" smtClean="0">
                <a:latin typeface="Times New Roman" panose="02020603050405020304" pitchFamily="18" charset="0"/>
              </a:rPr>
              <a:t> </a:t>
            </a:r>
            <a:r>
              <a:rPr lang="en-US" altLang="en-US" sz="3001" dirty="0">
                <a:solidFill>
                  <a:srgbClr val="0000CC"/>
                </a:solidFill>
                <a:latin typeface="Times New Roman" panose="02020603050405020304" pitchFamily="18" charset="0"/>
              </a:rPr>
              <a:t>gam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N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MOL VÀ TỈ KHỐI </a:t>
              </a:r>
              <a:r>
                <a:rPr lang="en-US" sz="5400" b="1" kern="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 CHẤT </a:t>
              </a:r>
              <a:r>
                <a:rPr lang="en-US" sz="54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KHÍ</a:t>
              </a:r>
              <a:endParaRPr lang="en-US" altLang="zh-CN" sz="9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rgbClr val="33909B"/>
                  </a:solidFill>
                  <a:latin typeface="微软雅黑" panose="020B0503020204020204" pitchFamily="34" charset="-122"/>
                  <a:ea typeface="微软雅黑" panose="020B0503020204020204" pitchFamily="34" charset="-122"/>
                  <a:cs typeface="宋体" pitchFamily="2" charset="-122"/>
                </a:rPr>
                <a:t>Bài</a:t>
              </a:r>
              <a:r>
                <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rPr>
                <a:t> </a:t>
              </a:r>
              <a:r>
                <a:rPr lang="en-US" altLang="zh-CN" sz="4800" b="1" dirty="0" smtClean="0">
                  <a:solidFill>
                    <a:srgbClr val="33909B"/>
                  </a:solidFill>
                  <a:latin typeface="微软雅黑" panose="020B0503020204020204" pitchFamily="34" charset="-122"/>
                  <a:ea typeface="微软雅黑" panose="020B0503020204020204" pitchFamily="34" charset="-122"/>
                  <a:cs typeface="宋体" pitchFamily="2" charset="-122"/>
                </a:rPr>
                <a:t>4</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CT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mol</a:t>
                </a:r>
                <a:r>
                  <a:rPr lang="en-US" sz="3200" dirty="0">
                    <a:latin typeface="Times New Roman" panose="02020603050405020304" pitchFamily="18" charset="0"/>
                    <a:cs typeface="Times New Roman" panose="02020603050405020304" pitchFamily="18" charset="0"/>
                  </a:rPr>
                  <a:t>:  		</a:t>
                </a:r>
                <a:r>
                  <a:rPr lang="en-US" sz="3200"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 </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dirty="0">
                  <a:solidFill>
                    <a:srgbClr val="FF0000"/>
                  </a:solidFill>
                  <a:latin typeface="Times New Roman" panose="02020603050405020304" pitchFamily="18" charset="0"/>
                  <a:cs typeface="Times New Roman" panose="02020603050405020304" pitchFamily="18" charset="0"/>
                </a:endParaRPr>
              </a:p>
              <a:p>
                <a:pPr fontAlgn="base"/>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CT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470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457200" y="373350"/>
            <a:ext cx="11333018" cy="1168072"/>
            <a:chOff x="457200" y="373355"/>
            <a:chExt cx="11480006" cy="868084"/>
          </a:xfrm>
        </p:grpSpPr>
        <p:sp>
          <p:nvSpPr>
            <p:cNvPr id="5" name="矩形: 圆角 1">
              <a:extLst>
                <a:ext uri="{FF2B5EF4-FFF2-40B4-BE49-F238E27FC236}">
                  <a16:creationId xmlns:a16="http://schemas.microsoft.com/office/drawing/2014/main" id="{ED652609-4596-5340-38E6-8D380A5F9F58}"/>
                </a:ext>
              </a:extLst>
            </p:cNvPr>
            <p:cNvSpPr/>
            <p:nvPr/>
          </p:nvSpPr>
          <p:spPr>
            <a:xfrm>
              <a:off x="457200" y="373355"/>
              <a:ext cx="1103376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568166" y="533553"/>
              <a:ext cx="11369040" cy="707886"/>
            </a:xfrm>
            <a:prstGeom prst="rect">
              <a:avLst/>
            </a:prstGeom>
            <a:noFill/>
          </p:spPr>
          <p:txBody>
            <a:bodyPr wrap="square" rtlCol="0">
              <a:spAutoFit/>
            </a:bodyPr>
            <a:lstStyle/>
            <a:p>
              <a:r>
                <a:rPr lang="en-US" sz="4000" b="1" dirty="0" smtClean="0">
                  <a:solidFill>
                    <a:schemeClr val="bg1"/>
                  </a:solidFill>
                  <a:latin typeface="Times New Roman" panose="02020603050405020304" pitchFamily="18" charset="0"/>
                  <a:cs typeface="Times New Roman" panose="02020603050405020304" pitchFamily="18" charset="0"/>
                </a:rPr>
                <a:t>III. </a:t>
              </a:r>
              <a:r>
                <a:rPr lang="en-US" sz="4000" b="1" dirty="0" err="1" smtClean="0">
                  <a:solidFill>
                    <a:schemeClr val="bg1"/>
                  </a:solidFill>
                  <a:latin typeface="Times New Roman" panose="02020603050405020304" pitchFamily="18" charset="0"/>
                  <a:cs typeface="Times New Roman" panose="02020603050405020304" pitchFamily="18" charset="0"/>
                </a:rPr>
                <a:t>Chuyển</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đổi</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giữa</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số</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mol</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chất</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và</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khối</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lượng</a:t>
              </a:r>
              <a:r>
                <a:rPr lang="en-US" sz="4000" b="1" dirty="0">
                  <a:solidFill>
                    <a:schemeClr val="bg1"/>
                  </a:solidFill>
                  <a:latin typeface="Times New Roman" panose="02020603050405020304" pitchFamily="18"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3563616"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dirty="0" smtClean="0">
                    <a:solidFill>
                      <a:srgbClr val="202124"/>
                    </a:solidFill>
                    <a:effectLst/>
                    <a:latin typeface="Times New Roman" panose="02020603050405020304" pitchFamily="18" charset="0"/>
                    <a:ea typeface="Times New Roman" panose="02020603050405020304" pitchFamily="18" charset="0"/>
                  </a:rPr>
                  <a:t>CT:  M </a:t>
                </a:r>
                <a:r>
                  <a:rPr lang="en-US" sz="2800"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r>
                      <a:rPr lang="en-US" sz="2800" b="0" i="0" smtClean="0">
                        <a:effectLst/>
                        <a:latin typeface="Cambria Math" panose="02040503050406030204" pitchFamily="18" charset="0"/>
                        <a:ea typeface="Times New Roman" panose="02020603050405020304" pitchFamily="18" charset="0"/>
                      </a:rPr>
                      <m:t>(</m:t>
                    </m:r>
                    <m:f>
                      <m:fPr>
                        <m:ctrlPr>
                          <a:rPr lang="en-US" sz="2800" b="0" i="1" smtClean="0">
                            <a:effectLst/>
                            <a:latin typeface="Cambria Math" panose="02040503050406030204" pitchFamily="18" charset="0"/>
                            <a:ea typeface="Times New Roman" panose="02020603050405020304" pitchFamily="18" charset="0"/>
                          </a:rPr>
                        </m:ctrlPr>
                      </m:fPr>
                      <m:num>
                        <m:r>
                          <m:rPr>
                            <m:sty m:val="p"/>
                          </m:rPr>
                          <a:rPr lang="en-US" sz="2800" b="0" i="0" smtClean="0">
                            <a:effectLst/>
                            <a:latin typeface="Cambria Math" panose="02040503050406030204" pitchFamily="18" charset="0"/>
                            <a:ea typeface="Times New Roman" panose="02020603050405020304" pitchFamily="18" charset="0"/>
                          </a:rPr>
                          <m:t>g</m:t>
                        </m:r>
                      </m:num>
                      <m:den>
                        <m:r>
                          <m:rPr>
                            <m:sty m:val="p"/>
                          </m:rPr>
                          <a:rPr lang="en-US" sz="2800" b="0" i="0" smtClean="0">
                            <a:effectLst/>
                            <a:latin typeface="Cambria Math" panose="02040503050406030204" pitchFamily="18" charset="0"/>
                            <a:ea typeface="Times New Roman" panose="02020603050405020304" pitchFamily="18" charset="0"/>
                          </a:rPr>
                          <m:t>mol</m:t>
                        </m:r>
                      </m:den>
                    </m:f>
                    <m:r>
                      <a:rPr lang="en-US" sz="2800" b="0" i="0" smtClean="0">
                        <a:effectLst/>
                        <a:latin typeface="Cambria Math" panose="02040503050406030204" pitchFamily="18" charset="0"/>
                        <a:ea typeface="Times New Roman" panose="02020603050405020304" pitchFamily="18" charset="0"/>
                      </a:rPr>
                      <m:t>)</m:t>
                    </m:r>
                  </m:oMath>
                </a14:m>
                <a:r>
                  <a:rPr lang="en-US" sz="2800" dirty="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𝑚𝑜𝑙</m:t>
                    </m:r>
                    <m:r>
                      <a:rPr lang="en-US" sz="2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 = </a:t>
                </a:r>
                <a:r>
                  <a:rPr lang="en-US" sz="28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n.M</a:t>
                </a:r>
                <a:r>
                  <a:rPr lang="en-US"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3563616" y="3533658"/>
                <a:ext cx="7084060" cy="2972352"/>
              </a:xfrm>
              <a:prstGeom prst="rect">
                <a:avLst/>
              </a:prstGeom>
              <a:blipFill>
                <a:blip r:embed="rId5"/>
                <a:stretch>
                  <a:fillRect l="-1807" t="-6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Thảo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luận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nhóm</a:t>
            </a:r>
            <a:endParaRPr lang="en-US" sz="4000" b="1" dirty="0">
              <a:solidFill>
                <a:srgbClr val="FFFF00"/>
              </a:solidFill>
              <a:latin typeface="Times New Roman" panose="02020603050405020304" pitchFamily="18" charset="0"/>
              <a:cs typeface="Times New Roman" panose="02020603050405020304" pitchFamily="18" charset="0"/>
            </a:endParaRPr>
          </a:p>
          <a:p>
            <a:pPr algn="ctr"/>
            <a:r>
              <a:rPr lang="en-US" sz="3200" dirty="0" err="1">
                <a:solidFill>
                  <a:schemeClr val="bg1"/>
                </a:solidFill>
                <a:latin typeface="Times New Roman" panose="02020603050405020304" pitchFamily="18" charset="0"/>
                <a:cs typeface="Times New Roman" panose="02020603050405020304" pitchFamily="18" charset="0"/>
              </a:rPr>
              <a:t>Hoàn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608835393"/>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Chất</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Khối lượng mol (g/mol)</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Khối lượng (g)</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Số mol</a:t>
                      </a:r>
                      <a:endParaRPr lang="en-US" sz="2800" kern="100" dirty="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(mol)</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Nước</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18</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27</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solidFill>
                            <a:srgbClr val="FF0000"/>
                          </a:solidFill>
                          <a:effectLst/>
                          <a:latin typeface="Times New Roman" panose="02020603050405020304" pitchFamily="18" charset="0"/>
                          <a:cs typeface="Times New Roman" panose="02020603050405020304" pitchFamily="18" charset="0"/>
                        </a:rPr>
                        <a:t>?</a:t>
                      </a:r>
                      <a:endPar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Iron</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56</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latin typeface="Times New Roman" panose="02020603050405020304" pitchFamily="18" charset="0"/>
                          <a:cs typeface="Times New Roman" panose="02020603050405020304" pitchFamily="18" charset="0"/>
                        </a:rPr>
                        <a:t>?</a:t>
                      </a: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0,2</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X</a:t>
                      </a:r>
                      <a:r>
                        <a:rPr lang="pt-BR" sz="2800" kern="100" baseline="-25000">
                          <a:effectLst/>
                          <a:latin typeface="Times New Roman" panose="02020603050405020304" pitchFamily="18" charset="0"/>
                          <a:cs typeface="Times New Roman" panose="02020603050405020304" pitchFamily="18" charset="0"/>
                        </a:rPr>
                        <a:t>2</a:t>
                      </a:r>
                      <a:r>
                        <a:rPr lang="pt-BR" sz="2800" kern="100">
                          <a:effectLst/>
                          <a:latin typeface="Times New Roman" panose="02020603050405020304" pitchFamily="18" charset="0"/>
                          <a:cs typeface="Times New Roman" panose="02020603050405020304" pitchFamily="18" charset="0"/>
                        </a:rPr>
                        <a:t> (Tên chất là </a:t>
                      </a:r>
                      <a:r>
                        <a:rPr lang="pt-BR" sz="2800" b="0" kern="100">
                          <a:effectLst/>
                          <a:latin typeface="Times New Roman" panose="02020603050405020304" pitchFamily="18" charset="0"/>
                          <a:cs typeface="Times New Roman" panose="02020603050405020304" pitchFamily="18" charset="0"/>
                        </a:rPr>
                        <a:t>...............</a:t>
                      </a:r>
                      <a:r>
                        <a:rPr lang="pt-BR" sz="2800" kern="100">
                          <a:effectLst/>
                          <a:latin typeface="Times New Roman" panose="02020603050405020304" pitchFamily="18" charset="0"/>
                          <a:cs typeface="Times New Roman" panose="02020603050405020304" pitchFamily="18" charset="0"/>
                        </a:rPr>
                        <a:t>)</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latin typeface="Times New Roman" panose="02020603050405020304" pitchFamily="18" charset="0"/>
                          <a:cs typeface="Times New Roman" panose="02020603050405020304" pitchFamily="18" charset="0"/>
                        </a:rPr>
                        <a:t>?</a:t>
                      </a: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8,4</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0,3</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Muối ăn</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latin typeface="Times New Roman" panose="02020603050405020304" pitchFamily="18" charset="0"/>
                          <a:cs typeface="Times New Roman" panose="02020603050405020304" pitchFamily="18" charset="0"/>
                        </a:rPr>
                        <a:t>?</a:t>
                      </a: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29,25</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0,5</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Carbon dioxide (CO</a:t>
                      </a:r>
                      <a:r>
                        <a:rPr lang="pt-BR" sz="2800" kern="100" baseline="-25000">
                          <a:effectLst/>
                          <a:latin typeface="Times New Roman" panose="02020603050405020304" pitchFamily="18" charset="0"/>
                          <a:cs typeface="Times New Roman" panose="02020603050405020304" pitchFamily="18" charset="0"/>
                        </a:rPr>
                        <a:t>2</a:t>
                      </a:r>
                      <a:r>
                        <a:rPr lang="pt-BR" sz="2800" kern="100">
                          <a:effectLst/>
                          <a:latin typeface="Times New Roman" panose="02020603050405020304" pitchFamily="18" charset="0"/>
                          <a:cs typeface="Times New Roman" panose="02020603050405020304" pitchFamily="18" charset="0"/>
                        </a:rPr>
                        <a:t>)</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latin typeface="Times New Roman" panose="02020603050405020304" pitchFamily="18" charset="0"/>
                          <a:cs typeface="Times New Roman" panose="02020603050405020304" pitchFamily="18" charset="0"/>
                        </a:rPr>
                        <a:t>?</a:t>
                      </a: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4,4</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solidFill>
                            <a:srgbClr val="FF0000"/>
                          </a:solidFill>
                          <a:effectLst/>
                          <a:latin typeface="Times New Roman" panose="02020603050405020304" pitchFamily="18" charset="0"/>
                          <a:cs typeface="Times New Roman" panose="02020603050405020304" pitchFamily="18" charset="0"/>
                        </a:rPr>
                        <a:t>?</a:t>
                      </a:r>
                      <a:endPar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80289" y="1264428"/>
            <a:ext cx="37545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 thành bảng sau:</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Thảo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luận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nhóm</a:t>
            </a:r>
            <a:r>
              <a:rPr lang="en-US" sz="4000" b="1" dirty="0">
                <a:solidFill>
                  <a:srgbClr val="FFFF00"/>
                </a:solidFill>
                <a:latin typeface="Times New Roman" panose="02020603050405020304" pitchFamily="18" charset="0"/>
                <a:cs typeface="Times New Roman" panose="02020603050405020304" pitchFamily="18" charset="0"/>
              </a:rPr>
              <a:t> 5’</a:t>
            </a:r>
          </a:p>
          <a:p>
            <a:pPr algn="ctr"/>
            <a:r>
              <a:rPr lang="en-US" sz="3200" dirty="0" err="1">
                <a:solidFill>
                  <a:schemeClr val="bg1"/>
                </a:solidFill>
                <a:latin typeface="Times New Roman" panose="02020603050405020304" pitchFamily="18" charset="0"/>
                <a:cs typeface="Times New Roman" panose="02020603050405020304" pitchFamily="18" charset="0"/>
              </a:rPr>
              <a:t>Hoàn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44644203"/>
              </p:ext>
            </p:extLst>
          </p:nvPr>
        </p:nvGraphicFramePr>
        <p:xfrm>
          <a:off x="599440" y="1849203"/>
          <a:ext cx="10840721" cy="4217187"/>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Chất</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Khối lượng mol (g/mol)</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Khối lượng (g)</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Số mol</a:t>
                      </a:r>
                      <a:endParaRPr lang="en-US" sz="2800" kern="100">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(mol)</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Nước</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dirty="0">
                          <a:effectLst/>
                          <a:latin typeface="Times New Roman" panose="02020603050405020304" pitchFamily="18" charset="0"/>
                          <a:cs typeface="Times New Roman" panose="02020603050405020304" pitchFamily="18" charset="0"/>
                        </a:rPr>
                        <a:t>18</a:t>
                      </a:r>
                      <a:endPar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dirty="0">
                          <a:effectLst/>
                          <a:latin typeface="Times New Roman" panose="02020603050405020304" pitchFamily="18" charset="0"/>
                          <a:cs typeface="Times New Roman" panose="02020603050405020304" pitchFamily="18" charset="0"/>
                        </a:rPr>
                        <a:t>27</a:t>
                      </a:r>
                      <a:endPar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Iron</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56</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0,2</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X</a:t>
                      </a:r>
                      <a:r>
                        <a:rPr lang="pt-BR" sz="2800" kern="100" baseline="-25000" dirty="0">
                          <a:effectLst/>
                          <a:latin typeface="Times New Roman" panose="02020603050405020304" pitchFamily="18" charset="0"/>
                          <a:cs typeface="Times New Roman" panose="02020603050405020304" pitchFamily="18" charset="0"/>
                        </a:rPr>
                        <a:t>2</a:t>
                      </a:r>
                      <a:r>
                        <a:rPr lang="pt-BR" sz="2800" kern="100" dirty="0">
                          <a:effectLst/>
                          <a:latin typeface="Times New Roman" panose="02020603050405020304" pitchFamily="18" charset="0"/>
                          <a:cs typeface="Times New Roman" panose="02020603050405020304" pitchFamily="18" charset="0"/>
                        </a:rPr>
                        <a:t> (Tên chất là </a:t>
                      </a:r>
                      <a:r>
                        <a:rPr lang="pt-BR" sz="2800" b="0" kern="100" dirty="0">
                          <a:effectLst/>
                          <a:latin typeface="Times New Roman" panose="02020603050405020304" pitchFamily="18" charset="0"/>
                          <a:cs typeface="Times New Roman" panose="02020603050405020304" pitchFamily="18" charset="0"/>
                        </a:rPr>
                        <a:t>...............</a:t>
                      </a:r>
                      <a:r>
                        <a:rPr lang="pt-BR" sz="2800" kern="100" dirty="0">
                          <a:effectLst/>
                          <a:latin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dirty="0">
                          <a:effectLst/>
                          <a:latin typeface="Times New Roman" panose="02020603050405020304" pitchFamily="18" charset="0"/>
                          <a:cs typeface="Times New Roman" panose="02020603050405020304" pitchFamily="18" charset="0"/>
                        </a:rPr>
                        <a:t>8,4</a:t>
                      </a:r>
                      <a:endPar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0,3</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Muối ăn</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dirty="0">
                          <a:effectLst/>
                          <a:latin typeface="Times New Roman" panose="02020603050405020304" pitchFamily="18" charset="0"/>
                          <a:cs typeface="Times New Roman" panose="02020603050405020304" pitchFamily="18" charset="0"/>
                        </a:rPr>
                        <a:t>29,25</a:t>
                      </a:r>
                      <a:endParaRPr lang="en-US" sz="2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effectLst/>
                          <a:latin typeface="Times New Roman" panose="02020603050405020304" pitchFamily="18" charset="0"/>
                          <a:cs typeface="Times New Roman" panose="02020603050405020304" pitchFamily="18" charset="0"/>
                        </a:rPr>
                        <a:t>0,5</a:t>
                      </a:r>
                      <a:endPar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Times New Roman" panose="02020603050405020304" pitchFamily="18" charset="0"/>
                          <a:cs typeface="Times New Roman" panose="02020603050405020304" pitchFamily="18" charset="0"/>
                        </a:rPr>
                        <a:t>Carbon dioxide (CO</a:t>
                      </a:r>
                      <a:r>
                        <a:rPr lang="pt-BR" sz="2800" kern="100" baseline="-25000">
                          <a:effectLst/>
                          <a:latin typeface="Times New Roman" panose="02020603050405020304" pitchFamily="18" charset="0"/>
                          <a:cs typeface="Times New Roman" panose="02020603050405020304" pitchFamily="18" charset="0"/>
                        </a:rPr>
                        <a:t>2</a:t>
                      </a:r>
                      <a:r>
                        <a:rPr lang="pt-BR" sz="2800" kern="100">
                          <a:effectLst/>
                          <a:latin typeface="Times New Roman" panose="02020603050405020304" pitchFamily="18" charset="0"/>
                          <a:cs typeface="Times New Roman" panose="02020603050405020304" pitchFamily="18" charset="0"/>
                        </a:rPr>
                        <a:t>)</a:t>
                      </a:r>
                      <a:endParaRPr lang="en-US" sz="2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Times New Roman" panose="02020603050405020304" pitchFamily="18" charset="0"/>
                          <a:cs typeface="Times New Roman" panose="02020603050405020304" pitchFamily="18" charset="0"/>
                        </a:rPr>
                        <a:t>4,4</a:t>
                      </a:r>
                      <a:endParaRPr lang="en-US" sz="2800" b="1"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80289" y="1264428"/>
            <a:ext cx="37545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 thành bảng sau:</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1323439"/>
            <a:chOff x="3251199" y="373355"/>
            <a:chExt cx="6556477" cy="1323439"/>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1323439"/>
            </a:xfrm>
            <a:prstGeom prst="rect">
              <a:avLst/>
            </a:prstGeom>
            <a:noFill/>
          </p:spPr>
          <p:txBody>
            <a:bodyPr wrap="square" rtlCol="0">
              <a:spAutoFit/>
            </a:bodyPr>
            <a:lstStyle/>
            <a:p>
              <a:r>
                <a:rPr lang="en-US" sz="4000" b="1" dirty="0" smtClean="0">
                  <a:solidFill>
                    <a:schemeClr val="bg1"/>
                  </a:solidFill>
                  <a:latin typeface="Times New Roman" panose="02020603050405020304" pitchFamily="18" charset="0"/>
                  <a:cs typeface="Times New Roman" panose="02020603050405020304" pitchFamily="18" charset="0"/>
                </a:rPr>
                <a:t>IV. </a:t>
              </a:r>
              <a:r>
                <a:rPr lang="en-US" sz="4000" b="1" dirty="0" err="1">
                  <a:solidFill>
                    <a:schemeClr val="bg1"/>
                  </a:solidFill>
                  <a:latin typeface="Times New Roman" panose="02020603050405020304" pitchFamily="18" charset="0"/>
                  <a:cs typeface="Times New Roman" panose="02020603050405020304" pitchFamily="18" charset="0"/>
                </a:rPr>
                <a:t>Thể</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tích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mol</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chất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khí</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dirty="0">
                <a:solidFill>
                  <a:srgbClr val="0000CC"/>
                </a:solidFill>
                <a:latin typeface="Times New Roman" panose="02020603050405020304" pitchFamily="18" charset="0"/>
                <a:cs typeface="Times New Roman" panose="02020603050405020304" pitchFamily="18" charset="0"/>
              </a:rPr>
              <a:t>HS </a:t>
            </a:r>
            <a:r>
              <a:rPr lang="en-US" sz="2800" dirty="0" err="1">
                <a:solidFill>
                  <a:srgbClr val="0000CC"/>
                </a:solidFill>
                <a:latin typeface="Times New Roman" panose="02020603050405020304" pitchFamily="18" charset="0"/>
                <a:cs typeface="Times New Roman" panose="02020603050405020304" pitchFamily="18" charset="0"/>
              </a:rPr>
              <a:t>nghiên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cứu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thông</a:t>
            </a:r>
            <a:r>
              <a:rPr lang="en-US" sz="2800" dirty="0">
                <a:solidFill>
                  <a:srgbClr val="0000CC"/>
                </a:solidFill>
                <a:latin typeface="Times New Roman" panose="02020603050405020304" pitchFamily="18" charset="0"/>
                <a:cs typeface="Times New Roman" panose="02020603050405020304" pitchFamily="18" charset="0"/>
              </a:rPr>
              <a:t> tin SGK </a:t>
            </a:r>
            <a:r>
              <a:rPr lang="en-US" sz="2800" dirty="0" err="1">
                <a:solidFill>
                  <a:srgbClr val="0000CC"/>
                </a:solidFill>
                <a:latin typeface="Times New Roman" panose="02020603050405020304" pitchFamily="18" charset="0"/>
                <a:cs typeface="Times New Roman" panose="02020603050405020304" pitchFamily="18" charset="0"/>
              </a:rPr>
              <a:t>kết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hợp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quan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sát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3.2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SGK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biết</a:t>
            </a:r>
            <a:r>
              <a:rPr lang="en-US" sz="2800" dirty="0">
                <a:solidFill>
                  <a:srgbClr val="0000CC"/>
                </a:solidFill>
                <a:latin typeface="Times New Roman" panose="02020603050405020304" pitchFamily="18" charset="0"/>
                <a:cs typeface="Times New Roman" panose="02020603050405020304" pitchFamily="18" charset="0"/>
              </a:rPr>
              <a:t>:</a:t>
            </a:r>
          </a:p>
          <a:p>
            <a:pPr fontAlgn="base"/>
            <a:r>
              <a:rPr lang="en-US" sz="2800" b="1" dirty="0">
                <a:solidFill>
                  <a:srgbClr val="0000CC"/>
                </a:solidFill>
                <a:latin typeface="Times New Roman" panose="02020603050405020304" pitchFamily="18" charset="0"/>
                <a:cs typeface="Times New Roman" panose="02020603050405020304" pitchFamily="18" charset="0"/>
              </a:rPr>
              <a:t>?1. </a:t>
            </a:r>
            <a:r>
              <a:rPr lang="pt-BR" sz="2800" b="1" dirty="0">
                <a:solidFill>
                  <a:srgbClr val="0000CC"/>
                </a:solidFill>
                <a:latin typeface="Times New Roman" panose="02020603050405020304" pitchFamily="18" charset="0"/>
                <a:cs typeface="Times New Roman" panose="02020603050405020304" pitchFamily="18" charset="0"/>
              </a:rPr>
              <a:t>Thể tích mol của một chất là gì ? Kí hiệu ?</a:t>
            </a:r>
            <a:endParaRPr lang="en-US" sz="2800" b="1" dirty="0">
              <a:solidFill>
                <a:srgbClr val="0000CC"/>
              </a:solidFill>
              <a:latin typeface="Times New Roman" panose="02020603050405020304" pitchFamily="18" charset="0"/>
              <a:cs typeface="Times New Roman" panose="02020603050405020304" pitchFamily="18" charset="0"/>
            </a:endParaRPr>
          </a:p>
          <a:p>
            <a:pPr fontAlgn="base"/>
            <a:r>
              <a:rPr lang="en-US" sz="2800" b="1" dirty="0">
                <a:solidFill>
                  <a:srgbClr val="0000CC"/>
                </a:solidFill>
                <a:latin typeface="Times New Roman" panose="02020603050405020304" pitchFamily="18" charset="0"/>
                <a:cs typeface="Times New Roman" panose="02020603050405020304" pitchFamily="18" charset="0"/>
              </a:rPr>
              <a:t>?2.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xét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gì</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về</a:t>
            </a:r>
            <a:r>
              <a:rPr lang="en-US" sz="2800" b="1" dirty="0">
                <a:solidFill>
                  <a:srgbClr val="0000CC"/>
                </a:solidFill>
                <a:latin typeface="Times New Roman" panose="02020603050405020304" pitchFamily="18" charset="0"/>
                <a:cs typeface="Times New Roman" panose="02020603050405020304" pitchFamily="18" charset="0"/>
              </a:rPr>
              <a:t> </a:t>
            </a:r>
            <a:r>
              <a:rPr lang="pt-BR" sz="2800" b="1" dirty="0">
                <a:solidFill>
                  <a:srgbClr val="0000CC"/>
                </a:solidFill>
                <a:latin typeface="Times New Roman" panose="02020603050405020304" pitchFamily="18" charset="0"/>
                <a:cs typeface="Times New Roman" panose="02020603050405020304" pitchFamily="18" charset="0"/>
              </a:rPr>
              <a:t>thể tích mol của các chất khí bất kì ở cùng điều kiện (nhiệt độ, áp suất).</a:t>
            </a:r>
            <a:endParaRPr lang="en-US" sz="2800" b="1" dirty="0">
              <a:solidFill>
                <a:srgbClr val="0000CC"/>
              </a:solidFill>
              <a:latin typeface="Times New Roman" panose="02020603050405020304" pitchFamily="18" charset="0"/>
              <a:cs typeface="Times New Roman" panose="02020603050405020304" pitchFamily="18" charset="0"/>
            </a:endParaRPr>
          </a:p>
          <a:p>
            <a:pPr fontAlgn="base"/>
            <a:r>
              <a:rPr lang="en-US" sz="2800" b="1" dirty="0">
                <a:solidFill>
                  <a:srgbClr val="0000CC"/>
                </a:solidFill>
                <a:latin typeface="Times New Roman" panose="02020603050405020304" pitchFamily="18" charset="0"/>
                <a:cs typeface="Times New Roman" panose="02020603050405020304" pitchFamily="18" charset="0"/>
              </a:rPr>
              <a:t>?3. </a:t>
            </a:r>
            <a:r>
              <a:rPr lang="en-US" sz="2800" b="1" dirty="0" err="1">
                <a:solidFill>
                  <a:srgbClr val="0000CC"/>
                </a:solidFill>
                <a:latin typeface="Times New Roman" panose="02020603050405020304" pitchFamily="18" charset="0"/>
                <a:cs typeface="Times New Roman" panose="02020603050405020304" pitchFamily="18" charset="0"/>
              </a:rPr>
              <a:t>Thế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điều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chuẩn</a:t>
            </a:r>
            <a:r>
              <a:rPr lang="en-US" sz="2800" b="1" dirty="0">
                <a:solidFill>
                  <a:srgbClr val="0000CC"/>
                </a:solidFill>
                <a:latin typeface="Times New Roman" panose="02020603050405020304" pitchFamily="18" charset="0"/>
                <a:cs typeface="Times New Roman" panose="02020603050405020304" pitchFamily="18" charset="0"/>
              </a:rPr>
              <a:t>? Cho </a:t>
            </a:r>
            <a:r>
              <a:rPr lang="en-US" sz="2800" b="1" dirty="0" err="1">
                <a:solidFill>
                  <a:srgbClr val="0000CC"/>
                </a:solidFill>
                <a:latin typeface="Times New Roman" panose="02020603050405020304" pitchFamily="18" charset="0"/>
                <a:cs typeface="Times New Roman" panose="02020603050405020304" pitchFamily="18" charset="0"/>
              </a:rPr>
              <a:t>biết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1 </a:t>
            </a:r>
            <a:r>
              <a:rPr lang="en-US" sz="2800" b="1" dirty="0" err="1">
                <a:solidFill>
                  <a:srgbClr val="0000CC"/>
                </a:solidFill>
                <a:latin typeface="Times New Roman" panose="02020603050405020304" pitchFamily="18" charset="0"/>
                <a:cs typeface="Times New Roman" panose="02020603050405020304" pitchFamily="18" charset="0"/>
              </a:rPr>
              <a:t>mol</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kì</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đkc</a:t>
            </a:r>
            <a:r>
              <a:rPr lang="en-US" sz="2800" b="1" dirty="0">
                <a:solidFill>
                  <a:srgbClr val="0000CC"/>
                </a:solidFill>
                <a:latin typeface="Times New Roman" panose="02020603050405020304" pitchFamily="18" charset="0"/>
                <a:cs typeface="Times New Roman" panose="02020603050405020304" pitchFamily="18" charset="0"/>
              </a:rPr>
              <a:t>.</a:t>
            </a:r>
          </a:p>
          <a:p>
            <a:pPr fontAlgn="base"/>
            <a:r>
              <a:rPr lang="en-US" sz="2800" b="1" dirty="0">
                <a:solidFill>
                  <a:srgbClr val="0000CC"/>
                </a:solidFill>
                <a:latin typeface="Times New Roman" panose="02020603050405020304" pitchFamily="18" charset="0"/>
                <a:cs typeface="Times New Roman" panose="02020603050405020304" pitchFamily="18" charset="0"/>
              </a:rPr>
              <a:t>?4. </a:t>
            </a:r>
            <a:r>
              <a:rPr lang="en-US" sz="2800" b="1" dirty="0" err="1">
                <a:solidFill>
                  <a:srgbClr val="0000CC"/>
                </a:solidFill>
                <a:latin typeface="Times New Roman" panose="02020603050405020304" pitchFamily="18" charset="0"/>
                <a:cs typeface="Times New Roman" panose="02020603050405020304" pitchFamily="18" charset="0"/>
              </a:rPr>
              <a:t>Xây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dựng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giải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thức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tính</a:t>
            </a:r>
            <a:r>
              <a:rPr lang="en-US" sz="2800" b="1" dirty="0">
                <a:solidFill>
                  <a:srgbClr val="0000CC"/>
                </a:solidFill>
                <a:latin typeface="Times New Roman" panose="02020603050405020304" pitchFamily="18" charset="0"/>
                <a:cs typeface="Times New Roman" panose="02020603050405020304" pitchFamily="18" charset="0"/>
              </a:rPr>
              <a:t> V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n </a:t>
            </a:r>
            <a:r>
              <a:rPr lang="en-US" sz="2800" b="1" dirty="0" err="1">
                <a:solidFill>
                  <a:srgbClr val="0000CC"/>
                </a:solidFill>
                <a:latin typeface="Times New Roman" panose="02020603050405020304" pitchFamily="18" charset="0"/>
                <a:cs typeface="Times New Roman" panose="02020603050405020304" pitchFamily="18" charset="0"/>
              </a:rPr>
              <a:t>số</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mol</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hiếm</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đkc</a:t>
            </a:r>
            <a:r>
              <a:rPr lang="en-US" sz="28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74838"/>
            <a:ext cx="7330569" cy="749451"/>
            <a:chOff x="3251199" y="373355"/>
            <a:chExt cx="7330569" cy="749451"/>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7122751"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7" y="414920"/>
              <a:ext cx="7110981" cy="707886"/>
            </a:xfrm>
            <a:prstGeom prst="rect">
              <a:avLst/>
            </a:prstGeom>
            <a:noFill/>
          </p:spPr>
          <p:txBody>
            <a:bodyPr wrap="square" rtlCol="0">
              <a:spAutoFit/>
            </a:bodyPr>
            <a:lstStyle/>
            <a:p>
              <a:r>
                <a:rPr lang="en-US" sz="4000" b="1" dirty="0" smtClean="0">
                  <a:solidFill>
                    <a:schemeClr val="bg1"/>
                  </a:solidFill>
                  <a:latin typeface="Times New Roman" panose="02020603050405020304" pitchFamily="18" charset="0"/>
                  <a:cs typeface="Times New Roman" panose="02020603050405020304" pitchFamily="18" charset="0"/>
                </a:rPr>
                <a:t>IV. </a:t>
              </a:r>
              <a:r>
                <a:rPr lang="en-US" sz="4000" b="1" dirty="0" err="1">
                  <a:solidFill>
                    <a:schemeClr val="bg1"/>
                  </a:solidFill>
                  <a:latin typeface="Times New Roman" panose="02020603050405020304" pitchFamily="18" charset="0"/>
                  <a:cs typeface="Times New Roman" panose="02020603050405020304" pitchFamily="18" charset="0"/>
                </a:rPr>
                <a:t>Thể</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tích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mol</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chất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khí</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dirty="0">
                <a:solidFill>
                  <a:srgbClr val="0000CC"/>
                </a:solidFill>
                <a:latin typeface="Times New Roman" panose="02020603050405020304" pitchFamily="18" charset="0"/>
                <a:cs typeface="Times New Roman" panose="02020603050405020304" pitchFamily="18" charset="0"/>
              </a:rPr>
              <a:t>?1.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chiếm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bởi</a:t>
            </a:r>
            <a:r>
              <a:rPr lang="en-US" sz="2800" dirty="0">
                <a:solidFill>
                  <a:srgbClr val="0000CC"/>
                </a:solidFill>
                <a:latin typeface="Times New Roman" panose="02020603050405020304" pitchFamily="18" charset="0"/>
                <a:cs typeface="Times New Roman" panose="02020603050405020304" pitchFamily="18" charset="0"/>
              </a:rPr>
              <a:t> N</a:t>
            </a:r>
            <a:r>
              <a:rPr lang="en-US" sz="2800" baseline="-25000" dirty="0">
                <a:solidFill>
                  <a:srgbClr val="0000CC"/>
                </a:solidFill>
                <a:latin typeface="Times New Roman" panose="02020603050405020304" pitchFamily="18" charset="0"/>
                <a:cs typeface="Times New Roman" panose="02020603050405020304" pitchFamily="18" charset="0"/>
              </a:rPr>
              <a:t>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hiệu</a:t>
            </a:r>
            <a:r>
              <a:rPr lang="en-US" sz="2800" dirty="0">
                <a:solidFill>
                  <a:srgbClr val="0000CC"/>
                </a:solidFill>
                <a:latin typeface="Times New Roman" panose="02020603050405020304" pitchFamily="18" charset="0"/>
                <a:cs typeface="Times New Roman" panose="02020603050405020304" pitchFamily="18" charset="0"/>
              </a:rPr>
              <a:t> V.</a:t>
            </a:r>
            <a:br>
              <a:rPr lang="en-US" sz="2800" dirty="0">
                <a:solidFill>
                  <a:srgbClr val="0000CC"/>
                </a:solidFill>
                <a:latin typeface="Times New Roman" panose="02020603050405020304" pitchFamily="18" charset="0"/>
                <a:cs typeface="Times New Roman" panose="02020603050405020304" pitchFamily="18" charset="0"/>
              </a:rPr>
            </a:br>
            <a:r>
              <a:rPr lang="en-US" sz="2800" b="1"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kì</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cùng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điều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nhiệt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độ</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áp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suất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bằng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nhau</a:t>
            </a:r>
            <a:r>
              <a:rPr lang="en-US" sz="2800" dirty="0">
                <a:solidFill>
                  <a:srgbClr val="0000CC"/>
                </a:solidFill>
                <a:latin typeface="Times New Roman" panose="02020603050405020304" pitchFamily="18" charset="0"/>
                <a:cs typeface="Times New Roman" panose="02020603050405020304" pitchFamily="18" charset="0"/>
              </a:rPr>
              <a:t>.</a:t>
            </a:r>
          </a:p>
          <a:p>
            <a:pPr fontAlgn="base"/>
            <a:r>
              <a:rPr lang="en-US" sz="2800" b="1" dirty="0">
                <a:solidFill>
                  <a:srgbClr val="0000CC"/>
                </a:solidFill>
                <a:latin typeface="Times New Roman" panose="02020603050405020304" pitchFamily="18" charset="0"/>
                <a:cs typeface="Times New Roman" panose="02020603050405020304" pitchFamily="18" charset="0"/>
              </a:rPr>
              <a:t>?3. </a:t>
            </a:r>
            <a:r>
              <a:rPr lang="en-US" sz="2800" dirty="0">
                <a:solidFill>
                  <a:srgbClr val="0000CC"/>
                </a:solidFill>
                <a:latin typeface="Times New Roman" panose="02020603050405020304" pitchFamily="18" charset="0"/>
                <a:cs typeface="Times New Roman" panose="02020603050405020304" pitchFamily="18" charset="0"/>
              </a:rPr>
              <a:t>Ở </a:t>
            </a:r>
            <a:r>
              <a:rPr lang="en-US" sz="2800" dirty="0" err="1">
                <a:solidFill>
                  <a:srgbClr val="0000CC"/>
                </a:solidFill>
                <a:latin typeface="Times New Roman" panose="02020603050405020304" pitchFamily="18" charset="0"/>
                <a:cs typeface="Times New Roman" panose="02020603050405020304" pitchFamily="18" charset="0"/>
              </a:rPr>
              <a:t>điều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chuẩn</a:t>
            </a:r>
            <a:r>
              <a:rPr lang="en-US" sz="2800" dirty="0">
                <a:solidFill>
                  <a:srgbClr val="0000CC"/>
                </a:solidFill>
                <a:latin typeface="Times New Roman" panose="02020603050405020304" pitchFamily="18" charset="0"/>
                <a:cs typeface="Times New Roman" panose="02020603050405020304" pitchFamily="18" charset="0"/>
              </a:rPr>
              <a:t> (25 °C </a:t>
            </a:r>
            <a:r>
              <a:rPr lang="en-US" sz="2800" dirty="0" err="1">
                <a:solidFill>
                  <a:srgbClr val="0000CC"/>
                </a:solidFill>
                <a:latin typeface="Times New Roman" panose="02020603050405020304" pitchFamily="18" charset="0"/>
                <a:cs typeface="Times New Roman" panose="02020603050405020304" pitchFamily="18" charset="0"/>
              </a:rPr>
              <a:t>và</a:t>
            </a:r>
            <a:r>
              <a:rPr lang="en-US" sz="2800" dirty="0">
                <a:solidFill>
                  <a:srgbClr val="0000CC"/>
                </a:solidFill>
                <a:latin typeface="Times New Roman" panose="02020603050405020304" pitchFamily="18" charset="0"/>
                <a:cs typeface="Times New Roman" panose="02020603050405020304" pitchFamily="18" charset="0"/>
              </a:rPr>
              <a:t> 1 bar), 1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kì</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chiếm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24,79 </a:t>
            </a:r>
            <a:r>
              <a:rPr lang="en-US" sz="2800" dirty="0" err="1">
                <a:solidFill>
                  <a:srgbClr val="0000CC"/>
                </a:solidFill>
                <a:latin typeface="Times New Roman" panose="02020603050405020304" pitchFamily="18" charset="0"/>
                <a:cs typeface="Times New Roman" panose="02020603050405020304" pitchFamily="18" charset="0"/>
              </a:rPr>
              <a:t>lít</a:t>
            </a:r>
            <a:r>
              <a:rPr lang="en-US" sz="2800" dirty="0">
                <a:solidFill>
                  <a:srgbClr val="0000CC"/>
                </a:solidFill>
                <a:latin typeface="Times New Roman" panose="02020603050405020304" pitchFamily="18" charset="0"/>
                <a:cs typeface="Times New Roman" panose="02020603050405020304" pitchFamily="18" charset="0"/>
              </a:rPr>
              <a:t>.</a:t>
            </a:r>
            <a:br>
              <a:rPr lang="en-US" sz="2800" dirty="0">
                <a:solidFill>
                  <a:srgbClr val="0000CC"/>
                </a:solidFill>
                <a:latin typeface="Times New Roman" panose="02020603050405020304" pitchFamily="18" charset="0"/>
                <a:cs typeface="Times New Roman" panose="02020603050405020304" pitchFamily="18" charset="0"/>
              </a:rPr>
            </a:br>
            <a:r>
              <a:rPr lang="en-US" sz="2800" dirty="0" err="1">
                <a:solidFill>
                  <a:srgbClr val="0000CC"/>
                </a:solidFill>
                <a:latin typeface="Times New Roman" panose="02020603050405020304" pitchFamily="18" charset="0"/>
                <a:cs typeface="Times New Roman" panose="02020603050405020304" pitchFamily="18" charset="0"/>
              </a:rPr>
              <a:t>Vậy</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điều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này</a:t>
            </a:r>
            <a:r>
              <a:rPr lang="en-US" sz="2800" dirty="0">
                <a:solidFill>
                  <a:srgbClr val="0000CC"/>
                </a:solidFill>
                <a:latin typeface="Times New Roman" panose="02020603050405020304" pitchFamily="18" charset="0"/>
                <a:cs typeface="Times New Roman" panose="02020603050405020304" pitchFamily="18" charset="0"/>
              </a:rPr>
              <a:t>, n </a:t>
            </a:r>
            <a:r>
              <a:rPr lang="en-US" sz="2800" dirty="0" err="1">
                <a:solidFill>
                  <a:srgbClr val="0000CC"/>
                </a:solidFill>
                <a:latin typeface="Times New Roman" panose="02020603050405020304" pitchFamily="18" charset="0"/>
                <a:cs typeface="Times New Roman" panose="02020603050405020304" pitchFamily="18" charset="0"/>
              </a:rPr>
              <a:t>mol</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chiếm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a:t>
            </a:r>
            <a:br>
              <a:rPr lang="en-US" sz="2800" dirty="0">
                <a:solidFill>
                  <a:srgbClr val="0000CC"/>
                </a:solidFill>
                <a:latin typeface="Times New Roman" panose="02020603050405020304" pitchFamily="18" charset="0"/>
                <a:cs typeface="Times New Roman" panose="02020603050405020304" pitchFamily="18" charset="0"/>
              </a:rPr>
            </a:br>
            <a:r>
              <a:rPr lang="en-US" sz="2800" b="1" dirty="0">
                <a:solidFill>
                  <a:srgbClr val="0000CC"/>
                </a:solidFill>
                <a:latin typeface="Times New Roman" panose="02020603050405020304" pitchFamily="18" charset="0"/>
                <a:cs typeface="Times New Roman" panose="02020603050405020304" pitchFamily="18" charset="0"/>
              </a:rPr>
              <a:t>?4. </a:t>
            </a:r>
            <a:r>
              <a:rPr lang="en-US" sz="2800" dirty="0">
                <a:solidFill>
                  <a:srgbClr val="0000CC"/>
                </a:solidFill>
                <a:latin typeface="Times New Roman" panose="02020603050405020304" pitchFamily="18" charset="0"/>
                <a:cs typeface="Times New Roman" panose="02020603050405020304" pitchFamily="18" charset="0"/>
              </a:rPr>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644182"/>
            <a:ext cx="6948703" cy="750750"/>
            <a:chOff x="3251199" y="373355"/>
            <a:chExt cx="6948703" cy="750750"/>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948703"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416219"/>
              <a:ext cx="6729114" cy="707886"/>
            </a:xfrm>
            <a:prstGeom prst="rect">
              <a:avLst/>
            </a:prstGeom>
            <a:noFill/>
          </p:spPr>
          <p:txBody>
            <a:bodyPr wrap="square" rtlCol="0">
              <a:spAutoFit/>
            </a:bodyPr>
            <a:lstStyle/>
            <a:p>
              <a:r>
                <a:rPr lang="en-US" sz="4000" b="1" dirty="0" smtClean="0">
                  <a:solidFill>
                    <a:schemeClr val="bg1"/>
                  </a:solidFill>
                  <a:latin typeface="Times New Roman" panose="02020603050405020304" pitchFamily="18" charset="0"/>
                  <a:cs typeface="Times New Roman" panose="02020603050405020304" pitchFamily="18" charset="0"/>
                </a:rPr>
                <a:t>IV. </a:t>
              </a:r>
              <a:r>
                <a:rPr lang="en-US" sz="4000" b="1" dirty="0" err="1">
                  <a:solidFill>
                    <a:schemeClr val="bg1"/>
                  </a:solidFill>
                  <a:latin typeface="Times New Roman" panose="02020603050405020304" pitchFamily="18" charset="0"/>
                  <a:cs typeface="Times New Roman" panose="02020603050405020304" pitchFamily="18" charset="0"/>
                </a:rPr>
                <a:t>Thể</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tích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mol</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chất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khí</a:t>
              </a:r>
              <a:endParaRPr lang="en-US" sz="4000" b="1" dirty="0">
                <a:solidFill>
                  <a:schemeClr val="bg1"/>
                </a:solidFill>
                <a:latin typeface="Times New Roman" panose="02020603050405020304" pitchFamily="18" charset="0"/>
                <a:cs typeface="Times New Roman" panose="02020603050405020304" pitchFamily="18" charset="0"/>
              </a:endParaRPr>
            </a:p>
          </p:txBody>
        </p:sp>
      </p:grpSp>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2665153"/>
            <a:ext cx="1051856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(V)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kumimoji="0" lang="en-US" altLang="en-US" sz="2800" b="0" i="0" u="none" strike="noStrike" cap="none" normalizeH="0" baseline="-3000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kì</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kiện</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áp</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suất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đều</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2800" b="0" i="0" u="none" strike="noStrike" cap="none" normalizeH="0" baseline="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4000" b="0" i="0" u="none" strike="noStrike" cap="none" normalizeH="0" baseline="0" dirty="0">
              <a:ln>
                <a:noFill/>
              </a:ln>
              <a:solidFill>
                <a:srgbClr val="FF0000"/>
              </a:solidFill>
              <a:effectLst/>
              <a:cs typeface="Arial" panose="020B0604020202020204" pitchFamily="34" charset="0"/>
            </a:endParaRPr>
          </a:p>
        </p:txBody>
      </p:sp>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4102"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0299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289105"/>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12573"/>
            <a:ext cx="11205833" cy="316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Bài tập 1</a:t>
            </a:r>
            <a:r>
              <a:rPr lang="pt-BR"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3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3200" baseline="300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3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1 bar, 1,5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300"/>
              </a:spcAft>
              <a:tabLst>
                <a:tab pos="2743200" algn="ctr"/>
                <a:tab pos="5486400" algn="r"/>
                <a:tab pos="457200" algn="l"/>
              </a:tabLst>
            </a:pPr>
            <a:r>
              <a:rPr lang="pt-BR"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oxygen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nitrogen. Ở 25</a:t>
            </a:r>
            <a:r>
              <a:rPr lang="en-US" sz="3200" baseline="300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1 bar,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300"/>
              </a:spcAft>
              <a:tabLst>
                <a:tab pos="2743200" algn="ctr"/>
                <a:tab pos="5486400" algn="r"/>
                <a:tab pos="457200" algn="l"/>
              </a:tabLst>
            </a:pPr>
            <a:r>
              <a:rPr lang="pt-BR"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Bài tập 3:</a:t>
            </a:r>
            <a:r>
              <a:rPr lang="en-US" sz="32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500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mililít</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3200" baseline="300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3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1 bar.</a:t>
            </a: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732527" y="1952068"/>
                <a:ext cx="873490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1.Thể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25</a:t>
                </a:r>
                <a:r>
                  <a:rPr lang="en-US" sz="3200" baseline="300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o</a:t>
                </a:r>
                <a:r>
                  <a:rPr lang="en-US" sz="32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bar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0"/>
                  </a:spcAft>
                </a:pP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 = n. 24,79 = 1,5. 24,79 = 37,185 </a:t>
                </a:r>
                <a:r>
                  <a:rPr lang="en-US" sz="32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1+ 4 = 5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457200" algn="just">
                  <a:lnSpc>
                    <a:spcPct val="107000"/>
                  </a:lnSpc>
                  <a:spcBef>
                    <a:spcPts val="0"/>
                  </a:spcBef>
                  <a:spcAft>
                    <a:spcPts val="0"/>
                  </a:spcAft>
                </a:pP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457200" marR="0" indent="457200" algn="just">
                  <a:lnSpc>
                    <a:spcPct val="107000"/>
                  </a:lnSpc>
                  <a:spcBef>
                    <a:spcPts val="0"/>
                  </a:spcBef>
                  <a:spcAft>
                    <a:spcPts val="0"/>
                  </a:spcAft>
                </a:pP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 = n. 24,79 = 5. 24,79 = 123, 95 </a:t>
                </a:r>
                <a:r>
                  <a:rPr lang="en-US" sz="32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500 </a:t>
                </a:r>
                <a:r>
                  <a:rPr lang="en-US" sz="32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ml </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đkc</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0">
                  <a:spcBef>
                    <a:spcPts val="0"/>
                  </a:spcBef>
                  <a:spcAft>
                    <a:spcPts val="300"/>
                  </a:spcAft>
                  <a:tabLst>
                    <a:tab pos="2743200" algn="ctr"/>
                    <a:tab pos="5486400" algn="r"/>
                    <a:tab pos="457200" algn="l"/>
                  </a:tabLst>
                </a:pP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3200" i="1">
                            <a:solidFill>
                              <a:srgbClr val="0000CC"/>
                            </a:solidFill>
                            <a:effectLst/>
                            <a:latin typeface="Cambria Math" panose="02040503050406030204" pitchFamily="18" charset="0"/>
                            <a:ea typeface="Times New Roman" panose="02020603050405020304" pitchFamily="18" charset="0"/>
                          </a:rPr>
                        </m:ctrlPr>
                      </m:fPr>
                      <m:num>
                        <m:r>
                          <a:rPr lang="en-US" sz="3200" i="1">
                            <a:solidFill>
                              <a:srgbClr val="0000CC"/>
                            </a:solidFill>
                            <a:effectLst/>
                            <a:latin typeface="Cambria Math" panose="02040503050406030204" pitchFamily="18" charset="0"/>
                            <a:ea typeface="Times New Roman" panose="02020603050405020304" pitchFamily="18" charset="0"/>
                          </a:rPr>
                          <m:t>𝑉</m:t>
                        </m:r>
                      </m:num>
                      <m:den>
                        <m:r>
                          <a:rPr lang="en-US" sz="3200" i="1">
                            <a:solidFill>
                              <a:srgbClr val="0000CC"/>
                            </a:solidFill>
                            <a:effectLst/>
                            <a:latin typeface="Cambria Math" panose="02040503050406030204" pitchFamily="18" charset="0"/>
                            <a:ea typeface="Times New Roman" panose="02020603050405020304" pitchFamily="18" charset="0"/>
                          </a:rPr>
                          <m:t>24,79</m:t>
                        </m:r>
                      </m:den>
                    </m:f>
                    <m:r>
                      <a:rPr lang="en-US" sz="3200" i="1">
                        <a:solidFill>
                          <a:srgbClr val="0000CC"/>
                        </a:solidFill>
                        <a:effectLst/>
                        <a:latin typeface="Cambria Math" panose="02040503050406030204" pitchFamily="18" charset="0"/>
                        <a:ea typeface="Times New Roman" panose="02020603050405020304" pitchFamily="18" charset="0"/>
                      </a:rPr>
                      <m:t> </m:t>
                    </m:r>
                  </m:oMath>
                </a14:m>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3200" i="1">
                            <a:solidFill>
                              <a:srgbClr val="0000CC"/>
                            </a:solidFill>
                            <a:effectLst/>
                            <a:latin typeface="Cambria Math" panose="02040503050406030204" pitchFamily="18" charset="0"/>
                            <a:ea typeface="Times New Roman" panose="02020603050405020304" pitchFamily="18" charset="0"/>
                          </a:rPr>
                        </m:ctrlPr>
                      </m:fPr>
                      <m:num>
                        <m:r>
                          <a:rPr lang="en-US" sz="3200" i="1">
                            <a:solidFill>
                              <a:srgbClr val="0000CC"/>
                            </a:solidFill>
                            <a:effectLst/>
                            <a:latin typeface="Cambria Math" panose="02040503050406030204" pitchFamily="18" charset="0"/>
                            <a:ea typeface="Times New Roman" panose="02020603050405020304" pitchFamily="18" charset="0"/>
                          </a:rPr>
                          <m:t>0,5</m:t>
                        </m:r>
                      </m:num>
                      <m:den>
                        <m:r>
                          <a:rPr lang="en-US" sz="3200" i="1">
                            <a:solidFill>
                              <a:srgbClr val="0000CC"/>
                            </a:solidFill>
                            <a:effectLst/>
                            <a:latin typeface="Cambria Math" panose="02040503050406030204" pitchFamily="18" charset="0"/>
                            <a:ea typeface="Times New Roman" panose="02020603050405020304" pitchFamily="18" charset="0"/>
                          </a:rPr>
                          <m:t>24,79</m:t>
                        </m:r>
                      </m:den>
                    </m:f>
                    <m:r>
                      <a:rPr lang="en-US" sz="3200" i="1">
                        <a:solidFill>
                          <a:srgbClr val="0000CC"/>
                        </a:solidFill>
                        <a:effectLst/>
                        <a:latin typeface="Cambria Math" panose="02040503050406030204" pitchFamily="18" charset="0"/>
                        <a:ea typeface="Times New Roman" panose="02020603050405020304" pitchFamily="18" charset="0"/>
                      </a:rPr>
                      <m:t> </m:t>
                    </m:r>
                  </m:oMath>
                </a14:m>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0000CC"/>
                        </a:solidFill>
                        <a:effectLst/>
                        <a:latin typeface="Cambria Math" panose="02040503050406030204" pitchFamily="18" charset="0"/>
                        <a:ea typeface="Times New Roman" panose="02020603050405020304" pitchFamily="18" charset="0"/>
                      </a:rPr>
                      <m:t>≈</m:t>
                    </m:r>
                  </m:oMath>
                </a14:m>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0,02 (</a:t>
                </a:r>
                <a:r>
                  <a:rPr lang="en-US" sz="3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mol</a:t>
                </a:r>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1732527" y="1952068"/>
                <a:ext cx="8734903" cy="3997826"/>
              </a:xfrm>
              <a:prstGeom prst="rect">
                <a:avLst/>
              </a:prstGeom>
              <a:blipFill>
                <a:blip r:embed="rId4"/>
                <a:stretch>
                  <a:fillRect l="-174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738796" y="801343"/>
            <a:ext cx="10276867" cy="715217"/>
            <a:chOff x="1137473" y="373355"/>
            <a:chExt cx="1027686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1137473" y="373355"/>
              <a:ext cx="1027686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1179583" y="430507"/>
              <a:ext cx="10234757"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V. </a:t>
              </a:r>
              <a:r>
                <a:rPr lang="en-US" sz="3600" b="1" dirty="0" err="1" smtClean="0">
                  <a:solidFill>
                    <a:schemeClr val="bg1"/>
                  </a:solidFill>
                  <a:latin typeface="Times New Roman" panose="02020603050405020304" pitchFamily="18" charset="0"/>
                  <a:cs typeface="Times New Roman" panose="02020603050405020304" pitchFamily="18" charset="0"/>
                </a:rPr>
                <a:t>Chuyển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đổi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giữa</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lượng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chất</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và</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thể</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chất</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khí</a:t>
              </a:r>
              <a:endParaRPr lang="en-US" sz="3600" b="1" dirty="0">
                <a:solidFill>
                  <a:schemeClr val="bg1"/>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2127282"/>
                <a:ext cx="10518567" cy="28916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Ở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kiện</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25°C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 bar), 1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kì</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đều</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24,79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lít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b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CT:</a:t>
                </a:r>
                <a:r>
                  <a:rPr kumimoji="0" lang="en-US" altLang="en-US" sz="2800" b="1"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V = 24,79. n </a:t>
                </a:r>
                <a:endParaRPr kumimoji="0" lang="en-US" altLang="en-US"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đkc</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a:t>
                </a:r>
                <a:endParaRPr kumimoji="0" lang="en-US" altLang="en-US"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hạt</a:t>
                </a:r>
                <a:r>
                  <a:rPr kumimoji="0" lang="en-US" altLang="en-US" sz="2800" b="0" i="0" u="none" strike="noStrike" cap="none" normalizeH="0" baseline="0" dirty="0" smtClean="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mol</a:t>
                </a:r>
                <a:r>
                  <a:rPr kumimoji="0" lang="en-US" altLang="en-US" sz="2800" b="0" i="0" u="none" strike="noStrike" cap="none" normalizeH="0" baseline="0" dirty="0">
                    <a:ln>
                      <a:noFill/>
                    </a:ln>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lvl="0"/>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r>
                  <a:rPr kumimoji="0" lang="en-US" altLang="en-US" sz="2400" b="0" i="0" u="none" strike="noStrike" cap="none" normalizeH="0" baseline="0" dirty="0" smtClean="0">
                    <a:ln>
                      <a:noFill/>
                    </a:ln>
                    <a:solidFill>
                      <a:srgbClr val="FF0000"/>
                    </a:solidFill>
                    <a:effectLst/>
                    <a:cs typeface="Arial" panose="020B0604020202020204" pitchFamily="34" charset="0"/>
                  </a:rPr>
                  <a:t>(</a:t>
                </a:r>
                <a:r>
                  <a:rPr kumimoji="0" lang="en-US" altLang="en-US" sz="2400" b="0" i="0" u="none" strike="noStrike" cap="none" normalizeH="0" baseline="0" dirty="0" err="1" smtClean="0">
                    <a:ln>
                      <a:noFill/>
                    </a:ln>
                    <a:solidFill>
                      <a:srgbClr val="FF0000"/>
                    </a:solidFill>
                    <a:effectLst/>
                    <a:cs typeface="Arial" panose="020B0604020202020204" pitchFamily="34" charset="0"/>
                  </a:rPr>
                  <a:t>mol</a:t>
                </a:r>
                <a:r>
                  <a:rPr kumimoji="0" lang="en-US" altLang="en-US" sz="2400" b="0" i="0" u="none" strike="noStrike" cap="none" normalizeH="0" baseline="0" dirty="0" smtClean="0">
                    <a:ln>
                      <a:noFill/>
                    </a:ln>
                    <a:solidFill>
                      <a:srgbClr val="FF0000"/>
                    </a:solidFill>
                    <a:effectLst/>
                    <a:cs typeface="Arial" panose="020B0604020202020204" pitchFamily="34" charset="0"/>
                  </a:rPr>
                  <a:t>)</a:t>
                </a:r>
                <a:endParaRPr kumimoji="0" lang="en-US" altLang="en-US" sz="2400" b="0" i="0" u="none" strike="noStrike" cap="none" normalizeH="0" baseline="0" dirty="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2127282"/>
                <a:ext cx="10518567" cy="2891625"/>
              </a:xfrm>
              <a:prstGeom prst="rect">
                <a:avLst/>
              </a:prstGeom>
              <a:blipFill>
                <a:blip r:embed="rId5"/>
                <a:stretch>
                  <a:fillRect l="-1159" t="-1899" b="-8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spid="_x0000_s1035"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24843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493277"/>
                <a:ext cx="10518567" cy="307154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smtClean="0">
                          <a:solidFill>
                            <a:srgbClr val="0000CC"/>
                          </a:solidFill>
                          <a:latin typeface="Times New Roman" panose="02020603050405020304" pitchFamily="18" charset="0"/>
                          <a:cs typeface="Times New Roman" panose="02020603050405020304" pitchFamily="18" charset="0"/>
                        </a:rPr>
                        <m:t>Nh</m:t>
                      </m:r>
                      <m:r>
                        <m:rPr>
                          <m:nor/>
                        </m:rPr>
                        <a:rPr lang="pt-BR" sz="3200" i="1" smtClean="0">
                          <a:solidFill>
                            <a:srgbClr val="0000CC"/>
                          </a:solidFill>
                          <a:latin typeface="Times New Roman" panose="02020603050405020304" pitchFamily="18" charset="0"/>
                          <a:cs typeface="Times New Roman" panose="02020603050405020304" pitchFamily="18" charset="0"/>
                        </a:rPr>
                        <m:t>ữ</m:t>
                      </m:r>
                      <m:r>
                        <m:rPr>
                          <m:nor/>
                        </m:rPr>
                        <a:rPr lang="pt-BR" sz="3200" i="1" smtClean="0">
                          <a:solidFill>
                            <a:srgbClr val="0000CC"/>
                          </a:solidFill>
                          <a:latin typeface="Times New Roman" panose="02020603050405020304" pitchFamily="18" charset="0"/>
                          <a:cs typeface="Times New Roman" panose="02020603050405020304" pitchFamily="18" charset="0"/>
                        </a:rPr>
                        <m:t>ng</m:t>
                      </m:r>
                      <m:r>
                        <m:rPr>
                          <m:nor/>
                        </m:rPr>
                        <a:rPr lang="pt-BR" sz="3200" i="1" smtClean="0">
                          <a:solidFill>
                            <a:srgbClr val="0000CC"/>
                          </a:solidFill>
                          <a:latin typeface="Times New Roman" panose="02020603050405020304" pitchFamily="18" charset="0"/>
                          <a:cs typeface="Times New Roman" panose="02020603050405020304" pitchFamily="18" charset="0"/>
                        </a:rPr>
                        <m:t> </m:t>
                      </m:r>
                      <m:r>
                        <m:rPr>
                          <m:nor/>
                        </m:rPr>
                        <a:rPr lang="pt-BR" sz="3200" i="1" smtClean="0">
                          <a:solidFill>
                            <a:srgbClr val="0000CC"/>
                          </a:solidFill>
                          <a:latin typeface="Times New Roman" panose="02020603050405020304" pitchFamily="18" charset="0"/>
                          <a:cs typeface="Times New Roman" panose="02020603050405020304" pitchFamily="18" charset="0"/>
                        </a:rPr>
                        <m:t>ch</m:t>
                      </m:r>
                      <m:r>
                        <m:rPr>
                          <m:nor/>
                        </m:rPr>
                        <a:rPr lang="pt-BR" sz="3200" i="1" smtClean="0">
                          <a:solidFill>
                            <a:srgbClr val="0000CC"/>
                          </a:solidFill>
                          <a:latin typeface="Times New Roman" panose="02020603050405020304" pitchFamily="18" charset="0"/>
                          <a:cs typeface="Times New Roman" panose="02020603050405020304" pitchFamily="18" charset="0"/>
                        </a:rPr>
                        <m:t>ấ</m:t>
                      </m:r>
                      <m:r>
                        <m:rPr>
                          <m:nor/>
                        </m:rPr>
                        <a:rPr lang="pt-BR" sz="3200" i="1" smtClean="0">
                          <a:solidFill>
                            <a:srgbClr val="0000CC"/>
                          </a:solidFill>
                          <a:latin typeface="Times New Roman" panose="02020603050405020304" pitchFamily="18" charset="0"/>
                          <a:cs typeface="Times New Roman" panose="02020603050405020304" pitchFamily="18" charset="0"/>
                        </a:rPr>
                        <m:t>t</m:t>
                      </m:r>
                      <m:r>
                        <m:rPr>
                          <m:nor/>
                        </m:rPr>
                        <a:rPr lang="pt-BR" sz="3200" i="1" smtClean="0">
                          <a:solidFill>
                            <a:srgbClr val="0000CC"/>
                          </a:solidFill>
                          <a:latin typeface="Times New Roman" panose="02020603050405020304" pitchFamily="18" charset="0"/>
                          <a:cs typeface="Times New Roman" panose="02020603050405020304" pitchFamily="18" charset="0"/>
                        </a:rPr>
                        <m:t> </m:t>
                      </m:r>
                      <m:r>
                        <m:rPr>
                          <m:nor/>
                        </m:rPr>
                        <a:rPr lang="pt-BR" sz="3200" i="1" smtClean="0">
                          <a:solidFill>
                            <a:srgbClr val="0000CC"/>
                          </a:solidFill>
                          <a:latin typeface="Times New Roman" panose="02020603050405020304" pitchFamily="18" charset="0"/>
                          <a:cs typeface="Times New Roman" panose="02020603050405020304" pitchFamily="18" charset="0"/>
                        </a:rPr>
                        <m:t>r</m:t>
                      </m:r>
                      <m:r>
                        <m:rPr>
                          <m:nor/>
                        </m:rPr>
                        <a:rPr lang="pt-BR" sz="3200" i="1" smtClean="0">
                          <a:solidFill>
                            <a:srgbClr val="0000CC"/>
                          </a:solidFill>
                          <a:latin typeface="Times New Roman" panose="02020603050405020304" pitchFamily="18" charset="0"/>
                          <a:cs typeface="Times New Roman" panose="02020603050405020304" pitchFamily="18" charset="0"/>
                        </a:rPr>
                        <m:t>ắ</m:t>
                      </m:r>
                      <m:r>
                        <m:rPr>
                          <m:nor/>
                        </m:rPr>
                        <a:rPr lang="pt-BR" sz="3200" i="1" smtClean="0">
                          <a:solidFill>
                            <a:srgbClr val="0000CC"/>
                          </a:solidFill>
                          <a:latin typeface="Times New Roman" panose="02020603050405020304" pitchFamily="18" charset="0"/>
                          <a:cs typeface="Times New Roman" panose="02020603050405020304" pitchFamily="18" charset="0"/>
                        </a:rPr>
                        <m:t>n</m:t>
                      </m:r>
                      <m:r>
                        <m:rPr>
                          <m:nor/>
                        </m:rPr>
                        <a:rPr lang="en-US" sz="3200" b="0" i="1" smtClean="0">
                          <a:solidFill>
                            <a:srgbClr val="0000CC"/>
                          </a:solidFill>
                          <a:latin typeface="Times New Roman" panose="02020603050405020304" pitchFamily="18" charset="0"/>
                          <a:cs typeface="Times New Roman" panose="02020603050405020304" pitchFamily="18" charset="0"/>
                        </a:rPr>
                        <m:t>, </m:t>
                      </m:r>
                      <m:r>
                        <m:rPr>
                          <m:nor/>
                        </m:rPr>
                        <a:rPr lang="en-US" sz="3200" b="0" i="1" smtClean="0">
                          <a:solidFill>
                            <a:srgbClr val="0000CC"/>
                          </a:solidFill>
                          <a:latin typeface="Times New Roman" panose="02020603050405020304" pitchFamily="18" charset="0"/>
                          <a:cs typeface="Times New Roman" panose="02020603050405020304" pitchFamily="18" charset="0"/>
                        </a:rPr>
                        <m:t>l</m:t>
                      </m:r>
                      <m:r>
                        <m:rPr>
                          <m:nor/>
                        </m:rPr>
                        <a:rPr lang="en-US" sz="3200" b="0" i="1" smtClean="0">
                          <a:solidFill>
                            <a:srgbClr val="0000CC"/>
                          </a:solidFill>
                          <a:latin typeface="Times New Roman" panose="02020603050405020304" pitchFamily="18" charset="0"/>
                          <a:cs typeface="Times New Roman" panose="02020603050405020304" pitchFamily="18" charset="0"/>
                        </a:rPr>
                        <m:t>ỏ</m:t>
                      </m:r>
                      <m:r>
                        <m:rPr>
                          <m:nor/>
                        </m:rPr>
                        <a:rPr lang="en-US" sz="3200" b="0" i="1" smtClean="0">
                          <a:solidFill>
                            <a:srgbClr val="0000CC"/>
                          </a:solidFill>
                          <a:latin typeface="Times New Roman" panose="02020603050405020304" pitchFamily="18" charset="0"/>
                          <a:cs typeface="Times New Roman" panose="02020603050405020304" pitchFamily="18" charset="0"/>
                        </a:rPr>
                        <m:t>ng</m:t>
                      </m:r>
                      <m:r>
                        <m:rPr>
                          <m:nor/>
                        </m:rPr>
                        <a:rPr lang="en-US" sz="3200" b="0" i="1" smtClean="0">
                          <a:solidFill>
                            <a:srgbClr val="0000CC"/>
                          </a:solidFill>
                          <a:latin typeface="Times New Roman" panose="02020603050405020304" pitchFamily="18" charset="0"/>
                          <a:cs typeface="Times New Roman" panose="02020603050405020304" pitchFamily="18" charset="0"/>
                        </a:rPr>
                        <m:t> </m:t>
                      </m:r>
                      <m:r>
                        <m:rPr>
                          <m:nor/>
                        </m:rPr>
                        <a:rPr lang="en-US" sz="3200" b="0" i="1" smtClean="0">
                          <a:solidFill>
                            <a:srgbClr val="0000CC"/>
                          </a:solidFill>
                          <a:latin typeface="Times New Roman" panose="02020603050405020304" pitchFamily="18" charset="0"/>
                          <a:cs typeface="Times New Roman" panose="02020603050405020304" pitchFamily="18" charset="0"/>
                        </a:rPr>
                        <m:t>th</m:t>
                      </m:r>
                      <m:r>
                        <m:rPr>
                          <m:nor/>
                        </m:rPr>
                        <a:rPr lang="en-US" sz="3200" b="0" i="1" smtClean="0">
                          <a:solidFill>
                            <a:srgbClr val="0000CC"/>
                          </a:solidFill>
                          <a:latin typeface="Times New Roman" panose="02020603050405020304" pitchFamily="18" charset="0"/>
                          <a:cs typeface="Times New Roman" panose="02020603050405020304" pitchFamily="18" charset="0"/>
                        </a:rPr>
                        <m:t>ì </m:t>
                      </m:r>
                      <m:r>
                        <m:rPr>
                          <m:nor/>
                        </m:rPr>
                        <a:rPr lang="pt-BR" sz="3200" i="1" smtClean="0">
                          <a:solidFill>
                            <a:srgbClr val="0000CC"/>
                          </a:solidFill>
                          <a:latin typeface="Times New Roman" panose="02020603050405020304" pitchFamily="18" charset="0"/>
                          <a:cs typeface="Times New Roman" panose="02020603050405020304" pitchFamily="18" charset="0"/>
                        </a:rPr>
                        <m:t>th</m:t>
                      </m:r>
                      <m:r>
                        <m:rPr>
                          <m:nor/>
                        </m:rPr>
                        <a:rPr lang="pt-BR" sz="3200" i="1" smtClean="0">
                          <a:solidFill>
                            <a:srgbClr val="0000CC"/>
                          </a:solidFill>
                          <a:latin typeface="Times New Roman" panose="02020603050405020304" pitchFamily="18" charset="0"/>
                          <a:cs typeface="Times New Roman" panose="02020603050405020304" pitchFamily="18" charset="0"/>
                        </a:rPr>
                        <m:t>ể </m:t>
                      </m:r>
                      <m:r>
                        <m:rPr>
                          <m:nor/>
                        </m:rPr>
                        <a:rPr lang="pt-BR" sz="3200" i="1" smtClean="0">
                          <a:solidFill>
                            <a:srgbClr val="0000CC"/>
                          </a:solidFill>
                          <a:latin typeface="Times New Roman" panose="02020603050405020304" pitchFamily="18" charset="0"/>
                          <a:cs typeface="Times New Roman" panose="02020603050405020304" pitchFamily="18" charset="0"/>
                        </a:rPr>
                        <m:t>t</m:t>
                      </m:r>
                      <m:r>
                        <m:rPr>
                          <m:nor/>
                        </m:rPr>
                        <a:rPr lang="pt-BR" sz="3200" i="1" smtClean="0">
                          <a:solidFill>
                            <a:srgbClr val="0000CC"/>
                          </a:solidFill>
                          <a:latin typeface="Times New Roman" panose="02020603050405020304" pitchFamily="18" charset="0"/>
                          <a:cs typeface="Times New Roman" panose="02020603050405020304" pitchFamily="18" charset="0"/>
                        </a:rPr>
                        <m:t>í</m:t>
                      </m:r>
                      <m:r>
                        <m:rPr>
                          <m:nor/>
                        </m:rPr>
                        <a:rPr lang="pt-BR" sz="3200" i="1" smtClean="0">
                          <a:solidFill>
                            <a:srgbClr val="0000CC"/>
                          </a:solidFill>
                          <a:latin typeface="Times New Roman" panose="02020603050405020304" pitchFamily="18" charset="0"/>
                          <a:cs typeface="Times New Roman" panose="02020603050405020304" pitchFamily="18" charset="0"/>
                        </a:rPr>
                        <m:t>ch</m:t>
                      </m:r>
                      <m:r>
                        <m:rPr>
                          <m:nor/>
                        </m:rPr>
                        <a:rPr lang="pt-BR" sz="3200" i="1" smtClean="0">
                          <a:solidFill>
                            <a:srgbClr val="0000CC"/>
                          </a:solidFill>
                          <a:latin typeface="Times New Roman" panose="02020603050405020304" pitchFamily="18" charset="0"/>
                          <a:cs typeface="Times New Roman" panose="02020603050405020304" pitchFamily="18" charset="0"/>
                        </a:rPr>
                        <m:t> </m:t>
                      </m:r>
                      <m:r>
                        <m:rPr>
                          <m:nor/>
                        </m:rPr>
                        <a:rPr lang="pt-BR" sz="3200" i="1" smtClean="0">
                          <a:solidFill>
                            <a:srgbClr val="0000CC"/>
                          </a:solidFill>
                          <a:latin typeface="Times New Roman" panose="02020603050405020304" pitchFamily="18" charset="0"/>
                          <a:cs typeface="Times New Roman" panose="02020603050405020304" pitchFamily="18" charset="0"/>
                        </a:rPr>
                        <m:t>s</m:t>
                      </m:r>
                      <m:r>
                        <m:rPr>
                          <m:nor/>
                        </m:rPr>
                        <a:rPr lang="pt-BR" sz="3200" i="1" smtClean="0">
                          <a:solidFill>
                            <a:srgbClr val="0000CC"/>
                          </a:solidFill>
                          <a:latin typeface="Times New Roman" panose="02020603050405020304" pitchFamily="18" charset="0"/>
                          <a:cs typeface="Times New Roman" panose="02020603050405020304" pitchFamily="18" charset="0"/>
                        </a:rPr>
                        <m:t>ẽ </m:t>
                      </m:r>
                      <m:r>
                        <m:rPr>
                          <m:nor/>
                        </m:rPr>
                        <a:rPr lang="pt-BR" sz="3200" i="1" smtClean="0">
                          <a:solidFill>
                            <a:srgbClr val="0000CC"/>
                          </a:solidFill>
                          <a:latin typeface="Times New Roman" panose="02020603050405020304" pitchFamily="18" charset="0"/>
                          <a:cs typeface="Times New Roman" panose="02020603050405020304" pitchFamily="18" charset="0"/>
                        </a:rPr>
                        <m:t>t</m:t>
                      </m:r>
                      <m:r>
                        <m:rPr>
                          <m:nor/>
                        </m:rPr>
                        <a:rPr lang="pt-BR" sz="3200" i="1" smtClean="0">
                          <a:solidFill>
                            <a:srgbClr val="0000CC"/>
                          </a:solidFill>
                          <a:latin typeface="Times New Roman" panose="02020603050405020304" pitchFamily="18" charset="0"/>
                          <a:cs typeface="Times New Roman" panose="02020603050405020304" pitchFamily="18" charset="0"/>
                        </a:rPr>
                        <m:t>í</m:t>
                      </m:r>
                      <m:r>
                        <m:rPr>
                          <m:nor/>
                        </m:rPr>
                        <a:rPr lang="pt-BR" sz="3200" i="1" smtClean="0">
                          <a:solidFill>
                            <a:srgbClr val="0000CC"/>
                          </a:solidFill>
                          <a:latin typeface="Times New Roman" panose="02020603050405020304" pitchFamily="18" charset="0"/>
                          <a:cs typeface="Times New Roman" panose="02020603050405020304" pitchFamily="18" charset="0"/>
                        </a:rPr>
                        <m:t>nh</m:t>
                      </m:r>
                      <m:r>
                        <m:rPr>
                          <m:nor/>
                        </m:rPr>
                        <a:rPr lang="pt-BR" sz="3200" i="1" smtClean="0">
                          <a:solidFill>
                            <a:srgbClr val="0000CC"/>
                          </a:solidFill>
                          <a:latin typeface="Times New Roman" panose="02020603050405020304" pitchFamily="18" charset="0"/>
                          <a:cs typeface="Times New Roman" panose="02020603050405020304" pitchFamily="18" charset="0"/>
                        </a:rPr>
                        <m:t> </m:t>
                      </m:r>
                      <m:r>
                        <m:rPr>
                          <m:nor/>
                        </m:rPr>
                        <a:rPr lang="pt-BR" sz="3200" i="1" smtClean="0">
                          <a:solidFill>
                            <a:srgbClr val="0000CC"/>
                          </a:solidFill>
                          <a:latin typeface="Times New Roman" panose="02020603050405020304" pitchFamily="18" charset="0"/>
                          <a:cs typeface="Times New Roman" panose="02020603050405020304" pitchFamily="18" charset="0"/>
                        </a:rPr>
                        <m:t>b</m:t>
                      </m:r>
                      <m:r>
                        <m:rPr>
                          <m:nor/>
                        </m:rPr>
                        <a:rPr lang="pt-BR" sz="3200" i="1" smtClean="0">
                          <a:solidFill>
                            <a:srgbClr val="0000CC"/>
                          </a:solidFill>
                          <a:latin typeface="Times New Roman" panose="02020603050405020304" pitchFamily="18" charset="0"/>
                          <a:cs typeface="Times New Roman" panose="02020603050405020304" pitchFamily="18" charset="0"/>
                        </a:rPr>
                        <m:t>ằ</m:t>
                      </m:r>
                      <m:r>
                        <m:rPr>
                          <m:nor/>
                        </m:rPr>
                        <a:rPr lang="pt-BR" sz="3200" i="1" smtClean="0">
                          <a:solidFill>
                            <a:srgbClr val="0000CC"/>
                          </a:solidFill>
                          <a:latin typeface="Times New Roman" panose="02020603050405020304" pitchFamily="18" charset="0"/>
                          <a:cs typeface="Times New Roman" panose="02020603050405020304" pitchFamily="18" charset="0"/>
                        </a:rPr>
                        <m:t>ng</m:t>
                      </m:r>
                      <m:r>
                        <m:rPr>
                          <m:nor/>
                        </m:rPr>
                        <a:rPr lang="pt-BR" sz="3200" i="1" smtClean="0">
                          <a:solidFill>
                            <a:srgbClr val="0000CC"/>
                          </a:solidFill>
                          <a:latin typeface="Times New Roman" panose="02020603050405020304" pitchFamily="18" charset="0"/>
                          <a:cs typeface="Times New Roman" panose="02020603050405020304" pitchFamily="18" charset="0"/>
                        </a:rPr>
                        <m:t> </m:t>
                      </m:r>
                      <m:r>
                        <m:rPr>
                          <m:nor/>
                        </m:rPr>
                        <a:rPr lang="pt-BR" sz="3200" i="1" smtClean="0">
                          <a:solidFill>
                            <a:srgbClr val="0000CC"/>
                          </a:solidFill>
                          <a:latin typeface="Times New Roman" panose="02020603050405020304" pitchFamily="18" charset="0"/>
                          <a:cs typeface="Times New Roman" panose="02020603050405020304" pitchFamily="18" charset="0"/>
                        </a:rPr>
                        <m:t>c</m:t>
                      </m:r>
                      <m:r>
                        <m:rPr>
                          <m:nor/>
                        </m:rPr>
                        <a:rPr lang="pt-BR" sz="3200" i="1" smtClean="0">
                          <a:solidFill>
                            <a:srgbClr val="0000CC"/>
                          </a:solidFill>
                          <a:latin typeface="Times New Roman" panose="02020603050405020304" pitchFamily="18" charset="0"/>
                          <a:cs typeface="Times New Roman" panose="02020603050405020304" pitchFamily="18" charset="0"/>
                        </a:rPr>
                        <m:t>ô</m:t>
                      </m:r>
                      <m:r>
                        <m:rPr>
                          <m:nor/>
                        </m:rPr>
                        <a:rPr lang="pt-BR" sz="3200" i="1" smtClean="0">
                          <a:solidFill>
                            <a:srgbClr val="0000CC"/>
                          </a:solidFill>
                          <a:latin typeface="Times New Roman" panose="02020603050405020304" pitchFamily="18" charset="0"/>
                          <a:cs typeface="Times New Roman" panose="02020603050405020304" pitchFamily="18" charset="0"/>
                        </a:rPr>
                        <m:t>ng</m:t>
                      </m:r>
                      <m:r>
                        <m:rPr>
                          <m:nor/>
                        </m:rPr>
                        <a:rPr lang="pt-BR" sz="3200" i="1" smtClean="0">
                          <a:solidFill>
                            <a:srgbClr val="0000CC"/>
                          </a:solidFill>
                          <a:latin typeface="Times New Roman" panose="02020603050405020304" pitchFamily="18" charset="0"/>
                          <a:cs typeface="Times New Roman" panose="02020603050405020304" pitchFamily="18" charset="0"/>
                        </a:rPr>
                        <m:t> </m:t>
                      </m:r>
                      <m:r>
                        <m:rPr>
                          <m:nor/>
                        </m:rPr>
                        <a:rPr lang="pt-BR" sz="3200" i="1" smtClean="0">
                          <a:solidFill>
                            <a:srgbClr val="0000CC"/>
                          </a:solidFill>
                          <a:latin typeface="Times New Roman" panose="02020603050405020304" pitchFamily="18" charset="0"/>
                          <a:cs typeface="Times New Roman" panose="02020603050405020304" pitchFamily="18" charset="0"/>
                        </a:rPr>
                        <m:t>th</m:t>
                      </m:r>
                      <m:r>
                        <m:rPr>
                          <m:nor/>
                        </m:rPr>
                        <a:rPr lang="pt-BR" sz="3200" i="1" smtClean="0">
                          <a:solidFill>
                            <a:srgbClr val="0000CC"/>
                          </a:solidFill>
                          <a:latin typeface="Times New Roman" panose="02020603050405020304" pitchFamily="18" charset="0"/>
                          <a:cs typeface="Times New Roman" panose="02020603050405020304" pitchFamily="18" charset="0"/>
                        </a:rPr>
                        <m:t>ứ</m:t>
                      </m:r>
                      <m:r>
                        <m:rPr>
                          <m:nor/>
                        </m:rPr>
                        <a:rPr lang="pt-BR" sz="3200" i="1" smtClean="0">
                          <a:solidFill>
                            <a:srgbClr val="0000CC"/>
                          </a:solidFill>
                          <a:latin typeface="Times New Roman" panose="02020603050405020304" pitchFamily="18" charset="0"/>
                          <a:cs typeface="Times New Roman" panose="02020603050405020304" pitchFamily="18" charset="0"/>
                        </a:rPr>
                        <m:t>c</m:t>
                      </m:r>
                    </m:oMath>
                  </m:oMathPara>
                </a14:m>
                <a:endParaRPr lang="en-US" sz="3200" i="1" dirty="0">
                  <a:solidFill>
                    <a:srgbClr val="0000CC"/>
                  </a:solidFill>
                  <a:latin typeface="Times New Roman" panose="02020603050405020304" pitchFamily="18" charset="0"/>
                  <a:cs typeface="Times New Roman" panose="02020603050405020304" pitchFamily="18" charset="0"/>
                </a:endParaRPr>
              </a:p>
              <a:p>
                <a:pPr lvl="0"/>
                <a:endParaRPr lang="pt-BR" sz="3200" i="1" dirty="0">
                  <a:solidFill>
                    <a:srgbClr val="0000CC"/>
                  </a:solidFill>
                  <a:latin typeface="Times New Roman" panose="02020603050405020304" pitchFamily="18" charset="0"/>
                  <a:cs typeface="Times New Roman" panose="02020603050405020304" pitchFamily="18" charset="0"/>
                </a:endParaRPr>
              </a:p>
              <a:p>
                <a:pPr lvl="0"/>
                <a14:m>
                  <m:oMathPara xmlns:m="http://schemas.openxmlformats.org/officeDocument/2006/math">
                    <m:oMathParaPr>
                      <m:jc m:val="centerGroup"/>
                    </m:oMathParaPr>
                    <m:oMath xmlns:m="http://schemas.openxmlformats.org/officeDocument/2006/math">
                      <m:r>
                        <m:rPr>
                          <m:nor/>
                        </m:rPr>
                        <a:rPr lang="pt-BR" sz="3200" i="1">
                          <a:solidFill>
                            <a:srgbClr val="0000CC"/>
                          </a:solidFill>
                          <a:latin typeface="Times New Roman" panose="02020603050405020304" pitchFamily="18" charset="0"/>
                          <a:cs typeface="Times New Roman" panose="02020603050405020304" pitchFamily="18" charset="0"/>
                        </a:rPr>
                        <m:t> </m:t>
                      </m:r>
                    </m:oMath>
                  </m:oMathPara>
                </a14:m>
                <a:endParaRPr kumimoji="0" lang="en-US" altLang="en-US" sz="32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p>
                <a:pPr lvl="0"/>
                <a:endParaRPr lang="en-US" altLang="en-US" sz="3200" dirty="0">
                  <a:solidFill>
                    <a:srgbClr val="0000CC"/>
                  </a:solidFill>
                  <a:latin typeface="Times New Roman" panose="02020603050405020304" pitchFamily="18" charset="0"/>
                  <a:cs typeface="Times New Roman" panose="02020603050405020304" pitchFamily="18" charset="0"/>
                </a:endParaRPr>
              </a:p>
              <a:p>
                <a:r>
                  <a:rPr kumimoji="0" lang="pt-BR" altLang="en-US" sz="3200" b="0" i="1"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Nếu ở nhiệt độ 0</a:t>
                </a:r>
                <a:r>
                  <a:rPr kumimoji="0" lang="pt-BR" altLang="en-US" sz="3200" b="0" i="1" u="none" strike="noStrike" cap="none" normalizeH="0" baseline="3000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kumimoji="0" lang="pt-BR" altLang="en-US" sz="3200" b="0" i="1"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 1 atm (được gọi là điều kiện tiêu chuẩn, viết tắt đktc ) Thể tích mol các chất khí  đều bằng 22,4 lít.</a:t>
                </a:r>
                <a:endParaRPr kumimoji="0" lang="pt-BR" altLang="en-US" sz="32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493277"/>
                <a:ext cx="10518567" cy="3071546"/>
              </a:xfrm>
              <a:prstGeom prst="rect">
                <a:avLst/>
              </a:prstGeom>
              <a:blipFill>
                <a:blip r:embed="rId4"/>
                <a:stretch>
                  <a:fillRect l="-1448" b="-57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spid="_x0000_s2057"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V</a:t>
            </a:r>
            <a:r>
              <a:rPr lang="en-US" altLang="zh-CN" sz="6000" b="1" noProof="1" smtClean="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752791" y="851860"/>
            <a:ext cx="10871178" cy="1475404"/>
          </a:xfrm>
          <a:prstGeom prst="rect">
            <a:avLst/>
          </a:prstGeom>
          <a:noFill/>
        </p:spPr>
        <p:txBody>
          <a:bodyPr wrap="square">
            <a:spAutoFit/>
          </a:bodyPr>
          <a:lstStyle/>
          <a:p>
            <a:pPr marL="0" marR="0" algn="just">
              <a:lnSpc>
                <a:spcPct val="107000"/>
              </a:lnSpc>
              <a:spcBef>
                <a:spcPts val="0"/>
              </a:spcBef>
              <a:spcAft>
                <a:spcPts val="0"/>
              </a:spcAft>
            </a:pPr>
            <a:r>
              <a:rPr lang="nl-NL" sz="2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3933852"/>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dirty="0">
                <a:solidFill>
                  <a:srgbClr val="0000CC"/>
                </a:solidFill>
                <a:latin typeface="Times New Roman" panose="02020603050405020304" pitchFamily="18" charset="0"/>
                <a:cs typeface="Times New Roman" panose="02020603050405020304" pitchFamily="18" charset="0"/>
              </a:rPr>
              <a:t>Để xác định khí A nặng hay nhẹ hơn khí B bao nhiêu lần, ta dựa vào cơ sở khoa học nào ?</a:t>
            </a:r>
            <a:endParaRPr lang="en-US" sz="54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5" y="1665439"/>
            <a:ext cx="10668217" cy="2062103"/>
          </a:xfrm>
          <a:prstGeom prst="rect">
            <a:avLst/>
          </a:prstGeom>
          <a:noFill/>
        </p:spPr>
        <p:txBody>
          <a:bodyPr wrap="square">
            <a:spAutoFit/>
          </a:bodyPr>
          <a:lstStyle/>
          <a:p>
            <a:r>
              <a:rPr lang="nl-NL" sz="3200" i="1" dirty="0">
                <a:solidFill>
                  <a:srgbClr val="0000CC"/>
                </a:solidFill>
                <a:latin typeface="Times New Roman" panose="02020603050405020304" pitchFamily="18" charset="0"/>
                <a:cs typeface="Times New Roman" panose="02020603050405020304" pitchFamily="18" charset="0"/>
              </a:rPr>
              <a:t>Để xác định khí A nặng hay nhẹ hơn khí B bao nhiêu lần, ta dựa vào </a:t>
            </a:r>
            <a:r>
              <a:rPr lang="nl-NL" sz="3200" b="1" i="1" dirty="0">
                <a:solidFill>
                  <a:srgbClr val="0000CC"/>
                </a:solidFill>
                <a:latin typeface="Times New Roman" panose="02020603050405020304" pitchFamily="18" charset="0"/>
                <a:cs typeface="Times New Roman" panose="02020603050405020304" pitchFamily="18" charset="0"/>
              </a:rPr>
              <a:t>tỉ số giữa khối lượng mol của khí A (M</a:t>
            </a:r>
            <a:r>
              <a:rPr lang="nl-NL" sz="3200" b="1" i="1" baseline="-25000" dirty="0">
                <a:solidFill>
                  <a:srgbClr val="0000CC"/>
                </a:solidFill>
                <a:latin typeface="Times New Roman" panose="02020603050405020304" pitchFamily="18" charset="0"/>
                <a:cs typeface="Times New Roman" panose="02020603050405020304" pitchFamily="18" charset="0"/>
              </a:rPr>
              <a:t>A</a:t>
            </a:r>
            <a:r>
              <a:rPr lang="nl-NL" sz="3200" b="1" i="1" dirty="0">
                <a:solidFill>
                  <a:srgbClr val="0000CC"/>
                </a:solidFill>
                <a:latin typeface="Times New Roman" panose="02020603050405020304" pitchFamily="18" charset="0"/>
                <a:cs typeface="Times New Roman" panose="02020603050405020304" pitchFamily="18" charset="0"/>
              </a:rPr>
              <a:t>) và khối lượng mol của khí B (</a:t>
            </a:r>
            <a:r>
              <a:rPr lang="nl-NL" sz="3200" b="1" i="1" dirty="0" smtClean="0">
                <a:solidFill>
                  <a:srgbClr val="0000CC"/>
                </a:solidFill>
                <a:latin typeface="Times New Roman" panose="02020603050405020304" pitchFamily="18" charset="0"/>
                <a:cs typeface="Times New Roman" panose="02020603050405020304" pitchFamily="18" charset="0"/>
              </a:rPr>
              <a:t>M</a:t>
            </a:r>
            <a:r>
              <a:rPr lang="nl-NL" sz="3200" b="1" i="1" baseline="-25000" dirty="0">
                <a:solidFill>
                  <a:srgbClr val="0000CC"/>
                </a:solidFill>
                <a:latin typeface="Times New Roman" panose="02020603050405020304" pitchFamily="18" charset="0"/>
                <a:cs typeface="Times New Roman" panose="02020603050405020304" pitchFamily="18" charset="0"/>
              </a:rPr>
              <a:t>B</a:t>
            </a:r>
            <a:r>
              <a:rPr lang="nl-NL" sz="3200" b="1" i="1" dirty="0" smtClean="0">
                <a:solidFill>
                  <a:srgbClr val="0000CC"/>
                </a:solidFill>
                <a:latin typeface="Times New Roman" panose="02020603050405020304" pitchFamily="18" charset="0"/>
                <a:cs typeface="Times New Roman" panose="02020603050405020304" pitchFamily="18" charset="0"/>
              </a:rPr>
              <a:t>)</a:t>
            </a:r>
            <a:r>
              <a:rPr lang="nl-NL" sz="3200" i="1" dirty="0" smtClean="0">
                <a:solidFill>
                  <a:srgbClr val="0000CC"/>
                </a:solidFill>
                <a:latin typeface="Times New Roman" panose="02020603050405020304" pitchFamily="18" charset="0"/>
                <a:cs typeface="Times New Roman" panose="02020603050405020304" pitchFamily="18" charset="0"/>
              </a:rPr>
              <a:t>. </a:t>
            </a:r>
            <a:r>
              <a:rPr lang="nl-NL" sz="3200" i="1" dirty="0">
                <a:solidFill>
                  <a:srgbClr val="0000CC"/>
                </a:solidFill>
                <a:latin typeface="Times New Roman" panose="02020603050405020304" pitchFamily="18" charset="0"/>
                <a:cs typeface="Times New Roman" panose="02020603050405020304" pitchFamily="18" charset="0"/>
              </a:rPr>
              <a:t>Tỉ số này được gọi là </a:t>
            </a:r>
            <a:r>
              <a:rPr lang="nl-NL" sz="3200" b="1" i="1" dirty="0">
                <a:solidFill>
                  <a:srgbClr val="FF0000"/>
                </a:solidFill>
                <a:latin typeface="Times New Roman" panose="02020603050405020304" pitchFamily="18" charset="0"/>
                <a:cs typeface="Times New Roman" panose="02020603050405020304" pitchFamily="18" charset="0"/>
              </a:rPr>
              <a:t>tỉ khối của khí A đối với khí B</a:t>
            </a:r>
            <a:r>
              <a:rPr lang="nl-NL"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6" y="1513736"/>
            <a:ext cx="9200521" cy="646331"/>
          </a:xfrm>
          <a:prstGeom prst="rect">
            <a:avLst/>
          </a:prstGeom>
          <a:noFill/>
        </p:spPr>
        <p:txBody>
          <a:bodyPr wrap="square">
            <a:spAutoFit/>
          </a:bodyPr>
          <a:lstStyle/>
          <a:p>
            <a:r>
              <a:rPr lang="nl-NL" sz="3600" i="1" dirty="0">
                <a:solidFill>
                  <a:srgbClr val="0000CC"/>
                </a:solidFill>
                <a:latin typeface="Times New Roman" panose="02020603050405020304" pitchFamily="18" charset="0"/>
                <a:cs typeface="Times New Roman" panose="02020603050405020304" pitchFamily="18" charset="0"/>
              </a:rPr>
              <a:t>Viết CT tính tỉ khối của chất khí A đối với khí B?</a:t>
            </a:r>
            <a:endParaRPr lang="en-US" sz="3600"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2677656"/>
          </a:xfrm>
          <a:prstGeom prst="rect">
            <a:avLst/>
          </a:prstGeom>
          <a:noFill/>
        </p:spPr>
        <p:txBody>
          <a:bodyPr wrap="square">
            <a:spAutoFit/>
          </a:bodyPr>
          <a:lstStyle/>
          <a:p>
            <a:r>
              <a:rPr lang="nl-NL" sz="2800" i="1" dirty="0">
                <a:solidFill>
                  <a:srgbClr val="0000CC"/>
                </a:solidFill>
                <a:latin typeface="Times New Roman" panose="02020603050405020304" pitchFamily="18" charset="0"/>
                <a:cs typeface="Times New Roman" panose="02020603050405020304" pitchFamily="18" charset="0"/>
              </a:rPr>
              <a:t>Quả bóng bơm khí Hydrogen bay lên được mà quả bóng bơm khí Oxygen lại bị rơi xuống vì khí hydrogen nhẹ hơn không khí, còn khí oxygen nặng hơn không khí.</a:t>
            </a:r>
            <a:endParaRPr lang="en-US" sz="2800" dirty="0">
              <a:solidFill>
                <a:srgbClr val="0000CC"/>
              </a:solidFill>
              <a:latin typeface="Times New Roman" panose="02020603050405020304" pitchFamily="18" charset="0"/>
              <a:cs typeface="Times New Roman" panose="02020603050405020304" pitchFamily="18" charset="0"/>
            </a:endParaRPr>
          </a:p>
          <a:p>
            <a:r>
              <a:rPr lang="nl-NL" sz="2800" dirty="0">
                <a:solidFill>
                  <a:srgbClr val="0000CC"/>
                </a:solidFill>
                <a:latin typeface="Times New Roman" panose="02020603050405020304" pitchFamily="18" charset="0"/>
                <a:cs typeface="Times New Roman" panose="02020603050405020304" pitchFamily="18" charset="0"/>
              </a:rPr>
              <a:t>Để xác định tỉ khối của một chất khí đối với không khí,</a:t>
            </a:r>
            <a:r>
              <a:rPr lang="nl-NL" sz="2800" i="1" dirty="0">
                <a:solidFill>
                  <a:srgbClr val="0000CC"/>
                </a:solidFill>
                <a:latin typeface="Times New Roman" panose="02020603050405020304" pitchFamily="18" charset="0"/>
                <a:cs typeface="Times New Roman" panose="02020603050405020304" pitchFamily="18" charset="0"/>
              </a:rPr>
              <a:t> ta dựa vào tỉ số giữa khối lượng mol của khí A (M</a:t>
            </a:r>
            <a:r>
              <a:rPr lang="nl-NL" sz="2800" i="1" baseline="-25000" dirty="0">
                <a:solidFill>
                  <a:srgbClr val="0000CC"/>
                </a:solidFill>
                <a:latin typeface="Times New Roman" panose="02020603050405020304" pitchFamily="18" charset="0"/>
                <a:cs typeface="Times New Roman" panose="02020603050405020304" pitchFamily="18" charset="0"/>
              </a:rPr>
              <a:t>A</a:t>
            </a:r>
            <a:r>
              <a:rPr lang="nl-NL" sz="2800" i="1" dirty="0">
                <a:solidFill>
                  <a:srgbClr val="0000CC"/>
                </a:solidFill>
                <a:latin typeface="Times New Roman" panose="02020603050405020304" pitchFamily="18" charset="0"/>
                <a:cs typeface="Times New Roman" panose="02020603050405020304" pitchFamily="18" charset="0"/>
              </a:rPr>
              <a:t>) và “khối lượng mol” của không khí (M</a:t>
            </a:r>
            <a:r>
              <a:rPr lang="nl-NL" sz="2800" i="1" baseline="-25000" dirty="0">
                <a:solidFill>
                  <a:srgbClr val="0000CC"/>
                </a:solidFill>
                <a:latin typeface="Times New Roman" panose="02020603050405020304" pitchFamily="18" charset="0"/>
                <a:cs typeface="Times New Roman" panose="02020603050405020304" pitchFamily="18" charset="0"/>
              </a:rPr>
              <a:t>kk</a:t>
            </a:r>
            <a:r>
              <a:rPr lang="nl-NL" sz="2800" i="1" dirty="0" smtClean="0">
                <a:solidFill>
                  <a:srgbClr val="0000CC"/>
                </a:solidFill>
                <a:latin typeface="Times New Roman" panose="02020603050405020304" pitchFamily="18" charset="0"/>
                <a:cs typeface="Times New Roman" panose="02020603050405020304" pitchFamily="18" charset="0"/>
              </a:rPr>
              <a:t>)</a:t>
            </a:r>
            <a:r>
              <a:rPr lang="en-US" sz="2800" dirty="0" smtClean="0">
                <a:solidFill>
                  <a:srgbClr val="FF0000"/>
                </a:solidFill>
              </a:rPr>
              <a:t> </a:t>
            </a:r>
            <a:endParaRPr lang="en-US" sz="2800" dirty="0">
              <a:solidFill>
                <a:srgbClr val="FF0000"/>
              </a:solidFil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Vì</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1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mol</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khí</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0,8 mol khí </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N</a:t>
                </a:r>
                <a:r>
                  <a:rPr lang="en-US" sz="2800" baseline="-250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2</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0,2 mol khí</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O</a:t>
                </a:r>
                <a:r>
                  <a:rPr lang="en-US" sz="2800" baseline="-250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2</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Khối</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mol</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khí</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Tahoma" panose="020B0604030504040204" pitchFamily="34" charset="0"/>
                    <a:cs typeface="Times New Roman" panose="02020603050405020304" pitchFamily="18" charset="0"/>
                  </a:rPr>
                  <a:t>là</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dirty="0">
                    <a:solidFill>
                      <a:srgbClr val="0070C0"/>
                    </a:solidFill>
                    <a:latin typeface="Arial" panose="020B0604020202020204" pitchFamily="34" charset="0"/>
                    <a:cs typeface="Arial" panose="020B0604020202020204" pitchFamily="34" charset="0"/>
                  </a:rPr>
                  <a:t>= 0,2.32 + 0,8 </a:t>
                </a:r>
                <a:r>
                  <a:rPr lang="en-US" sz="2800">
                    <a:solidFill>
                      <a:srgbClr val="0070C0"/>
                    </a:solidFill>
                    <a:latin typeface="Arial" panose="020B0604020202020204" pitchFamily="34" charset="0"/>
                    <a:cs typeface="Arial" panose="020B0604020202020204" pitchFamily="34" charset="0"/>
                  </a:rPr>
                  <a:t>.</a:t>
                </a:r>
                <a:r>
                  <a:rPr lang="en-US" sz="2800" smtClean="0">
                    <a:solidFill>
                      <a:srgbClr val="0070C0"/>
                    </a:solidFill>
                    <a:latin typeface="Arial" panose="020B0604020202020204" pitchFamily="34" charset="0"/>
                    <a:cs typeface="Arial" panose="020B0604020202020204" pitchFamily="34" charset="0"/>
                  </a:rPr>
                  <a:t>28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dirty="0">
                    <a:solidFill>
                      <a:srgbClr val="0070C0"/>
                    </a:solidFill>
                    <a:latin typeface="Arial" panose="020B0604020202020204" pitchFamily="34" charset="0"/>
                    <a:cs typeface="Arial" panose="020B0604020202020204" pitchFamily="34" charset="0"/>
                  </a:rPr>
                  <a:t> 29 (g/</a:t>
                </a:r>
                <a:r>
                  <a:rPr lang="en-US" sz="2800" dirty="0" err="1">
                    <a:solidFill>
                      <a:srgbClr val="0070C0"/>
                    </a:solidFill>
                    <a:latin typeface="Arial" panose="020B0604020202020204" pitchFamily="34" charset="0"/>
                    <a:cs typeface="Arial" panose="020B0604020202020204" pitchFamily="34" charset="0"/>
                  </a:rPr>
                  <a:t>mol</a:t>
                </a:r>
                <a:r>
                  <a:rPr lang="en-US" sz="2800" dirty="0">
                    <a:solidFill>
                      <a:srgbClr val="0070C0"/>
                    </a:solidFill>
                    <a:latin typeface="Arial" panose="020B0604020202020204" pitchFamily="34" charset="0"/>
                    <a:cs typeface="Arial" panose="020B0604020202020204" pitchFamily="34" charset="0"/>
                  </a:rPr>
                  <a:t>)</a:t>
                </a:r>
              </a:p>
              <a:p>
                <a:pPr algn="ctr"/>
                <a:r>
                  <a:rPr lang="en-US" sz="2800" dirty="0" err="1">
                    <a:solidFill>
                      <a:srgbClr val="FF0000"/>
                    </a:solidFill>
                    <a:latin typeface="Arial" panose="020B0604020202020204" pitchFamily="34" charset="0"/>
                    <a:cs typeface="Arial" panose="020B0604020202020204" pitchFamily="34" charset="0"/>
                  </a:rPr>
                  <a:t>d</a:t>
                </a:r>
                <a:r>
                  <a:rPr lang="en-US" sz="2800" baseline="-25000" dirty="0" err="1">
                    <a:solidFill>
                      <a:srgbClr val="FF0000"/>
                    </a:solidFill>
                    <a:latin typeface="Arial" panose="020B0604020202020204" pitchFamily="34" charset="0"/>
                    <a:cs typeface="Arial" panose="020B0604020202020204" pitchFamily="34" charset="0"/>
                  </a:rPr>
                  <a:t>A</a:t>
                </a:r>
                <a:r>
                  <a:rPr lang="en-US" sz="2800" baseline="-25000" dirty="0">
                    <a:solidFill>
                      <a:srgbClr val="FF0000"/>
                    </a:solidFill>
                    <a:latin typeface="Arial" panose="020B0604020202020204" pitchFamily="34" charset="0"/>
                    <a:cs typeface="Arial" panose="020B0604020202020204" pitchFamily="34" charset="0"/>
                  </a:rPr>
                  <a:t> /</a:t>
                </a:r>
                <a:r>
                  <a:rPr lang="en-US" sz="2800" baseline="-25000" dirty="0" err="1">
                    <a:solidFill>
                      <a:srgbClr val="FF0000"/>
                    </a:solidFill>
                    <a:latin typeface="Arial" panose="020B0604020202020204" pitchFamily="34" charset="0"/>
                    <a:cs typeface="Arial" panose="020B0604020202020204" pitchFamily="34" charset="0"/>
                  </a:rPr>
                  <a:t>kk</a:t>
                </a:r>
                <a:r>
                  <a:rPr lang="en-US" sz="2800" baseline="-25000" dirty="0">
                    <a:solidFill>
                      <a:srgbClr val="FF0000"/>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dirty="0">
                  <a:latin typeface="Arial" panose="020B0604020202020204" pitchFamily="34" charset="0"/>
                  <a:cs typeface="Arial" panose="020B0604020202020204" pitchFamily="34" charset="0"/>
                </a:endParaRPr>
              </a:p>
            </p:txBody>
          </p:sp>
        </mc:Choice>
        <mc:Fallback>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l="-1114" t="-3759"/>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Thảo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luận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nhóm</a:t>
            </a:r>
            <a:r>
              <a:rPr lang="en-US" sz="4000" b="1" dirty="0">
                <a:solidFill>
                  <a:srgbClr val="FFFF00"/>
                </a:solidFill>
                <a:latin typeface="Times New Roman" panose="02020603050405020304" pitchFamily="18" charset="0"/>
                <a:cs typeface="Times New Roman" panose="02020603050405020304" pitchFamily="18" charset="0"/>
              </a:rPr>
              <a:t> 5’</a:t>
            </a:r>
          </a:p>
          <a:p>
            <a:pPr algn="ctr"/>
            <a:r>
              <a:rPr lang="en-US" sz="3200" dirty="0" err="1">
                <a:solidFill>
                  <a:schemeClr val="bg1"/>
                </a:solidFill>
                <a:latin typeface="Times New Roman" panose="02020603050405020304" pitchFamily="18" charset="0"/>
                <a:cs typeface="Times New Roman" panose="02020603050405020304" pitchFamily="18" charset="0"/>
              </a:rPr>
              <a:t>Hoàn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51588"/>
            <a:ext cx="1188033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dirty="0" err="1">
                <a:solidFill>
                  <a:srgbClr val="0000CC"/>
                </a:solidFill>
                <a:latin typeface="Times New Roman" panose="02020603050405020304" pitchFamily="18" charset="0"/>
                <a:cs typeface="Times New Roman" panose="02020603050405020304" pitchFamily="18" charset="0"/>
              </a:rPr>
              <a:t>Bài</a:t>
            </a:r>
            <a:r>
              <a:rPr lang="en-US" sz="2800" b="1" dirty="0">
                <a:solidFill>
                  <a:srgbClr val="0000CC"/>
                </a:solidFill>
                <a:latin typeface="Times New Roman" panose="02020603050405020304" pitchFamily="18" charset="0"/>
                <a:cs typeface="Times New Roman" panose="02020603050405020304" pitchFamily="18" charset="0"/>
              </a:rPr>
              <a:t> 1</a:t>
            </a:r>
            <a:r>
              <a:rPr lang="en-US" sz="2800" dirty="0">
                <a:solidFill>
                  <a:srgbClr val="0000CC"/>
                </a:solidFill>
                <a:latin typeface="Times New Roman" panose="02020603050405020304" pitchFamily="18" charset="0"/>
                <a:cs typeface="Times New Roman" panose="02020603050405020304" pitchFamily="18" charset="0"/>
              </a:rPr>
              <a:t>. </a:t>
            </a:r>
          </a:p>
          <a:p>
            <a:r>
              <a:rPr lang="en-US" sz="2800" dirty="0">
                <a:solidFill>
                  <a:srgbClr val="0000CC"/>
                </a:solidFill>
                <a:latin typeface="Times New Roman" panose="02020603050405020304" pitchFamily="18" charset="0"/>
                <a:cs typeface="Times New Roman" panose="02020603050405020304" pitchFamily="18" charset="0"/>
              </a:rPr>
              <a:t>a)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(CO</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nặng</a:t>
            </a:r>
            <a:r>
              <a:rPr lang="en-US" sz="2800" dirty="0">
                <a:solidFill>
                  <a:srgbClr val="0000CC"/>
                </a:solidFill>
                <a:latin typeface="Times New Roman" panose="02020603050405020304" pitchFamily="18" charset="0"/>
                <a:cs typeface="Times New Roman" panose="02020603050405020304" pitchFamily="18" charset="0"/>
              </a:rPr>
              <a:t> hay </a:t>
            </a:r>
            <a:r>
              <a:rPr lang="en-US" sz="2800" dirty="0" err="1">
                <a:solidFill>
                  <a:srgbClr val="0000CC"/>
                </a:solidFill>
                <a:latin typeface="Times New Roman" panose="02020603050405020304" pitchFamily="18" charset="0"/>
                <a:cs typeface="Times New Roman" panose="02020603050405020304" pitchFamily="18" charset="0"/>
              </a:rPr>
              <a:t>nhẹ</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bao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nhiêu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lần</a:t>
            </a:r>
            <a:r>
              <a:rPr lang="en-US" sz="2800" dirty="0">
                <a:solidFill>
                  <a:srgbClr val="0000CC"/>
                </a:solidFill>
                <a:latin typeface="Times New Roman" panose="02020603050405020304" pitchFamily="18" charset="0"/>
                <a:cs typeface="Times New Roman" panose="02020603050405020304" pitchFamily="18" charset="0"/>
              </a:rPr>
              <a:t>?</a:t>
            </a:r>
          </a:p>
          <a:p>
            <a:r>
              <a:rPr lang="en-US" sz="2800" dirty="0">
                <a:solidFill>
                  <a:srgbClr val="0000CC"/>
                </a:solidFill>
                <a:latin typeface="Times New Roman" panose="02020603050405020304" pitchFamily="18" charset="0"/>
                <a:cs typeface="Times New Roman" panose="02020603050405020304" pitchFamily="18" charset="0"/>
              </a:rPr>
              <a:t>b)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lòng</a:t>
            </a:r>
            <a:r>
              <a:rPr lang="en-US" sz="2800" dirty="0">
                <a:solidFill>
                  <a:srgbClr val="0000CC"/>
                </a:solidFill>
                <a:latin typeface="Times New Roman" panose="02020603050405020304" pitchFamily="18" charset="0"/>
                <a:cs typeface="Times New Roman" panose="02020603050405020304" pitchFamily="18" charset="0"/>
              </a:rPr>
              <a:t> hang </a:t>
            </a:r>
            <a:r>
              <a:rPr lang="en-US" sz="2800" dirty="0" err="1">
                <a:solidFill>
                  <a:srgbClr val="0000CC"/>
                </a:solidFill>
                <a:latin typeface="Times New Roman" panose="02020603050405020304" pitchFamily="18" charset="0"/>
                <a:cs typeface="Times New Roman" panose="02020603050405020304" pitchFamily="18" charset="0"/>
              </a:rPr>
              <a:t>sâu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thường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xảy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huỷ</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vô</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hoặc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hữu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a:t>
            </a:r>
            <a:r>
              <a:rPr lang="en-US" sz="2800" dirty="0" err="1">
                <a:solidFill>
                  <a:srgbClr val="0000CC"/>
                </a:solidFill>
                <a:latin typeface="Times New Roman" panose="02020603050405020304" pitchFamily="18" charset="0"/>
                <a:cs typeface="Times New Roman" panose="02020603050405020304" pitchFamily="18" charset="0"/>
              </a:rPr>
              <a:t>Hãy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biết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tụ</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trên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nền</a:t>
            </a:r>
            <a:r>
              <a:rPr lang="en-US" sz="2800" dirty="0">
                <a:solidFill>
                  <a:srgbClr val="0000CC"/>
                </a:solidFill>
                <a:latin typeface="Times New Roman" panose="02020603050405020304" pitchFamily="18" charset="0"/>
                <a:cs typeface="Times New Roman" panose="02020603050405020304" pitchFamily="18" charset="0"/>
              </a:rPr>
              <a:t> hang hay </a:t>
            </a:r>
            <a:r>
              <a:rPr lang="en-US" sz="2800" dirty="0" err="1">
                <a:solidFill>
                  <a:srgbClr val="0000CC"/>
                </a:solidFill>
                <a:latin typeface="Times New Roman" panose="02020603050405020304" pitchFamily="18" charset="0"/>
                <a:cs typeface="Times New Roman" panose="02020603050405020304" pitchFamily="18" charset="0"/>
              </a:rPr>
              <a:t>bị</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đẩy</a:t>
            </a:r>
            <a:r>
              <a:rPr lang="en-US" sz="2800" dirty="0">
                <a:solidFill>
                  <a:srgbClr val="0000CC"/>
                </a:solidFill>
                <a:latin typeface="Times New Roman" panose="02020603050405020304" pitchFamily="18" charset="0"/>
                <a:cs typeface="Times New Roman" panose="02020603050405020304" pitchFamily="18" charset="0"/>
              </a:rPr>
              <a:t> bay </a:t>
            </a:r>
            <a:r>
              <a:rPr lang="en-US" sz="2800" dirty="0" err="1">
                <a:solidFill>
                  <a:srgbClr val="0000CC"/>
                </a:solidFill>
                <a:latin typeface="Times New Roman" panose="02020603050405020304" pitchFamily="18" charset="0"/>
                <a:cs typeface="Times New Roman" panose="02020603050405020304" pitchFamily="18" charset="0"/>
              </a:rPr>
              <a:t>lên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trên</a:t>
            </a:r>
            <a:r>
              <a:rPr lang="en-US" sz="2800" dirty="0">
                <a:solidFill>
                  <a:srgbClr val="0000CC"/>
                </a:solidFill>
                <a:latin typeface="Times New Roman" panose="02020603050405020304" pitchFamily="18" charset="0"/>
                <a:cs typeface="Times New Roman" panose="02020603050405020304" pitchFamily="18" charset="0"/>
              </a:rPr>
              <a:t>.</a:t>
            </a:r>
          </a:p>
          <a:p>
            <a:r>
              <a:rPr lang="pt-BR" sz="2800" b="1" dirty="0">
                <a:solidFill>
                  <a:srgbClr val="0000CC"/>
                </a:solidFill>
                <a:latin typeface="Times New Roman" panose="02020603050405020304" pitchFamily="18" charset="0"/>
                <a:cs typeface="Times New Roman" panose="02020603050405020304" pitchFamily="18" charset="0"/>
              </a:rPr>
              <a:t>Bài 2</a:t>
            </a:r>
            <a:r>
              <a:rPr lang="pt-BR" sz="2800" dirty="0">
                <a:solidFill>
                  <a:srgbClr val="0000CC"/>
                </a:solidFill>
                <a:latin typeface="Times New Roman" panose="02020603050405020304" pitchFamily="18" charset="0"/>
                <a:cs typeface="Times New Roman" panose="02020603050405020304" pitchFamily="18" charset="0"/>
              </a:rPr>
              <a:t>.</a:t>
            </a:r>
            <a:r>
              <a:rPr lang="en-US" sz="2800" dirty="0">
                <a:solidFill>
                  <a:srgbClr val="0000CC"/>
                </a:solidFill>
                <a:latin typeface="Times New Roman" panose="02020603050405020304" pitchFamily="18" charset="0"/>
                <a:cs typeface="Times New Roman" panose="02020603050405020304" pitchFamily="18" charset="0"/>
              </a:rPr>
              <a:t> </a:t>
            </a:r>
          </a:p>
          <a:p>
            <a:r>
              <a:rPr lang="en-US" sz="2800" dirty="0">
                <a:solidFill>
                  <a:srgbClr val="0000CC"/>
                </a:solidFill>
                <a:latin typeface="Times New Roman" panose="02020603050405020304" pitchFamily="18" charset="0"/>
                <a:cs typeface="Times New Roman" panose="02020603050405020304" pitchFamily="18" charset="0"/>
              </a:rPr>
              <a:t>a)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Hydrogen </a:t>
            </a:r>
            <a:r>
              <a:rPr lang="en-US" sz="2800" dirty="0" err="1">
                <a:solidFill>
                  <a:srgbClr val="0000CC"/>
                </a:solidFill>
                <a:latin typeface="Times New Roman" panose="02020603050405020304" pitchFamily="18" charset="0"/>
                <a:cs typeface="Times New Roman" panose="02020603050405020304" pitchFamily="18" charset="0"/>
              </a:rPr>
              <a:t>nặng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hơn</a:t>
            </a:r>
            <a:r>
              <a:rPr lang="en-US" sz="2800" dirty="0">
                <a:solidFill>
                  <a:srgbClr val="0000CC"/>
                </a:solidFill>
                <a:latin typeface="Times New Roman" panose="02020603050405020304" pitchFamily="18" charset="0"/>
                <a:cs typeface="Times New Roman" panose="02020603050405020304" pitchFamily="18" charset="0"/>
              </a:rPr>
              <a:t> hay </a:t>
            </a:r>
            <a:r>
              <a:rPr lang="en-US" sz="2800" dirty="0" err="1">
                <a:solidFill>
                  <a:srgbClr val="0000CC"/>
                </a:solidFill>
                <a:latin typeface="Times New Roman" panose="02020603050405020304" pitchFamily="18" charset="0"/>
                <a:cs typeface="Times New Roman" panose="02020603050405020304" pitchFamily="18" charset="0"/>
              </a:rPr>
              <a:t>nhẹ</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bao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nhiêu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lần</a:t>
            </a:r>
            <a:r>
              <a:rPr lang="en-US" sz="2800" dirty="0">
                <a:solidFill>
                  <a:srgbClr val="0000CC"/>
                </a:solidFill>
                <a:latin typeface="Times New Roman" panose="02020603050405020304" pitchFamily="18" charset="0"/>
                <a:cs typeface="Times New Roman" panose="02020603050405020304" pitchFamily="18" charset="0"/>
              </a:rPr>
              <a:t>?</a:t>
            </a:r>
          </a:p>
          <a:p>
            <a:r>
              <a:rPr lang="en-US" sz="2800" dirty="0">
                <a:solidFill>
                  <a:srgbClr val="0000CC"/>
                </a:solidFill>
                <a:latin typeface="Times New Roman" panose="02020603050405020304" pitchFamily="18" charset="0"/>
                <a:cs typeface="Times New Roman" panose="02020603050405020304" pitchFamily="18" charset="0"/>
              </a:rPr>
              <a:t>b)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hydrogen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nhiên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liệu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sạch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chống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phát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thải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Hãy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biết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hydrogen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tụ</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dưới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đáy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giếng</a:t>
            </a:r>
            <a:r>
              <a:rPr lang="en-US" sz="2800" dirty="0">
                <a:solidFill>
                  <a:srgbClr val="0000CC"/>
                </a:solidFill>
                <a:latin typeface="Times New Roman" panose="02020603050405020304" pitchFamily="18" charset="0"/>
                <a:cs typeface="Times New Roman" panose="02020603050405020304" pitchFamily="18" charset="0"/>
              </a:rPr>
              <a:t> hay </a:t>
            </a:r>
            <a:r>
              <a:rPr lang="en-US" sz="2800" dirty="0" err="1">
                <a:solidFill>
                  <a:srgbClr val="0000CC"/>
                </a:solidFill>
                <a:latin typeface="Times New Roman" panose="02020603050405020304" pitchFamily="18" charset="0"/>
                <a:cs typeface="Times New Roman" panose="02020603050405020304" pitchFamily="18" charset="0"/>
              </a:rPr>
              <a:t>bị</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đẩy</a:t>
            </a:r>
            <a:r>
              <a:rPr lang="en-US" sz="2800" dirty="0">
                <a:solidFill>
                  <a:srgbClr val="0000CC"/>
                </a:solidFill>
                <a:latin typeface="Times New Roman" panose="02020603050405020304" pitchFamily="18" charset="0"/>
                <a:cs typeface="Times New Roman" panose="02020603050405020304" pitchFamily="18" charset="0"/>
              </a:rPr>
              <a:t> bay </a:t>
            </a:r>
            <a:r>
              <a:rPr lang="en-US" sz="2800" dirty="0" err="1">
                <a:solidFill>
                  <a:srgbClr val="0000CC"/>
                </a:solidFill>
                <a:latin typeface="Times New Roman" panose="02020603050405020304" pitchFamily="18" charset="0"/>
                <a:cs typeface="Times New Roman" panose="02020603050405020304" pitchFamily="18" charset="0"/>
              </a:rPr>
              <a:t>lên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trên</a:t>
            </a:r>
            <a:r>
              <a:rPr lang="en-US" sz="28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Thảo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luận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nhóm</a:t>
            </a:r>
            <a:r>
              <a:rPr lang="en-US" sz="4000" b="1" dirty="0">
                <a:solidFill>
                  <a:srgbClr val="FFFF00"/>
                </a:solidFill>
                <a:latin typeface="Times New Roman" panose="02020603050405020304" pitchFamily="18" charset="0"/>
                <a:cs typeface="Times New Roman" panose="02020603050405020304" pitchFamily="18" charset="0"/>
              </a:rPr>
              <a:t> 5’</a:t>
            </a:r>
          </a:p>
          <a:p>
            <a:pPr algn="ctr"/>
            <a:r>
              <a:rPr lang="en-US" sz="3200" dirty="0" err="1">
                <a:solidFill>
                  <a:schemeClr val="bg1"/>
                </a:solidFill>
                <a:latin typeface="Times New Roman" panose="02020603050405020304" pitchFamily="18" charset="0"/>
                <a:cs typeface="Times New Roman" panose="02020603050405020304" pitchFamily="18" charset="0"/>
              </a:rPr>
              <a:t>Hoàn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476340" y="1635496"/>
                <a:ext cx="11397011"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dirty="0" smtClean="0">
                    <a:solidFill>
                      <a:srgbClr val="0000CC"/>
                    </a:solidFill>
                    <a:latin typeface="Times New Roman" panose="02020603050405020304" pitchFamily="18" charset="0"/>
                    <a:cs typeface="Times New Roman" panose="02020603050405020304" pitchFamily="18" charset="0"/>
                  </a:rPr>
                  <a:t>Bài</a:t>
                </a:r>
                <a:r>
                  <a:rPr lang="en-US" sz="2800" b="1" dirty="0">
                    <a:solidFill>
                      <a:srgbClr val="0000CC"/>
                    </a:solidFill>
                    <a:latin typeface="Times New Roman" panose="02020603050405020304" pitchFamily="18" charset="0"/>
                    <a:cs typeface="Times New Roman" panose="02020603050405020304" pitchFamily="18" charset="0"/>
                  </a:rPr>
                  <a:t> 1</a:t>
                </a:r>
                <a:r>
                  <a:rPr lang="en-US" sz="2800" dirty="0">
                    <a:solidFill>
                      <a:srgbClr val="0000CC"/>
                    </a:solidFill>
                    <a:latin typeface="Times New Roman" panose="02020603050405020304" pitchFamily="18" charset="0"/>
                    <a:cs typeface="Times New Roman" panose="02020603050405020304" pitchFamily="18" charset="0"/>
                  </a:rPr>
                  <a:t>. </a:t>
                </a:r>
              </a:p>
              <a:p>
                <a:r>
                  <a:rPr lang="en-US" sz="2800" dirty="0">
                    <a:solidFill>
                      <a:srgbClr val="0000CC"/>
                    </a:solidFill>
                    <a:latin typeface="Times New Roman" panose="02020603050405020304" pitchFamily="18" charset="0"/>
                    <a:cs typeface="Times New Roman" panose="02020603050405020304" pitchFamily="18" charset="0"/>
                  </a:rPr>
                  <a:t>a) </a:t>
                </a:r>
                <a:r>
                  <a:rPr lang="en-US" sz="2800" dirty="0" err="1">
                    <a:solidFill>
                      <a:srgbClr val="0000CC"/>
                    </a:solidFill>
                    <a:latin typeface="Times New Roman" panose="02020603050405020304" pitchFamily="18" charset="0"/>
                    <a:cs typeface="Times New Roman" panose="02020603050405020304" pitchFamily="18" charset="0"/>
                  </a:rPr>
                  <a:t>Khối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lượng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CO</a:t>
                </a:r>
                <a:r>
                  <a:rPr lang="en-US" sz="2800" baseline="-25000" dirty="0">
                    <a:solidFill>
                      <a:srgbClr val="0000CC"/>
                    </a:solidFill>
                    <a:latin typeface="Times New Roman" panose="02020603050405020304" pitchFamily="18" charset="0"/>
                    <a:cs typeface="Times New Roman" panose="02020603050405020304" pitchFamily="18" charset="0"/>
                  </a:rPr>
                  <a:t>2</a:t>
                </a:r>
                <a:r>
                  <a:rPr lang="en-US" sz="2800" dirty="0">
                    <a:solidFill>
                      <a:srgbClr val="0000CC"/>
                    </a:solidFill>
                    <a:latin typeface="Times New Roman" panose="02020603050405020304" pitchFamily="18" charset="0"/>
                    <a:cs typeface="Times New Roman" panose="02020603050405020304" pitchFamily="18" charset="0"/>
                  </a:rPr>
                  <a:t>: 12 + 16 . 2 = 44 (</a:t>
                </a:r>
                <a:r>
                  <a:rPr lang="en-US" sz="2800" dirty="0" err="1">
                    <a:solidFill>
                      <a:srgbClr val="0000CC"/>
                    </a:solidFill>
                    <a:latin typeface="Times New Roman" panose="02020603050405020304" pitchFamily="18" charset="0"/>
                    <a:cs typeface="Times New Roman" panose="02020603050405020304" pitchFamily="18" charset="0"/>
                  </a:rPr>
                  <a:t>amu</a:t>
                </a:r>
                <a:r>
                  <a:rPr lang="en-US" sz="2800" dirty="0">
                    <a:solidFill>
                      <a:srgbClr val="0000CC"/>
                    </a:solidFill>
                    <a:latin typeface="Times New Roman" panose="02020603050405020304" pitchFamily="18" charset="0"/>
                    <a:cs typeface="Times New Roman" panose="02020603050405020304" pitchFamily="18" charset="0"/>
                  </a:rPr>
                  <a:t>).</a:t>
                </a:r>
              </a:p>
              <a:p>
                <a:r>
                  <a:rPr lang="en-US" sz="2800" dirty="0" err="1">
                    <a:solidFill>
                      <a:srgbClr val="0000CC"/>
                    </a:solidFill>
                    <a:latin typeface="Times New Roman" panose="02020603050405020304" pitchFamily="18" charset="0"/>
                    <a:cs typeface="Times New Roman" panose="02020603050405020304" pitchFamily="18" charset="0"/>
                  </a:rPr>
                  <a:t>Tỉ</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khối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so </a:t>
                </a:r>
                <a:r>
                  <a:rPr lang="en-US" sz="2800" dirty="0" err="1">
                    <a:solidFill>
                      <a:srgbClr val="0000CC"/>
                    </a:solidFill>
                    <a:latin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sSub>
                        <m:sSubPr>
                          <m:ctrlPr>
                            <a:rPr lang="en-US" sz="2800" i="1">
                              <a:solidFill>
                                <a:srgbClr val="0000CC"/>
                              </a:solidFill>
                              <a:latin typeface="Cambria Math" panose="02040503050406030204" pitchFamily="18" charset="0"/>
                            </a:rPr>
                          </m:ctrlPr>
                        </m:sSubPr>
                        <m:e>
                          <m:r>
                            <a:rPr lang="en-US" sz="2800" i="1">
                              <a:solidFill>
                                <a:srgbClr val="0000CC"/>
                              </a:solidFill>
                              <a:latin typeface="Cambria Math" panose="02040503050406030204" pitchFamily="18" charset="0"/>
                            </a:rPr>
                            <m:t>𝑑</m:t>
                          </m:r>
                        </m:e>
                        <m:sub>
                          <m:f>
                            <m:fPr>
                              <m:type m:val="lin"/>
                              <m:ctrlPr>
                                <a:rPr lang="en-US" sz="2800" i="1">
                                  <a:solidFill>
                                    <a:srgbClr val="0000CC"/>
                                  </a:solidFill>
                                  <a:latin typeface="Cambria Math" panose="02040503050406030204" pitchFamily="18" charset="0"/>
                                </a:rPr>
                              </m:ctrlPr>
                            </m:fPr>
                            <m:num>
                              <m:sSub>
                                <m:sSubPr>
                                  <m:ctrlPr>
                                    <a:rPr lang="en-US" sz="2800" i="1">
                                      <a:solidFill>
                                        <a:srgbClr val="0000CC"/>
                                      </a:solidFill>
                                      <a:latin typeface="Cambria Math" panose="02040503050406030204" pitchFamily="18" charset="0"/>
                                    </a:rPr>
                                  </m:ctrlPr>
                                </m:sSubPr>
                                <m:e>
                                  <m:r>
                                    <a:rPr lang="en-US" sz="2800" i="1">
                                      <a:solidFill>
                                        <a:srgbClr val="0000CC"/>
                                      </a:solidFill>
                                      <a:latin typeface="Cambria Math" panose="02040503050406030204" pitchFamily="18" charset="0"/>
                                    </a:rPr>
                                    <m:t>𝐶𝑂</m:t>
                                  </m:r>
                                </m:e>
                                <m:sub>
                                  <m:r>
                                    <a:rPr lang="en-US" sz="2800" i="1">
                                      <a:solidFill>
                                        <a:srgbClr val="0000CC"/>
                                      </a:solidFill>
                                      <a:latin typeface="Cambria Math" panose="02040503050406030204" pitchFamily="18" charset="0"/>
                                    </a:rPr>
                                    <m:t>2</m:t>
                                  </m:r>
                                </m:sub>
                              </m:sSub>
                            </m:num>
                            <m:den>
                              <m:r>
                                <a:rPr lang="en-US" sz="2800" i="1">
                                  <a:solidFill>
                                    <a:srgbClr val="0000CC"/>
                                  </a:solidFill>
                                  <a:latin typeface="Cambria Math" panose="02040503050406030204" pitchFamily="18" charset="0"/>
                                </a:rPr>
                                <m:t>𝐾𝐾</m:t>
                              </m:r>
                            </m:den>
                          </m:f>
                        </m:sub>
                      </m:sSub>
                      <m:r>
                        <a:rPr lang="en-US" sz="2800" i="1">
                          <a:solidFill>
                            <a:srgbClr val="0000CC"/>
                          </a:solidFill>
                          <a:latin typeface="Cambria Math" panose="02040503050406030204" pitchFamily="18" charset="0"/>
                        </a:rPr>
                        <m:t>=</m:t>
                      </m:r>
                      <m:f>
                        <m:fPr>
                          <m:ctrlPr>
                            <a:rPr lang="en-US" sz="2800" i="1">
                              <a:solidFill>
                                <a:srgbClr val="0000CC"/>
                              </a:solidFill>
                              <a:latin typeface="Cambria Math" panose="02040503050406030204" pitchFamily="18" charset="0"/>
                            </a:rPr>
                          </m:ctrlPr>
                        </m:fPr>
                        <m:num>
                          <m:sSub>
                            <m:sSubPr>
                              <m:ctrlPr>
                                <a:rPr lang="en-US" sz="2800" i="1">
                                  <a:solidFill>
                                    <a:srgbClr val="0000CC"/>
                                  </a:solidFill>
                                  <a:latin typeface="Cambria Math" panose="02040503050406030204" pitchFamily="18" charset="0"/>
                                </a:rPr>
                              </m:ctrlPr>
                            </m:sSubPr>
                            <m:e>
                              <m:r>
                                <a:rPr lang="en-US" sz="2800" i="1">
                                  <a:solidFill>
                                    <a:srgbClr val="0000CC"/>
                                  </a:solidFill>
                                  <a:latin typeface="Cambria Math" panose="02040503050406030204" pitchFamily="18" charset="0"/>
                                </a:rPr>
                                <m:t>𝑀</m:t>
                              </m:r>
                            </m:e>
                            <m:sub>
                              <m:sSub>
                                <m:sSubPr>
                                  <m:ctrlPr>
                                    <a:rPr lang="en-US" sz="2800" i="1">
                                      <a:solidFill>
                                        <a:srgbClr val="0000CC"/>
                                      </a:solidFill>
                                      <a:latin typeface="Cambria Math" panose="02040503050406030204" pitchFamily="18" charset="0"/>
                                    </a:rPr>
                                  </m:ctrlPr>
                                </m:sSubPr>
                                <m:e>
                                  <m:r>
                                    <a:rPr lang="en-US" sz="2800" i="1">
                                      <a:solidFill>
                                        <a:srgbClr val="0000CC"/>
                                      </a:solidFill>
                                      <a:latin typeface="Cambria Math" panose="02040503050406030204" pitchFamily="18" charset="0"/>
                                    </a:rPr>
                                    <m:t>𝐶𝑂</m:t>
                                  </m:r>
                                </m:e>
                                <m:sub>
                                  <m:r>
                                    <a:rPr lang="en-US" sz="2800" i="1">
                                      <a:solidFill>
                                        <a:srgbClr val="0000CC"/>
                                      </a:solidFill>
                                      <a:latin typeface="Cambria Math" panose="02040503050406030204" pitchFamily="18" charset="0"/>
                                    </a:rPr>
                                    <m:t>2</m:t>
                                  </m:r>
                                </m:sub>
                              </m:sSub>
                            </m:sub>
                          </m:sSub>
                        </m:num>
                        <m:den>
                          <m:sSub>
                            <m:sSubPr>
                              <m:ctrlPr>
                                <a:rPr lang="en-US" sz="2800" i="1">
                                  <a:solidFill>
                                    <a:srgbClr val="0000CC"/>
                                  </a:solidFill>
                                  <a:latin typeface="Cambria Math" panose="02040503050406030204" pitchFamily="18" charset="0"/>
                                </a:rPr>
                              </m:ctrlPr>
                            </m:sSubPr>
                            <m:e>
                              <m:r>
                                <a:rPr lang="en-US" sz="2800" i="1">
                                  <a:solidFill>
                                    <a:srgbClr val="0000CC"/>
                                  </a:solidFill>
                                  <a:latin typeface="Cambria Math" panose="02040503050406030204" pitchFamily="18" charset="0"/>
                                </a:rPr>
                                <m:t>𝑀</m:t>
                              </m:r>
                            </m:e>
                            <m:sub>
                              <m:r>
                                <a:rPr lang="en-US" sz="2800" i="1">
                                  <a:solidFill>
                                    <a:srgbClr val="0000CC"/>
                                  </a:solidFill>
                                  <a:latin typeface="Cambria Math" panose="02040503050406030204" pitchFamily="18" charset="0"/>
                                </a:rPr>
                                <m:t>𝑘𝑘</m:t>
                              </m:r>
                            </m:sub>
                          </m:sSub>
                        </m:den>
                      </m:f>
                      <m:r>
                        <a:rPr lang="en-US" sz="2800" i="1">
                          <a:solidFill>
                            <a:srgbClr val="0000CC"/>
                          </a:solidFill>
                          <a:latin typeface="Cambria Math" panose="02040503050406030204" pitchFamily="18" charset="0"/>
                        </a:rPr>
                        <m:t>=</m:t>
                      </m:r>
                      <m:f>
                        <m:fPr>
                          <m:ctrlPr>
                            <a:rPr lang="en-US" sz="2800" i="1">
                              <a:solidFill>
                                <a:srgbClr val="0000CC"/>
                              </a:solidFill>
                              <a:latin typeface="Cambria Math" panose="02040503050406030204" pitchFamily="18" charset="0"/>
                            </a:rPr>
                          </m:ctrlPr>
                        </m:fPr>
                        <m:num>
                          <m:r>
                            <a:rPr lang="en-US" sz="2800" i="1">
                              <a:solidFill>
                                <a:srgbClr val="0000CC"/>
                              </a:solidFill>
                              <a:latin typeface="Cambria Math" panose="02040503050406030204" pitchFamily="18" charset="0"/>
                            </a:rPr>
                            <m:t>44</m:t>
                          </m:r>
                        </m:num>
                        <m:den>
                          <m:r>
                            <a:rPr lang="en-US" sz="2800" i="1">
                              <a:solidFill>
                                <a:srgbClr val="0000CC"/>
                              </a:solidFill>
                              <a:latin typeface="Cambria Math" panose="02040503050406030204" pitchFamily="18" charset="0"/>
                            </a:rPr>
                            <m:t>29</m:t>
                          </m:r>
                        </m:den>
                      </m:f>
                      <m:r>
                        <a:rPr lang="en-US" sz="2800" i="1">
                          <a:solidFill>
                            <a:srgbClr val="0000CC"/>
                          </a:solidFill>
                          <a:latin typeface="Cambria Math" panose="02040503050406030204" pitchFamily="18" charset="0"/>
                        </a:rPr>
                        <m:t>≈ 1,52</m:t>
                      </m:r>
                    </m:oMath>
                  </m:oMathPara>
                </a14:m>
                <a:endParaRPr lang="en-US" sz="2800" dirty="0">
                  <a:solidFill>
                    <a:srgbClr val="0000CC"/>
                  </a:solidFill>
                  <a:latin typeface="Times New Roman" panose="02020603050405020304" pitchFamily="18" charset="0"/>
                  <a:cs typeface="Times New Roman" panose="02020603050405020304" pitchFamily="18" charset="0"/>
                </a:endParaRPr>
              </a:p>
              <a:p>
                <a:r>
                  <a:rPr lang="en-US" sz="2800" dirty="0" err="1">
                    <a:solidFill>
                      <a:srgbClr val="0000CC"/>
                    </a:solidFill>
                    <a:latin typeface="Times New Roman" panose="02020603050405020304" pitchFamily="18" charset="0"/>
                    <a:cs typeface="Times New Roman" panose="02020603050405020304" pitchFamily="18" charset="0"/>
                  </a:rPr>
                  <a:t>Vậy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a:t>
                </a:r>
                <a:r>
                  <a:rPr lang="en-US" sz="2800" dirty="0" err="1">
                    <a:solidFill>
                      <a:srgbClr val="0000CC"/>
                    </a:solidFill>
                    <a:latin typeface="Times New Roman" panose="02020603050405020304" pitchFamily="18" charset="0"/>
                    <a:cs typeface="Times New Roman" panose="02020603050405020304" pitchFamily="18" charset="0"/>
                  </a:rPr>
                  <a:t>nặng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khoảng</a:t>
                </a:r>
                <a:r>
                  <a:rPr lang="en-US" sz="2800" dirty="0">
                    <a:solidFill>
                      <a:srgbClr val="0000CC"/>
                    </a:solidFill>
                    <a:latin typeface="Times New Roman" panose="02020603050405020304" pitchFamily="18" charset="0"/>
                    <a:cs typeface="Times New Roman" panose="02020603050405020304" pitchFamily="18" charset="0"/>
                  </a:rPr>
                  <a:t> 1,52 </a:t>
                </a:r>
                <a:r>
                  <a:rPr lang="en-US" sz="2800" dirty="0" err="1">
                    <a:solidFill>
                      <a:srgbClr val="0000CC"/>
                    </a:solidFill>
                    <a:latin typeface="Times New Roman" panose="02020603050405020304" pitchFamily="18" charset="0"/>
                    <a:cs typeface="Times New Roman" panose="02020603050405020304" pitchFamily="18" charset="0"/>
                  </a:rPr>
                  <a:t>lần</a:t>
                </a:r>
                <a:r>
                  <a:rPr lang="en-US" sz="2800" dirty="0">
                    <a:solidFill>
                      <a:srgbClr val="0000CC"/>
                    </a:solidFill>
                    <a:latin typeface="Times New Roman" panose="02020603050405020304" pitchFamily="18" charset="0"/>
                    <a:cs typeface="Times New Roman" panose="02020603050405020304" pitchFamily="18" charset="0"/>
                  </a:rPr>
                  <a:t>.</a:t>
                </a:r>
              </a:p>
              <a:p>
                <a:r>
                  <a:rPr lang="en-US" sz="2800" dirty="0">
                    <a:solidFill>
                      <a:srgbClr val="0000CC"/>
                    </a:solidFill>
                    <a:latin typeface="Times New Roman" panose="02020603050405020304" pitchFamily="18" charset="0"/>
                    <a:cs typeface="Times New Roman" panose="02020603050405020304" pitchFamily="18" charset="0"/>
                  </a:rPr>
                  <a:t>b)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lòng</a:t>
                </a:r>
                <a:r>
                  <a:rPr lang="en-US" sz="2800" dirty="0">
                    <a:solidFill>
                      <a:srgbClr val="0000CC"/>
                    </a:solidFill>
                    <a:latin typeface="Times New Roman" panose="02020603050405020304" pitchFamily="18" charset="0"/>
                    <a:cs typeface="Times New Roman" panose="02020603050405020304" pitchFamily="18" charset="0"/>
                  </a:rPr>
                  <a:t> hang </a:t>
                </a:r>
                <a:r>
                  <a:rPr lang="en-US" sz="2800" dirty="0" err="1">
                    <a:solidFill>
                      <a:srgbClr val="0000CC"/>
                    </a:solidFill>
                    <a:latin typeface="Times New Roman" panose="02020603050405020304" pitchFamily="18" charset="0"/>
                    <a:cs typeface="Times New Roman" panose="02020603050405020304" pitchFamily="18" charset="0"/>
                  </a:rPr>
                  <a:t>sâu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thường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xảy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huỷ</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vô</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hoặc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hữu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sinh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Do </a:t>
                </a:r>
                <a:r>
                  <a:rPr lang="en-US" sz="2800" dirty="0" err="1">
                    <a:solidFill>
                      <a:srgbClr val="0000CC"/>
                    </a:solidFill>
                    <a:latin typeface="Times New Roman" panose="02020603050405020304" pitchFamily="18" charset="0"/>
                    <a:cs typeface="Times New Roman" panose="02020603050405020304" pitchFamily="18" charset="0"/>
                  </a:rPr>
                  <a:t>nặng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khoảng</a:t>
                </a:r>
                <a:r>
                  <a:rPr lang="en-US" sz="2800" dirty="0">
                    <a:solidFill>
                      <a:srgbClr val="0000CC"/>
                    </a:solidFill>
                    <a:latin typeface="Times New Roman" panose="02020603050405020304" pitchFamily="18" charset="0"/>
                    <a:cs typeface="Times New Roman" panose="02020603050405020304" pitchFamily="18" charset="0"/>
                  </a:rPr>
                  <a:t> 1,52 </a:t>
                </a:r>
                <a:r>
                  <a:rPr lang="en-US" sz="2800" dirty="0" err="1">
                    <a:solidFill>
                      <a:srgbClr val="0000CC"/>
                    </a:solidFill>
                    <a:latin typeface="Times New Roman" panose="02020603050405020304" pitchFamily="18" charset="0"/>
                    <a:cs typeface="Times New Roman" panose="02020603050405020304" pitchFamily="18" charset="0"/>
                  </a:rPr>
                  <a:t>lần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khí</a:t>
                </a:r>
                <a:r>
                  <a:rPr lang="en-US" sz="2800" dirty="0">
                    <a:solidFill>
                      <a:srgbClr val="0000CC"/>
                    </a:solidFill>
                    <a:latin typeface="Times New Roman" panose="02020603050405020304" pitchFamily="18" charset="0"/>
                    <a:cs typeface="Times New Roman" panose="02020603050405020304" pitchFamily="18" charset="0"/>
                  </a:rPr>
                  <a:t> carbon dioxide </a:t>
                </a:r>
                <a:r>
                  <a:rPr lang="en-US" sz="2800" dirty="0" err="1">
                    <a:solidFill>
                      <a:srgbClr val="0000CC"/>
                    </a:solidFill>
                    <a:latin typeface="Times New Roman" panose="02020603050405020304" pitchFamily="18" charset="0"/>
                    <a:cs typeface="Times New Roman" panose="02020603050405020304" pitchFamily="18" charset="0"/>
                  </a:rPr>
                  <a:t>tích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tụ</a:t>
                </a:r>
                <a:r>
                  <a:rPr lang="en-US" sz="2800" dirty="0">
                    <a:solidFill>
                      <a:srgbClr val="0000CC"/>
                    </a:solidFill>
                    <a:latin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cs typeface="Times New Roman" panose="02020603050405020304" pitchFamily="18" charset="0"/>
                  </a:rPr>
                  <a:t>trên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nền</a:t>
                </a:r>
                <a:r>
                  <a:rPr lang="en-US" sz="2800" dirty="0">
                    <a:solidFill>
                      <a:srgbClr val="0000CC"/>
                    </a:solidFill>
                    <a:latin typeface="Times New Roman" panose="02020603050405020304" pitchFamily="18" charset="0"/>
                    <a:cs typeface="Times New Roman" panose="02020603050405020304" pitchFamily="18" charset="0"/>
                  </a:rPr>
                  <a:t>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476340" y="1635496"/>
                <a:ext cx="11397011" cy="4002506"/>
              </a:xfrm>
              <a:prstGeom prst="rect">
                <a:avLst/>
              </a:prstGeom>
              <a:blipFill>
                <a:blip r:embed="rId4"/>
                <a:stretch>
                  <a:fillRect l="-1070" t="-1065" b="-38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Thảo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luận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nhóm</a:t>
            </a:r>
            <a:r>
              <a:rPr lang="en-US" sz="4000" b="1" dirty="0">
                <a:solidFill>
                  <a:srgbClr val="FFFF00"/>
                </a:solidFill>
                <a:latin typeface="Times New Roman" panose="02020603050405020304" pitchFamily="18" charset="0"/>
                <a:cs typeface="Times New Roman" panose="02020603050405020304" pitchFamily="18" charset="0"/>
              </a:rPr>
              <a:t> 5’</a:t>
            </a:r>
          </a:p>
          <a:p>
            <a:pPr algn="ctr"/>
            <a:r>
              <a:rPr lang="en-US" sz="3200" dirty="0" err="1">
                <a:solidFill>
                  <a:schemeClr val="bg1"/>
                </a:solidFill>
                <a:latin typeface="Times New Roman" panose="02020603050405020304" pitchFamily="18" charset="0"/>
                <a:cs typeface="Times New Roman" panose="02020603050405020304" pitchFamily="18" charset="0"/>
              </a:rPr>
              <a:t>Hoàn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59470" y="1879345"/>
                <a:ext cx="11106065"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dirty="0" smtClean="0">
                    <a:solidFill>
                      <a:srgbClr val="0000CC"/>
                    </a:solidFill>
                    <a:latin typeface="Times New Roman" panose="02020603050405020304" pitchFamily="18" charset="0"/>
                    <a:cs typeface="Times New Roman" panose="02020603050405020304" pitchFamily="18" charset="0"/>
                  </a:rPr>
                  <a:t>Bài</a:t>
                </a:r>
                <a:r>
                  <a:rPr lang="en-US" sz="2800" b="1" dirty="0">
                    <a:solidFill>
                      <a:srgbClr val="0000CC"/>
                    </a:solidFill>
                    <a:latin typeface="Times New Roman" panose="02020603050405020304" pitchFamily="18" charset="0"/>
                    <a:cs typeface="Times New Roman" panose="02020603050405020304" pitchFamily="18" charset="0"/>
                  </a:rPr>
                  <a:t> 2</a:t>
                </a:r>
                <a:r>
                  <a:rPr lang="en-US" sz="2800" dirty="0">
                    <a:solidFill>
                      <a:srgbClr val="0000CC"/>
                    </a:solidFill>
                    <a:latin typeface="Times New Roman" panose="02020603050405020304" pitchFamily="18" charset="0"/>
                    <a:cs typeface="Times New Roman" panose="02020603050405020304" pitchFamily="18" charset="0"/>
                  </a:rPr>
                  <a:t>. </a:t>
                </a:r>
              </a:p>
              <a:p>
                <a:r>
                  <a:rPr lang="en-US" sz="3200" dirty="0">
                    <a:solidFill>
                      <a:srgbClr val="0000CC"/>
                    </a:solidFill>
                    <a:latin typeface="Times New Roman" panose="02020603050405020304" pitchFamily="18" charset="0"/>
                    <a:cs typeface="Times New Roman" panose="02020603050405020304" pitchFamily="18" charset="0"/>
                  </a:rPr>
                  <a:t>a) </a:t>
                </a:r>
                <a:r>
                  <a:rPr lang="en-US" sz="3200" dirty="0" err="1">
                    <a:solidFill>
                      <a:srgbClr val="0000CC"/>
                    </a:solidFill>
                    <a:latin typeface="Times New Roman" panose="02020603050405020304" pitchFamily="18" charset="0"/>
                    <a:cs typeface="Times New Roman" panose="02020603050405020304" pitchFamily="18" charset="0"/>
                  </a:rPr>
                  <a:t>Tỉ</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khối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 hydrogen so </a:t>
                </a:r>
                <a:r>
                  <a:rPr lang="en-US" sz="3200" dirty="0" err="1">
                    <a:solidFill>
                      <a:srgbClr val="0000CC"/>
                    </a:solidFill>
                    <a:latin typeface="Times New Roman" panose="02020603050405020304" pitchFamily="18" charset="0"/>
                    <a:cs typeface="Times New Roman" panose="02020603050405020304" pitchFamily="18" charset="0"/>
                  </a:rPr>
                  <a:t>với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sSub>
                        <m:sSubPr>
                          <m:ctrlPr>
                            <a:rPr lang="en-US" sz="3200" i="1">
                              <a:solidFill>
                                <a:srgbClr val="0000CC"/>
                              </a:solidFill>
                              <a:latin typeface="Cambria Math" panose="02040503050406030204" pitchFamily="18" charset="0"/>
                            </a:rPr>
                          </m:ctrlPr>
                        </m:sSubPr>
                        <m:e>
                          <m:r>
                            <a:rPr lang="en-US" sz="3200" i="1">
                              <a:solidFill>
                                <a:srgbClr val="0000CC"/>
                              </a:solidFill>
                              <a:latin typeface="Cambria Math" panose="02040503050406030204" pitchFamily="18" charset="0"/>
                            </a:rPr>
                            <m:t>𝑑</m:t>
                          </m:r>
                        </m:e>
                        <m:sub>
                          <m:f>
                            <m:fPr>
                              <m:type m:val="lin"/>
                              <m:ctrlPr>
                                <a:rPr lang="en-US" sz="3200" i="1">
                                  <a:solidFill>
                                    <a:srgbClr val="0000CC"/>
                                  </a:solidFill>
                                  <a:latin typeface="Cambria Math" panose="02040503050406030204" pitchFamily="18" charset="0"/>
                                </a:rPr>
                              </m:ctrlPr>
                            </m:fPr>
                            <m:num>
                              <m:sSub>
                                <m:sSubPr>
                                  <m:ctrlPr>
                                    <a:rPr lang="en-US" sz="3200" i="1">
                                      <a:solidFill>
                                        <a:srgbClr val="0000CC"/>
                                      </a:solidFill>
                                      <a:latin typeface="Cambria Math" panose="02040503050406030204" pitchFamily="18" charset="0"/>
                                    </a:rPr>
                                  </m:ctrlPr>
                                </m:sSubPr>
                                <m:e>
                                  <m:r>
                                    <a:rPr lang="en-US" sz="3200" i="1">
                                      <a:solidFill>
                                        <a:srgbClr val="0000CC"/>
                                      </a:solidFill>
                                      <a:latin typeface="Cambria Math" panose="02040503050406030204" pitchFamily="18" charset="0"/>
                                    </a:rPr>
                                    <m:t>𝐻</m:t>
                                  </m:r>
                                </m:e>
                                <m:sub>
                                  <m:r>
                                    <a:rPr lang="en-US" sz="3200" i="1">
                                      <a:solidFill>
                                        <a:srgbClr val="0000CC"/>
                                      </a:solidFill>
                                      <a:latin typeface="Cambria Math" panose="02040503050406030204" pitchFamily="18" charset="0"/>
                                    </a:rPr>
                                    <m:t>2</m:t>
                                  </m:r>
                                </m:sub>
                              </m:sSub>
                            </m:num>
                            <m:den>
                              <m:r>
                                <a:rPr lang="en-US" sz="3200" i="1">
                                  <a:solidFill>
                                    <a:srgbClr val="0000CC"/>
                                  </a:solidFill>
                                  <a:latin typeface="Cambria Math" panose="02040503050406030204" pitchFamily="18" charset="0"/>
                                </a:rPr>
                                <m:t>𝐾𝐾</m:t>
                              </m:r>
                            </m:den>
                          </m:f>
                        </m:sub>
                      </m:sSub>
                      <m:r>
                        <a:rPr lang="en-US" sz="3200" i="1">
                          <a:solidFill>
                            <a:srgbClr val="0000CC"/>
                          </a:solidFill>
                          <a:latin typeface="Cambria Math" panose="02040503050406030204" pitchFamily="18" charset="0"/>
                        </a:rPr>
                        <m:t>=</m:t>
                      </m:r>
                      <m:f>
                        <m:fPr>
                          <m:ctrlPr>
                            <a:rPr lang="en-US" sz="3200" i="1">
                              <a:solidFill>
                                <a:srgbClr val="0000CC"/>
                              </a:solidFill>
                              <a:latin typeface="Cambria Math" panose="02040503050406030204" pitchFamily="18" charset="0"/>
                            </a:rPr>
                          </m:ctrlPr>
                        </m:fPr>
                        <m:num>
                          <m:sSub>
                            <m:sSubPr>
                              <m:ctrlPr>
                                <a:rPr lang="en-US" sz="3200" i="1">
                                  <a:solidFill>
                                    <a:srgbClr val="0000CC"/>
                                  </a:solidFill>
                                  <a:latin typeface="Cambria Math" panose="02040503050406030204" pitchFamily="18" charset="0"/>
                                </a:rPr>
                              </m:ctrlPr>
                            </m:sSubPr>
                            <m:e>
                              <m:r>
                                <a:rPr lang="en-US" sz="3200" i="1">
                                  <a:solidFill>
                                    <a:srgbClr val="0000CC"/>
                                  </a:solidFill>
                                  <a:latin typeface="Cambria Math" panose="02040503050406030204" pitchFamily="18" charset="0"/>
                                </a:rPr>
                                <m:t>𝑀</m:t>
                              </m:r>
                            </m:e>
                            <m:sub>
                              <m:sSub>
                                <m:sSubPr>
                                  <m:ctrlPr>
                                    <a:rPr lang="en-US" sz="3200" i="1">
                                      <a:solidFill>
                                        <a:srgbClr val="0000CC"/>
                                      </a:solidFill>
                                      <a:latin typeface="Cambria Math" panose="02040503050406030204" pitchFamily="18" charset="0"/>
                                    </a:rPr>
                                  </m:ctrlPr>
                                </m:sSubPr>
                                <m:e>
                                  <m:r>
                                    <a:rPr lang="en-US" sz="3200" i="1">
                                      <a:solidFill>
                                        <a:srgbClr val="0000CC"/>
                                      </a:solidFill>
                                      <a:latin typeface="Cambria Math" panose="02040503050406030204" pitchFamily="18" charset="0"/>
                                    </a:rPr>
                                    <m:t>𝐻</m:t>
                                  </m:r>
                                </m:e>
                                <m:sub>
                                  <m:r>
                                    <a:rPr lang="en-US" sz="3200" i="1">
                                      <a:solidFill>
                                        <a:srgbClr val="0000CC"/>
                                      </a:solidFill>
                                      <a:latin typeface="Cambria Math" panose="02040503050406030204" pitchFamily="18" charset="0"/>
                                    </a:rPr>
                                    <m:t>2</m:t>
                                  </m:r>
                                </m:sub>
                              </m:sSub>
                            </m:sub>
                          </m:sSub>
                        </m:num>
                        <m:den>
                          <m:sSub>
                            <m:sSubPr>
                              <m:ctrlPr>
                                <a:rPr lang="en-US" sz="3200" i="1">
                                  <a:solidFill>
                                    <a:srgbClr val="0000CC"/>
                                  </a:solidFill>
                                  <a:latin typeface="Cambria Math" panose="02040503050406030204" pitchFamily="18" charset="0"/>
                                </a:rPr>
                              </m:ctrlPr>
                            </m:sSubPr>
                            <m:e>
                              <m:r>
                                <a:rPr lang="en-US" sz="3200" i="1">
                                  <a:solidFill>
                                    <a:srgbClr val="0000CC"/>
                                  </a:solidFill>
                                  <a:latin typeface="Cambria Math" panose="02040503050406030204" pitchFamily="18" charset="0"/>
                                </a:rPr>
                                <m:t>𝑀</m:t>
                              </m:r>
                            </m:e>
                            <m:sub>
                              <m:r>
                                <a:rPr lang="en-US" sz="3200" i="1">
                                  <a:solidFill>
                                    <a:srgbClr val="0000CC"/>
                                  </a:solidFill>
                                  <a:latin typeface="Cambria Math" panose="02040503050406030204" pitchFamily="18" charset="0"/>
                                </a:rPr>
                                <m:t>𝑘𝑘</m:t>
                              </m:r>
                            </m:sub>
                          </m:sSub>
                        </m:den>
                      </m:f>
                      <m:r>
                        <a:rPr lang="en-US" sz="3200" i="1">
                          <a:solidFill>
                            <a:srgbClr val="0000CC"/>
                          </a:solidFill>
                          <a:latin typeface="Cambria Math" panose="02040503050406030204" pitchFamily="18" charset="0"/>
                        </a:rPr>
                        <m:t>=</m:t>
                      </m:r>
                      <m:f>
                        <m:fPr>
                          <m:ctrlPr>
                            <a:rPr lang="en-US" sz="3200" i="1">
                              <a:solidFill>
                                <a:srgbClr val="0000CC"/>
                              </a:solidFill>
                              <a:latin typeface="Cambria Math" panose="02040503050406030204" pitchFamily="18" charset="0"/>
                            </a:rPr>
                          </m:ctrlPr>
                        </m:fPr>
                        <m:num>
                          <m:r>
                            <a:rPr lang="en-US" sz="3200" i="1">
                              <a:solidFill>
                                <a:srgbClr val="0000CC"/>
                              </a:solidFill>
                              <a:latin typeface="Cambria Math" panose="02040503050406030204" pitchFamily="18" charset="0"/>
                            </a:rPr>
                            <m:t>2</m:t>
                          </m:r>
                        </m:num>
                        <m:den>
                          <m:r>
                            <a:rPr lang="en-US" sz="3200" i="1">
                              <a:solidFill>
                                <a:srgbClr val="0000CC"/>
                              </a:solidFill>
                              <a:latin typeface="Cambria Math" panose="02040503050406030204" pitchFamily="18" charset="0"/>
                            </a:rPr>
                            <m:t>29</m:t>
                          </m:r>
                        </m:den>
                      </m:f>
                      <m:r>
                        <a:rPr lang="en-US" sz="3200" i="1">
                          <a:solidFill>
                            <a:srgbClr val="0000CC"/>
                          </a:solidFill>
                          <a:latin typeface="Cambria Math" panose="02040503050406030204" pitchFamily="18" charset="0"/>
                        </a:rPr>
                        <m:t>≈ 0.07</m:t>
                      </m:r>
                    </m:oMath>
                  </m:oMathPara>
                </a14:m>
                <a:endParaRPr lang="en-US" sz="3200" dirty="0">
                  <a:solidFill>
                    <a:srgbClr val="0000CC"/>
                  </a:solidFill>
                  <a:latin typeface="Times New Roman" panose="02020603050405020304" pitchFamily="18" charset="0"/>
                  <a:cs typeface="Times New Roman" panose="02020603050405020304" pitchFamily="18" charset="0"/>
                </a:endParaRPr>
              </a:p>
              <a:p>
                <a:r>
                  <a:rPr lang="en-US" sz="3200" dirty="0" err="1">
                    <a:solidFill>
                      <a:srgbClr val="0000CC"/>
                    </a:solidFill>
                    <a:latin typeface="Times New Roman" panose="02020603050405020304" pitchFamily="18" charset="0"/>
                    <a:cs typeface="Times New Roman" panose="02020603050405020304" pitchFamily="18" charset="0"/>
                  </a:rPr>
                  <a:t>Vậy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 hydrogen </a:t>
                </a:r>
                <a:r>
                  <a:rPr lang="en-US" sz="3200" dirty="0" err="1">
                    <a:solidFill>
                      <a:srgbClr val="0000CC"/>
                    </a:solidFill>
                    <a:latin typeface="Times New Roman" panose="02020603050405020304" pitchFamily="18" charset="0"/>
                    <a:cs typeface="Times New Roman" panose="02020603050405020304" pitchFamily="18" charset="0"/>
                  </a:rPr>
                  <a:t>nhẹ</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hơn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khoảng</a:t>
                </a:r>
                <a:r>
                  <a:rPr lang="en-US" sz="3200" dirty="0">
                    <a:solidFill>
                      <a:srgbClr val="0000CC"/>
                    </a:solidFill>
                    <a:latin typeface="Times New Roman" panose="02020603050405020304" pitchFamily="18" charset="0"/>
                    <a:cs typeface="Times New Roman" panose="02020603050405020304" pitchFamily="18" charset="0"/>
                  </a:rPr>
                  <a:t> 0,07 </a:t>
                </a:r>
                <a:r>
                  <a:rPr lang="en-US" sz="3200" dirty="0" err="1">
                    <a:solidFill>
                      <a:srgbClr val="0000CC"/>
                    </a:solidFill>
                    <a:latin typeface="Times New Roman" panose="02020603050405020304" pitchFamily="18" charset="0"/>
                    <a:cs typeface="Times New Roman" panose="02020603050405020304" pitchFamily="18" charset="0"/>
                  </a:rPr>
                  <a:t>lần</a:t>
                </a:r>
                <a:r>
                  <a:rPr lang="en-US" sz="3200" dirty="0">
                    <a:solidFill>
                      <a:srgbClr val="0000CC"/>
                    </a:solidFill>
                    <a:latin typeface="Times New Roman" panose="02020603050405020304" pitchFamily="18" charset="0"/>
                    <a:cs typeface="Times New Roman" panose="02020603050405020304" pitchFamily="18" charset="0"/>
                  </a:rPr>
                  <a:t>.</a:t>
                </a:r>
              </a:p>
              <a:p>
                <a:r>
                  <a:rPr lang="en-US" sz="3200" dirty="0">
                    <a:solidFill>
                      <a:srgbClr val="0000CC"/>
                    </a:solidFill>
                    <a:latin typeface="Times New Roman" panose="02020603050405020304" pitchFamily="18" charset="0"/>
                    <a:cs typeface="Times New Roman" panose="02020603050405020304" pitchFamily="18" charset="0"/>
                  </a:rPr>
                  <a:t>b) Do </a:t>
                </a:r>
                <a:r>
                  <a:rPr lang="en-US" sz="3200" dirty="0" err="1">
                    <a:solidFill>
                      <a:srgbClr val="0000CC"/>
                    </a:solidFill>
                    <a:latin typeface="Times New Roman" panose="02020603050405020304" pitchFamily="18" charset="0"/>
                    <a:cs typeface="Times New Roman" panose="02020603050405020304" pitchFamily="18" charset="0"/>
                  </a:rPr>
                  <a:t>nhẹ</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hơn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 hydrogen </a:t>
                </a:r>
                <a:r>
                  <a:rPr lang="en-US" sz="3200" dirty="0" err="1">
                    <a:solidFill>
                      <a:srgbClr val="0000CC"/>
                    </a:solidFill>
                    <a:latin typeface="Times New Roman" panose="02020603050405020304" pitchFamily="18" charset="0"/>
                    <a:cs typeface="Times New Roman" panose="02020603050405020304" pitchFamily="18" charset="0"/>
                  </a:rPr>
                  <a:t>sẽ</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bị</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khí</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đẩy</a:t>
                </a:r>
                <a:r>
                  <a:rPr lang="en-US" sz="3200" dirty="0">
                    <a:solidFill>
                      <a:srgbClr val="0000CC"/>
                    </a:solidFill>
                    <a:latin typeface="Times New Roman" panose="02020603050405020304" pitchFamily="18" charset="0"/>
                    <a:cs typeface="Times New Roman" panose="02020603050405020304" pitchFamily="18" charset="0"/>
                  </a:rPr>
                  <a:t> bay </a:t>
                </a:r>
                <a:r>
                  <a:rPr lang="en-US" sz="3200" dirty="0" err="1">
                    <a:solidFill>
                      <a:srgbClr val="0000CC"/>
                    </a:solidFill>
                    <a:latin typeface="Times New Roman" panose="02020603050405020304" pitchFamily="18" charset="0"/>
                    <a:cs typeface="Times New Roman" panose="02020603050405020304" pitchFamily="18" charset="0"/>
                  </a:rPr>
                  <a:t>lên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trên</a:t>
                </a:r>
                <a:r>
                  <a:rPr lang="en-US" sz="3200" dirty="0">
                    <a:solidFill>
                      <a:srgbClr val="0000CC"/>
                    </a:solidFill>
                    <a:latin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59470" y="1879345"/>
                <a:ext cx="11106065" cy="3514808"/>
              </a:xfrm>
              <a:prstGeom prst="rect">
                <a:avLst/>
              </a:prstGeom>
              <a:blipFill>
                <a:blip r:embed="rId4"/>
                <a:stretch>
                  <a:fillRect l="-1427" t="-1213" b="-502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V</a:t>
              </a:r>
              <a:r>
                <a:rPr lang="en-US" sz="4000" b="1" dirty="0" smtClean="0">
                  <a:solidFill>
                    <a:schemeClr val="bg1"/>
                  </a:solidFill>
                  <a:latin typeface="Times New Roman" panose="02020603050405020304" pitchFamily="18" charset="0"/>
                  <a:cs typeface="Times New Roman" panose="02020603050405020304" pitchFamily="18" charset="0"/>
                </a:rPr>
                <a:t>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Tỉ</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khối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chất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khí</a:t>
              </a:r>
              <a:endParaRPr lang="en-US" sz="4000" b="1" dirty="0">
                <a:solidFill>
                  <a:schemeClr val="bg1"/>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nl-NL" sz="3200" i="1" kern="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Tỉ khối của khí A đối với khí B: </a:t>
                </a:r>
              </a:p>
              <a:p>
                <a:r>
                  <a:rPr lang="nl-NL" sz="3200" i="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nl-NL" sz="3200" i="1" kern="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baseline="-25000" dirty="0" err="1"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baseline="-2500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3200"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=&gt; M</a:t>
                </a:r>
                <a:r>
                  <a:rPr lang="en-US" sz="3200" kern="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kern="0" baseline="-250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kern="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 M</a:t>
                </a:r>
                <a:r>
                  <a:rPr lang="en-US" sz="3200" kern="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M</a:t>
                </a:r>
                <a:r>
                  <a:rPr lang="en-US" sz="3200" kern="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kern="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solidFill>
                              <a:srgbClr val="0000CC"/>
                            </a:solidFill>
                            <a:latin typeface="Times New Roman" panose="02020603050405020304" pitchFamily="18" charset="0"/>
                            <a:ea typeface="Calibri" panose="020F0502020204030204" pitchFamily="34" charset="0"/>
                            <a:cs typeface="Times New Roman" panose="02020603050405020304" pitchFamily="18" charset="0"/>
                          </a:rPr>
                          <m:t>d</m:t>
                        </m:r>
                        <m:r>
                          <m:rPr>
                            <m:nor/>
                          </m:rPr>
                          <a:rPr lang="en-US" sz="3200" baseline="-25000">
                            <a:solidFill>
                              <a:srgbClr val="0000CC"/>
                            </a:solidFill>
                            <a:latin typeface="Times New Roman" panose="02020603050405020304" pitchFamily="18" charset="0"/>
                            <a:ea typeface="Calibri" panose="020F0502020204030204" pitchFamily="34" charset="0"/>
                            <a:cs typeface="Times New Roman" panose="02020603050405020304" pitchFamily="18" charset="0"/>
                          </a:rPr>
                          <m:t>A</m:t>
                        </m:r>
                        <m:r>
                          <m:rPr>
                            <m:nor/>
                          </m:rPr>
                          <a:rPr lang="en-US" sz="3200" baseline="-25000">
                            <a:solidFill>
                              <a:srgbClr val="0000CC"/>
                            </a:solidFill>
                            <a:latin typeface="Times New Roman" panose="02020603050405020304" pitchFamily="18" charset="0"/>
                            <a:ea typeface="Calibri" panose="020F0502020204030204" pitchFamily="34" charset="0"/>
                            <a:cs typeface="Times New Roman" panose="02020603050405020304" pitchFamily="18" charset="0"/>
                          </a:rPr>
                          <m:t> /</m:t>
                        </m:r>
                        <m:r>
                          <m:rPr>
                            <m:nor/>
                          </m:rPr>
                          <a:rPr lang="en-US" sz="3200" baseline="-25000">
                            <a:solidFill>
                              <a:srgbClr val="0000CC"/>
                            </a:solidFill>
                            <a:latin typeface="Times New Roman" panose="02020603050405020304" pitchFamily="18" charset="0"/>
                            <a:ea typeface="Calibri" panose="020F0502020204030204" pitchFamily="34" charset="0"/>
                            <a:cs typeface="Times New Roman" panose="02020603050405020304" pitchFamily="18" charset="0"/>
                          </a:rPr>
                          <m:t>B</m:t>
                        </m:r>
                      </m:den>
                    </m:f>
                  </m:oMath>
                </a14:m>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300"/>
                  </a:spcAft>
                </a:pPr>
                <a:r>
                  <a:rPr lang="nl-NL" sz="32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Tỉ khối của khí A đối với không khí (</a:t>
                </a:r>
                <a:r>
                  <a:rPr lang="vi-VN" sz="3200" dirty="0">
                    <a:solidFill>
                      <a:srgbClr val="0000CC"/>
                    </a:solidFill>
                    <a:latin typeface="Times New Roman" panose="02020603050405020304" pitchFamily="18" charset="0"/>
                    <a:cs typeface="Times New Roman" panose="02020603050405020304" pitchFamily="18" charset="0"/>
                  </a:rPr>
                  <a:t>d</a:t>
                </a:r>
                <a:r>
                  <a:rPr lang="vi-VN" sz="3200" baseline="-25000" dirty="0">
                    <a:solidFill>
                      <a:srgbClr val="0000CC"/>
                    </a:solidFill>
                    <a:latin typeface="Times New Roman" panose="02020603050405020304" pitchFamily="18" charset="0"/>
                    <a:cs typeface="Times New Roman" panose="02020603050405020304" pitchFamily="18" charset="0"/>
                  </a:rPr>
                  <a:t>A/</a:t>
                </a:r>
                <a:r>
                  <a:rPr lang="en-US" sz="3200" baseline="-25000" dirty="0" err="1">
                    <a:solidFill>
                      <a:srgbClr val="0000CC"/>
                    </a:solidFill>
                    <a:latin typeface="Times New Roman" panose="02020603050405020304" pitchFamily="18" charset="0"/>
                    <a:cs typeface="Times New Roman" panose="02020603050405020304" pitchFamily="18" charset="0"/>
                  </a:rPr>
                  <a:t>kk</a:t>
                </a:r>
                <a:r>
                  <a:rPr lang="en-US" sz="3200" dirty="0">
                    <a:solidFill>
                      <a:srgbClr val="0000CC"/>
                    </a:solidFill>
                    <a:latin typeface="Times New Roman" panose="02020603050405020304" pitchFamily="18" charset="0"/>
                    <a:cs typeface="Times New Roman" panose="02020603050405020304" pitchFamily="18" charset="0"/>
                  </a:rPr>
                  <a:t>)</a:t>
                </a:r>
                <a:r>
                  <a:rPr lang="nl-NL" sz="32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300"/>
                  </a:spcAft>
                </a:pPr>
                <a:r>
                  <a:rPr lang="nl-NL" sz="3200" i="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nl-NL" sz="32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baseline="-250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250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kk</a:t>
                </a:r>
                <a:r>
                  <a:rPr lang="en-US" sz="320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rgbClr val="0000CC"/>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vi-VN"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fr-FR"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a:t>
                </a:r>
                <a:r>
                  <a:rPr lang="fr-FR" sz="320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a:t>
                </a:r>
                <a:r>
                  <a:rPr lang="fr-FR"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32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a:t>
                </a:r>
                <a:r>
                  <a:rPr lang="fr-FR" sz="3200" baseline="-250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a:t>
                </a:r>
                <a:r>
                  <a:rPr lang="fr-FR" sz="3200" baseline="-25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/KK</a:t>
                </a:r>
                <a:r>
                  <a:rPr lang="fr-FR"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29</a:t>
                </a:r>
                <a:endParaRPr lang="en-US" sz="3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dirty="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5914860" y="137716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dirty="0">
                <a:solidFill>
                  <a:srgbClr val="0000CC"/>
                </a:solidFill>
                <a:latin typeface="+mj-lt"/>
                <a:cs typeface="Arial" panose="020B0604020202020204" pitchFamily="34" charset="0"/>
              </a:rPr>
              <a:t>Trong đó:</a:t>
            </a:r>
          </a:p>
          <a:p>
            <a:pPr eaLnBrk="1" hangingPunct="1"/>
            <a:r>
              <a:rPr lang="vi-VN" sz="2400" dirty="0">
                <a:solidFill>
                  <a:srgbClr val="0000CC"/>
                </a:solidFill>
                <a:latin typeface="+mj-lt"/>
                <a:cs typeface="Arial" panose="020B0604020202020204" pitchFamily="34" charset="0"/>
              </a:rPr>
              <a:t>d</a:t>
            </a:r>
            <a:r>
              <a:rPr lang="vi-VN" sz="2400" baseline="-25000" dirty="0">
                <a:solidFill>
                  <a:srgbClr val="0000CC"/>
                </a:solidFill>
                <a:latin typeface="+mj-lt"/>
                <a:cs typeface="Arial" panose="020B0604020202020204" pitchFamily="34" charset="0"/>
              </a:rPr>
              <a:t>A/</a:t>
            </a:r>
            <a:r>
              <a:rPr lang="en-US" sz="2400" baseline="-25000" dirty="0">
                <a:solidFill>
                  <a:srgbClr val="0000CC"/>
                </a:solidFill>
                <a:latin typeface="+mj-lt"/>
                <a:cs typeface="Arial" panose="020B0604020202020204" pitchFamily="34" charset="0"/>
              </a:rPr>
              <a:t>B</a:t>
            </a:r>
            <a:r>
              <a:rPr lang="vi-VN" sz="2400" baseline="-25000" dirty="0">
                <a:solidFill>
                  <a:srgbClr val="0000CC"/>
                </a:solidFill>
                <a:latin typeface="+mj-lt"/>
                <a:cs typeface="Arial" panose="020B0604020202020204" pitchFamily="34" charset="0"/>
              </a:rPr>
              <a:t>:</a:t>
            </a:r>
            <a:r>
              <a:rPr lang="vi-VN" sz="2400" dirty="0">
                <a:solidFill>
                  <a:srgbClr val="0000CC"/>
                </a:solidFill>
                <a:latin typeface="+mj-lt"/>
                <a:cs typeface="Arial" panose="020B0604020202020204" pitchFamily="34" charset="0"/>
              </a:rPr>
              <a:t> là tỉ khối của khí A đối với khí</a:t>
            </a:r>
            <a:r>
              <a:rPr lang="en-US" sz="2400" dirty="0">
                <a:solidFill>
                  <a:srgbClr val="0000CC"/>
                </a:solidFill>
                <a:latin typeface="+mj-lt"/>
                <a:cs typeface="Arial" panose="020B0604020202020204" pitchFamily="34" charset="0"/>
              </a:rPr>
              <a:t> B</a:t>
            </a:r>
            <a:r>
              <a:rPr lang="vi-VN" sz="2400" dirty="0">
                <a:solidFill>
                  <a:srgbClr val="0000CC"/>
                </a:solidFill>
                <a:latin typeface="+mj-lt"/>
                <a:cs typeface="Arial" panose="020B0604020202020204" pitchFamily="34" charset="0"/>
              </a:rPr>
              <a:t>.</a:t>
            </a:r>
          </a:p>
          <a:p>
            <a:pPr eaLnBrk="1" hangingPunct="1"/>
            <a:r>
              <a:rPr lang="vi-VN" sz="2400" dirty="0">
                <a:solidFill>
                  <a:srgbClr val="0000CC"/>
                </a:solidFill>
                <a:latin typeface="+mj-lt"/>
                <a:cs typeface="Arial" panose="020B0604020202020204" pitchFamily="34" charset="0"/>
              </a:rPr>
              <a:t>M</a:t>
            </a:r>
            <a:r>
              <a:rPr lang="vi-VN" sz="2400" baseline="-25000" dirty="0">
                <a:solidFill>
                  <a:srgbClr val="0000CC"/>
                </a:solidFill>
                <a:latin typeface="+mj-lt"/>
                <a:cs typeface="Arial" panose="020B0604020202020204" pitchFamily="34" charset="0"/>
              </a:rPr>
              <a:t>A</a:t>
            </a:r>
            <a:r>
              <a:rPr lang="vi-VN" sz="2400" dirty="0">
                <a:solidFill>
                  <a:srgbClr val="0000CC"/>
                </a:solidFill>
                <a:latin typeface="+mj-lt"/>
                <a:cs typeface="Arial" panose="020B0604020202020204" pitchFamily="34" charset="0"/>
              </a:rPr>
              <a:t> : là khối lượng mol của khí A.</a:t>
            </a:r>
          </a:p>
          <a:p>
            <a:pPr eaLnBrk="1" hangingPunct="1"/>
            <a:r>
              <a:rPr lang="vi-VN" sz="2400" dirty="0">
                <a:solidFill>
                  <a:srgbClr val="0000CC"/>
                </a:solidFill>
                <a:latin typeface="+mj-lt"/>
                <a:cs typeface="Arial" panose="020B0604020202020204" pitchFamily="34" charset="0"/>
              </a:rPr>
              <a:t>M</a:t>
            </a:r>
            <a:r>
              <a:rPr lang="vi-VN" sz="2400" baseline="-25000" dirty="0">
                <a:solidFill>
                  <a:srgbClr val="0000CC"/>
                </a:solidFill>
                <a:latin typeface="+mj-lt"/>
                <a:cs typeface="Arial" panose="020B0604020202020204" pitchFamily="34" charset="0"/>
              </a:rPr>
              <a:t>B </a:t>
            </a:r>
            <a:r>
              <a:rPr lang="vi-VN" sz="2400" dirty="0">
                <a:solidFill>
                  <a:srgbClr val="0000CC"/>
                </a:solidFill>
                <a:latin typeface="+mj-lt"/>
                <a:cs typeface="Arial" panose="020B0604020202020204" pitchFamily="34" charset="0"/>
              </a:rPr>
              <a:t> : là khối lượng mol của khí B</a:t>
            </a:r>
            <a:endParaRPr lang="en-US" sz="2800" baseline="-25000" dirty="0">
              <a:solidFill>
                <a:srgbClr val="0000CC"/>
              </a:solidFill>
              <a:latin typeface="+mj-lt"/>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3350429"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3080"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948545" y="377020"/>
              <a:ext cx="4821381"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1. </a:t>
              </a:r>
              <a:r>
                <a:rPr lang="en-US" sz="4000" b="1" dirty="0" err="1">
                  <a:solidFill>
                    <a:schemeClr val="bg1"/>
                  </a:solidFill>
                  <a:latin typeface="Times New Roman" panose="02020603050405020304" pitchFamily="18" charset="0"/>
                  <a:cs typeface="Times New Roman" panose="02020603050405020304" pitchFamily="18" charset="0"/>
                </a:rPr>
                <a:t>Khái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niệm</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mol</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647952" y="127872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dirty="0" err="1"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spc="15" dirty="0" smtClean="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thả</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dịp</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trụ</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spc="15"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bọc</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treo</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spc="15"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800" spc="15"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spc="15"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súc</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rửa</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khơi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thoảng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dirty="0" err="1">
                <a:latin typeface="Arial" panose="020B0604020202020204" pitchFamily="34" charset="0"/>
                <a:cs typeface="Arial" panose="020B0604020202020204" pitchFamily="34" charset="0"/>
              </a:rPr>
              <a:t>Như</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vậy</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1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carbon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12 </a:t>
            </a:r>
            <a:r>
              <a:rPr lang="en-US" sz="2800" i="1" dirty="0" err="1">
                <a:latin typeface="Arial" panose="020B0604020202020204" pitchFamily="34" charset="0"/>
                <a:cs typeface="Arial" panose="020B0604020202020204" pitchFamily="34" charset="0"/>
              </a:rPr>
              <a:t>amu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này</a:t>
            </a:r>
            <a:r>
              <a:rPr lang="en-US" sz="2800" i="1" dirty="0">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vô</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cùng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nhỏ</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bé</a:t>
            </a:r>
            <a:r>
              <a:rPr lang="en-US" sz="2800" i="1" dirty="0">
                <a:latin typeface="Arial" panose="020B0604020202020204" pitchFamily="34" charset="0"/>
                <a:cs typeface="Arial" panose="020B0604020202020204" pitchFamily="34" charset="0"/>
              </a:rPr>
              <a:t>, </a:t>
            </a:r>
            <a:r>
              <a:rPr lang="en-US" sz="2800" i="1" u="sng" dirty="0" err="1">
                <a:solidFill>
                  <a:srgbClr val="0070C0"/>
                </a:solidFill>
                <a:latin typeface="Arial" panose="020B0604020202020204" pitchFamily="34" charset="0"/>
                <a:cs typeface="Arial" panose="020B0604020202020204" pitchFamily="34" charset="0"/>
              </a:rPr>
              <a:t>không</a:t>
            </a:r>
            <a:r>
              <a:rPr lang="en-US" sz="2800" i="1" u="sng" dirty="0">
                <a:solidFill>
                  <a:srgbClr val="0070C0"/>
                </a:solidFill>
                <a:latin typeface="Arial" panose="020B0604020202020204" pitchFamily="34" charset="0"/>
                <a:cs typeface="Arial" panose="020B0604020202020204" pitchFamily="34" charset="0"/>
              </a:rPr>
              <a:t> </a:t>
            </a:r>
            <a:r>
              <a:rPr lang="en-US" sz="2800" i="1" u="sng" dirty="0" err="1">
                <a:solidFill>
                  <a:srgbClr val="0070C0"/>
                </a:solidFill>
                <a:latin typeface="Arial" panose="020B0604020202020204" pitchFamily="34" charset="0"/>
                <a:cs typeface="Arial" panose="020B0604020202020204" pitchFamily="34" charset="0"/>
              </a:rPr>
              <a:t>thể</a:t>
            </a:r>
            <a:r>
              <a:rPr lang="en-US" sz="2800" i="1" u="sng" dirty="0">
                <a:solidFill>
                  <a:srgbClr val="0070C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cân</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bằng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các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dụng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cụ</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thông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thường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khối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lượng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1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carbon </a:t>
            </a:r>
            <a:r>
              <a:rPr lang="en-US" sz="2800" i="1" dirty="0" err="1">
                <a:latin typeface="Arial" panose="020B0604020202020204" pitchFamily="34" charset="0"/>
                <a:cs typeface="Arial" panose="020B0604020202020204" pitchFamily="34" charset="0"/>
              </a:rPr>
              <a:t>tính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theo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đơn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vị</a:t>
            </a:r>
            <a:r>
              <a:rPr lang="en-US" sz="2800" i="1" dirty="0">
                <a:latin typeface="Arial" panose="020B0604020202020204" pitchFamily="34" charset="0"/>
                <a:cs typeface="Arial" panose="020B0604020202020204" pitchFamily="34" charset="0"/>
              </a:rPr>
              <a:t> gam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1,9916.10</a:t>
            </a:r>
            <a:r>
              <a:rPr lang="en-US" sz="2800" i="1" baseline="30000" dirty="0">
                <a:latin typeface="Arial" panose="020B0604020202020204" pitchFamily="34" charset="0"/>
                <a:cs typeface="Arial" panose="020B0604020202020204" pitchFamily="34" charset="0"/>
              </a:rPr>
              <a:t>-23</a:t>
            </a:r>
            <a:r>
              <a:rPr lang="en-US" sz="2800" i="1" dirty="0">
                <a:latin typeface="Arial" panose="020B0604020202020204" pitchFamily="34" charset="0"/>
                <a:cs typeface="Arial" panose="020B0604020202020204" pitchFamily="34" charset="0"/>
              </a:rPr>
              <a:t> gam).</a:t>
            </a:r>
            <a:endParaRPr lang="en-US" sz="2800" dirty="0">
              <a:latin typeface="Arial" panose="020B0604020202020204" pitchFamily="34" charset="0"/>
              <a:cs typeface="Arial" panose="020B0604020202020204" pitchFamily="34" charset="0"/>
            </a:endParaRPr>
          </a:p>
          <a:p>
            <a:pPr fontAlgn="base"/>
            <a:r>
              <a:rPr lang="en-US" sz="2800" i="1" dirty="0" err="1" smtClean="0">
                <a:latin typeface="Arial" panose="020B0604020202020204" pitchFamily="34" charset="0"/>
                <a:cs typeface="Arial" panose="020B0604020202020204" pitchFamily="34" charset="0"/>
              </a:rPr>
              <a:t>Nhưng</a:t>
            </a:r>
            <a:r>
              <a:rPr lang="en-US" sz="2800" i="1" dirty="0" smtClean="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ta </a:t>
            </a:r>
            <a:r>
              <a:rPr lang="en-US" sz="2800" i="1" dirty="0" err="1">
                <a:latin typeface="Arial" panose="020B0604020202020204" pitchFamily="34" charset="0"/>
                <a:cs typeface="Arial" panose="020B0604020202020204" pitchFamily="34" charset="0"/>
              </a:rPr>
              <a:t>dễ</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dàng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cân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12 gam carbon. </a:t>
            </a:r>
            <a:r>
              <a:rPr lang="en-US" sz="2800" i="1" dirty="0" err="1">
                <a:latin typeface="Arial" panose="020B0604020202020204" pitchFamily="34" charset="0"/>
                <a:cs typeface="Arial" panose="020B0604020202020204" pitchFamily="34" charset="0"/>
              </a:rPr>
              <a:t>Các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nhà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khoa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học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đã</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tìm</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ra</a:t>
            </a:r>
            <a:r>
              <a:rPr lang="en-US" sz="2800" i="1" dirty="0">
                <a:latin typeface="Arial" panose="020B0604020202020204" pitchFamily="34" charset="0"/>
                <a:cs typeface="Arial" panose="020B0604020202020204" pitchFamily="34" charset="0"/>
              </a:rPr>
              <a:t> 12 gam carbon </a:t>
            </a:r>
            <a:r>
              <a:rPr lang="en-US" sz="2800" i="1" dirty="0" err="1">
                <a:latin typeface="Arial" panose="020B0604020202020204" pitchFamily="34" charset="0"/>
                <a:cs typeface="Arial" panose="020B0604020202020204" pitchFamily="34" charset="0"/>
              </a:rPr>
              <a:t>có</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chứa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số</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nguyên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6,022.10</a:t>
            </a:r>
            <a:r>
              <a:rPr lang="en-US" sz="2800" i="1" baseline="30000" dirty="0">
                <a:latin typeface="Arial" panose="020B0604020202020204" pitchFamily="34" charset="0"/>
                <a:cs typeface="Arial" panose="020B0604020202020204" pitchFamily="34" charset="0"/>
              </a:rPr>
              <a:t>23</a:t>
            </a:r>
            <a:r>
              <a:rPr lang="en-US" sz="2800" i="1" dirty="0">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Số</a:t>
            </a:r>
            <a:r>
              <a:rPr lang="en-US" sz="2800" i="1" dirty="0">
                <a:solidFill>
                  <a:srgbClr val="FF0000"/>
                </a:solidFill>
                <a:latin typeface="Arial" panose="020B0604020202020204" pitchFamily="34" charset="0"/>
                <a:cs typeface="Arial" panose="020B0604020202020204" pitchFamily="34" charset="0"/>
              </a:rPr>
              <a:t> 6,022.10</a:t>
            </a:r>
            <a:r>
              <a:rPr lang="en-US" sz="2800" i="1" baseline="30000" dirty="0">
                <a:solidFill>
                  <a:srgbClr val="FF0000"/>
                </a:solidFill>
                <a:latin typeface="Arial" panose="020B0604020202020204" pitchFamily="34" charset="0"/>
                <a:cs typeface="Arial" panose="020B0604020202020204" pitchFamily="34" charset="0"/>
              </a:rPr>
              <a:t>23 </a:t>
            </a:r>
            <a:r>
              <a:rPr lang="en-US" sz="2800" i="1" dirty="0" err="1">
                <a:solidFill>
                  <a:srgbClr val="FF0000"/>
                </a:solidFill>
                <a:latin typeface="Arial" panose="020B0604020202020204" pitchFamily="34" charset="0"/>
                <a:cs typeface="Arial" panose="020B0604020202020204" pitchFamily="34" charset="0"/>
              </a:rPr>
              <a:t>được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gọi</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là</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số</a:t>
            </a:r>
            <a:r>
              <a:rPr lang="en-US" sz="2800" i="1" dirty="0">
                <a:solidFill>
                  <a:srgbClr val="FF0000"/>
                </a:solidFill>
                <a:latin typeface="Arial" panose="020B0604020202020204" pitchFamily="34" charset="0"/>
                <a:cs typeface="Arial" panose="020B0604020202020204" pitchFamily="34" charset="0"/>
              </a:rPr>
              <a:t> Avogadro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kí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hiệu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a:solidFill>
                  <a:srgbClr val="FF0000"/>
                </a:solidFill>
                <a:latin typeface="Arial" panose="020B0604020202020204" pitchFamily="34" charset="0"/>
                <a:cs typeface="Arial" panose="020B0604020202020204" pitchFamily="34" charset="0"/>
              </a:rPr>
              <a:t>N</a:t>
            </a:r>
            <a:r>
              <a:rPr lang="en-US" sz="2800" i="1" baseline="-25000" dirty="0">
                <a:solidFill>
                  <a:srgbClr val="FF0000"/>
                </a:solidFill>
                <a:latin typeface="Arial" panose="020B0604020202020204" pitchFamily="34" charset="0"/>
                <a:cs typeface="Arial" panose="020B0604020202020204" pitchFamily="34" charset="0"/>
              </a:rPr>
              <a:t>A</a:t>
            </a:r>
            <a:r>
              <a:rPr lang="en-US" sz="2800"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262979"/>
          </a:xfrm>
          <a:prstGeom prst="rect">
            <a:avLst/>
          </a:prstGeom>
          <a:noFill/>
        </p:spPr>
        <p:txBody>
          <a:bodyPr wrap="square">
            <a:spAutoFit/>
          </a:bodyPr>
          <a:lstStyle/>
          <a:p>
            <a:pPr algn="ctr"/>
            <a:r>
              <a:rPr lang="en-US" sz="2800" dirty="0">
                <a:solidFill>
                  <a:srgbClr val="0000CC"/>
                </a:solidFill>
                <a:latin typeface="Times New Roman" panose="02020603050405020304" pitchFamily="18" charset="0"/>
                <a:cs typeface="Times New Roman" panose="02020603050405020304" pitchFamily="18" charset="0"/>
              </a:rPr>
              <a:t>L</a:t>
            </a:r>
            <a:r>
              <a:rPr lang="vi-VN" sz="2800" b="0" i="0" dirty="0">
                <a:solidFill>
                  <a:srgbClr val="0000CC"/>
                </a:solidFill>
                <a:effectLst/>
                <a:latin typeface="Times New Roman" panose="02020603050405020304" pitchFamily="18" charset="0"/>
                <a:cs typeface="Times New Roman" panose="02020603050405020304" pitchFamily="18" charset="0"/>
              </a:rPr>
              <a:t>à </a:t>
            </a:r>
            <a:r>
              <a:rPr lang="vi-VN" sz="2800" b="1" i="0" u="none" strike="noStrike" dirty="0">
                <a:solidFill>
                  <a:srgbClr val="0000CC"/>
                </a:solidFill>
                <a:effectLst/>
                <a:latin typeface="Times New Roman" panose="02020603050405020304" pitchFamily="18" charset="0"/>
                <a:cs typeface="Times New Roman" panose="02020603050405020304" pitchFamily="18" charset="0"/>
                <a:hlinkClick r:id="rId4" tooltip="Nhà hóa học">
                  <a:extLst>
                    <a:ext uri="{A12FA001-AC4F-418D-AE19-62706E023703}">
                      <ahyp:hlinkClr xmlns:ahyp="http://schemas.microsoft.com/office/drawing/2018/hyperlinkcolor" xmlns="" val="tx"/>
                    </a:ext>
                  </a:extLst>
                </a:hlinkClick>
              </a:rPr>
              <a:t>nhà hóa học</a:t>
            </a:r>
            <a:r>
              <a:rPr lang="vi-VN" sz="2800" b="1" i="0" dirty="0">
                <a:solidFill>
                  <a:srgbClr val="0000CC"/>
                </a:solidFill>
                <a:effectLst/>
                <a:latin typeface="Times New Roman" panose="02020603050405020304" pitchFamily="18" charset="0"/>
                <a:cs typeface="Times New Roman" panose="02020603050405020304" pitchFamily="18" charset="0"/>
              </a:rPr>
              <a:t>, </a:t>
            </a:r>
            <a:r>
              <a:rPr lang="vi-VN" sz="2800" b="1" i="0" u="none" strike="noStrike" dirty="0">
                <a:solidFill>
                  <a:srgbClr val="0000CC"/>
                </a:solidFill>
                <a:effectLst/>
                <a:latin typeface="Times New Roman" panose="02020603050405020304" pitchFamily="18" charset="0"/>
                <a:cs typeface="Times New Roman" panose="02020603050405020304" pitchFamily="18" charset="0"/>
                <a:hlinkClick r:id="rId5" tooltip="Nhà vật lý">
                  <a:extLst>
                    <a:ext uri="{A12FA001-AC4F-418D-AE19-62706E023703}">
                      <ahyp:hlinkClr xmlns:ahyp="http://schemas.microsoft.com/office/drawing/2018/hyperlinkcolor" xmlns="" val="tx"/>
                    </a:ext>
                  </a:extLst>
                </a:hlinkClick>
              </a:rPr>
              <a:t>nhà vật lý</a:t>
            </a:r>
            <a:r>
              <a:rPr lang="vi-VN" sz="2800" b="0" i="0" dirty="0">
                <a:solidFill>
                  <a:srgbClr val="0000CC"/>
                </a:solidFill>
                <a:effectLst/>
                <a:latin typeface="Times New Roman" panose="02020603050405020304" pitchFamily="18" charset="0"/>
                <a:cs typeface="Times New Roman" panose="02020603050405020304" pitchFamily="18" charset="0"/>
              </a:rPr>
              <a:t> người Ý.</a:t>
            </a:r>
            <a:endParaRPr lang="en-US" sz="2800" b="0" i="0" dirty="0">
              <a:solidFill>
                <a:srgbClr val="0000CC"/>
              </a:solidFill>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2800" b="0" i="0" u="none" strike="noStrike" dirty="0">
                <a:solidFill>
                  <a:srgbClr val="0000CC"/>
                </a:solidFill>
                <a:effectLst/>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Ông sinh tại Turin, Ý trong</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một gia đình luật gia Italia.</a:t>
            </a:r>
            <a:endParaRPr lang="vi-VN" sz="2800" b="0" dirty="0">
              <a:solidFill>
                <a:srgbClr val="0000CC"/>
              </a:solidFill>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2800" b="0" i="0" u="none" strike="noStrike" dirty="0">
                <a:solidFill>
                  <a:srgbClr val="0000CC"/>
                </a:solidFill>
                <a:effectLst/>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Năm 1806 ông được mời</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giảng dạy vật lý ở trường Đại</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học Turin và bắt đầu tiến</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hành nghiên cứu khoa học.</a:t>
            </a:r>
            <a:endParaRPr lang="vi-VN" sz="2800" b="0" dirty="0">
              <a:solidFill>
                <a:srgbClr val="0000CC"/>
              </a:solidFill>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Là người đầu tiên xác định</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thành phần định tính, định</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lượng của các hợp chất, phát</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minh ra định luật Avogadro</a:t>
            </a:r>
            <a:r>
              <a:rPr lang="en-US" sz="2800" dirty="0">
                <a:solidFill>
                  <a:srgbClr val="0000CC"/>
                </a:solidFill>
                <a:latin typeface="Times New Roman" panose="02020603050405020304" pitchFamily="18" charset="0"/>
                <a:cs typeface="Times New Roman" panose="02020603050405020304" pitchFamily="18" charset="0"/>
              </a:rPr>
              <a:t> x</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ác định về lượng của các</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chất thể khí, dẫn đến sự phát</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triển rõ ràng khái niệm quan</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trọng nhất của hoá học:</a:t>
            </a:r>
            <a:r>
              <a:rPr lang="en-US" sz="2800" dirty="0">
                <a:solidFill>
                  <a:srgbClr val="0000CC"/>
                </a:solidFill>
                <a:latin typeface="Times New Roman" panose="02020603050405020304" pitchFamily="18" charset="0"/>
                <a:cs typeface="Times New Roman" panose="02020603050405020304" pitchFamily="18" charset="0"/>
              </a:rPr>
              <a:t> </a:t>
            </a:r>
            <a:r>
              <a:rPr lang="vi-VN" sz="2800" b="0" i="0" u="none" strike="noStrike" dirty="0">
                <a:solidFill>
                  <a:srgbClr val="0000CC"/>
                </a:solidFill>
                <a:effectLst/>
                <a:latin typeface="Times New Roman" panose="02020603050405020304" pitchFamily="18" charset="0"/>
                <a:cs typeface="Times New Roman" panose="02020603050405020304" pitchFamily="18" charset="0"/>
              </a:rPr>
              <a:t>nguyên tử, phân tử, ...</a:t>
            </a:r>
            <a:endParaRPr lang="vi-VN" sz="2800" b="0" dirty="0">
              <a:solidFill>
                <a:srgbClr val="0000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734291" y="3838500"/>
            <a:ext cx="10736349" cy="1815882"/>
          </a:xfrm>
          <a:prstGeom prst="rect">
            <a:avLst/>
          </a:prstGeom>
          <a:noFill/>
        </p:spPr>
        <p:txBody>
          <a:bodyPr wrap="square">
            <a:spAutoFit/>
          </a:bodyPr>
          <a:lstStyle/>
          <a:p>
            <a:r>
              <a:rPr lang="vi-VN" sz="2800" dirty="0">
                <a:solidFill>
                  <a:srgbClr val="0000CC"/>
                </a:solidFill>
                <a:latin typeface="+mj-lt"/>
              </a:rPr>
              <a:t>Ngày </a:t>
            </a:r>
            <a:r>
              <a:rPr lang="vi-VN" sz="2800" b="1" dirty="0">
                <a:solidFill>
                  <a:srgbClr val="0000CC"/>
                </a:solidFill>
                <a:latin typeface="+mj-lt"/>
              </a:rPr>
              <a:t>23 tháng 10 </a:t>
            </a:r>
            <a:r>
              <a:rPr lang="vi-VN" sz="2800" dirty="0">
                <a:solidFill>
                  <a:srgbClr val="0000CC"/>
                </a:solidFill>
                <a:latin typeface="+mj-lt"/>
              </a:rPr>
              <a:t>hàng năm được</a:t>
            </a:r>
            <a:r>
              <a:rPr lang="en-US" sz="2800" dirty="0">
                <a:solidFill>
                  <a:srgbClr val="0000CC"/>
                </a:solidFill>
                <a:latin typeface="+mj-lt"/>
              </a:rPr>
              <a:t> </a:t>
            </a:r>
            <a:r>
              <a:rPr lang="vi-VN" sz="2800" dirty="0">
                <a:solidFill>
                  <a:srgbClr val="0000CC"/>
                </a:solidFill>
                <a:latin typeface="+mj-lt"/>
              </a:rPr>
              <a:t>gọi là ngày “Mo</a:t>
            </a:r>
            <a:r>
              <a:rPr lang="en-US" sz="2800" dirty="0">
                <a:solidFill>
                  <a:srgbClr val="0000CC"/>
                </a:solidFill>
                <a:latin typeface="+mj-lt"/>
              </a:rPr>
              <a:t>l”</a:t>
            </a:r>
            <a:r>
              <a:rPr lang="vi-VN" sz="2800" dirty="0">
                <a:solidFill>
                  <a:srgbClr val="0000CC"/>
                </a:solidFill>
                <a:latin typeface="+mj-lt"/>
              </a:rPr>
              <a:t>. Đây là một</a:t>
            </a:r>
            <a:r>
              <a:rPr lang="en-US" sz="2800" dirty="0">
                <a:solidFill>
                  <a:srgbClr val="0000CC"/>
                </a:solidFill>
                <a:latin typeface="+mj-lt"/>
              </a:rPr>
              <a:t> </a:t>
            </a:r>
            <a:r>
              <a:rPr lang="vi-VN" sz="2800" dirty="0">
                <a:solidFill>
                  <a:srgbClr val="0000CC"/>
                </a:solidFill>
                <a:latin typeface="+mj-lt"/>
              </a:rPr>
              <a:t>ngày lễ không chính thức nhằm</a:t>
            </a:r>
            <a:r>
              <a:rPr lang="en-US" sz="2800" dirty="0">
                <a:solidFill>
                  <a:srgbClr val="0000CC"/>
                </a:solidFill>
                <a:latin typeface="+mj-lt"/>
              </a:rPr>
              <a:t> </a:t>
            </a:r>
            <a:r>
              <a:rPr lang="vi-VN" sz="2800" dirty="0">
                <a:solidFill>
                  <a:srgbClr val="0000CC"/>
                </a:solidFill>
                <a:latin typeface="+mj-lt"/>
              </a:rPr>
              <a:t>vinh danh đơn vị Mol. Ngày</a:t>
            </a:r>
            <a:r>
              <a:rPr lang="en-US" sz="2800" dirty="0">
                <a:solidFill>
                  <a:srgbClr val="0000CC"/>
                </a:solidFill>
                <a:latin typeface="+mj-lt"/>
              </a:rPr>
              <a:t> </a:t>
            </a:r>
            <a:r>
              <a:rPr lang="vi-VN" sz="2800" dirty="0">
                <a:solidFill>
                  <a:srgbClr val="0000CC"/>
                </a:solidFill>
                <a:latin typeface="+mj-lt"/>
              </a:rPr>
              <a:t>”Mol” hàng năm bắt đầu lúc </a:t>
            </a:r>
            <a:r>
              <a:rPr lang="vi-VN" sz="2800" b="1" dirty="0">
                <a:solidFill>
                  <a:srgbClr val="0000CC"/>
                </a:solidFill>
                <a:latin typeface="+mj-lt"/>
              </a:rPr>
              <a:t>6h02</a:t>
            </a:r>
            <a:r>
              <a:rPr lang="vi-VN" sz="2800" dirty="0">
                <a:solidFill>
                  <a:srgbClr val="0000CC"/>
                </a:solidFill>
                <a:latin typeface="+mj-lt"/>
              </a:rPr>
              <a:t> sáng</a:t>
            </a:r>
            <a:r>
              <a:rPr lang="en-US" sz="2800" dirty="0">
                <a:solidFill>
                  <a:srgbClr val="0000CC"/>
                </a:solidFill>
                <a:latin typeface="+mj-lt"/>
              </a:rPr>
              <a:t> </a:t>
            </a:r>
            <a:r>
              <a:rPr lang="vi-VN" sz="2800" dirty="0">
                <a:solidFill>
                  <a:srgbClr val="0000CC"/>
                </a:solidFill>
                <a:latin typeface="+mj-lt"/>
              </a:rPr>
              <a:t>và kết thúc lúc </a:t>
            </a:r>
            <a:r>
              <a:rPr lang="vi-VN" sz="2800" b="1" dirty="0">
                <a:solidFill>
                  <a:srgbClr val="0000CC"/>
                </a:solidFill>
                <a:latin typeface="+mj-lt"/>
              </a:rPr>
              <a:t>18h02</a:t>
            </a:r>
            <a:r>
              <a:rPr lang="vi-VN" sz="2800" dirty="0">
                <a:solidFill>
                  <a:srgbClr val="0000CC"/>
                </a:solidFill>
                <a:latin typeface="+mj-lt"/>
              </a:rPr>
              <a:t> tối. Nguồn</a:t>
            </a:r>
            <a:r>
              <a:rPr lang="en-US" sz="2800" dirty="0">
                <a:solidFill>
                  <a:srgbClr val="0000CC"/>
                </a:solidFill>
                <a:latin typeface="+mj-lt"/>
              </a:rPr>
              <a:t> </a:t>
            </a:r>
            <a:r>
              <a:rPr lang="vi-VN" sz="2800" dirty="0">
                <a:solidFill>
                  <a:srgbClr val="0000CC"/>
                </a:solidFill>
                <a:latin typeface="+mj-lt"/>
              </a:rPr>
              <a:t>gốc những mốc thời gian này là</a:t>
            </a:r>
            <a:r>
              <a:rPr lang="en-US" sz="2800" dirty="0">
                <a:solidFill>
                  <a:srgbClr val="0000CC"/>
                </a:solidFill>
                <a:latin typeface="+mj-lt"/>
              </a:rPr>
              <a:t> </a:t>
            </a:r>
            <a:r>
              <a:rPr lang="vi-VN" sz="2800" dirty="0">
                <a:solidFill>
                  <a:srgbClr val="0000CC"/>
                </a:solidFill>
                <a:latin typeface="+mj-lt"/>
              </a:rPr>
              <a:t>giá trị của hằng số Avogadro</a:t>
            </a:r>
            <a:r>
              <a:rPr lang="en-US" sz="2800" dirty="0">
                <a:solidFill>
                  <a:srgbClr val="0000CC"/>
                </a:solidFill>
                <a:latin typeface="+mj-lt"/>
              </a:rPr>
              <a:t> (</a:t>
            </a:r>
            <a:r>
              <a:rPr lang="vi-VN" sz="2800" dirty="0">
                <a:solidFill>
                  <a:srgbClr val="0000CC"/>
                </a:solidFill>
                <a:latin typeface="+mj-lt"/>
              </a:rPr>
              <a:t>6,02×10</a:t>
            </a:r>
            <a:r>
              <a:rPr lang="vi-VN" sz="2800" baseline="30000" dirty="0">
                <a:solidFill>
                  <a:srgbClr val="0000CC"/>
                </a:solidFill>
                <a:latin typeface="+mj-lt"/>
              </a:rPr>
              <a:t>23</a:t>
            </a:r>
            <a:r>
              <a:rPr lang="vi-VN" sz="2800" dirty="0">
                <a:solidFill>
                  <a:srgbClr val="0000CC"/>
                </a:solidFill>
                <a:latin typeface="+mj-lt"/>
              </a:rPr>
              <a:t>).</a:t>
            </a:r>
            <a:endParaRPr lang="vi-VN" sz="2800" b="0" dirty="0">
              <a:solidFill>
                <a:srgbClr val="0000CC"/>
              </a:solidFill>
              <a:effectLst/>
              <a:latin typeface="+mj-lt"/>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2934376" cy="584335"/>
            <a:chOff x="1824" y="3824"/>
            <a:chExt cx="1848"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125"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233817" y="1187725"/>
            <a:ext cx="2259014"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b="1" dirty="0">
                <a:solidFill>
                  <a:srgbClr val="0000FF"/>
                </a:solidFill>
              </a:rPr>
              <a:t>10</a:t>
            </a:r>
            <a:r>
              <a:rPr lang="en-US" altLang="en-US" sz="3201" dirty="0"/>
              <a:t> </a:t>
            </a:r>
            <a:r>
              <a:rPr lang="vi-VN" altLang="en-US" sz="3201" dirty="0"/>
              <a:t>kg</a:t>
            </a:r>
            <a:endParaRPr lang="en-US" altLang="en-US" sz="3201" dirty="0"/>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4115753"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smtClean="0">
                <a:solidFill>
                  <a:srgbClr val="6600CC"/>
                </a:solidFill>
              </a:rPr>
              <a:t>6,022.10</a:t>
            </a:r>
            <a:r>
              <a:rPr lang="en-US" altLang="en-US" sz="3201" b="1" baseline="30000" dirty="0" smtClean="0">
                <a:solidFill>
                  <a:srgbClr val="6600CC"/>
                </a:solidFill>
              </a:rPr>
              <a:t>23 </a:t>
            </a:r>
            <a:r>
              <a:rPr lang="en-US" altLang="en-US" sz="3201" b="1" dirty="0" err="1"/>
              <a:t>hạt</a:t>
            </a:r>
            <a:endParaRPr lang="en-US" altLang="en-US" sz="3201" dirty="0"/>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1" y="4725494"/>
            <a:ext cx="7518551"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a:t>
            </a:r>
            <a:r>
              <a:rPr lang="en-US" altLang="en-US" sz="3201" b="1" dirty="0" smtClean="0">
                <a:solidFill>
                  <a:srgbClr val="0000CC"/>
                </a:solidFill>
              </a:rPr>
              <a:t>N</a:t>
            </a:r>
            <a:r>
              <a:rPr lang="en-US" altLang="en-US" sz="3201" b="1" baseline="-25000" dirty="0" smtClean="0">
                <a:solidFill>
                  <a:srgbClr val="0000CC"/>
                </a:solidFill>
              </a:rPr>
              <a:t>A</a:t>
            </a:r>
            <a:r>
              <a:rPr lang="en-US" altLang="en-US" sz="3201" b="1" dirty="0" smtClean="0">
                <a:solidFill>
                  <a:srgbClr val="0000CC"/>
                </a:solidFill>
              </a:rPr>
              <a:t> </a:t>
            </a:r>
            <a:r>
              <a:rPr lang="en-US" altLang="en-US" sz="3201" b="1" dirty="0">
                <a:solidFill>
                  <a:srgbClr val="0000CC"/>
                </a:solidFill>
              </a:rPr>
              <a:t>= </a:t>
            </a:r>
            <a:r>
              <a:rPr lang="en-US" altLang="en-US" sz="3201" b="1" dirty="0" smtClean="0">
                <a:solidFill>
                  <a:srgbClr val="0000CC"/>
                </a:solidFill>
              </a:rPr>
              <a:t>6,022.10</a:t>
            </a:r>
            <a:r>
              <a:rPr lang="en-US" altLang="en-US" sz="3201" b="1" baseline="30000" dirty="0" smtClean="0">
                <a:solidFill>
                  <a:srgbClr val="0000CC"/>
                </a:solidFill>
              </a:rPr>
              <a:t>23 </a:t>
            </a:r>
            <a:r>
              <a:rPr lang="en-US" altLang="en-US" sz="3201" i="1" dirty="0" err="1">
                <a:solidFill>
                  <a:srgbClr val="0000CC"/>
                </a:solidFill>
              </a:rPr>
              <a:t>hạt</a:t>
            </a:r>
            <a:r>
              <a:rPr lang="en-US" altLang="en-US" sz="3201" i="1" dirty="0">
                <a:solidFill>
                  <a:srgbClr val="0000CC"/>
                </a:solidFill>
              </a:rPr>
              <a:t> </a:t>
            </a:r>
            <a:r>
              <a:rPr lang="en-US" altLang="en-US" sz="3201" i="1" dirty="0" err="1">
                <a:solidFill>
                  <a:srgbClr val="0000CC"/>
                </a:solidFill>
              </a:rPr>
              <a:t>nguyên</a:t>
            </a:r>
            <a:r>
              <a:rPr lang="en-US" altLang="en-US" sz="3201" i="1" dirty="0">
                <a:solidFill>
                  <a:srgbClr val="0000CC"/>
                </a:solidFill>
              </a:rPr>
              <a:t> </a:t>
            </a:r>
            <a:r>
              <a:rPr lang="en-US" altLang="en-US" sz="3201" i="1" dirty="0" err="1">
                <a:solidFill>
                  <a:srgbClr val="0000CC"/>
                </a:solidFill>
              </a:rPr>
              <a:t>tử</a:t>
            </a:r>
            <a:r>
              <a:rPr lang="en-US" altLang="en-US" sz="3201" i="1" dirty="0">
                <a:solidFill>
                  <a:srgbClr val="0000CC"/>
                </a:solidFill>
              </a:rPr>
              <a:t> hay </a:t>
            </a:r>
            <a:r>
              <a:rPr lang="en-US" altLang="en-US" sz="3201" i="1" dirty="0" err="1">
                <a:solidFill>
                  <a:srgbClr val="0000CC"/>
                </a:solidFill>
              </a:rPr>
              <a:t>phân</a:t>
            </a:r>
            <a:r>
              <a:rPr lang="en-US" altLang="en-US" sz="3201" i="1" dirty="0">
                <a:solidFill>
                  <a:srgbClr val="0000CC"/>
                </a:solidFill>
              </a:rPr>
              <a:t> </a:t>
            </a:r>
            <a:r>
              <a:rPr lang="en-US" altLang="en-US" sz="3201" i="1" dirty="0" err="1">
                <a:solidFill>
                  <a:srgbClr val="0000CC"/>
                </a:solidFill>
              </a:rPr>
              <a:t>tử</a:t>
            </a:r>
            <a:endParaRPr lang="en-US" altLang="en-US" sz="3201" i="1" dirty="0">
              <a:solidFill>
                <a:srgbClr val="0000CC"/>
              </a:solidFill>
            </a:endParaRPr>
          </a:p>
          <a:p>
            <a:r>
              <a:rPr lang="en-US" altLang="en-US" sz="3201" i="1" dirty="0">
                <a:solidFill>
                  <a:srgbClr val="0000CC"/>
                </a:solidFill>
              </a:rPr>
              <a:t>(</a:t>
            </a:r>
            <a:r>
              <a:rPr lang="en-US" altLang="en-US" sz="3201" i="1" dirty="0" err="1">
                <a:solidFill>
                  <a:srgbClr val="0000CC"/>
                </a:solidFill>
              </a:rPr>
              <a:t>số</a:t>
            </a:r>
            <a:r>
              <a:rPr lang="en-US" altLang="en-US" sz="3201" i="1" dirty="0">
                <a:solidFill>
                  <a:srgbClr val="0000CC"/>
                </a:solidFill>
              </a:rPr>
              <a:t> </a:t>
            </a:r>
            <a:r>
              <a:rPr lang="en-US" altLang="en-US" sz="3201" i="1" dirty="0" err="1">
                <a:solidFill>
                  <a:srgbClr val="0000CC"/>
                </a:solidFill>
              </a:rPr>
              <a:t>Avogađro</a:t>
            </a:r>
            <a:r>
              <a:rPr lang="en-US" altLang="en-US" sz="3201" i="1" dirty="0">
                <a:solidFill>
                  <a:srgbClr val="0000CC"/>
                </a:solidFill>
              </a:rPr>
              <a:t>) </a:t>
            </a:r>
            <a:endParaRPr lang="en-US" altLang="en-US" sz="3201" b="1" i="1" dirty="0">
              <a:solidFill>
                <a:srgbClr val="0000CC"/>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7048</TotalTime>
  <Words>3023</Words>
  <Application>Microsoft Office PowerPoint</Application>
  <PresentationFormat>Custom</PresentationFormat>
  <Paragraphs>432</Paragraphs>
  <Slides>53</Slides>
  <Notes>17</Notes>
  <HiddenSlides>0</HiddenSlides>
  <MMClips>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7" baseType="lpstr">
      <vt:lpstr>Microsoft JhengHei Light</vt:lpstr>
      <vt:lpstr>微软雅黑</vt:lpstr>
      <vt:lpstr>宋体</vt:lpstr>
      <vt:lpstr>Arial</vt:lpstr>
      <vt:lpstr>Calibri</vt:lpstr>
      <vt:lpstr>Cambria Math</vt:lpstr>
      <vt:lpstr>等线</vt:lpstr>
      <vt:lpstr>ITC Avant Garde Std Bk</vt:lpstr>
      <vt:lpstr>MStiffHei PRC UltraBold</vt:lpstr>
      <vt:lpstr>Tahoma</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Admin</cp:lastModifiedBy>
  <cp:revision>3457</cp:revision>
  <dcterms:created xsi:type="dcterms:W3CDTF">2015-12-01T09:06:39Z</dcterms:created>
  <dcterms:modified xsi:type="dcterms:W3CDTF">2024-09-28T09:16:06Z</dcterms:modified>
</cp:coreProperties>
</file>