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30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77.xml" ContentType="application/vnd.openxmlformats-officedocument.presentationml.slideLayout+xml"/>
  <Override PartName="/ppt/slideLayouts/slideLayout288.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80.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01.xml" ContentType="application/vnd.openxmlformats-officedocument.presentationml.slideLayout+xml"/>
  <Override PartName="/ppt/slideLayouts/slideLayout31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7" r:id="rId4"/>
    <p:sldMasterId id="2147483702" r:id="rId5"/>
    <p:sldMasterId id="2147483717" r:id="rId6"/>
    <p:sldMasterId id="2147483732" r:id="rId7"/>
    <p:sldMasterId id="2147483747" r:id="rId8"/>
    <p:sldMasterId id="2147483759" r:id="rId9"/>
    <p:sldMasterId id="2147483771" r:id="rId10"/>
    <p:sldMasterId id="2147483783" r:id="rId11"/>
    <p:sldMasterId id="2147483795" r:id="rId12"/>
    <p:sldMasterId id="2147483807" r:id="rId13"/>
    <p:sldMasterId id="2147483819" r:id="rId14"/>
    <p:sldMasterId id="2147483831" r:id="rId15"/>
    <p:sldMasterId id="2147483843" r:id="rId16"/>
    <p:sldMasterId id="2147483858" r:id="rId17"/>
    <p:sldMasterId id="2147483888" r:id="rId18"/>
    <p:sldMasterId id="2147483903" r:id="rId19"/>
    <p:sldMasterId id="2147483915" r:id="rId20"/>
    <p:sldMasterId id="2147483939" r:id="rId21"/>
    <p:sldMasterId id="2147483951" r:id="rId22"/>
    <p:sldMasterId id="2147483963" r:id="rId23"/>
    <p:sldMasterId id="2147483975" r:id="rId24"/>
    <p:sldMasterId id="2147483990" r:id="rId25"/>
    <p:sldMasterId id="2147484005" r:id="rId26"/>
  </p:sldMasterIdLst>
  <p:notesMasterIdLst>
    <p:notesMasterId r:id="rId73"/>
  </p:notesMasterIdLst>
  <p:sldIdLst>
    <p:sldId id="298" r:id="rId27"/>
    <p:sldId id="299" r:id="rId28"/>
    <p:sldId id="256" r:id="rId29"/>
    <p:sldId id="258" r:id="rId30"/>
    <p:sldId id="300" r:id="rId31"/>
    <p:sldId id="301" r:id="rId32"/>
    <p:sldId id="302" r:id="rId33"/>
    <p:sldId id="261" r:id="rId34"/>
    <p:sldId id="265" r:id="rId35"/>
    <p:sldId id="264" r:id="rId36"/>
    <p:sldId id="266" r:id="rId37"/>
    <p:sldId id="303" r:id="rId38"/>
    <p:sldId id="304" r:id="rId39"/>
    <p:sldId id="305" r:id="rId40"/>
    <p:sldId id="306" r:id="rId41"/>
    <p:sldId id="307" r:id="rId42"/>
    <p:sldId id="308" r:id="rId43"/>
    <p:sldId id="309" r:id="rId44"/>
    <p:sldId id="310" r:id="rId45"/>
    <p:sldId id="311" r:id="rId46"/>
    <p:sldId id="312" r:id="rId47"/>
    <p:sldId id="313" r:id="rId48"/>
    <p:sldId id="274" r:id="rId49"/>
    <p:sldId id="314" r:id="rId50"/>
    <p:sldId id="315" r:id="rId51"/>
    <p:sldId id="316" r:id="rId52"/>
    <p:sldId id="285" r:id="rId53"/>
    <p:sldId id="286" r:id="rId54"/>
    <p:sldId id="317" r:id="rId55"/>
    <p:sldId id="318" r:id="rId56"/>
    <p:sldId id="321" r:id="rId57"/>
    <p:sldId id="322" r:id="rId58"/>
    <p:sldId id="328" r:id="rId59"/>
    <p:sldId id="329" r:id="rId60"/>
    <p:sldId id="330" r:id="rId61"/>
    <p:sldId id="324" r:id="rId62"/>
    <p:sldId id="325" r:id="rId63"/>
    <p:sldId id="327" r:id="rId64"/>
    <p:sldId id="288" r:id="rId65"/>
    <p:sldId id="290" r:id="rId66"/>
    <p:sldId id="291" r:id="rId67"/>
    <p:sldId id="292" r:id="rId68"/>
    <p:sldId id="293" r:id="rId69"/>
    <p:sldId id="294" r:id="rId70"/>
    <p:sldId id="296" r:id="rId71"/>
    <p:sldId id="32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1" autoAdjust="0"/>
    <p:restoredTop sz="94660"/>
  </p:normalViewPr>
  <p:slideViewPr>
    <p:cSldViewPr snapToGrid="0">
      <p:cViewPr varScale="1">
        <p:scale>
          <a:sx n="63" d="100"/>
          <a:sy n="63" d="100"/>
        </p:scale>
        <p:origin x="-114" y="-34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38898-C2E2-4AFF-B60B-4EA0B1E55566}" type="datetimeFigureOut">
              <a:rPr lang="en-US" smtClean="0"/>
              <a:pPr/>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41433-EEF2-4F72-95F5-1DE3BB244028}" type="slidenum">
              <a:rPr lang="en-US" smtClean="0"/>
              <a:pPr/>
              <a:t>‹#›</a:t>
            </a:fld>
            <a:endParaRPr lang="en-US"/>
          </a:p>
        </p:txBody>
      </p:sp>
    </p:spTree>
    <p:extLst>
      <p:ext uri="{BB962C8B-B14F-4D97-AF65-F5344CB8AC3E}">
        <p14:creationId xmlns:p14="http://schemas.microsoft.com/office/powerpoint/2010/main" xmlns="" val="4027203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0572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5462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4053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d38073794d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3" name="Google Shape;2323;gd38073794d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0999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95270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12721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84129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9891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794973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84704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33666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0761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972807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877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01758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3542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83192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078726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83356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328127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099072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75286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79233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72226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119159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86066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338704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93324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2645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132569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2720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72122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59107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374581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3120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83587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21879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33529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9328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377088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143554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54422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3423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29308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2556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6681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36876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0687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41872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41918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2089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2393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72347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30948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12351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45595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025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15258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615318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72523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48956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40601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5853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15847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67548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35972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80891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3333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99732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86078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96041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31667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828849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3731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62166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0863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221347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63289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4589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90217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529062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03659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39430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19935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2491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1517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0503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89846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96875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4967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9206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53339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889717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6357025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107377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449809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550681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1449402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458783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1431453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83699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91078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635322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8130469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12161947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6390396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1823465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184171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55842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593934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1301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074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405094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3267164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8855902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9283714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7951342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1604471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60149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33900143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546111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6490033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64981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09507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9940479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0647977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4611252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067875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770310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3176971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5583337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476751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8668288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68471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82449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7415421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2053898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6964840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40101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68144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507738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82607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64362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554121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7898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7398906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268990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35741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91397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22331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71629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95365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27507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72168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23396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0396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258664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893892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39111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803058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86398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41287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296679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91718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239495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15095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7480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5951724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42952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35000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0323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27135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57360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64529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538466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81163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48951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3618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1103723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90925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986919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29678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44982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707423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1620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78415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36720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22786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16987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209628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73949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21286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48845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22371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53DE21-11B1-42EB-8646-F1E7475F90A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3F6B9B-B9E7-41AE-9BBD-C9D6083A9CA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E336F7-4AF4-47F7-90C2-FBA11B4C9393}"/>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21192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0748-BC99-45BA-87F0-B961329B9AD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20DB05C-5754-411E-A29C-91EA3DFC914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62E065-1187-4C95-AB23-5CC33E6EEFD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85578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4C80A6-86DF-4ECD-8F4C-B04573FBB849}"/>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A5C348-5107-47DD-AA90-A1788184B8D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69978-AA6C-4E95-8322-1D03D47A112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928369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8E0A5C-8E41-4BA1-9C4D-2C3B1AF3018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7E4FE5-45E3-4886-BA38-3C7F37F81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2BE1D2-2050-4D86-9560-D45DB2CED07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948683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688718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393365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1374430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1844970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2143748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120585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9645660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645174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1002149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062218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811698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7000971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3927007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67919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9326849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22197941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8471168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677199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5747060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312057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9239229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9459810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2099564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08219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7094579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358852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6350175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8187318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2602598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29316457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8851802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62818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915663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5907740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70705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7778766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2752067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336715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627454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848146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3453685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4987405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5283800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440414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22142332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2037086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307748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24024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64220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5024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651805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16668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252089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89770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899072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71053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568734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3077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57343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676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955343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47886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4022316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23346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997837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942489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570892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821147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61668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224964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358851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66913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58934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8759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93726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732222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1323002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523110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4171275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652825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3969978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407572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59681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50252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771057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227513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978308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1753139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412065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2368519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24855885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6506806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491222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BFCE7-E941-4BDD-AEE5-C0111A2C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8C8F9BC-993C-47B0-B52F-07FFD8739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0CE2D7D-C173-4177-8F05-17957466E74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F4F51FF-6270-46C6-93E6-A7C7F8A5F1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58E4A18-8C47-489E-BBD3-241241EB98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28396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F82FF-2B68-42F3-BBF1-50C3A47A79D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0E7E00-86F2-453B-B79F-03FE246D2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26E543A-00D0-423D-9012-848512E572E3}"/>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85C7E59-75FE-43FA-ACFC-CB0F2C85D171}"/>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19B3EA9-F2D3-4868-B8E2-7DB2D7166EC9}"/>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42237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FB11E-E0BF-41BA-A2F0-37BCF37CF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AE012D4-B3AB-4320-ADDC-0BFA1E39A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D11AC9C-9A0A-4AF0-B6C4-B5C1951FCCC0}"/>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77E47DC5-EC4E-406C-9B8B-381863D990C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0967C4E-4976-40A6-A836-C804C8DE971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16850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C492-480D-4800-9311-AE40BD16E0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272D74-39B3-4B8C-B2AE-62CBE78FE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371D57C-2058-4AC3-B44D-7ABF705D7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444CCC6-A8C1-4CD0-8F01-B0F745111F8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5D85930F-0BBD-49A5-86EA-93D41656C05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4F85BD-04FE-49A1-9777-93261FC1D35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971262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9F1D3-A1E0-4188-8FA1-5CA236C0283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B854F7-A7A6-4FB3-A153-E963A8CDB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8AA2324-EA03-4767-89DB-A8366714E7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F55A38A-0597-47E1-BBD6-D714AA0C9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D5B3E74-B8E4-499A-A6FD-ED1674E259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1D379-0C0D-4CE5-A3E0-15EFB40D655A}"/>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C1D652DA-8CE1-45B6-BE5D-123CE5CEC098}"/>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52B30774-41AE-49A8-80F1-E04890A50E0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941187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005FF-FEFF-43E7-9EDD-63AAA3DC23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C625BB2F-61F5-4089-9737-FA22DBCDD639}"/>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D8409257-175E-4708-A491-A3ACEBB854BE}"/>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7C120498-5000-4CE4-AB95-A9ECE8B0D07A}"/>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881791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C7FCE8-B658-4F4E-9052-4EB29B63B91E}"/>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CADB77BB-BD53-458D-99BD-0495FCCC87E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EE0CC4E-6BA7-43CE-A2EB-D62446438332}"/>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799035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4D563-3B56-43E8-8645-35582A96D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DE77C7-6FB6-4BC6-A500-0EC7B8A9E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C1440F-3860-498A-AF25-69DD705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B8CEC75-C3E3-4271-80EF-8A7874FA351D}"/>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E9F45AE-4047-4F96-A90E-3A8AE943FC8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0CD8CE9-C588-401D-8994-B83EB8C7490D}"/>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61094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9173-9D26-42DC-99B7-594E8FFE1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3EFE028-36A8-4EC3-AB74-8FCF767D9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4D718DC-C569-449B-90EF-644FE19F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AC459B-8C94-4816-BE88-00801973B542}"/>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D902C41-689C-40B6-A8CE-B37F4F674BC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5CE6C10-E5B4-45F7-AEBE-E24F51AF9864}"/>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1992042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0DB4B-A103-4DD9-A29F-5E60F263167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1608570-7FF5-4B89-B7BD-A32AA93B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330CE60-F770-4C52-9384-BEEF10690121}"/>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FD3E359-E1A0-4AB1-853E-CB0A6AC1D08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D8E9B9B-2336-4FBF-8A4A-E876D602097F}"/>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796177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2ED48B-3083-4CE7-A4D2-4AB434615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E0E952-2792-4626-9B6A-C06E978E8F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C5FC38C-722A-4644-A6CE-93AE29442095}"/>
              </a:ext>
            </a:extLst>
          </p:cNvPr>
          <p:cNvSpPr>
            <a:spLocks noGrp="1"/>
          </p:cNvSpPr>
          <p:nvPr>
            <p:ph type="dt" sz="half" idx="10"/>
          </p:nvPr>
        </p:nvSpPr>
        <p:spPr/>
        <p:txBody>
          <a:body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5A4A8466-1585-4DDA-AA65-FFDC8457691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934956-7C50-4BEB-A11D-6E57DFB85D68}"/>
              </a:ext>
            </a:extLst>
          </p:cNvPr>
          <p:cNvSpPr>
            <a:spLocks noGrp="1"/>
          </p:cNvSpPr>
          <p:nvPr>
            <p:ph type="sldNum" sz="quarter" idx="12"/>
          </p:nvPr>
        </p:nvSpPr>
        <p:spPr/>
        <p:txBody>
          <a:body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33109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950967" y="1623233"/>
            <a:ext cx="10290000" cy="4521200"/>
          </a:xfrm>
          <a:prstGeom prst="rect">
            <a:avLst/>
          </a:prstGeom>
        </p:spPr>
        <p:txBody>
          <a:bodyPr spcFirstLastPara="1" wrap="square" lIns="91425" tIns="91425" rIns="91425" bIns="91425" anchor="t" anchorCtr="0">
            <a:noAutofit/>
          </a:bodyPr>
          <a:lstStyle>
            <a:lvl1pPr marL="609585" lvl="0" indent="-397923" rtl="0">
              <a:spcBef>
                <a:spcPts val="0"/>
              </a:spcBef>
              <a:spcAft>
                <a:spcPts val="0"/>
              </a:spcAft>
              <a:buSzPts val="1100"/>
              <a:buFont typeface="Livvic"/>
              <a:buAutoNum type="arabicPeriod"/>
              <a:defRPr sz="1600">
                <a:latin typeface="Montserrat"/>
                <a:ea typeface="Montserrat"/>
                <a:cs typeface="Montserrat"/>
                <a:sym typeface="Montserrat"/>
              </a:defRPr>
            </a:lvl1pPr>
            <a:lvl2pPr marL="1219170" lvl="1" indent="-397923" rtl="0">
              <a:spcBef>
                <a:spcPts val="2133"/>
              </a:spcBef>
              <a:spcAft>
                <a:spcPts val="0"/>
              </a:spcAft>
              <a:buSzPts val="1100"/>
              <a:buFont typeface="Roboto Condensed Light"/>
              <a:buAutoNum type="alphaLcPeriod"/>
              <a:defRPr sz="1467"/>
            </a:lvl2pPr>
            <a:lvl3pPr marL="1828754" lvl="2" indent="-397923" rtl="0">
              <a:spcBef>
                <a:spcPts val="2133"/>
              </a:spcBef>
              <a:spcAft>
                <a:spcPts val="0"/>
              </a:spcAft>
              <a:buSzPts val="1100"/>
              <a:buFont typeface="Roboto Condensed Light"/>
              <a:buAutoNum type="romanLcPeriod"/>
              <a:defRPr sz="1467"/>
            </a:lvl3pPr>
            <a:lvl4pPr marL="2438339" lvl="3" indent="-397923" rtl="0">
              <a:spcBef>
                <a:spcPts val="2133"/>
              </a:spcBef>
              <a:spcAft>
                <a:spcPts val="0"/>
              </a:spcAft>
              <a:buSzPts val="1100"/>
              <a:buFont typeface="Roboto Condensed Light"/>
              <a:buAutoNum type="arabicPeriod"/>
              <a:defRPr sz="1467"/>
            </a:lvl4pPr>
            <a:lvl5pPr marL="3047924" lvl="4" indent="-397923" rtl="0">
              <a:spcBef>
                <a:spcPts val="2133"/>
              </a:spcBef>
              <a:spcAft>
                <a:spcPts val="0"/>
              </a:spcAft>
              <a:buSzPts val="1100"/>
              <a:buFont typeface="Roboto Condensed Light"/>
              <a:buAutoNum type="alphaLcPeriod"/>
              <a:defRPr sz="1467"/>
            </a:lvl5pPr>
            <a:lvl6pPr marL="3657509" lvl="5" indent="-397923" rtl="0">
              <a:spcBef>
                <a:spcPts val="2133"/>
              </a:spcBef>
              <a:spcAft>
                <a:spcPts val="0"/>
              </a:spcAft>
              <a:buSzPts val="1100"/>
              <a:buFont typeface="Roboto Condensed Light"/>
              <a:buAutoNum type="romanLcPeriod"/>
              <a:defRPr sz="1467"/>
            </a:lvl6pPr>
            <a:lvl7pPr marL="4267093" lvl="6" indent="-397923" rtl="0">
              <a:spcBef>
                <a:spcPts val="2133"/>
              </a:spcBef>
              <a:spcAft>
                <a:spcPts val="0"/>
              </a:spcAft>
              <a:buSzPts val="1100"/>
              <a:buFont typeface="Roboto Condensed Light"/>
              <a:buAutoNum type="arabicPeriod"/>
              <a:defRPr sz="1467"/>
            </a:lvl7pPr>
            <a:lvl8pPr marL="4876678" lvl="7" indent="-397923" rtl="0">
              <a:spcBef>
                <a:spcPts val="2133"/>
              </a:spcBef>
              <a:spcAft>
                <a:spcPts val="0"/>
              </a:spcAft>
              <a:buSzPts val="1100"/>
              <a:buFont typeface="Roboto Condensed Light"/>
              <a:buAutoNum type="alphaLcPeriod"/>
              <a:defRPr sz="1467"/>
            </a:lvl8pPr>
            <a:lvl9pPr marL="5486263" lvl="8" indent="-397923" rtl="0">
              <a:spcBef>
                <a:spcPts val="2133"/>
              </a:spcBef>
              <a:spcAft>
                <a:spcPts val="2133"/>
              </a:spcAft>
              <a:buSzPts val="1100"/>
              <a:buFont typeface="Roboto Condensed Light"/>
              <a:buAutoNum type="romanLcPeriod"/>
              <a:defRPr sz="1467"/>
            </a:lvl9pPr>
          </a:lstStyle>
          <a:p>
            <a:endParaRPr/>
          </a:p>
        </p:txBody>
      </p:sp>
      <p:sp>
        <p:nvSpPr>
          <p:cNvPr id="360" name="Google Shape;360;p4"/>
          <p:cNvSpPr/>
          <p:nvPr/>
        </p:nvSpPr>
        <p:spPr>
          <a:xfrm rot="10800000" flipH="1">
            <a:off x="880242" y="396141"/>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1" name="Google Shape;361;p4"/>
          <p:cNvSpPr/>
          <p:nvPr/>
        </p:nvSpPr>
        <p:spPr>
          <a:xfrm rot="10800000" flipH="1">
            <a:off x="1334" y="335134"/>
            <a:ext cx="3600933" cy="2633"/>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10583533" y="6439634"/>
            <a:ext cx="1608467" cy="300333"/>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11286367" y="6537183"/>
            <a:ext cx="202800" cy="202800"/>
          </a:xfrm>
          <a:prstGeom prst="ellipse">
            <a:avLst/>
          </a:prstGeom>
          <a:solidFill>
            <a:srgbClr val="496A95">
              <a:alpha val="3989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64" name="Google Shape;364;p4"/>
          <p:cNvSpPr/>
          <p:nvPr/>
        </p:nvSpPr>
        <p:spPr>
          <a:xfrm rot="10800000" flipH="1">
            <a:off x="11670028" y="6210957"/>
            <a:ext cx="90000" cy="900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65" name="Google Shape;365;p4"/>
          <p:cNvGrpSpPr/>
          <p:nvPr/>
        </p:nvGrpSpPr>
        <p:grpSpPr>
          <a:xfrm>
            <a:off x="1984553" y="6370077"/>
            <a:ext cx="202897" cy="202867"/>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384" name="Google Shape;384;p4"/>
          <p:cNvSpPr/>
          <p:nvPr/>
        </p:nvSpPr>
        <p:spPr>
          <a:xfrm rot="10800000" flipH="1">
            <a:off x="1" y="6306767"/>
            <a:ext cx="1461833" cy="265967"/>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441513" y="6143564"/>
            <a:ext cx="191720" cy="204331"/>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04" name="Google Shape;404;p4"/>
          <p:cNvSpPr/>
          <p:nvPr/>
        </p:nvSpPr>
        <p:spPr>
          <a:xfrm rot="10800000" flipH="1">
            <a:off x="1651133" y="6370067"/>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405" name="Google Shape;405;p4"/>
          <p:cNvGrpSpPr/>
          <p:nvPr/>
        </p:nvGrpSpPr>
        <p:grpSpPr>
          <a:xfrm>
            <a:off x="11822569" y="203411"/>
            <a:ext cx="202897" cy="202867"/>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24" name="Google Shape;424;p4"/>
          <p:cNvSpPr/>
          <p:nvPr/>
        </p:nvSpPr>
        <p:spPr>
          <a:xfrm rot="10800000" flipH="1">
            <a:off x="9415201" y="1"/>
            <a:ext cx="2189433" cy="337767"/>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11489151" y="203400"/>
            <a:ext cx="412800" cy="412800"/>
          </a:xfrm>
          <a:prstGeom prst="ellipse">
            <a:avLst/>
          </a:prstGeom>
          <a:solidFill>
            <a:srgbClr val="00899C">
              <a:alpha val="3820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26" name="Google Shape;426;p4"/>
          <p:cNvSpPr/>
          <p:nvPr/>
        </p:nvSpPr>
        <p:spPr>
          <a:xfrm rot="10800000" flipH="1">
            <a:off x="9686842" y="249474"/>
            <a:ext cx="870921" cy="27292"/>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2174280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3984564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xmlns="" val="1496028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B0A7B4-A288-4F26-B10A-0F156639E09E}"/>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AF1751-5CEA-4B70-929C-0F7E7A92852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B8A25-91BE-4D6B-8F05-D7A0EF722E26}"/>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5827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BD5FFC-4C9E-4149-BDE4-FB18DFC6C6C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05285-C6E2-49E3-B4EC-C565C57DF8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C4421D-1C33-4D81-9DFD-553B6E193A8D}"/>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5751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BABEC8-B359-44AD-BD9A-9012CE56F2D2}"/>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37AC2C-9A78-475D-937A-0B08742B3B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6F6293-6504-468D-A8FF-82A153441C6C}"/>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0415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95E0E4-4CD0-41F6-89DA-36C97D18DE36}"/>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6D3E35-DFAD-4395-929C-FDC5189DEBA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F740E0-347E-4655-A100-7F3E9BEDED41}"/>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01657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0F6393-4A92-4B0B-8674-1AD9146B4A65}"/>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8D2DB33-4580-466E-B15D-3AFF7B863B5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1E202A5-99B1-4301-92E6-44BD016383A0}"/>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26811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B9FFE9-B0D5-4DB5-9C03-34E774ACAAF3}"/>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FBE2ACA-D4CC-4F7A-8999-21C4CF99DA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FBD32DC-E51A-4D7B-A467-C12958E8C06E}"/>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356357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5DA509-3AB5-4E8C-83DD-72E186E703DB}"/>
              </a:ext>
            </a:extLst>
          </p:cNvPr>
          <p:cNvSpPr>
            <a:spLocks noGrp="1"/>
          </p:cNvSpPr>
          <p:nvPr>
            <p:ph type="dt" sz="half" idx="10"/>
          </p:nvPr>
        </p:nvSpPr>
        <p:spPr/>
        <p:txBody>
          <a:body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70A69E1-A644-4564-A2C8-A59EDB748E1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FC55342-0D45-48B9-8A74-5D1D40931B3A}"/>
              </a:ext>
            </a:extLst>
          </p:cNvPr>
          <p:cNvSpPr>
            <a:spLocks noGrp="1"/>
          </p:cNvSpPr>
          <p:nvPr>
            <p:ph type="sldNum" sz="quarter" idx="12"/>
          </p:nvPr>
        </p:nvSpPr>
        <p:spPr/>
        <p:txBody>
          <a:body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0173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3.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6.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7.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8.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theme" Target="../theme/theme24.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theme" Target="../theme/theme25.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theme" Target="../theme/theme26.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3311315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098768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541442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846885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75882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94554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13203537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635365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14156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842502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2160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1713499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962331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749699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226180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206544516"/>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407130513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22896820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980988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011100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38308509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27949967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B1B2DD-F5DF-43E8-9BBE-49BC6A8DA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B81619E-E726-4D14-A17E-32741F9B7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0EAC4F-7885-4B5B-99F7-C6C77082F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EE55-0F33-43DF-A8EA-38FF08F60DC3}" type="datetimeFigureOut">
              <a:rPr lang="vi-VN" smtClean="0">
                <a:solidFill>
                  <a:prstClr val="black">
                    <a:tint val="75000"/>
                  </a:prstClr>
                </a:solidFill>
              </a:rPr>
              <a:pPr/>
              <a:t>16/01/2025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B63C207-B38A-4BED-A7B3-440E6D8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5A3FD109-01B3-4286-8210-531C1B7D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8C0B3-D05D-47F5-B3EB-6C94A1675FD1}"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xmlns="" val="12159335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19263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502972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4.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9.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7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4.xml"/><Relationship Id="rId1" Type="http://schemas.openxmlformats.org/officeDocument/2006/relationships/video" Target="NULL"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866" y="557552"/>
            <a:ext cx="11237627" cy="2068195"/>
          </a:xfrm>
          <a:prstGeom prst="rect">
            <a:avLst/>
          </a:prstGeom>
        </p:spPr>
        <p:txBody>
          <a:bodyPr wrap="square">
            <a:spAutoFit/>
          </a:bodyPr>
          <a:lstStyle/>
          <a:p>
            <a:pPr algn="just">
              <a:lnSpc>
                <a:spcPct val="107000"/>
              </a:lnSpc>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Các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Các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99866" y="2594951"/>
            <a:ext cx="11522441" cy="882678"/>
          </a:xfrm>
          <a:prstGeom prst="rect">
            <a:avLst/>
          </a:prstGeom>
        </p:spPr>
        <p:txBody>
          <a:bodyPr wrap="square">
            <a:spAutoFit/>
          </a:bodyPr>
          <a:lstStyle/>
          <a:p>
            <a:pPr algn="just">
              <a:lnSpc>
                <a:spcPct val="107000"/>
              </a:lnSpc>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lắp</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ráp</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pin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99866" y="3387723"/>
            <a:ext cx="6096000" cy="2041585"/>
          </a:xfrm>
          <a:prstGeom prst="rect">
            <a:avLst/>
          </a:prstGeom>
        </p:spPr>
        <p:txBody>
          <a:bodyPr>
            <a:spAutoFit/>
          </a:bodyPr>
          <a:lstStyle/>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buSzPts val="1000"/>
              <a:tabLst>
                <a:tab pos="45720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https://tech12h.com/sites/default/files/styles/inbody400/public/screenshot_142_7.png?itok=4M2a1PUu"/>
          <p:cNvPicPr/>
          <p:nvPr/>
        </p:nvPicPr>
        <p:blipFill>
          <a:blip r:embed="rId2">
            <a:extLst>
              <a:ext uri="{28A0092B-C50C-407E-A947-70E740481C1C}">
                <a14:useLocalDpi xmlns:a14="http://schemas.microsoft.com/office/drawing/2010/main" xmlns=""/>
              </a:ext>
            </a:extLst>
          </a:blip>
          <a:srcRect/>
          <a:stretch>
            <a:fillRect/>
          </a:stretch>
        </p:blipFill>
        <p:spPr bwMode="auto">
          <a:xfrm>
            <a:off x="6636842" y="3164973"/>
            <a:ext cx="5276536" cy="1890792"/>
          </a:xfrm>
          <a:prstGeom prst="rect">
            <a:avLst/>
          </a:prstGeom>
          <a:noFill/>
          <a:ln>
            <a:noFill/>
          </a:ln>
        </p:spPr>
      </p:pic>
      <p:sp>
        <p:nvSpPr>
          <p:cNvPr id="15" name="Rectangle 14">
            <a:extLst>
              <a:ext uri="{FF2B5EF4-FFF2-40B4-BE49-F238E27FC236}">
                <a16:creationId xmlns:a16="http://schemas.microsoft.com/office/drawing/2014/main" xmlns="" id="{3B5B879A-C517-4582-A22A-B9E13BDD6CBC}"/>
              </a:ext>
            </a:extLst>
          </p:cNvPr>
          <p:cNvSpPr/>
          <p:nvPr/>
        </p:nvSpPr>
        <p:spPr>
          <a:xfrm>
            <a:off x="3758059" y="-1"/>
            <a:ext cx="5261317" cy="530943"/>
          </a:xfrm>
          <a:prstGeom prst="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KIỂM TRA BÀI CŨ</a:t>
            </a:r>
          </a:p>
        </p:txBody>
      </p:sp>
      <p:sp>
        <p:nvSpPr>
          <p:cNvPr id="12" name="Rectangle 11"/>
          <p:cNvSpPr/>
          <p:nvPr/>
        </p:nvSpPr>
        <p:spPr>
          <a:xfrm>
            <a:off x="104330" y="5515028"/>
            <a:ext cx="11713512" cy="882678"/>
          </a:xfrm>
          <a:prstGeom prst="rect">
            <a:avLst/>
          </a:prstGeom>
        </p:spPr>
        <p:txBody>
          <a:bodyPr wrap="square">
            <a:spAutoFit/>
          </a:bodyPr>
          <a:lstStyle/>
          <a:p>
            <a:pPr algn="just">
              <a:lnSpc>
                <a:spcPct val="107000"/>
              </a:lnSpc>
            </a:pPr>
            <a:r>
              <a:rPr lang="en-US" sz="2400" b="1" dirty="0" err="1" smtClean="0">
                <a:solidFill>
                  <a:srgbClr val="FF0000"/>
                </a:solidFill>
                <a:latin typeface="Times New Roman" panose="02020603050405020304" pitchFamily="18" charset="0"/>
                <a:ea typeface="Times New Roman" panose="02020603050405020304" pitchFamily="18" charset="0"/>
              </a:rPr>
              <a:t>Câu</a:t>
            </a:r>
            <a:r>
              <a:rPr lang="en-US" sz="2400" b="1" dirty="0" smtClean="0">
                <a:solidFill>
                  <a:srgbClr val="FF0000"/>
                </a:solidFill>
                <a:latin typeface="Times New Roman" panose="02020603050405020304" pitchFamily="18" charset="0"/>
                <a:ea typeface="Times New Roman" panose="02020603050405020304" pitchFamily="18" charset="0"/>
              </a:rPr>
              <a:t> 3.</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tôm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đạt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năng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suất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iệc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207085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nvSpPr>
        <p:spPr>
          <a:xfrm>
            <a:off x="5561350" y="2084486"/>
            <a:ext cx="6076013" cy="2449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err="1">
                <a:solidFill>
                  <a:srgbClr val="FF0000"/>
                </a:solidFill>
                <a:latin typeface="Times New Roman" panose="02020603050405020304" charset="0"/>
                <a:cs typeface="Times New Roman" panose="02020603050405020304" charset="0"/>
              </a:rPr>
              <a:t>Nước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vôi</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đục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dần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và</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xuất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hiện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chất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rắn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màu</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trắng</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không</a:t>
            </a:r>
            <a:r>
              <a:rPr lang="en-US" sz="3200" dirty="0">
                <a:solidFill>
                  <a:srgbClr val="FF0000"/>
                </a:solidFill>
                <a:latin typeface="Times New Roman" panose="02020603050405020304" charset="0"/>
                <a:cs typeface="Times New Roman" panose="02020603050405020304" charset="0"/>
              </a:rPr>
              <a:t> tan (</a:t>
            </a:r>
            <a:r>
              <a:rPr lang="en-US" sz="3200" dirty="0" err="1">
                <a:solidFill>
                  <a:srgbClr val="FF0000"/>
                </a:solidFill>
                <a:latin typeface="Times New Roman" panose="02020603050405020304" charset="0"/>
                <a:cs typeface="Times New Roman" panose="02020603050405020304" charset="0"/>
              </a:rPr>
              <a:t>kết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tủa</a:t>
            </a:r>
            <a:r>
              <a:rPr lang="en-US" sz="3200" dirty="0">
                <a:solidFill>
                  <a:srgbClr val="FF0000"/>
                </a:solidFill>
                <a:latin typeface="Times New Roman" panose="02020603050405020304" charset="0"/>
                <a:cs typeface="Times New Roman" panose="02020603050405020304" charset="0"/>
              </a:rPr>
              <a:t>).</a:t>
            </a:r>
          </a:p>
          <a:p>
            <a:pPr marL="0" indent="0" algn="just">
              <a:buNone/>
            </a:pPr>
            <a:r>
              <a:rPr lang="en-US" sz="3200" dirty="0" err="1">
                <a:solidFill>
                  <a:srgbClr val="FF0000"/>
                </a:solidFill>
                <a:latin typeface="Times New Roman" panose="02020603050405020304" charset="0"/>
                <a:cs typeface="Times New Roman" panose="02020603050405020304" charset="0"/>
              </a:rPr>
              <a:t>Nếu</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tiếp</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tục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sục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khí</a:t>
            </a:r>
            <a:r>
              <a:rPr lang="en-US" sz="3200" dirty="0">
                <a:solidFill>
                  <a:srgbClr val="FF0000"/>
                </a:solidFill>
                <a:latin typeface="Times New Roman" panose="02020603050405020304" charset="0"/>
                <a:cs typeface="Times New Roman" panose="02020603050405020304" charset="0"/>
              </a:rPr>
              <a:t> carbon dioxide ( CO2) </a:t>
            </a:r>
            <a:r>
              <a:rPr lang="en-US" sz="3200" dirty="0" err="1">
                <a:solidFill>
                  <a:srgbClr val="FF0000"/>
                </a:solidFill>
                <a:latin typeface="Times New Roman" panose="02020603050405020304" charset="0"/>
                <a:cs typeface="Times New Roman" panose="02020603050405020304" charset="0"/>
              </a:rPr>
              <a:t>đến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dư</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thì</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kết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tủa</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sẽ</a:t>
            </a:r>
            <a:r>
              <a:rPr lang="en-US" sz="3200" dirty="0">
                <a:solidFill>
                  <a:srgbClr val="FF0000"/>
                </a:solidFill>
                <a:latin typeface="Times New Roman" panose="02020603050405020304" charset="0"/>
                <a:cs typeface="Times New Roman" panose="02020603050405020304" charset="0"/>
              </a:rPr>
              <a:t> tan </a:t>
            </a:r>
            <a:r>
              <a:rPr lang="en-US" sz="3200" dirty="0" err="1">
                <a:solidFill>
                  <a:srgbClr val="FF0000"/>
                </a:solidFill>
                <a:latin typeface="Times New Roman" panose="02020603050405020304" charset="0"/>
                <a:cs typeface="Times New Roman" panose="02020603050405020304" charset="0"/>
              </a:rPr>
              <a:t>dần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và</a:t>
            </a:r>
            <a:r>
              <a:rPr lang="en-US" sz="3200" dirty="0">
                <a:solidFill>
                  <a:srgbClr val="FF0000"/>
                </a:solidFill>
                <a:latin typeface="Times New Roman" panose="02020603050405020304" charset="0"/>
                <a:cs typeface="Times New Roman" panose="02020603050405020304" charset="0"/>
              </a:rPr>
              <a:t> dung </a:t>
            </a:r>
            <a:r>
              <a:rPr lang="en-US" sz="3200" dirty="0" err="1">
                <a:solidFill>
                  <a:srgbClr val="FF0000"/>
                </a:solidFill>
                <a:latin typeface="Times New Roman" panose="02020603050405020304" charset="0"/>
                <a:cs typeface="Times New Roman" panose="02020603050405020304" charset="0"/>
              </a:rPr>
              <a:t>dịch</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trở</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nên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trong</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suốt</a:t>
            </a:r>
            <a:endParaRPr lang="en-US" sz="3200" dirty="0">
              <a:solidFill>
                <a:srgbClr val="FF0000"/>
              </a:solidFill>
              <a:latin typeface="Times New Roman" panose="02020603050405020304" charset="0"/>
              <a:cs typeface="Times New Roman" panose="02020603050405020304" charset="0"/>
            </a:endParaRPr>
          </a:p>
          <a:p>
            <a:pPr marL="0" indent="0" algn="just">
              <a:buNone/>
            </a:pPr>
            <a:endParaRPr lang="en-US" sz="3200" dirty="0">
              <a:solidFill>
                <a:srgbClr val="FF0000"/>
              </a:solidFill>
              <a:latin typeface="Times New Roman" panose="02020603050405020304" charset="0"/>
              <a:cs typeface="Times New Roman" panose="02020603050405020304" charset="0"/>
            </a:endParaRPr>
          </a:p>
        </p:txBody>
      </p:sp>
      <p:sp>
        <p:nvSpPr>
          <p:cNvPr id="8" name="Text Box 7"/>
          <p:cNvSpPr txBox="1"/>
          <p:nvPr/>
        </p:nvSpPr>
        <p:spPr>
          <a:xfrm>
            <a:off x="0" y="5133267"/>
            <a:ext cx="5045710" cy="706755"/>
          </a:xfrm>
          <a:prstGeom prst="rect">
            <a:avLst/>
          </a:prstGeom>
          <a:noFill/>
        </p:spPr>
        <p:txBody>
          <a:bodyPr wrap="square" rtlCol="0" anchor="t">
            <a:spAutoFit/>
          </a:bodyPr>
          <a:lstStyle/>
          <a:p>
            <a:pPr algn="just"/>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2: </a:t>
            </a:r>
            <a:r>
              <a:rPr lang="en-US" sz="2000" dirty="0" err="1">
                <a:latin typeface="Times New Roman" panose="02020603050405020304" charset="0"/>
                <a:cs typeface="Times New Roman" panose="02020603050405020304" charset="0"/>
              </a:rPr>
              <a:t>Sục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khí</a:t>
            </a:r>
            <a:r>
              <a:rPr lang="en-US" sz="2000" dirty="0">
                <a:latin typeface="Times New Roman" panose="02020603050405020304" charset="0"/>
                <a:cs typeface="Times New Roman" panose="02020603050405020304" charset="0"/>
              </a:rPr>
              <a:t> carbon dioxide </a:t>
            </a:r>
            <a:r>
              <a:rPr lang="en-US" sz="2000" dirty="0" err="1">
                <a:latin typeface="Times New Roman" panose="02020603050405020304" charset="0"/>
                <a:cs typeface="Times New Roman" panose="02020603050405020304" charset="0"/>
              </a:rPr>
              <a:t>vào</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cốc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chứa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nước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vôi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trong</a:t>
            </a:r>
            <a:r>
              <a:rPr lang="en-US" sz="2000" dirty="0">
                <a:latin typeface="Times New Roman" panose="02020603050405020304" charset="0"/>
                <a:cs typeface="Times New Roman" panose="02020603050405020304" charset="0"/>
              </a:rPr>
              <a:t>.</a:t>
            </a:r>
          </a:p>
        </p:txBody>
      </p:sp>
      <p:pic>
        <p:nvPicPr>
          <p:cNvPr id="9" name="Content Placeholder 5"/>
          <p:cNvPicPr>
            <a:picLocks noChangeAspect="1"/>
          </p:cNvPicPr>
          <p:nvPr/>
        </p:nvPicPr>
        <p:blipFill>
          <a:blip r:embed="rId2"/>
          <a:srcRect r="1811"/>
          <a:stretch>
            <a:fillRect/>
          </a:stretch>
        </p:blipFill>
        <p:spPr>
          <a:xfrm>
            <a:off x="52705" y="1283116"/>
            <a:ext cx="4993005" cy="3250565"/>
          </a:xfrm>
          <a:prstGeom prst="rect">
            <a:avLst/>
          </a:prstGeom>
        </p:spPr>
      </p:pic>
      <p:sp>
        <p:nvSpPr>
          <p:cNvPr id="10" name="Down Arrow 9"/>
          <p:cNvSpPr/>
          <p:nvPr/>
        </p:nvSpPr>
        <p:spPr>
          <a:xfrm rot="19440000">
            <a:off x="302179" y="1274147"/>
            <a:ext cx="582295" cy="136167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Content Placeholder 2"/>
          <p:cNvSpPr txBox="1">
            <a:spLocks/>
          </p:cNvSpPr>
          <p:nvPr/>
        </p:nvSpPr>
        <p:spPr>
          <a:xfrm>
            <a:off x="52705" y="357739"/>
            <a:ext cx="4542290" cy="69723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3.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Hóa</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học</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20" name="Oval Callout 19"/>
          <p:cNvSpPr/>
          <p:nvPr/>
        </p:nvSpPr>
        <p:spPr>
          <a:xfrm>
            <a:off x="8004747" y="55612"/>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9">
                                            <p:bg/>
                                          </p:spTgt>
                                        </p:tgtEl>
                                        <p:attrNameLst>
                                          <p:attrName>style.visibility</p:attrName>
                                        </p:attrNameLst>
                                      </p:cBhvr>
                                      <p:to>
                                        <p:strVal val="visible"/>
                                      </p:to>
                                    </p:set>
                                    <p:anim calcmode="lin" valueType="num">
                                      <p:cBhvr additive="base">
                                        <p:cTn id="19" dur="5000" fill="hold"/>
                                        <p:tgtEl>
                                          <p:spTgt spid="19">
                                            <p:bg/>
                                          </p:spTgt>
                                        </p:tgtEl>
                                        <p:attrNameLst>
                                          <p:attrName>ppt_x</p:attrName>
                                        </p:attrNameLst>
                                      </p:cBhvr>
                                      <p:tavLst>
                                        <p:tav tm="0">
                                          <p:val>
                                            <p:strVal val="#ppt_x"/>
                                          </p:val>
                                        </p:tav>
                                        <p:tav tm="100000">
                                          <p:val>
                                            <p:strVal val="#ppt_x"/>
                                          </p:val>
                                        </p:tav>
                                      </p:tavLst>
                                    </p:anim>
                                    <p:anim calcmode="lin" valueType="num">
                                      <p:cBhvr additive="base">
                                        <p:cTn id="20" dur="5000" fill="hold"/>
                                        <p:tgtEl>
                                          <p:spTgt spid="19">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10" grpId="0" bldLvl="0" animBg="1"/>
      <p:bldP spid="10" grpId="1" animBg="1"/>
      <p:bldP spid="19" grpId="0" build="p" animBg="1"/>
      <p:bldP spid="19" grpI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155565" y="5659755"/>
            <a:ext cx="7267575" cy="577850"/>
          </a:xfrm>
        </p:spPr>
        <p:txBody>
          <a:bodyPr>
            <a:noAutofit/>
          </a:bodyPr>
          <a:lstStyle/>
          <a:p>
            <a:pPr marL="0" indent="0" algn="just">
              <a:buNone/>
            </a:pPr>
            <a:r>
              <a:rPr lang="en-US" sz="3200" dirty="0" err="1">
                <a:solidFill>
                  <a:srgbClr val="FF0000"/>
                </a:solidFill>
                <a:latin typeface="Times New Roman" panose="02020603050405020304" charset="0"/>
                <a:cs typeface="Times New Roman" panose="02020603050405020304" charset="0"/>
              </a:rPr>
              <a:t>Thí</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nghiệm</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này</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thuộc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lĩnh</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vực</a:t>
            </a:r>
            <a:r>
              <a:rPr lang="en-US" sz="3200" dirty="0">
                <a:solidFill>
                  <a:srgbClr val="FF0000"/>
                </a:solidFill>
                <a:latin typeface="Times New Roman" panose="02020603050405020304" charset="0"/>
                <a:cs typeface="Times New Roman" panose="02020603050405020304" charset="0"/>
              </a:rPr>
              <a:t>................</a:t>
            </a:r>
          </a:p>
        </p:txBody>
      </p:sp>
      <p:sp>
        <p:nvSpPr>
          <p:cNvPr id="6" name="Content Placeholder 3"/>
          <p:cNvSpPr>
            <a:spLocks noGrp="1"/>
          </p:cNvSpPr>
          <p:nvPr/>
        </p:nvSpPr>
        <p:spPr>
          <a:xfrm>
            <a:off x="5096656" y="1685548"/>
            <a:ext cx="6931660" cy="3667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FF0000"/>
                </a:solidFill>
                <a:latin typeface="Times New Roman" panose="02020603050405020304" charset="0"/>
                <a:cs typeface="Times New Roman" panose="02020603050405020304" charset="0"/>
              </a:rPr>
              <a:t>Một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chu</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kỳ</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ngày</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và</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đêm</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kéo</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dài</a:t>
            </a:r>
            <a:r>
              <a:rPr lang="en-US" dirty="0">
                <a:solidFill>
                  <a:srgbClr val="FF0000"/>
                </a:solidFill>
                <a:latin typeface="Times New Roman" panose="02020603050405020304" charset="0"/>
                <a:cs typeface="Times New Roman" panose="02020603050405020304" charset="0"/>
              </a:rPr>
              <a:t> 24 </a:t>
            </a:r>
            <a:r>
              <a:rPr lang="en-US" dirty="0" err="1">
                <a:solidFill>
                  <a:srgbClr val="FF0000"/>
                </a:solidFill>
                <a:latin typeface="Times New Roman" panose="02020603050405020304" charset="0"/>
                <a:cs typeface="Times New Roman" panose="02020603050405020304" charset="0"/>
              </a:rPr>
              <a:t>giờ</a:t>
            </a:r>
            <a:r>
              <a:rPr lang="en-US" dirty="0">
                <a:solidFill>
                  <a:srgbClr val="FF0000"/>
                </a:solidFill>
                <a:latin typeface="Times New Roman" panose="02020603050405020304" charset="0"/>
                <a:cs typeface="Times New Roman" panose="02020603050405020304" charset="0"/>
              </a:rPr>
              <a:t> do </a:t>
            </a:r>
            <a:r>
              <a:rPr lang="en-US" dirty="0" err="1">
                <a:solidFill>
                  <a:srgbClr val="FF0000"/>
                </a:solidFill>
                <a:latin typeface="Times New Roman" panose="02020603050405020304" charset="0"/>
                <a:cs typeface="Times New Roman" panose="02020603050405020304" charset="0"/>
              </a:rPr>
              <a:t>Trái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Đất</a:t>
            </a:r>
            <a:r>
              <a:rPr lang="en-US" dirty="0">
                <a:solidFill>
                  <a:srgbClr val="FF0000"/>
                </a:solidFill>
                <a:latin typeface="Times New Roman" panose="02020603050405020304" charset="0"/>
                <a:cs typeface="Times New Roman" panose="02020603050405020304" charset="0"/>
              </a:rPr>
              <a:t> quay </a:t>
            </a:r>
            <a:r>
              <a:rPr lang="en-US" dirty="0" err="1">
                <a:solidFill>
                  <a:srgbClr val="FF0000"/>
                </a:solidFill>
                <a:latin typeface="Times New Roman" panose="02020603050405020304" charset="0"/>
                <a:cs typeface="Times New Roman" panose="02020603050405020304" charset="0"/>
              </a:rPr>
              <a:t>xung</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quanh</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trục</a:t>
            </a:r>
            <a:r>
              <a:rPr lang="en-US" dirty="0">
                <a:solidFill>
                  <a:srgbClr val="FF0000"/>
                </a:solidFill>
                <a:latin typeface="Times New Roman" panose="02020603050405020304" charset="0"/>
                <a:cs typeface="Times New Roman" panose="02020603050405020304" charset="0"/>
              </a:rPr>
              <a:t>. </a:t>
            </a:r>
          </a:p>
          <a:p>
            <a:pPr marL="0" indent="0" algn="just">
              <a:buNone/>
            </a:pPr>
            <a:r>
              <a:rPr lang="en-US" dirty="0" err="1">
                <a:solidFill>
                  <a:srgbClr val="FF0000"/>
                </a:solidFill>
                <a:latin typeface="Times New Roman" panose="02020603050405020304" charset="0"/>
                <a:cs typeface="Times New Roman" panose="02020603050405020304" charset="0"/>
              </a:rPr>
              <a:t>Nhờ</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vào</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Mặt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Trời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mà</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có</a:t>
            </a:r>
            <a:r>
              <a:rPr lang="en-US" dirty="0">
                <a:solidFill>
                  <a:srgbClr val="FF0000"/>
                </a:solidFill>
                <a:latin typeface="Times New Roman" panose="02020603050405020304" charset="0"/>
                <a:cs typeface="Times New Roman" panose="02020603050405020304" charset="0"/>
              </a:rPr>
              <a:t> ban </a:t>
            </a:r>
            <a:r>
              <a:rPr lang="en-US" dirty="0" err="1">
                <a:solidFill>
                  <a:srgbClr val="FF0000"/>
                </a:solidFill>
                <a:latin typeface="Times New Roman" panose="02020603050405020304" charset="0"/>
                <a:cs typeface="Times New Roman" panose="02020603050405020304" charset="0"/>
              </a:rPr>
              <a:t>ngày</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nhưng</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Mặt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Trời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chỉ</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có</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thể</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chiếu</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sáng</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được</a:t>
            </a:r>
            <a:r>
              <a:rPr lang="en-US" dirty="0">
                <a:solidFill>
                  <a:srgbClr val="FF0000"/>
                </a:solidFill>
                <a:latin typeface="Times New Roman" panose="02020603050405020304" charset="0"/>
                <a:cs typeface="Times New Roman" panose="02020603050405020304" charset="0"/>
              </a:rPr>
              <a:t> 1/2 </a:t>
            </a:r>
            <a:r>
              <a:rPr lang="en-US" dirty="0" err="1">
                <a:solidFill>
                  <a:srgbClr val="FF0000"/>
                </a:solidFill>
                <a:latin typeface="Times New Roman" panose="02020603050405020304" charset="0"/>
                <a:cs typeface="Times New Roman" panose="02020603050405020304" charset="0"/>
              </a:rPr>
              <a:t>bề</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mặt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Trái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Đất</a:t>
            </a:r>
            <a:r>
              <a:rPr lang="en-US" dirty="0">
                <a:solidFill>
                  <a:srgbClr val="FF0000"/>
                </a:solidFill>
                <a:latin typeface="Times New Roman" panose="02020603050405020304" charset="0"/>
                <a:cs typeface="Times New Roman" panose="02020603050405020304" charset="0"/>
              </a:rPr>
              <a:t>. </a:t>
            </a:r>
          </a:p>
          <a:p>
            <a:pPr marL="0" indent="0" algn="just">
              <a:buNone/>
            </a:pPr>
            <a:r>
              <a:rPr lang="en-US" dirty="0">
                <a:solidFill>
                  <a:srgbClr val="FF0000"/>
                </a:solidFill>
                <a:latin typeface="Times New Roman" panose="02020603050405020304" charset="0"/>
                <a:cs typeface="Times New Roman" panose="02020603050405020304" charset="0"/>
              </a:rPr>
              <a:t>=&gt; Do </a:t>
            </a:r>
            <a:r>
              <a:rPr lang="en-US" dirty="0" err="1">
                <a:solidFill>
                  <a:srgbClr val="FF0000"/>
                </a:solidFill>
                <a:latin typeface="Times New Roman" panose="02020603050405020304" charset="0"/>
                <a:cs typeface="Times New Roman" panose="02020603050405020304" charset="0"/>
              </a:rPr>
              <a:t>đó</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khi</a:t>
            </a:r>
            <a:r>
              <a:rPr lang="en-US" dirty="0">
                <a:solidFill>
                  <a:srgbClr val="FF0000"/>
                </a:solidFill>
                <a:latin typeface="Times New Roman" panose="02020603050405020304" charset="0"/>
                <a:cs typeface="Times New Roman" panose="02020603050405020304" charset="0"/>
              </a:rPr>
              <a:t> 1/2 </a:t>
            </a:r>
            <a:r>
              <a:rPr lang="en-US" dirty="0" err="1">
                <a:solidFill>
                  <a:srgbClr val="FF0000"/>
                </a:solidFill>
                <a:latin typeface="Times New Roman" panose="02020603050405020304" charset="0"/>
                <a:cs typeface="Times New Roman" panose="02020603050405020304" charset="0"/>
              </a:rPr>
              <a:t>bề</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mặt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Trái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Đất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này</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là</a:t>
            </a:r>
            <a:r>
              <a:rPr lang="en-US" dirty="0">
                <a:solidFill>
                  <a:srgbClr val="FF0000"/>
                </a:solidFill>
                <a:latin typeface="Times New Roman" panose="02020603050405020304" charset="0"/>
                <a:cs typeface="Times New Roman" panose="02020603050405020304" charset="0"/>
              </a:rPr>
              <a:t> ban </a:t>
            </a:r>
            <a:r>
              <a:rPr lang="en-US" dirty="0" err="1">
                <a:solidFill>
                  <a:srgbClr val="FF0000"/>
                </a:solidFill>
                <a:latin typeface="Times New Roman" panose="02020603050405020304" charset="0"/>
                <a:cs typeface="Times New Roman" panose="02020603050405020304" charset="0"/>
              </a:rPr>
              <a:t>ngày</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thì</a:t>
            </a:r>
            <a:r>
              <a:rPr lang="en-US" dirty="0">
                <a:solidFill>
                  <a:srgbClr val="FF0000"/>
                </a:solidFill>
                <a:latin typeface="Times New Roman" panose="02020603050405020304" charset="0"/>
                <a:cs typeface="Times New Roman" panose="02020603050405020304" charset="0"/>
              </a:rPr>
              <a:t> 1/2 </a:t>
            </a:r>
            <a:r>
              <a:rPr lang="en-US" dirty="0" err="1">
                <a:solidFill>
                  <a:srgbClr val="FF0000"/>
                </a:solidFill>
                <a:latin typeface="Times New Roman" panose="02020603050405020304" charset="0"/>
                <a:cs typeface="Times New Roman" panose="02020603050405020304" charset="0"/>
              </a:rPr>
              <a:t>bề</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mặt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Trái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Đất</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còn</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lại</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là</a:t>
            </a:r>
            <a:r>
              <a:rPr lang="en-US" dirty="0">
                <a:solidFill>
                  <a:srgbClr val="FF0000"/>
                </a:solidFill>
                <a:latin typeface="Times New Roman" panose="02020603050405020304" charset="0"/>
                <a:cs typeface="Times New Roman" panose="02020603050405020304" charset="0"/>
              </a:rPr>
              <a:t> ban </a:t>
            </a:r>
            <a:r>
              <a:rPr lang="en-US" dirty="0" err="1">
                <a:solidFill>
                  <a:srgbClr val="FF0000"/>
                </a:solidFill>
                <a:latin typeface="Times New Roman" panose="02020603050405020304" charset="0"/>
                <a:cs typeface="Times New Roman" panose="02020603050405020304" charset="0"/>
              </a:rPr>
              <a:t>đêm</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và</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ngược</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lại</a:t>
            </a:r>
            <a:r>
              <a:rPr lang="en-US" dirty="0">
                <a:solidFill>
                  <a:srgbClr val="FF0000"/>
                </a:solidFill>
                <a:latin typeface="Times New Roman" panose="02020603050405020304" charset="0"/>
                <a:cs typeface="Times New Roman" panose="02020603050405020304" charset="0"/>
              </a:rPr>
              <a:t>.</a:t>
            </a:r>
          </a:p>
        </p:txBody>
      </p:sp>
      <p:sp>
        <p:nvSpPr>
          <p:cNvPr id="7" name="Down Arrow 6"/>
          <p:cNvSpPr/>
          <p:nvPr/>
        </p:nvSpPr>
        <p:spPr>
          <a:xfrm rot="16200000">
            <a:off x="991713" y="4721225"/>
            <a:ext cx="746760" cy="24549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17"/>
          <p:cNvSpPr txBox="1"/>
          <p:nvPr/>
        </p:nvSpPr>
        <p:spPr>
          <a:xfrm>
            <a:off x="8726170" y="5575300"/>
            <a:ext cx="2879090" cy="521970"/>
          </a:xfrm>
          <a:prstGeom prst="rect">
            <a:avLst/>
          </a:prstGeom>
          <a:noFill/>
        </p:spPr>
        <p:txBody>
          <a:bodyPr wrap="square" rtlCol="0">
            <a:spAutoFit/>
          </a:bodyPr>
          <a:lstStyle/>
          <a:p>
            <a:r>
              <a:rPr lang="en-US" sz="2800" dirty="0" err="1">
                <a:latin typeface="Times New Roman" panose="02020603050405020304" charset="0"/>
                <a:cs typeface="Times New Roman" panose="02020603050405020304" charset="0"/>
              </a:rPr>
              <a:t>Thiên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văn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học</a:t>
            </a:r>
            <a:endParaRPr lang="en-US" sz="2800" dirty="0">
              <a:latin typeface="Times New Roman" panose="02020603050405020304" charset="0"/>
              <a:cs typeface="Times New Roman" panose="02020603050405020304" charset="0"/>
            </a:endParaRPr>
          </a:p>
        </p:txBody>
      </p:sp>
      <p:sp>
        <p:nvSpPr>
          <p:cNvPr id="16" name="Text Box 15"/>
          <p:cNvSpPr txBox="1"/>
          <p:nvPr/>
        </p:nvSpPr>
        <p:spPr>
          <a:xfrm>
            <a:off x="0" y="4768691"/>
            <a:ext cx="4283710" cy="706755"/>
          </a:xfrm>
          <a:prstGeom prst="rect">
            <a:avLst/>
          </a:prstGeom>
          <a:noFill/>
        </p:spPr>
        <p:txBody>
          <a:bodyPr wrap="square" rtlCol="0" anchor="t">
            <a:spAutoFit/>
          </a:bodyPr>
          <a:lstStyle/>
          <a:p>
            <a:pPr algn="ctr"/>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4: </a:t>
            </a:r>
          </a:p>
          <a:p>
            <a:pPr algn="ctr"/>
            <a:r>
              <a:rPr lang="en-US" sz="2000" dirty="0" err="1">
                <a:latin typeface="Times New Roman" panose="02020603050405020304" charset="0"/>
                <a:cs typeface="Times New Roman" panose="02020603050405020304" charset="0"/>
              </a:rPr>
              <a:t>Chiếu</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đèn</a:t>
            </a:r>
            <a:r>
              <a:rPr lang="en-US" sz="2000" dirty="0">
                <a:latin typeface="Times New Roman" panose="02020603050405020304" charset="0"/>
                <a:cs typeface="Times New Roman" panose="02020603050405020304" charset="0"/>
              </a:rPr>
              <a:t> pin </a:t>
            </a:r>
            <a:r>
              <a:rPr lang="en-US" sz="2000" dirty="0" err="1">
                <a:latin typeface="Times New Roman" panose="02020603050405020304" charset="0"/>
                <a:cs typeface="Times New Roman" panose="02020603050405020304" charset="0"/>
              </a:rPr>
              <a:t>vào</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quả</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địa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cầu</a:t>
            </a:r>
            <a:endParaRPr lang="en-US" sz="2000" dirty="0">
              <a:latin typeface="Times New Roman" panose="02020603050405020304" charset="0"/>
              <a:cs typeface="Times New Roman" panose="02020603050405020304" charset="0"/>
            </a:endParaRPr>
          </a:p>
        </p:txBody>
      </p:sp>
      <p:pic>
        <p:nvPicPr>
          <p:cNvPr id="2" name="Content Placeholder 1"/>
          <p:cNvPicPr>
            <a:picLocks noGrp="1" noChangeAspect="1"/>
          </p:cNvPicPr>
          <p:nvPr>
            <p:ph sz="half" idx="2"/>
          </p:nvPr>
        </p:nvPicPr>
        <p:blipFill>
          <a:blip r:embed="rId2"/>
          <a:stretch>
            <a:fillRect/>
          </a:stretch>
        </p:blipFill>
        <p:spPr>
          <a:xfrm>
            <a:off x="0" y="1289154"/>
            <a:ext cx="4944110" cy="3337476"/>
          </a:xfrm>
          <a:prstGeom prst="rect">
            <a:avLst/>
          </a:prstGeom>
        </p:spPr>
      </p:pic>
      <p:sp>
        <p:nvSpPr>
          <p:cNvPr id="20" name="Content Placeholder 2"/>
          <p:cNvSpPr>
            <a:spLocks noGrp="1"/>
          </p:cNvSpPr>
          <p:nvPr/>
        </p:nvSpPr>
        <p:spPr>
          <a:xfrm>
            <a:off x="0" y="662941"/>
            <a:ext cx="6311130" cy="57628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4.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Trái</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đất</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và</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bầu</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trời</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21" name="Oval Callout 20"/>
          <p:cNvSpPr/>
          <p:nvPr/>
        </p:nvSpPr>
        <p:spPr>
          <a:xfrm>
            <a:off x="8562486" y="29529"/>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2"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to="" calcmode="lin" valueType="num">
                                      <p:cBhvr>
                                        <p:cTn id="34"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4" grpId="2" build="p"/>
      <p:bldP spid="6" grpId="1"/>
      <p:bldP spid="6" grpId="2"/>
      <p:bldP spid="7" grpId="1" animBg="1"/>
      <p:bldP spid="7" grpId="2" animBg="1"/>
      <p:bldP spid="18" grpId="1"/>
      <p:bldP spid="18" grpId="2"/>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4F894AEF-F024-4381-A5F6-D04C68DF6340}"/>
              </a:ext>
            </a:extLst>
          </p:cNvPr>
          <p:cNvGraphicFramePr>
            <a:graphicFrameLocks noGrp="1"/>
          </p:cNvGraphicFramePr>
          <p:nvPr>
            <p:extLst>
              <p:ext uri="{D42A27DB-BD31-4B8C-83A1-F6EECF244321}">
                <p14:modId xmlns:p14="http://schemas.microsoft.com/office/powerpoint/2010/main" xmlns="" val="696896698"/>
              </p:ext>
            </p:extLst>
          </p:nvPr>
        </p:nvGraphicFramePr>
        <p:xfrm>
          <a:off x="0" y="1019330"/>
          <a:ext cx="4015409" cy="5838672"/>
        </p:xfrm>
        <a:graphic>
          <a:graphicData uri="http://schemas.openxmlformats.org/drawingml/2006/table">
            <a:tbl>
              <a:tblPr firstRow="1" bandRow="1">
                <a:tableStyleId>{5C22544A-7EE6-4342-B048-85BDC9FD1C3A}</a:tableStyleId>
              </a:tblPr>
              <a:tblGrid>
                <a:gridCol w="4015409">
                  <a:extLst>
                    <a:ext uri="{9D8B030D-6E8A-4147-A177-3AD203B41FA5}">
                      <a16:colId xmlns:a16="http://schemas.microsoft.com/office/drawing/2014/main" xmlns="" val="598412309"/>
                    </a:ext>
                  </a:extLst>
                </a:gridCol>
              </a:tblGrid>
              <a:tr h="973112">
                <a:tc>
                  <a:txBody>
                    <a:bodyPr/>
                    <a:lstStyle/>
                    <a:p>
                      <a:pPr algn="ctr"/>
                      <a:r>
                        <a:rPr lang="en-US" sz="4000" b="1" dirty="0">
                          <a:solidFill>
                            <a:srgbClr val="FF0000"/>
                          </a:solidFill>
                          <a:latin typeface="Times New Roman" panose="02020603050405020304" pitchFamily="18" charset="0"/>
                          <a:cs typeface="Times New Roman" panose="02020603050405020304" pitchFamily="18" charset="0"/>
                        </a:rPr>
                        <a:t>A</a:t>
                      </a:r>
                    </a:p>
                  </a:txBody>
                  <a:tcPr>
                    <a:solidFill>
                      <a:schemeClr val="accent1">
                        <a:lumMod val="40000"/>
                        <a:lumOff val="60000"/>
                      </a:schemeClr>
                    </a:solidFill>
                  </a:tcPr>
                </a:tc>
                <a:extLst>
                  <a:ext uri="{0D108BD9-81ED-4DB2-BD59-A6C34878D82A}">
                    <a16:rowId xmlns:a16="http://schemas.microsoft.com/office/drawing/2014/main" xmlns="" val="4251016217"/>
                  </a:ext>
                </a:extLst>
              </a:tr>
              <a:tr h="973112">
                <a:tc>
                  <a:txBody>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1327172682"/>
                  </a:ext>
                </a:extLst>
              </a:tr>
              <a:tr h="973112">
                <a:tc>
                  <a:txBody>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671929808"/>
                  </a:ext>
                </a:extLst>
              </a:tr>
              <a:tr h="973112">
                <a:tc>
                  <a:txBody>
                    <a:bodyP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36870228"/>
                  </a:ext>
                </a:extLst>
              </a:tr>
              <a:tr h="973112">
                <a:tc>
                  <a:txBody>
                    <a:bodyPr/>
                    <a:lstStyle/>
                    <a:p>
                      <a:r>
                        <a:rPr lang="en-US" sz="2400" dirty="0">
                          <a:latin typeface="Times New Roman" panose="02020603050405020304" pitchFamily="18" charset="0"/>
                          <a:cs typeface="Times New Roman" panose="02020603050405020304" pitchFamily="18" charset="0"/>
                        </a:rPr>
                        <a:t>4. Khoa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495489457"/>
                  </a:ext>
                </a:extLst>
              </a:tr>
              <a:tr h="973112">
                <a:tc>
                  <a:txBody>
                    <a:bodyPr/>
                    <a:lstStyle/>
                    <a:p>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456709458"/>
                  </a:ext>
                </a:extLst>
              </a:tr>
            </a:tbl>
          </a:graphicData>
        </a:graphic>
      </p:graphicFrame>
      <p:graphicFrame>
        <p:nvGraphicFramePr>
          <p:cNvPr id="5" name="Table 4">
            <a:extLst>
              <a:ext uri="{FF2B5EF4-FFF2-40B4-BE49-F238E27FC236}">
                <a16:creationId xmlns:a16="http://schemas.microsoft.com/office/drawing/2014/main" xmlns="" id="{7108C1D6-B2F3-4A96-92AB-63277CFCE05D}"/>
              </a:ext>
            </a:extLst>
          </p:cNvPr>
          <p:cNvGraphicFramePr>
            <a:graphicFrameLocks noGrp="1"/>
          </p:cNvGraphicFramePr>
          <p:nvPr>
            <p:extLst>
              <p:ext uri="{D42A27DB-BD31-4B8C-83A1-F6EECF244321}">
                <p14:modId xmlns:p14="http://schemas.microsoft.com/office/powerpoint/2010/main" xmlns="" val="722865529"/>
              </p:ext>
            </p:extLst>
          </p:nvPr>
        </p:nvGraphicFramePr>
        <p:xfrm>
          <a:off x="6745357" y="904086"/>
          <a:ext cx="5413523" cy="5920784"/>
        </p:xfrm>
        <a:graphic>
          <a:graphicData uri="http://schemas.openxmlformats.org/drawingml/2006/table">
            <a:tbl>
              <a:tblPr firstRow="1" bandRow="1">
                <a:tableStyleId>{5C22544A-7EE6-4342-B048-85BDC9FD1C3A}</a:tableStyleId>
              </a:tblPr>
              <a:tblGrid>
                <a:gridCol w="5413523">
                  <a:extLst>
                    <a:ext uri="{9D8B030D-6E8A-4147-A177-3AD203B41FA5}">
                      <a16:colId xmlns:a16="http://schemas.microsoft.com/office/drawing/2014/main" xmlns="" val="598412309"/>
                    </a:ext>
                  </a:extLst>
                </a:gridCol>
              </a:tblGrid>
              <a:tr h="975478">
                <a:tc>
                  <a:txBody>
                    <a:bodyPr/>
                    <a:lstStyle/>
                    <a:p>
                      <a:pPr algn="ctr"/>
                      <a:r>
                        <a:rPr lang="en-US" sz="4000" dirty="0">
                          <a:solidFill>
                            <a:srgbClr val="FF0000"/>
                          </a:solidFill>
                          <a:latin typeface="Times New Roman" panose="02020603050405020304" pitchFamily="18" charset="0"/>
                          <a:cs typeface="Times New Roman" panose="02020603050405020304" pitchFamily="18" charset="0"/>
                        </a:rPr>
                        <a:t>B</a:t>
                      </a:r>
                    </a:p>
                  </a:txBody>
                  <a:tcPr>
                    <a:solidFill>
                      <a:schemeClr val="accent1">
                        <a:lumMod val="40000"/>
                        <a:lumOff val="60000"/>
                      </a:schemeClr>
                    </a:solidFill>
                  </a:tcPr>
                </a:tc>
                <a:extLst>
                  <a:ext uri="{0D108BD9-81ED-4DB2-BD59-A6C34878D82A}">
                    <a16:rowId xmlns:a16="http://schemas.microsoft.com/office/drawing/2014/main" xmlns="" val="4251016217"/>
                  </a:ext>
                </a:extLst>
              </a:tr>
              <a:tr h="975478">
                <a:tc>
                  <a:txBody>
                    <a:bodyPr/>
                    <a:lstStyle/>
                    <a:p>
                      <a:r>
                        <a:rPr lang="en-US" sz="2400" dirty="0">
                          <a:latin typeface="Times New Roman" panose="02020603050405020304" pitchFamily="18" charset="0"/>
                          <a:cs typeface="Times New Roman" panose="02020603050405020304" pitchFamily="18" charset="0"/>
                        </a:rPr>
                        <a:t>a) N</a:t>
                      </a:r>
                      <a:r>
                        <a:rPr lang="vi-VN" sz="2400" dirty="0">
                          <a:latin typeface="Times New Roman" panose="02020603050405020304" pitchFamily="18" charset="0"/>
                          <a:cs typeface="Times New Roman" panose="02020603050405020304" pitchFamily="18" charset="0"/>
                        </a:rPr>
                        <a:t>ghiên cứu về chất và sự biến đổi của chúng.</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1327172682"/>
                  </a:ext>
                </a:extLst>
              </a:tr>
              <a:tr h="1133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b) N</a:t>
                      </a:r>
                      <a:r>
                        <a:rPr lang="vi-VN" sz="2400" dirty="0">
                          <a:latin typeface="Times New Roman" panose="02020603050405020304" pitchFamily="18" charset="0"/>
                          <a:cs typeface="Times New Roman" panose="02020603050405020304" pitchFamily="18" charset="0"/>
                        </a:rPr>
                        <a:t>ghiên cứu về vật chất, quy luật vận động, lực, năng lượng và sự biến 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671929808"/>
                  </a:ext>
                </a:extLst>
              </a:tr>
              <a:tr h="975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c) N</a:t>
                      </a:r>
                      <a:r>
                        <a:rPr lang="vi-VN" sz="2400" dirty="0">
                          <a:latin typeface="Times New Roman" panose="02020603050405020304" pitchFamily="18" charset="0"/>
                          <a:cs typeface="Times New Roman" panose="02020603050405020304" pitchFamily="18" charset="0"/>
                        </a:rPr>
                        <a:t>ghiên cứu về quy luật vận động và biến đổi của các vật thể trên b</a:t>
                      </a:r>
                      <a:r>
                        <a:rPr lang="en-US" sz="2400" dirty="0">
                          <a:latin typeface="Times New Roman" panose="02020603050405020304" pitchFamily="18" charset="0"/>
                          <a:cs typeface="Times New Roman" panose="02020603050405020304" pitchFamily="18" charset="0"/>
                        </a:rPr>
                        <a:t>ầ</a:t>
                      </a:r>
                      <a:r>
                        <a:rPr lang="vi-VN" sz="2400" dirty="0">
                          <a:latin typeface="Times New Roman" panose="02020603050405020304" pitchFamily="18" charset="0"/>
                          <a:cs typeface="Times New Roman" panose="02020603050405020304" pitchFamily="18" charset="0"/>
                        </a:rPr>
                        <a:t>u trờ</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p>
                  </a:txBody>
                  <a:tcPr>
                    <a:solidFill>
                      <a:schemeClr val="accent1">
                        <a:lumMod val="40000"/>
                        <a:lumOff val="60000"/>
                      </a:schemeClr>
                    </a:solidFill>
                  </a:tcPr>
                </a:tc>
                <a:extLst>
                  <a:ext uri="{0D108BD9-81ED-4DB2-BD59-A6C34878D82A}">
                    <a16:rowId xmlns:a16="http://schemas.microsoft.com/office/drawing/2014/main" xmlns="" val="236870228"/>
                  </a:ext>
                </a:extLst>
              </a:tr>
              <a:tr h="975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d) N</a:t>
                      </a:r>
                      <a:r>
                        <a:rPr lang="vi-VN" sz="2400" dirty="0">
                          <a:latin typeface="Times New Roman" panose="02020603050405020304" pitchFamily="18" charset="0"/>
                          <a:cs typeface="Times New Roman" panose="02020603050405020304" pitchFamily="18" charset="0"/>
                        </a:rPr>
                        <a:t>ghiên cứu về các vật sống, mối quan hệ giữa chúng với nhau và với môi trường.</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495489457"/>
                  </a:ext>
                </a:extLst>
              </a:tr>
              <a:tr h="830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e) N</a:t>
                      </a:r>
                      <a:r>
                        <a:rPr lang="vi-VN" sz="2400" dirty="0">
                          <a:latin typeface="Times New Roman" panose="02020603050405020304" pitchFamily="18" charset="0"/>
                          <a:cs typeface="Times New Roman" panose="02020603050405020304" pitchFamily="18" charset="0"/>
                        </a:rPr>
                        <a:t>ghiên cứu về Trái Đất và b</a:t>
                      </a:r>
                      <a:r>
                        <a:rPr lang="en-US" sz="2400" dirty="0">
                          <a:latin typeface="Times New Roman" panose="02020603050405020304" pitchFamily="18" charset="0"/>
                          <a:cs typeface="Times New Roman" panose="02020603050405020304" pitchFamily="18" charset="0"/>
                        </a:rPr>
                        <a:t>ầ</a:t>
                      </a:r>
                      <a:r>
                        <a:rPr lang="vi-VN" sz="2400" dirty="0">
                          <a:latin typeface="Times New Roman" panose="02020603050405020304" pitchFamily="18" charset="0"/>
                          <a:cs typeface="Times New Roman" panose="02020603050405020304" pitchFamily="18" charset="0"/>
                        </a:rPr>
                        <a:t>u khí quyển của nó.</a:t>
                      </a:r>
                      <a:endParaRPr lang="en-US" sz="2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456709458"/>
                  </a:ext>
                </a:extLst>
              </a:tr>
            </a:tbl>
          </a:graphicData>
        </a:graphic>
      </p:graphicFrame>
      <p:sp>
        <p:nvSpPr>
          <p:cNvPr id="6" name="TextBox 5">
            <a:extLst>
              <a:ext uri="{FF2B5EF4-FFF2-40B4-BE49-F238E27FC236}">
                <a16:creationId xmlns:a16="http://schemas.microsoft.com/office/drawing/2014/main" xmlns="" id="{C4548B0F-DD26-4A00-8D35-37CB7F2D8E2D}"/>
              </a:ext>
            </a:extLst>
          </p:cNvPr>
          <p:cNvSpPr txBox="1"/>
          <p:nvPr/>
        </p:nvSpPr>
        <p:spPr>
          <a:xfrm>
            <a:off x="3611326" y="214565"/>
            <a:ext cx="7759304" cy="523220"/>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nối</a:t>
            </a:r>
            <a:r>
              <a:rPr lang="en-US" sz="2800" b="1" dirty="0">
                <a:solidFill>
                  <a:srgbClr val="002060"/>
                </a:solidFill>
                <a:latin typeface="Times New Roman" panose="02020603050405020304" pitchFamily="18" charset="0"/>
                <a:cs typeface="Times New Roman" panose="02020603050405020304" pitchFamily="18" charset="0"/>
              </a:rPr>
              <a:t> ý ở </a:t>
            </a:r>
            <a:r>
              <a:rPr lang="en-US" sz="2800" b="1" dirty="0" err="1">
                <a:solidFill>
                  <a:srgbClr val="002060"/>
                </a:solidFill>
                <a:latin typeface="Times New Roman" panose="02020603050405020304" pitchFamily="18" charset="0"/>
                <a:cs typeface="Times New Roman" panose="02020603050405020304" pitchFamily="18" charset="0"/>
              </a:rPr>
              <a:t>cột</a:t>
            </a:r>
            <a:r>
              <a:rPr lang="en-US" sz="2800" b="1" dirty="0">
                <a:solidFill>
                  <a:srgbClr val="002060"/>
                </a:solidFill>
                <a:latin typeface="Times New Roman" panose="02020603050405020304" pitchFamily="18" charset="0"/>
                <a:cs typeface="Times New Roman" panose="02020603050405020304" pitchFamily="18" charset="0"/>
              </a:rPr>
              <a:t> A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cột</a:t>
            </a:r>
            <a:r>
              <a:rPr lang="en-US" sz="2800" b="1" dirty="0">
                <a:solidFill>
                  <a:srgbClr val="002060"/>
                </a:solidFill>
                <a:latin typeface="Times New Roman" panose="02020603050405020304" pitchFamily="18" charset="0"/>
                <a:cs typeface="Times New Roman" panose="02020603050405020304" pitchFamily="18" charset="0"/>
              </a:rPr>
              <a:t> B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hợp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a:t>
            </a:r>
          </a:p>
        </p:txBody>
      </p:sp>
      <p:cxnSp>
        <p:nvCxnSpPr>
          <p:cNvPr id="7" name="Straight Arrow Connector 6">
            <a:extLst>
              <a:ext uri="{FF2B5EF4-FFF2-40B4-BE49-F238E27FC236}">
                <a16:creationId xmlns:a16="http://schemas.microsoft.com/office/drawing/2014/main" xmlns="" id="{A3459B90-3805-4765-AF61-333A973D47C7}"/>
              </a:ext>
            </a:extLst>
          </p:cNvPr>
          <p:cNvCxnSpPr>
            <a:cxnSpLocks/>
          </p:cNvCxnSpPr>
          <p:nvPr/>
        </p:nvCxnSpPr>
        <p:spPr>
          <a:xfrm>
            <a:off x="4000239" y="2271564"/>
            <a:ext cx="2729948" cy="12035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xmlns="" id="{C72B6DEE-FD1C-44BD-BF83-0AC31DD08F36}"/>
              </a:ext>
            </a:extLst>
          </p:cNvPr>
          <p:cNvCxnSpPr>
            <a:cxnSpLocks/>
          </p:cNvCxnSpPr>
          <p:nvPr/>
        </p:nvCxnSpPr>
        <p:spPr>
          <a:xfrm flipV="1">
            <a:off x="4015409" y="2120348"/>
            <a:ext cx="2729948" cy="105450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xmlns="" id="{D4143185-F8EF-4908-99CB-58F71BFCB82A}"/>
              </a:ext>
            </a:extLst>
          </p:cNvPr>
          <p:cNvCxnSpPr>
            <a:cxnSpLocks/>
          </p:cNvCxnSpPr>
          <p:nvPr/>
        </p:nvCxnSpPr>
        <p:spPr>
          <a:xfrm>
            <a:off x="4015409" y="4411687"/>
            <a:ext cx="2729948" cy="10084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xmlns="" id="{5D6BA4AA-0FC8-46A6-A81E-25EB5D2D11E4}"/>
              </a:ext>
            </a:extLst>
          </p:cNvPr>
          <p:cNvCxnSpPr>
            <a:cxnSpLocks/>
          </p:cNvCxnSpPr>
          <p:nvPr/>
        </p:nvCxnSpPr>
        <p:spPr>
          <a:xfrm>
            <a:off x="4030579" y="5345879"/>
            <a:ext cx="2714778" cy="10019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xmlns="" id="{0F64C071-1747-4474-A28C-C0DA4DD531CA}"/>
              </a:ext>
            </a:extLst>
          </p:cNvPr>
          <p:cNvCxnSpPr>
            <a:cxnSpLocks/>
          </p:cNvCxnSpPr>
          <p:nvPr/>
        </p:nvCxnSpPr>
        <p:spPr>
          <a:xfrm flipV="1">
            <a:off x="4030579" y="4357379"/>
            <a:ext cx="2699608" cy="19904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Oval Callout 9"/>
          <p:cNvSpPr/>
          <p:nvPr/>
        </p:nvSpPr>
        <p:spPr>
          <a:xfrm>
            <a:off x="0" y="-84108"/>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Kết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586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Biểu Tượng Cây Bút Chì PNG, Vector, PSD, và biểu tượng để tải về  miễn phí | pngtree">
            <a:extLst>
              <a:ext uri="{FF2B5EF4-FFF2-40B4-BE49-F238E27FC236}">
                <a16:creationId xmlns:a16="http://schemas.microsoft.com/office/drawing/2014/main" xmlns="" id="{AA5C3A26-6E5F-4259-B83E-CEFC5AC983D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7065" t="23595" r="24071" b="23846"/>
          <a:stretch/>
        </p:blipFill>
        <p:spPr bwMode="auto">
          <a:xfrm flipH="1">
            <a:off x="159028" y="349956"/>
            <a:ext cx="1319815" cy="125212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73">
            <a:extLst>
              <a:ext uri="{FF2B5EF4-FFF2-40B4-BE49-F238E27FC236}">
                <a16:creationId xmlns:a16="http://schemas.microsoft.com/office/drawing/2014/main" xmlns="" id="{029645CE-9169-4595-AEF7-E71F7B2354F5}"/>
              </a:ext>
            </a:extLst>
          </p:cNvPr>
          <p:cNvSpPr/>
          <p:nvPr/>
        </p:nvSpPr>
        <p:spPr>
          <a:xfrm>
            <a:off x="1124002" y="685610"/>
            <a:ext cx="10227733" cy="5102577"/>
          </a:xfrm>
          <a:prstGeom prst="roundRect">
            <a:avLst/>
          </a:prstGeom>
          <a:solidFill>
            <a:schemeClr val="bg1"/>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prstClr val="black"/>
                </a:solidFill>
                <a:latin typeface="Times New Roman" panose="02020603050405020304" pitchFamily="18" charset="0"/>
                <a:cs typeface="Times New Roman" panose="02020603050405020304" pitchFamily="18" charset="0"/>
              </a:rPr>
              <a:t>Nội dung</a:t>
            </a:r>
            <a:r>
              <a:rPr lang="vi-VN" sz="2800" dirty="0">
                <a:solidFill>
                  <a:prstClr val="black"/>
                </a:solidFill>
                <a:latin typeface="Times New Roman" panose="02020603050405020304" pitchFamily="18" charset="0"/>
                <a:cs typeface="Times New Roman" panose="02020603050405020304" pitchFamily="18" charset="0"/>
              </a:rPr>
              <a:t>: Khoa học tự nhiên bao gồm một số lĩnh vực chính như:</a:t>
            </a:r>
          </a:p>
          <a:p>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Vật lí học </a:t>
            </a:r>
            <a:r>
              <a:rPr lang="vi-VN" sz="2800" dirty="0">
                <a:solidFill>
                  <a:prstClr val="black"/>
                </a:solidFill>
                <a:latin typeface="Times New Roman" panose="02020603050405020304" pitchFamily="18" charset="0"/>
                <a:cs typeface="Times New Roman" panose="02020603050405020304" pitchFamily="18" charset="0"/>
              </a:rPr>
              <a:t>nghiên cứu về vật chất, quy luật vận động, năng lượng và sự biến đổi. </a:t>
            </a:r>
          </a:p>
          <a:p>
            <a:r>
              <a:rPr lang="en-US"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Hoá học </a:t>
            </a:r>
            <a:r>
              <a:rPr lang="vi-VN" sz="2800" dirty="0">
                <a:solidFill>
                  <a:prstClr val="black"/>
                </a:solidFill>
                <a:latin typeface="Times New Roman" panose="02020603050405020304" pitchFamily="18" charset="0"/>
                <a:cs typeface="Times New Roman" panose="02020603050405020304" pitchFamily="18" charset="0"/>
              </a:rPr>
              <a:t>nghiên cứu về chất và sự biến đổi của chúng. </a:t>
            </a:r>
          </a:p>
          <a:p>
            <a:r>
              <a:rPr lang="en-US"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Sinh học </a:t>
            </a:r>
            <a:r>
              <a:rPr lang="vi-VN" sz="2800" dirty="0">
                <a:solidFill>
                  <a:prstClr val="black"/>
                </a:solidFill>
                <a:latin typeface="Times New Roman" panose="02020603050405020304" pitchFamily="18" charset="0"/>
                <a:cs typeface="Times New Roman" panose="02020603050405020304" pitchFamily="18" charset="0"/>
              </a:rPr>
              <a:t>nghiên cứu về các vật sống, mối quan hệ giữa chúng với nhau và với môi trường.</a:t>
            </a:r>
          </a:p>
          <a:p>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Khoa học Trái Đất </a:t>
            </a:r>
            <a:r>
              <a:rPr lang="vi-VN" sz="2800" dirty="0">
                <a:solidFill>
                  <a:prstClr val="black"/>
                </a:solidFill>
                <a:latin typeface="Times New Roman" panose="02020603050405020304" pitchFamily="18" charset="0"/>
                <a:cs typeface="Times New Roman" panose="02020603050405020304" pitchFamily="18" charset="0"/>
              </a:rPr>
              <a:t>nghiên cứu về Trái Đất và b</a:t>
            </a:r>
            <a:r>
              <a:rPr lang="en-US" sz="2800" dirty="0">
                <a:solidFill>
                  <a:prstClr val="black"/>
                </a:solidFill>
                <a:latin typeface="Times New Roman" panose="02020603050405020304" pitchFamily="18" charset="0"/>
                <a:cs typeface="Times New Roman" panose="02020603050405020304" pitchFamily="18" charset="0"/>
              </a:rPr>
              <a:t>ầ</a:t>
            </a:r>
            <a:r>
              <a:rPr lang="vi-VN" sz="2800" dirty="0">
                <a:solidFill>
                  <a:prstClr val="black"/>
                </a:solidFill>
                <a:latin typeface="Times New Roman" panose="02020603050405020304" pitchFamily="18" charset="0"/>
                <a:cs typeface="Times New Roman" panose="02020603050405020304" pitchFamily="18" charset="0"/>
              </a:rPr>
              <a:t>u khí quyển của nó.</a:t>
            </a:r>
          </a:p>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Thiên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bầu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trời</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9599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9188EE-C125-4291-9FBF-1596FEAEEBE3}"/>
              </a:ext>
            </a:extLst>
          </p:cNvPr>
          <p:cNvPicPr>
            <a:picLocks noChangeAspect="1"/>
          </p:cNvPicPr>
          <p:nvPr/>
        </p:nvPicPr>
        <p:blipFill>
          <a:blip r:embed="rId2"/>
          <a:stretch>
            <a:fillRect/>
          </a:stretch>
        </p:blipFill>
        <p:spPr>
          <a:xfrm>
            <a:off x="0" y="17576"/>
            <a:ext cx="7624916" cy="2268423"/>
          </a:xfrm>
          <a:prstGeom prst="rect">
            <a:avLst/>
          </a:prstGeom>
        </p:spPr>
      </p:pic>
      <p:pic>
        <p:nvPicPr>
          <p:cNvPr id="5" name="Picture 4">
            <a:extLst>
              <a:ext uri="{FF2B5EF4-FFF2-40B4-BE49-F238E27FC236}">
                <a16:creationId xmlns:a16="http://schemas.microsoft.com/office/drawing/2014/main" xmlns="" id="{B4BDD83C-1DEA-4208-9F2F-CF2E2B746FE7}"/>
              </a:ext>
            </a:extLst>
          </p:cNvPr>
          <p:cNvPicPr>
            <a:picLocks noChangeAspect="1"/>
          </p:cNvPicPr>
          <p:nvPr/>
        </p:nvPicPr>
        <p:blipFill>
          <a:blip r:embed="rId3"/>
          <a:stretch>
            <a:fillRect/>
          </a:stretch>
        </p:blipFill>
        <p:spPr>
          <a:xfrm>
            <a:off x="-9526" y="2297083"/>
            <a:ext cx="7634441" cy="2407652"/>
          </a:xfrm>
          <a:prstGeom prst="rect">
            <a:avLst/>
          </a:prstGeom>
        </p:spPr>
      </p:pic>
      <p:pic>
        <p:nvPicPr>
          <p:cNvPr id="6" name="Picture 5">
            <a:extLst>
              <a:ext uri="{FF2B5EF4-FFF2-40B4-BE49-F238E27FC236}">
                <a16:creationId xmlns:a16="http://schemas.microsoft.com/office/drawing/2014/main" xmlns="" id="{290187EB-39E6-4E19-8575-D9A045CAEFEA}"/>
              </a:ext>
            </a:extLst>
          </p:cNvPr>
          <p:cNvPicPr>
            <a:picLocks noChangeAspect="1"/>
          </p:cNvPicPr>
          <p:nvPr/>
        </p:nvPicPr>
        <p:blipFill>
          <a:blip r:embed="rId4"/>
          <a:stretch>
            <a:fillRect/>
          </a:stretch>
        </p:blipFill>
        <p:spPr>
          <a:xfrm>
            <a:off x="-9525" y="4704735"/>
            <a:ext cx="7634440" cy="2236650"/>
          </a:xfrm>
          <a:prstGeom prst="rect">
            <a:avLst/>
          </a:prstGeom>
        </p:spPr>
      </p:pic>
      <p:sp>
        <p:nvSpPr>
          <p:cNvPr id="7" name="Rectangle: Rounded Corners 6">
            <a:extLst>
              <a:ext uri="{FF2B5EF4-FFF2-40B4-BE49-F238E27FC236}">
                <a16:creationId xmlns:a16="http://schemas.microsoft.com/office/drawing/2014/main" xmlns="" id="{562D99E0-A6F0-4D57-8174-BBB2613118E5}"/>
              </a:ext>
            </a:extLst>
          </p:cNvPr>
          <p:cNvSpPr/>
          <p:nvPr/>
        </p:nvSpPr>
        <p:spPr>
          <a:xfrm>
            <a:off x="7801897" y="17576"/>
            <a:ext cx="4390103" cy="684042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prstClr val="black"/>
                </a:solidFill>
                <a:latin typeface="Times New Roman" panose="02020603050405020304" pitchFamily="18" charset="0"/>
                <a:cs typeface="Times New Roman" panose="02020603050405020304" pitchFamily="18" charset="0"/>
              </a:rPr>
              <a:t>Ứng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2.3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2.8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lĩnh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khoa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5094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811CCF-06ED-4320-8653-7A66038CBA96}"/>
              </a:ext>
            </a:extLst>
          </p:cNvPr>
          <p:cNvPicPr>
            <a:picLocks noChangeAspect="1"/>
          </p:cNvPicPr>
          <p:nvPr/>
        </p:nvPicPr>
        <p:blipFill>
          <a:blip r:embed="rId2"/>
          <a:stretch>
            <a:fillRect/>
          </a:stretch>
        </p:blipFill>
        <p:spPr>
          <a:xfrm>
            <a:off x="0" y="0"/>
            <a:ext cx="12192000" cy="2816942"/>
          </a:xfrm>
          <a:prstGeom prst="rect">
            <a:avLst/>
          </a:prstGeom>
        </p:spPr>
      </p:pic>
      <p:pic>
        <p:nvPicPr>
          <p:cNvPr id="6" name="Picture 5">
            <a:extLst>
              <a:ext uri="{FF2B5EF4-FFF2-40B4-BE49-F238E27FC236}">
                <a16:creationId xmlns:a16="http://schemas.microsoft.com/office/drawing/2014/main" xmlns="" id="{0D827FC5-7E90-4172-A4A2-627387CD8A1A}"/>
              </a:ext>
            </a:extLst>
          </p:cNvPr>
          <p:cNvPicPr>
            <a:picLocks noChangeAspect="1"/>
          </p:cNvPicPr>
          <p:nvPr/>
        </p:nvPicPr>
        <p:blipFill>
          <a:blip r:embed="rId3"/>
          <a:stretch>
            <a:fillRect/>
          </a:stretch>
        </p:blipFill>
        <p:spPr>
          <a:xfrm>
            <a:off x="0" y="3429000"/>
            <a:ext cx="12192000" cy="2816942"/>
          </a:xfrm>
          <a:prstGeom prst="rect">
            <a:avLst/>
          </a:prstGeom>
        </p:spPr>
      </p:pic>
      <p:sp>
        <p:nvSpPr>
          <p:cNvPr id="8" name="TextBox 7">
            <a:extLst>
              <a:ext uri="{FF2B5EF4-FFF2-40B4-BE49-F238E27FC236}">
                <a16:creationId xmlns:a16="http://schemas.microsoft.com/office/drawing/2014/main" xmlns="" id="{FC1123F9-E7D7-4C9D-8ADE-8A9E08EDC6B8}"/>
              </a:ext>
            </a:extLst>
          </p:cNvPr>
          <p:cNvSpPr txBox="1"/>
          <p:nvPr/>
        </p:nvSpPr>
        <p:spPr>
          <a:xfrm>
            <a:off x="1501895" y="6245942"/>
            <a:ext cx="2950252" cy="584775"/>
          </a:xfrm>
          <a:prstGeom prst="rect">
            <a:avLst/>
          </a:prstGeom>
          <a:solidFill>
            <a:srgbClr val="FFFF00"/>
          </a:solidFill>
        </p:spPr>
        <p:txBody>
          <a:bodyPr wrap="square" rtlCol="0">
            <a:spAutoFit/>
          </a:bodyPr>
          <a:lstStyle>
            <a:defPPr>
              <a:defRPr lang="vi-VN"/>
            </a:defPPr>
            <a:lvl1pPr algn="ctr">
              <a:defRPr sz="3200" b="1">
                <a:solidFill>
                  <a:srgbClr val="FF0000"/>
                </a:solidFill>
                <a:latin typeface="+mj-lt"/>
              </a:defRPr>
            </a:lvl1pPr>
          </a:lstStyle>
          <a:p>
            <a:r>
              <a:rPr lang="vi-VN" dirty="0"/>
              <a:t>Sinh học</a:t>
            </a:r>
            <a:endParaRPr lang="en-US" dirty="0"/>
          </a:p>
        </p:txBody>
      </p:sp>
      <p:sp>
        <p:nvSpPr>
          <p:cNvPr id="9" name="TextBox 8">
            <a:extLst>
              <a:ext uri="{FF2B5EF4-FFF2-40B4-BE49-F238E27FC236}">
                <a16:creationId xmlns:a16="http://schemas.microsoft.com/office/drawing/2014/main" xmlns="" id="{C290D000-7927-46DB-B2A6-987DD42B700B}"/>
              </a:ext>
            </a:extLst>
          </p:cNvPr>
          <p:cNvSpPr txBox="1"/>
          <p:nvPr/>
        </p:nvSpPr>
        <p:spPr>
          <a:xfrm>
            <a:off x="1501895" y="2844225"/>
            <a:ext cx="2950252" cy="584775"/>
          </a:xfrm>
          <a:prstGeom prst="rect">
            <a:avLst/>
          </a:prstGeom>
          <a:solidFill>
            <a:srgbClr val="FFFF00"/>
          </a:solidFill>
        </p:spPr>
        <p:txBody>
          <a:bodyPr wrap="square" rtlCol="0">
            <a:spAutoFit/>
          </a:bodyPr>
          <a:lstStyle/>
          <a:p>
            <a:pPr algn="ctr"/>
            <a:r>
              <a:rPr lang="vi-VN" sz="3200" b="1" dirty="0">
                <a:solidFill>
                  <a:srgbClr val="FF0000"/>
                </a:solidFill>
                <a:latin typeface="Times New Roman" panose="02020603050405020304" pitchFamily="18" charset="0"/>
              </a:rPr>
              <a:t>Sinh học</a:t>
            </a:r>
            <a:endParaRPr lang="en-US" sz="3200" b="1" dirty="0">
              <a:solidFill>
                <a:srgbClr val="FF0000"/>
              </a:solidFill>
              <a:latin typeface="Calibri Light" panose="020F0302020204030204"/>
              <a:cs typeface="#9Slide03 Arima Madurai Black" panose="00000A00000000000000" pitchFamily="2" charset="0"/>
            </a:endParaRPr>
          </a:p>
        </p:txBody>
      </p:sp>
      <p:sp>
        <p:nvSpPr>
          <p:cNvPr id="10" name="TextBox 9">
            <a:extLst>
              <a:ext uri="{FF2B5EF4-FFF2-40B4-BE49-F238E27FC236}">
                <a16:creationId xmlns:a16="http://schemas.microsoft.com/office/drawing/2014/main" xmlns="" id="{A552D613-80DD-4C04-A171-9DB4C5D0D04E}"/>
              </a:ext>
            </a:extLst>
          </p:cNvPr>
          <p:cNvSpPr txBox="1"/>
          <p:nvPr/>
        </p:nvSpPr>
        <p:spPr>
          <a:xfrm>
            <a:off x="6827742" y="2905780"/>
            <a:ext cx="5044709" cy="584775"/>
          </a:xfrm>
          <a:prstGeom prst="rect">
            <a:avLst/>
          </a:prstGeom>
          <a:solidFill>
            <a:srgbClr val="FFFF00"/>
          </a:solidFill>
        </p:spPr>
        <p:txBody>
          <a:bodyPr wrap="square" rtlCol="0">
            <a:spAutoFit/>
          </a:bodyPr>
          <a:lstStyle>
            <a:defPPr>
              <a:defRPr lang="vi-VN"/>
            </a:defPPr>
            <a:lvl1pPr algn="ctr">
              <a:defRPr sz="3200" b="1">
                <a:solidFill>
                  <a:srgbClr val="FF0000"/>
                </a:solidFill>
                <a:latin typeface="+mj-lt"/>
              </a:defRPr>
            </a:lvl1pPr>
          </a:lstStyle>
          <a:p>
            <a:r>
              <a:rPr lang="vi-VN" dirty="0"/>
              <a:t>Khoa học Trái Đất</a:t>
            </a:r>
            <a:endParaRPr lang="en-US" dirty="0"/>
          </a:p>
        </p:txBody>
      </p:sp>
      <p:sp>
        <p:nvSpPr>
          <p:cNvPr id="11" name="TextBox 10">
            <a:extLst>
              <a:ext uri="{FF2B5EF4-FFF2-40B4-BE49-F238E27FC236}">
                <a16:creationId xmlns:a16="http://schemas.microsoft.com/office/drawing/2014/main" xmlns="" id="{04A70A04-9449-42CE-8281-20B1F7874357}"/>
              </a:ext>
            </a:extLst>
          </p:cNvPr>
          <p:cNvSpPr txBox="1"/>
          <p:nvPr/>
        </p:nvSpPr>
        <p:spPr>
          <a:xfrm>
            <a:off x="6988073" y="6307496"/>
            <a:ext cx="2950252" cy="461665"/>
          </a:xfrm>
          <a:prstGeom prst="rect">
            <a:avLst/>
          </a:prstGeom>
          <a:solidFill>
            <a:srgbClr val="FFFF00"/>
          </a:solidFill>
        </p:spPr>
        <p:txBody>
          <a:bodyPr wrap="square" rtlCol="0">
            <a:spAutoFit/>
          </a:bodyPr>
          <a:lstStyle>
            <a:defPPr>
              <a:defRPr lang="vi-VN"/>
            </a:defPPr>
            <a:lvl1pPr algn="ctr">
              <a:defRPr sz="3200" b="1">
                <a:solidFill>
                  <a:srgbClr val="FF0000"/>
                </a:solidFill>
                <a:latin typeface="+mj-lt"/>
              </a:defRPr>
            </a:lvl1pPr>
          </a:lstStyle>
          <a:p>
            <a:r>
              <a:rPr lang="vi-VN" dirty="0"/>
              <a:t>Hoá học</a:t>
            </a:r>
            <a:endParaRPr lang="en-US" dirty="0"/>
          </a:p>
        </p:txBody>
      </p:sp>
    </p:spTree>
    <p:extLst>
      <p:ext uri="{BB962C8B-B14F-4D97-AF65-F5344CB8AC3E}">
        <p14:creationId xmlns:p14="http://schemas.microsoft.com/office/powerpoint/2010/main" xmlns="" val="44829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56EF95-8D5B-46C7-88D8-6502D74393EB}"/>
              </a:ext>
            </a:extLst>
          </p:cNvPr>
          <p:cNvPicPr>
            <a:picLocks noChangeAspect="1"/>
          </p:cNvPicPr>
          <p:nvPr/>
        </p:nvPicPr>
        <p:blipFill>
          <a:blip r:embed="rId2"/>
          <a:stretch>
            <a:fillRect/>
          </a:stretch>
        </p:blipFill>
        <p:spPr>
          <a:xfrm>
            <a:off x="0" y="545689"/>
            <a:ext cx="12192000" cy="3598608"/>
          </a:xfrm>
          <a:prstGeom prst="rect">
            <a:avLst/>
          </a:prstGeom>
        </p:spPr>
      </p:pic>
      <p:sp>
        <p:nvSpPr>
          <p:cNvPr id="3" name="TextBox 2">
            <a:extLst>
              <a:ext uri="{FF2B5EF4-FFF2-40B4-BE49-F238E27FC236}">
                <a16:creationId xmlns:a16="http://schemas.microsoft.com/office/drawing/2014/main" xmlns="" id="{E3BBC774-B876-4985-80C0-2F8AC784B81C}"/>
              </a:ext>
            </a:extLst>
          </p:cNvPr>
          <p:cNvSpPr txBox="1"/>
          <p:nvPr/>
        </p:nvSpPr>
        <p:spPr>
          <a:xfrm>
            <a:off x="1019982" y="4537862"/>
            <a:ext cx="2950252" cy="584775"/>
          </a:xfrm>
          <a:prstGeom prst="rect">
            <a:avLst/>
          </a:prstGeom>
          <a:solidFill>
            <a:srgbClr val="FFFF00"/>
          </a:solidFill>
        </p:spPr>
        <p:txBody>
          <a:bodyPr wrap="square" rtlCol="0">
            <a:spAutoFit/>
          </a:bodyPr>
          <a:lstStyle>
            <a:defPPr>
              <a:defRPr lang="vi-VN"/>
            </a:defPPr>
            <a:lvl1pPr algn="ctr">
              <a:defRPr sz="3200" b="1">
                <a:solidFill>
                  <a:srgbClr val="FF0000"/>
                </a:solidFill>
                <a:latin typeface="+mj-lt"/>
              </a:defRPr>
            </a:lvl1pPr>
          </a:lstStyle>
          <a:p>
            <a:r>
              <a:rPr lang="vi-VN" dirty="0"/>
              <a:t>Vật lí học.</a:t>
            </a:r>
            <a:endParaRPr lang="en-US" dirty="0"/>
          </a:p>
        </p:txBody>
      </p:sp>
      <p:sp>
        <p:nvSpPr>
          <p:cNvPr id="4" name="TextBox 3">
            <a:extLst>
              <a:ext uri="{FF2B5EF4-FFF2-40B4-BE49-F238E27FC236}">
                <a16:creationId xmlns:a16="http://schemas.microsoft.com/office/drawing/2014/main" xmlns="" id="{FC98F1F3-8718-475C-88CA-F41C91C7756E}"/>
              </a:ext>
            </a:extLst>
          </p:cNvPr>
          <p:cNvSpPr txBox="1"/>
          <p:nvPr/>
        </p:nvSpPr>
        <p:spPr>
          <a:xfrm>
            <a:off x="8024744" y="4650689"/>
            <a:ext cx="2950252" cy="584775"/>
          </a:xfrm>
          <a:prstGeom prst="rect">
            <a:avLst/>
          </a:prstGeom>
          <a:solidFill>
            <a:srgbClr val="FFFF00"/>
          </a:solidFill>
        </p:spPr>
        <p:txBody>
          <a:bodyPr wrap="square" rtlCol="0">
            <a:spAutoFit/>
          </a:bodyPr>
          <a:lstStyle>
            <a:defPPr>
              <a:defRPr lang="vi-VN"/>
            </a:defPPr>
            <a:lvl1pPr algn="ctr">
              <a:defRPr sz="3200" b="1">
                <a:solidFill>
                  <a:srgbClr val="FF0000"/>
                </a:solidFill>
                <a:latin typeface="+mj-lt"/>
              </a:defRPr>
            </a:lvl1pPr>
          </a:lstStyle>
          <a:p>
            <a:r>
              <a:rPr lang="vi-VN" dirty="0"/>
              <a:t>Thiên văn học</a:t>
            </a:r>
            <a:endParaRPr lang="en-US" dirty="0"/>
          </a:p>
        </p:txBody>
      </p:sp>
    </p:spTree>
    <p:extLst>
      <p:ext uri="{BB962C8B-B14F-4D97-AF65-F5344CB8AC3E}">
        <p14:creationId xmlns:p14="http://schemas.microsoft.com/office/powerpoint/2010/main" xmlns="" val="24533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78F21C67-DA42-4BBB-9B6B-54B8B4D12274}"/>
              </a:ext>
            </a:extLst>
          </p:cNvPr>
          <p:cNvGraphicFramePr>
            <a:graphicFrameLocks noGrp="1"/>
          </p:cNvGraphicFramePr>
          <p:nvPr>
            <p:extLst>
              <p:ext uri="{D42A27DB-BD31-4B8C-83A1-F6EECF244321}">
                <p14:modId xmlns:p14="http://schemas.microsoft.com/office/powerpoint/2010/main" xmlns="" val="225028945"/>
              </p:ext>
            </p:extLst>
          </p:nvPr>
        </p:nvGraphicFramePr>
        <p:xfrm>
          <a:off x="157286" y="1564869"/>
          <a:ext cx="11491416" cy="5173714"/>
        </p:xfrm>
        <a:graphic>
          <a:graphicData uri="http://schemas.openxmlformats.org/drawingml/2006/table">
            <a:tbl>
              <a:tblPr firstRow="1" firstCol="1" bandRow="1">
                <a:tableStyleId>{5C22544A-7EE6-4342-B048-85BDC9FD1C3A}</a:tableStyleId>
              </a:tblPr>
              <a:tblGrid>
                <a:gridCol w="3771396">
                  <a:extLst>
                    <a:ext uri="{9D8B030D-6E8A-4147-A177-3AD203B41FA5}">
                      <a16:colId xmlns:a16="http://schemas.microsoft.com/office/drawing/2014/main" xmlns="" val="1032222941"/>
                    </a:ext>
                  </a:extLst>
                </a:gridCol>
                <a:gridCol w="1544004">
                  <a:extLst>
                    <a:ext uri="{9D8B030D-6E8A-4147-A177-3AD203B41FA5}">
                      <a16:colId xmlns:a16="http://schemas.microsoft.com/office/drawing/2014/main" xmlns="" val="3524247609"/>
                    </a:ext>
                  </a:extLst>
                </a:gridCol>
                <a:gridCol w="1544004">
                  <a:extLst>
                    <a:ext uri="{9D8B030D-6E8A-4147-A177-3AD203B41FA5}">
                      <a16:colId xmlns:a16="http://schemas.microsoft.com/office/drawing/2014/main" xmlns="" val="756149797"/>
                    </a:ext>
                  </a:extLst>
                </a:gridCol>
                <a:gridCol w="1407730">
                  <a:extLst>
                    <a:ext uri="{9D8B030D-6E8A-4147-A177-3AD203B41FA5}">
                      <a16:colId xmlns:a16="http://schemas.microsoft.com/office/drawing/2014/main" xmlns="" val="4193195615"/>
                    </a:ext>
                  </a:extLst>
                </a:gridCol>
                <a:gridCol w="1680278">
                  <a:extLst>
                    <a:ext uri="{9D8B030D-6E8A-4147-A177-3AD203B41FA5}">
                      <a16:colId xmlns:a16="http://schemas.microsoft.com/office/drawing/2014/main" xmlns="" val="511725863"/>
                    </a:ext>
                  </a:extLst>
                </a:gridCol>
                <a:gridCol w="1544004">
                  <a:extLst>
                    <a:ext uri="{9D8B030D-6E8A-4147-A177-3AD203B41FA5}">
                      <a16:colId xmlns:a16="http://schemas.microsoft.com/office/drawing/2014/main" xmlns="" val="3369692823"/>
                    </a:ext>
                  </a:extLst>
                </a:gridCol>
              </a:tblGrid>
              <a:tr h="363079">
                <a:tc rowSpan="2">
                  <a:txBody>
                    <a:bodyPr/>
                    <a:lstStyle/>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Hoạt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động</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Lĩnh vực của KHTN</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814526478"/>
                  </a:ext>
                </a:extLst>
              </a:tr>
              <a:tr h="748810">
                <a:tc vMerge="1">
                  <a:txBody>
                    <a:bodyPr/>
                    <a:lstStyle/>
                    <a:p>
                      <a:endParaRPr lang="vi-VN"/>
                    </a:p>
                  </a:txBody>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Vật lí học</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u="none" strike="noStrike" dirty="0" err="1">
                          <a:solidFill>
                            <a:schemeClr val="tx1"/>
                          </a:solidFill>
                          <a:effectLst/>
                          <a:latin typeface="Times New Roman" panose="02020603050405020304" pitchFamily="18" charset="0"/>
                          <a:cs typeface="Times New Roman" panose="02020603050405020304" pitchFamily="18" charset="0"/>
                        </a:rPr>
                        <a:t>Hoá</a:t>
                      </a:r>
                      <a:r>
                        <a:rPr lang="en-US" sz="2000" u="none" strike="noStrike"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học</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Sinh học</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Khoa học Trái Đất</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Thiên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văn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học</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68308008"/>
                  </a:ext>
                </a:extLst>
              </a:tr>
              <a:tr h="748810">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Đạp xe để xe chuyển động</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7027077"/>
                  </a:ext>
                </a:extLst>
              </a:tr>
              <a:tr h="748810">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Bón phân hóa học cho cây trồng</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41477452"/>
                  </a:ext>
                </a:extLst>
              </a:tr>
              <a:tr h="363079">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Dự báo thời tiết</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58461959"/>
                  </a:ext>
                </a:extLst>
              </a:tr>
              <a:tr h="363079">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Chiết cành, ghép cành</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83439479"/>
                  </a:ext>
                </a:extLst>
              </a:tr>
              <a:tr h="363079">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Dùng cần cẩu nâng hàng</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33577913"/>
                  </a:ext>
                </a:extLst>
              </a:tr>
              <a:tr h="363079">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Quá trình lên men rượu</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00539777"/>
                  </a:ext>
                </a:extLst>
              </a:tr>
              <a:tr h="748810">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Quan </a:t>
                      </a:r>
                      <a:r>
                        <a:rPr lang="en-US" sz="2000" dirty="0" err="1">
                          <a:solidFill>
                            <a:schemeClr val="tx1"/>
                          </a:solidFill>
                          <a:effectLst/>
                          <a:latin typeface="Times New Roman" panose="02020603050405020304" pitchFamily="18" charset="0"/>
                          <a:cs typeface="Times New Roman" panose="02020603050405020304" pitchFamily="18" charset="0"/>
                        </a:rPr>
                        <a:t>sát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hiện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tượng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nhật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nguyệt</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none" strike="noStrike" dirty="0" err="1">
                          <a:solidFill>
                            <a:schemeClr val="tx1"/>
                          </a:solidFill>
                          <a:effectLst/>
                          <a:latin typeface="Times New Roman" panose="02020603050405020304" pitchFamily="18" charset="0"/>
                          <a:cs typeface="Times New Roman" panose="02020603050405020304" pitchFamily="18" charset="0"/>
                        </a:rPr>
                        <a:t>thực</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984027"/>
                  </a:ext>
                </a:extLst>
              </a:tr>
              <a:tr h="363079">
                <a:tc>
                  <a:txBody>
                    <a:bodyPr/>
                    <a:lstStyle/>
                    <a:p>
                      <a:pPr algn="just">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Cảnh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báo</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u="none" strike="noStrike" dirty="0" err="1">
                          <a:solidFill>
                            <a:schemeClr val="tx1"/>
                          </a:solidFill>
                          <a:effectLst/>
                          <a:latin typeface="Times New Roman" panose="02020603050405020304" pitchFamily="18" charset="0"/>
                          <a:cs typeface="Times New Roman" panose="02020603050405020304" pitchFamily="18" charset="0"/>
                        </a:rPr>
                        <a:t>sạt</a:t>
                      </a:r>
                      <a:r>
                        <a:rPr lang="en-US" sz="2000" u="none" strike="noStrike" dirty="0">
                          <a:solidFill>
                            <a:schemeClr val="tx1"/>
                          </a:solidFill>
                          <a:effectLst/>
                          <a:latin typeface="Times New Roman" panose="02020603050405020304" pitchFamily="18" charset="0"/>
                          <a:cs typeface="Times New Roman" panose="02020603050405020304" pitchFamily="18" charset="0"/>
                        </a:rPr>
                        <a:t> </a:t>
                      </a:r>
                      <a:r>
                        <a:rPr lang="en-US" sz="2000" u="none" strike="noStrike" dirty="0" err="1">
                          <a:solidFill>
                            <a:schemeClr val="tx1"/>
                          </a:solidFill>
                          <a:effectLst/>
                          <a:latin typeface="Times New Roman" panose="02020603050405020304" pitchFamily="18" charset="0"/>
                          <a:cs typeface="Times New Roman" panose="02020603050405020304" pitchFamily="18" charset="0"/>
                        </a:rPr>
                        <a:t>lở</a:t>
                      </a:r>
                      <a:r>
                        <a:rPr lang="en-US" sz="2000" u="none" strike="noStrike" dirty="0">
                          <a:solidFill>
                            <a:schemeClr val="tx1"/>
                          </a:solidFill>
                          <a:effectLst/>
                          <a:latin typeface="Times New Roman" panose="02020603050405020304" pitchFamily="18" charset="0"/>
                          <a:cs typeface="Times New Roman" panose="02020603050405020304" pitchFamily="18" charset="0"/>
                        </a:rPr>
                        <a:t> </a:t>
                      </a:r>
                      <a:r>
                        <a:rPr lang="en-US" sz="2000" u="none" strike="noStrike" dirty="0" err="1">
                          <a:solidFill>
                            <a:schemeClr val="tx1"/>
                          </a:solidFill>
                          <a:effectLst/>
                          <a:latin typeface="Times New Roman" panose="02020603050405020304" pitchFamily="18" charset="0"/>
                          <a:cs typeface="Times New Roman" panose="02020603050405020304" pitchFamily="18" charset="0"/>
                        </a:rPr>
                        <a:t>đất</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13319325"/>
                  </a:ext>
                </a:extLst>
              </a:tr>
            </a:tbl>
          </a:graphicData>
        </a:graphic>
      </p:graphicFrame>
      <p:sp>
        <p:nvSpPr>
          <p:cNvPr id="6" name="Rounded Rectangle 29">
            <a:extLst>
              <a:ext uri="{FF2B5EF4-FFF2-40B4-BE49-F238E27FC236}">
                <a16:creationId xmlns:a16="http://schemas.microsoft.com/office/drawing/2014/main" xmlns="" id="{03408106-381F-4623-B68F-66FF8DAC256A}"/>
              </a:ext>
            </a:extLst>
          </p:cNvPr>
          <p:cNvSpPr/>
          <p:nvPr/>
        </p:nvSpPr>
        <p:spPr>
          <a:xfrm>
            <a:off x="292901" y="756265"/>
            <a:ext cx="11764370" cy="596169"/>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r>
              <a:rPr lang="en-US" sz="2400" dirty="0" smtClean="0">
                <a:solidFill>
                  <a:srgbClr val="FF0000"/>
                </a:solidFill>
                <a:latin typeface="Times New Roman" panose="02020603050405020304" pitchFamily="18" charset="0"/>
                <a:cs typeface="Times New Roman" panose="02020603050405020304" pitchFamily="18" charset="0"/>
              </a:rPr>
              <a:t> NHIỆM VỤ 1: </a:t>
            </a:r>
            <a:r>
              <a:rPr lang="en-US" sz="2400" dirty="0" err="1" smtClean="0">
                <a:solidFill>
                  <a:srgbClr val="FF0000"/>
                </a:solidFill>
                <a:latin typeface="Times New Roman" panose="02020603050405020304" pitchFamily="18" charset="0"/>
                <a:cs typeface="Times New Roman" panose="02020603050405020304" pitchFamily="18" charset="0"/>
              </a:rPr>
              <a:t>Sắp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các </a:t>
            </a:r>
            <a:r>
              <a:rPr lang="en-US" sz="2400" dirty="0" err="1">
                <a:solidFill>
                  <a:srgbClr val="FF0000"/>
                </a:solidFill>
                <a:latin typeface="Times New Roman" panose="02020603050405020304" pitchFamily="18" charset="0"/>
                <a:cs typeface="Times New Roman" panose="02020603050405020304" pitchFamily="18" charset="0"/>
              </a:rPr>
              <a:t>hoạt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các </a:t>
            </a:r>
            <a:r>
              <a:rPr lang="en-US" sz="2400" dirty="0" err="1">
                <a:solidFill>
                  <a:srgbClr val="FF0000"/>
                </a:solidFill>
                <a:latin typeface="Times New Roman" panose="02020603050405020304" pitchFamily="18" charset="0"/>
                <a:cs typeface="Times New Roman" panose="02020603050405020304" pitchFamily="18" charset="0"/>
              </a:rPr>
              <a:t>lĩnh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khoa học tự nhiên?</a:t>
            </a:r>
          </a:p>
        </p:txBody>
      </p:sp>
      <p:sp>
        <p:nvSpPr>
          <p:cNvPr id="7" name="TextBox 6">
            <a:extLst>
              <a:ext uri="{FF2B5EF4-FFF2-40B4-BE49-F238E27FC236}">
                <a16:creationId xmlns:a16="http://schemas.microsoft.com/office/drawing/2014/main" xmlns="" id="{395D9C58-90B8-4930-BFE1-B2DA70E47253}"/>
              </a:ext>
            </a:extLst>
          </p:cNvPr>
          <p:cNvSpPr txBox="1"/>
          <p:nvPr/>
        </p:nvSpPr>
        <p:spPr>
          <a:xfrm>
            <a:off x="4519214" y="2766216"/>
            <a:ext cx="509286"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X</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32AE356-AF1D-461D-BA87-F6A1DEF4237C}"/>
              </a:ext>
            </a:extLst>
          </p:cNvPr>
          <p:cNvSpPr txBox="1"/>
          <p:nvPr/>
        </p:nvSpPr>
        <p:spPr>
          <a:xfrm>
            <a:off x="6004839" y="3473724"/>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9" name="TextBox 8">
            <a:extLst>
              <a:ext uri="{FF2B5EF4-FFF2-40B4-BE49-F238E27FC236}">
                <a16:creationId xmlns:a16="http://schemas.microsoft.com/office/drawing/2014/main" xmlns="" id="{366FE274-252D-4C20-8AC9-2D3B42162CAE}"/>
              </a:ext>
            </a:extLst>
          </p:cNvPr>
          <p:cNvSpPr txBox="1"/>
          <p:nvPr/>
        </p:nvSpPr>
        <p:spPr>
          <a:xfrm>
            <a:off x="9019376" y="4157508"/>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0" name="TextBox 9">
            <a:extLst>
              <a:ext uri="{FF2B5EF4-FFF2-40B4-BE49-F238E27FC236}">
                <a16:creationId xmlns:a16="http://schemas.microsoft.com/office/drawing/2014/main" xmlns="" id="{4E1EB8B1-E4ED-4DC6-BA1F-9113FC862327}"/>
              </a:ext>
            </a:extLst>
          </p:cNvPr>
          <p:cNvSpPr txBox="1"/>
          <p:nvPr/>
        </p:nvSpPr>
        <p:spPr>
          <a:xfrm>
            <a:off x="7549435" y="4388341"/>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1" name="TextBox 10">
            <a:extLst>
              <a:ext uri="{FF2B5EF4-FFF2-40B4-BE49-F238E27FC236}">
                <a16:creationId xmlns:a16="http://schemas.microsoft.com/office/drawing/2014/main" xmlns="" id="{C4564128-E0EA-4FA7-BACD-8AE9B3208249}"/>
              </a:ext>
            </a:extLst>
          </p:cNvPr>
          <p:cNvSpPr txBox="1"/>
          <p:nvPr/>
        </p:nvSpPr>
        <p:spPr>
          <a:xfrm>
            <a:off x="4519214" y="4785954"/>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2" name="TextBox 11">
            <a:extLst>
              <a:ext uri="{FF2B5EF4-FFF2-40B4-BE49-F238E27FC236}">
                <a16:creationId xmlns:a16="http://schemas.microsoft.com/office/drawing/2014/main" xmlns="" id="{1330F06F-8EFC-41CA-B816-3A8CACC8F608}"/>
              </a:ext>
            </a:extLst>
          </p:cNvPr>
          <p:cNvSpPr txBox="1"/>
          <p:nvPr/>
        </p:nvSpPr>
        <p:spPr>
          <a:xfrm>
            <a:off x="6060413" y="5205270"/>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3" name="TextBox 12">
            <a:extLst>
              <a:ext uri="{FF2B5EF4-FFF2-40B4-BE49-F238E27FC236}">
                <a16:creationId xmlns:a16="http://schemas.microsoft.com/office/drawing/2014/main" xmlns="" id="{9DE68833-1B62-46DF-877A-D7A4F819E31E}"/>
              </a:ext>
            </a:extLst>
          </p:cNvPr>
          <p:cNvSpPr txBox="1"/>
          <p:nvPr/>
        </p:nvSpPr>
        <p:spPr>
          <a:xfrm>
            <a:off x="10859301" y="5669608"/>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4" name="TextBox 13">
            <a:extLst>
              <a:ext uri="{FF2B5EF4-FFF2-40B4-BE49-F238E27FC236}">
                <a16:creationId xmlns:a16="http://schemas.microsoft.com/office/drawing/2014/main" xmlns="" id="{398CA027-38C7-41E4-9594-74869B3FBD23}"/>
              </a:ext>
            </a:extLst>
          </p:cNvPr>
          <p:cNvSpPr txBox="1"/>
          <p:nvPr/>
        </p:nvSpPr>
        <p:spPr>
          <a:xfrm>
            <a:off x="9295972" y="6291612"/>
            <a:ext cx="509286" cy="461665"/>
          </a:xfrm>
          <a:prstGeom prst="rect">
            <a:avLst/>
          </a:prstGeom>
          <a:noFill/>
        </p:spPr>
        <p:txBody>
          <a:bodyPr wrap="square" rtlCol="0">
            <a:spAutoFit/>
          </a:bodyPr>
          <a:lstStyle>
            <a:defPPr>
              <a:defRPr lang="vi-VN"/>
            </a:defPPr>
            <a:lvl1pPr>
              <a:defRPr sz="2400">
                <a:latin typeface="Times New Roman" panose="02020603050405020304" pitchFamily="18" charset="0"/>
                <a:cs typeface="Times New Roman" panose="02020603050405020304" pitchFamily="18" charset="0"/>
              </a:defRPr>
            </a:lvl1pPr>
          </a:lstStyle>
          <a:p>
            <a:r>
              <a:rPr lang="en-US" dirty="0">
                <a:solidFill>
                  <a:prstClr val="black"/>
                </a:solidFill>
              </a:rPr>
              <a:t>X</a:t>
            </a:r>
            <a:endParaRPr lang="vi-VN" dirty="0">
              <a:solidFill>
                <a:prstClr val="black"/>
              </a:solidFill>
            </a:endParaRPr>
          </a:p>
        </p:txBody>
      </p:sp>
      <p:sp>
        <p:nvSpPr>
          <p:cNvPr id="15" name="Rectangle 14">
            <a:extLst>
              <a:ext uri="{FF2B5EF4-FFF2-40B4-BE49-F238E27FC236}">
                <a16:creationId xmlns:a16="http://schemas.microsoft.com/office/drawing/2014/main" xmlns="" id="{3B5B879A-C517-4582-A22A-B9E13BDD6CBC}"/>
              </a:ext>
            </a:extLst>
          </p:cNvPr>
          <p:cNvSpPr/>
          <p:nvPr/>
        </p:nvSpPr>
        <p:spPr>
          <a:xfrm>
            <a:off x="3758059" y="-1"/>
            <a:ext cx="5261317" cy="530943"/>
          </a:xfrm>
          <a:prstGeom prst="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r>
              <a:rPr lang="en-US" sz="2600" b="1" kern="0" dirty="0" smtClean="0">
                <a:solidFill>
                  <a:prstClr val="black"/>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xmlns="" val="10639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000DAE5-972E-4B29-AE02-A33CED0275B4}"/>
              </a:ext>
            </a:extLst>
          </p:cNvPr>
          <p:cNvSpPr txBox="1"/>
          <p:nvPr/>
        </p:nvSpPr>
        <p:spPr>
          <a:xfrm>
            <a:off x="191743" y="0"/>
            <a:ext cx="12265302" cy="3108543"/>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NHIỆM VỤ 2</a:t>
            </a:r>
            <a:r>
              <a:rPr lang="vi-VN"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nay,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a:p>
            <a:pPr marL="514350" indent="-514350">
              <a:buFontTx/>
              <a:buAutoNum type="alphaLcParenR"/>
            </a:pPr>
            <a:r>
              <a:rPr lang="en-US" sz="2800" dirty="0">
                <a:solidFill>
                  <a:prstClr val="black"/>
                </a:solidFill>
                <a:latin typeface="Times New Roman" panose="02020603050405020304" pitchFamily="18" charset="0"/>
                <a:cs typeface="Times New Roman" panose="02020603050405020304" pitchFamily="18" charset="0"/>
              </a:rPr>
              <a:t>Theo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cứu</a:t>
            </a:r>
            <a:r>
              <a:rPr lang="en-US" sz="2800" dirty="0">
                <a:solidFill>
                  <a:prstClr val="black"/>
                </a:solidFill>
                <a:latin typeface="Times New Roman" panose="02020603050405020304" pitchFamily="18" charset="0"/>
                <a:cs typeface="Times New Roman" panose="02020603050405020304" pitchFamily="18" charset="0"/>
              </a:rPr>
              <a:t> khoa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a:t>
            </a:r>
          </a:p>
          <a:p>
            <a:pPr marL="514350" indent="-514350">
              <a:buFontTx/>
              <a:buAutoNum type="alphaLcParenR"/>
            </a:pP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khoa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a:p>
            <a:pPr marL="514350" indent="-514350">
              <a:buFontTx/>
              <a:buAutoNum type="alphaLcParenR"/>
            </a:pP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ô </a:t>
            </a:r>
            <a:r>
              <a:rPr lang="en-US" sz="2800" dirty="0" err="1">
                <a:solidFill>
                  <a:prstClr val="black"/>
                </a:solidFill>
                <a:latin typeface="Times New Roman" panose="02020603050405020304" pitchFamily="18" charset="0"/>
                <a:cs typeface="Times New Roman" panose="02020603050405020304" pitchFamily="18" charset="0"/>
              </a:rPr>
              <a:t>nhiễm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4A48079A-69BE-4391-8E06-E65796EB6B6D}"/>
              </a:ext>
            </a:extLst>
          </p:cNvPr>
          <p:cNvSpPr txBox="1"/>
          <p:nvPr/>
        </p:nvSpPr>
        <p:spPr>
          <a:xfrm>
            <a:off x="0" y="3336236"/>
            <a:ext cx="12265302" cy="523220"/>
          </a:xfrm>
          <a:prstGeom prst="rect">
            <a:avLst/>
          </a:prstGeom>
          <a:noFill/>
        </p:spPr>
        <p:txBody>
          <a:bodyPr wrap="square" rtlCol="0">
            <a:spAutoFit/>
          </a:bodyPr>
          <a:lstStyle/>
          <a:p>
            <a:pPr marL="514350" indent="-514350">
              <a:buFontTx/>
              <a:buAutoNum type="alphaLcParenR"/>
            </a:pPr>
            <a:r>
              <a:rPr lang="en-US" sz="2800" dirty="0" err="1">
                <a:solidFill>
                  <a:srgbClr val="0070C0"/>
                </a:solidFill>
                <a:latin typeface="Times New Roman" panose="02020603050405020304" pitchFamily="18" charset="0"/>
                <a:cs typeface="Times New Roman" panose="02020603050405020304" pitchFamily="18" charset="0"/>
              </a:rPr>
              <a:t>Sửa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chữa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phải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cứu</a:t>
            </a:r>
            <a:r>
              <a:rPr lang="en-US" sz="2800" dirty="0">
                <a:solidFill>
                  <a:srgbClr val="0070C0"/>
                </a:solidFill>
                <a:latin typeface="Times New Roman" panose="02020603050405020304" pitchFamily="18" charset="0"/>
                <a:cs typeface="Times New Roman" panose="02020603050405020304" pitchFamily="18" charset="0"/>
              </a:rPr>
              <a:t> khoa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nhiên</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26C51B6E-A88E-4B12-95AF-7FA561DBEC83}"/>
              </a:ext>
            </a:extLst>
          </p:cNvPr>
          <p:cNvSpPr txBox="1"/>
          <p:nvPr/>
        </p:nvSpPr>
        <p:spPr>
          <a:xfrm>
            <a:off x="112230" y="3951555"/>
            <a:ext cx="11894242" cy="1384995"/>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b) </a:t>
            </a:r>
            <a:r>
              <a:rPr lang="en-US" sz="2800" dirty="0" err="1">
                <a:solidFill>
                  <a:srgbClr val="0070C0"/>
                </a:solidFill>
                <a:latin typeface="Times New Roman" panose="02020603050405020304" pitchFamily="18" charset="0"/>
                <a:cs typeface="Times New Roman" panose="02020603050405020304" pitchFamily="18" charset="0"/>
              </a:rPr>
              <a:t>Việc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sản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xuất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ứng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thuộc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lĩnh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cứu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cứu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ắc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hành</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7AAD49FC-19B4-4285-B7FB-BED442F75ACC}"/>
              </a:ext>
            </a:extLst>
          </p:cNvPr>
          <p:cNvSpPr txBox="1"/>
          <p:nvPr/>
        </p:nvSpPr>
        <p:spPr>
          <a:xfrm>
            <a:off x="39756" y="5361267"/>
            <a:ext cx="11894242" cy="1384995"/>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được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thải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khói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bụi</a:t>
            </a:r>
            <a:r>
              <a:rPr lang="en-US" sz="2800" dirty="0">
                <a:solidFill>
                  <a:srgbClr val="0070C0"/>
                </a:solidFill>
                <a:latin typeface="Times New Roman" panose="02020603050405020304" pitchFamily="18" charset="0"/>
                <a:cs typeface="Times New Roman" panose="02020603050405020304" pitchFamily="18" charset="0"/>
              </a:rPr>
              <a:t> ra </a:t>
            </a:r>
            <a:r>
              <a:rPr lang="en-US" sz="2800" dirty="0" err="1">
                <a:solidFill>
                  <a:srgbClr val="0070C0"/>
                </a:solidFill>
                <a:latin typeface="Times New Roman" panose="02020603050405020304" pitchFamily="18" charset="0"/>
                <a:cs typeface="Times New Roman" panose="02020603050405020304" pitchFamily="18" charset="0"/>
              </a:rPr>
              <a:t>ngoài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Tuy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ắc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sau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loại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thải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được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đúng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gây</a:t>
            </a:r>
            <a:r>
              <a:rPr lang="en-US" sz="2800" dirty="0">
                <a:solidFill>
                  <a:srgbClr val="0070C0"/>
                </a:solidFill>
                <a:latin typeface="Times New Roman" panose="02020603050405020304" pitchFamily="18" charset="0"/>
                <a:cs typeface="Times New Roman" panose="02020603050405020304" pitchFamily="18" charset="0"/>
              </a:rPr>
              <a:t> ô </a:t>
            </a:r>
            <a:r>
              <a:rPr lang="en-US" sz="2800" dirty="0" err="1">
                <a:solidFill>
                  <a:srgbClr val="0070C0"/>
                </a:solidFill>
                <a:latin typeface="Times New Roman" panose="02020603050405020304" pitchFamily="18" charset="0"/>
                <a:cs typeface="Times New Roman" panose="02020603050405020304" pitchFamily="18" charset="0"/>
              </a:rPr>
              <a:t>nhiễm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môi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trường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rất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nặng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nề</a:t>
            </a:r>
            <a:r>
              <a:rPr lang="en-US" sz="2800" dirty="0">
                <a:solidFill>
                  <a:srgbClr val="0070C0"/>
                </a:solidFill>
                <a:latin typeface="Times New Roman" panose="02020603050405020304" pitchFamily="18" charset="0"/>
                <a:cs typeface="Times New Roman" panose="02020603050405020304" pitchFamily="18" charset="0"/>
              </a:rPr>
              <a:t>.</a:t>
            </a:r>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801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88294908-8B00-4F58-BBBA-20F71A40AA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364C879-1404-4203-8E9D-CC5DE0A621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6" name="Freeform: Shape 25">
            <a:extLst>
              <a:ext uri="{FF2B5EF4-FFF2-40B4-BE49-F238E27FC236}">
                <a16:creationId xmlns:a16="http://schemas.microsoft.com/office/drawing/2014/main" xmlns="" id="{84617302-4B0D-4351-A6BB-6F0930D943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8" name="Freeform: Shape 27">
            <a:extLst>
              <a:ext uri="{FF2B5EF4-FFF2-40B4-BE49-F238E27FC236}">
                <a16:creationId xmlns:a16="http://schemas.microsoft.com/office/drawing/2014/main" xmlns="" id="{DA2C7802-C2E0-4218-8F89-8DD7CCD2C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0" name="Rectangle 29">
            <a:extLst>
              <a:ext uri="{FF2B5EF4-FFF2-40B4-BE49-F238E27FC236}">
                <a16:creationId xmlns:a16="http://schemas.microsoft.com/office/drawing/2014/main" xmlns="" id="{A6D7111A-21E5-4EE9-8A78-10E5530F01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2" name="Freeform: Shape 31">
            <a:extLst>
              <a:ext uri="{FF2B5EF4-FFF2-40B4-BE49-F238E27FC236}">
                <a16:creationId xmlns:a16="http://schemas.microsoft.com/office/drawing/2014/main" xmlns="" id="{A3969E80-A77B-49FC-9122-D89AFD5EE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4" name="Rectangle 33">
            <a:extLst>
              <a:ext uri="{FF2B5EF4-FFF2-40B4-BE49-F238E27FC236}">
                <a16:creationId xmlns:a16="http://schemas.microsoft.com/office/drawing/2014/main" xmlns="" id="{1849CA57-76BD-4CF2-80BA-D7A46A01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6" name="Freeform: Shape 35">
            <a:extLst>
              <a:ext uri="{FF2B5EF4-FFF2-40B4-BE49-F238E27FC236}">
                <a16:creationId xmlns:a16="http://schemas.microsoft.com/office/drawing/2014/main" xmlns="" id="{35E9085E-E730-4768-83D4-6CB7E98971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8" name="Freeform: Shape 37">
            <a:extLst>
              <a:ext uri="{FF2B5EF4-FFF2-40B4-BE49-F238E27FC236}">
                <a16:creationId xmlns:a16="http://schemas.microsoft.com/office/drawing/2014/main" xmlns="" id="{973272FE-A474-4CAE-8CA2-BCC8B476C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black"/>
              </a:solidFill>
            </a:endParaRPr>
          </a:p>
        </p:txBody>
      </p:sp>
      <p:sp>
        <p:nvSpPr>
          <p:cNvPr id="40" name="Freeform: Shape 39">
            <a:extLst>
              <a:ext uri="{FF2B5EF4-FFF2-40B4-BE49-F238E27FC236}">
                <a16:creationId xmlns:a16="http://schemas.microsoft.com/office/drawing/2014/main" xmlns="" id="{E07981EA-05A6-437C-88D7-B377B92B03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42" name="Rectangle 41">
            <a:extLst>
              <a:ext uri="{FF2B5EF4-FFF2-40B4-BE49-F238E27FC236}">
                <a16:creationId xmlns:a16="http://schemas.microsoft.com/office/drawing/2014/main" xmlns="" id="{15E3C750-986E-4769-B1AE-49289FBEE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4" name="Rectangle 3"/>
          <p:cNvSpPr/>
          <p:nvPr/>
        </p:nvSpPr>
        <p:spPr>
          <a:xfrm>
            <a:off x="2096478" y="1713598"/>
            <a:ext cx="8557910" cy="2554545"/>
          </a:xfrm>
          <a:prstGeom prst="rect">
            <a:avLst/>
          </a:prstGeom>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BÀI 2: </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CÁC LĨNH VỰC CHỦ YẾU </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CỦA KHOA HỌC TỰ NHIÊN</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a:t>
            </a:r>
            <a:r>
              <a:rPr lang="en-US" sz="4000" b="1" dirty="0" err="1" smtClean="0">
                <a:solidFill>
                  <a:srgbClr val="FF0000"/>
                </a:solidFill>
                <a:latin typeface="Times New Roman" panose="02020603050405020304" pitchFamily="18" charset="0"/>
                <a:cs typeface="Times New Roman" panose="02020603050405020304" pitchFamily="18" charset="0"/>
              </a:rPr>
              <a:t>iết</a:t>
            </a:r>
            <a:r>
              <a:rPr lang="en-US" sz="4000" b="1" dirty="0" smtClean="0">
                <a:solidFill>
                  <a:srgbClr val="FF0000"/>
                </a:solidFill>
                <a:latin typeface="Times New Roman" panose="02020603050405020304" pitchFamily="18" charset="0"/>
                <a:cs typeface="Times New Roman" panose="02020603050405020304" pitchFamily="18" charset="0"/>
              </a:rPr>
              <a:t> 2)</a:t>
            </a:r>
            <a:endParaRPr lang="en-US" sz="4000" dirty="0">
              <a:solidFill>
                <a:prstClr val="black"/>
              </a:solidFill>
            </a:endParaRPr>
          </a:p>
        </p:txBody>
      </p:sp>
    </p:spTree>
    <p:extLst>
      <p:ext uri="{BB962C8B-B14F-4D97-AF65-F5344CB8AC3E}">
        <p14:creationId xmlns:p14="http://schemas.microsoft.com/office/powerpoint/2010/main" xmlns="" val="1554005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B5B879A-C517-4582-A22A-B9E13BDD6CBC}"/>
              </a:ext>
            </a:extLst>
          </p:cNvPr>
          <p:cNvSpPr/>
          <p:nvPr/>
        </p:nvSpPr>
        <p:spPr>
          <a:xfrm>
            <a:off x="3758059" y="-1"/>
            <a:ext cx="5261317" cy="530943"/>
          </a:xfrm>
          <a:prstGeom prst="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kern="0" dirty="0" smtClean="0">
                <a:solidFill>
                  <a:prstClr val="black"/>
                </a:solidFill>
                <a:latin typeface="Times New Roman" panose="02020603050405020304" pitchFamily="18" charset="0"/>
                <a:cs typeface="Times New Roman" panose="02020603050405020304" pitchFamily="18" charset="0"/>
              </a:rPr>
              <a:t>ĐÁP ÁN</a:t>
            </a:r>
            <a:endParaRPr kumimoji="0" lang="en-US" sz="26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150856" y="846781"/>
            <a:ext cx="3603102" cy="487506"/>
          </a:xfrm>
          <a:prstGeom prst="rect">
            <a:avLst/>
          </a:prstGeom>
        </p:spPr>
        <p:txBody>
          <a:bodyPr wrap="none">
            <a:spAutoFit/>
          </a:bodyPr>
          <a:lstStyle/>
          <a:p>
            <a:pPr lvl="0" algn="just">
              <a:lnSpc>
                <a:spcPct val="107000"/>
              </a:lnSpc>
              <a:buSzPts val="1000"/>
              <a:tabLst>
                <a:tab pos="457200" algn="l"/>
              </a:tabLst>
            </a:pP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2177305" y="1334287"/>
            <a:ext cx="6926896" cy="487506"/>
          </a:xfrm>
          <a:prstGeom prst="rect">
            <a:avLst/>
          </a:prstGeom>
        </p:spPr>
        <p:txBody>
          <a:bodyPr wrap="none">
            <a:spAutoFit/>
          </a:bodyPr>
          <a:lstStyle/>
          <a:p>
            <a:pPr lvl="0" algn="just">
              <a:lnSpc>
                <a:spcPct val="107000"/>
              </a:lnSpc>
              <a:buSzPts val="1000"/>
              <a:tabLst>
                <a:tab pos="457200" algn="l"/>
              </a:tabLst>
            </a:pP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78488" y="2296168"/>
            <a:ext cx="11713512" cy="1277850"/>
          </a:xfrm>
          <a:prstGeom prst="rect">
            <a:avLst/>
          </a:prstGeom>
        </p:spPr>
        <p:txBody>
          <a:bodyPr wrap="square">
            <a:spAutoFit/>
          </a:bodyPr>
          <a:lstStyle/>
          <a:p>
            <a:pPr>
              <a:lnSpc>
                <a:spcPct val="107000"/>
              </a:lnSpc>
            </a:pP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cẩu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003483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5396" y="-1"/>
            <a:ext cx="5261317" cy="815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KIỂM TRA BÀI CŨ</a:t>
            </a:r>
          </a:p>
        </p:txBody>
      </p:sp>
      <p:sp>
        <p:nvSpPr>
          <p:cNvPr id="3" name="TextBox 2"/>
          <p:cNvSpPr txBox="1"/>
          <p:nvPr/>
        </p:nvSpPr>
        <p:spPr>
          <a:xfrm>
            <a:off x="640426" y="1097523"/>
            <a:ext cx="9682459" cy="523220"/>
          </a:xfrm>
          <a:prstGeom prst="rect">
            <a:avLst/>
          </a:prstGeom>
          <a:solidFill>
            <a:schemeClr val="accent3"/>
          </a:solidFill>
        </p:spPr>
        <p:txBody>
          <a:bodyPr wrap="none" rtlCol="0">
            <a:spAutoFit/>
          </a:bodyPr>
          <a:lstStyle/>
          <a:p>
            <a:r>
              <a:rPr lang="en-US" sz="2800" b="1" u="sng" dirty="0" err="1">
                <a:solidFill>
                  <a:prstClr val="black"/>
                </a:solidFill>
                <a:latin typeface="Times New Roman" panose="02020603050405020304" pitchFamily="18" charset="0"/>
                <a:cs typeface="Times New Roman" panose="02020603050405020304" pitchFamily="18" charset="0"/>
              </a:rPr>
              <a:t>Câu</a:t>
            </a:r>
            <a:r>
              <a:rPr lang="en-US" sz="2800" b="1" u="sng" dirty="0">
                <a:solidFill>
                  <a:prstClr val="black"/>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các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520504" y="1902340"/>
            <a:ext cx="11165236" cy="523220"/>
          </a:xfrm>
          <a:prstGeom prst="rect">
            <a:avLst/>
          </a:prstGeom>
          <a:solidFill>
            <a:schemeClr val="accent3"/>
          </a:solidFill>
        </p:spPr>
        <p:txBody>
          <a:bodyPr wrap="none" rtlCol="0">
            <a:spAutoFit/>
          </a:bodyPr>
          <a:lstStyle/>
          <a:p>
            <a:r>
              <a:rPr lang="en-US" sz="2800" b="1" u="sng" dirty="0" err="1">
                <a:solidFill>
                  <a:prstClr val="black"/>
                </a:solidFill>
                <a:latin typeface="Times New Roman" panose="02020603050405020304" pitchFamily="18" charset="0"/>
                <a:cs typeface="Times New Roman" panose="02020603050405020304" pitchFamily="18" charset="0"/>
              </a:rPr>
              <a:t>Câu</a:t>
            </a:r>
            <a:r>
              <a:rPr lang="en-US" sz="2800" b="1" u="sng"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Các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57" y="2594374"/>
            <a:ext cx="3650034" cy="2737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63733" y="2594373"/>
            <a:ext cx="3878777" cy="2737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51763" y="2594373"/>
            <a:ext cx="3702400" cy="2737525"/>
          </a:xfrm>
          <a:prstGeom prst="rect">
            <a:avLst/>
          </a:prstGeom>
        </p:spPr>
      </p:pic>
      <p:sp>
        <p:nvSpPr>
          <p:cNvPr id="8" name="TextBox 7"/>
          <p:cNvSpPr txBox="1"/>
          <p:nvPr/>
        </p:nvSpPr>
        <p:spPr>
          <a:xfrm>
            <a:off x="223847" y="5520676"/>
            <a:ext cx="3749744" cy="461665"/>
          </a:xfrm>
          <a:prstGeom prst="rect">
            <a:avLst/>
          </a:prstGeom>
          <a:noFill/>
        </p:spPr>
        <p:txBody>
          <a:bodyPr wrap="non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bay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cầu</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89616" y="5520676"/>
            <a:ext cx="3712876" cy="461665"/>
          </a:xfrm>
          <a:prstGeom prst="rect">
            <a:avLst/>
          </a:prstGeom>
          <a:noFill/>
        </p:spPr>
        <p:txBody>
          <a:bodyPr wrap="non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Mô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518517" y="5520676"/>
            <a:ext cx="3031599" cy="461665"/>
          </a:xfrm>
          <a:prstGeom prst="rect">
            <a:avLst/>
          </a:prstGeom>
          <a:noFill/>
        </p:spPr>
        <p:txBody>
          <a:bodyPr wrap="non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dự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18926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5396" y="-1"/>
            <a:ext cx="5261317" cy="815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KIỂM TRA BÀI CŨ</a:t>
            </a:r>
          </a:p>
        </p:txBody>
      </p:sp>
      <p:sp>
        <p:nvSpPr>
          <p:cNvPr id="3" name="TextBox 2"/>
          <p:cNvSpPr txBox="1"/>
          <p:nvPr/>
        </p:nvSpPr>
        <p:spPr>
          <a:xfrm>
            <a:off x="520505" y="1097523"/>
            <a:ext cx="11165236" cy="954107"/>
          </a:xfrm>
          <a:prstGeom prst="rect">
            <a:avLst/>
          </a:prstGeom>
          <a:solidFill>
            <a:schemeClr val="accent3"/>
          </a:solidFill>
        </p:spPr>
        <p:txBody>
          <a:bodyPr wrap="square" rtlCol="0">
            <a:spAutoFit/>
          </a:bodyPr>
          <a:lstStyle/>
          <a:p>
            <a:r>
              <a:rPr lang="en-US" sz="2800" b="1" u="sng" dirty="0" err="1">
                <a:solidFill>
                  <a:prstClr val="black"/>
                </a:solidFill>
                <a:latin typeface="Times New Roman" panose="02020603050405020304" pitchFamily="18" charset="0"/>
                <a:cs typeface="Times New Roman" panose="02020603050405020304" pitchFamily="18" charset="0"/>
              </a:rPr>
              <a:t>Câu</a:t>
            </a:r>
            <a:r>
              <a:rPr lang="en-US" sz="2800" b="1" u="sng" dirty="0">
                <a:solidFill>
                  <a:prstClr val="black"/>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Các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520505" y="2204216"/>
            <a:ext cx="11165236" cy="523220"/>
          </a:xfrm>
          <a:prstGeom prst="rect">
            <a:avLst/>
          </a:prstGeom>
          <a:solidFill>
            <a:schemeClr val="accent3"/>
          </a:solidFill>
        </p:spPr>
        <p:txBody>
          <a:bodyPr wrap="none" rtlCol="0">
            <a:spAutoFit/>
          </a:bodyPr>
          <a:lstStyle/>
          <a:p>
            <a:r>
              <a:rPr lang="en-US" sz="2800" b="1" u="sng" dirty="0" err="1">
                <a:solidFill>
                  <a:prstClr val="black"/>
                </a:solidFill>
                <a:latin typeface="Times New Roman" panose="02020603050405020304" pitchFamily="18" charset="0"/>
                <a:cs typeface="Times New Roman" panose="02020603050405020304" pitchFamily="18" charset="0"/>
              </a:rPr>
              <a:t>Câu</a:t>
            </a:r>
            <a:r>
              <a:rPr lang="en-US" sz="2800" b="1" u="sng"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Các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4399" y="2972759"/>
            <a:ext cx="3650034" cy="2737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05209" y="2972759"/>
            <a:ext cx="3795827" cy="2737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81812" y="3029151"/>
            <a:ext cx="3702400" cy="2737525"/>
          </a:xfrm>
          <a:prstGeom prst="rect">
            <a:avLst/>
          </a:prstGeom>
        </p:spPr>
      </p:pic>
      <p:sp>
        <p:nvSpPr>
          <p:cNvPr id="8" name="TextBox 7"/>
          <p:cNvSpPr txBox="1"/>
          <p:nvPr/>
        </p:nvSpPr>
        <p:spPr>
          <a:xfrm>
            <a:off x="1006547" y="5882773"/>
            <a:ext cx="1741182"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lý</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60581" y="5942871"/>
            <a:ext cx="1513556" cy="523220"/>
          </a:xfrm>
          <a:prstGeom prst="rect">
            <a:avLst/>
          </a:prstGeom>
          <a:noFill/>
        </p:spPr>
        <p:txBody>
          <a:bodyPr wrap="non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Sinh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421389" y="5942871"/>
            <a:ext cx="2974404" cy="523220"/>
          </a:xfrm>
          <a:prstGeom prst="rect">
            <a:avLst/>
          </a:prstGeom>
          <a:noFill/>
        </p:spPr>
        <p:txBody>
          <a:bodyPr wrap="non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Khoa </a:t>
            </a:r>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đất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107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7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7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1250E83-C2D4-4FA0-9633-362C3FB35312}"/>
              </a:ext>
            </a:extLst>
          </p:cNvPr>
          <p:cNvSpPr>
            <a:spLocks noChangeArrowheads="1"/>
          </p:cNvSpPr>
          <p:nvPr/>
        </p:nvSpPr>
        <p:spPr bwMode="auto">
          <a:xfrm>
            <a:off x="279255" y="1776938"/>
            <a:ext cx="8975187" cy="1325563"/>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3600" b="1" dirty="0">
                <a:solidFill>
                  <a:prstClr val="black"/>
                </a:solidFill>
                <a:latin typeface="Times New Roman" panose="02020603050405020304" pitchFamily="18" charset="0"/>
                <a:cs typeface="Times New Roman" panose="02020603050405020304" pitchFamily="18" charset="0"/>
              </a:rPr>
              <a:t>2.  VẬT SỐNG VÀ VẬT KHÔNG SỐNG</a:t>
            </a:r>
            <a:endParaRPr lang="en-US" altLang="en-US" sz="3600" dirty="0">
              <a:solidFill>
                <a:prstClr val="black"/>
              </a:solidFill>
              <a:latin typeface="Times New Roman" panose="02020603050405020304" pitchFamily="18" charset="0"/>
              <a:cs typeface="Times New Roman" panose="02020603050405020304" pitchFamily="18" charset="0"/>
            </a:endParaRPr>
          </a:p>
          <a:p>
            <a:pPr fontAlgn="base">
              <a:lnSpc>
                <a:spcPct val="90000"/>
              </a:lnSpc>
              <a:spcBef>
                <a:spcPct val="0"/>
              </a:spcBef>
              <a:spcAft>
                <a:spcPts val="600"/>
              </a:spcAft>
            </a:pPr>
            <a:endParaRPr lang="en-US" altLang="en-US" sz="3600" dirty="0">
              <a:solidFill>
                <a:prstClr val="black"/>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8F4EC520-CDB9-4455-B562-9E14EFE4760F}"/>
              </a:ext>
            </a:extLst>
          </p:cNvPr>
          <p:cNvGrpSpPr/>
          <p:nvPr/>
        </p:nvGrpSpPr>
        <p:grpSpPr>
          <a:xfrm>
            <a:off x="9254442" y="3186342"/>
            <a:ext cx="1462088" cy="485315"/>
            <a:chOff x="0" y="0"/>
            <a:chExt cx="302821" cy="100330"/>
          </a:xfrm>
        </p:grpSpPr>
        <p:sp>
          <p:nvSpPr>
            <p:cNvPr id="4" name="Pentagon 49">
              <a:extLst>
                <a:ext uri="{FF2B5EF4-FFF2-40B4-BE49-F238E27FC236}">
                  <a16:creationId xmlns:a16="http://schemas.microsoft.com/office/drawing/2014/main" xmlns="" id="{FB93FC0F-3F98-4535-966E-8F605ED0FC06}"/>
                </a:ext>
              </a:extLst>
            </p:cNvPr>
            <p:cNvSpPr/>
            <p:nvPr/>
          </p:nvSpPr>
          <p:spPr>
            <a:xfrm>
              <a:off x="0" y="0"/>
              <a:ext cx="195580" cy="100330"/>
            </a:xfrm>
            <a:prstGeom prst="homePlate">
              <a:avLst/>
            </a:prstGeom>
            <a:solidFill>
              <a:srgbClr val="F711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Chevron 50">
              <a:extLst>
                <a:ext uri="{FF2B5EF4-FFF2-40B4-BE49-F238E27FC236}">
                  <a16:creationId xmlns:a16="http://schemas.microsoft.com/office/drawing/2014/main" xmlns="" id="{9CF65E80-B570-4FF9-AC2C-C88100285AF3}"/>
                </a:ext>
              </a:extLst>
            </p:cNvPr>
            <p:cNvSpPr/>
            <p:nvPr/>
          </p:nvSpPr>
          <p:spPr>
            <a:xfrm>
              <a:off x="201880" y="0"/>
              <a:ext cx="100941" cy="100330"/>
            </a:xfrm>
            <a:prstGeom prst="chevron">
              <a:avLst/>
            </a:prstGeom>
            <a:solidFill>
              <a:srgbClr val="B94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solidFill>
                  <a:prstClr val="white"/>
                </a:solidFill>
                <a:latin typeface="Times New Roman" panose="02020603050405020304" pitchFamily="18" charset="0"/>
                <a:cs typeface="Times New Roman" panose="02020603050405020304" pitchFamily="18" charset="0"/>
              </a:endParaRPr>
            </a:p>
          </p:txBody>
        </p:sp>
      </p:grpSp>
      <p:sp>
        <p:nvSpPr>
          <p:cNvPr id="6" name="TextBox 5"/>
          <p:cNvSpPr txBox="1"/>
          <p:nvPr/>
        </p:nvSpPr>
        <p:spPr>
          <a:xfrm>
            <a:off x="1515291" y="278787"/>
            <a:ext cx="7986849"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2: CÁC LĨNH VỰC CHỦ YẾU CỦA KHOA HỌC TỰ NHIÊN (</a:t>
            </a:r>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xmlns="" val="21876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2980" y="130810"/>
            <a:ext cx="4445000" cy="818515"/>
          </a:xfrm>
        </p:spPr>
        <p:style>
          <a:lnRef idx="2">
            <a:schemeClr val="dk1"/>
          </a:lnRef>
          <a:fillRef idx="1">
            <a:schemeClr val="lt1"/>
          </a:fillRef>
          <a:effectRef idx="0">
            <a:schemeClr val="dk1"/>
          </a:effectRef>
          <a:fontRef idx="minor">
            <a:schemeClr val="dk1"/>
          </a:fontRef>
        </p:style>
        <p:txBody>
          <a:bodyPr/>
          <a:lstStyle/>
          <a:p>
            <a:pPr algn="ctr"/>
            <a:r>
              <a:rPr lang="en-US" sz="3200">
                <a:latin typeface="Times New Roman" panose="02020603050405020304" charset="0"/>
                <a:cs typeface="Times New Roman" panose="02020603050405020304" charset="0"/>
              </a:rPr>
              <a:t>Thế giới vật chất </a:t>
            </a:r>
          </a:p>
        </p:txBody>
      </p:sp>
      <p:pic>
        <p:nvPicPr>
          <p:cNvPr id="4" name="Content Placeholder 3"/>
          <p:cNvPicPr>
            <a:picLocks noGrp="1" noChangeAspect="1"/>
          </p:cNvPicPr>
          <p:nvPr>
            <p:ph sz="half" idx="1"/>
          </p:nvPr>
        </p:nvPicPr>
        <p:blipFill>
          <a:blip r:embed="rId2"/>
          <a:stretch>
            <a:fillRect/>
          </a:stretch>
        </p:blipFill>
        <p:spPr>
          <a:xfrm>
            <a:off x="797560" y="3409950"/>
            <a:ext cx="5181600" cy="316547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405245" y="3409950"/>
            <a:ext cx="4876800" cy="2945765"/>
          </a:xfrm>
          <a:prstGeom prst="rect">
            <a:avLst/>
          </a:prstGeom>
        </p:spPr>
      </p:pic>
      <p:sp>
        <p:nvSpPr>
          <p:cNvPr id="7" name="Title 5"/>
          <p:cNvSpPr>
            <a:spLocks noGrp="1"/>
          </p:cNvSpPr>
          <p:nvPr/>
        </p:nvSpPr>
        <p:spPr>
          <a:xfrm>
            <a:off x="929640" y="2114550"/>
            <a:ext cx="4445000" cy="818515"/>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Times New Roman" panose="02020603050405020304" charset="0"/>
                <a:cs typeface="Times New Roman" panose="02020603050405020304" charset="0"/>
              </a:rPr>
              <a:t>Vật không sống  </a:t>
            </a:r>
          </a:p>
        </p:txBody>
      </p:sp>
      <p:sp>
        <p:nvSpPr>
          <p:cNvPr id="8" name="Title 5"/>
          <p:cNvSpPr>
            <a:spLocks noGrp="1"/>
          </p:cNvSpPr>
          <p:nvPr/>
        </p:nvSpPr>
        <p:spPr>
          <a:xfrm>
            <a:off x="6478905" y="2114550"/>
            <a:ext cx="4445000" cy="818515"/>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Times New Roman" panose="02020603050405020304" charset="0"/>
                <a:cs typeface="Times New Roman" panose="02020603050405020304" charset="0"/>
              </a:rPr>
              <a:t>Vật sống  </a:t>
            </a:r>
          </a:p>
        </p:txBody>
      </p:sp>
      <p:cxnSp>
        <p:nvCxnSpPr>
          <p:cNvPr id="10" name="Straight Arrow Connector 9"/>
          <p:cNvCxnSpPr>
            <a:endCxn id="8" idx="0"/>
          </p:cNvCxnSpPr>
          <p:nvPr/>
        </p:nvCxnSpPr>
        <p:spPr>
          <a:xfrm>
            <a:off x="5745480" y="949325"/>
            <a:ext cx="2955925" cy="116522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6" idx="2"/>
            <a:endCxn id="7" idx="0"/>
          </p:cNvCxnSpPr>
          <p:nvPr/>
        </p:nvCxnSpPr>
        <p:spPr>
          <a:xfrm flipH="1">
            <a:off x="3152140" y="949325"/>
            <a:ext cx="2593340" cy="116522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par>
                                <p:cTn id="13" presetID="24"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to="" calcmode="lin" valueType="num">
                                      <p:cBhvr>
                                        <p:cTn id="15" dur="1" fill="hold"/>
                                        <p:tgtEl>
                                          <p:spTgt spid="11"/>
                                        </p:tgtEl>
                                      </p:cBhvr>
                                    </p:anim>
                                  </p:childTnLst>
                                </p:cTn>
                              </p:par>
                              <p:par>
                                <p:cTn id="16" presetID="24"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to="" calcmode="lin" valueType="num">
                                      <p:cBhvr>
                                        <p:cTn id="18" dur="1" fill="hold"/>
                                        <p:tgtEl>
                                          <p:spTgt spid="10"/>
                                        </p:tgtEl>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cBhvr>
                                    </p:anim>
                                  </p:childTnLst>
                                </p:cTn>
                              </p:par>
                              <p:par>
                                <p:cTn id="24" presetID="24"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to="" calcmode="lin" valueType="num">
                                      <p:cBhvr>
                                        <p:cTn id="26"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ín đáng chú ý 30/10: Không ồ ạt tái đàn gà; kiểm tra đường lậu"/>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3504" y="323850"/>
            <a:ext cx="4331571" cy="23526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ướng dẫn cách trồng cây cà chua và những lưu ý khi chăm sóc cây cà chua |  Tài nguyên thực vậ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65899" y="323850"/>
            <a:ext cx="4340225" cy="23526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1kg đá sỏi màu hỗn hợp lớn - đá trang trí trồng cây - trang trí bể cá - sân  vườn | Tik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55968" y="2900893"/>
            <a:ext cx="4327826" cy="23526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So sánh} Nên mua máy tính bàn PC hay laptop cái nào tốt hơ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70674" y="2900893"/>
            <a:ext cx="4339525" cy="235267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34C8B672-CB38-4FA6-9CE8-EA0E351E2016}"/>
              </a:ext>
            </a:extLst>
          </p:cNvPr>
          <p:cNvSpPr>
            <a:spLocks noChangeArrowheads="1"/>
          </p:cNvSpPr>
          <p:nvPr/>
        </p:nvSpPr>
        <p:spPr bwMode="auto">
          <a:xfrm>
            <a:off x="1539335" y="5253567"/>
            <a:ext cx="8486775" cy="1280583"/>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4000" b="1" dirty="0">
                <a:solidFill>
                  <a:prstClr val="black"/>
                </a:solidFill>
                <a:latin typeface="Times New Roman" panose="02020603050405020304" pitchFamily="18" charset="0"/>
                <a:cs typeface="Times New Roman" panose="02020603050405020304" pitchFamily="18" charset="0"/>
              </a:rPr>
              <a:t>Quan </a:t>
            </a:r>
            <a:r>
              <a:rPr lang="en-US" altLang="en-US" sz="4000" b="1" dirty="0" err="1">
                <a:solidFill>
                  <a:prstClr val="black"/>
                </a:solidFill>
                <a:latin typeface="Times New Roman" panose="02020603050405020304" pitchFamily="18" charset="0"/>
                <a:cs typeface="Times New Roman" panose="02020603050405020304" pitchFamily="18" charset="0"/>
              </a:rPr>
              <a:t>sát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hình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ảnh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sau</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dự</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đoán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đâu</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vật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sống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vật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sống</a:t>
            </a:r>
            <a:r>
              <a:rPr lang="en-US" altLang="en-US" sz="4000" b="1" dirty="0">
                <a:solidFill>
                  <a:prstClr val="black"/>
                </a:solidFill>
                <a:latin typeface="Times New Roman" panose="02020603050405020304" pitchFamily="18" charset="0"/>
                <a:cs typeface="Times New Roman" panose="02020603050405020304" pitchFamily="18" charset="0"/>
              </a:rPr>
              <a:t> ? </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59802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CCEB9A68-2F13-40D9-A66E-637384A813EC}"/>
              </a:ext>
            </a:extLst>
          </p:cNvPr>
          <p:cNvGraphicFramePr>
            <a:graphicFrameLocks noGrp="1"/>
          </p:cNvGraphicFramePr>
          <p:nvPr>
            <p:extLst>
              <p:ext uri="{D42A27DB-BD31-4B8C-83A1-F6EECF244321}">
                <p14:modId xmlns:p14="http://schemas.microsoft.com/office/powerpoint/2010/main" xmlns="" val="3181625107"/>
              </p:ext>
            </p:extLst>
          </p:nvPr>
        </p:nvGraphicFramePr>
        <p:xfrm>
          <a:off x="320350" y="959371"/>
          <a:ext cx="11871648" cy="5873214"/>
        </p:xfrm>
        <a:graphic>
          <a:graphicData uri="http://schemas.openxmlformats.org/drawingml/2006/table">
            <a:tbl>
              <a:tblPr firstRow="1" bandRow="1">
                <a:tableStyleId>{5C22544A-7EE6-4342-B048-85BDC9FD1C3A}</a:tableStyleId>
              </a:tblPr>
              <a:tblGrid>
                <a:gridCol w="2653112">
                  <a:extLst>
                    <a:ext uri="{9D8B030D-6E8A-4147-A177-3AD203B41FA5}">
                      <a16:colId xmlns:a16="http://schemas.microsoft.com/office/drawing/2014/main" xmlns="" val="20000"/>
                    </a:ext>
                  </a:extLst>
                </a:gridCol>
                <a:gridCol w="2689130">
                  <a:extLst>
                    <a:ext uri="{9D8B030D-6E8A-4147-A177-3AD203B41FA5}">
                      <a16:colId xmlns:a16="http://schemas.microsoft.com/office/drawing/2014/main" xmlns="" val="20001"/>
                    </a:ext>
                  </a:extLst>
                </a:gridCol>
                <a:gridCol w="1544756">
                  <a:extLst>
                    <a:ext uri="{9D8B030D-6E8A-4147-A177-3AD203B41FA5}">
                      <a16:colId xmlns:a16="http://schemas.microsoft.com/office/drawing/2014/main" xmlns="" val="20002"/>
                    </a:ext>
                  </a:extLst>
                </a:gridCol>
                <a:gridCol w="1512116">
                  <a:extLst>
                    <a:ext uri="{9D8B030D-6E8A-4147-A177-3AD203B41FA5}">
                      <a16:colId xmlns:a16="http://schemas.microsoft.com/office/drawing/2014/main" xmlns="" val="20003"/>
                    </a:ext>
                  </a:extLst>
                </a:gridCol>
                <a:gridCol w="1689341">
                  <a:extLst>
                    <a:ext uri="{9D8B030D-6E8A-4147-A177-3AD203B41FA5}">
                      <a16:colId xmlns:a16="http://schemas.microsoft.com/office/drawing/2014/main" xmlns="" val="2225883847"/>
                    </a:ext>
                  </a:extLst>
                </a:gridCol>
                <a:gridCol w="1783193">
                  <a:extLst>
                    <a:ext uri="{9D8B030D-6E8A-4147-A177-3AD203B41FA5}">
                      <a16:colId xmlns:a16="http://schemas.microsoft.com/office/drawing/2014/main" xmlns="" val="20004"/>
                    </a:ext>
                  </a:extLst>
                </a:gridCol>
              </a:tblGrid>
              <a:tr h="1925498">
                <a:tc>
                  <a:txBody>
                    <a:bodyPr/>
                    <a:lstStyle/>
                    <a:p>
                      <a:endParaRPr lang="en-US" sz="2800" dirty="0">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a:solidFill>
                            <a:schemeClr val="tx1"/>
                          </a:solidFill>
                          <a:latin typeface="Times New Roman" panose="02020603050405020304" pitchFamily="18" charset="0"/>
                          <a:cs typeface="Times New Roman" panose="02020603050405020304" pitchFamily="18" charset="0"/>
                        </a:rPr>
                        <a:t>Trao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chất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và</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sự</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chuyển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hoá</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năng</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lượng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Vận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a:solidFill>
                            <a:schemeClr val="tx1"/>
                          </a:solidFill>
                          <a:latin typeface="Times New Roman" panose="02020603050405020304" pitchFamily="18" charset="0"/>
                          <a:cs typeface="Times New Roman" panose="02020603050405020304" pitchFamily="18" charset="0"/>
                        </a:rPr>
                        <a:t>Sinh sản</a:t>
                      </a:r>
                    </a:p>
                  </a:txBody>
                  <a:tcPr marT="41564" marB="41564">
                    <a:solidFill>
                      <a:schemeClr val="bg1">
                        <a:lumMod val="85000"/>
                      </a:schemeClr>
                    </a:solidFill>
                  </a:tcPr>
                </a:tc>
                <a:extLst>
                  <a:ext uri="{0D108BD9-81ED-4DB2-BD59-A6C34878D82A}">
                    <a16:rowId xmlns:a16="http://schemas.microsoft.com/office/drawing/2014/main" xmlns="" val="10000"/>
                  </a:ext>
                </a:extLst>
              </a:tr>
              <a:tr h="986929">
                <a:tc>
                  <a:txBody>
                    <a:bodyPr/>
                    <a:lstStyle/>
                    <a:p>
                      <a:r>
                        <a:rPr lang="en-US" sz="2800" b="1" dirty="0">
                          <a:latin typeface="Times New Roman" panose="02020603050405020304" pitchFamily="18" charset="0"/>
                          <a:cs typeface="Times New Roman" panose="02020603050405020304" pitchFamily="18" charset="0"/>
                        </a:rPr>
                        <a:t>Con gà</a:t>
                      </a: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10001"/>
                  </a:ext>
                </a:extLst>
              </a:tr>
              <a:tr h="986929">
                <a:tc>
                  <a:txBody>
                    <a:bodyPr/>
                    <a:lstStyle/>
                    <a:p>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chua</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10002"/>
                  </a:ext>
                </a:extLst>
              </a:tr>
              <a:tr h="986929">
                <a:tc>
                  <a:txBody>
                    <a:bodyPr/>
                    <a:lstStyle/>
                    <a:p>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sỏi</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611124836"/>
                  </a:ext>
                </a:extLst>
              </a:tr>
              <a:tr h="986929">
                <a:tc>
                  <a:txBody>
                    <a:bodyPr/>
                    <a:lstStyle/>
                    <a:p>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4044953126"/>
                  </a:ext>
                </a:extLst>
              </a:tr>
            </a:tbl>
          </a:graphicData>
        </a:graphic>
      </p:graphicFrame>
      <p:sp>
        <p:nvSpPr>
          <p:cNvPr id="3" name="Rectangle 2"/>
          <p:cNvSpPr/>
          <p:nvPr/>
        </p:nvSpPr>
        <p:spPr>
          <a:xfrm>
            <a:off x="2820918" y="0"/>
            <a:ext cx="7822099" cy="5996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latin typeface="Times New Roman" panose="02020603050405020304" pitchFamily="18" charset="0"/>
                <a:cs typeface="Times New Roman" panose="02020603050405020304" pitchFamily="18" charset="0"/>
              </a:rPr>
              <a:t>CÁC NHÓM HOÀN THÀNH PHIẾU HỌC TẬP</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81709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CCEB9A68-2F13-40D9-A66E-637384A813EC}"/>
              </a:ext>
            </a:extLst>
          </p:cNvPr>
          <p:cNvGraphicFramePr>
            <a:graphicFrameLocks noGrp="1"/>
          </p:cNvGraphicFramePr>
          <p:nvPr>
            <p:extLst>
              <p:ext uri="{D42A27DB-BD31-4B8C-83A1-F6EECF244321}">
                <p14:modId xmlns:p14="http://schemas.microsoft.com/office/powerpoint/2010/main" xmlns="" val="1537375343"/>
              </p:ext>
            </p:extLst>
          </p:nvPr>
        </p:nvGraphicFramePr>
        <p:xfrm>
          <a:off x="320350" y="839448"/>
          <a:ext cx="11871648" cy="5993137"/>
        </p:xfrm>
        <a:graphic>
          <a:graphicData uri="http://schemas.openxmlformats.org/drawingml/2006/table">
            <a:tbl>
              <a:tblPr firstRow="1" bandRow="1">
                <a:tableStyleId>{5C22544A-7EE6-4342-B048-85BDC9FD1C3A}</a:tableStyleId>
              </a:tblPr>
              <a:tblGrid>
                <a:gridCol w="2653112">
                  <a:extLst>
                    <a:ext uri="{9D8B030D-6E8A-4147-A177-3AD203B41FA5}">
                      <a16:colId xmlns:a16="http://schemas.microsoft.com/office/drawing/2014/main" xmlns="" val="20000"/>
                    </a:ext>
                  </a:extLst>
                </a:gridCol>
                <a:gridCol w="2689130">
                  <a:extLst>
                    <a:ext uri="{9D8B030D-6E8A-4147-A177-3AD203B41FA5}">
                      <a16:colId xmlns:a16="http://schemas.microsoft.com/office/drawing/2014/main" xmlns="" val="20001"/>
                    </a:ext>
                  </a:extLst>
                </a:gridCol>
                <a:gridCol w="1544756">
                  <a:extLst>
                    <a:ext uri="{9D8B030D-6E8A-4147-A177-3AD203B41FA5}">
                      <a16:colId xmlns:a16="http://schemas.microsoft.com/office/drawing/2014/main" xmlns="" val="20002"/>
                    </a:ext>
                  </a:extLst>
                </a:gridCol>
                <a:gridCol w="1512116">
                  <a:extLst>
                    <a:ext uri="{9D8B030D-6E8A-4147-A177-3AD203B41FA5}">
                      <a16:colId xmlns:a16="http://schemas.microsoft.com/office/drawing/2014/main" xmlns="" val="20003"/>
                    </a:ext>
                  </a:extLst>
                </a:gridCol>
                <a:gridCol w="1689341">
                  <a:extLst>
                    <a:ext uri="{9D8B030D-6E8A-4147-A177-3AD203B41FA5}">
                      <a16:colId xmlns:a16="http://schemas.microsoft.com/office/drawing/2014/main" xmlns="" val="2225883847"/>
                    </a:ext>
                  </a:extLst>
                </a:gridCol>
                <a:gridCol w="1783193">
                  <a:extLst>
                    <a:ext uri="{9D8B030D-6E8A-4147-A177-3AD203B41FA5}">
                      <a16:colId xmlns:a16="http://schemas.microsoft.com/office/drawing/2014/main" xmlns="" val="20004"/>
                    </a:ext>
                  </a:extLst>
                </a:gridCol>
              </a:tblGrid>
              <a:tr h="1964813">
                <a:tc>
                  <a:txBody>
                    <a:bodyPr/>
                    <a:lstStyle/>
                    <a:p>
                      <a:endParaRPr lang="en-US" sz="2800" dirty="0">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a:solidFill>
                            <a:schemeClr val="tx1"/>
                          </a:solidFill>
                          <a:latin typeface="Times New Roman" panose="02020603050405020304" pitchFamily="18" charset="0"/>
                          <a:cs typeface="Times New Roman" panose="02020603050405020304" pitchFamily="18" charset="0"/>
                        </a:rPr>
                        <a:t>Trao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chất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và</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sự</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chuyển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hoá</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năng</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lượng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Vận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err="1">
                          <a:solidFill>
                            <a:schemeClr val="tx1"/>
                          </a:solidFill>
                          <a:latin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endParaRPr lang="en-US" sz="2800" b="1" dirty="0">
                        <a:solidFill>
                          <a:schemeClr val="tx1"/>
                        </a:solidFill>
                        <a:latin typeface="Times New Roman" panose="02020603050405020304" pitchFamily="18" charset="0"/>
                        <a:cs typeface="Times New Roman" panose="02020603050405020304" pitchFamily="18" charset="0"/>
                      </a:endParaRPr>
                    </a:p>
                  </a:txBody>
                  <a:tcPr marT="41564" marB="41564">
                    <a:solidFill>
                      <a:schemeClr val="bg1">
                        <a:lumMod val="85000"/>
                      </a:schemeClr>
                    </a:solidFill>
                  </a:tcPr>
                </a:tc>
                <a:tc>
                  <a:txBody>
                    <a:bodyPr/>
                    <a:lstStyle/>
                    <a:p>
                      <a:r>
                        <a:rPr lang="en-US" sz="2800" b="1" dirty="0">
                          <a:solidFill>
                            <a:schemeClr val="tx1"/>
                          </a:solidFill>
                          <a:latin typeface="Times New Roman" panose="02020603050405020304" pitchFamily="18" charset="0"/>
                          <a:cs typeface="Times New Roman" panose="02020603050405020304" pitchFamily="18" charset="0"/>
                        </a:rPr>
                        <a:t>Sinh sản</a:t>
                      </a:r>
                    </a:p>
                  </a:txBody>
                  <a:tcPr marT="41564" marB="41564">
                    <a:solidFill>
                      <a:schemeClr val="bg1">
                        <a:lumMod val="85000"/>
                      </a:schemeClr>
                    </a:solidFill>
                  </a:tcPr>
                </a:tc>
                <a:extLst>
                  <a:ext uri="{0D108BD9-81ED-4DB2-BD59-A6C34878D82A}">
                    <a16:rowId xmlns:a16="http://schemas.microsoft.com/office/drawing/2014/main" xmlns="" val="10000"/>
                  </a:ext>
                </a:extLst>
              </a:tr>
              <a:tr h="1007081">
                <a:tc>
                  <a:txBody>
                    <a:bodyPr/>
                    <a:lstStyle/>
                    <a:p>
                      <a:r>
                        <a:rPr lang="en-US" sz="2800" b="1" dirty="0">
                          <a:latin typeface="Times New Roman" panose="02020603050405020304" pitchFamily="18" charset="0"/>
                          <a:cs typeface="Times New Roman" panose="02020603050405020304" pitchFamily="18" charset="0"/>
                        </a:rPr>
                        <a:t>Con gà</a:t>
                      </a: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10001"/>
                  </a:ext>
                </a:extLst>
              </a:tr>
              <a:tr h="1007081">
                <a:tc>
                  <a:txBody>
                    <a:bodyPr/>
                    <a:lstStyle/>
                    <a:p>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chua</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10002"/>
                  </a:ext>
                </a:extLst>
              </a:tr>
              <a:tr h="1007081">
                <a:tc>
                  <a:txBody>
                    <a:bodyPr/>
                    <a:lstStyle/>
                    <a:p>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sỏi</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611124836"/>
                  </a:ext>
                </a:extLst>
              </a:tr>
              <a:tr h="1007081">
                <a:tc>
                  <a:txBody>
                    <a:bodyPr/>
                    <a:lstStyle/>
                    <a:p>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endParaRPr lang="en-US" sz="2800" b="1"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tc>
                  <a:txBody>
                    <a:bodyPr/>
                    <a:lstStyle/>
                    <a:p>
                      <a:endParaRPr lang="en-US" sz="2800" dirty="0">
                        <a:latin typeface="Times New Roman" panose="02020603050405020304" pitchFamily="18" charset="0"/>
                        <a:cs typeface="Times New Roman" panose="02020603050405020304" pitchFamily="18" charset="0"/>
                      </a:endParaRPr>
                    </a:p>
                  </a:txBody>
                  <a:tcPr marT="41564" marB="41564"/>
                </a:tc>
                <a:extLst>
                  <a:ext uri="{0D108BD9-81ED-4DB2-BD59-A6C34878D82A}">
                    <a16:rowId xmlns:a16="http://schemas.microsoft.com/office/drawing/2014/main" xmlns="" val="4044953126"/>
                  </a:ext>
                </a:extLst>
              </a:tr>
            </a:tbl>
          </a:graphicData>
        </a:graphic>
      </p:graphicFrame>
      <p:sp>
        <p:nvSpPr>
          <p:cNvPr id="13" name="TextBox 12">
            <a:extLst>
              <a:ext uri="{FF2B5EF4-FFF2-40B4-BE49-F238E27FC236}">
                <a16:creationId xmlns:a16="http://schemas.microsoft.com/office/drawing/2014/main" xmlns="" id="{7220FA98-624E-4FF1-89EC-DDE9A7DC1E2D}"/>
              </a:ext>
            </a:extLst>
          </p:cNvPr>
          <p:cNvSpPr txBox="1"/>
          <p:nvPr/>
        </p:nvSpPr>
        <p:spPr>
          <a:xfrm>
            <a:off x="3803373" y="2661345"/>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52BC035-D71B-4D5E-BBCC-A9A5E6E21406}"/>
              </a:ext>
            </a:extLst>
          </p:cNvPr>
          <p:cNvSpPr txBox="1"/>
          <p:nvPr/>
        </p:nvSpPr>
        <p:spPr>
          <a:xfrm>
            <a:off x="5811077" y="2707729"/>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BB33566C-5F4E-4D2D-BCEA-F2DF7FB22342}"/>
              </a:ext>
            </a:extLst>
          </p:cNvPr>
          <p:cNvSpPr txBox="1"/>
          <p:nvPr/>
        </p:nvSpPr>
        <p:spPr>
          <a:xfrm>
            <a:off x="7348333" y="2707729"/>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1196AD5A-F276-4857-95EA-0B4B3F122BB0}"/>
              </a:ext>
            </a:extLst>
          </p:cNvPr>
          <p:cNvSpPr txBox="1"/>
          <p:nvPr/>
        </p:nvSpPr>
        <p:spPr>
          <a:xfrm>
            <a:off x="9163887" y="2720981"/>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9BAC55A-2F3F-42EE-BCB0-2DBF615A777E}"/>
              </a:ext>
            </a:extLst>
          </p:cNvPr>
          <p:cNvSpPr txBox="1"/>
          <p:nvPr/>
        </p:nvSpPr>
        <p:spPr>
          <a:xfrm>
            <a:off x="10793905" y="2707729"/>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CEAD5DED-7BAC-4A4A-8FFD-C32FE819D945}"/>
              </a:ext>
            </a:extLst>
          </p:cNvPr>
          <p:cNvSpPr txBox="1"/>
          <p:nvPr/>
        </p:nvSpPr>
        <p:spPr>
          <a:xfrm>
            <a:off x="3876255" y="3622130"/>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A98C4DC4-7791-40A0-8145-3AC94465E15B}"/>
              </a:ext>
            </a:extLst>
          </p:cNvPr>
          <p:cNvSpPr txBox="1"/>
          <p:nvPr/>
        </p:nvSpPr>
        <p:spPr>
          <a:xfrm>
            <a:off x="5827032" y="3668514"/>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7A9EE78-D859-46BB-B402-0C1A81F75612}"/>
              </a:ext>
            </a:extLst>
          </p:cNvPr>
          <p:cNvSpPr txBox="1"/>
          <p:nvPr/>
        </p:nvSpPr>
        <p:spPr>
          <a:xfrm>
            <a:off x="9236769" y="3681766"/>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97039BDA-6D38-4EB6-A218-101A1E0ADA47}"/>
              </a:ext>
            </a:extLst>
          </p:cNvPr>
          <p:cNvSpPr txBox="1"/>
          <p:nvPr/>
        </p:nvSpPr>
        <p:spPr>
          <a:xfrm>
            <a:off x="10866787" y="3668514"/>
            <a:ext cx="686406" cy="584775"/>
          </a:xfrm>
          <a:prstGeom prst="rect">
            <a:avLst/>
          </a:prstGeom>
          <a:noFill/>
        </p:spPr>
        <p:txBody>
          <a:bodyPr wrap="non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Có</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30C194CC-2606-4088-B60F-F16C2DA15042}"/>
              </a:ext>
            </a:extLst>
          </p:cNvPr>
          <p:cNvSpPr txBox="1"/>
          <p:nvPr/>
        </p:nvSpPr>
        <p:spPr>
          <a:xfrm>
            <a:off x="3410119" y="4816811"/>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1BDF4CE0-651D-4568-94B1-506433B38C47}"/>
              </a:ext>
            </a:extLst>
          </p:cNvPr>
          <p:cNvSpPr txBox="1"/>
          <p:nvPr/>
        </p:nvSpPr>
        <p:spPr>
          <a:xfrm>
            <a:off x="5646423" y="4863195"/>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9A9AE5FE-8024-4234-A1EC-DA6C0ECD4ECA}"/>
              </a:ext>
            </a:extLst>
          </p:cNvPr>
          <p:cNvSpPr txBox="1"/>
          <p:nvPr/>
        </p:nvSpPr>
        <p:spPr>
          <a:xfrm>
            <a:off x="7252259" y="4863195"/>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A336BD07-B02D-494C-AB1F-D101F069BEC1}"/>
              </a:ext>
            </a:extLst>
          </p:cNvPr>
          <p:cNvSpPr txBox="1"/>
          <p:nvPr/>
        </p:nvSpPr>
        <p:spPr>
          <a:xfrm>
            <a:off x="8884933" y="4876447"/>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32214FB5-3326-4F11-9B35-7E9056FDB1AE}"/>
              </a:ext>
            </a:extLst>
          </p:cNvPr>
          <p:cNvSpPr txBox="1"/>
          <p:nvPr/>
        </p:nvSpPr>
        <p:spPr>
          <a:xfrm>
            <a:off x="10514951" y="4886055"/>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106FC3FE-B51C-475F-A0F6-7F9F85CCD91A}"/>
              </a:ext>
            </a:extLst>
          </p:cNvPr>
          <p:cNvSpPr txBox="1"/>
          <p:nvPr/>
        </p:nvSpPr>
        <p:spPr>
          <a:xfrm>
            <a:off x="3580411" y="5976378"/>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E7B15B6-E976-48D8-8861-2E6EDB5F901A}"/>
              </a:ext>
            </a:extLst>
          </p:cNvPr>
          <p:cNvSpPr txBox="1"/>
          <p:nvPr/>
        </p:nvSpPr>
        <p:spPr>
          <a:xfrm>
            <a:off x="5588115" y="6022762"/>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BF6F6470-312A-4A55-A2E8-20A48A4016DB}"/>
              </a:ext>
            </a:extLst>
          </p:cNvPr>
          <p:cNvSpPr txBox="1"/>
          <p:nvPr/>
        </p:nvSpPr>
        <p:spPr>
          <a:xfrm>
            <a:off x="7125371" y="6022762"/>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9D2182F7-FF06-4F77-A1B6-6EE9AA389327}"/>
              </a:ext>
            </a:extLst>
          </p:cNvPr>
          <p:cNvSpPr txBox="1"/>
          <p:nvPr/>
        </p:nvSpPr>
        <p:spPr>
          <a:xfrm>
            <a:off x="8940925" y="6036014"/>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CCE1F5A8-548D-4A8B-81C6-5BADA925A151}"/>
              </a:ext>
            </a:extLst>
          </p:cNvPr>
          <p:cNvSpPr txBox="1"/>
          <p:nvPr/>
        </p:nvSpPr>
        <p:spPr>
          <a:xfrm>
            <a:off x="10570943" y="6022762"/>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5491D594-1D3F-4B27-B6D9-11FC16908BBE}"/>
              </a:ext>
            </a:extLst>
          </p:cNvPr>
          <p:cNvSpPr txBox="1"/>
          <p:nvPr/>
        </p:nvSpPr>
        <p:spPr>
          <a:xfrm>
            <a:off x="7226917" y="3785462"/>
            <a:ext cx="1369286" cy="584775"/>
          </a:xfrm>
          <a:prstGeom prst="rect">
            <a:avLst/>
          </a:prstGeom>
          <a:noFill/>
        </p:spPr>
        <p:txBody>
          <a:bodyPr wrap="none" rtlCol="0">
            <a:spAutoFit/>
          </a:bodyPr>
          <a:lstStyle/>
          <a:p>
            <a:r>
              <a:rPr lang="en-US" sz="3200" b="1" dirty="0" err="1">
                <a:solidFill>
                  <a:srgbClr val="FFC000">
                    <a:lumMod val="50000"/>
                  </a:srgbClr>
                </a:solidFill>
                <a:latin typeface="Times New Roman" panose="02020603050405020304" pitchFamily="18" charset="0"/>
                <a:cs typeface="Times New Roman" panose="02020603050405020304" pitchFamily="18" charset="0"/>
              </a:rPr>
              <a:t>Không</a:t>
            </a:r>
            <a:endParaRPr lang="en-US" sz="3200" b="1" dirty="0">
              <a:solidFill>
                <a:srgbClr val="FFC000">
                  <a:lumMod val="50000"/>
                </a:srgbClr>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820918" y="0"/>
            <a:ext cx="7822099" cy="5996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latin typeface="Times New Roman" panose="02020603050405020304" pitchFamily="18" charset="0"/>
                <a:cs typeface="Times New Roman" panose="02020603050405020304" pitchFamily="18" charset="0"/>
              </a:rPr>
              <a:t>ĐẠI DIỆN CÁC NHÓM BÁO CÁO</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001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40" y="4665980"/>
            <a:ext cx="6465570" cy="1283970"/>
          </a:xfrm>
        </p:spPr>
        <p:style>
          <a:lnRef idx="2">
            <a:schemeClr val="accent6"/>
          </a:lnRef>
          <a:fillRef idx="1">
            <a:schemeClr val="lt1"/>
          </a:fillRef>
          <a:effectRef idx="0">
            <a:schemeClr val="accent6"/>
          </a:effectRef>
          <a:fontRef idx="minor">
            <a:schemeClr val="dk1"/>
          </a:fontRef>
        </p:style>
        <p:txBody>
          <a:bodyPr>
            <a:normAutofit/>
          </a:bodyPr>
          <a:lstStyle/>
          <a:p>
            <a:r>
              <a:rPr lang="en-US" sz="2800">
                <a:latin typeface="Times New Roman" panose="02020603050405020304" charset="0"/>
                <a:cs typeface="Times New Roman" panose="02020603050405020304" charset="0"/>
              </a:rPr>
              <a:t> Sinh vật lớn lên, tăng trưởng về kích thước và hình thành các bộ phận mới. </a:t>
            </a:r>
          </a:p>
        </p:txBody>
      </p:sp>
      <p:pic>
        <p:nvPicPr>
          <p:cNvPr id="5" name="Content Placeholder 4"/>
          <p:cNvPicPr>
            <a:picLocks noGrp="1" noChangeAspect="1"/>
          </p:cNvPicPr>
          <p:nvPr>
            <p:ph sz="half" idx="1"/>
          </p:nvPr>
        </p:nvPicPr>
        <p:blipFill>
          <a:blip r:embed="rId2"/>
          <a:stretch>
            <a:fillRect/>
          </a:stretch>
        </p:blipFill>
        <p:spPr>
          <a:xfrm>
            <a:off x="408305" y="171450"/>
            <a:ext cx="3406775" cy="2431415"/>
          </a:xfrm>
          <a:prstGeom prst="rect">
            <a:avLst/>
          </a:prstGeom>
        </p:spPr>
      </p:pic>
      <p:sp>
        <p:nvSpPr>
          <p:cNvPr id="6" name="Text Box 5"/>
          <p:cNvSpPr txBox="1"/>
          <p:nvPr/>
        </p:nvSpPr>
        <p:spPr>
          <a:xfrm>
            <a:off x="476885" y="2625090"/>
            <a:ext cx="3589655" cy="829945"/>
          </a:xfrm>
          <a:prstGeom prst="rect">
            <a:avLst/>
          </a:prstGeom>
          <a:noFill/>
        </p:spPr>
        <p:txBody>
          <a:bodyPr wrap="square" rtlCol="0">
            <a:spAutoFit/>
          </a:bodyPr>
          <a:lstStyle/>
          <a:p>
            <a:pPr algn="ctr"/>
            <a:r>
              <a:rPr lang="en-US" sz="2400">
                <a:latin typeface="Times New Roman" panose="02020603050405020304" charset="0"/>
                <a:cs typeface="Times New Roman" panose="02020603050405020304" charset="0"/>
                <a:sym typeface="+mn-ea"/>
              </a:rPr>
              <a:t>Trao đổi chất và chuyển hóa năng lượng</a:t>
            </a:r>
          </a:p>
        </p:txBody>
      </p:sp>
      <p:sp>
        <p:nvSpPr>
          <p:cNvPr id="7" name="Text Box 6"/>
          <p:cNvSpPr txBox="1"/>
          <p:nvPr/>
        </p:nvSpPr>
        <p:spPr>
          <a:xfrm>
            <a:off x="4418965" y="171450"/>
            <a:ext cx="5909310" cy="521970"/>
          </a:xfrm>
          <a:prstGeom prst="rect">
            <a:avLst/>
          </a:prstGeom>
          <a:noFill/>
        </p:spPr>
        <p:txBody>
          <a:bodyPr wrap="none" rtlCol="0" anchor="t">
            <a:spAutoFit/>
          </a:bodyPr>
          <a:lstStyle/>
          <a:p>
            <a:r>
              <a:rPr lang="en-US" sz="2800">
                <a:solidFill>
                  <a:srgbClr val="FF0000"/>
                </a:solidFill>
                <a:latin typeface="Times New Roman" panose="02020603050405020304" charset="0"/>
                <a:cs typeface="Times New Roman" panose="02020603050405020304" charset="0"/>
                <a:sym typeface="+mn-ea"/>
              </a:rPr>
              <a:t>Một số dấu hiệu đặc trưng cho vật sống:</a:t>
            </a:r>
          </a:p>
        </p:txBody>
      </p:sp>
      <p:sp>
        <p:nvSpPr>
          <p:cNvPr id="8" name="Right Arrow 7"/>
          <p:cNvSpPr/>
          <p:nvPr/>
        </p:nvSpPr>
        <p:spPr>
          <a:xfrm>
            <a:off x="4208780" y="1648460"/>
            <a:ext cx="874395" cy="386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8"/>
          <p:cNvSpPr txBox="1"/>
          <p:nvPr/>
        </p:nvSpPr>
        <p:spPr>
          <a:xfrm>
            <a:off x="5205095" y="1038225"/>
            <a:ext cx="6724650" cy="18148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en-US" sz="2800">
                <a:latin typeface="Times New Roman" panose="02020603050405020304" charset="0"/>
                <a:cs typeface="Times New Roman" panose="02020603050405020304" charset="0"/>
                <a:sym typeface="+mn-ea"/>
              </a:rPr>
              <a:t>Sinh vật lấy thức ăn, chất dinh dưỡng, nước từ môi trường để tích lũy và chuyển hóa năng lượng nuôi sống cơ thể đồng thời tại chất thải ra môi trường. </a:t>
            </a:r>
          </a:p>
        </p:txBody>
      </p:sp>
      <p:pic>
        <p:nvPicPr>
          <p:cNvPr id="10" name="Picture 9"/>
          <p:cNvPicPr>
            <a:picLocks noChangeAspect="1"/>
          </p:cNvPicPr>
          <p:nvPr/>
        </p:nvPicPr>
        <p:blipFill>
          <a:blip r:embed="rId3"/>
          <a:stretch>
            <a:fillRect/>
          </a:stretch>
        </p:blipFill>
        <p:spPr>
          <a:xfrm>
            <a:off x="497205" y="3660140"/>
            <a:ext cx="3244215" cy="2489835"/>
          </a:xfrm>
          <a:prstGeom prst="rect">
            <a:avLst/>
          </a:prstGeom>
        </p:spPr>
      </p:pic>
      <p:sp>
        <p:nvSpPr>
          <p:cNvPr id="11" name="Text Box 10"/>
          <p:cNvSpPr txBox="1"/>
          <p:nvPr/>
        </p:nvSpPr>
        <p:spPr>
          <a:xfrm>
            <a:off x="497205" y="6263640"/>
            <a:ext cx="3409315" cy="521970"/>
          </a:xfrm>
          <a:prstGeom prst="rect">
            <a:avLst/>
          </a:prstGeom>
          <a:noFill/>
        </p:spPr>
        <p:txBody>
          <a:bodyPr wrap="none" rtlCol="0" anchor="t">
            <a:spAutoFit/>
          </a:bodyPr>
          <a:lstStyle/>
          <a:p>
            <a:r>
              <a:rPr lang="en-US" sz="2800">
                <a:latin typeface="Times New Roman" panose="02020603050405020304" charset="0"/>
                <a:cs typeface="Times New Roman" panose="02020603050405020304" charset="0"/>
                <a:sym typeface="+mn-ea"/>
              </a:rPr>
              <a:t>Sinh trưởng, phát triển</a:t>
            </a:r>
          </a:p>
        </p:txBody>
      </p:sp>
      <p:sp>
        <p:nvSpPr>
          <p:cNvPr id="12" name="Right Arrow 11"/>
          <p:cNvSpPr/>
          <p:nvPr/>
        </p:nvSpPr>
        <p:spPr>
          <a:xfrm>
            <a:off x="4330700" y="5114925"/>
            <a:ext cx="874395" cy="386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252095" y="139065"/>
            <a:ext cx="3209290" cy="2272665"/>
          </a:xfrm>
          <a:prstGeom prst="rect">
            <a:avLst/>
          </a:prstGeom>
        </p:spPr>
      </p:pic>
      <p:pic>
        <p:nvPicPr>
          <p:cNvPr id="6" name="Picture 5"/>
          <p:cNvPicPr>
            <a:picLocks noChangeAspect="1"/>
          </p:cNvPicPr>
          <p:nvPr/>
        </p:nvPicPr>
        <p:blipFill>
          <a:blip r:embed="rId3"/>
          <a:stretch>
            <a:fillRect/>
          </a:stretch>
        </p:blipFill>
        <p:spPr>
          <a:xfrm>
            <a:off x="4256405" y="138430"/>
            <a:ext cx="3416300" cy="2147570"/>
          </a:xfrm>
          <a:prstGeom prst="rect">
            <a:avLst/>
          </a:prstGeom>
        </p:spPr>
      </p:pic>
      <p:pic>
        <p:nvPicPr>
          <p:cNvPr id="7" name="Picture 6"/>
          <p:cNvPicPr>
            <a:picLocks noChangeAspect="1"/>
          </p:cNvPicPr>
          <p:nvPr/>
        </p:nvPicPr>
        <p:blipFill>
          <a:blip r:embed="rId4"/>
          <a:stretch>
            <a:fillRect/>
          </a:stretch>
        </p:blipFill>
        <p:spPr>
          <a:xfrm>
            <a:off x="8902065" y="139065"/>
            <a:ext cx="2940685" cy="2141220"/>
          </a:xfrm>
          <a:prstGeom prst="rect">
            <a:avLst/>
          </a:prstGeom>
        </p:spPr>
      </p:pic>
      <p:sp>
        <p:nvSpPr>
          <p:cNvPr id="8" name="Text Box 7"/>
          <p:cNvSpPr txBox="1"/>
          <p:nvPr/>
        </p:nvSpPr>
        <p:spPr>
          <a:xfrm>
            <a:off x="252095" y="2957195"/>
            <a:ext cx="3467735" cy="26765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t">
            <a:spAutoFit/>
          </a:bodyPr>
          <a:lstStyle/>
          <a:p>
            <a:r>
              <a:rPr lang="en-US" sz="2800">
                <a:latin typeface="Times New Roman" panose="02020603050405020304" charset="0"/>
                <a:cs typeface="Times New Roman" panose="02020603050405020304" charset="0"/>
                <a:sym typeface="+mn-ea"/>
              </a:rPr>
              <a:t> Vận động: Sinh vật di chuyển (động vật, con người), trao đổi chất giữa cơ thể sống với môi trường,… để sinh trưởng và phát triển.</a:t>
            </a:r>
          </a:p>
        </p:txBody>
      </p:sp>
      <p:sp>
        <p:nvSpPr>
          <p:cNvPr id="9" name="Text Box 8"/>
          <p:cNvSpPr txBox="1"/>
          <p:nvPr/>
        </p:nvSpPr>
        <p:spPr>
          <a:xfrm>
            <a:off x="4734560" y="2957195"/>
            <a:ext cx="3259455" cy="1383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2800">
                <a:latin typeface="Times New Roman" panose="02020603050405020304" charset="0"/>
                <a:cs typeface="Times New Roman" panose="02020603050405020304" charset="0"/>
                <a:sym typeface="+mn-ea"/>
              </a:rPr>
              <a:t>Cảm ứng: Sinh vật phản ứng lại tác động của môi trường.</a:t>
            </a:r>
          </a:p>
        </p:txBody>
      </p:sp>
      <p:sp>
        <p:nvSpPr>
          <p:cNvPr id="10" name="Text Box 9"/>
          <p:cNvSpPr txBox="1"/>
          <p:nvPr/>
        </p:nvSpPr>
        <p:spPr>
          <a:xfrm>
            <a:off x="9196705" y="2957195"/>
            <a:ext cx="2482215" cy="18148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t">
            <a:spAutoFit/>
          </a:bodyPr>
          <a:lstStyle/>
          <a:p>
            <a:r>
              <a:rPr lang="en-US" sz="2800">
                <a:latin typeface="Times New Roman" panose="02020603050405020304" charset="0"/>
                <a:cs typeface="Times New Roman" panose="02020603050405020304" charset="0"/>
                <a:sym typeface="+mn-ea"/>
              </a:rPr>
              <a:t> Sinh sản: Sinh vật sinh sản để duy trì nòi giống.</a:t>
            </a:r>
          </a:p>
        </p:txBody>
      </p:sp>
      <p:sp>
        <p:nvSpPr>
          <p:cNvPr id="13" name="Right Arrow 12"/>
          <p:cNvSpPr/>
          <p:nvPr/>
        </p:nvSpPr>
        <p:spPr>
          <a:xfrm rot="5400000">
            <a:off x="1775460" y="2423160"/>
            <a:ext cx="420370" cy="396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220000">
            <a:off x="6215380" y="2423160"/>
            <a:ext cx="420370" cy="396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10227310" y="2388235"/>
            <a:ext cx="420370" cy="396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327910" y="5888990"/>
            <a:ext cx="8764905" cy="904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charset="0"/>
                <a:cs typeface="Times New Roman" panose="02020603050405020304" charset="0"/>
              </a:rPr>
              <a:t>Đến độ tuổi nhất định hoặc do thiên tai, bệnh tật, ....vật sống sẽ bị chết và khi đó trở thành vật không sống.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utoShape 6" descr="Papyrus"/>
          <p:cNvSpPr>
            <a:spLocks noChangeArrowheads="1"/>
          </p:cNvSpPr>
          <p:nvPr/>
        </p:nvSpPr>
        <p:spPr bwMode="auto">
          <a:xfrm>
            <a:off x="1564943" y="1253321"/>
            <a:ext cx="9144000" cy="2209408"/>
          </a:xfrm>
          <a:prstGeom prst="cloudCallout">
            <a:avLst>
              <a:gd name="adj1" fmla="val -48505"/>
              <a:gd name="adj2" fmla="val 48532"/>
            </a:avLst>
          </a:prstGeom>
          <a:solidFill>
            <a:srgbClr val="FFC000"/>
          </a:solidFill>
          <a:ln w="9525">
            <a:solidFill>
              <a:schemeClr val="tx1"/>
            </a:solidFill>
            <a:round/>
            <a:headEnd/>
            <a:tailEnd/>
          </a:ln>
          <a:effectLs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sz="4000" b="1" dirty="0" err="1">
                <a:solidFill>
                  <a:srgbClr val="4472C4">
                    <a:lumMod val="75000"/>
                  </a:srgbClr>
                </a:solidFill>
                <a:latin typeface="Times New Roman" panose="02020603050405020304" pitchFamily="18" charset="0"/>
                <a:cs typeface="Times New Roman" panose="02020603050405020304" pitchFamily="18" charset="0"/>
              </a:rPr>
              <a:t>Như</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thế</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nào</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là</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vật</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sống</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và</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vật</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không</a:t>
            </a:r>
            <a:r>
              <a:rPr lang="en-US" sz="4000" b="1" dirty="0">
                <a:solidFill>
                  <a:srgbClr val="4472C4">
                    <a:lumMod val="75000"/>
                  </a:srgbClr>
                </a:solidFill>
                <a:latin typeface="Times New Roman" panose="02020603050405020304" pitchFamily="18" charset="0"/>
                <a:cs typeface="Times New Roman" panose="02020603050405020304" pitchFamily="18" charset="0"/>
              </a:rPr>
              <a:t> </a:t>
            </a:r>
            <a:r>
              <a:rPr lang="en-US" sz="4000" b="1" dirty="0" err="1">
                <a:solidFill>
                  <a:srgbClr val="4472C4">
                    <a:lumMod val="75000"/>
                  </a:srgbClr>
                </a:solidFill>
                <a:latin typeface="Times New Roman" panose="02020603050405020304" pitchFamily="18" charset="0"/>
                <a:cs typeface="Times New Roman" panose="02020603050405020304" pitchFamily="18" charset="0"/>
              </a:rPr>
              <a:t>sống</a:t>
            </a:r>
            <a:r>
              <a:rPr lang="en-US" sz="4000" b="1" dirty="0">
                <a:solidFill>
                  <a:srgbClr val="4472C4">
                    <a:lumMod val="75000"/>
                  </a:srgbClr>
                </a:solidFill>
                <a:latin typeface="Times New Roman" panose="02020603050405020304" pitchFamily="18" charset="0"/>
                <a:cs typeface="Times New Roman" panose="02020603050405020304" pitchFamily="18" charset="0"/>
              </a:rPr>
              <a:t>?</a:t>
            </a:r>
            <a:endParaRPr lang="vi-VN" sz="4000" dirty="0">
              <a:solidFill>
                <a:srgbClr val="4472C4">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01910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ox(in)">
                                      <p:cBhvr>
                                        <p:cTn id="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37" y="240280"/>
            <a:ext cx="10614660" cy="599169"/>
          </a:xfrm>
        </p:spPr>
        <p:txBody>
          <a:bodyPr>
            <a:normAutofit/>
          </a:bodyPr>
          <a:lstStyle/>
          <a:p>
            <a:r>
              <a:rPr lang="en-US" sz="2800" b="1" dirty="0">
                <a:solidFill>
                  <a:srgbClr val="FF0000"/>
                </a:solidFill>
                <a:latin typeface="Times New Roman" panose="02020603050405020304" charset="0"/>
                <a:cs typeface="Times New Roman" panose="02020603050405020304" charset="0"/>
              </a:rPr>
              <a:t>BÀI 2. CÁC LĨNH VỰC CHỦ YẾU CỦA KHOA HỌC TỰ NHIÊN</a:t>
            </a:r>
          </a:p>
        </p:txBody>
      </p:sp>
      <p:sp>
        <p:nvSpPr>
          <p:cNvPr id="3" name="Subtitle 2"/>
          <p:cNvSpPr>
            <a:spLocks noGrp="1"/>
          </p:cNvSpPr>
          <p:nvPr>
            <p:ph type="subTitle" idx="1"/>
          </p:nvPr>
        </p:nvSpPr>
        <p:spPr>
          <a:xfrm>
            <a:off x="359306" y="2509729"/>
            <a:ext cx="11291570" cy="2032292"/>
          </a:xfrm>
        </p:spPr>
        <p:style>
          <a:lnRef idx="1">
            <a:schemeClr val="accent4"/>
          </a:lnRef>
          <a:fillRef idx="2">
            <a:schemeClr val="accent4"/>
          </a:fillRef>
          <a:effectRef idx="1">
            <a:schemeClr val="accent4"/>
          </a:effectRef>
          <a:fontRef idx="minor">
            <a:schemeClr val="dk1"/>
          </a:fontRef>
        </p:style>
        <p:txBody>
          <a:bodyPr/>
          <a:lstStyle/>
          <a:p>
            <a:pPr algn="just"/>
            <a:r>
              <a:rPr lang="en-US" sz="2800" b="1" dirty="0">
                <a:latin typeface="Times New Roman" panose="02020603050405020304" charset="0"/>
                <a:cs typeface="Times New Roman" panose="02020603050405020304" charset="0"/>
              </a:rPr>
              <a:t>MỤC TIÊU</a:t>
            </a:r>
          </a:p>
          <a:p>
            <a:pPr algn="just"/>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Phân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biệt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được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các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lĩnh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vực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khoa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học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tự</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nhiên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dựa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vào</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đối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tượng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nghiên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cứu</a:t>
            </a:r>
            <a:r>
              <a:rPr lang="en-US" sz="2800" dirty="0">
                <a:latin typeface="Times New Roman" panose="02020603050405020304" charset="0"/>
                <a:cs typeface="Times New Roman" panose="02020603050405020304" charset="0"/>
              </a:rPr>
              <a:t>.</a:t>
            </a:r>
          </a:p>
          <a:p>
            <a:pPr algn="just"/>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Phân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biệt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được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vật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sống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và</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vật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không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sống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dựa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vào</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các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đặc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điểm</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đặc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trưng</a:t>
            </a:r>
            <a:r>
              <a:rPr lang="en-US" sz="2800" dirty="0">
                <a:latin typeface="Times New Roman" panose="02020603050405020304" charset="0"/>
                <a:cs typeface="Times New Roman" panose="02020603050405020304" charset="0"/>
              </a:rPr>
              <a:t>.</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Biểu Tượng Cây Bút Chì PNG, Vector, PSD, và biểu tượng để tải về  miễn phí | pngtree">
            <a:extLst>
              <a:ext uri="{FF2B5EF4-FFF2-40B4-BE49-F238E27FC236}">
                <a16:creationId xmlns:a16="http://schemas.microsoft.com/office/drawing/2014/main" xmlns="" id="{AA5C3A26-6E5F-4259-B83E-CEFC5AC983D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7065" t="23595" r="24071" b="23846"/>
          <a:stretch/>
        </p:blipFill>
        <p:spPr bwMode="auto">
          <a:xfrm flipH="1">
            <a:off x="159028" y="349956"/>
            <a:ext cx="1319815" cy="125212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73">
            <a:extLst>
              <a:ext uri="{FF2B5EF4-FFF2-40B4-BE49-F238E27FC236}">
                <a16:creationId xmlns:a16="http://schemas.microsoft.com/office/drawing/2014/main" xmlns="" id="{029645CE-9169-4595-AEF7-E71F7B2354F5}"/>
              </a:ext>
            </a:extLst>
          </p:cNvPr>
          <p:cNvSpPr/>
          <p:nvPr/>
        </p:nvSpPr>
        <p:spPr>
          <a:xfrm>
            <a:off x="1478844" y="553155"/>
            <a:ext cx="10227733" cy="2314223"/>
          </a:xfrm>
          <a:prstGeom prst="roundRect">
            <a:avLst/>
          </a:prstGeom>
          <a:solidFill>
            <a:schemeClr val="bg1"/>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Vật sống: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lượng</a:t>
            </a:r>
            <a:r>
              <a:rPr lang="vi-VN" sz="2800" dirty="0">
                <a:solidFill>
                  <a:prstClr val="black"/>
                </a:solidFill>
                <a:latin typeface="Times New Roman" panose="02020603050405020304" pitchFamily="18" charset="0"/>
                <a:cs typeface="Times New Roman" panose="02020603050405020304" pitchFamily="18" charset="0"/>
              </a:rPr>
              <a:t>; có khả năng sinh trưởng, phát triển,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sinh sản. </a:t>
            </a:r>
          </a:p>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sống</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9052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1049649-A553-47D3-90A2-1A2BD70AE545}"/>
              </a:ext>
            </a:extLst>
          </p:cNvPr>
          <p:cNvGrpSpPr/>
          <p:nvPr/>
        </p:nvGrpSpPr>
        <p:grpSpPr>
          <a:xfrm>
            <a:off x="600531" y="545395"/>
            <a:ext cx="6012527" cy="4105290"/>
            <a:chOff x="-149024" y="-798659"/>
            <a:chExt cx="2640644" cy="836217"/>
          </a:xfrm>
        </p:grpSpPr>
        <p:sp>
          <p:nvSpPr>
            <p:cNvPr id="3" name="Rounded Rectangle 59">
              <a:extLst>
                <a:ext uri="{FF2B5EF4-FFF2-40B4-BE49-F238E27FC236}">
                  <a16:creationId xmlns:a16="http://schemas.microsoft.com/office/drawing/2014/main" xmlns="" id="{59E8EB9F-7F33-448C-94CC-C37E91F2C36C}"/>
                </a:ext>
              </a:extLst>
            </p:cNvPr>
            <p:cNvSpPr/>
            <p:nvPr/>
          </p:nvSpPr>
          <p:spPr>
            <a:xfrm>
              <a:off x="-149023" y="-618220"/>
              <a:ext cx="2640643" cy="65577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just"/>
              <a:r>
                <a:rPr lang="vi-VN" sz="2400" dirty="0">
                  <a:solidFill>
                    <a:prstClr val="black"/>
                  </a:solidFill>
                  <a:latin typeface="Times New Roman" panose="02020603050405020304" pitchFamily="18" charset="0"/>
                </a:rPr>
                <a:t>Sophia là một robot mang hình dạng giống con người, được thiết kế để suy nghĩ và cử động sao cho giống với con người nhất thông qua trí tuệ thông minh nhân tạo. Đây là robot đầu tiên được cấp quyền công dân như con người. Theo em, Sophia là vật sống hay vật không sống? Vì sao?</a:t>
              </a:r>
              <a:endParaRPr lang="en-US" sz="2400" dirty="0">
                <a:solidFill>
                  <a:prstClr val="black"/>
                </a:solidFill>
                <a:latin typeface="Calibri Light" panose="020F0302020204030204"/>
              </a:endParaRPr>
            </a:p>
          </p:txBody>
        </p:sp>
        <p:pic>
          <p:nvPicPr>
            <p:cNvPr id="4" name="Picutre 1671">
              <a:extLst>
                <a:ext uri="{FF2B5EF4-FFF2-40B4-BE49-F238E27FC236}">
                  <a16:creationId xmlns:a16="http://schemas.microsoft.com/office/drawing/2014/main" xmlns="" id="{C3563666-8EDD-4FFB-B1EC-2A539254F69E}"/>
                </a:ext>
              </a:extLst>
            </p:cNvPr>
            <p:cNvPicPr/>
            <p:nvPr/>
          </p:nvPicPr>
          <p:blipFill>
            <a:blip r:embed="rId2">
              <a:extLst>
                <a:ext uri="{28A0092B-C50C-407E-A947-70E740481C1C}">
                  <a14:useLocalDpi xmlns:a14="http://schemas.microsoft.com/office/drawing/2010/main" xmlns="" val="0"/>
                </a:ext>
              </a:extLst>
            </a:blip>
            <a:stretch/>
          </p:blipFill>
          <p:spPr>
            <a:xfrm>
              <a:off x="-149024" y="-798659"/>
              <a:ext cx="279070" cy="180439"/>
            </a:xfrm>
            <a:prstGeom prst="rect">
              <a:avLst/>
            </a:prstGeom>
          </p:spPr>
        </p:pic>
      </p:grpSp>
      <p:pic>
        <p:nvPicPr>
          <p:cNvPr id="12" name="Picture 11">
            <a:extLst>
              <a:ext uri="{FF2B5EF4-FFF2-40B4-BE49-F238E27FC236}">
                <a16:creationId xmlns:a16="http://schemas.microsoft.com/office/drawing/2014/main" xmlns="" id="{46E675C2-A0D2-4B5B-A6BD-45BC5476A88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44930" y="645415"/>
            <a:ext cx="4323630" cy="5890852"/>
          </a:xfrm>
          <a:prstGeom prst="rect">
            <a:avLst/>
          </a:prstGeom>
        </p:spPr>
      </p:pic>
    </p:spTree>
    <p:extLst>
      <p:ext uri="{BB962C8B-B14F-4D97-AF65-F5344CB8AC3E}">
        <p14:creationId xmlns:p14="http://schemas.microsoft.com/office/powerpoint/2010/main" xmlns="" val="988480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48AC4A7-4E56-4C68-AD2C-DB0A813672B5}"/>
              </a:ext>
            </a:extLst>
          </p:cNvPr>
          <p:cNvSpPr txBox="1"/>
          <p:nvPr/>
        </p:nvSpPr>
        <p:spPr>
          <a:xfrm>
            <a:off x="590550" y="2248823"/>
            <a:ext cx="6536236" cy="818227"/>
          </a:xfrm>
          <a:prstGeom prst="rect">
            <a:avLst/>
          </a:prstGeom>
        </p:spPr>
        <p:txBody>
          <a:bodyPr vert="horz" lIns="91440" tIns="45720" rIns="91440" bIns="45720" rtlCol="0">
            <a:normAutofit/>
          </a:bodyPr>
          <a:lstStyle/>
          <a:p>
            <a:pPr>
              <a:lnSpc>
                <a:spcPct val="90000"/>
              </a:lnSpc>
              <a:spcAft>
                <a:spcPts val="600"/>
              </a:spcAft>
            </a:pPr>
            <a:r>
              <a:rPr lang="en-US" sz="2800" dirty="0">
                <a:solidFill>
                  <a:srgbClr val="4472C4"/>
                </a:solidFill>
                <a:latin typeface="Times New Roman" panose="02020603050405020304" pitchFamily="18" charset="0"/>
                <a:cs typeface="Times New Roman" panose="02020603050405020304" pitchFamily="18" charset="0"/>
              </a:rPr>
              <a:t>+ Robot </a:t>
            </a:r>
            <a:r>
              <a:rPr lang="en-US" sz="2800" dirty="0" err="1">
                <a:solidFill>
                  <a:srgbClr val="4472C4"/>
                </a:solidFill>
                <a:latin typeface="Times New Roman" panose="02020603050405020304" pitchFamily="18" charset="0"/>
                <a:cs typeface="Times New Roman" panose="02020603050405020304" pitchFamily="18" charset="0"/>
              </a:rPr>
              <a:t>có</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sinh</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trưởng</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và</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phát</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triển</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không</a:t>
            </a:r>
            <a:r>
              <a:rPr lang="en-US" sz="2800" dirty="0">
                <a:solidFill>
                  <a:srgbClr val="4472C4"/>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066AD166-2169-4AB3-9178-2A5FE76ADA75}"/>
              </a:ext>
            </a:extLst>
          </p:cNvPr>
          <p:cNvPicPr/>
          <p:nvPr/>
        </p:nvPicPr>
        <p:blipFill rotWithShape="1">
          <a:blip r:embed="rId2">
            <a:extLst>
              <a:ext uri="{28A0092B-C50C-407E-A947-70E740481C1C}">
                <a14:useLocalDpi xmlns:a14="http://schemas.microsoft.com/office/drawing/2010/main" xmlns="" val="0"/>
              </a:ext>
            </a:extLst>
          </a:blip>
          <a:srcRect r="-2" b="1203"/>
          <a:stretch/>
        </p:blipFill>
        <p:spPr>
          <a:xfrm>
            <a:off x="7532699" y="862763"/>
            <a:ext cx="3788081" cy="5151142"/>
          </a:xfrm>
          <a:prstGeom prst="rect">
            <a:avLst/>
          </a:prstGeom>
        </p:spPr>
      </p:pic>
      <p:sp>
        <p:nvSpPr>
          <p:cNvPr id="4" name="TextBox 3">
            <a:extLst>
              <a:ext uri="{FF2B5EF4-FFF2-40B4-BE49-F238E27FC236}">
                <a16:creationId xmlns:a16="http://schemas.microsoft.com/office/drawing/2014/main" xmlns="" id="{9F3DA1F8-107F-45F9-BFCB-E600285865B8}"/>
              </a:ext>
            </a:extLst>
          </p:cNvPr>
          <p:cNvSpPr txBox="1"/>
          <p:nvPr/>
        </p:nvSpPr>
        <p:spPr>
          <a:xfrm>
            <a:off x="1216315" y="4187977"/>
            <a:ext cx="5910471" cy="954107"/>
          </a:xfrm>
          <a:prstGeom prst="rect">
            <a:avLst/>
          </a:prstGeom>
          <a:noFill/>
        </p:spPr>
        <p:txBody>
          <a:bodyPr wrap="square" rtlCol="0">
            <a:spAutoFit/>
          </a:bodyPr>
          <a:lstStyle/>
          <a:p>
            <a:pPr>
              <a:spcAft>
                <a:spcPts val="600"/>
              </a:spcAft>
            </a:pPr>
            <a:r>
              <a:rPr lang="en-US" sz="2800" b="1" dirty="0">
                <a:solidFill>
                  <a:srgbClr val="FF0000"/>
                </a:solidFill>
                <a:latin typeface="Times New Roman" panose="02020603050405020304" pitchFamily="18" charset="0"/>
                <a:cs typeface="Times New Roman" panose="02020603050405020304" pitchFamily="18" charset="0"/>
              </a:rPr>
              <a:t>K</a:t>
            </a:r>
            <a:r>
              <a:rPr lang="vi-VN" sz="2800" b="1" dirty="0">
                <a:solidFill>
                  <a:srgbClr val="FF0000"/>
                </a:solidFill>
                <a:latin typeface="Times New Roman" panose="02020603050405020304" pitchFamily="18" charset="0"/>
                <a:cs typeface="Times New Roman" panose="02020603050405020304" pitchFamily="18" charset="0"/>
              </a:rPr>
              <a:t>ết luận</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robot không có đặc trưng sống</a:t>
            </a:r>
            <a:r>
              <a:rPr lang="en-US" sz="2800" dirty="0">
                <a:solidFill>
                  <a:prstClr val="black"/>
                </a:solidFill>
                <a:latin typeface="Times New Roman" panose="02020603050405020304" pitchFamily="18" charset="0"/>
                <a:cs typeface="Times New Roman" panose="02020603050405020304" pitchFamily="18" charset="0"/>
              </a:rPr>
              <a:t> d</a:t>
            </a:r>
            <a:r>
              <a:rPr lang="vi-VN" sz="2800" dirty="0">
                <a:solidFill>
                  <a:prstClr val="black"/>
                </a:solidFill>
                <a:latin typeface="Times New Roman" panose="02020603050405020304" pitchFamily="18" charset="0"/>
                <a:cs typeface="Times New Roman" panose="02020603050405020304" pitchFamily="18" charset="0"/>
              </a:rPr>
              <a:t>o đó nó là vật không sống.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xmlns="" id="{537FE6A9-E495-43FE-B51A-09B07FB22C91}"/>
              </a:ext>
            </a:extLst>
          </p:cNvPr>
          <p:cNvSpPr/>
          <p:nvPr/>
        </p:nvSpPr>
        <p:spPr>
          <a:xfrm>
            <a:off x="278296" y="4389120"/>
            <a:ext cx="893403" cy="450166"/>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TextBox 13">
            <a:extLst>
              <a:ext uri="{FF2B5EF4-FFF2-40B4-BE49-F238E27FC236}">
                <a16:creationId xmlns:a16="http://schemas.microsoft.com/office/drawing/2014/main" xmlns="" id="{59F1CD9B-169D-4F81-AC9A-2FD88138B003}"/>
              </a:ext>
            </a:extLst>
          </p:cNvPr>
          <p:cNvSpPr txBox="1"/>
          <p:nvPr/>
        </p:nvSpPr>
        <p:spPr>
          <a:xfrm>
            <a:off x="590550" y="1593253"/>
            <a:ext cx="6006192" cy="649167"/>
          </a:xfrm>
          <a:prstGeom prst="rect">
            <a:avLst/>
          </a:prstGeom>
        </p:spPr>
        <p:txBody>
          <a:bodyPr vert="horz" lIns="91440" tIns="45720" rIns="91440" bIns="45720" rtlCol="0">
            <a:normAutofit/>
          </a:bodyPr>
          <a:lstStyle/>
          <a:p>
            <a:pPr>
              <a:lnSpc>
                <a:spcPct val="90000"/>
              </a:lnSpc>
              <a:spcAft>
                <a:spcPts val="600"/>
              </a:spcAft>
            </a:pPr>
            <a:r>
              <a:rPr lang="en-US" sz="2800" dirty="0">
                <a:solidFill>
                  <a:srgbClr val="4472C4"/>
                </a:solidFill>
                <a:latin typeface="Times New Roman" panose="02020603050405020304" pitchFamily="18" charset="0"/>
                <a:cs typeface="Times New Roman" panose="02020603050405020304" pitchFamily="18" charset="0"/>
              </a:rPr>
              <a:t>+ Robot </a:t>
            </a:r>
            <a:r>
              <a:rPr lang="en-US" sz="2800" dirty="0" err="1">
                <a:solidFill>
                  <a:srgbClr val="4472C4"/>
                </a:solidFill>
                <a:latin typeface="Times New Roman" panose="02020603050405020304" pitchFamily="18" charset="0"/>
                <a:cs typeface="Times New Roman" panose="02020603050405020304" pitchFamily="18" charset="0"/>
              </a:rPr>
              <a:t>có</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trao</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đổi</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chất</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không</a:t>
            </a:r>
            <a:r>
              <a:rPr lang="en-US" sz="2800" dirty="0">
                <a:solidFill>
                  <a:srgbClr val="4472C4"/>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0C6306CB-B67B-4050-869E-C46593A44F7B}"/>
              </a:ext>
            </a:extLst>
          </p:cNvPr>
          <p:cNvSpPr txBox="1"/>
          <p:nvPr/>
        </p:nvSpPr>
        <p:spPr>
          <a:xfrm>
            <a:off x="590550" y="2895497"/>
            <a:ext cx="6006192" cy="799177"/>
          </a:xfrm>
          <a:prstGeom prst="rect">
            <a:avLst/>
          </a:prstGeom>
        </p:spPr>
        <p:txBody>
          <a:bodyPr vert="horz" lIns="91440" tIns="45720" rIns="91440" bIns="45720" rtlCol="0">
            <a:normAutofit/>
          </a:bodyPr>
          <a:lstStyle/>
          <a:p>
            <a:pPr>
              <a:lnSpc>
                <a:spcPct val="90000"/>
              </a:lnSpc>
              <a:spcAft>
                <a:spcPts val="600"/>
              </a:spcAft>
            </a:pPr>
            <a:r>
              <a:rPr lang="en-US" sz="2800" dirty="0">
                <a:solidFill>
                  <a:srgbClr val="4472C4"/>
                </a:solidFill>
                <a:latin typeface="Times New Roman" panose="02020603050405020304" pitchFamily="18" charset="0"/>
                <a:cs typeface="Times New Roman" panose="02020603050405020304" pitchFamily="18" charset="0"/>
              </a:rPr>
              <a:t>+ Robot </a:t>
            </a:r>
            <a:r>
              <a:rPr lang="en-US" sz="2800" dirty="0" err="1">
                <a:solidFill>
                  <a:srgbClr val="4472C4"/>
                </a:solidFill>
                <a:latin typeface="Times New Roman" panose="02020603050405020304" pitchFamily="18" charset="0"/>
                <a:cs typeface="Times New Roman" panose="02020603050405020304" pitchFamily="18" charset="0"/>
              </a:rPr>
              <a:t>có</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sinh</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sản</a:t>
            </a:r>
            <a:r>
              <a:rPr lang="en-US" sz="2800" dirty="0">
                <a:solidFill>
                  <a:srgbClr val="4472C4"/>
                </a:solidFill>
                <a:latin typeface="Times New Roman" panose="02020603050405020304" pitchFamily="18" charset="0"/>
                <a:cs typeface="Times New Roman" panose="02020603050405020304" pitchFamily="18" charset="0"/>
              </a:rPr>
              <a:t> </a:t>
            </a:r>
            <a:r>
              <a:rPr lang="en-US" sz="2800" dirty="0" err="1">
                <a:solidFill>
                  <a:srgbClr val="4472C4"/>
                </a:solidFill>
                <a:latin typeface="Times New Roman" panose="02020603050405020304" pitchFamily="18" charset="0"/>
                <a:cs typeface="Times New Roman" panose="02020603050405020304" pitchFamily="18" charset="0"/>
              </a:rPr>
              <a:t>không</a:t>
            </a:r>
            <a:r>
              <a:rPr lang="en-US" sz="2800" dirty="0">
                <a:solidFill>
                  <a:srgbClr val="4472C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5515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14"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30" name="Rounded Rectangle 29"/>
          <p:cNvSpPr/>
          <p:nvPr/>
        </p:nvSpPr>
        <p:spPr>
          <a:xfrm>
            <a:off x="1209194" y="1353587"/>
            <a:ext cx="10022225" cy="95124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solidFill>
                  <a:srgbClr val="4472C4">
                    <a:lumMod val="50000"/>
                  </a:srgbClr>
                </a:solidFill>
                <a:latin typeface="Times New Roman" panose="02020603050405020304" pitchFamily="18" charset="0"/>
                <a:cs typeface="Times New Roman" panose="02020603050405020304" pitchFamily="18" charset="0"/>
              </a:rPr>
              <a:t>Khoa </a:t>
            </a:r>
            <a:r>
              <a:rPr lang="en-US" sz="2800" dirty="0" err="1">
                <a:solidFill>
                  <a:srgbClr val="4472C4">
                    <a:lumMod val="50000"/>
                  </a:srgbClr>
                </a:solidFill>
                <a:latin typeface="Times New Roman" panose="02020603050405020304" pitchFamily="18" charset="0"/>
                <a:cs typeface="Times New Roman" panose="02020603050405020304" pitchFamily="18" charset="0"/>
              </a:rPr>
              <a:t>học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tự</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nhiên</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vi-VN" sz="2800" b="1" dirty="0">
                <a:solidFill>
                  <a:srgbClr val="4472C4">
                    <a:lumMod val="50000"/>
                  </a:srgbClr>
                </a:solidFill>
                <a:latin typeface="Times New Roman" panose="02020603050405020304" pitchFamily="18" charset="0"/>
                <a:cs typeface="Times New Roman" panose="02020603050405020304" pitchFamily="18" charset="0"/>
              </a:rPr>
              <a:t>không </a:t>
            </a:r>
            <a:r>
              <a:rPr lang="en-US" sz="2800" dirty="0">
                <a:solidFill>
                  <a:srgbClr val="4472C4">
                    <a:lumMod val="50000"/>
                  </a:srgbClr>
                </a:solidFill>
                <a:latin typeface="Times New Roman" panose="02020603050405020304" pitchFamily="18" charset="0"/>
                <a:cs typeface="Times New Roman" panose="02020603050405020304" pitchFamily="18" charset="0"/>
              </a:rPr>
              <a:t>bao </a:t>
            </a:r>
            <a:r>
              <a:rPr lang="en-US" sz="2800" dirty="0" err="1">
                <a:solidFill>
                  <a:srgbClr val="4472C4">
                    <a:lumMod val="50000"/>
                  </a:srgbClr>
                </a:solidFill>
                <a:latin typeface="Times New Roman" panose="02020603050405020304" pitchFamily="18" charset="0"/>
                <a:cs typeface="Times New Roman" panose="02020603050405020304" pitchFamily="18" charset="0"/>
              </a:rPr>
              <a:t>gồm</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lĩnh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vực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nào</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sau</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đây</a:t>
            </a:r>
            <a:r>
              <a:rPr lang="en-US" sz="2800" dirty="0">
                <a:solidFill>
                  <a:srgbClr val="4472C4">
                    <a:lumMod val="50000"/>
                  </a:srgbClr>
                </a:solidFill>
                <a:latin typeface="Times New Roman" panose="02020603050405020304" pitchFamily="18" charset="0"/>
                <a:cs typeface="Times New Roman" panose="02020603050405020304" pitchFamily="18" charset="0"/>
              </a:rPr>
              <a:t>?</a:t>
            </a:r>
          </a:p>
        </p:txBody>
      </p:sp>
      <p:sp>
        <p:nvSpPr>
          <p:cNvPr id="31" name="Up Ribbon 30"/>
          <p:cNvSpPr/>
          <p:nvPr/>
        </p:nvSpPr>
        <p:spPr>
          <a:xfrm>
            <a:off x="4538614" y="152860"/>
            <a:ext cx="3114772" cy="960581"/>
          </a:xfrm>
          <a:prstGeom prst="ribbon2">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733" dirty="0" err="1">
                <a:solidFill>
                  <a:srgbClr val="002060"/>
                </a:solidFill>
                <a:latin typeface="Times New Roman" panose="02020603050405020304" pitchFamily="18" charset="0"/>
                <a:cs typeface="Times New Roman" panose="02020603050405020304" pitchFamily="18" charset="0"/>
              </a:rPr>
              <a:t>Câu</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smtClean="0">
                <a:solidFill>
                  <a:srgbClr val="002060"/>
                </a:solidFill>
                <a:latin typeface="Times New Roman" panose="02020603050405020304" pitchFamily="18" charset="0"/>
                <a:cs typeface="Times New Roman" panose="02020603050405020304" pitchFamily="18" charset="0"/>
              </a:rPr>
              <a:t>1</a:t>
            </a:r>
            <a:endParaRPr lang="en-US" sz="3733"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64640" y="264160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A.</a:t>
            </a:r>
          </a:p>
        </p:txBody>
      </p:sp>
      <p:sp>
        <p:nvSpPr>
          <p:cNvPr id="33" name="TextBox 32"/>
          <p:cNvSpPr txBox="1"/>
          <p:nvPr/>
        </p:nvSpPr>
        <p:spPr>
          <a:xfrm>
            <a:off x="1599475" y="352676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C.</a:t>
            </a:r>
          </a:p>
        </p:txBody>
      </p:sp>
      <p:sp>
        <p:nvSpPr>
          <p:cNvPr id="34" name="TextBox 33"/>
          <p:cNvSpPr txBox="1"/>
          <p:nvPr/>
        </p:nvSpPr>
        <p:spPr>
          <a:xfrm>
            <a:off x="6220305" y="2671729"/>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B.</a:t>
            </a:r>
          </a:p>
        </p:txBody>
      </p:sp>
      <p:sp>
        <p:nvSpPr>
          <p:cNvPr id="35" name="TextBox 34"/>
          <p:cNvSpPr txBox="1"/>
          <p:nvPr/>
        </p:nvSpPr>
        <p:spPr>
          <a:xfrm>
            <a:off x="6220305" y="3494194"/>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D.</a:t>
            </a:r>
          </a:p>
        </p:txBody>
      </p:sp>
      <p:sp>
        <p:nvSpPr>
          <p:cNvPr id="11" name="TextBox 10"/>
          <p:cNvSpPr txBox="1"/>
          <p:nvPr/>
        </p:nvSpPr>
        <p:spPr>
          <a:xfrm>
            <a:off x="6854375" y="3501749"/>
            <a:ext cx="3386180" cy="584775"/>
          </a:xfrm>
          <a:prstGeom prst="rect">
            <a:avLst/>
          </a:prstGeom>
          <a:noFill/>
        </p:spPr>
        <p:txBody>
          <a:bodyPr wrap="square" rtlCol="0">
            <a:spAutoFit/>
          </a:bodyPr>
          <a:lstStyle/>
          <a:p>
            <a:r>
              <a:rPr lang="en-US" sz="3200">
                <a:solidFill>
                  <a:srgbClr val="4472C4">
                    <a:lumMod val="50000"/>
                  </a:srgbClr>
                </a:solidFill>
                <a:latin typeface="Times New Roman" panose="02020603050405020304" pitchFamily="18" charset="0"/>
                <a:cs typeface="Times New Roman" panose="02020603050405020304" pitchFamily="18" charset="0"/>
              </a:rPr>
              <a:t>Lịch sử loài người.</a:t>
            </a:r>
            <a:endParaRPr lang="en-US" sz="3200" dirty="0">
              <a:solidFill>
                <a:srgbClr val="4472C4">
                  <a:lumMod val="50000"/>
                </a:srgbClr>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854374" y="2679284"/>
            <a:ext cx="3593219" cy="543675"/>
          </a:xfrm>
          <a:prstGeom prst="rect">
            <a:avLst/>
          </a:prstGeom>
          <a:noFill/>
        </p:spPr>
        <p:txBody>
          <a:bodyPr wrap="square" rtlCol="0">
            <a:spAutoFit/>
          </a:bodyPr>
          <a:lstStyle/>
          <a:p>
            <a:r>
              <a:rPr lang="en-US" sz="2933" dirty="0" err="1">
                <a:solidFill>
                  <a:srgbClr val="002060"/>
                </a:solidFill>
                <a:latin typeface="Times New Roman" panose="02020603050405020304" pitchFamily="18" charset="0"/>
                <a:cs typeface="Times New Roman" panose="02020603050405020304" pitchFamily="18" charset="0"/>
              </a:rPr>
              <a:t>Hóa</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học</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và</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sinh</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học</a:t>
            </a:r>
            <a:endParaRPr lang="en-US" sz="2933" dirty="0">
              <a:solidFill>
                <a:srgbClr val="00206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2166417" y="3484236"/>
            <a:ext cx="3171209" cy="995016"/>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Khoa </a:t>
            </a:r>
            <a:r>
              <a:rPr lang="en-US" sz="2933" dirty="0" err="1">
                <a:solidFill>
                  <a:srgbClr val="002060"/>
                </a:solidFill>
                <a:latin typeface="Times New Roman" panose="02020603050405020304" pitchFamily="18" charset="0"/>
                <a:cs typeface="Times New Roman" panose="02020603050405020304" pitchFamily="18" charset="0"/>
              </a:rPr>
              <a:t>học</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trái</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đất</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và</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thiên</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văn</a:t>
            </a:r>
            <a:r>
              <a:rPr lang="en-US" sz="2933" dirty="0">
                <a:solidFill>
                  <a:srgbClr val="002060"/>
                </a:solidFill>
                <a:latin typeface="Times New Roman" panose="02020603050405020304" pitchFamily="18" charset="0"/>
                <a:cs typeface="Times New Roman" panose="02020603050405020304" pitchFamily="18" charset="0"/>
              </a:rPr>
              <a:t>.</a:t>
            </a:r>
          </a:p>
        </p:txBody>
      </p:sp>
      <p:sp>
        <p:nvSpPr>
          <p:cNvPr id="39" name="TextBox 38"/>
          <p:cNvSpPr txBox="1"/>
          <p:nvPr/>
        </p:nvSpPr>
        <p:spPr>
          <a:xfrm>
            <a:off x="2270035" y="2652118"/>
            <a:ext cx="1788160" cy="543675"/>
          </a:xfrm>
          <a:prstGeom prst="rect">
            <a:avLst/>
          </a:prstGeom>
          <a:noFill/>
        </p:spPr>
        <p:txBody>
          <a:bodyPr wrap="square" rtlCol="0">
            <a:spAutoFit/>
          </a:bodyPr>
          <a:lstStyle>
            <a:defPPr>
              <a:defRPr lang="vi-VN"/>
            </a:defPPr>
            <a:lvl1pPr>
              <a:defRPr sz="2800">
                <a:solidFill>
                  <a:schemeClr val="accent1">
                    <a:lumMod val="50000"/>
                  </a:schemeClr>
                </a:solidFill>
                <a:latin typeface="Times New Roman" panose="02020603050405020304" pitchFamily="18" charset="0"/>
                <a:cs typeface="Times New Roman" panose="02020603050405020304" pitchFamily="18" charset="0"/>
              </a:defRPr>
            </a:lvl1pPr>
          </a:lstStyle>
          <a:p>
            <a:r>
              <a:rPr lang="en-US" dirty="0" err="1">
                <a:solidFill>
                  <a:srgbClr val="4472C4">
                    <a:lumMod val="50000"/>
                  </a:srgbClr>
                </a:solidFill>
              </a:rPr>
              <a:t>Vật</a:t>
            </a:r>
            <a:r>
              <a:rPr lang="en-US" dirty="0">
                <a:solidFill>
                  <a:srgbClr val="4472C4">
                    <a:lumMod val="50000"/>
                  </a:srgbClr>
                </a:solidFill>
              </a:rPr>
              <a:t> </a:t>
            </a:r>
            <a:r>
              <a:rPr lang="en-US" dirty="0" err="1">
                <a:solidFill>
                  <a:srgbClr val="4472C4">
                    <a:lumMod val="50000"/>
                  </a:srgbClr>
                </a:solidFill>
              </a:rPr>
              <a:t>lí</a:t>
            </a:r>
            <a:r>
              <a:rPr lang="en-US" dirty="0">
                <a:solidFill>
                  <a:srgbClr val="4472C4">
                    <a:lumMod val="50000"/>
                  </a:srgbClr>
                </a:solidFill>
              </a:rPr>
              <a:t> </a:t>
            </a:r>
            <a:r>
              <a:rPr lang="en-US" dirty="0" err="1">
                <a:solidFill>
                  <a:srgbClr val="4472C4">
                    <a:lumMod val="50000"/>
                  </a:srgbClr>
                </a:solidFill>
              </a:rPr>
              <a:t>học</a:t>
            </a:r>
            <a:endParaRPr lang="en-US" dirty="0">
              <a:solidFill>
                <a:srgbClr val="4472C4">
                  <a:lumMod val="50000"/>
                </a:srgbClr>
              </a:solidFill>
            </a:endParaRPr>
          </a:p>
        </p:txBody>
      </p:sp>
      <p:sp>
        <p:nvSpPr>
          <p:cNvPr id="12" name="Oval 11"/>
          <p:cNvSpPr/>
          <p:nvPr/>
        </p:nvSpPr>
        <p:spPr>
          <a:xfrm>
            <a:off x="6129489" y="3376322"/>
            <a:ext cx="682171" cy="69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xmlns="" val="17404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30" name="Rounded Rectangle 29"/>
          <p:cNvSpPr/>
          <p:nvPr/>
        </p:nvSpPr>
        <p:spPr>
          <a:xfrm>
            <a:off x="1231772" y="1353587"/>
            <a:ext cx="10022225" cy="95124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rgbClr val="4472C4">
                    <a:lumMod val="50000"/>
                  </a:srgbClr>
                </a:solidFill>
                <a:latin typeface="Times New Roman" panose="02020603050405020304" pitchFamily="18" charset="0"/>
                <a:cs typeface="Times New Roman" panose="02020603050405020304" pitchFamily="18" charset="0"/>
              </a:rPr>
              <a:t>Lĩnh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vực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chuyên</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nghiên</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cứu</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về</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thực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vật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thuộc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lĩnh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vực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nào</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của</a:t>
            </a:r>
            <a:r>
              <a:rPr lang="en-US" sz="2800" dirty="0">
                <a:solidFill>
                  <a:srgbClr val="4472C4">
                    <a:lumMod val="50000"/>
                  </a:srgbClr>
                </a:solidFill>
                <a:latin typeface="Times New Roman" panose="02020603050405020304" pitchFamily="18" charset="0"/>
                <a:cs typeface="Times New Roman" panose="02020603050405020304" pitchFamily="18" charset="0"/>
              </a:rPr>
              <a:t> khoa </a:t>
            </a:r>
            <a:r>
              <a:rPr lang="en-US" sz="2800" dirty="0" err="1">
                <a:solidFill>
                  <a:srgbClr val="4472C4">
                    <a:lumMod val="50000"/>
                  </a:srgbClr>
                </a:solidFill>
                <a:latin typeface="Times New Roman" panose="02020603050405020304" pitchFamily="18" charset="0"/>
                <a:cs typeface="Times New Roman" panose="02020603050405020304" pitchFamily="18" charset="0"/>
              </a:rPr>
              <a:t>học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tự</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nhiên</a:t>
            </a:r>
            <a:r>
              <a:rPr lang="en-US" sz="2800" dirty="0">
                <a:solidFill>
                  <a:srgbClr val="4472C4">
                    <a:lumMod val="50000"/>
                  </a:srgbClr>
                </a:solidFill>
                <a:latin typeface="Times New Roman" panose="02020603050405020304" pitchFamily="18" charset="0"/>
                <a:cs typeface="Times New Roman" panose="02020603050405020304" pitchFamily="18" charset="0"/>
              </a:rPr>
              <a:t>?     </a:t>
            </a:r>
          </a:p>
        </p:txBody>
      </p:sp>
      <p:sp>
        <p:nvSpPr>
          <p:cNvPr id="31" name="Up Ribbon 30"/>
          <p:cNvSpPr/>
          <p:nvPr/>
        </p:nvSpPr>
        <p:spPr>
          <a:xfrm>
            <a:off x="4538614" y="152860"/>
            <a:ext cx="3114772" cy="960581"/>
          </a:xfrm>
          <a:prstGeom prst="ribbon2">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733" dirty="0" err="1">
                <a:solidFill>
                  <a:srgbClr val="002060"/>
                </a:solidFill>
                <a:latin typeface="Times New Roman" panose="02020603050405020304" pitchFamily="18" charset="0"/>
                <a:cs typeface="Times New Roman" panose="02020603050405020304" pitchFamily="18" charset="0"/>
              </a:rPr>
              <a:t>Câu</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smtClean="0">
                <a:solidFill>
                  <a:srgbClr val="002060"/>
                </a:solidFill>
                <a:latin typeface="Times New Roman" panose="02020603050405020304" pitchFamily="18" charset="0"/>
                <a:cs typeface="Times New Roman" panose="02020603050405020304" pitchFamily="18" charset="0"/>
              </a:rPr>
              <a:t>2</a:t>
            </a:r>
            <a:endParaRPr lang="en-US" sz="3733"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64640" y="2544977"/>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A.</a:t>
            </a:r>
          </a:p>
        </p:txBody>
      </p:sp>
      <p:sp>
        <p:nvSpPr>
          <p:cNvPr id="33" name="TextBox 32"/>
          <p:cNvSpPr txBox="1"/>
          <p:nvPr/>
        </p:nvSpPr>
        <p:spPr>
          <a:xfrm>
            <a:off x="1564640" y="346477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C.</a:t>
            </a:r>
          </a:p>
        </p:txBody>
      </p:sp>
      <p:sp>
        <p:nvSpPr>
          <p:cNvPr id="34" name="TextBox 33"/>
          <p:cNvSpPr txBox="1"/>
          <p:nvPr/>
        </p:nvSpPr>
        <p:spPr>
          <a:xfrm>
            <a:off x="6312265" y="2589987"/>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B.</a:t>
            </a:r>
          </a:p>
        </p:txBody>
      </p:sp>
      <p:sp>
        <p:nvSpPr>
          <p:cNvPr id="35" name="TextBox 34"/>
          <p:cNvSpPr txBox="1"/>
          <p:nvPr/>
        </p:nvSpPr>
        <p:spPr>
          <a:xfrm>
            <a:off x="6204343" y="346477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D.</a:t>
            </a:r>
          </a:p>
        </p:txBody>
      </p:sp>
      <p:sp>
        <p:nvSpPr>
          <p:cNvPr id="11" name="TextBox 10"/>
          <p:cNvSpPr txBox="1"/>
          <p:nvPr/>
        </p:nvSpPr>
        <p:spPr>
          <a:xfrm>
            <a:off x="2209075" y="2597543"/>
            <a:ext cx="1788160" cy="543675"/>
          </a:xfrm>
          <a:prstGeom prst="rect">
            <a:avLst/>
          </a:prstGeom>
          <a:noFill/>
        </p:spPr>
        <p:txBody>
          <a:bodyPr wrap="square" rtlCol="0">
            <a:spAutoFit/>
          </a:bodyPr>
          <a:lstStyle/>
          <a:p>
            <a:r>
              <a:rPr lang="en-US" sz="2933" dirty="0" err="1">
                <a:solidFill>
                  <a:srgbClr val="002060"/>
                </a:solidFill>
                <a:latin typeface="Times New Roman" panose="02020603050405020304" pitchFamily="18" charset="0"/>
                <a:cs typeface="Times New Roman" panose="02020603050405020304" pitchFamily="18" charset="0"/>
              </a:rPr>
              <a:t>Vật</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lí</a:t>
            </a:r>
            <a:r>
              <a:rPr lang="en-US" sz="2933" dirty="0">
                <a:solidFill>
                  <a:srgbClr val="002060"/>
                </a:solidFill>
                <a:latin typeface="Times New Roman" panose="02020603050405020304" pitchFamily="18" charset="0"/>
                <a:cs typeface="Times New Roman" panose="02020603050405020304" pitchFamily="18" charset="0"/>
              </a:rPr>
              <a:t>.</a:t>
            </a:r>
          </a:p>
        </p:txBody>
      </p:sp>
      <p:sp>
        <p:nvSpPr>
          <p:cNvPr id="37" name="TextBox 36"/>
          <p:cNvSpPr txBox="1"/>
          <p:nvPr/>
        </p:nvSpPr>
        <p:spPr>
          <a:xfrm>
            <a:off x="6956700" y="2589986"/>
            <a:ext cx="1788160" cy="543675"/>
          </a:xfrm>
          <a:prstGeom prst="rect">
            <a:avLst/>
          </a:prstGeom>
          <a:noFill/>
        </p:spPr>
        <p:txBody>
          <a:bodyPr wrap="square" rtlCol="0">
            <a:spAutoFit/>
          </a:bodyPr>
          <a:lstStyle/>
          <a:p>
            <a:r>
              <a:rPr lang="en-US" sz="2933" dirty="0" err="1">
                <a:solidFill>
                  <a:srgbClr val="002060"/>
                </a:solidFill>
                <a:latin typeface="Times New Roman" panose="02020603050405020304" pitchFamily="18" charset="0"/>
                <a:cs typeface="Times New Roman" panose="02020603050405020304" pitchFamily="18" charset="0"/>
              </a:rPr>
              <a:t>Hóa</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học</a:t>
            </a:r>
            <a:r>
              <a:rPr lang="en-US" sz="2933" dirty="0">
                <a:solidFill>
                  <a:srgbClr val="002060"/>
                </a:solidFill>
                <a:latin typeface="Times New Roman" panose="02020603050405020304" pitchFamily="18" charset="0"/>
                <a:cs typeface="Times New Roman" panose="02020603050405020304" pitchFamily="18" charset="0"/>
              </a:rPr>
              <a:t>.</a:t>
            </a:r>
          </a:p>
        </p:txBody>
      </p:sp>
      <p:sp>
        <p:nvSpPr>
          <p:cNvPr id="38" name="TextBox 37"/>
          <p:cNvSpPr txBox="1"/>
          <p:nvPr/>
        </p:nvSpPr>
        <p:spPr>
          <a:xfrm>
            <a:off x="2258423" y="3464771"/>
            <a:ext cx="1788160" cy="543675"/>
          </a:xfrm>
          <a:prstGeom prst="rect">
            <a:avLst/>
          </a:prstGeom>
          <a:noFill/>
        </p:spPr>
        <p:txBody>
          <a:bodyPr wrap="square" rtlCol="0">
            <a:spAutoFit/>
          </a:bodyPr>
          <a:lstStyle/>
          <a:p>
            <a:r>
              <a:rPr lang="en-US" sz="2933" dirty="0" err="1">
                <a:solidFill>
                  <a:srgbClr val="002060"/>
                </a:solidFill>
                <a:latin typeface="Times New Roman" panose="02020603050405020304" pitchFamily="18" charset="0"/>
                <a:cs typeface="Times New Roman" panose="02020603050405020304" pitchFamily="18" charset="0"/>
              </a:rPr>
              <a:t>Sinh</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học</a:t>
            </a:r>
            <a:r>
              <a:rPr lang="en-US" sz="2933" dirty="0">
                <a:solidFill>
                  <a:srgbClr val="002060"/>
                </a:solidFill>
                <a:latin typeface="Times New Roman" panose="02020603050405020304" pitchFamily="18" charset="0"/>
                <a:cs typeface="Times New Roman" panose="02020603050405020304" pitchFamily="18" charset="0"/>
              </a:rPr>
              <a:t>.</a:t>
            </a:r>
          </a:p>
        </p:txBody>
      </p:sp>
      <p:sp>
        <p:nvSpPr>
          <p:cNvPr id="39" name="TextBox 38"/>
          <p:cNvSpPr txBox="1"/>
          <p:nvPr/>
        </p:nvSpPr>
        <p:spPr>
          <a:xfrm>
            <a:off x="6949445" y="3464771"/>
            <a:ext cx="2743712" cy="995016"/>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Khoa </a:t>
            </a:r>
            <a:r>
              <a:rPr lang="en-US" sz="2933" dirty="0" err="1">
                <a:solidFill>
                  <a:srgbClr val="002060"/>
                </a:solidFill>
                <a:latin typeface="Times New Roman" panose="02020603050405020304" pitchFamily="18" charset="0"/>
                <a:cs typeface="Times New Roman" panose="02020603050405020304" pitchFamily="18" charset="0"/>
              </a:rPr>
              <a:t>học</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trái</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đất</a:t>
            </a:r>
            <a:r>
              <a:rPr lang="en-US" sz="2933" dirty="0">
                <a:solidFill>
                  <a:srgbClr val="002060"/>
                </a:solidFill>
                <a:latin typeface="Times New Roman" panose="02020603050405020304" pitchFamily="18" charset="0"/>
                <a:cs typeface="Times New Roman" panose="02020603050405020304" pitchFamily="18" charset="0"/>
              </a:rPr>
              <a:t>.</a:t>
            </a:r>
          </a:p>
        </p:txBody>
      </p:sp>
      <p:sp>
        <p:nvSpPr>
          <p:cNvPr id="2" name="Oval 1"/>
          <p:cNvSpPr/>
          <p:nvPr/>
        </p:nvSpPr>
        <p:spPr>
          <a:xfrm>
            <a:off x="1378858" y="3338285"/>
            <a:ext cx="830217" cy="827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7847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30" name="Rounded Rectangle 29"/>
          <p:cNvSpPr/>
          <p:nvPr/>
        </p:nvSpPr>
        <p:spPr>
          <a:xfrm>
            <a:off x="1209192" y="1317537"/>
            <a:ext cx="10022225" cy="95124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r>
              <a:rPr lang="vi-VN" sz="2800" dirty="0">
                <a:solidFill>
                  <a:srgbClr val="4472C4">
                    <a:lumMod val="50000"/>
                  </a:srgbClr>
                </a:solidFill>
                <a:latin typeface="Times New Roman" panose="02020603050405020304" pitchFamily="18" charset="0"/>
              </a:rPr>
              <a:t>Lĩnh vực </a:t>
            </a:r>
            <a:r>
              <a:rPr lang="vi-VN" sz="2800" b="1" dirty="0">
                <a:solidFill>
                  <a:srgbClr val="4472C4">
                    <a:lumMod val="50000"/>
                  </a:srgbClr>
                </a:solidFill>
                <a:latin typeface="Times New Roman" panose="02020603050405020304" pitchFamily="18" charset="0"/>
              </a:rPr>
              <a:t>dự báo thời tiết; cảnh báo lũ quét, sóng th</a:t>
            </a:r>
            <a:r>
              <a:rPr lang="en-US" sz="2800" b="1" dirty="0">
                <a:solidFill>
                  <a:srgbClr val="4472C4">
                    <a:lumMod val="50000"/>
                  </a:srgbClr>
                </a:solidFill>
                <a:latin typeface="Calibri Light" panose="020F0302020204030204"/>
              </a:rPr>
              <a:t>ầ</a:t>
            </a:r>
            <a:r>
              <a:rPr lang="vi-VN" sz="2800" b="1" dirty="0">
                <a:solidFill>
                  <a:srgbClr val="4472C4">
                    <a:lumMod val="50000"/>
                  </a:srgbClr>
                </a:solidFill>
                <a:latin typeface="Times New Roman" panose="02020603050405020304" pitchFamily="18" charset="0"/>
              </a:rPr>
              <a:t>n, sạt lở</a:t>
            </a:r>
            <a:r>
              <a:rPr lang="en-US" sz="2800" b="1" dirty="0">
                <a:solidFill>
                  <a:srgbClr val="4472C4">
                    <a:lumMod val="50000"/>
                  </a:srgbClr>
                </a:solidFill>
                <a:latin typeface="Calibri Light" panose="020F0302020204030204"/>
              </a:rPr>
              <a:t> … </a:t>
            </a:r>
            <a:r>
              <a:rPr lang="vi-VN" sz="2800" dirty="0">
                <a:solidFill>
                  <a:srgbClr val="4472C4">
                    <a:lumMod val="50000"/>
                  </a:srgbClr>
                </a:solidFill>
                <a:latin typeface="Times New Roman" panose="02020603050405020304" pitchFamily="18" charset="0"/>
              </a:rPr>
              <a:t>thuộc lĩnh vực nào của khoa học tự nhiên?</a:t>
            </a:r>
          </a:p>
        </p:txBody>
      </p:sp>
      <p:sp>
        <p:nvSpPr>
          <p:cNvPr id="31" name="Up Ribbon 30"/>
          <p:cNvSpPr/>
          <p:nvPr/>
        </p:nvSpPr>
        <p:spPr>
          <a:xfrm>
            <a:off x="4538614" y="152860"/>
            <a:ext cx="3114772" cy="960581"/>
          </a:xfrm>
          <a:prstGeom prst="ribbon2">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733" dirty="0" err="1">
                <a:solidFill>
                  <a:srgbClr val="002060"/>
                </a:solidFill>
                <a:latin typeface="Times New Roman" panose="02020603050405020304" pitchFamily="18" charset="0"/>
                <a:cs typeface="Times New Roman" panose="02020603050405020304" pitchFamily="18" charset="0"/>
              </a:rPr>
              <a:t>Câu</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smtClean="0">
                <a:solidFill>
                  <a:srgbClr val="002060"/>
                </a:solidFill>
                <a:latin typeface="Times New Roman" panose="02020603050405020304" pitchFamily="18" charset="0"/>
                <a:cs typeface="Times New Roman" panose="02020603050405020304" pitchFamily="18" charset="0"/>
              </a:rPr>
              <a:t>3</a:t>
            </a:r>
            <a:endParaRPr lang="en-US" sz="3733"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64640" y="264160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A.</a:t>
            </a:r>
          </a:p>
        </p:txBody>
      </p:sp>
      <p:sp>
        <p:nvSpPr>
          <p:cNvPr id="33" name="TextBox 32"/>
          <p:cNvSpPr txBox="1"/>
          <p:nvPr/>
        </p:nvSpPr>
        <p:spPr>
          <a:xfrm>
            <a:off x="1599475" y="3526761"/>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C.</a:t>
            </a:r>
          </a:p>
        </p:txBody>
      </p:sp>
      <p:sp>
        <p:nvSpPr>
          <p:cNvPr id="34" name="TextBox 33"/>
          <p:cNvSpPr txBox="1"/>
          <p:nvPr/>
        </p:nvSpPr>
        <p:spPr>
          <a:xfrm>
            <a:off x="6220305" y="2671729"/>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B.</a:t>
            </a:r>
          </a:p>
        </p:txBody>
      </p:sp>
      <p:sp>
        <p:nvSpPr>
          <p:cNvPr id="35" name="TextBox 34"/>
          <p:cNvSpPr txBox="1"/>
          <p:nvPr/>
        </p:nvSpPr>
        <p:spPr>
          <a:xfrm>
            <a:off x="6220305" y="3494194"/>
            <a:ext cx="894080" cy="543675"/>
          </a:xfrm>
          <a:prstGeom prst="rect">
            <a:avLst/>
          </a:prstGeom>
          <a:noFill/>
        </p:spPr>
        <p:txBody>
          <a:bodyPr wrap="square" rtlCol="0">
            <a:spAutoFit/>
          </a:bodyPr>
          <a:lstStyle/>
          <a:p>
            <a:r>
              <a:rPr lang="en-US" sz="2933" dirty="0">
                <a:solidFill>
                  <a:srgbClr val="002060"/>
                </a:solidFill>
                <a:latin typeface="Times New Roman" panose="02020603050405020304" pitchFamily="18" charset="0"/>
                <a:cs typeface="Times New Roman" panose="02020603050405020304" pitchFamily="18" charset="0"/>
              </a:rPr>
              <a:t>D.</a:t>
            </a:r>
          </a:p>
        </p:txBody>
      </p:sp>
      <p:sp>
        <p:nvSpPr>
          <p:cNvPr id="11" name="TextBox 10"/>
          <p:cNvSpPr txBox="1"/>
          <p:nvPr/>
        </p:nvSpPr>
        <p:spPr>
          <a:xfrm>
            <a:off x="6902476" y="3487533"/>
            <a:ext cx="3386180" cy="523220"/>
          </a:xfrm>
          <a:prstGeom prst="rect">
            <a:avLst/>
          </a:prstGeom>
          <a:noFill/>
        </p:spPr>
        <p:txBody>
          <a:bodyPr wrap="square" rtlCol="0">
            <a:spAutoFit/>
          </a:bodyPr>
          <a:lstStyle/>
          <a:p>
            <a:r>
              <a:rPr lang="en-US" sz="2800" dirty="0">
                <a:solidFill>
                  <a:srgbClr val="4472C4">
                    <a:lumMod val="50000"/>
                  </a:srgbClr>
                </a:solidFill>
                <a:latin typeface="Times New Roman" panose="02020603050405020304" pitchFamily="18" charset="0"/>
                <a:cs typeface="Times New Roman" panose="02020603050405020304" pitchFamily="18" charset="0"/>
              </a:rPr>
              <a:t>Khoa </a:t>
            </a:r>
            <a:r>
              <a:rPr lang="en-US" sz="2800" dirty="0" err="1">
                <a:solidFill>
                  <a:srgbClr val="4472C4">
                    <a:lumMod val="50000"/>
                  </a:srgbClr>
                </a:solidFill>
                <a:latin typeface="Times New Roman" panose="02020603050405020304" pitchFamily="18" charset="0"/>
                <a:cs typeface="Times New Roman" panose="02020603050405020304" pitchFamily="18" charset="0"/>
              </a:rPr>
              <a:t>học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Trái</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Đất</a:t>
            </a:r>
            <a:r>
              <a:rPr lang="en-US" sz="2800" dirty="0">
                <a:solidFill>
                  <a:srgbClr val="4472C4">
                    <a:lumMod val="50000"/>
                  </a:srgbClr>
                </a:solidFill>
                <a:latin typeface="Times New Roman" panose="02020603050405020304" pitchFamily="18" charset="0"/>
                <a:cs typeface="Times New Roman" panose="02020603050405020304" pitchFamily="18" charset="0"/>
              </a:rPr>
              <a:t>.</a:t>
            </a:r>
          </a:p>
        </p:txBody>
      </p:sp>
      <p:sp>
        <p:nvSpPr>
          <p:cNvPr id="37" name="TextBox 36"/>
          <p:cNvSpPr txBox="1"/>
          <p:nvPr/>
        </p:nvSpPr>
        <p:spPr>
          <a:xfrm>
            <a:off x="6854375" y="2679284"/>
            <a:ext cx="2086426" cy="543675"/>
          </a:xfrm>
          <a:prstGeom prst="rect">
            <a:avLst/>
          </a:prstGeom>
          <a:noFill/>
        </p:spPr>
        <p:txBody>
          <a:bodyPr wrap="square" rtlCol="0">
            <a:spAutoFit/>
          </a:bodyPr>
          <a:lstStyle/>
          <a:p>
            <a:r>
              <a:rPr lang="en-US" sz="2933">
                <a:solidFill>
                  <a:srgbClr val="002060"/>
                </a:solidFill>
                <a:latin typeface="Times New Roman" panose="02020603050405020304" pitchFamily="18" charset="0"/>
                <a:cs typeface="Times New Roman" panose="02020603050405020304" pitchFamily="18" charset="0"/>
              </a:rPr>
              <a:t>Hóa học</a:t>
            </a:r>
            <a:endParaRPr lang="en-US" sz="2933" dirty="0">
              <a:solidFill>
                <a:srgbClr val="00206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2270034" y="3588223"/>
            <a:ext cx="3171209" cy="543675"/>
          </a:xfrm>
          <a:prstGeom prst="rect">
            <a:avLst/>
          </a:prstGeom>
          <a:noFill/>
        </p:spPr>
        <p:txBody>
          <a:bodyPr wrap="square" rtlCol="0">
            <a:spAutoFit/>
          </a:bodyPr>
          <a:lstStyle/>
          <a:p>
            <a:r>
              <a:rPr lang="en-US" sz="2933">
                <a:solidFill>
                  <a:srgbClr val="002060"/>
                </a:solidFill>
                <a:latin typeface="Times New Roman" panose="02020603050405020304" pitchFamily="18" charset="0"/>
                <a:cs typeface="Times New Roman" panose="02020603050405020304" pitchFamily="18" charset="0"/>
              </a:rPr>
              <a:t>Sinh học.</a:t>
            </a:r>
            <a:endParaRPr lang="en-US" sz="2933" dirty="0">
              <a:solidFill>
                <a:srgbClr val="00206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2270034" y="2671728"/>
            <a:ext cx="1788160" cy="543675"/>
          </a:xfrm>
          <a:prstGeom prst="rect">
            <a:avLst/>
          </a:prstGeom>
          <a:noFill/>
        </p:spPr>
        <p:txBody>
          <a:bodyPr wrap="square" rtlCol="0">
            <a:spAutoFit/>
          </a:bodyPr>
          <a:lstStyle/>
          <a:p>
            <a:r>
              <a:rPr lang="en-US" sz="2933">
                <a:solidFill>
                  <a:srgbClr val="002060"/>
                </a:solidFill>
                <a:latin typeface="Times New Roman" panose="02020603050405020304" pitchFamily="18" charset="0"/>
                <a:cs typeface="Times New Roman" panose="02020603050405020304" pitchFamily="18" charset="0"/>
              </a:rPr>
              <a:t>Vật lí</a:t>
            </a:r>
            <a:endParaRPr lang="en-US" sz="2933" dirty="0">
              <a:solidFill>
                <a:srgbClr val="002060"/>
              </a:solidFill>
              <a:latin typeface="Times New Roman" panose="02020603050405020304" pitchFamily="18" charset="0"/>
              <a:cs typeface="Times New Roman" panose="02020603050405020304" pitchFamily="18" charset="0"/>
            </a:endParaRPr>
          </a:p>
        </p:txBody>
      </p:sp>
      <p:sp>
        <p:nvSpPr>
          <p:cNvPr id="12" name="Oval 11"/>
          <p:cNvSpPr/>
          <p:nvPr/>
        </p:nvSpPr>
        <p:spPr>
          <a:xfrm>
            <a:off x="6129489" y="3376322"/>
            <a:ext cx="682171" cy="69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Calibri Light" panose="020F0302020204030204"/>
            </a:endParaRPr>
          </a:p>
        </p:txBody>
      </p:sp>
    </p:spTree>
    <p:extLst>
      <p:ext uri="{BB962C8B-B14F-4D97-AF65-F5344CB8AC3E}">
        <p14:creationId xmlns:p14="http://schemas.microsoft.com/office/powerpoint/2010/main" xmlns="" val="9491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FAD317D6-1D39-4265-B4E9-247F76B5E537}"/>
              </a:ext>
            </a:extLst>
          </p:cNvPr>
          <p:cNvSpPr>
            <a:spLocks noChangeArrowheads="1"/>
          </p:cNvSpPr>
          <p:nvPr/>
        </p:nvSpPr>
        <p:spPr bwMode="auto">
          <a:xfrm>
            <a:off x="1529032" y="800392"/>
            <a:ext cx="10264697" cy="1212102"/>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4000" b="1" dirty="0">
                <a:solidFill>
                  <a:srgbClr val="FFFFFF"/>
                </a:solidFill>
                <a:latin typeface="Times New Roman" panose="02020603050405020304" pitchFamily="18" charset="0"/>
                <a:cs typeface="Times New Roman" panose="02020603050405020304" pitchFamily="18" charset="0"/>
              </a:rPr>
              <a:t>2.  VẬT SỐNG VÀ VẬT KHÔNG SỐNG</a:t>
            </a:r>
            <a:endParaRPr lang="en-US" altLang="en-US" sz="4000" dirty="0">
              <a:solidFill>
                <a:srgbClr val="FFFF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E4185FF-9B4A-4194-B2E3-A27845397726}"/>
              </a:ext>
            </a:extLst>
          </p:cNvPr>
          <p:cNvSpPr/>
          <p:nvPr/>
        </p:nvSpPr>
        <p:spPr>
          <a:xfrm>
            <a:off x="643954" y="2490436"/>
            <a:ext cx="10907862" cy="4036973"/>
          </a:xfrm>
          <a:prstGeom prst="rect">
            <a:avLst/>
          </a:prstGeom>
        </p:spPr>
        <p:txBody>
          <a:bodyPr vert="horz" lIns="91440" tIns="45720" rIns="91440" bIns="45720" rtlCol="0" anchor="ctr">
            <a:normAutofit/>
          </a:bodyPr>
          <a:lstStyle/>
          <a:p>
            <a:pPr marL="342900" indent="-228600" algn="just">
              <a:lnSpc>
                <a:spcPct val="90000"/>
              </a:lnSpc>
              <a:spcAft>
                <a:spcPts val="600"/>
              </a:spcAft>
              <a:buFont typeface="Arial" panose="020B0604020202020204" pitchFamily="34" charset="0"/>
              <a:buChar char="•"/>
            </a:pP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các </a:t>
            </a:r>
            <a:r>
              <a:rPr lang="en-US" sz="3600" dirty="0" err="1">
                <a:solidFill>
                  <a:prstClr val="black"/>
                </a:solidFill>
                <a:latin typeface="Times New Roman" panose="02020603050405020304" pitchFamily="18" charset="0"/>
                <a:cs typeface="Times New Roman" panose="02020603050405020304" pitchFamily="18" charset="0"/>
              </a:rPr>
              <a:t>biểu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.................1..................., </a:t>
            </a:r>
            <a:r>
              <a:rPr lang="en-US" sz="3600" dirty="0" err="1">
                <a:solidFill>
                  <a:prstClr val="black"/>
                </a:solidFill>
                <a:latin typeface="Times New Roman" panose="02020603050405020304" pitchFamily="18" charset="0"/>
                <a:cs typeface="Times New Roman" panose="02020603050405020304" pitchFamily="18" charset="0"/>
              </a:rPr>
              <a:t>sinh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trưởng</a:t>
            </a:r>
            <a:r>
              <a:rPr lang="en-US" sz="3600" dirty="0">
                <a:solidFill>
                  <a:prstClr val="black"/>
                </a:solidFill>
                <a:latin typeface="Times New Roman" panose="02020603050405020304" pitchFamily="18" charset="0"/>
                <a:cs typeface="Times New Roman" panose="02020603050405020304" pitchFamily="18" charset="0"/>
              </a:rPr>
              <a:t>, ……2…….., </a:t>
            </a:r>
            <a:r>
              <a:rPr lang="en-US" sz="3600" dirty="0" err="1">
                <a:solidFill>
                  <a:prstClr val="black"/>
                </a:solidFill>
                <a:latin typeface="Times New Roman" panose="02020603050405020304" pitchFamily="18" charset="0"/>
                <a:cs typeface="Times New Roman" panose="02020603050405020304" pitchFamily="18" charset="0"/>
              </a:rPr>
              <a:t>vận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……3……., </a:t>
            </a:r>
            <a:r>
              <a:rPr lang="en-US" sz="3600" dirty="0" err="1">
                <a:solidFill>
                  <a:prstClr val="black"/>
                </a:solidFill>
                <a:latin typeface="Times New Roman" panose="02020603050405020304" pitchFamily="18" charset="0"/>
                <a:cs typeface="Times New Roman" panose="02020603050405020304" pitchFamily="18" charset="0"/>
              </a:rPr>
              <a:t>sinh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sản</a:t>
            </a:r>
            <a:r>
              <a:rPr lang="en-US" sz="3600" dirty="0">
                <a:solidFill>
                  <a:prstClr val="black"/>
                </a:solidFill>
                <a:latin typeface="Times New Roman" panose="02020603050405020304" pitchFamily="18" charset="0"/>
                <a:cs typeface="Times New Roman" panose="02020603050405020304" pitchFamily="18" charset="0"/>
              </a:rPr>
              <a:t>. </a:t>
            </a:r>
          </a:p>
          <a:p>
            <a:pPr marL="342900" indent="-228600" algn="just">
              <a:lnSpc>
                <a:spcPct val="90000"/>
              </a:lnSpc>
              <a:spcAft>
                <a:spcPts val="600"/>
              </a:spcAft>
              <a:buFont typeface="Arial" panose="020B0604020202020204" pitchFamily="34" charset="0"/>
              <a:buChar char="•"/>
            </a:pPr>
            <a:r>
              <a:rPr lang="en-US" sz="3600" b="1" dirty="0">
                <a:solidFill>
                  <a:srgbClr val="FF0000"/>
                </a:solidFill>
                <a:latin typeface="Times New Roman" panose="02020603050405020304" pitchFamily="18" charset="0"/>
                <a:cs typeface="Times New Roman" panose="02020603050405020304" pitchFamily="18" charset="0"/>
              </a:rPr>
              <a:t>…………4…………:</a:t>
            </a:r>
            <a:r>
              <a:rPr lang="en-US" sz="3600" b="1"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4" name="Up Ribbon 3"/>
          <p:cNvSpPr/>
          <p:nvPr/>
        </p:nvSpPr>
        <p:spPr>
          <a:xfrm>
            <a:off x="4538614" y="152860"/>
            <a:ext cx="3114772" cy="960581"/>
          </a:xfrm>
          <a:prstGeom prst="ribbon2">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733" dirty="0" err="1">
                <a:solidFill>
                  <a:srgbClr val="002060"/>
                </a:solidFill>
                <a:latin typeface="Times New Roman" panose="02020603050405020304" pitchFamily="18" charset="0"/>
                <a:cs typeface="Times New Roman" panose="02020603050405020304" pitchFamily="18" charset="0"/>
              </a:rPr>
              <a:t>Câu</a:t>
            </a:r>
            <a:r>
              <a:rPr lang="en-US" sz="3733" dirty="0">
                <a:solidFill>
                  <a:srgbClr val="002060"/>
                </a:solidFill>
                <a:latin typeface="Times New Roman" panose="02020603050405020304" pitchFamily="18" charset="0"/>
                <a:cs typeface="Times New Roman" panose="02020603050405020304" pitchFamily="18" charset="0"/>
              </a:rPr>
              <a:t> </a:t>
            </a:r>
            <a:r>
              <a:rPr lang="en-US" sz="3733" dirty="0" smtClean="0">
                <a:solidFill>
                  <a:srgbClr val="002060"/>
                </a:solidFill>
                <a:latin typeface="Times New Roman" panose="02020603050405020304" pitchFamily="18" charset="0"/>
                <a:cs typeface="Times New Roman" panose="02020603050405020304" pitchFamily="18" charset="0"/>
              </a:rPr>
              <a:t>4</a:t>
            </a:r>
            <a:endParaRPr lang="en-US" sz="37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05843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xmlns="" id="{FAD317D6-1D39-4265-B4E9-247F76B5E537}"/>
              </a:ext>
            </a:extLst>
          </p:cNvPr>
          <p:cNvSpPr>
            <a:spLocks noChangeArrowheads="1"/>
          </p:cNvSpPr>
          <p:nvPr/>
        </p:nvSpPr>
        <p:spPr bwMode="auto">
          <a:xfrm>
            <a:off x="1529032" y="800392"/>
            <a:ext cx="10264697" cy="1212102"/>
          </a:xfrm>
          <a:prstGeom prst="rect">
            <a:avLst/>
          </a:prstGeo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4000" b="1" dirty="0">
                <a:solidFill>
                  <a:srgbClr val="FFFFFF"/>
                </a:solidFill>
                <a:latin typeface="Times New Roman" panose="02020603050405020304" pitchFamily="18" charset="0"/>
                <a:cs typeface="Times New Roman" panose="02020603050405020304" pitchFamily="18" charset="0"/>
              </a:rPr>
              <a:t>2.  VẬT SỐNG VÀ VẬT KHÔNG SỐNG</a:t>
            </a:r>
            <a:endParaRPr lang="en-US" altLang="en-US" sz="4000" dirty="0">
              <a:solidFill>
                <a:srgbClr val="FFFF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E4185FF-9B4A-4194-B2E3-A27845397726}"/>
              </a:ext>
            </a:extLst>
          </p:cNvPr>
          <p:cNvSpPr/>
          <p:nvPr/>
        </p:nvSpPr>
        <p:spPr>
          <a:xfrm>
            <a:off x="642069" y="2416758"/>
            <a:ext cx="10907862" cy="4036973"/>
          </a:xfrm>
          <a:prstGeom prst="rect">
            <a:avLst/>
          </a:prstGeom>
        </p:spPr>
        <p:txBody>
          <a:bodyPr vert="horz" lIns="91440" tIns="45720" rIns="91440" bIns="45720" rtlCol="0" anchor="ctr">
            <a:normAutofit/>
          </a:bodyPr>
          <a:lstStyle/>
          <a:p>
            <a:pPr marL="342900" indent="-228600" algn="just">
              <a:lnSpc>
                <a:spcPct val="90000"/>
              </a:lnSpc>
              <a:spcAft>
                <a:spcPts val="600"/>
              </a:spcAft>
              <a:buFont typeface="Arial" panose="020B0604020202020204" pitchFamily="34" charset="0"/>
              <a:buChar char="•"/>
            </a:pP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các </a:t>
            </a:r>
            <a:r>
              <a:rPr lang="en-US" sz="3600" dirty="0" err="1">
                <a:solidFill>
                  <a:prstClr val="black"/>
                </a:solidFill>
                <a:latin typeface="Times New Roman" panose="02020603050405020304" pitchFamily="18" charset="0"/>
                <a:cs typeface="Times New Roman" panose="02020603050405020304" pitchFamily="18" charset="0"/>
              </a:rPr>
              <a:t>biểu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sinh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trưởng</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vận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sinh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sản</a:t>
            </a:r>
            <a:r>
              <a:rPr lang="en-US" sz="3600" dirty="0">
                <a:solidFill>
                  <a:prstClr val="black"/>
                </a:solidFill>
                <a:latin typeface="Times New Roman" panose="02020603050405020304" pitchFamily="18" charset="0"/>
                <a:cs typeface="Times New Roman" panose="02020603050405020304" pitchFamily="18" charset="0"/>
              </a:rPr>
              <a:t>. </a:t>
            </a:r>
          </a:p>
          <a:p>
            <a:pPr marL="342900" indent="-228600" algn="just">
              <a:lnSpc>
                <a:spcPct val="90000"/>
              </a:lnSpc>
              <a:spcAft>
                <a:spcPts val="600"/>
              </a:spcAft>
              <a:buFont typeface="Arial" panose="020B0604020202020204" pitchFamily="34" charset="0"/>
              <a:buChar char="•"/>
            </a:pP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56E25800-AF4C-4D86-8200-DEB1C54562D8}"/>
              </a:ext>
            </a:extLst>
          </p:cNvPr>
          <p:cNvSpPr txBox="1"/>
          <p:nvPr/>
        </p:nvSpPr>
        <p:spPr>
          <a:xfrm>
            <a:off x="1683026" y="3850471"/>
            <a:ext cx="4033476"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chuyển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endParaRPr lang="en-US" sz="3200" dirty="0">
              <a:solidFill>
                <a:srgbClr val="FF0000"/>
              </a:solidFill>
            </a:endParaRPr>
          </a:p>
        </p:txBody>
      </p:sp>
      <p:sp>
        <p:nvSpPr>
          <p:cNvPr id="11" name="TextBox 10">
            <a:extLst>
              <a:ext uri="{FF2B5EF4-FFF2-40B4-BE49-F238E27FC236}">
                <a16:creationId xmlns:a16="http://schemas.microsoft.com/office/drawing/2014/main" xmlns="" id="{06A598C7-FCC7-4B93-BD29-95D6BD524E70}"/>
              </a:ext>
            </a:extLst>
          </p:cNvPr>
          <p:cNvSpPr txBox="1"/>
          <p:nvPr/>
        </p:nvSpPr>
        <p:spPr>
          <a:xfrm>
            <a:off x="8622556" y="3850470"/>
            <a:ext cx="1745991"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triển</a:t>
            </a:r>
            <a:endParaRPr lang="en-US" sz="3200" dirty="0">
              <a:solidFill>
                <a:srgbClr val="FF0000"/>
              </a:solidFill>
            </a:endParaRPr>
          </a:p>
        </p:txBody>
      </p:sp>
      <p:sp>
        <p:nvSpPr>
          <p:cNvPr id="13" name="TextBox 12">
            <a:extLst>
              <a:ext uri="{FF2B5EF4-FFF2-40B4-BE49-F238E27FC236}">
                <a16:creationId xmlns:a16="http://schemas.microsoft.com/office/drawing/2014/main" xmlns="" id="{0767454A-78BB-478B-BFF0-8708698EC893}"/>
              </a:ext>
            </a:extLst>
          </p:cNvPr>
          <p:cNvSpPr txBox="1"/>
          <p:nvPr/>
        </p:nvSpPr>
        <p:spPr>
          <a:xfrm>
            <a:off x="2284221" y="4307537"/>
            <a:ext cx="1604927"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endParaRPr lang="en-US" sz="3200" dirty="0">
              <a:solidFill>
                <a:srgbClr val="FF0000"/>
              </a:solidFill>
            </a:endParaRPr>
          </a:p>
        </p:txBody>
      </p:sp>
      <p:sp>
        <p:nvSpPr>
          <p:cNvPr id="5" name="TextBox 4">
            <a:extLst>
              <a:ext uri="{FF2B5EF4-FFF2-40B4-BE49-F238E27FC236}">
                <a16:creationId xmlns:a16="http://schemas.microsoft.com/office/drawing/2014/main" xmlns="" id="{4F65661A-2BFE-4641-8278-611A2E6620F3}"/>
              </a:ext>
            </a:extLst>
          </p:cNvPr>
          <p:cNvSpPr txBox="1"/>
          <p:nvPr/>
        </p:nvSpPr>
        <p:spPr>
          <a:xfrm>
            <a:off x="1683026" y="4832698"/>
            <a:ext cx="2919389"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endParaRPr lang="en-US" sz="3200" dirty="0">
              <a:solidFill>
                <a:prstClr val="black"/>
              </a:solidFill>
            </a:endParaRPr>
          </a:p>
        </p:txBody>
      </p:sp>
    </p:spTree>
    <p:extLst>
      <p:ext uri="{BB962C8B-B14F-4D97-AF65-F5344CB8AC3E}">
        <p14:creationId xmlns:p14="http://schemas.microsoft.com/office/powerpoint/2010/main" xmlns="" val="61574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9F6D199-E838-416F-BAF9-5AF1BB3BBAFC}"/>
              </a:ext>
            </a:extLst>
          </p:cNvPr>
          <p:cNvSpPr txBox="1"/>
          <p:nvPr/>
        </p:nvSpPr>
        <p:spPr>
          <a:xfrm>
            <a:off x="260984" y="627644"/>
            <a:ext cx="11470005" cy="954107"/>
          </a:xfrm>
          <a:prstGeom prst="rect">
            <a:avLst/>
          </a:prstGeom>
          <a:noFill/>
        </p:spPr>
        <p:txBody>
          <a:bodyPr wrap="square">
            <a:spAutoFit/>
          </a:bodyPr>
          <a:lstStyle/>
          <a:p>
            <a:r>
              <a:rPr lang="en-US" sz="2800" dirty="0" smtClean="0">
                <a:solidFill>
                  <a:srgbClr val="4472C4">
                    <a:lumMod val="50000"/>
                  </a:srgbClr>
                </a:solidFill>
                <a:latin typeface="Times New Roman" panose="02020603050405020304" pitchFamily="18" charset="0"/>
                <a:cs typeface="Times New Roman" panose="02020603050405020304" pitchFamily="18" charset="0"/>
              </a:rPr>
              <a:t>CÂU 1. </a:t>
            </a:r>
            <a:r>
              <a:rPr lang="en-US" sz="2800" dirty="0" err="1" smtClean="0">
                <a:solidFill>
                  <a:srgbClr val="4472C4">
                    <a:lumMod val="50000"/>
                  </a:srgbClr>
                </a:solidFill>
                <a:latin typeface="Times New Roman" panose="02020603050405020304" pitchFamily="18" charset="0"/>
                <a:cs typeface="Times New Roman" panose="02020603050405020304" pitchFamily="18" charset="0"/>
              </a:rPr>
              <a:t>Quan</a:t>
            </a:r>
            <a:r>
              <a:rPr lang="en-US" sz="2800" dirty="0" smtClean="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sát</a:t>
            </a:r>
            <a:r>
              <a:rPr lang="en-US" sz="2800" dirty="0">
                <a:solidFill>
                  <a:srgbClr val="4472C4">
                    <a:lumMod val="50000"/>
                  </a:srgbClr>
                </a:solidFill>
                <a:latin typeface="Times New Roman" panose="02020603050405020304" pitchFamily="18" charset="0"/>
                <a:cs typeface="Times New Roman" panose="02020603050405020304" pitchFamily="18" charset="0"/>
              </a:rPr>
              <a:t> các </a:t>
            </a:r>
            <a:r>
              <a:rPr lang="en-US" sz="2800" dirty="0" err="1">
                <a:solidFill>
                  <a:srgbClr val="4472C4">
                    <a:lumMod val="50000"/>
                  </a:srgbClr>
                </a:solidFill>
                <a:latin typeface="Times New Roman" panose="02020603050405020304" pitchFamily="18" charset="0"/>
                <a:cs typeface="Times New Roman" panose="02020603050405020304" pitchFamily="18" charset="0"/>
              </a:rPr>
              <a:t>hình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ảnh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dưới</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đây</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và</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cho</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biết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vật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nào</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là</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vật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sống</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Vật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nào</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là</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vật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không</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sống</a:t>
            </a:r>
            <a:r>
              <a:rPr lang="en-US" sz="2800" dirty="0">
                <a:solidFill>
                  <a:srgbClr val="4472C4">
                    <a:lumMod val="50000"/>
                  </a:srgbClr>
                </a:solidFill>
                <a:latin typeface="Times New Roman" panose="02020603050405020304" pitchFamily="18" charset="0"/>
                <a:cs typeface="Times New Roman" panose="02020603050405020304" pitchFamily="18" charset="0"/>
              </a:rPr>
              <a:t>?</a:t>
            </a:r>
            <a:endParaRPr lang="en-US" sz="2800" dirty="0">
              <a:solidFill>
                <a:srgbClr val="4472C4">
                  <a:lumMod val="50000"/>
                </a:srgbClr>
              </a:solidFill>
            </a:endParaRPr>
          </a:p>
        </p:txBody>
      </p:sp>
      <p:pic>
        <p:nvPicPr>
          <p:cNvPr id="1026" name="Picture 2" descr="Cái ly nặng bao nhiêu">
            <a:extLst>
              <a:ext uri="{FF2B5EF4-FFF2-40B4-BE49-F238E27FC236}">
                <a16:creationId xmlns:a16="http://schemas.microsoft.com/office/drawing/2014/main" xmlns="" id="{B1439C03-5999-417C-BAE9-9798A6BD46C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81751"/>
            <a:ext cx="3914775" cy="257876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a đỏ và cua xanh thi chạy, con nào về đích trước?">
            <a:extLst>
              <a:ext uri="{FF2B5EF4-FFF2-40B4-BE49-F238E27FC236}">
                <a16:creationId xmlns:a16="http://schemas.microsoft.com/office/drawing/2014/main" xmlns="" id="{8A25810D-5D33-4353-A614-3E86496B85F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03395" y="1581751"/>
            <a:ext cx="3562352" cy="25787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Bò sữa – Wikipedia tiếng Việt">
            <a:extLst>
              <a:ext uri="{FF2B5EF4-FFF2-40B4-BE49-F238E27FC236}">
                <a16:creationId xmlns:a16="http://schemas.microsoft.com/office/drawing/2014/main" xmlns="" id="{D5013260-D9AF-4A28-A565-F32457DDE63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79154" y="1581751"/>
            <a:ext cx="3712845" cy="25787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15Cm Chiều Dài Hộp Gỗ Khúc Gỗ Chất Liệu Trung Quốc Hộp Gỗ Tấm Chạm Khắc Gỗ  Bút Chất Liệu 4 11Cm Đường Kính|Wood DIY Crafts| - AliExpress">
            <a:extLst>
              <a:ext uri="{FF2B5EF4-FFF2-40B4-BE49-F238E27FC236}">
                <a16:creationId xmlns:a16="http://schemas.microsoft.com/office/drawing/2014/main" xmlns="" id="{1CDA8FA5-C84B-43CA-A681-4D46E1D0285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4378119"/>
            <a:ext cx="3914774" cy="25787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Con vẹt ăn gì hình ảnh đặc điểm chi tiết của loài vật này">
            <a:extLst>
              <a:ext uri="{FF2B5EF4-FFF2-40B4-BE49-F238E27FC236}">
                <a16:creationId xmlns:a16="http://schemas.microsoft.com/office/drawing/2014/main" xmlns="" id="{8725F2E0-23F1-4F1F-BDC4-76EE16441B5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26229" y="4300316"/>
            <a:ext cx="3739517" cy="25787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oa Lan Hồ Điệp Chậu 1 Cây Màu Tím Hồng - VTO005">
            <a:extLst>
              <a:ext uri="{FF2B5EF4-FFF2-40B4-BE49-F238E27FC236}">
                <a16:creationId xmlns:a16="http://schemas.microsoft.com/office/drawing/2014/main" xmlns="" id="{D68BABCE-7BDF-4363-B770-33A143F3EB5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479153" y="4378120"/>
            <a:ext cx="3739517" cy="25787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820918" y="0"/>
            <a:ext cx="7822099" cy="599607"/>
          </a:xfrm>
          <a:prstGeom prst="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r>
              <a:rPr lang="en-US" sz="2800" b="1" kern="0" dirty="0" smtClean="0">
                <a:solidFill>
                  <a:prstClr val="black"/>
                </a:solidFill>
                <a:latin typeface="Times New Roman" panose="02020603050405020304" pitchFamily="18" charset="0"/>
                <a:cs typeface="Times New Roman" panose="02020603050405020304" pitchFamily="18" charset="0"/>
              </a:rPr>
              <a:t>LUYỆN TẬP , VẬN DỤNG</a:t>
            </a:r>
          </a:p>
        </p:txBody>
      </p:sp>
    </p:spTree>
    <p:extLst>
      <p:ext uri="{BB962C8B-B14F-4D97-AF65-F5344CB8AC3E}">
        <p14:creationId xmlns:p14="http://schemas.microsoft.com/office/powerpoint/2010/main" xmlns="" val="3549232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1355" y="1374775"/>
            <a:ext cx="11082020" cy="4107815"/>
          </a:xfrm>
        </p:spPr>
        <p:style>
          <a:lnRef idx="1">
            <a:schemeClr val="accent1"/>
          </a:lnRef>
          <a:fillRef idx="2">
            <a:schemeClr val="accent1"/>
          </a:fillRef>
          <a:effectRef idx="1">
            <a:schemeClr val="accent1"/>
          </a:effectRef>
          <a:fontRef idx="minor">
            <a:schemeClr val="dk1"/>
          </a:fontRef>
        </p:style>
        <p:txBody>
          <a:bodyPr>
            <a:noAutofit/>
          </a:bodyPr>
          <a:lstStyle/>
          <a:p>
            <a:r>
              <a:rPr lang="en-US" sz="2700" b="1" dirty="0" err="1">
                <a:solidFill>
                  <a:srgbClr val="FF0000"/>
                </a:solidFill>
                <a:latin typeface="Times New Roman" panose="02020603050405020304" charset="0"/>
                <a:cs typeface="Times New Roman" panose="02020603050405020304" charset="0"/>
              </a:rPr>
              <a:t>Câu</a:t>
            </a:r>
            <a:r>
              <a:rPr lang="en-US" sz="2700" b="1" dirty="0">
                <a:solidFill>
                  <a:srgbClr val="FF0000"/>
                </a:solidFill>
                <a:latin typeface="Times New Roman" panose="02020603050405020304" charset="0"/>
                <a:cs typeface="Times New Roman" panose="02020603050405020304" charset="0"/>
              </a:rPr>
              <a:t> </a:t>
            </a:r>
            <a:r>
              <a:rPr lang="en-US" sz="2700" b="1" dirty="0" smtClean="0">
                <a:solidFill>
                  <a:srgbClr val="FF0000"/>
                </a:solidFill>
                <a:latin typeface="Times New Roman" panose="02020603050405020304" charset="0"/>
                <a:cs typeface="Times New Roman" panose="02020603050405020304" charset="0"/>
              </a:rPr>
              <a:t>2.</a:t>
            </a:r>
            <a:r>
              <a:rPr lang="en-US" sz="2700" dirty="0" smtClean="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Em</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hãy</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kể</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tên</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một</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số</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hoạt</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động</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trong</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thực</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tế</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liên</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quan</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chủ</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yếu</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đến</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lĩnh</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vực</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khoa</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học</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tự</a:t>
            </a:r>
            <a:r>
              <a:rPr lang="en-US" sz="2700" dirty="0">
                <a:solidFill>
                  <a:srgbClr val="FF0000"/>
                </a:solidFill>
                <a:latin typeface="Times New Roman" panose="02020603050405020304" charset="0"/>
                <a:cs typeface="Times New Roman" panose="02020603050405020304" charset="0"/>
              </a:rPr>
              <a:t> </a:t>
            </a:r>
            <a:r>
              <a:rPr lang="en-US" sz="2700" dirty="0" err="1">
                <a:solidFill>
                  <a:srgbClr val="FF0000"/>
                </a:solidFill>
                <a:latin typeface="Times New Roman" panose="02020603050405020304" charset="0"/>
                <a:cs typeface="Times New Roman" panose="02020603050405020304" charset="0"/>
              </a:rPr>
              <a:t>nhiên</a:t>
            </a:r>
            <a:r>
              <a:rPr lang="en-US" sz="2700" dirty="0">
                <a:solidFill>
                  <a:srgbClr val="FF0000"/>
                </a:solidFill>
                <a:latin typeface="Times New Roman" panose="02020603050405020304" charset="0"/>
                <a:cs typeface="Times New Roman" panose="02020603050405020304" charset="0"/>
              </a:rPr>
              <a:t>:</a:t>
            </a:r>
          </a:p>
          <a:p>
            <a:pPr marL="0" indent="0">
              <a:buNone/>
            </a:pPr>
            <a:r>
              <a:rPr lang="en-US" sz="2700" dirty="0">
                <a:latin typeface="Times New Roman" panose="02020603050405020304" charset="0"/>
                <a:cs typeface="Times New Roman" panose="02020603050405020304" charset="0"/>
              </a:rPr>
              <a:t>	A. </a:t>
            </a:r>
            <a:r>
              <a:rPr lang="en-US" sz="2700" dirty="0" err="1">
                <a:latin typeface="Times New Roman" panose="02020603050405020304" charset="0"/>
                <a:cs typeface="Times New Roman" panose="02020603050405020304" charset="0"/>
              </a:rPr>
              <a:t>Vật</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lí</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học</a:t>
            </a:r>
            <a:r>
              <a:rPr lang="en-US" sz="2700" dirty="0">
                <a:latin typeface="Times New Roman" panose="02020603050405020304" charset="0"/>
                <a:cs typeface="Times New Roman" panose="02020603050405020304" charset="0"/>
              </a:rPr>
              <a:t>:</a:t>
            </a:r>
          </a:p>
          <a:p>
            <a:pPr marL="0" indent="0">
              <a:buNone/>
            </a:pPr>
            <a:r>
              <a:rPr lang="en-US" sz="2700" dirty="0">
                <a:latin typeface="Times New Roman" panose="02020603050405020304" charset="0"/>
                <a:cs typeface="Times New Roman" panose="02020603050405020304" charset="0"/>
              </a:rPr>
              <a:t>	B. </a:t>
            </a:r>
            <a:r>
              <a:rPr lang="en-US" sz="2700" dirty="0" err="1">
                <a:latin typeface="Times New Roman" panose="02020603050405020304" charset="0"/>
                <a:cs typeface="Times New Roman" panose="02020603050405020304" charset="0"/>
              </a:rPr>
              <a:t>Hoá</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học</a:t>
            </a:r>
            <a:r>
              <a:rPr lang="en-US" sz="2700" dirty="0">
                <a:latin typeface="Times New Roman" panose="02020603050405020304" charset="0"/>
                <a:cs typeface="Times New Roman" panose="02020603050405020304" charset="0"/>
              </a:rPr>
              <a:t>:</a:t>
            </a:r>
          </a:p>
          <a:p>
            <a:pPr marL="0" indent="0">
              <a:buNone/>
            </a:pPr>
            <a:r>
              <a:rPr lang="en-US" sz="2700" dirty="0">
                <a:latin typeface="Times New Roman" panose="02020603050405020304" charset="0"/>
                <a:cs typeface="Times New Roman" panose="02020603050405020304" charset="0"/>
              </a:rPr>
              <a:t>	C. </a:t>
            </a:r>
            <a:r>
              <a:rPr lang="en-US" sz="2700" dirty="0" err="1">
                <a:latin typeface="Times New Roman" panose="02020603050405020304" charset="0"/>
                <a:cs typeface="Times New Roman" panose="02020603050405020304" charset="0"/>
              </a:rPr>
              <a:t>Sinh</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học</a:t>
            </a:r>
            <a:r>
              <a:rPr lang="en-US" sz="2700" dirty="0">
                <a:latin typeface="Times New Roman" panose="02020603050405020304" charset="0"/>
                <a:cs typeface="Times New Roman" panose="02020603050405020304" charset="0"/>
              </a:rPr>
              <a:t>: </a:t>
            </a:r>
          </a:p>
          <a:p>
            <a:pPr marL="0" indent="0">
              <a:buNone/>
            </a:pPr>
            <a:r>
              <a:rPr lang="en-US" sz="2700" dirty="0">
                <a:latin typeface="Times New Roman" panose="02020603050405020304" charset="0"/>
                <a:cs typeface="Times New Roman" panose="02020603050405020304" charset="0"/>
              </a:rPr>
              <a:t>	D. </a:t>
            </a:r>
            <a:r>
              <a:rPr lang="en-US" sz="2700" dirty="0" err="1">
                <a:latin typeface="Times New Roman" panose="02020603050405020304" charset="0"/>
                <a:cs typeface="Times New Roman" panose="02020603050405020304" charset="0"/>
              </a:rPr>
              <a:t>Khoa</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học</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Trái</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Đất</a:t>
            </a:r>
            <a:r>
              <a:rPr lang="en-US" sz="2700" dirty="0">
                <a:latin typeface="Times New Roman" panose="02020603050405020304" charset="0"/>
                <a:cs typeface="Times New Roman" panose="02020603050405020304" charset="0"/>
              </a:rPr>
              <a:t>:</a:t>
            </a:r>
          </a:p>
          <a:p>
            <a:pPr marL="0" indent="0">
              <a:buNone/>
            </a:pPr>
            <a:r>
              <a:rPr lang="en-US" sz="2700" dirty="0">
                <a:latin typeface="Times New Roman" panose="02020603050405020304" charset="0"/>
                <a:cs typeface="Times New Roman" panose="02020603050405020304" charset="0"/>
              </a:rPr>
              <a:t>	E. </a:t>
            </a:r>
            <a:r>
              <a:rPr lang="en-US" sz="2700" dirty="0" err="1">
                <a:latin typeface="Times New Roman" panose="02020603050405020304" charset="0"/>
                <a:cs typeface="Times New Roman" panose="02020603050405020304" charset="0"/>
              </a:rPr>
              <a:t>Thiên</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văn</a:t>
            </a:r>
            <a:r>
              <a:rPr lang="en-US" sz="2700" dirty="0">
                <a:latin typeface="Times New Roman" panose="02020603050405020304" charset="0"/>
                <a:cs typeface="Times New Roman" panose="02020603050405020304" charset="0"/>
              </a:rPr>
              <a:t> </a:t>
            </a:r>
            <a:r>
              <a:rPr lang="en-US" sz="2700" dirty="0" err="1">
                <a:latin typeface="Times New Roman" panose="02020603050405020304" charset="0"/>
                <a:cs typeface="Times New Roman" panose="02020603050405020304" charset="0"/>
              </a:rPr>
              <a:t>học</a:t>
            </a:r>
            <a:r>
              <a:rPr lang="en-US" sz="2700" dirty="0">
                <a:latin typeface="Times New Roman" panose="02020603050405020304" charset="0"/>
                <a:cs typeface="Times New Roman" panose="02020603050405020304" charset="0"/>
              </a:rPr>
              <a:t>:</a:t>
            </a:r>
          </a:p>
          <a:p>
            <a:pPr marL="0" indent="0">
              <a:buNone/>
            </a:pPr>
            <a:endParaRPr lang="en-US" sz="2700" dirty="0">
              <a:latin typeface="Times New Roman" panose="02020603050405020304" charset="0"/>
              <a:cs typeface="Times New Roman" panose="0202060305040502030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to="" calcmode="lin" valueType="num">
                                      <p:cBhvr>
                                        <p:cTn id="7" dur="1" fill="hold"/>
                                        <p:tgtEl>
                                          <p:spTgt spid="3">
                                            <p:bg/>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to="" calcmode="lin" valueType="num">
                                      <p:cBhvr>
                                        <p:cTn id="37" dur="1" fill="hold"/>
                                        <p:tgtEl>
                                          <p:spTgt spid="3">
                                            <p:txEl>
                                              <p:pRg st="5" end="5"/>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935" y="2068435"/>
            <a:ext cx="3296285" cy="2173782"/>
          </a:xfrm>
        </p:spPr>
        <p:style>
          <a:lnRef idx="1">
            <a:schemeClr val="accent4"/>
          </a:lnRef>
          <a:fillRef idx="2">
            <a:schemeClr val="accent4"/>
          </a:fillRef>
          <a:effectRef idx="1">
            <a:schemeClr val="accent4"/>
          </a:effectRef>
          <a:fontRef idx="minor">
            <a:schemeClr val="dk1"/>
          </a:fontRef>
        </p:style>
        <p:txBody>
          <a:bodyPr>
            <a:normAutofit/>
          </a:bodyPr>
          <a:lstStyle/>
          <a:p>
            <a:r>
              <a:rPr lang="en-US" dirty="0" smtClean="0">
                <a:solidFill>
                  <a:srgbClr val="FF0000"/>
                </a:solidFill>
                <a:latin typeface="Times New Roman" panose="02020603050405020304" charset="0"/>
                <a:cs typeface="Times New Roman" panose="02020603050405020304" charset="0"/>
                <a:sym typeface="+mn-ea"/>
              </a:rPr>
              <a:t>NỘI DUNG</a:t>
            </a:r>
            <a:endParaRPr lang="en-US" dirty="0"/>
          </a:p>
        </p:txBody>
      </p:sp>
      <p:sp>
        <p:nvSpPr>
          <p:cNvPr id="3" name="Content Placeholder 2"/>
          <p:cNvSpPr>
            <a:spLocks noGrp="1"/>
          </p:cNvSpPr>
          <p:nvPr>
            <p:ph idx="1"/>
          </p:nvPr>
        </p:nvSpPr>
        <p:spPr>
          <a:xfrm>
            <a:off x="4286916" y="2347939"/>
            <a:ext cx="6674485" cy="697230"/>
          </a:xfrm>
        </p:spPr>
        <p:style>
          <a:lnRef idx="1">
            <a:schemeClr val="accent4"/>
          </a:lnRef>
          <a:fillRef idx="2">
            <a:schemeClr val="accent4"/>
          </a:fillRef>
          <a:effectRef idx="1">
            <a:schemeClr val="accent4"/>
          </a:effectRef>
          <a:fontRef idx="minor">
            <a:schemeClr val="dk1"/>
          </a:fontRef>
        </p:style>
        <p:txBody>
          <a:bodyPr>
            <a:noAutofit/>
          </a:bodyPr>
          <a:lstStyle/>
          <a:p>
            <a:pPr marL="0" indent="0">
              <a:buNone/>
            </a:pPr>
            <a:r>
              <a:rPr lang="en-US" b="1">
                <a:gradFill>
                  <a:gsLst>
                    <a:gs pos="0">
                      <a:srgbClr val="007BD3"/>
                    </a:gs>
                    <a:gs pos="100000">
                      <a:srgbClr val="034373"/>
                    </a:gs>
                  </a:gsLst>
                  <a:lin scaled="0"/>
                </a:gradFill>
                <a:latin typeface="Times New Roman" panose="02020603050405020304" charset="0"/>
                <a:cs typeface="Times New Roman" panose="02020603050405020304" charset="0"/>
              </a:rPr>
              <a:t>1. Lĩnh vực chủ yếu của khoa học tự nhiên</a:t>
            </a:r>
          </a:p>
        </p:txBody>
      </p:sp>
      <p:sp>
        <p:nvSpPr>
          <p:cNvPr id="4" name="Content Placeholder 2"/>
          <p:cNvSpPr>
            <a:spLocks noGrp="1"/>
          </p:cNvSpPr>
          <p:nvPr/>
        </p:nvSpPr>
        <p:spPr>
          <a:xfrm>
            <a:off x="4286916" y="3409044"/>
            <a:ext cx="6572885" cy="70167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gradFill>
                  <a:gsLst>
                    <a:gs pos="0">
                      <a:srgbClr val="007BD3"/>
                    </a:gs>
                    <a:gs pos="100000">
                      <a:srgbClr val="034373"/>
                    </a:gs>
                  </a:gsLst>
                  <a:lin scaled="0"/>
                </a:gradFill>
                <a:latin typeface="Times New Roman" panose="02020603050405020304" charset="0"/>
                <a:cs typeface="Times New Roman" panose="02020603050405020304" charset="0"/>
              </a:rPr>
              <a:t>2. Vật sống và vật không sống.</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to="" calcmode="lin" valueType="num">
                                      <p:cBhvr>
                                        <p:cTn id="19"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1031240"/>
          </a:xfrm>
        </p:spPr>
        <p:style>
          <a:lnRef idx="1">
            <a:schemeClr val="accent1"/>
          </a:lnRef>
          <a:fillRef idx="2">
            <a:schemeClr val="accent1"/>
          </a:fillRef>
          <a:effectRef idx="1">
            <a:schemeClr val="accent1"/>
          </a:effectRef>
          <a:fontRef idx="minor">
            <a:schemeClr val="dk1"/>
          </a:fontRef>
        </p:style>
        <p:txBody>
          <a:bodyPr/>
          <a:lstStyle/>
          <a:p>
            <a:r>
              <a:rPr lang="en-US" sz="2800">
                <a:latin typeface="Times New Roman" panose="02020603050405020304" charset="0"/>
                <a:cs typeface="Times New Roman" panose="02020603050405020304" charset="0"/>
                <a:sym typeface="+mn-ea"/>
              </a:rPr>
              <a:t>a) Vật lý học: </a:t>
            </a:r>
            <a:endParaRPr lang="en-US"/>
          </a:p>
        </p:txBody>
      </p:sp>
      <p:pic>
        <p:nvPicPr>
          <p:cNvPr id="5" name="Content Placeholder 4"/>
          <p:cNvPicPr>
            <a:picLocks noGrp="1" noChangeAspect="1"/>
          </p:cNvPicPr>
          <p:nvPr>
            <p:ph sz="half" idx="1"/>
          </p:nvPr>
        </p:nvPicPr>
        <p:blipFill>
          <a:blip r:embed="rId2"/>
          <a:stretch>
            <a:fillRect/>
          </a:stretch>
        </p:blipFill>
        <p:spPr>
          <a:xfrm>
            <a:off x="565150" y="1596390"/>
            <a:ext cx="3112770" cy="2674620"/>
          </a:xfrm>
          <a:prstGeom prst="rect">
            <a:avLst/>
          </a:prstGeom>
        </p:spPr>
      </p:pic>
      <p:pic>
        <p:nvPicPr>
          <p:cNvPr id="6" name="Content Placeholder 5"/>
          <p:cNvPicPr>
            <a:picLocks noGrp="1" noChangeAspect="1"/>
          </p:cNvPicPr>
          <p:nvPr>
            <p:ph sz="half" idx="2"/>
          </p:nvPr>
        </p:nvPicPr>
        <p:blipFill>
          <a:blip r:embed="rId3"/>
          <a:stretch>
            <a:fillRect/>
          </a:stretch>
        </p:blipFill>
        <p:spPr>
          <a:xfrm>
            <a:off x="4104640" y="2844800"/>
            <a:ext cx="3576320" cy="3380740"/>
          </a:xfrm>
          <a:prstGeom prst="rect">
            <a:avLst/>
          </a:prstGeom>
        </p:spPr>
      </p:pic>
      <p:pic>
        <p:nvPicPr>
          <p:cNvPr id="8" name="Picture 7"/>
          <p:cNvPicPr>
            <a:picLocks noChangeAspect="1"/>
          </p:cNvPicPr>
          <p:nvPr/>
        </p:nvPicPr>
        <p:blipFill>
          <a:blip r:embed="rId4"/>
          <a:stretch>
            <a:fillRect/>
          </a:stretch>
        </p:blipFill>
        <p:spPr>
          <a:xfrm>
            <a:off x="8107680" y="1690370"/>
            <a:ext cx="3938270" cy="3475355"/>
          </a:xfrm>
          <a:prstGeom prst="rect">
            <a:avLst/>
          </a:prstGeom>
        </p:spPr>
      </p:pic>
      <p:sp>
        <p:nvSpPr>
          <p:cNvPr id="9" name="Text Box 8"/>
          <p:cNvSpPr txBox="1"/>
          <p:nvPr/>
        </p:nvSpPr>
        <p:spPr>
          <a:xfrm>
            <a:off x="199390" y="4274185"/>
            <a:ext cx="3966210"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Đạp xe để xe chuyển động</a:t>
            </a:r>
            <a:endParaRPr lang="en-US"/>
          </a:p>
        </p:txBody>
      </p:sp>
      <p:sp>
        <p:nvSpPr>
          <p:cNvPr id="10" name="Text Box 9"/>
          <p:cNvSpPr txBox="1"/>
          <p:nvPr/>
        </p:nvSpPr>
        <p:spPr>
          <a:xfrm>
            <a:off x="4165600" y="6336030"/>
            <a:ext cx="3699510"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Dùng cần cẩu nâng hàng</a:t>
            </a:r>
            <a:endParaRPr lang="en-US"/>
          </a:p>
        </p:txBody>
      </p:sp>
      <p:sp>
        <p:nvSpPr>
          <p:cNvPr id="11" name="Text Box 10"/>
          <p:cNvSpPr txBox="1"/>
          <p:nvPr/>
        </p:nvSpPr>
        <p:spPr>
          <a:xfrm>
            <a:off x="8571865" y="5242560"/>
            <a:ext cx="3088005"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Nhiệt kế đo nhiệt độ</a:t>
            </a: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cBhvr>
                                    </p:anim>
                                  </p:childTnLst>
                                </p:cTn>
                              </p:par>
                              <p:par>
                                <p:cTn id="16" presetID="24"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to="" calcmode="lin" valueType="num">
                                      <p:cBhvr>
                                        <p:cTn id="18" dur="1" fill="hold"/>
                                        <p:tgtEl>
                                          <p:spTgt spid="10"/>
                                        </p:tgtEl>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to="" calcmode="lin" valueType="num">
                                      <p:cBhvr>
                                        <p:cTn id="23" dur="1" fill="hold"/>
                                        <p:tgtEl>
                                          <p:spTgt spid="8"/>
                                        </p:tgtEl>
                                      </p:cBhvr>
                                    </p:anim>
                                  </p:childTnLst>
                                </p:cTn>
                              </p:par>
                              <p:par>
                                <p:cTn id="24" presetID="24"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to="" calcmode="lin" valueType="num">
                                      <p:cBhvr>
                                        <p:cTn id="26"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2515"/>
          </a:xfrm>
        </p:spPr>
        <p:style>
          <a:lnRef idx="1">
            <a:schemeClr val="accent6"/>
          </a:lnRef>
          <a:fillRef idx="2">
            <a:schemeClr val="accent6"/>
          </a:fillRef>
          <a:effectRef idx="1">
            <a:schemeClr val="accent6"/>
          </a:effectRef>
          <a:fontRef idx="minor">
            <a:schemeClr val="dk1"/>
          </a:fontRef>
        </p:style>
        <p:txBody>
          <a:bodyPr/>
          <a:lstStyle/>
          <a:p>
            <a:r>
              <a:rPr lang="en-US" sz="2800">
                <a:latin typeface="Times New Roman" panose="02020603050405020304" charset="0"/>
                <a:cs typeface="Times New Roman" panose="02020603050405020304" charset="0"/>
                <a:sym typeface="+mn-ea"/>
              </a:rPr>
              <a:t>b)Hóa học: </a:t>
            </a:r>
            <a:endParaRPr lang="en-US"/>
          </a:p>
        </p:txBody>
      </p:sp>
      <p:pic>
        <p:nvPicPr>
          <p:cNvPr id="5" name="Content Placeholder 4"/>
          <p:cNvPicPr>
            <a:picLocks noGrp="1" noChangeAspect="1"/>
          </p:cNvPicPr>
          <p:nvPr>
            <p:ph sz="half" idx="1"/>
          </p:nvPr>
        </p:nvPicPr>
        <p:blipFill>
          <a:blip r:embed="rId2"/>
          <a:stretch>
            <a:fillRect/>
          </a:stretch>
        </p:blipFill>
        <p:spPr>
          <a:xfrm>
            <a:off x="481965" y="2855595"/>
            <a:ext cx="3866515" cy="3013710"/>
          </a:xfrm>
          <a:prstGeom prst="rect">
            <a:avLst/>
          </a:prstGeom>
        </p:spPr>
      </p:pic>
      <p:pic>
        <p:nvPicPr>
          <p:cNvPr id="6" name="Content Placeholder 5"/>
          <p:cNvPicPr>
            <a:picLocks noGrp="1" noChangeAspect="1"/>
          </p:cNvPicPr>
          <p:nvPr>
            <p:ph sz="half" idx="2"/>
          </p:nvPr>
        </p:nvPicPr>
        <p:blipFill>
          <a:blip r:embed="rId3"/>
          <a:stretch>
            <a:fillRect/>
          </a:stretch>
        </p:blipFill>
        <p:spPr>
          <a:xfrm>
            <a:off x="4848225" y="1758315"/>
            <a:ext cx="3641090" cy="2380615"/>
          </a:xfrm>
          <a:prstGeom prst="rect">
            <a:avLst/>
          </a:prstGeom>
        </p:spPr>
      </p:pic>
      <p:pic>
        <p:nvPicPr>
          <p:cNvPr id="7" name="Picture 6"/>
          <p:cNvPicPr>
            <a:picLocks noChangeAspect="1"/>
          </p:cNvPicPr>
          <p:nvPr/>
        </p:nvPicPr>
        <p:blipFill>
          <a:blip r:embed="rId4"/>
          <a:stretch>
            <a:fillRect/>
          </a:stretch>
        </p:blipFill>
        <p:spPr>
          <a:xfrm>
            <a:off x="8651875" y="2868295"/>
            <a:ext cx="3494405" cy="3001010"/>
          </a:xfrm>
          <a:prstGeom prst="rect">
            <a:avLst/>
          </a:prstGeom>
        </p:spPr>
      </p:pic>
      <p:sp>
        <p:nvSpPr>
          <p:cNvPr id="8" name="Text Box 7"/>
          <p:cNvSpPr txBox="1"/>
          <p:nvPr/>
        </p:nvSpPr>
        <p:spPr>
          <a:xfrm>
            <a:off x="360045" y="5995035"/>
            <a:ext cx="4283075"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Bón phân đạm cho cây trồng</a:t>
            </a:r>
            <a:endParaRPr lang="en-US"/>
          </a:p>
        </p:txBody>
      </p:sp>
      <p:sp>
        <p:nvSpPr>
          <p:cNvPr id="9" name="Text Box 8"/>
          <p:cNvSpPr txBox="1"/>
          <p:nvPr/>
        </p:nvSpPr>
        <p:spPr>
          <a:xfrm>
            <a:off x="4836795" y="4276090"/>
            <a:ext cx="3527425"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Quá trình lên men rượu</a:t>
            </a:r>
            <a:endParaRPr lang="en-US"/>
          </a:p>
        </p:txBody>
      </p:sp>
      <p:sp>
        <p:nvSpPr>
          <p:cNvPr id="10" name="Text Box 9"/>
          <p:cNvSpPr txBox="1"/>
          <p:nvPr/>
        </p:nvSpPr>
        <p:spPr>
          <a:xfrm>
            <a:off x="8773795" y="5995035"/>
            <a:ext cx="3221355" cy="521970"/>
          </a:xfrm>
          <a:prstGeom prst="rect">
            <a:avLst/>
          </a:prstGeom>
          <a:noFill/>
        </p:spPr>
        <p:txBody>
          <a:bodyPr wrap="none" rtlCol="0" anchor="t">
            <a:spAutoFit/>
          </a:bodyPr>
          <a:lstStyle/>
          <a:p>
            <a:r>
              <a:rPr lang="en-US" sz="2800">
                <a:solidFill>
                  <a:schemeClr val="dk1"/>
                </a:solidFill>
                <a:latin typeface="Times New Roman" panose="02020603050405020304" charset="0"/>
                <a:ea typeface="+mj-ea"/>
                <a:cs typeface="Times New Roman" panose="02020603050405020304" charset="0"/>
                <a:sym typeface="+mn-ea"/>
              </a:rPr>
              <a:t>Lên men sữa chua ,...</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24"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cBhvr>
                                    </p:anim>
                                  </p:childTnLst>
                                </p:cTn>
                              </p:par>
                              <p:par>
                                <p:cTn id="16" presetID="24"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to="" calcmode="lin" valueType="num">
                                      <p:cBhvr>
                                        <p:cTn id="18" dur="1" fill="hold"/>
                                        <p:tgtEl>
                                          <p:spTgt spid="9"/>
                                        </p:tgtEl>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cBhvr>
                                    </p:anim>
                                  </p:childTnLst>
                                </p:cTn>
                              </p:par>
                              <p:par>
                                <p:cTn id="24" presetID="24"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to="" calcmode="lin" valueType="num">
                                      <p:cBhvr>
                                        <p:cTn id="26"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330"/>
            <a:ext cx="10515600" cy="594360"/>
          </a:xfrm>
        </p:spPr>
        <p:style>
          <a:lnRef idx="1">
            <a:schemeClr val="accent2"/>
          </a:lnRef>
          <a:fillRef idx="2">
            <a:schemeClr val="accent2"/>
          </a:fillRef>
          <a:effectRef idx="1">
            <a:schemeClr val="accent2"/>
          </a:effectRef>
          <a:fontRef idx="minor">
            <a:schemeClr val="dk1"/>
          </a:fontRef>
        </p:style>
        <p:txBody>
          <a:bodyPr>
            <a:normAutofit/>
          </a:bodyPr>
          <a:lstStyle/>
          <a:p>
            <a:r>
              <a:rPr lang="en-US" sz="2800">
                <a:latin typeface="Times New Roman" panose="02020603050405020304" charset="0"/>
                <a:cs typeface="Times New Roman" panose="02020603050405020304" charset="0"/>
                <a:sym typeface="+mn-ea"/>
              </a:rPr>
              <a:t>c)Sinh học: cắt ghép,chiết cành, sản xuất phân  vi sinh,..</a:t>
            </a:r>
            <a:endParaRPr lang="en-US"/>
          </a:p>
        </p:txBody>
      </p:sp>
      <p:pic>
        <p:nvPicPr>
          <p:cNvPr id="5" name="Content Placeholder 4"/>
          <p:cNvPicPr>
            <a:picLocks noGrp="1" noChangeAspect="1"/>
          </p:cNvPicPr>
          <p:nvPr>
            <p:ph sz="half" idx="1"/>
          </p:nvPr>
        </p:nvPicPr>
        <p:blipFill>
          <a:blip r:embed="rId2"/>
          <a:stretch>
            <a:fillRect/>
          </a:stretch>
        </p:blipFill>
        <p:spPr>
          <a:xfrm>
            <a:off x="386715" y="1776095"/>
            <a:ext cx="3985260" cy="2764790"/>
          </a:xfrm>
          <a:prstGeom prst="rect">
            <a:avLst/>
          </a:prstGeom>
        </p:spPr>
      </p:pic>
      <p:pic>
        <p:nvPicPr>
          <p:cNvPr id="6" name="Content Placeholder 5"/>
          <p:cNvPicPr>
            <a:picLocks noGrp="1" noChangeAspect="1"/>
          </p:cNvPicPr>
          <p:nvPr>
            <p:ph sz="half" idx="2"/>
          </p:nvPr>
        </p:nvPicPr>
        <p:blipFill>
          <a:blip r:embed="rId3"/>
          <a:stretch>
            <a:fillRect/>
          </a:stretch>
        </p:blipFill>
        <p:spPr>
          <a:xfrm>
            <a:off x="4303395" y="3755390"/>
            <a:ext cx="3584575" cy="2334260"/>
          </a:xfrm>
          <a:prstGeom prst="rect">
            <a:avLst/>
          </a:prstGeom>
        </p:spPr>
      </p:pic>
      <p:pic>
        <p:nvPicPr>
          <p:cNvPr id="7" name="Picture 6"/>
          <p:cNvPicPr>
            <a:picLocks noChangeAspect="1"/>
          </p:cNvPicPr>
          <p:nvPr/>
        </p:nvPicPr>
        <p:blipFill>
          <a:blip r:embed="rId4"/>
          <a:stretch>
            <a:fillRect/>
          </a:stretch>
        </p:blipFill>
        <p:spPr>
          <a:xfrm>
            <a:off x="8135620" y="1856740"/>
            <a:ext cx="3838575" cy="320548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16355"/>
          </a:xfrm>
        </p:spPr>
        <p:txBody>
          <a:bodyPr>
            <a:normAutofit/>
          </a:bodyPr>
          <a:lstStyle/>
          <a:p>
            <a:r>
              <a:rPr lang="en-US" sz="2800">
                <a:latin typeface="Times New Roman" panose="02020603050405020304" charset="0"/>
                <a:cs typeface="Times New Roman" panose="02020603050405020304" charset="0"/>
                <a:sym typeface="+mn-ea"/>
              </a:rPr>
              <a:t>d)Khoa học trái đất: dự báo thời tiết, cảnh báo lũ quét, sóng thần,sạt lở đất,...</a:t>
            </a:r>
            <a:endParaRPr lang="en-US"/>
          </a:p>
        </p:txBody>
      </p:sp>
      <p:pic>
        <p:nvPicPr>
          <p:cNvPr id="5" name="Content Placeholder 4"/>
          <p:cNvPicPr>
            <a:picLocks noGrp="1" noChangeAspect="1"/>
          </p:cNvPicPr>
          <p:nvPr>
            <p:ph sz="half" idx="1"/>
          </p:nvPr>
        </p:nvPicPr>
        <p:blipFill>
          <a:blip r:embed="rId2"/>
          <a:stretch>
            <a:fillRect/>
          </a:stretch>
        </p:blipFill>
        <p:spPr>
          <a:xfrm>
            <a:off x="692785" y="2306955"/>
            <a:ext cx="4117975" cy="37153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5870575" y="2306955"/>
            <a:ext cx="4857750" cy="371538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1715"/>
          </a:xfrm>
        </p:spPr>
        <p:txBody>
          <a:bodyPr/>
          <a:lstStyle/>
          <a:p>
            <a:r>
              <a:rPr lang="en-US" sz="2800">
                <a:latin typeface="Times New Roman" panose="02020603050405020304" charset="0"/>
                <a:cs typeface="Times New Roman" panose="02020603050405020304" charset="0"/>
                <a:sym typeface="+mn-ea"/>
              </a:rPr>
              <a:t>e)Thiên văn học: quan sát hiện tượng nhật thực, nguyệt thực,...</a:t>
            </a:r>
            <a:endParaRPr lang="en-US"/>
          </a:p>
        </p:txBody>
      </p:sp>
      <p:pic>
        <p:nvPicPr>
          <p:cNvPr id="5" name="Content Placeholder 4"/>
          <p:cNvPicPr>
            <a:picLocks noGrp="1" noChangeAspect="1"/>
          </p:cNvPicPr>
          <p:nvPr>
            <p:ph sz="half" idx="1"/>
          </p:nvPr>
        </p:nvPicPr>
        <p:blipFill>
          <a:blip r:embed="rId2"/>
          <a:stretch>
            <a:fillRect/>
          </a:stretch>
        </p:blipFill>
        <p:spPr>
          <a:xfrm>
            <a:off x="471170" y="1944370"/>
            <a:ext cx="5089525" cy="399161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48400" y="2009140"/>
            <a:ext cx="4794250" cy="38112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a:solidFill>
                  <a:srgbClr val="FF0000"/>
                </a:solidFill>
                <a:latin typeface="Times New Roman" panose="02020603050405020304" charset="0"/>
                <a:cs typeface="Times New Roman" panose="02020603050405020304" charset="0"/>
              </a:rPr>
              <a:t>Câu 3. Em có thể phân biệt khoa học về vật chất (vật lí, hoá học,...) và khoa học về sự sống (sinh học) dựa vào sự khác biệt nào?</a:t>
            </a:r>
          </a:p>
        </p:txBody>
      </p:sp>
      <p:sp>
        <p:nvSpPr>
          <p:cNvPr id="4" name="Content Placeholder 3"/>
          <p:cNvSpPr>
            <a:spLocks noGrp="1"/>
          </p:cNvSpPr>
          <p:nvPr>
            <p:ph sz="half" idx="2"/>
          </p:nvPr>
        </p:nvSpPr>
        <p:spPr>
          <a:xfrm>
            <a:off x="838200" y="2578100"/>
            <a:ext cx="10742930" cy="2734945"/>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en-US">
                <a:latin typeface="Times New Roman" panose="02020603050405020304" charset="0"/>
                <a:cs typeface="Times New Roman" panose="02020603050405020304" charset="0"/>
              </a:rPr>
              <a:t>Có thể dựa vào đối tượng nghiên cứu để phân biệt khoa học về vật chất và khoa học về sự sống:</a:t>
            </a:r>
          </a:p>
          <a:p>
            <a:pPr marL="0" indent="0">
              <a:buNone/>
            </a:pPr>
            <a:r>
              <a:rPr lang="en-US">
                <a:latin typeface="Times New Roman" panose="02020603050405020304" charset="0"/>
                <a:cs typeface="Times New Roman" panose="02020603050405020304" charset="0"/>
              </a:rPr>
              <a:t>- Đối tượng nghiên cứu của khoa học về sự sống là các vật sống.</a:t>
            </a:r>
          </a:p>
          <a:p>
            <a:pPr marL="0" indent="0">
              <a:buNone/>
            </a:pPr>
            <a:r>
              <a:rPr lang="en-US">
                <a:latin typeface="Times New Roman" panose="02020603050405020304" charset="0"/>
                <a:cs typeface="Times New Roman" panose="02020603050405020304" charset="0"/>
              </a:rPr>
              <a:t>- Đối tượng nghiên cứu của khoa học về vật chật là các vật không sống.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to="" calcmode="lin" valueType="num">
                                      <p:cBhvr>
                                        <p:cTn id="7" dur="1" fill="hold"/>
                                        <p:tgtEl>
                                          <p:spTgt spid="4">
                                            <p:bg/>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11" name="TextBox 10"/>
          <p:cNvSpPr txBox="1"/>
          <p:nvPr/>
        </p:nvSpPr>
        <p:spPr>
          <a:xfrm>
            <a:off x="4162371" y="1489119"/>
            <a:ext cx="5264627" cy="748988"/>
          </a:xfrm>
          <a:prstGeom prst="rect">
            <a:avLst/>
          </a:prstGeom>
          <a:noFill/>
        </p:spPr>
        <p:txBody>
          <a:bodyPr wrap="square" rtlCol="0">
            <a:spAutoFit/>
          </a:bodyPr>
          <a:lstStyle/>
          <a:p>
            <a:r>
              <a:rPr lang="en-US" sz="4267" dirty="0">
                <a:solidFill>
                  <a:srgbClr val="002060"/>
                </a:solidFill>
                <a:latin typeface="#9Slide03 IcielPanton Black" panose="00000A00000000000000" pitchFamily="2" charset="0"/>
              </a:rPr>
              <a:t>NHIỆM VỤ VỀ NHÀ</a:t>
            </a:r>
          </a:p>
        </p:txBody>
      </p:sp>
      <p:sp>
        <p:nvSpPr>
          <p:cNvPr id="5" name="Rounded Rectangle 10">
            <a:extLst>
              <a:ext uri="{FF2B5EF4-FFF2-40B4-BE49-F238E27FC236}">
                <a16:creationId xmlns:a16="http://schemas.microsoft.com/office/drawing/2014/main" xmlns="" id="{0E9A3A49-B1B3-4281-B0FA-7B05631F930A}"/>
              </a:ext>
            </a:extLst>
          </p:cNvPr>
          <p:cNvSpPr/>
          <p:nvPr/>
        </p:nvSpPr>
        <p:spPr>
          <a:xfrm>
            <a:off x="4367089" y="2552901"/>
            <a:ext cx="4855190" cy="325298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ü"/>
            </a:pPr>
            <a:r>
              <a:rPr lang="en-US" sz="2800" dirty="0" err="1">
                <a:solidFill>
                  <a:srgbClr val="4472C4">
                    <a:lumMod val="50000"/>
                  </a:srgbClr>
                </a:solidFill>
                <a:latin typeface="Times New Roman" panose="02020603050405020304" pitchFamily="18" charset="0"/>
                <a:cs typeface="Times New Roman" panose="02020603050405020304" pitchFamily="18" charset="0"/>
              </a:rPr>
              <a:t>Hoàn</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thành</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các</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bài</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tập</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trong</a:t>
            </a:r>
            <a:r>
              <a:rPr lang="en-US" sz="2800" dirty="0">
                <a:solidFill>
                  <a:srgbClr val="4472C4">
                    <a:lumMod val="50000"/>
                  </a:srgbClr>
                </a:solidFill>
                <a:latin typeface="Times New Roman" panose="02020603050405020304" pitchFamily="18" charset="0"/>
                <a:cs typeface="Times New Roman" panose="02020603050405020304" pitchFamily="18" charset="0"/>
              </a:rPr>
              <a:t> SBT </a:t>
            </a:r>
            <a:r>
              <a:rPr lang="en-US" sz="2800" dirty="0" err="1">
                <a:solidFill>
                  <a:srgbClr val="4472C4">
                    <a:lumMod val="50000"/>
                  </a:srgbClr>
                </a:solidFill>
                <a:latin typeface="Times New Roman" panose="02020603050405020304" pitchFamily="18" charset="0"/>
                <a:cs typeface="Times New Roman" panose="02020603050405020304" pitchFamily="18" charset="0"/>
              </a:rPr>
              <a:t>và</a:t>
            </a:r>
            <a:r>
              <a:rPr lang="en-US" sz="2800" dirty="0">
                <a:solidFill>
                  <a:srgbClr val="4472C4">
                    <a:lumMod val="50000"/>
                  </a:srgbClr>
                </a:solidFill>
                <a:latin typeface="Times New Roman" panose="02020603050405020304" pitchFamily="18" charset="0"/>
                <a:cs typeface="Times New Roman" panose="02020603050405020304" pitchFamily="18" charset="0"/>
              </a:rPr>
              <a:t> SGK.</a:t>
            </a:r>
          </a:p>
          <a:p>
            <a:pPr marL="342900" indent="-342900" algn="just">
              <a:buFont typeface="Wingdings" panose="05000000000000000000" pitchFamily="2" charset="2"/>
              <a:buChar char="ü"/>
            </a:pPr>
            <a:r>
              <a:rPr lang="en-US" sz="2800" dirty="0" err="1">
                <a:solidFill>
                  <a:srgbClr val="4472C4">
                    <a:lumMod val="50000"/>
                  </a:srgbClr>
                </a:solidFill>
                <a:latin typeface="Times New Roman" panose="02020603050405020304" pitchFamily="18" charset="0"/>
                <a:cs typeface="Times New Roman" panose="02020603050405020304" pitchFamily="18" charset="0"/>
              </a:rPr>
              <a:t>Chuẩn</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bị</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bài</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vi-VN" sz="2800" dirty="0">
                <a:solidFill>
                  <a:srgbClr val="4472C4">
                    <a:lumMod val="50000"/>
                  </a:srgbClr>
                </a:solidFill>
                <a:latin typeface="Times New Roman" panose="02020603050405020304" pitchFamily="18" charset="0"/>
                <a:cs typeface="Times New Roman" panose="02020603050405020304" pitchFamily="18" charset="0"/>
              </a:rPr>
              <a:t>Quy định an toàn trong phòng thực hành. </a:t>
            </a:r>
            <a:r>
              <a:rPr lang="en-US" sz="2800" dirty="0" err="1">
                <a:solidFill>
                  <a:srgbClr val="4472C4">
                    <a:lumMod val="50000"/>
                  </a:srgbClr>
                </a:solidFill>
                <a:latin typeface="Times New Roman" panose="02020603050405020304" pitchFamily="18" charset="0"/>
                <a:cs typeface="Times New Roman" panose="02020603050405020304" pitchFamily="18" charset="0"/>
              </a:rPr>
              <a:t>Giới</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thiệu</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một</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số</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dụng</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cụ</a:t>
            </a:r>
            <a:r>
              <a:rPr lang="en-US" sz="2800" dirty="0">
                <a:solidFill>
                  <a:srgbClr val="4472C4">
                    <a:lumMod val="50000"/>
                  </a:srgbClr>
                </a:solidFill>
                <a:latin typeface="Times New Roman" panose="02020603050405020304" pitchFamily="18" charset="0"/>
                <a:cs typeface="Times New Roman" panose="02020603050405020304" pitchFamily="18" charset="0"/>
              </a:rPr>
              <a:t> </a:t>
            </a:r>
            <a:r>
              <a:rPr lang="en-US" sz="2800" dirty="0" err="1">
                <a:solidFill>
                  <a:srgbClr val="4472C4">
                    <a:lumMod val="50000"/>
                  </a:srgbClr>
                </a:solidFill>
                <a:latin typeface="Times New Roman" panose="02020603050405020304" pitchFamily="18" charset="0"/>
                <a:cs typeface="Times New Roman" panose="02020603050405020304" pitchFamily="18" charset="0"/>
              </a:rPr>
              <a:t>đo</a:t>
            </a:r>
            <a:r>
              <a:rPr lang="en-US" sz="2800" dirty="0">
                <a:solidFill>
                  <a:srgbClr val="4472C4">
                    <a:lumMod val="50000"/>
                  </a:srgbClr>
                </a:solidFill>
                <a:latin typeface="Times New Roman" panose="02020603050405020304" pitchFamily="18" charset="0"/>
                <a:cs typeface="Times New Roman" panose="02020603050405020304" pitchFamily="18" charset="0"/>
              </a:rPr>
              <a:t> - </a:t>
            </a:r>
            <a:r>
              <a:rPr lang="vi-VN" sz="2800" dirty="0">
                <a:solidFill>
                  <a:srgbClr val="4472C4">
                    <a:lumMod val="50000"/>
                  </a:srgbClr>
                </a:solidFill>
                <a:latin typeface="Times New Roman" panose="02020603050405020304" pitchFamily="18" charset="0"/>
                <a:cs typeface="Times New Roman" panose="02020603050405020304" pitchFamily="18" charset="0"/>
              </a:rPr>
              <a:t>Sử dụng kính lúp và kính hiển vi quang học</a:t>
            </a:r>
            <a:r>
              <a:rPr lang="en-US" sz="2800" dirty="0">
                <a:solidFill>
                  <a:srgbClr val="4472C4">
                    <a:lumMod val="5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989505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3887"/>
            <a:ext cx="2483373" cy="523220"/>
          </a:xfrm>
          <a:prstGeom prst="rect">
            <a:avLst/>
          </a:prstGeom>
        </p:spPr>
        <p:txBody>
          <a:bodyPr wrap="none">
            <a:spAutoFit/>
          </a:bodyPr>
          <a:lstStyle/>
          <a:p>
            <a:pPr lvl="0" algn="ctr"/>
            <a:r>
              <a:rPr lang="en-US" sz="2800" b="1" dirty="0" smtClean="0">
                <a:solidFill>
                  <a:srgbClr val="FF0000"/>
                </a:solidFill>
                <a:latin typeface="Times New Roman" panose="02020603050405020304" pitchFamily="18" charset="0"/>
                <a:cs typeface="Times New Roman" panose="02020603050405020304" pitchFamily="18" charset="0"/>
              </a:rPr>
              <a:t>Ai </a:t>
            </a:r>
            <a:r>
              <a:rPr lang="en-US" sz="2800" b="1" dirty="0" err="1" smtClean="0">
                <a:solidFill>
                  <a:srgbClr val="FF0000"/>
                </a:solidFill>
                <a:latin typeface="Times New Roman" panose="02020603050405020304" pitchFamily="18" charset="0"/>
                <a:cs typeface="Times New Roman" panose="02020603050405020304" pitchFamily="18" charset="0"/>
              </a:rPr>
              <a:t>nhanh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hơn</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20217" y="1892018"/>
            <a:ext cx="4197246" cy="379394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indent="360045" algn="just">
              <a:lnSpc>
                <a:spcPct val="115000"/>
              </a:lnSpc>
            </a:pP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hỏi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tên</a:t>
            </a:r>
            <a:r>
              <a:rPr lang="en-US" sz="2800" dirty="0">
                <a:solidFill>
                  <a:srgbClr val="000000"/>
                </a:solidFill>
                <a:latin typeface="Times New Roman" panose="02020603050405020304" pitchFamily="18" charset="0"/>
                <a:ea typeface="Calibri" panose="020F0502020204030204" pitchFamily="34" charset="0"/>
              </a:rPr>
              <a:t> các </a:t>
            </a:r>
            <a:r>
              <a:rPr lang="en-US" sz="2800" dirty="0" err="1">
                <a:solidFill>
                  <a:srgbClr val="000000"/>
                </a:solidFill>
                <a:latin typeface="Times New Roman" panose="02020603050405020304" pitchFamily="18" charset="0"/>
                <a:ea typeface="Calibri" panose="020F0502020204030204" pitchFamily="34" charset="0"/>
              </a:rPr>
              <a:t>lĩnh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khoa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nhiên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mà</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em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biết</a:t>
            </a: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p:txBody>
      </p:sp>
      <p:pic>
        <p:nvPicPr>
          <p:cNvPr id="9" name="Picture 8"/>
          <p:cNvPicPr/>
          <p:nvPr/>
        </p:nvPicPr>
        <p:blipFill>
          <a:blip r:embed="rId2" cstate="print">
            <a:extLst>
              <a:ext uri="{28A0092B-C50C-407E-A947-70E740481C1C}">
                <a14:useLocalDpi xmlns:a14="http://schemas.microsoft.com/office/drawing/2010/main" xmlns="" val="0"/>
              </a:ext>
            </a:extLst>
          </a:blip>
          <a:stretch>
            <a:fillRect/>
          </a:stretch>
        </p:blipFill>
        <p:spPr>
          <a:xfrm>
            <a:off x="4467069" y="929390"/>
            <a:ext cx="7724932" cy="5636302"/>
          </a:xfrm>
          <a:prstGeom prst="rect">
            <a:avLst/>
          </a:prstGeom>
        </p:spPr>
      </p:pic>
      <p:sp>
        <p:nvSpPr>
          <p:cNvPr id="10" name="Rectangle 9">
            <a:extLst>
              <a:ext uri="{FF2B5EF4-FFF2-40B4-BE49-F238E27FC236}">
                <a16:creationId xmlns:a16="http://schemas.microsoft.com/office/drawing/2014/main" xmlns="" id="{3B5B879A-C517-4582-A22A-B9E13BDD6CBC}"/>
              </a:ext>
            </a:extLst>
          </p:cNvPr>
          <p:cNvSpPr/>
          <p:nvPr/>
        </p:nvSpPr>
        <p:spPr>
          <a:xfrm>
            <a:off x="3343103" y="-62142"/>
            <a:ext cx="5261317" cy="530943"/>
          </a:xfrm>
          <a:prstGeom prst="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kern="0" dirty="0" smtClean="0">
                <a:solidFill>
                  <a:prstClr val="black"/>
                </a:solidFill>
                <a:latin typeface="Times New Roman" panose="02020603050405020304" pitchFamily="18" charset="0"/>
                <a:cs typeface="Times New Roman" panose="02020603050405020304" pitchFamily="18" charset="0"/>
              </a:rPr>
              <a:t>KHỞI ĐỘNG</a:t>
            </a:r>
            <a:endParaRPr kumimoji="0" lang="en-US" sz="26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44388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892" y="0"/>
            <a:ext cx="6399540" cy="812643"/>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dirty="0" smtClean="0">
                <a:solidFill>
                  <a:schemeClr val="tx1"/>
                </a:solidFill>
                <a:latin typeface="Times New Roman" panose="02020603050405020304" charset="0"/>
                <a:cs typeface="Times New Roman" panose="02020603050405020304" charset="0"/>
                <a:sym typeface="+mn-ea"/>
              </a:rPr>
              <a:t>HÌNH THÀNH KIẾN THỨC</a:t>
            </a:r>
            <a:endParaRPr lang="en-US" dirty="0">
              <a:solidFill>
                <a:schemeClr val="tx1"/>
              </a:solidFill>
            </a:endParaRPr>
          </a:p>
        </p:txBody>
      </p:sp>
      <p:sp>
        <p:nvSpPr>
          <p:cNvPr id="3" name="Content Placeholder 2"/>
          <p:cNvSpPr>
            <a:spLocks noGrp="1"/>
          </p:cNvSpPr>
          <p:nvPr>
            <p:ph idx="1"/>
          </p:nvPr>
        </p:nvSpPr>
        <p:spPr>
          <a:xfrm>
            <a:off x="5201812" y="3009650"/>
            <a:ext cx="4107576" cy="697230"/>
          </a:xfrm>
        </p:spPr>
        <p:style>
          <a:lnRef idx="1">
            <a:schemeClr val="accent4"/>
          </a:lnRef>
          <a:fillRef idx="2">
            <a:schemeClr val="accent4"/>
          </a:fillRef>
          <a:effectRef idx="1">
            <a:schemeClr val="accent4"/>
          </a:effectRef>
          <a:fontRef idx="minor">
            <a:schemeClr val="dk1"/>
          </a:fontRef>
        </p:style>
        <p:txBody>
          <a:bodyPr>
            <a:noAutofit/>
          </a:bodyPr>
          <a:lstStyle/>
          <a:p>
            <a:pPr marL="0" inden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1</a:t>
            </a:r>
            <a:r>
              <a:rPr lang="en-US"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a:gradFill>
                  <a:gsLst>
                    <a:gs pos="0">
                      <a:srgbClr val="007BD3"/>
                    </a:gs>
                    <a:gs pos="100000">
                      <a:srgbClr val="034373"/>
                    </a:gs>
                  </a:gsLst>
                  <a:lin scaled="0"/>
                </a:gradFill>
                <a:latin typeface="Times New Roman" panose="02020603050405020304" charset="0"/>
                <a:cs typeface="Times New Roman" panose="02020603050405020304" charset="0"/>
              </a:rPr>
              <a:t>V</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ật</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lí</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4" name="Content Placeholder 2"/>
          <p:cNvSpPr>
            <a:spLocks noGrp="1"/>
          </p:cNvSpPr>
          <p:nvPr/>
        </p:nvSpPr>
        <p:spPr>
          <a:xfrm>
            <a:off x="5201812" y="3914235"/>
            <a:ext cx="4491491" cy="70167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2</a:t>
            </a:r>
            <a:r>
              <a:rPr lang="en-US"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Sinh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học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5" name="Content Placeholder 2"/>
          <p:cNvSpPr>
            <a:spLocks noGrp="1"/>
          </p:cNvSpPr>
          <p:nvPr/>
        </p:nvSpPr>
        <p:spPr>
          <a:xfrm>
            <a:off x="5176412" y="5924392"/>
            <a:ext cx="6311130" cy="65079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4.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Trái</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đất</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và</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bầu</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trời</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6" name="Content Placeholder 2"/>
          <p:cNvSpPr txBox="1">
            <a:spLocks/>
          </p:cNvSpPr>
          <p:nvPr/>
        </p:nvSpPr>
        <p:spPr>
          <a:xfrm>
            <a:off x="5176412" y="4921536"/>
            <a:ext cx="4542290" cy="69723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3.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Hóa</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học</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7" name="Content Placeholder 2"/>
          <p:cNvSpPr>
            <a:spLocks noGrp="1"/>
          </p:cNvSpPr>
          <p:nvPr/>
        </p:nvSpPr>
        <p:spPr>
          <a:xfrm>
            <a:off x="64511" y="955204"/>
            <a:ext cx="8064500" cy="69723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1.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chủ</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yếu</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của</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khoa</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học</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tự</a:t>
            </a:r>
            <a:r>
              <a:rPr lang="en-US" sz="3200"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latin typeface="Times New Roman" panose="02020603050405020304" charset="0"/>
                <a:cs typeface="Times New Roman" panose="02020603050405020304" charset="0"/>
              </a:rPr>
              <a:t>nhiên</a:t>
            </a:r>
            <a:endParaRPr lang="en-US" sz="3200"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8" name="Rectangle 7"/>
          <p:cNvSpPr/>
          <p:nvPr/>
        </p:nvSpPr>
        <p:spPr>
          <a:xfrm>
            <a:off x="64511" y="3358265"/>
            <a:ext cx="4362138" cy="2640723"/>
          </a:xfrm>
          <a:prstGeom prst="rect">
            <a:avLst/>
          </a:prstGeom>
        </p:spPr>
        <p:txBody>
          <a:bodyPr wrap="square">
            <a:spAutoFit/>
          </a:bodyPr>
          <a:lstStyle/>
          <a:p>
            <a:pPr indent="360045" algn="just">
              <a:lnSpc>
                <a:spcPct val="115000"/>
              </a:lnSpc>
            </a:pPr>
            <a:r>
              <a:rPr lang="en-US" sz="2400" b="1" dirty="0" err="1" smtClean="0">
                <a:solidFill>
                  <a:srgbClr val="FF0000"/>
                </a:solidFill>
                <a:latin typeface="Times New Roman" panose="02020603050405020304" pitchFamily="18" charset="0"/>
                <a:ea typeface="Calibri" panose="020F0502020204030204" pitchFamily="34" charset="0"/>
              </a:rPr>
              <a:t>Nhiệm</a:t>
            </a:r>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err="1" smtClean="0">
                <a:solidFill>
                  <a:srgbClr val="FF0000"/>
                </a:solidFill>
                <a:latin typeface="Times New Roman" panose="02020603050405020304" pitchFamily="18" charset="0"/>
                <a:ea typeface="Calibri" panose="020F0502020204030204" pitchFamily="34" charset="0"/>
              </a:rPr>
              <a:t>vụ</a:t>
            </a:r>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err="1" smtClean="0">
                <a:latin typeface="Times New Roman" panose="02020603050405020304" pitchFamily="18" charset="0"/>
                <a:ea typeface="Calibri" panose="020F0502020204030204" pitchFamily="34" charset="0"/>
              </a:rPr>
              <a:t>Mỗi</a:t>
            </a:r>
            <a:r>
              <a:rPr lang="en-US" sz="2400" b="1" dirty="0" smtClean="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thảo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luận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trong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thời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gian</a:t>
            </a:r>
            <a:r>
              <a:rPr lang="en-US" sz="2400" b="1" dirty="0">
                <a:latin typeface="Times New Roman" panose="02020603050405020304" pitchFamily="18" charset="0"/>
                <a:ea typeface="Calibri" panose="020F0502020204030204" pitchFamily="34" charset="0"/>
              </a:rPr>
              <a:t> 5 </a:t>
            </a:r>
            <a:r>
              <a:rPr lang="en-US" sz="2400" b="1" dirty="0" err="1">
                <a:latin typeface="Times New Roman" panose="02020603050405020304" pitchFamily="18" charset="0"/>
                <a:ea typeface="Calibri" panose="020F0502020204030204" pitchFamily="34" charset="0"/>
              </a:rPr>
              <a:t>phút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đề</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xuất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một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thí</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nghiệm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nghiên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cứu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điển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một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lĩnh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vực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khoa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học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tự</a:t>
            </a:r>
            <a:r>
              <a:rPr lang="en-US" sz="2400" b="1" dirty="0">
                <a:latin typeface="Times New Roman" panose="02020603050405020304" pitchFamily="18" charset="0"/>
                <a:ea typeface="Calibri" panose="020F0502020204030204" pitchFamily="34" charset="0"/>
              </a:rPr>
              <a:t> </a:t>
            </a:r>
            <a:r>
              <a:rPr lang="en-US" sz="2400" b="1" dirty="0" err="1" smtClean="0">
                <a:latin typeface="Times New Roman" panose="02020603050405020304" pitchFamily="18" charset="0"/>
                <a:ea typeface="Calibri" panose="020F0502020204030204" pitchFamily="34" charset="0"/>
              </a:rPr>
              <a:t>nhiên</a:t>
            </a:r>
            <a:r>
              <a:rPr lang="en-US" sz="2400" b="1" dirty="0">
                <a:latin typeface="Times New Roman" panose="02020603050405020304" pitchFamily="18" charset="0"/>
                <a:ea typeface="Calibri" panose="020F0502020204030204" pitchFamily="34" charset="0"/>
              </a:rPr>
              <a:t> </a:t>
            </a:r>
            <a:r>
              <a:rPr lang="en-US" sz="2400" b="1" dirty="0" err="1" smtClean="0">
                <a:latin typeface="Times New Roman" panose="02020603050405020304" pitchFamily="18" charset="0"/>
                <a:ea typeface="Calibri" panose="020F0502020204030204" pitchFamily="34" charset="0"/>
              </a:rPr>
              <a:t>dựa</a:t>
            </a:r>
            <a:r>
              <a:rPr lang="en-US" sz="2400" b="1" dirty="0" smtClean="0">
                <a:latin typeface="Times New Roman" panose="02020603050405020304" pitchFamily="18" charset="0"/>
                <a:ea typeface="Calibri" panose="020F0502020204030204" pitchFamily="34" charset="0"/>
              </a:rPr>
              <a:t> </a:t>
            </a:r>
            <a:r>
              <a:rPr lang="en-US" sz="2400" b="1" dirty="0" err="1" smtClean="0">
                <a:latin typeface="Times New Roman" panose="02020603050405020304" pitchFamily="18" charset="0"/>
                <a:ea typeface="Calibri" panose="020F0502020204030204" pitchFamily="34" charset="0"/>
              </a:rPr>
              <a:t>vào</a:t>
            </a:r>
            <a:r>
              <a:rPr lang="en-US" sz="2400" b="1" dirty="0" smtClean="0">
                <a:latin typeface="Times New Roman" panose="02020603050405020304" pitchFamily="18" charset="0"/>
                <a:ea typeface="Calibri" panose="020F0502020204030204" pitchFamily="34" charset="0"/>
              </a:rPr>
              <a:t>  </a:t>
            </a:r>
            <a:r>
              <a:rPr lang="en-US" sz="2400" b="1" dirty="0" err="1" smtClean="0">
                <a:latin typeface="Times New Roman" panose="02020603050405020304" pitchFamily="18" charset="0"/>
                <a:ea typeface="Calibri" panose="020F0502020204030204" pitchFamily="34" charset="0"/>
              </a:rPr>
              <a:t>thông</a:t>
            </a:r>
            <a:r>
              <a:rPr lang="en-US" sz="2400" b="1" dirty="0" smtClean="0">
                <a:latin typeface="Times New Roman" panose="02020603050405020304" pitchFamily="18" charset="0"/>
                <a:ea typeface="Calibri" panose="020F0502020204030204" pitchFamily="34" charset="0"/>
              </a:rPr>
              <a:t> tin SGK.</a:t>
            </a:r>
            <a:endParaRPr lang="en-US" sz="2400" b="1" dirty="0">
              <a:effectLst/>
              <a:latin typeface="Times New Roman" panose="02020603050405020304" pitchFamily="18" charset="0"/>
              <a:ea typeface="Calibri" panose="020F0502020204030204" pitchFamily="34" charset="0"/>
            </a:endParaRPr>
          </a:p>
        </p:txBody>
      </p:sp>
      <p:sp>
        <p:nvSpPr>
          <p:cNvPr id="9" name="Oval Callout 8"/>
          <p:cNvSpPr/>
          <p:nvPr/>
        </p:nvSpPr>
        <p:spPr>
          <a:xfrm>
            <a:off x="194872" y="1794994"/>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Chuyển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vụ</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60624492"/>
      </p:ext>
    </p:extLst>
  </p:cSld>
  <p:clrMapOvr>
    <a:masterClrMapping/>
  </p:clrMapOvr>
  <p:transition>
    <p:wheel spokes="8"/>
  </p:transition>
  <p:timing>
    <p:tnLst>
      <p:par>
        <p:cTn id="1" dur="indefinite" restart="never" nodeType="tmRoot"/>
      </p:par>
    </p:tnLst>
    <p:bldLst>
      <p:bldP spid="3" grpId="1" build="p" animBg="1"/>
      <p:bldP spid="4" grpId="1" animBg="1"/>
      <p:bldP spid="5" grpId="1" animBg="1"/>
      <p:bldP spid="6" grpI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459" y="2068268"/>
            <a:ext cx="10822899" cy="2034660"/>
          </a:xfrm>
          <a:prstGeom prst="rect">
            <a:avLst/>
          </a:prstGeom>
        </p:spPr>
        <p:txBody>
          <a:bodyPr wrap="square">
            <a:spAutoFit/>
          </a:bodyPr>
          <a:lstStyle/>
          <a:p>
            <a:pPr indent="360045" algn="just">
              <a:lnSpc>
                <a:spcPct val="115000"/>
              </a:lnSpc>
            </a:pPr>
            <a:r>
              <a:rPr lang="en-US" sz="2800" dirty="0">
                <a:solidFill>
                  <a:srgbClr val="000000"/>
                </a:solidFill>
                <a:latin typeface="Times New Roman" panose="02020603050405020304" pitchFamily="18" charset="0"/>
                <a:ea typeface="Calibri" panose="020F0502020204030204" pitchFamily="34" charset="0"/>
              </a:rPr>
              <a:t>- GV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nhóm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nhóm</a:t>
            </a:r>
            <a:r>
              <a:rPr lang="en-US" sz="2800" dirty="0">
                <a:solidFill>
                  <a:srgbClr val="000000"/>
                </a:solidFill>
                <a:latin typeface="Times New Roman" panose="02020603050405020304" pitchFamily="18" charset="0"/>
                <a:ea typeface="Calibri" panose="020F0502020204030204" pitchFamily="34" charset="0"/>
              </a:rPr>
              <a:t>. </a:t>
            </a:r>
          </a:p>
          <a:p>
            <a:pPr indent="360045" algn="just">
              <a:lnSpc>
                <a:spcPct val="115000"/>
              </a:lnSpc>
            </a:pPr>
            <a:r>
              <a:rPr lang="en-US" sz="2800" dirty="0">
                <a:solidFill>
                  <a:srgbClr val="000000"/>
                </a:solidFill>
                <a:latin typeface="Times New Roman" panose="02020603050405020304" pitchFamily="18" charset="0"/>
                <a:ea typeface="Calibri" panose="020F0502020204030204" pitchFamily="34" charset="0"/>
              </a:rPr>
              <a:t>- GV </a:t>
            </a:r>
            <a:r>
              <a:rPr lang="en-US" sz="2800" dirty="0" err="1">
                <a:solidFill>
                  <a:srgbClr val="000000"/>
                </a:solidFill>
                <a:latin typeface="Times New Roman" panose="02020603050405020304" pitchFamily="18" charset="0"/>
                <a:ea typeface="Calibri" panose="020F0502020204030204" pitchFamily="34" charset="0"/>
              </a:rPr>
              <a:t>gọi</a:t>
            </a:r>
            <a:r>
              <a:rPr lang="en-US" sz="2800" dirty="0">
                <a:solidFill>
                  <a:srgbClr val="000000"/>
                </a:solidFill>
                <a:latin typeface="Times New Roman" panose="02020603050405020304" pitchFamily="18" charset="0"/>
                <a:ea typeface="Calibri" panose="020F0502020204030204" pitchFamily="34" charset="0"/>
              </a:rPr>
              <a:t> các </a:t>
            </a:r>
            <a:r>
              <a:rPr lang="en-US" sz="2800" dirty="0" err="1">
                <a:solidFill>
                  <a:srgbClr val="000000"/>
                </a:solidFill>
                <a:latin typeface="Times New Roman" panose="02020603050405020304" pitchFamily="18" charset="0"/>
                <a:ea typeface="Calibri" panose="020F0502020204030204" pitchFamily="34" charset="0"/>
              </a:rPr>
              <a:t>nhóm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xét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nhóm</a:t>
            </a:r>
            <a:r>
              <a:rPr lang="en-US" sz="2800" dirty="0">
                <a:solidFill>
                  <a:srgbClr val="000000"/>
                </a:solidFill>
                <a:latin typeface="Times New Roman" panose="02020603050405020304" pitchFamily="18" charset="0"/>
                <a:ea typeface="Calibri" panose="020F0502020204030204" pitchFamily="34" charset="0"/>
              </a:rPr>
              <a:t>. </a:t>
            </a:r>
          </a:p>
          <a:p>
            <a:pPr indent="360045" algn="just">
              <a:lnSpc>
                <a:spcPct val="115000"/>
              </a:lnSpc>
            </a:pPr>
            <a:r>
              <a:rPr lang="en-US" sz="2800" dirty="0">
                <a:solidFill>
                  <a:srgbClr val="000000"/>
                </a:solidFill>
                <a:latin typeface="Times New Roman" panose="02020603050405020304" pitchFamily="18" charset="0"/>
                <a:ea typeface="Calibri" panose="020F0502020204030204" pitchFamily="34" charset="0"/>
              </a:rPr>
              <a:t>- GV </a:t>
            </a:r>
            <a:r>
              <a:rPr lang="en-US" sz="2800" dirty="0" err="1">
                <a:solidFill>
                  <a:srgbClr val="000000"/>
                </a:solidFill>
                <a:latin typeface="Times New Roman" panose="02020603050405020304" pitchFamily="18" charset="0"/>
                <a:ea typeface="Calibri" panose="020F0502020204030204" pitchFamily="34" charset="0"/>
              </a:rPr>
              <a:t>hướng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dẫn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góp</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loại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bỏ</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xuất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an </a:t>
            </a:r>
            <a:r>
              <a:rPr lang="en-US" sz="2800" dirty="0" err="1">
                <a:solidFill>
                  <a:srgbClr val="000000"/>
                </a:solidFill>
                <a:latin typeface="Times New Roman" panose="02020603050405020304" pitchFamily="18" charset="0"/>
                <a:ea typeface="Calibri" panose="020F0502020204030204" pitchFamily="34" charset="0"/>
              </a:rPr>
              <a:t>toàn</a:t>
            </a: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5" name="Oval Callout 4"/>
          <p:cNvSpPr/>
          <p:nvPr/>
        </p:nvSpPr>
        <p:spPr>
          <a:xfrm>
            <a:off x="404734" y="236017"/>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Thực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vụ</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62492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0" y="2498715"/>
            <a:ext cx="4671060" cy="3459480"/>
          </a:xfrm>
          <a:prstGeom prst="rect">
            <a:avLst/>
          </a:prstGeom>
        </p:spPr>
      </p:pic>
      <p:sp>
        <p:nvSpPr>
          <p:cNvPr id="6" name="Content Placeholder 3"/>
          <p:cNvSpPr>
            <a:spLocks noGrp="1"/>
          </p:cNvSpPr>
          <p:nvPr/>
        </p:nvSpPr>
        <p:spPr>
          <a:xfrm>
            <a:off x="5819775" y="3436827"/>
            <a:ext cx="6372225" cy="100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rgbClr val="FF0000"/>
                </a:solidFill>
                <a:latin typeface="Times New Roman" panose="02020603050405020304" charset="0"/>
                <a:cs typeface="Times New Roman" panose="02020603050405020304" charset="0"/>
              </a:rPr>
              <a:t>Tờ</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giấy</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sau</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khi</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thả</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xuống</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sẽ</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từ</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từ</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rơi</a:t>
            </a:r>
            <a:endParaRPr lang="en-US" sz="3600" dirty="0">
              <a:solidFill>
                <a:srgbClr val="FF0000"/>
              </a:solidFill>
              <a:latin typeface="Times New Roman" panose="02020603050405020304" charset="0"/>
              <a:cs typeface="Times New Roman" panose="02020603050405020304" charset="0"/>
            </a:endParaRPr>
          </a:p>
        </p:txBody>
      </p:sp>
      <p:sp>
        <p:nvSpPr>
          <p:cNvPr id="12" name="Content Placeholder 2"/>
          <p:cNvSpPr txBox="1">
            <a:spLocks/>
          </p:cNvSpPr>
          <p:nvPr/>
        </p:nvSpPr>
        <p:spPr>
          <a:xfrm>
            <a:off x="0" y="662940"/>
            <a:ext cx="4107576" cy="69723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b="1" smtClean="0">
                <a:gradFill>
                  <a:gsLst>
                    <a:gs pos="0">
                      <a:srgbClr val="007BD3"/>
                    </a:gs>
                    <a:gs pos="100000">
                      <a:srgbClr val="034373"/>
                    </a:gs>
                  </a:gsLst>
                  <a:lin scaled="0"/>
                </a:gradFill>
                <a:latin typeface="Times New Roman" panose="02020603050405020304" charset="0"/>
                <a:cs typeface="Times New Roman" panose="02020603050405020304" charset="0"/>
              </a:rPr>
              <a:t>Nhóm 1. Lĩnh vực Vật lí</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19" name="Oval Callout 18"/>
          <p:cNvSpPr/>
          <p:nvPr/>
        </p:nvSpPr>
        <p:spPr>
          <a:xfrm>
            <a:off x="8004747" y="55612"/>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 calcmode="lin" valueType="num">
                                      <p:cBhvr additive="base">
                                        <p:cTn id="13" dur="5000" fill="hold"/>
                                        <p:tgtEl>
                                          <p:spTgt spid="12">
                                            <p:bg/>
                                          </p:spTgt>
                                        </p:tgtEl>
                                        <p:attrNameLst>
                                          <p:attrName>ppt_x</p:attrName>
                                        </p:attrNameLst>
                                      </p:cBhvr>
                                      <p:tavLst>
                                        <p:tav tm="0">
                                          <p:val>
                                            <p:strVal val="#ppt_x"/>
                                          </p:val>
                                        </p:tav>
                                        <p:tav tm="100000">
                                          <p:val>
                                            <p:strVal val="#ppt_x"/>
                                          </p:val>
                                        </p:tav>
                                      </p:tavLst>
                                    </p:anim>
                                    <p:anim calcmode="lin" valueType="num">
                                      <p:cBhvr additive="base">
                                        <p:cTn id="14" dur="50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12" grpId="0" build="p" animBg="1"/>
      <p:bldP spid="12" grpI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nvSpPr>
        <p:spPr>
          <a:xfrm>
            <a:off x="6730583" y="2558925"/>
            <a:ext cx="5113520" cy="1216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err="1">
                <a:solidFill>
                  <a:srgbClr val="FF0000"/>
                </a:solidFill>
                <a:latin typeface="Times New Roman" panose="02020603050405020304" charset="0"/>
                <a:cs typeface="Times New Roman" panose="02020603050405020304" charset="0"/>
              </a:rPr>
              <a:t>Sau</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khi</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hấp</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thụ</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nước</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hạt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đậu</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sẽ</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nảy</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mầm</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và</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phát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triển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thành</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cây</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hoàn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chỉnh</a:t>
            </a:r>
            <a:r>
              <a:rPr lang="en-US" sz="3200" dirty="0">
                <a:solidFill>
                  <a:srgbClr val="FF0000"/>
                </a:solidFill>
                <a:latin typeface="Times New Roman" panose="02020603050405020304" charset="0"/>
                <a:cs typeface="Times New Roman" panose="02020603050405020304" charset="0"/>
              </a:rPr>
              <a:t>.</a:t>
            </a:r>
          </a:p>
        </p:txBody>
      </p:sp>
      <p:pic>
        <p:nvPicPr>
          <p:cNvPr id="5" name="SỰ NẢY MẦM CỦA HẠT ĐẬU TƯƠNG">
            <a:hlinkClick r:id="" action="ppaction://media"/>
          </p:cNvPr>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68579" y="1463674"/>
            <a:ext cx="6032418" cy="3513059"/>
          </a:xfrm>
          <a:prstGeom prst="rect">
            <a:avLst/>
          </a:prstGeom>
        </p:spPr>
      </p:pic>
      <p:sp>
        <p:nvSpPr>
          <p:cNvPr id="16" name="Text Box 15"/>
          <p:cNvSpPr txBox="1"/>
          <p:nvPr/>
        </p:nvSpPr>
        <p:spPr>
          <a:xfrm>
            <a:off x="68579" y="5488888"/>
            <a:ext cx="4283710" cy="706755"/>
          </a:xfrm>
          <a:prstGeom prst="rect">
            <a:avLst/>
          </a:prstGeom>
          <a:noFill/>
        </p:spPr>
        <p:txBody>
          <a:bodyPr wrap="square" rtlCol="0" anchor="t">
            <a:spAutoFit/>
          </a:bodyPr>
          <a:lstStyle/>
          <a:p>
            <a:pPr algn="ctr"/>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3: </a:t>
            </a:r>
          </a:p>
          <a:p>
            <a:pPr algn="ctr"/>
            <a:r>
              <a:rPr lang="en-US" sz="2000" dirty="0" err="1">
                <a:latin typeface="Times New Roman" panose="02020603050405020304" charset="0"/>
                <a:cs typeface="Times New Roman" panose="02020603050405020304" charset="0"/>
              </a:rPr>
              <a:t>Quan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sát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quá</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trình</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nảy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mầm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của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hạt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đậu</a:t>
            </a:r>
            <a:r>
              <a:rPr lang="en-US" sz="2000" dirty="0">
                <a:latin typeface="Times New Roman" panose="02020603050405020304" charset="0"/>
                <a:cs typeface="Times New Roman" panose="02020603050405020304" charset="0"/>
              </a:rPr>
              <a:t>.</a:t>
            </a:r>
          </a:p>
        </p:txBody>
      </p:sp>
      <p:sp>
        <p:nvSpPr>
          <p:cNvPr id="20" name="Content Placeholder 2"/>
          <p:cNvSpPr>
            <a:spLocks noGrp="1"/>
          </p:cNvSpPr>
          <p:nvPr/>
        </p:nvSpPr>
        <p:spPr>
          <a:xfrm>
            <a:off x="-35311" y="331471"/>
            <a:ext cx="4491491" cy="70167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Nhóm</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2</a:t>
            </a:r>
            <a:r>
              <a:rPr lang="en-US" b="1" dirty="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Lĩnh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vực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Sinh</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 </a:t>
            </a:r>
            <a:r>
              <a:rPr lang="en-US" b="1" dirty="0" err="1" smtClean="0">
                <a:gradFill>
                  <a:gsLst>
                    <a:gs pos="0">
                      <a:srgbClr val="007BD3"/>
                    </a:gs>
                    <a:gs pos="100000">
                      <a:srgbClr val="034373"/>
                    </a:gs>
                  </a:gsLst>
                  <a:lin scaled="0"/>
                </a:gradFill>
                <a:latin typeface="Times New Roman" panose="02020603050405020304" charset="0"/>
                <a:cs typeface="Times New Roman" panose="02020603050405020304" charset="0"/>
              </a:rPr>
              <a:t>học</a:t>
            </a:r>
            <a:r>
              <a:rPr lang="en-US" b="1" dirty="0" smtClean="0">
                <a:gradFill>
                  <a:gsLst>
                    <a:gs pos="0">
                      <a:srgbClr val="007BD3"/>
                    </a:gs>
                    <a:gs pos="100000">
                      <a:srgbClr val="034373"/>
                    </a:gs>
                  </a:gsLst>
                  <a:lin scaled="0"/>
                </a:gradFill>
                <a:latin typeface="Times New Roman" panose="02020603050405020304" charset="0"/>
                <a:cs typeface="Times New Roman" panose="02020603050405020304" charset="0"/>
              </a:rPr>
              <a:t>.</a:t>
            </a:r>
            <a:endParaRPr lang="en-US" b="1" dirty="0">
              <a:gradFill>
                <a:gsLst>
                  <a:gs pos="0">
                    <a:srgbClr val="007BD3"/>
                  </a:gs>
                  <a:gs pos="100000">
                    <a:srgbClr val="034373"/>
                  </a:gs>
                </a:gsLst>
                <a:lin scaled="0"/>
              </a:gradFill>
              <a:latin typeface="Times New Roman" panose="02020603050405020304" charset="0"/>
              <a:cs typeface="Times New Roman" panose="02020603050405020304" charset="0"/>
            </a:endParaRPr>
          </a:p>
        </p:txBody>
      </p:sp>
      <p:sp>
        <p:nvSpPr>
          <p:cNvPr id="21" name="Oval Callout 20"/>
          <p:cNvSpPr/>
          <p:nvPr/>
        </p:nvSpPr>
        <p:spPr>
          <a:xfrm>
            <a:off x="8004747" y="55612"/>
            <a:ext cx="3340252" cy="1214655"/>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to="" calcmode="lin" valueType="num">
                                      <p:cBhvr>
                                        <p:cTn id="14"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6" grpId="1"/>
      <p:bldP spid="6" grpId="2"/>
      <p:bldP spid="20" grpId="0" animBg="1"/>
      <p:bldP spid="2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2320</Words>
  <Application>Microsoft Office PowerPoint</Application>
  <PresentationFormat>Custom</PresentationFormat>
  <Paragraphs>302</Paragraphs>
  <Slides>46</Slides>
  <Notes>4</Notes>
  <HiddenSlides>0</HiddenSlides>
  <MMClips>1</MMClips>
  <ScaleCrop>false</ScaleCrop>
  <HeadingPairs>
    <vt:vector size="4" baseType="variant">
      <vt:variant>
        <vt:lpstr>Theme</vt:lpstr>
      </vt:variant>
      <vt:variant>
        <vt:i4>26</vt:i4>
      </vt:variant>
      <vt:variant>
        <vt:lpstr>Slide Titles</vt:lpstr>
      </vt:variant>
      <vt:variant>
        <vt:i4>46</vt:i4>
      </vt:variant>
    </vt:vector>
  </HeadingPairs>
  <TitlesOfParts>
    <vt:vector size="72"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Slide 1</vt:lpstr>
      <vt:lpstr>Slide 2</vt:lpstr>
      <vt:lpstr>BÀI 2. CÁC LĨNH VỰC CHỦ YẾU CỦA KHOA HỌC TỰ NHIÊN</vt:lpstr>
      <vt:lpstr>NỘI DUNG</vt:lpstr>
      <vt:lpstr>Slide 5</vt:lpstr>
      <vt:lpstr>HÌNH THÀNH KIẾN THỨC</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Thế giới vật chất </vt:lpstr>
      <vt:lpstr>Slide 24</vt:lpstr>
      <vt:lpstr>Slide 25</vt:lpstr>
      <vt:lpstr>Slide 26</vt:lpstr>
      <vt:lpstr> Sinh vật lớn lên, tăng trưởng về kích thước và hình thành các bộ phận mới.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a) Vật lý học: </vt:lpstr>
      <vt:lpstr>b)Hóa học: </vt:lpstr>
      <vt:lpstr>c)Sinh học: cắt ghép,chiết cành, sản xuất phân  vi sinh,..</vt:lpstr>
      <vt:lpstr>d)Khoa học trái đất: dự báo thời tiết, cảnh báo lũ quét, sóng thần,sạt lở đất,...</vt:lpstr>
      <vt:lpstr>e)Thiên văn học: quan sát hiện tượng nhật thực, nguyệt thực,...</vt:lpstr>
      <vt:lpstr>Câu 3. Em có thể phân biệt khoa học về vật chất (vật lí, hoá học,...) và khoa học về sự sống (sinh học) dựa vào sự khác biệt nào?</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CÁC LĨNH VỰC CHỦ YẾU CỦA KHOA HỌC TỰ NHIÊN</dc:title>
  <dc:creator>admin</dc:creator>
  <cp:lastModifiedBy>User</cp:lastModifiedBy>
  <cp:revision>91</cp:revision>
  <dcterms:created xsi:type="dcterms:W3CDTF">2021-09-10T08:51:00Z</dcterms:created>
  <dcterms:modified xsi:type="dcterms:W3CDTF">2025-01-16T07:32:39Z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E98B186A9255432283B133932256313F</vt:lpwstr>
  </property>
  <property fmtid="{D5CDD505-2E9C-101B-9397-08002B2CF9AE}" pid="3" name="KSOProductBuildVer">
    <vt:lpwstr>1033-11.2.0.10265</vt:lpwstr>
  </property>
</Properties>
</file>