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29" r:id="rId4"/>
    <p:sldId id="269" r:id="rId5"/>
    <p:sldId id="294" r:id="rId6"/>
    <p:sldId id="330" r:id="rId7"/>
    <p:sldId id="313" r:id="rId8"/>
    <p:sldId id="331" r:id="rId9"/>
    <p:sldId id="332" r:id="rId10"/>
    <p:sldId id="314" r:id="rId11"/>
    <p:sldId id="316" r:id="rId12"/>
    <p:sldId id="304" r:id="rId13"/>
    <p:sldId id="334" r:id="rId14"/>
    <p:sldId id="333" r:id="rId15"/>
    <p:sldId id="335" r:id="rId16"/>
    <p:sldId id="317" r:id="rId17"/>
    <p:sldId id="318" r:id="rId18"/>
    <p:sldId id="291" r:id="rId19"/>
    <p:sldId id="336" r:id="rId20"/>
    <p:sldId id="321" r:id="rId21"/>
    <p:sldId id="305" r:id="rId22"/>
    <p:sldId id="337" r:id="rId23"/>
    <p:sldId id="271" r:id="rId24"/>
    <p:sldId id="338" r:id="rId25"/>
    <p:sldId id="339" r:id="rId26"/>
    <p:sldId id="340" r:id="rId27"/>
    <p:sldId id="276" r:id="rId28"/>
    <p:sldId id="32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3" autoAdjust="0"/>
    <p:restoredTop sz="94660"/>
  </p:normalViewPr>
  <p:slideViewPr>
    <p:cSldViewPr snapToGrid="0">
      <p:cViewPr varScale="1">
        <p:scale>
          <a:sx n="82" d="100"/>
          <a:sy n="82" d="100"/>
        </p:scale>
        <p:origin x="77" y="4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6/4/2024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dubaonhanluchcmc.gov.vn/" TargetMode="External"/><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hyperlink" Target="https://www.ilo.org/global/lang--en/index.htm" TargetMode="External"/><Relationship Id="rId4" Type="http://schemas.openxmlformats.org/officeDocument/2006/relationships/hyperlink" Target="https://molisa.gov.v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588" y="1081378"/>
            <a:ext cx="11791785" cy="562066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255177" y="1352730"/>
            <a:ext cx="6729823" cy="5352869"/>
          </a:xfrm>
          <a:prstGeom prst="rect">
            <a:avLst/>
          </a:prstGeom>
        </p:spPr>
      </p:pic>
      <p:sp>
        <p:nvSpPr>
          <p:cNvPr id="4" name="Rectangle 3"/>
          <p:cNvSpPr/>
          <p:nvPr/>
        </p:nvSpPr>
        <p:spPr>
          <a:xfrm>
            <a:off x="355599" y="152401"/>
            <a:ext cx="10481733"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Nêu các yếu tố ảnh hưởng đến thị trường lao động.</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2. Quan sát Hình 3.1 và nhận xét sự chuyển dịch cơ cấu lao động trong nền kinh tế.</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7128932" y="1073259"/>
            <a:ext cx="3708400" cy="4832092"/>
          </a:xfrm>
          <a:prstGeom prst="rect">
            <a:avLst/>
          </a:prstGeom>
        </p:spPr>
        <p:txBody>
          <a:bodyPr wrap="square">
            <a:spAutoFit/>
          </a:bodyPr>
          <a:lstStyle/>
          <a:p>
            <a:pPr>
              <a:spcAft>
                <a:spcPts val="0"/>
              </a:spcAft>
            </a:pPr>
            <a:r>
              <a:rPr lang="en-US" sz="2200" b="1">
                <a:solidFill>
                  <a:srgbClr val="FF0000"/>
                </a:solidFill>
                <a:latin typeface="Times New Roman" panose="02020603050405020304" pitchFamily="18" charset="0"/>
                <a:ea typeface="Times New Roman" panose="02020603050405020304" pitchFamily="18" charset="0"/>
              </a:rPr>
              <a:t>1. Các yếu tố ảnh hưởng đến thị trường lao động:</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 Sự tiến bộ của khoa học, kĩ thuật và công nghệ</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 Chuyển dịch cơ cấu</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 Nhu cầu lao động</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 Nguồn cung lao động</a:t>
            </a:r>
          </a:p>
          <a:p>
            <a:pPr>
              <a:spcAft>
                <a:spcPts val="0"/>
              </a:spcAft>
            </a:pPr>
            <a:r>
              <a:rPr lang="en-US" sz="2200" b="1">
                <a:solidFill>
                  <a:srgbClr val="FF0000"/>
                </a:solidFill>
                <a:latin typeface="Times New Roman" panose="02020603050405020304" pitchFamily="18" charset="0"/>
                <a:ea typeface="Times New Roman" panose="02020603050405020304" pitchFamily="18" charset="0"/>
              </a:rPr>
              <a:t>2. Thị trường lao động có sự chuyển dịch cơ cấu theo hướng tăng tỉ lệ người lao động trong lĩnh vực công nghiệp, dịch vụ: giảm tỉ lệ người lao động trong lĩnh vực nông nghiệp.</a:t>
            </a:r>
            <a:endParaRPr lang="en-US" sz="2200" b="1">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125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7867" y="804671"/>
            <a:ext cx="10693400" cy="2308324"/>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I.Thị trường lao động</a:t>
            </a:r>
            <a:endParaRPr lang="en-US" sz="2400" b="1">
              <a:latin typeface="Times New Roman" panose="02020603050405020304" pitchFamily="18" charset="0"/>
              <a:ea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2.Các yếu tố ảnh hưởng tới thị trường lao động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Sự tiến bộ của khoa học, kĩ thuật và công nghệ</a:t>
            </a:r>
          </a:p>
          <a:p>
            <a:r>
              <a:rPr lang="en-US" sz="2400">
                <a:latin typeface="Times New Roman" panose="02020603050405020304" pitchFamily="18" charset="0"/>
                <a:cs typeface="Times New Roman" panose="02020603050405020304" pitchFamily="18" charset="0"/>
              </a:rPr>
              <a:t>- Chuyển dịch cơ cấu</a:t>
            </a:r>
          </a:p>
          <a:p>
            <a:r>
              <a:rPr lang="en-US" sz="2400">
                <a:latin typeface="Times New Roman" panose="02020603050405020304" pitchFamily="18" charset="0"/>
                <a:cs typeface="Times New Roman" panose="02020603050405020304" pitchFamily="18" charset="0"/>
              </a:rPr>
              <a:t>- Nhu cầu lao động</a:t>
            </a:r>
          </a:p>
          <a:p>
            <a:r>
              <a:rPr lang="en-US" sz="2400">
                <a:latin typeface="Times New Roman" panose="02020603050405020304" pitchFamily="18" charset="0"/>
                <a:cs typeface="Times New Roman" panose="02020603050405020304" pitchFamily="18" charset="0"/>
              </a:rPr>
              <a:t>- Nguồn cung lao động</a:t>
            </a:r>
          </a:p>
        </p:txBody>
      </p:sp>
    </p:spTree>
    <p:extLst>
      <p:ext uri="{BB962C8B-B14F-4D97-AF65-F5344CB8AC3E}">
        <p14:creationId xmlns:p14="http://schemas.microsoft.com/office/powerpoint/2010/main" val="55318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630" y="187568"/>
            <a:ext cx="10832123"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cs typeface="Times New Roman" panose="02020603050405020304" pitchFamily="18" charset="0"/>
              </a:rPr>
              <a:t>Em hãy đọc một số nội dung trong bảng tin thị trường lao động (Hình 3.2) và chỉ ra một số thông tin thị trường lao động cung cấp</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34343" y="1018565"/>
            <a:ext cx="11088963" cy="5755459"/>
          </a:xfrm>
          <a:prstGeom prst="rect">
            <a:avLst/>
          </a:prstGeom>
        </p:spPr>
      </p:pic>
    </p:spTree>
    <p:extLst>
      <p:ext uri="{BB962C8B-B14F-4D97-AF65-F5344CB8AC3E}">
        <p14:creationId xmlns:p14="http://schemas.microsoft.com/office/powerpoint/2010/main" val="164987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9630" y="187568"/>
            <a:ext cx="10832123" cy="830997"/>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cs typeface="Times New Roman" panose="02020603050405020304" pitchFamily="18" charset="0"/>
              </a:rPr>
              <a:t>Em hãy đọc một số nội dung trong bảng tin thị trường lao động (Hình 3.2) và chỉ ra một số thông tin thị trường lao động cung cấp</a:t>
            </a:r>
            <a:endParaRPr lang="en-US" sz="24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69630" y="1018565"/>
            <a:ext cx="5767276" cy="5755459"/>
          </a:xfrm>
          <a:prstGeom prst="rect">
            <a:avLst/>
          </a:prstGeom>
        </p:spPr>
      </p:pic>
      <p:sp>
        <p:nvSpPr>
          <p:cNvPr id="3" name="Rectangle 2"/>
          <p:cNvSpPr/>
          <p:nvPr/>
        </p:nvSpPr>
        <p:spPr>
          <a:xfrm>
            <a:off x="6130212" y="1018565"/>
            <a:ext cx="5987925" cy="5909310"/>
          </a:xfrm>
          <a:prstGeom prst="rect">
            <a:avLst/>
          </a:prstGeom>
        </p:spPr>
        <p:txBody>
          <a:bodyPr wrap="square">
            <a:spAutoFit/>
          </a:bodyPr>
          <a:lstStyle/>
          <a:p>
            <a:r>
              <a:rPr lang="en-US" sz="2000">
                <a:solidFill>
                  <a:srgbClr val="FF0000"/>
                </a:solidFill>
                <a:latin typeface="Times New Roman" panose="02020603050405020304" pitchFamily="18" charset="0"/>
                <a:cs typeface="Times New Roman" panose="02020603050405020304" pitchFamily="18" charset="0"/>
              </a:rPr>
              <a:t>Sau khi tốt nghiệp trung học cơ sở, học sinh có thể lựa chọn những hướng đi liên quan tới nghề nghiệp trong lĩnh vực kĩ thuật, công nghệ sau:</a:t>
            </a:r>
          </a:p>
          <a:p>
            <a:r>
              <a:rPr lang="en-US" sz="2000">
                <a:solidFill>
                  <a:srgbClr val="FF0000"/>
                </a:solidFill>
                <a:latin typeface="Times New Roman" panose="02020603050405020304" pitchFamily="18" charset="0"/>
                <a:cs typeface="Times New Roman" panose="02020603050405020304" pitchFamily="18" charset="0"/>
              </a:rPr>
              <a:t>Thị trường lao động có vai trò quan trọng trong việc định hướng nghề nghiệp thuộc lĩnh vực kĩ thuật, công nghệ. Cụ thể:</a:t>
            </a:r>
          </a:p>
          <a:p>
            <a:r>
              <a:rPr lang="en-US" sz="2000">
                <a:solidFill>
                  <a:srgbClr val="FF0000"/>
                </a:solidFill>
                <a:latin typeface="Times New Roman" panose="02020603050405020304" pitchFamily="18" charset="0"/>
                <a:cs typeface="Times New Roman" panose="02020603050405020304" pitchFamily="18" charset="0"/>
              </a:rPr>
              <a:t>- Giúp người học định hướng lựa chọn ngành nghề. trình độ đào tạo phù hợp với năng lực, sở thích, điều kiện của cá nhân, qua đó làm tăng cơ hội có việc làm trong lĩnh vực kĩ thuật, công nghệ.</a:t>
            </a:r>
          </a:p>
          <a:p>
            <a:r>
              <a:rPr lang="en-US" sz="2000">
                <a:solidFill>
                  <a:srgbClr val="FF0000"/>
                </a:solidFill>
                <a:latin typeface="Times New Roman" panose="02020603050405020304" pitchFamily="18" charset="0"/>
                <a:cs typeface="Times New Roman" panose="02020603050405020304" pitchFamily="18" charset="0"/>
              </a:rPr>
              <a:t>- Giúp cơ sở đào tạo định hướng và phát triển chương trình đào tạo các ngành nghề, nhằm tạo nguồn nhân lực đáp ứng nhu cầu của thị trường lao động trong lĩnh vực kĩ thuật, công nghệ.</a:t>
            </a:r>
          </a:p>
          <a:p>
            <a:r>
              <a:rPr lang="en-US" sz="2000">
                <a:solidFill>
                  <a:srgbClr val="FF0000"/>
                </a:solidFill>
                <a:latin typeface="Times New Roman" panose="02020603050405020304" pitchFamily="18" charset="0"/>
                <a:cs typeface="Times New Roman" panose="02020603050405020304" pitchFamily="18" charset="0"/>
              </a:rPr>
              <a:t>- Giúp người lao động có cơ hội được tuyển dụng vào vị trí việc làm phù hợp năng lực, sở thích. nguyện vọng và giúp người sử dụng lao động tuyển dụng được người lao động phù hợp.</a:t>
            </a:r>
          </a:p>
          <a:p>
            <a:pPr>
              <a:spcAft>
                <a:spcPts val="0"/>
              </a:spcAft>
              <a:tabLst>
                <a:tab pos="2181225" algn="l"/>
              </a:tabLst>
            </a:pPr>
            <a:r>
              <a:rPr lang="vi-VN">
                <a:solidFill>
                  <a:srgbClr val="000000"/>
                </a:solidFill>
                <a:latin typeface="Times New Roman" panose="02020603050405020304" pitchFamily="18" charset="0"/>
                <a:ea typeface="Times New Roman" panose="02020603050405020304" pitchFamily="18" charset="0"/>
              </a:rPr>
              <a:t> </a:t>
            </a:r>
            <a:endParaRPr lang="en-US" sz="1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2770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3419" y="850173"/>
            <a:ext cx="11414449" cy="3693319"/>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a:t>
            </a:r>
            <a:r>
              <a:rPr lang="vi-VN" sz="2400" b="1" smtClean="0">
                <a:solidFill>
                  <a:srgbClr val="000000"/>
                </a:solidFill>
                <a:latin typeface="Times New Roman" panose="02020603050405020304" pitchFamily="18" charset="0"/>
                <a:ea typeface="Times New Roman" panose="02020603050405020304" pitchFamily="18" charset="0"/>
              </a:rPr>
              <a:t>. Thị </a:t>
            </a:r>
            <a:r>
              <a:rPr lang="vi-VN" sz="2400" b="1">
                <a:solidFill>
                  <a:srgbClr val="000000"/>
                </a:solidFill>
                <a:latin typeface="Times New Roman" panose="02020603050405020304" pitchFamily="18" charset="0"/>
                <a:ea typeface="Times New Roman" panose="02020603050405020304" pitchFamily="18" charset="0"/>
              </a:rPr>
              <a:t>trường lao động</a:t>
            </a:r>
            <a:endParaRPr lang="en-US" sz="2400" b="1">
              <a:latin typeface="Times New Roman" panose="02020603050405020304" pitchFamily="18" charset="0"/>
              <a:ea typeface="Times New Roman" panose="02020603050405020304" pitchFamily="18" charset="0"/>
            </a:endParaRPr>
          </a:p>
          <a:p>
            <a:r>
              <a:rPr lang="vi-VN"/>
              <a:t>3</a:t>
            </a:r>
            <a:r>
              <a:rPr lang="vi-VN" sz="2400">
                <a:latin typeface="Times New Roman" panose="02020603050405020304" pitchFamily="18" charset="0"/>
                <a:cs typeface="Times New Roman" panose="02020603050405020304" pitchFamily="18" charset="0"/>
              </a:rPr>
              <a:t>. Vai trò của thị trường lao động trong việc định hướng nghề nghiệp thuộc lĩnh vực kĩ thuật, công nghệ </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Phát triển kinh tế xã hội, đồng thời định hướng nghề nghiệp cho mỗi người.</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Giúp cơ sở đào tạo định hướng và phát triển chương trình đào tạo </a:t>
            </a:r>
            <a:r>
              <a:rPr lang="vi-VN" sz="2400">
                <a:latin typeface="Times New Roman" panose="02020603050405020304" pitchFamily="18" charset="0"/>
                <a:cs typeface="Times New Roman" panose="02020603050405020304" pitchFamily="18" charset="0"/>
              </a:rPr>
              <a:t>đáp ứng nhu cầu xã hội; người sử dụng lao động tuyển được người lao động phù hợp với nhu cầu của mình.</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Giúp người lao động có cơ hội được tuyển dụng vào vị trí việc làm phù hợp năng lực, sở thích. nguyện vọng và giúp người sử dụng lao động tuyển dụng được người lao động phù hợp.</a:t>
            </a:r>
          </a:p>
          <a:p>
            <a:r>
              <a:rPr lang="vi-VN"/>
              <a:t> </a:t>
            </a:r>
            <a:endParaRPr lang="en-US"/>
          </a:p>
        </p:txBody>
      </p:sp>
    </p:spTree>
    <p:extLst>
      <p:ext uri="{BB962C8B-B14F-4D97-AF65-F5344CB8AC3E}">
        <p14:creationId xmlns:p14="http://schemas.microsoft.com/office/powerpoint/2010/main" val="264720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2" y="755780"/>
            <a:ext cx="5896710" cy="5809142"/>
          </a:xfrm>
          <a:prstGeom prst="rect">
            <a:avLst/>
          </a:prstGeom>
        </p:spPr>
      </p:pic>
      <p:sp>
        <p:nvSpPr>
          <p:cNvPr id="6" name="Rectangle 5"/>
          <p:cNvSpPr/>
          <p:nvPr/>
        </p:nvSpPr>
        <p:spPr>
          <a:xfrm>
            <a:off x="269630" y="187568"/>
            <a:ext cx="10832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Xu hướng của thị trường lao động ở Việt Nam hiện nay là gì?</a:t>
            </a:r>
          </a:p>
        </p:txBody>
      </p:sp>
    </p:spTree>
    <p:extLst>
      <p:ext uri="{BB962C8B-B14F-4D97-AF65-F5344CB8AC3E}">
        <p14:creationId xmlns:p14="http://schemas.microsoft.com/office/powerpoint/2010/main" val="4136263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122" y="755780"/>
            <a:ext cx="5896710" cy="5809142"/>
          </a:xfrm>
          <a:prstGeom prst="rect">
            <a:avLst/>
          </a:prstGeom>
        </p:spPr>
      </p:pic>
      <p:sp>
        <p:nvSpPr>
          <p:cNvPr id="6" name="Rectangle 5"/>
          <p:cNvSpPr/>
          <p:nvPr/>
        </p:nvSpPr>
        <p:spPr>
          <a:xfrm>
            <a:off x="269630" y="187568"/>
            <a:ext cx="10832123" cy="461665"/>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Xu hướng của thị trường lao động ở Việt Nam hiện nay là gì?</a:t>
            </a:r>
          </a:p>
        </p:txBody>
      </p:sp>
      <p:sp>
        <p:nvSpPr>
          <p:cNvPr id="3" name="Rectangle 2"/>
          <p:cNvSpPr/>
          <p:nvPr/>
        </p:nvSpPr>
        <p:spPr>
          <a:xfrm>
            <a:off x="6096000" y="856585"/>
            <a:ext cx="5753878" cy="341632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Sau khi tốt nghiệp trung học cơ sở, học sinh có thể lựa chọn những hướng đi liên quan tới nghề nghiệp trong lĩnh vực kĩ thuật, công nghệ sau: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Xu hướng cung lớn hơn cầu</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Xu hướng tuyển dụng người lao động được đào tạo, có kinh nghiệm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Chất lượng lao động còn thấp, phân bổ nguồn lao động không đồng đều</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795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7867" y="804671"/>
            <a:ext cx="11482102" cy="1569660"/>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II.Những vấn đề cơ bản của thị trường lao động tại Việt Nam </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Xu hướng cung </a:t>
            </a:r>
            <a:r>
              <a:rPr lang="vi-VN" sz="2400">
                <a:latin typeface="Times New Roman" panose="02020603050405020304" pitchFamily="18" charset="0"/>
                <a:cs typeface="Times New Roman" panose="02020603050405020304" pitchFamily="18" charset="0"/>
              </a:rPr>
              <a:t>lao động </a:t>
            </a:r>
            <a:r>
              <a:rPr lang="en-US" sz="2400">
                <a:latin typeface="Times New Roman" panose="02020603050405020304" pitchFamily="18" charset="0"/>
                <a:cs typeface="Times New Roman" panose="02020603050405020304" pitchFamily="18" charset="0"/>
              </a:rPr>
              <a:t>lớn hơn cầu</a:t>
            </a:r>
            <a:r>
              <a:rPr lang="vi-VN" sz="2400">
                <a:latin typeface="Times New Roman" panose="02020603050405020304" pitchFamily="18" charset="0"/>
                <a:cs typeface="Times New Roman" panose="02020603050405020304" pitchFamily="18" charset="0"/>
              </a:rPr>
              <a:t> lao động</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Xu hướng tuyển dụng người lao động được đào tạo, có kinh nghiệm</a:t>
            </a:r>
          </a:p>
          <a:p>
            <a:r>
              <a:rPr lang="en-US" sz="2400">
                <a:latin typeface="Times New Roman" panose="02020603050405020304" pitchFamily="18" charset="0"/>
                <a:cs typeface="Times New Roman" panose="02020603050405020304" pitchFamily="18" charset="0"/>
              </a:rPr>
              <a:t>- Chất lượng lao động còn thấp, phân bổ nguồn lao động không </a:t>
            </a:r>
            <a:r>
              <a:rPr lang="en-US" sz="2400">
                <a:latin typeface="Times New Roman" panose="02020603050405020304" pitchFamily="18" charset="0"/>
                <a:cs typeface="Times New Roman" panose="02020603050405020304" pitchFamily="18" charset="0"/>
              </a:rPr>
              <a:t>đồng </a:t>
            </a:r>
            <a:r>
              <a:rPr lang="en-US" sz="2400" smtClean="0">
                <a:latin typeface="Times New Roman" panose="02020603050405020304" pitchFamily="18" charset="0"/>
                <a:cs typeface="Times New Roman" panose="02020603050405020304" pitchFamily="18" charset="0"/>
              </a:rPr>
              <a:t>đều</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791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25" y="154730"/>
            <a:ext cx="6466202" cy="6619294"/>
          </a:xfrm>
          <a:prstGeom prst="rect">
            <a:avLst/>
          </a:prstGeom>
        </p:spPr>
      </p:pic>
      <p:sp>
        <p:nvSpPr>
          <p:cNvPr id="6" name="Rectangle 5"/>
          <p:cNvSpPr/>
          <p:nvPr/>
        </p:nvSpPr>
        <p:spPr>
          <a:xfrm>
            <a:off x="6512768" y="154730"/>
            <a:ext cx="5514392"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3.4 và cho biết: Thông tin về thị trường lao động trong lĩnh vực kĩ thuật, công nghệ có thể được tìm kiếm từ những nguồn nào? Bằng cách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8066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25" y="154730"/>
            <a:ext cx="6466202" cy="6619294"/>
          </a:xfrm>
          <a:prstGeom prst="rect">
            <a:avLst/>
          </a:prstGeom>
        </p:spPr>
      </p:pic>
      <p:sp>
        <p:nvSpPr>
          <p:cNvPr id="6" name="Rectangle 5"/>
          <p:cNvSpPr/>
          <p:nvPr/>
        </p:nvSpPr>
        <p:spPr>
          <a:xfrm>
            <a:off x="6512768" y="154730"/>
            <a:ext cx="5514392" cy="1569660"/>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Quan sát hình 3.4 và cho biết: Thông tin về thị trường lao động trong lĩnh vực kĩ thuật, công nghệ có thể được tìm kiếm từ những nguồn nào? Bằng cách nào?</a:t>
            </a:r>
            <a:endParaRPr lang="en-US" sz="2400" b="1">
              <a:solidFill>
                <a:srgbClr val="0000FF"/>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6652726" y="1724390"/>
            <a:ext cx="5374434" cy="4524315"/>
          </a:xfrm>
          <a:prstGeom prst="rect">
            <a:avLst/>
          </a:prstGeom>
        </p:spPr>
        <p:txBody>
          <a:bodyPr wrap="square">
            <a:spAutoFit/>
          </a:bodyPr>
          <a:lstStyle/>
          <a:p>
            <a:pPr>
              <a:spcAft>
                <a:spcPts val="0"/>
              </a:spcAft>
            </a:pPr>
            <a:r>
              <a:rPr lang="en-US">
                <a:solidFill>
                  <a:srgbClr val="FF0000"/>
                </a:solidFill>
                <a:latin typeface="Times New Roman" panose="02020603050405020304" pitchFamily="18" charset="0"/>
                <a:ea typeface="Times New Roman" panose="02020603050405020304" pitchFamily="18" charset="0"/>
              </a:rPr>
              <a:t>Thông tin về thị trường lao động trong lĩnh vực kĩ thuật, công nghệ có thể được tìm kiếm từ những nguồn:</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Trang web trung tâm dự báo nhu cầu nhân lực (</a:t>
            </a:r>
            <a:r>
              <a:rPr lang="en-US">
                <a:solidFill>
                  <a:srgbClr val="FF0000"/>
                </a:solidFill>
                <a:latin typeface="Times New Roman" panose="02020603050405020304" pitchFamily="18" charset="0"/>
                <a:ea typeface="Times New Roman" panose="02020603050405020304" pitchFamily="18" charset="0"/>
                <a:hlinkClick r:id="rId3"/>
              </a:rPr>
              <a:t>http://www.dubaonhanluchcmc.gov.vn/</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Bản tin thị trường lao động của bộ Lao động – thương binh xã hội (</a:t>
            </a:r>
            <a:r>
              <a:rPr lang="en-US">
                <a:solidFill>
                  <a:srgbClr val="FF0000"/>
                </a:solidFill>
                <a:latin typeface="Times New Roman" panose="02020603050405020304" pitchFamily="18" charset="0"/>
                <a:ea typeface="Times New Roman" panose="02020603050405020304" pitchFamily="18" charset="0"/>
                <a:hlinkClick r:id="rId4"/>
              </a:rPr>
              <a:t>https://molisa.gov.vn/</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Báo cáo thị trường tuyển dụng</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Trang web của tổ chức lao động quốc tế (</a:t>
            </a:r>
            <a:r>
              <a:rPr lang="en-US">
                <a:solidFill>
                  <a:srgbClr val="FF0000"/>
                </a:solidFill>
                <a:latin typeface="Times New Roman" panose="02020603050405020304" pitchFamily="18" charset="0"/>
                <a:ea typeface="Times New Roman" panose="02020603050405020304" pitchFamily="18" charset="0"/>
                <a:hlinkClick r:id="rId5"/>
              </a:rPr>
              <a:t>https://www.ilo.org/global/lang--en/index.htm</a:t>
            </a:r>
            <a:r>
              <a:rPr lang="en-US">
                <a:solidFill>
                  <a:srgbClr val="FF0000"/>
                </a:solidFill>
                <a:latin typeface="Times New Roman" panose="02020603050405020304" pitchFamily="18" charset="0"/>
                <a:ea typeface="Times New Roman" panose="02020603050405020304" pitchFamily="18" charset="0"/>
              </a:rPr>
              <a:t>)</a:t>
            </a:r>
            <a:endParaRPr lang="en-US" sz="1600">
              <a:solidFill>
                <a:srgbClr val="FF0000"/>
              </a:solidFill>
              <a:latin typeface="Times New Roman" panose="02020603050405020304" pitchFamily="18" charset="0"/>
              <a:ea typeface="Times New Roman" panose="02020603050405020304" pitchFamily="18" charset="0"/>
            </a:endParaRPr>
          </a:p>
          <a:p>
            <a:r>
              <a:rPr lang="en-US">
                <a:solidFill>
                  <a:srgbClr val="FF0000"/>
                </a:solidFill>
                <a:latin typeface="Times New Roman" panose="02020603050405020304" pitchFamily="18" charset="0"/>
                <a:ea typeface="Times New Roman" panose="02020603050405020304" pitchFamily="18" charset="0"/>
              </a:rPr>
              <a:t>-  Để tìm những thông tin về thị trường lao động trong lĩnh vực kĩ thuật, công nghệ ta thực hiện như sau: (1) Xác định nhu cầu thông tin của bản thân -&gt; (2) Xác định các nguồn thông tin về thị trường lao động trong lĩnh vực kĩ thuật, công nghệ -&gt; (3) Xác định công cụ tìm kiếm (chrome, Bing, ChatGPT…) -&gt; (4) tiến hành tìm kiếm thông tin bản thân đang có nhu cầu muốn biết.</a:t>
            </a:r>
            <a:endParaRPr lang="en-US">
              <a:solidFill>
                <a:srgbClr val="FF0000"/>
              </a:solidFill>
            </a:endParaRPr>
          </a:p>
        </p:txBody>
      </p:sp>
    </p:spTree>
    <p:extLst>
      <p:ext uri="{BB962C8B-B14F-4D97-AF65-F5344CB8AC3E}">
        <p14:creationId xmlns:p14="http://schemas.microsoft.com/office/powerpoint/2010/main" val="29633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800230" y="390293"/>
            <a:ext cx="4391770"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em hãy cho biết: Nhu cầu tuyển dụng của các ngành nghề có giống nhau không? Người lao động có thể tìm thông tin ở đâu để có cơ sở lựa chọn ngành nghề phù hợp với nhu cầu xã hội?</a:t>
            </a:r>
          </a:p>
        </p:txBody>
      </p:sp>
      <p:pic>
        <p:nvPicPr>
          <p:cNvPr id="3" name="Picture 2"/>
          <p:cNvPicPr>
            <a:picLocks noChangeAspect="1"/>
          </p:cNvPicPr>
          <p:nvPr/>
        </p:nvPicPr>
        <p:blipFill>
          <a:blip r:embed="rId2"/>
          <a:stretch>
            <a:fillRect/>
          </a:stretch>
        </p:blipFill>
        <p:spPr>
          <a:xfrm>
            <a:off x="953677" y="949200"/>
            <a:ext cx="5009801" cy="4998376"/>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4338990" y="69334"/>
            <a:ext cx="2802820" cy="400110"/>
          </a:xfrm>
          <a:prstGeom prst="rect">
            <a:avLst/>
          </a:prstGeom>
        </p:spPr>
        <p:txBody>
          <a:bodyPr wrap="none">
            <a:spAutoFit/>
          </a:bodyPr>
          <a:lstStyle/>
          <a:p>
            <a:pPr algn="ctr">
              <a:spcAft>
                <a:spcPts val="0"/>
              </a:spcAft>
            </a:pPr>
            <a:r>
              <a:rPr lang="vi-VN" sz="2000" b="1">
                <a:solidFill>
                  <a:srgbClr val="000000"/>
                </a:solidFill>
                <a:latin typeface="Times New Roman" panose="02020603050405020304" pitchFamily="18" charset="0"/>
                <a:ea typeface="Times New Roman" panose="02020603050405020304" pitchFamily="18" charset="0"/>
              </a:rPr>
              <a:t>PHIẾU HỌC TẬP SỐ </a:t>
            </a:r>
            <a:r>
              <a:rPr lang="vi-VN" sz="2000" b="1" smtClean="0">
                <a:solidFill>
                  <a:srgbClr val="000000"/>
                </a:solidFill>
                <a:latin typeface="Times New Roman" panose="02020603050405020304" pitchFamily="18" charset="0"/>
                <a:ea typeface="Times New Roman" panose="02020603050405020304" pitchFamily="18" charset="0"/>
              </a:rPr>
              <a:t>2</a:t>
            </a:r>
            <a:endParaRPr lang="en-US" sz="2000" b="1">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953942777"/>
              </p:ext>
            </p:extLst>
          </p:nvPr>
        </p:nvGraphicFramePr>
        <p:xfrm>
          <a:off x="559644" y="469444"/>
          <a:ext cx="10846910" cy="5505827"/>
        </p:xfrm>
        <a:graphic>
          <a:graphicData uri="http://schemas.openxmlformats.org/drawingml/2006/table">
            <a:tbl>
              <a:tblPr firstRow="1" firstCol="1" bandRow="1"/>
              <a:tblGrid>
                <a:gridCol w="6040448">
                  <a:extLst>
                    <a:ext uri="{9D8B030D-6E8A-4147-A177-3AD203B41FA5}">
                      <a16:colId xmlns:a16="http://schemas.microsoft.com/office/drawing/2014/main" val="1581519562"/>
                    </a:ext>
                  </a:extLst>
                </a:gridCol>
                <a:gridCol w="4806462">
                  <a:extLst>
                    <a:ext uri="{9D8B030D-6E8A-4147-A177-3AD203B41FA5}">
                      <a16:colId xmlns:a16="http://schemas.microsoft.com/office/drawing/2014/main" val="2469498353"/>
                    </a:ext>
                  </a:extLst>
                </a:gridCol>
              </a:tblGrid>
              <a:tr h="395086">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900"/>
                    </a:p>
                  </a:txBody>
                  <a:tcPr marL="47477" marR="47477" marT="23739" marB="23739">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743901268"/>
                  </a:ext>
                </a:extLst>
              </a:tr>
              <a:tr h="1102897">
                <a:tc gridSpan="2">
                  <a:txBody>
                    <a:bodyPr/>
                    <a:lstStyle/>
                    <a:p>
                      <a:pPr>
                        <a:spcAft>
                          <a:spcPts val="0"/>
                        </a:spcAft>
                      </a:pPr>
                      <a:r>
                        <a:rPr lang="vi-VN"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tìm kiếm được các thông tin về thị trường lao động trong lĩnh vực kĩ thuật và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sz="900"/>
                    </a:p>
                  </a:txBody>
                  <a:tcPr marL="47477" marR="47477" marT="23739" marB="23739">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9535099"/>
                  </a:ext>
                </a:extLst>
              </a:tr>
              <a:tr h="1102897">
                <a:tc gridSpan="2">
                  <a:txBody>
                    <a:bodyPr/>
                    <a:lstStyle/>
                    <a:p>
                      <a:pPr>
                        <a:spcAft>
                          <a:spcPts val="0"/>
                        </a:spcAft>
                      </a:pPr>
                      <a:r>
                        <a:rPr lang="vi-VN"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tìm kiếm được các thông tin về thị trường lao động trong lĩnh vực kĩ thuật và công nghệ</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516871645"/>
                  </a:ext>
                </a:extLst>
              </a:tr>
              <a:tr h="1102897">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mục tiêu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654325"/>
                  </a:ext>
                </a:extLst>
              </a:tr>
              <a:tr h="753042">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nguồn thông tin để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189580"/>
                  </a:ext>
                </a:extLst>
              </a:tr>
              <a:tr h="653922">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Xác định công cụ tìm kiếm</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067833"/>
                  </a:ext>
                </a:extLst>
              </a:tr>
              <a:tr h="395086">
                <a:tc>
                  <a:txBody>
                    <a:bodyPr/>
                    <a:lstStyle/>
                    <a:p>
                      <a:pPr>
                        <a:spcAft>
                          <a:spcPts val="0"/>
                        </a:spcAft>
                      </a:pPr>
                      <a:r>
                        <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Tiến hành tìm kiếm thông tin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vi-VN" sz="7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5608" marR="356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120533"/>
                  </a:ext>
                </a:extLst>
              </a:tr>
            </a:tbl>
          </a:graphicData>
        </a:graphic>
      </p:graphicFrame>
    </p:spTree>
    <p:extLst>
      <p:ext uri="{BB962C8B-B14F-4D97-AF65-F5344CB8AC3E}">
        <p14:creationId xmlns:p14="http://schemas.microsoft.com/office/powerpoint/2010/main" val="174441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a:t>
            </a:r>
            <a:r>
              <a:rPr lang="vi-VN" smtClean="0">
                <a:solidFill>
                  <a:srgbClr val="000000"/>
                </a:solidFill>
                <a:latin typeface="Times New Roman" panose="02020603050405020304" pitchFamily="18" charset="0"/>
                <a:ea typeface="Times New Roman" panose="02020603050405020304" pitchFamily="18" charset="0"/>
              </a:rPr>
              <a:t>2</a:t>
            </a:r>
            <a:endParaRPr lang="en-US" sz="1600">
              <a:effectLst/>
              <a:latin typeface="Times New Roman" panose="02020603050405020304" pitchFamily="18" charset="0"/>
              <a:ea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17859613"/>
              </p:ext>
            </p:extLst>
          </p:nvPr>
        </p:nvGraphicFramePr>
        <p:xfrm>
          <a:off x="283829" y="822354"/>
          <a:ext cx="11462694" cy="5937561"/>
        </p:xfrm>
        <a:graphic>
          <a:graphicData uri="http://schemas.openxmlformats.org/drawingml/2006/table">
            <a:tbl>
              <a:tblPr firstRow="1" firstCol="1" bandRow="1"/>
              <a:tblGrid>
                <a:gridCol w="2857956">
                  <a:extLst>
                    <a:ext uri="{9D8B030D-6E8A-4147-A177-3AD203B41FA5}">
                      <a16:colId xmlns:a16="http://schemas.microsoft.com/office/drawing/2014/main" val="3514746628"/>
                    </a:ext>
                  </a:extLst>
                </a:gridCol>
                <a:gridCol w="4402002">
                  <a:extLst>
                    <a:ext uri="{9D8B030D-6E8A-4147-A177-3AD203B41FA5}">
                      <a16:colId xmlns:a16="http://schemas.microsoft.com/office/drawing/2014/main" val="4118326999"/>
                    </a:ext>
                  </a:extLst>
                </a:gridCol>
                <a:gridCol w="4202736">
                  <a:extLst>
                    <a:ext uri="{9D8B030D-6E8A-4147-A177-3AD203B41FA5}">
                      <a16:colId xmlns:a16="http://schemas.microsoft.com/office/drawing/2014/main" val="1060495411"/>
                    </a:ext>
                  </a:extLst>
                </a:gridCol>
              </a:tblGrid>
              <a:tr h="226808">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endParaRPr lang="en-US" sz="2000">
                        <a:latin typeface="Times New Roman" panose="02020603050405020304" pitchFamily="18" charset="0"/>
                        <a:cs typeface="Times New Roman" panose="02020603050405020304" pitchFamily="18" charset="0"/>
                      </a:endParaRPr>
                    </a:p>
                  </a:txBody>
                  <a:tcPr marL="42051" marR="42051" marT="21025" marB="21025">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578923979"/>
                  </a:ext>
                </a:extLst>
              </a:tr>
              <a:tr h="856437">
                <a:tc gridSpan="3">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đọc thông tin trong SGK và hoàn thành nội dung tìm kiếm được các thông tin về thị trường lao động trong lĩnh vực kĩ thuật và công nghệ</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sz="2000">
                        <a:latin typeface="Times New Roman" panose="02020603050405020304" pitchFamily="18" charset="0"/>
                        <a:cs typeface="Times New Roman" panose="02020603050405020304" pitchFamily="18" charset="0"/>
                      </a:endParaRPr>
                    </a:p>
                  </a:txBody>
                  <a:tcPr marL="42051" marR="42051" marT="21025" marB="21025">
                    <a:lnL w="12700" cap="flat" cmpd="sng" algn="ctr">
                      <a:solidFill>
                        <a:srgbClr val="000000"/>
                      </a:solidFill>
                      <a:prstDash val="solid"/>
                      <a:round/>
                      <a:headEnd type="none" w="med" len="med"/>
                      <a:tailEnd type="none" w="med" len="med"/>
                    </a:lnL>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841403"/>
                  </a:ext>
                </a:extLst>
              </a:tr>
              <a:tr h="473113">
                <a:tc gridSpan="3">
                  <a:txBody>
                    <a:bodyPr/>
                    <a:lstStyle/>
                    <a:p>
                      <a:pPr>
                        <a:spcAft>
                          <a:spcPts val="0"/>
                        </a:spcAft>
                      </a:pPr>
                      <a:r>
                        <a:rPr lang="vi-VN" sz="2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 trình tìm kiếm được các thông tin về thị trường lao động trong lĩnh vực kĩ thuật và công nghệ</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85192512"/>
                  </a:ext>
                </a:extLst>
              </a:tr>
              <a:tr h="856437">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1: Xác định mục tiêu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 hướng việc làm của nghề nghiệp, nhu cầu tuyển dụng nghề nghiệp, cơ sở đào tạo nghề nghiệp, thông tin tiền lương.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828150"/>
                  </a:ext>
                </a:extLst>
              </a:tr>
              <a:tr h="926134">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2: Xác định nguồn thông tin để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website tuyển dụng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các đơn vị tuyển dụng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Mạng xã hội</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Tuyển dụng nội bộ</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Sự kiện tuyển dụng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tuyển dụng trên báo, đài, kênh phát thanh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713151"/>
                  </a:ext>
                </a:extLst>
              </a:tr>
              <a:tr h="856437">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3: Xác định công cụ tìm kiếm</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 kiếm thông tin trên Internet</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kiếm thông tin đại chúng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kiếm thông tin qua tư vấn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4206705"/>
                  </a:ext>
                </a:extLst>
              </a:tr>
              <a:tr h="661524">
                <a:tc>
                  <a:txBody>
                    <a:bodyPr/>
                    <a:lstStyle/>
                    <a:p>
                      <a:pPr>
                        <a:spcAft>
                          <a:spcPts val="0"/>
                        </a:spcAft>
                      </a:pPr>
                      <a:r>
                        <a:rPr lang="en-US"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 4: Tiến hành tìm kiếm thông tin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vi-VN"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 hướng việc làm của nghề nghiệp, nhu cầu tuyển dụng nghề nghiệp, cơ sở đào tạo nghề nghiệp, thông tin tiền lương.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538" marR="315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127574"/>
                  </a:ext>
                </a:extLst>
              </a:tr>
            </a:tbl>
          </a:graphicData>
        </a:graphic>
      </p:graphicFrame>
    </p:spTree>
    <p:extLst>
      <p:ext uri="{BB962C8B-B14F-4D97-AF65-F5344CB8AC3E}">
        <p14:creationId xmlns:p14="http://schemas.microsoft.com/office/powerpoint/2010/main" val="238089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287867" y="804671"/>
            <a:ext cx="11482102" cy="2308324"/>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III. Tìm kiếm được các thông tin về thị trường lao động trong lĩnh vực kĩ thuật và công nghệ</a:t>
            </a:r>
            <a:endParaRPr lang="en-US" sz="2400" b="1">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Bước 1: Xác định mục tiêu tìm kiếm</a:t>
            </a:r>
          </a:p>
          <a:p>
            <a:r>
              <a:rPr lang="en-US" sz="2400">
                <a:latin typeface="Times New Roman" panose="02020603050405020304" pitchFamily="18" charset="0"/>
                <a:cs typeface="Times New Roman" panose="02020603050405020304" pitchFamily="18" charset="0"/>
              </a:rPr>
              <a:t>Bước 2: Xác định nguồn thông tin để tìm kiếm</a:t>
            </a:r>
          </a:p>
          <a:p>
            <a:r>
              <a:rPr lang="en-US" sz="2400">
                <a:latin typeface="Times New Roman" panose="02020603050405020304" pitchFamily="18" charset="0"/>
                <a:cs typeface="Times New Roman" panose="02020603050405020304" pitchFamily="18" charset="0"/>
              </a:rPr>
              <a:t>Bước 3: Xác định công cụ tìm kiếm</a:t>
            </a:r>
          </a:p>
          <a:p>
            <a:r>
              <a:rPr lang="en-US" sz="2400">
                <a:latin typeface="Times New Roman" panose="02020603050405020304" pitchFamily="18" charset="0"/>
                <a:cs typeface="Times New Roman" panose="02020603050405020304" pitchFamily="18" charset="0"/>
              </a:rPr>
              <a:t>Bước 4: Tiến hành tìm kiếm thông tin</a:t>
            </a:r>
          </a:p>
        </p:txBody>
      </p:sp>
    </p:spTree>
    <p:extLst>
      <p:ext uri="{BB962C8B-B14F-4D97-AF65-F5344CB8AC3E}">
        <p14:creationId xmlns:p14="http://schemas.microsoft.com/office/powerpoint/2010/main" val="199278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1. Em hãy cho biết sự chuyển dịch cơ cấu kinh tế từ khu vực nông nghiệp, lâm nghiệp và thủy sản sang các khu vực công nghiệp và xây dựng, dịch vụ đã làm thao đổi nhu cầu lao động và cơ cấu lao động trong thị trường lao động như thế nào?</a:t>
            </a:r>
          </a:p>
        </p:txBody>
      </p:sp>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64122" y="584775"/>
            <a:ext cx="11594123"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1. Em hãy cho biết sự chuyển dịch cơ cấu kinh tế từ khu vực nông nghiệp, lâm nghiệp và thủy sản sang các khu vực công nghiệp và xây dựng, dịch vụ đã làm thao đổi nhu cầu lao động và cơ cấu lao động trong thị trường lao động như thế nào?</a:t>
            </a:r>
          </a:p>
        </p:txBody>
      </p:sp>
      <p:sp>
        <p:nvSpPr>
          <p:cNvPr id="2" name="Rectangle 1"/>
          <p:cNvSpPr/>
          <p:nvPr/>
        </p:nvSpPr>
        <p:spPr>
          <a:xfrm>
            <a:off x="606491" y="1691798"/>
            <a:ext cx="11467322" cy="5262979"/>
          </a:xfrm>
          <a:prstGeom prst="rect">
            <a:avLst/>
          </a:prstGeom>
        </p:spPr>
        <p:txBody>
          <a:bodyPr wrap="square">
            <a:spAutoFit/>
          </a:bodyPr>
          <a:lstStyle/>
          <a:p>
            <a:pPr>
              <a:spcAft>
                <a:spcPts val="0"/>
              </a:spcAft>
            </a:pPr>
            <a:r>
              <a:rPr lang="vi-VN" sz="2400">
                <a:solidFill>
                  <a:srgbClr val="FF0000"/>
                </a:solidFill>
                <a:latin typeface="Times New Roman" panose="02020603050405020304" pitchFamily="18" charset="0"/>
                <a:ea typeface="Times New Roman" panose="02020603050405020304" pitchFamily="18" charset="0"/>
              </a:rPr>
              <a:t>1.</a:t>
            </a:r>
            <a:r>
              <a:rPr lang="en-US" sz="2400">
                <a:solidFill>
                  <a:srgbClr val="FF0000"/>
                </a:solidFill>
                <a:latin typeface="Times New Roman" panose="02020603050405020304" pitchFamily="18" charset="0"/>
                <a:ea typeface="Times New Roman" panose="02020603050405020304" pitchFamily="18" charset="0"/>
              </a:rPr>
              <a:t> Sự chuyển dịch cơ cấu kinh tế từ khu vực nông nghiệp, lâm nghiệp và thủy sản sang các khu vực công nghiệp và xây dựng, dịch vụ đã làm thao đổi:</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lao động: Khu vực nông nghiệp, lâm nghiệp và thủy sản giảm số lượng việc làm và giảm cả nhân lực. Khu vực công nghiệp, xây dựng, dịch vụ đa dạng ngành nghề, thu hút nguồn nhân lực dồi dào.</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Cơ cấu lao động: Giảm tỉ trọng lao động trong lĩnh vực nông nghiệp, lâm nghiệp, thủy sản và tăng tỉ trọng lao động trong lĩnh vực công nghiệp, xây dựng, dịch vụ.</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Ví dụ: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Thông tin thị trường lao động của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việc làm của ngành điện tử viễn thông ngày càng lớn (thiết kế, sản xuất, vận hành và bảo trì).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Theo khảo sát của VietnamWorks, mức lương trung bình của người làm việc trong ngành Điện tử - Viễn thông dao động từ 7 đến 15 triệu đồng/tháng, cao hơn so với các ngành khác cùng trình độ.</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8714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729965"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8583" y="584775"/>
            <a:ext cx="11594123" cy="830997"/>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2. </a:t>
            </a:r>
            <a:r>
              <a:rPr lang="en-US" sz="2400" b="1">
                <a:solidFill>
                  <a:srgbClr val="0000FF"/>
                </a:solidFill>
                <a:latin typeface="Times New Roman" panose="02020603050405020304" pitchFamily="18" charset="0"/>
                <a:cs typeface="Times New Roman" panose="02020603050405020304" pitchFamily="18" charset="0"/>
              </a:rPr>
              <a:t>Em hãy lựa chọn một ngành nghề thuộc lĩnh vực kĩ thuật, công nghệ và tìm kiếm thông tin thị trường lao động của ngành nghề đó. Báo cáo kết quả tìm kiếm được</a:t>
            </a:r>
            <a:endParaRPr lang="en-US" sz="2400" b="1">
              <a:solidFill>
                <a:srgbClr val="0000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6491" y="1691798"/>
            <a:ext cx="11467322" cy="3046988"/>
          </a:xfrm>
          <a:prstGeom prst="rect">
            <a:avLst/>
          </a:prstGeom>
        </p:spPr>
        <p:txBody>
          <a:bodyPr wrap="square">
            <a:spAutoFit/>
          </a:bodyPr>
          <a:lstStyle/>
          <a:p>
            <a:pPr>
              <a:spcAft>
                <a:spcPts val="0"/>
              </a:spcAft>
            </a:pPr>
            <a:r>
              <a:rPr lang="vi-VN" sz="2400" smtClean="0">
                <a:solidFill>
                  <a:srgbClr val="FF0000"/>
                </a:solidFill>
                <a:latin typeface="Times New Roman" panose="02020603050405020304" pitchFamily="18" charset="0"/>
                <a:ea typeface="Times New Roman" panose="02020603050405020304" pitchFamily="18" charset="0"/>
              </a:rPr>
              <a:t>2.</a:t>
            </a:r>
          </a:p>
          <a:p>
            <a:pPr>
              <a:spcAft>
                <a:spcPts val="0"/>
              </a:spcAft>
            </a:pPr>
            <a:r>
              <a:rPr lang="en-US" sz="2400" smtClean="0">
                <a:solidFill>
                  <a:srgbClr val="FF0000"/>
                </a:solidFill>
                <a:latin typeface="Times New Roman" panose="02020603050405020304" pitchFamily="18" charset="0"/>
                <a:ea typeface="Times New Roman" panose="02020603050405020304" pitchFamily="18" charset="0"/>
              </a:rPr>
              <a:t>- </a:t>
            </a:r>
            <a:r>
              <a:rPr lang="en-US" sz="2400">
                <a:solidFill>
                  <a:srgbClr val="FF0000"/>
                </a:solidFill>
                <a:latin typeface="Times New Roman" panose="02020603050405020304" pitchFamily="18" charset="0"/>
                <a:ea typeface="Times New Roman" panose="02020603050405020304" pitchFamily="18" charset="0"/>
              </a:rPr>
              <a:t>Ví dụ: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Thông tin thị trường lao động của ngành điện tử viễn thông:</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Nhu cầu việc làm của ngành điện tử viễn thông ngày càng lớn (thiết kế, sản xuất, vận hành và bảo trì).</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Theo khảo sát của VietnamWorks, mức lương trung bình của người làm việc trong ngành Điện tử - Viễn thông dao động từ 7 đến 15 triệu đồng/tháng, cao hơn so với các ngành khác cùng trình độ.</a:t>
            </a:r>
            <a:endParaRPr lang="en-US" sz="24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33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Nhóm ngành nghề kĩ thuật, công nghệ nào có xu hướng phát triển trong thị trường lao động ở địa phương </a:t>
            </a:r>
            <a:r>
              <a:rPr lang="vi-VN" sz="2400" b="1">
                <a:solidFill>
                  <a:srgbClr val="0000FF"/>
                </a:solidFill>
                <a:latin typeface="Times New Roman" panose="02020603050405020304" pitchFamily="18" charset="0"/>
                <a:cs typeface="Times New Roman" panose="02020603050405020304" pitchFamily="18" charset="0"/>
              </a:rPr>
              <a:t>em</a:t>
            </a:r>
            <a:endParaRPr lang="en-US" sz="24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12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thông tin về tuyển dụng một nghề trong lĩnh vực kĩ thuật, công nghệ qua báo chí, người thân, Internet. Viết báo cáo: tên nghề, số lượng tuyển dụng, yêu cầu đối với người được tuyển dụng, vị trí việc làm, tiền lương</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200329"/>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Tìm hiểu thông tin về tuyển dụng một nghề trong lĩnh vực kĩ thuật, công nghệ qua báo chí, người thân, Internet. Viết báo cáo: tên nghề, số lượng tuyển dụng, yêu cầu đối với người được tuyển dụng, vị trí việc làm, tiền lương</a:t>
            </a:r>
          </a:p>
        </p:txBody>
      </p:sp>
      <p:sp>
        <p:nvSpPr>
          <p:cNvPr id="2" name="Rectangle 1"/>
          <p:cNvSpPr/>
          <p:nvPr/>
        </p:nvSpPr>
        <p:spPr>
          <a:xfrm>
            <a:off x="366131" y="1785104"/>
            <a:ext cx="11310054" cy="4708981"/>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 Kênh tìm kiếm: TopCV</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Tên nghề: Lập trình viên.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Số lượng tuyển dụng: </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Hà Nội: 1.176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Thành phố Hồ Chí Minh: 465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Đà Nẵng: 51 kết quả</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Yêu cầu đối với người được tuyển dụng:</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Tốt nghiệp Đại học chuyên ngành CNTT hoặc chuyên ngành liên quan.</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Có kinh nghiệm xử lý Excel với C# </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Hiểu biết về cơ sở dữ liệu: SQL Server, MySQL, NoSQL, MongoDB</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Đam mê lập trình, có tính cần cù, chủ động, sáng tạo trong công việc.</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Hiểu biết sâu sắc về các nguyên tắc lập trình hướng đối tượng và thiết kế phần mềm.</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Tiếng anh đọc, hiểu, viết tài liệu tốt.</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Khả năng làm việc độc lập và trong môi trường đội nhóm.</a:t>
            </a:r>
          </a:p>
          <a:p>
            <a:r>
              <a:rPr lang="en-US" sz="2000">
                <a:solidFill>
                  <a:srgbClr val="FF0000"/>
                </a:solidFill>
                <a:latin typeface="Times New Roman" panose="02020603050405020304" pitchFamily="18" charset="0"/>
                <a:ea typeface="Times New Roman" panose="02020603050405020304" pitchFamily="18" charset="0"/>
              </a:rPr>
              <a:t>- Tiền lương: 10 - 25 triệu.</a:t>
            </a:r>
            <a:endParaRPr lang="en-US" sz="2000">
              <a:solidFill>
                <a:srgbClr val="FF0000"/>
              </a:solidFill>
            </a:endParaRPr>
          </a:p>
        </p:txBody>
      </p:sp>
    </p:spTree>
    <p:extLst>
      <p:ext uri="{BB962C8B-B14F-4D97-AF65-F5344CB8AC3E}">
        <p14:creationId xmlns:p14="http://schemas.microsoft.com/office/powerpoint/2010/main" val="302266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down)">
                                      <p:cBhvr>
                                        <p:cTn id="25" dur="500"/>
                                        <p:tgtEl>
                                          <p:spTgt spid="2">
                                            <p:txEl>
                                              <p:pRg st="6" end="6"/>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down)">
                                      <p:cBhvr>
                                        <p:cTn id="28" dur="500"/>
                                        <p:tgtEl>
                                          <p:spTgt spid="2">
                                            <p:txEl>
                                              <p:pRg st="7" end="7"/>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down)">
                                      <p:cBhvr>
                                        <p:cTn id="31" dur="500"/>
                                        <p:tgtEl>
                                          <p:spTgt spid="2">
                                            <p:txEl>
                                              <p:pRg st="8" end="8"/>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down)">
                                      <p:cBhvr>
                                        <p:cTn id="34" dur="500"/>
                                        <p:tgtEl>
                                          <p:spTgt spid="2">
                                            <p:txEl>
                                              <p:pRg st="9" end="9"/>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wipe(down)">
                                      <p:cBhvr>
                                        <p:cTn id="37" dur="500"/>
                                        <p:tgtEl>
                                          <p:spTgt spid="2">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wipe(down)">
                                      <p:cBhvr>
                                        <p:cTn id="40" dur="500"/>
                                        <p:tgtEl>
                                          <p:spTgt spid="2">
                                            <p:txEl>
                                              <p:pRg st="11" end="11"/>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wipe(down)">
                                      <p:cBhvr>
                                        <p:cTn id="43" dur="500"/>
                                        <p:tgtEl>
                                          <p:spTgt spid="2">
                                            <p:txEl>
                                              <p:pRg st="12" end="12"/>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wipe(down)">
                                      <p:cBhvr>
                                        <p:cTn id="46" dur="500"/>
                                        <p:tgtEl>
                                          <p:spTgt spid="2">
                                            <p:txEl>
                                              <p:pRg st="13" end="13"/>
                                            </p:txEl>
                                          </p:spTgt>
                                        </p:tgtEl>
                                      </p:cBhvr>
                                    </p:animEffect>
                                  </p:childTnLst>
                                </p:cTn>
                              </p:par>
                              <p:par>
                                <p:cTn id="47" presetID="22" presetClass="entr" presetSubtype="4"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wipe(down)">
                                      <p:cBhvr>
                                        <p:cTn id="4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521935" y="162021"/>
            <a:ext cx="4391770" cy="5363736"/>
          </a:xfrm>
          <a:prstGeom prst="cloudCallout">
            <a:avLst>
              <a:gd name="adj1" fmla="val -95654"/>
              <a:gd name="adj2" fmla="val 31678"/>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Times New Roman" panose="02020603050405020304" pitchFamily="18" charset="0"/>
                <a:cs typeface="Times New Roman" panose="02020603050405020304" pitchFamily="18" charset="0"/>
              </a:rPr>
              <a:t>Quan sát hình 3.1, em hãy cho biết: Nhu cầu tuyển dụng của các ngành nghề có giống nhau không? Người lao động có thể tìm thông tin ở đâu để có cơ sở lựa chọn ngành nghề phù hợp với nhu cầu xã hội?</a:t>
            </a:r>
          </a:p>
        </p:txBody>
      </p:sp>
      <p:pic>
        <p:nvPicPr>
          <p:cNvPr id="3" name="Picture 2"/>
          <p:cNvPicPr>
            <a:picLocks noChangeAspect="1"/>
          </p:cNvPicPr>
          <p:nvPr/>
        </p:nvPicPr>
        <p:blipFill>
          <a:blip r:embed="rId2"/>
          <a:stretch>
            <a:fillRect/>
          </a:stretch>
        </p:blipFill>
        <p:spPr>
          <a:xfrm>
            <a:off x="476599" y="162021"/>
            <a:ext cx="5009801" cy="4290709"/>
          </a:xfrm>
          <a:prstGeom prst="rect">
            <a:avLst/>
          </a:prstGeom>
        </p:spPr>
      </p:pic>
      <p:sp>
        <p:nvSpPr>
          <p:cNvPr id="4" name="Rectangle 3"/>
          <p:cNvSpPr/>
          <p:nvPr/>
        </p:nvSpPr>
        <p:spPr>
          <a:xfrm>
            <a:off x="1648570" y="4759912"/>
            <a:ext cx="6485614" cy="1938992"/>
          </a:xfrm>
          <a:prstGeom prst="rect">
            <a:avLst/>
          </a:prstGeom>
        </p:spPr>
        <p:txBody>
          <a:bodyPr wrap="square">
            <a:spAutoFit/>
          </a:bodyPr>
          <a:lstStyle/>
          <a:p>
            <a:pPr>
              <a:spcAft>
                <a:spcPts val="0"/>
              </a:spcAft>
            </a:pPr>
            <a:r>
              <a:rPr lang="en-US" sz="2000">
                <a:solidFill>
                  <a:srgbClr val="FF0000"/>
                </a:solidFill>
                <a:latin typeface="Times New Roman" panose="02020603050405020304" pitchFamily="18" charset="0"/>
                <a:ea typeface="Times New Roman" panose="02020603050405020304" pitchFamily="18" charset="0"/>
              </a:rPr>
              <a:t>Quan sát hình 3.1 ta thấy, nhu cầu tuyển dụng của các ngành nghề không giống nhau.</a:t>
            </a:r>
          </a:p>
          <a:p>
            <a:pPr>
              <a:spcAft>
                <a:spcPts val="0"/>
              </a:spcAft>
            </a:pPr>
            <a:r>
              <a:rPr lang="en-US" sz="2000">
                <a:solidFill>
                  <a:srgbClr val="FF0000"/>
                </a:solidFill>
                <a:latin typeface="Times New Roman" panose="02020603050405020304" pitchFamily="18" charset="0"/>
                <a:ea typeface="Times New Roman" panose="02020603050405020304" pitchFamily="18" charset="0"/>
              </a:rPr>
              <a:t>- Hiện nay, với sự bùng nổ của mạng internet, người lao động có thể tìm thông tin trên các trang web, hội nhóm, mạng xã hội…để lựa chọn ngành nghề phù hợp với nhu cầu xã hội. Ngoài ra, chúng ta có thể đọc sách, báo, tạp chí…</a:t>
            </a:r>
            <a:endParaRPr lang="en-US" sz="200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175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Rectangle 2"/>
          <p:cNvSpPr/>
          <p:nvPr/>
        </p:nvSpPr>
        <p:spPr>
          <a:xfrm>
            <a:off x="4338990" y="69334"/>
            <a:ext cx="2802820" cy="400110"/>
          </a:xfrm>
          <a:prstGeom prst="rect">
            <a:avLst/>
          </a:prstGeom>
        </p:spPr>
        <p:txBody>
          <a:bodyPr wrap="none">
            <a:spAutoFit/>
          </a:bodyPr>
          <a:lstStyle/>
          <a:p>
            <a:pPr algn="ctr">
              <a:spcAft>
                <a:spcPts val="0"/>
              </a:spcAft>
            </a:pPr>
            <a:r>
              <a:rPr lang="vi-VN" sz="2000" b="1">
                <a:solidFill>
                  <a:srgbClr val="000000"/>
                </a:solidFill>
                <a:latin typeface="Times New Roman" panose="02020603050405020304" pitchFamily="18" charset="0"/>
                <a:ea typeface="Times New Roman" panose="02020603050405020304" pitchFamily="18" charset="0"/>
              </a:rPr>
              <a:t>PHIẾU HỌC TẬP SỐ 1</a:t>
            </a:r>
            <a:endParaRPr lang="en-US" sz="2000" b="1">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9434641"/>
              </p:ext>
            </p:extLst>
          </p:nvPr>
        </p:nvGraphicFramePr>
        <p:xfrm>
          <a:off x="366607" y="535939"/>
          <a:ext cx="10546926" cy="5974927"/>
        </p:xfrm>
        <a:graphic>
          <a:graphicData uri="http://schemas.openxmlformats.org/drawingml/2006/table">
            <a:tbl>
              <a:tblPr firstRow="1" firstCol="1" bandRow="1"/>
              <a:tblGrid>
                <a:gridCol w="10546926">
                  <a:extLst>
                    <a:ext uri="{9D8B030D-6E8A-4147-A177-3AD203B41FA5}">
                      <a16:colId xmlns:a16="http://schemas.microsoft.com/office/drawing/2014/main" val="1275542654"/>
                    </a:ext>
                  </a:extLst>
                </a:gridCol>
              </a:tblGrid>
              <a:tr h="351466">
                <a:tc>
                  <a:txBody>
                    <a:bodyPr/>
                    <a:lstStyle/>
                    <a:p>
                      <a:pPr>
                        <a:spcAft>
                          <a:spcPts val="0"/>
                        </a:spcAft>
                      </a:pP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640481"/>
                  </a:ext>
                </a:extLst>
              </a:tr>
              <a:tr h="5623461">
                <a:tc>
                  <a:txBody>
                    <a:bodyPr/>
                    <a:lstStyle/>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Cho các lựa chọn sau: </a:t>
                      </a:r>
                      <a:r>
                        <a:rPr lang="vi-VN" sz="2400" b="1" i="1" kern="1200" smtClean="0">
                          <a:solidFill>
                            <a:schemeClr val="tx1"/>
                          </a:solidFill>
                          <a:effectLst/>
                          <a:latin typeface="Times New Roman" panose="02020603050405020304" pitchFamily="18" charset="0"/>
                          <a:ea typeface="+mn-ea"/>
                          <a:cs typeface="Times New Roman" panose="02020603050405020304" pitchFamily="18" charset="0"/>
                        </a:rPr>
                        <a:t>hàng hóa, tuyển dụng, tiền lương, người lao động, người sử dụng lao động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Em hãy lựa chọn các ý trên để điền vào nội dung dưới đây để được khái niệm thị trường lao động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1.Thị trường lao động là nơi diễn ra</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 sự trao đổi </a:t>
                      </a:r>
                      <a:r>
                        <a:rPr lang="vi-VN" sz="2400" kern="1200" smtClean="0">
                          <a:solidFill>
                            <a:schemeClr val="tx1"/>
                          </a:solidFill>
                          <a:effectLst/>
                          <a:latin typeface="Times New Roman" panose="02020603050405020304" pitchFamily="18" charset="0"/>
                          <a:ea typeface="+mn-ea"/>
                          <a:cs typeface="Times New Roman" panose="02020603050405020304" pitchFamily="18" charset="0"/>
                        </a:rPr>
                        <a:t>....(1...) </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“sức lao động” giữa người lao động và người sử dụng lao động thông qua các hoạt động</a:t>
                      </a:r>
                      <a:r>
                        <a:rPr lang="vi-VN" sz="2400" kern="1200" smtClean="0">
                          <a:solidFill>
                            <a:schemeClr val="tx1"/>
                          </a:solidFill>
                          <a:effectLst/>
                          <a:latin typeface="Times New Roman" panose="02020603050405020304" pitchFamily="18" charset="0"/>
                          <a:ea typeface="+mn-ea"/>
                          <a:cs typeface="Times New Roman" panose="02020603050405020304" pitchFamily="18" charset="0"/>
                        </a:rPr>
                        <a:t>  ...(2)....</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 thoả thuận về </a:t>
                      </a:r>
                      <a:r>
                        <a:rPr lang="vi-VN" sz="2400" kern="1200" smtClean="0">
                          <a:solidFill>
                            <a:schemeClr val="tx1"/>
                          </a:solidFill>
                          <a:effectLst/>
                          <a:latin typeface="Times New Roman" panose="02020603050405020304" pitchFamily="18" charset="0"/>
                          <a:ea typeface="+mn-ea"/>
                          <a:cs typeface="Times New Roman" panose="02020603050405020304" pitchFamily="18" charset="0"/>
                        </a:rPr>
                        <a:t>....(3).....</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và các điều kiện ràng buộc khác</a:t>
                      </a: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2. ......(4).....là bên bán.</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3.......(5)......</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 thuộc bên </a:t>
                      </a:r>
                      <a:r>
                        <a:rPr lang="vi-VN" sz="2400" kern="1200" smtClean="0">
                          <a:solidFill>
                            <a:schemeClr val="tx1"/>
                          </a:solidFill>
                          <a:effectLst/>
                          <a:latin typeface="Times New Roman" panose="02020603050405020304" pitchFamily="18" charset="0"/>
                          <a:ea typeface="+mn-ea"/>
                          <a:cs typeface="Times New Roman" panose="02020603050405020304" pitchFamily="18" charset="0"/>
                        </a:rPr>
                        <a:t>mua, hàng hóa sức lao động là toàn bộ thể lực và trí tuệ của con người được vận dụng trong quá trình lao động.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1.</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2.</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3.</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4.</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5.</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872277"/>
                  </a:ext>
                </a:extLst>
              </a:tr>
            </a:tbl>
          </a:graphicData>
        </a:graphic>
      </p:graphicFrame>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3396" y="176023"/>
            <a:ext cx="6096000" cy="646331"/>
          </a:xfrm>
          <a:prstGeom prst="rect">
            <a:avLst/>
          </a:prstGeom>
        </p:spPr>
        <p:txBody>
          <a:bodyPr>
            <a:spAutoFit/>
          </a:bodyPr>
          <a:lstStyle/>
          <a:p>
            <a:pPr algn="ctr">
              <a:spcAft>
                <a:spcPts val="0"/>
              </a:spcAft>
            </a:pPr>
            <a:r>
              <a:rPr lang="vi-VN">
                <a:solidFill>
                  <a:srgbClr val="000000"/>
                </a:solidFill>
                <a:latin typeface="Times New Roman" panose="02020603050405020304" pitchFamily="18" charset="0"/>
                <a:ea typeface="Times New Roman" panose="02020603050405020304" pitchFamily="18" charset="0"/>
              </a:rPr>
              <a:t>HƯỚNG DẪN CHẤM PHIẾU HỌC TẬP</a:t>
            </a:r>
            <a:endParaRPr lang="en-US" sz="1600">
              <a:latin typeface="Times New Roman" panose="02020603050405020304" pitchFamily="18" charset="0"/>
              <a:ea typeface="Times New Roman" panose="02020603050405020304" pitchFamily="18" charset="0"/>
            </a:endParaRPr>
          </a:p>
          <a:p>
            <a:pPr algn="ctr">
              <a:spcAft>
                <a:spcPts val="0"/>
              </a:spcAft>
            </a:pPr>
            <a:r>
              <a:rPr lang="vi-VN">
                <a:solidFill>
                  <a:srgbClr val="000000"/>
                </a:solidFill>
                <a:latin typeface="Times New Roman" panose="02020603050405020304" pitchFamily="18" charset="0"/>
                <a:ea typeface="Times New Roman" panose="02020603050405020304" pitchFamily="18" charset="0"/>
              </a:rPr>
              <a:t>PHIẾU HỌC TẬP SỐ 1</a:t>
            </a:r>
            <a:endParaRPr lang="en-US" sz="1600">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36641677"/>
              </p:ext>
            </p:extLst>
          </p:nvPr>
        </p:nvGraphicFramePr>
        <p:xfrm>
          <a:off x="459740" y="916940"/>
          <a:ext cx="10377593" cy="5821680"/>
        </p:xfrm>
        <a:graphic>
          <a:graphicData uri="http://schemas.openxmlformats.org/drawingml/2006/table">
            <a:tbl>
              <a:tblPr firstRow="1" firstCol="1" bandRow="1"/>
              <a:tblGrid>
                <a:gridCol w="10377593">
                  <a:extLst>
                    <a:ext uri="{9D8B030D-6E8A-4147-A177-3AD203B41FA5}">
                      <a16:colId xmlns:a16="http://schemas.microsoft.com/office/drawing/2014/main" val="1669101774"/>
                    </a:ext>
                  </a:extLst>
                </a:gridCol>
              </a:tblGrid>
              <a:tr h="0">
                <a:tc>
                  <a:txBody>
                    <a:bodyPr/>
                    <a:lstStyle/>
                    <a:p>
                      <a:pPr>
                        <a:spcAft>
                          <a:spcPts val="0"/>
                        </a:spcAft>
                      </a:pPr>
                      <a:r>
                        <a:rPr lang="vi-VN" sz="2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 và tên:.........................................................Lớp....................................................</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4450041"/>
                  </a:ext>
                </a:extLst>
              </a:tr>
              <a:tr h="624205">
                <a:tc>
                  <a:txBody>
                    <a:bodyPr/>
                    <a:lstStyle/>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Cho các lựa chọn sau: </a:t>
                      </a:r>
                      <a:r>
                        <a:rPr lang="vi-VN" sz="2400" b="1" i="1" kern="1200" smtClean="0">
                          <a:solidFill>
                            <a:schemeClr val="tx1"/>
                          </a:solidFill>
                          <a:effectLst/>
                          <a:latin typeface="Times New Roman" panose="02020603050405020304" pitchFamily="18" charset="0"/>
                          <a:ea typeface="+mn-ea"/>
                          <a:cs typeface="Times New Roman" panose="02020603050405020304" pitchFamily="18" charset="0"/>
                        </a:rPr>
                        <a:t>hàng hóa, tuyển dụng, tiền lương, người lao động, người sử dụng lao động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Em hãy lựa chọn các ý trên để điền vào nội dung dưới đây để được khái niệm thị trường lao động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1.Thị trường lao động là nơi diễn ra</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 sự trao đổi </a:t>
                      </a:r>
                      <a:r>
                        <a:rPr lang="vi-VN" sz="2400" kern="1200" smtClean="0">
                          <a:solidFill>
                            <a:schemeClr val="tx1"/>
                          </a:solidFill>
                          <a:effectLst/>
                          <a:latin typeface="Times New Roman" panose="02020603050405020304" pitchFamily="18" charset="0"/>
                          <a:ea typeface="+mn-ea"/>
                          <a:cs typeface="Times New Roman" panose="02020603050405020304" pitchFamily="18" charset="0"/>
                        </a:rPr>
                        <a:t>....(1...) </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“sức lao động” giữa người lao động và người sử dụng lao động thông qua các hoạt động</a:t>
                      </a:r>
                      <a:r>
                        <a:rPr lang="vi-VN" sz="2400" kern="1200" smtClean="0">
                          <a:solidFill>
                            <a:schemeClr val="tx1"/>
                          </a:solidFill>
                          <a:effectLst/>
                          <a:latin typeface="Times New Roman" panose="02020603050405020304" pitchFamily="18" charset="0"/>
                          <a:ea typeface="+mn-ea"/>
                          <a:cs typeface="Times New Roman" panose="02020603050405020304" pitchFamily="18" charset="0"/>
                        </a:rPr>
                        <a:t>  ...(2)....</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 thoả thuận về </a:t>
                      </a:r>
                      <a:r>
                        <a:rPr lang="vi-VN" sz="2400" kern="1200" smtClean="0">
                          <a:solidFill>
                            <a:schemeClr val="tx1"/>
                          </a:solidFill>
                          <a:effectLst/>
                          <a:latin typeface="Times New Roman" panose="02020603050405020304" pitchFamily="18" charset="0"/>
                          <a:ea typeface="+mn-ea"/>
                          <a:cs typeface="Times New Roman" panose="02020603050405020304" pitchFamily="18" charset="0"/>
                        </a:rPr>
                        <a:t>....(3).....</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và các điều kiện ràng buộc khác</a:t>
                      </a: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2. ......(4).....là bên bán.</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3.......(5)......</a:t>
                      </a:r>
                      <a:r>
                        <a:rPr lang="en-US" sz="2400" kern="1200" smtClean="0">
                          <a:solidFill>
                            <a:schemeClr val="tx1"/>
                          </a:solidFill>
                          <a:effectLst/>
                          <a:latin typeface="Times New Roman" panose="02020603050405020304" pitchFamily="18" charset="0"/>
                          <a:ea typeface="+mn-ea"/>
                          <a:cs typeface="Times New Roman" panose="02020603050405020304" pitchFamily="18" charset="0"/>
                        </a:rPr>
                        <a:t> thuộc bên </a:t>
                      </a:r>
                      <a:r>
                        <a:rPr lang="vi-VN" sz="2400" kern="1200" smtClean="0">
                          <a:solidFill>
                            <a:schemeClr val="tx1"/>
                          </a:solidFill>
                          <a:effectLst/>
                          <a:latin typeface="Times New Roman" panose="02020603050405020304" pitchFamily="18" charset="0"/>
                          <a:ea typeface="+mn-ea"/>
                          <a:cs typeface="Times New Roman" panose="02020603050405020304" pitchFamily="18" charset="0"/>
                        </a:rPr>
                        <a:t>mua, hàng hóa sức lao động là toàn bộ thể lực và trí tuệ của con người được vận dụng trong quá trình lao động.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1. hàng hóa</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2. tuyển dụng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3. tiền lương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4. người lao động</a:t>
                      </a:r>
                      <a:endParaRPr lang="en-US" sz="2400" kern="1200" smtClean="0">
                        <a:solidFill>
                          <a:schemeClr val="tx1"/>
                        </a:solidFill>
                        <a:effectLst/>
                        <a:latin typeface="Times New Roman" panose="02020603050405020304" pitchFamily="18" charset="0"/>
                        <a:ea typeface="+mn-ea"/>
                        <a:cs typeface="Times New Roman" panose="02020603050405020304" pitchFamily="18" charset="0"/>
                      </a:endParaRPr>
                    </a:p>
                    <a:p>
                      <a:r>
                        <a:rPr lang="vi-VN" sz="2400" kern="1200" smtClean="0">
                          <a:solidFill>
                            <a:schemeClr val="tx1"/>
                          </a:solidFill>
                          <a:effectLst/>
                          <a:latin typeface="Times New Roman" panose="02020603050405020304" pitchFamily="18" charset="0"/>
                          <a:ea typeface="+mn-ea"/>
                          <a:cs typeface="Times New Roman" panose="02020603050405020304" pitchFamily="18" charset="0"/>
                        </a:rPr>
                        <a:t>5. người sử dụng lao động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3076042"/>
                  </a:ext>
                </a:extLst>
              </a:tr>
            </a:tbl>
          </a:graphicData>
        </a:graphic>
      </p:graphicFrame>
    </p:spTree>
    <p:extLst>
      <p:ext uri="{BB962C8B-B14F-4D97-AF65-F5344CB8AC3E}">
        <p14:creationId xmlns:p14="http://schemas.microsoft.com/office/powerpoint/2010/main" val="7490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2351" y="269811"/>
            <a:ext cx="10726309" cy="461665"/>
          </a:xfrm>
          <a:prstGeom prst="rect">
            <a:avLst/>
          </a:prstGeom>
        </p:spPr>
        <p:txBody>
          <a:bodyPr wrap="square">
            <a:spAutoFit/>
          </a:bodyPr>
          <a:lstStyle/>
          <a:p>
            <a:r>
              <a:rPr lang="vi-VN" sz="2400" b="1" smtClean="0">
                <a:solidFill>
                  <a:srgbClr val="FF0000"/>
                </a:solidFill>
                <a:latin typeface="Times New Roman" panose="02020603050405020304" pitchFamily="18" charset="0"/>
                <a:cs typeface="Times New Roman" panose="02020603050405020304" pitchFamily="18" charset="0"/>
              </a:rPr>
              <a:t>BÀI 3. THỊ TRƯỜNG LAO ĐỘNG KĨ THUẬT, CÔNG NGHỆ TẠI VIỆT NAM</a:t>
            </a:r>
            <a:endParaRPr lang="en-US" sz="2400" b="1">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463419" y="850173"/>
            <a:ext cx="11414449" cy="3046988"/>
          </a:xfrm>
          <a:prstGeom prst="rect">
            <a:avLst/>
          </a:prstGeom>
        </p:spPr>
        <p:txBody>
          <a:bodyPr wrap="square">
            <a:spAutoFit/>
          </a:bodyPr>
          <a:lstStyle/>
          <a:p>
            <a:pPr>
              <a:spcAft>
                <a:spcPts val="0"/>
              </a:spcAft>
            </a:pPr>
            <a:r>
              <a:rPr lang="vi-VN" sz="2400" b="1">
                <a:solidFill>
                  <a:srgbClr val="000000"/>
                </a:solidFill>
                <a:latin typeface="Times New Roman" panose="02020603050405020304" pitchFamily="18" charset="0"/>
                <a:ea typeface="Times New Roman" panose="02020603050405020304" pitchFamily="18" charset="0"/>
              </a:rPr>
              <a:t>I</a:t>
            </a:r>
            <a:r>
              <a:rPr lang="vi-VN" sz="2400" b="1" smtClean="0">
                <a:solidFill>
                  <a:srgbClr val="000000"/>
                </a:solidFill>
                <a:latin typeface="Times New Roman" panose="02020603050405020304" pitchFamily="18" charset="0"/>
                <a:ea typeface="Times New Roman" panose="02020603050405020304" pitchFamily="18" charset="0"/>
              </a:rPr>
              <a:t>. Thị </a:t>
            </a:r>
            <a:r>
              <a:rPr lang="vi-VN" sz="2400" b="1">
                <a:solidFill>
                  <a:srgbClr val="000000"/>
                </a:solidFill>
                <a:latin typeface="Times New Roman" panose="02020603050405020304" pitchFamily="18" charset="0"/>
                <a:ea typeface="Times New Roman" panose="02020603050405020304" pitchFamily="18" charset="0"/>
              </a:rPr>
              <a:t>trường lao động</a:t>
            </a:r>
            <a:endParaRPr lang="en-US" sz="2400" b="1">
              <a:latin typeface="Times New Roman" panose="02020603050405020304" pitchFamily="18" charset="0"/>
              <a:ea typeface="Times New Roman" panose="02020603050405020304" pitchFamily="18" charset="0"/>
            </a:endParaRPr>
          </a:p>
          <a:p>
            <a:pPr>
              <a:spcAft>
                <a:spcPts val="0"/>
              </a:spcAft>
            </a:pPr>
            <a:r>
              <a:rPr lang="vi-VN" sz="2400" b="1">
                <a:solidFill>
                  <a:srgbClr val="000000"/>
                </a:solidFill>
                <a:latin typeface="Times New Roman" panose="02020603050405020304" pitchFamily="18" charset="0"/>
                <a:ea typeface="Times New Roman" panose="02020603050405020304" pitchFamily="18" charset="0"/>
              </a:rPr>
              <a:t>1. Khái niệm</a:t>
            </a:r>
            <a:endParaRPr lang="en-US" sz="2400" b="1">
              <a:latin typeface="Times New Roman" panose="02020603050405020304" pitchFamily="18" charset="0"/>
              <a:ea typeface="Times New Roman" panose="02020603050405020304" pitchFamily="18" charset="0"/>
            </a:endParaRPr>
          </a:p>
          <a:p>
            <a:pPr>
              <a:spcAft>
                <a:spcPts val="0"/>
              </a:spcAft>
            </a:pPr>
            <a:r>
              <a:rPr lang="en-US" sz="2400">
                <a:solidFill>
                  <a:srgbClr val="000000"/>
                </a:solidFill>
                <a:latin typeface="Times New Roman" panose="02020603050405020304" pitchFamily="18" charset="0"/>
                <a:ea typeface="Times New Roman" panose="02020603050405020304" pitchFamily="18" charset="0"/>
              </a:rPr>
              <a:t>Thị trường lao động là nơi diễn ra sự trao đổi hàng hoá “sức lao động” giữa người lao động và người sử dụng lao động thông qua các hoạt động tuyển dụng, thoả thuận về tiền lương và các điều kiện ràng buộc khác. Trong đó:</a:t>
            </a:r>
            <a:endParaRPr lang="en-US" sz="2400">
              <a:latin typeface="Times New Roman" panose="02020603050405020304" pitchFamily="18" charset="0"/>
              <a:ea typeface="Times New Roman" panose="02020603050405020304" pitchFamily="18" charset="0"/>
            </a:endParaRPr>
          </a:p>
          <a:p>
            <a:pPr>
              <a:spcAft>
                <a:spcPts val="0"/>
              </a:spcAft>
            </a:pPr>
            <a:r>
              <a:rPr lang="en-US" sz="2400">
                <a:solidFill>
                  <a:srgbClr val="000000"/>
                </a:solidFill>
                <a:latin typeface="Times New Roman" panose="02020603050405020304" pitchFamily="18" charset="0"/>
                <a:ea typeface="Times New Roman" panose="02020603050405020304" pitchFamily="18" charset="0"/>
              </a:rPr>
              <a:t>- Người lao động </a:t>
            </a:r>
            <a:r>
              <a:rPr lang="vi-VN" sz="2400">
                <a:solidFill>
                  <a:srgbClr val="000000"/>
                </a:solidFill>
                <a:latin typeface="Times New Roman" panose="02020603050405020304" pitchFamily="18" charset="0"/>
                <a:ea typeface="Times New Roman" panose="02020603050405020304" pitchFamily="18" charset="0"/>
              </a:rPr>
              <a:t>bên bán</a:t>
            </a:r>
            <a:endParaRPr lang="en-US" sz="2400">
              <a:latin typeface="Times New Roman" panose="02020603050405020304" pitchFamily="18" charset="0"/>
              <a:ea typeface="Times New Roman" panose="02020603050405020304" pitchFamily="18" charset="0"/>
            </a:endParaRPr>
          </a:p>
          <a:p>
            <a:pPr>
              <a:spcAft>
                <a:spcPts val="0"/>
              </a:spcAft>
            </a:pPr>
            <a:r>
              <a:rPr lang="en-US" sz="2400">
                <a:solidFill>
                  <a:srgbClr val="000000"/>
                </a:solidFill>
                <a:latin typeface="Times New Roman" panose="02020603050405020304" pitchFamily="18" charset="0"/>
                <a:ea typeface="Times New Roman" panose="02020603050405020304" pitchFamily="18" charset="0"/>
              </a:rPr>
              <a:t>- Người sử dụng lao động thuộc bên </a:t>
            </a:r>
            <a:r>
              <a:rPr lang="vi-VN" sz="2400">
                <a:solidFill>
                  <a:srgbClr val="000000"/>
                </a:solidFill>
                <a:latin typeface="Times New Roman" panose="02020603050405020304" pitchFamily="18" charset="0"/>
                <a:ea typeface="Times New Roman" panose="02020603050405020304" pitchFamily="18" charset="0"/>
              </a:rPr>
              <a:t>mua, hàng hóa sức lao động là toàn bộ thể lực và trí tuệ của con người được vận dụng trong quá trình lao động.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762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55599" y="152401"/>
            <a:ext cx="1048173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kể tên một số loại hàng hóa, dịch vụ mà em biết. Nơi diễn ra hoạt động mua, bán hàng hóa hoặc dịch vụ là gì?</a:t>
            </a:r>
          </a:p>
        </p:txBody>
      </p:sp>
    </p:spTree>
    <p:extLst>
      <p:ext uri="{BB962C8B-B14F-4D97-AF65-F5344CB8AC3E}">
        <p14:creationId xmlns:p14="http://schemas.microsoft.com/office/powerpoint/2010/main" val="252491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55599" y="152401"/>
            <a:ext cx="10481733" cy="830997"/>
          </a:xfrm>
          <a:prstGeom prst="rect">
            <a:avLst/>
          </a:prstGeom>
        </p:spPr>
        <p:txBody>
          <a:bodyPr wrap="square">
            <a:spAutoFit/>
          </a:bodyPr>
          <a:lstStyle/>
          <a:p>
            <a:r>
              <a:rPr lang="en-US" sz="2400" b="1">
                <a:solidFill>
                  <a:srgbClr val="0000FF"/>
                </a:solidFill>
                <a:latin typeface="Times New Roman" panose="02020603050405020304" pitchFamily="18" charset="0"/>
                <a:cs typeface="Times New Roman" panose="02020603050405020304" pitchFamily="18" charset="0"/>
              </a:rPr>
              <a:t>Hãy kể tên một số loại hàng hóa, dịch vụ mà em biết. Nơi diễn ra hoạt động mua, bán hàng hóa hoặc dịch vụ là gì?</a:t>
            </a:r>
          </a:p>
        </p:txBody>
      </p:sp>
      <p:sp>
        <p:nvSpPr>
          <p:cNvPr id="2" name="Rectangle 1"/>
          <p:cNvSpPr/>
          <p:nvPr/>
        </p:nvSpPr>
        <p:spPr>
          <a:xfrm>
            <a:off x="355599" y="1142914"/>
            <a:ext cx="11083732" cy="1569660"/>
          </a:xfrm>
          <a:prstGeom prst="rect">
            <a:avLst/>
          </a:prstGeom>
        </p:spPr>
        <p:txBody>
          <a:bodyPr wrap="square">
            <a:spAutoFit/>
          </a:bodyPr>
          <a:lstStyle/>
          <a:p>
            <a:pPr>
              <a:spcAft>
                <a:spcPts val="0"/>
              </a:spcAft>
            </a:pPr>
            <a:r>
              <a:rPr lang="en-US" sz="2400">
                <a:solidFill>
                  <a:srgbClr val="FF0000"/>
                </a:solidFill>
                <a:latin typeface="Times New Roman" panose="02020603050405020304" pitchFamily="18" charset="0"/>
                <a:ea typeface="Times New Roman" panose="02020603050405020304" pitchFamily="18" charset="0"/>
              </a:rPr>
              <a:t>- Một số loại hàng hóa, dịch vụ mà em biết:</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Hàng hóa: đồ da dụng, đồ điện tử, đồ chơi, lương thực, thực phẩm…</a:t>
            </a:r>
          </a:p>
          <a:p>
            <a:pPr>
              <a:spcAft>
                <a:spcPts val="0"/>
              </a:spcAft>
            </a:pPr>
            <a:r>
              <a:rPr lang="en-US" sz="2400">
                <a:solidFill>
                  <a:srgbClr val="FF0000"/>
                </a:solidFill>
                <a:latin typeface="Times New Roman" panose="02020603050405020304" pitchFamily="18" charset="0"/>
                <a:ea typeface="Times New Roman" panose="02020603050405020304" pitchFamily="18" charset="0"/>
              </a:rPr>
              <a:t>+ Dịch vụ: vận tải, du lịch, bưu chính viễn thông…</a:t>
            </a:r>
          </a:p>
          <a:p>
            <a:r>
              <a:rPr lang="en-US" sz="2400">
                <a:solidFill>
                  <a:srgbClr val="FF0000"/>
                </a:solidFill>
                <a:latin typeface="Times New Roman" panose="02020603050405020304" pitchFamily="18" charset="0"/>
                <a:ea typeface="Times New Roman" panose="02020603050405020304" pitchFamily="18" charset="0"/>
              </a:rPr>
              <a:t>- Nơi diễn ra hoạt động mua, bán hàng hóa hoặc dịch vụ là thị trường lao động.</a:t>
            </a:r>
            <a:endParaRPr lang="en-US" sz="2400">
              <a:solidFill>
                <a:srgbClr val="FF0000"/>
              </a:solidFill>
            </a:endParaRPr>
          </a:p>
        </p:txBody>
      </p:sp>
    </p:spTree>
    <p:extLst>
      <p:ext uri="{BB962C8B-B14F-4D97-AF65-F5344CB8AC3E}">
        <p14:creationId xmlns:p14="http://schemas.microsoft.com/office/powerpoint/2010/main" val="334387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anim calcmode="lin" valueType="num">
                                      <p:cBhvr>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1000"/>
                                        <p:tgtEl>
                                          <p:spTgt spid="2">
                                            <p:txEl>
                                              <p:pRg st="1" end="1"/>
                                            </p:txEl>
                                          </p:spTgt>
                                        </p:tgtEl>
                                      </p:cBhvr>
                                    </p:animEffect>
                                    <p:anim calcmode="lin" valueType="num">
                                      <p:cBhvr>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fade">
                                      <p:cBhvr>
                                        <p:cTn id="30" dur="1000"/>
                                        <p:tgtEl>
                                          <p:spTgt spid="2">
                                            <p:txEl>
                                              <p:pRg st="3" end="3"/>
                                            </p:txEl>
                                          </p:spTgt>
                                        </p:tgtEl>
                                      </p:cBhvr>
                                    </p:animEffect>
                                    <p:anim calcmode="lin" valueType="num">
                                      <p:cBhvr>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255177" y="1352730"/>
            <a:ext cx="6729823" cy="5352869"/>
          </a:xfrm>
          <a:prstGeom prst="rect">
            <a:avLst/>
          </a:prstGeom>
        </p:spPr>
      </p:pic>
      <p:sp>
        <p:nvSpPr>
          <p:cNvPr id="4" name="Rectangle 3"/>
          <p:cNvSpPr/>
          <p:nvPr/>
        </p:nvSpPr>
        <p:spPr>
          <a:xfrm>
            <a:off x="355599" y="152401"/>
            <a:ext cx="10481733" cy="1200329"/>
          </a:xfrm>
          <a:prstGeom prst="rect">
            <a:avLst/>
          </a:prstGeom>
        </p:spPr>
        <p:txBody>
          <a:bodyPr wrap="square">
            <a:spAutoFit/>
          </a:bodyPr>
          <a:lstStyle/>
          <a:p>
            <a:pPr>
              <a:spcAft>
                <a:spcPts val="0"/>
              </a:spcAft>
            </a:pPr>
            <a:r>
              <a:rPr lang="en-US" sz="2400" b="1">
                <a:solidFill>
                  <a:srgbClr val="0000FF"/>
                </a:solidFill>
                <a:latin typeface="Times New Roman" panose="02020603050405020304" pitchFamily="18" charset="0"/>
                <a:ea typeface="Times New Roman" panose="02020603050405020304" pitchFamily="18" charset="0"/>
              </a:rPr>
              <a:t>1. Nêu các yếu tố ảnh hưởng đến thị trường lao động.</a:t>
            </a:r>
          </a:p>
          <a:p>
            <a:pPr>
              <a:spcAft>
                <a:spcPts val="0"/>
              </a:spcAft>
            </a:pPr>
            <a:r>
              <a:rPr lang="en-US" sz="2400" b="1">
                <a:solidFill>
                  <a:srgbClr val="0000FF"/>
                </a:solidFill>
                <a:latin typeface="Times New Roman" panose="02020603050405020304" pitchFamily="18" charset="0"/>
                <a:ea typeface="Times New Roman" panose="02020603050405020304" pitchFamily="18" charset="0"/>
              </a:rPr>
              <a:t>2. Quan sát Hình 3.1 và nhận xét sự chuyển dịch cơ cấu lao động trong nền kinh tế.</a:t>
            </a:r>
            <a:endParaRPr lang="en-US" sz="2400" b="1">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03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281</TotalTime>
  <Words>2657</Words>
  <Application>Microsoft Office PowerPoint</Application>
  <PresentationFormat>Widescreen</PresentationFormat>
  <Paragraphs>170</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80</cp:revision>
  <dcterms:created xsi:type="dcterms:W3CDTF">2023-06-21T22:05:51Z</dcterms:created>
  <dcterms:modified xsi:type="dcterms:W3CDTF">2024-06-04T03:01:34Z</dcterms:modified>
</cp:coreProperties>
</file>