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3" r:id="rId2"/>
    <p:sldId id="335" r:id="rId3"/>
    <p:sldId id="357" r:id="rId4"/>
    <p:sldId id="334" r:id="rId5"/>
    <p:sldId id="392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21" r:id="rId21"/>
    <p:sldId id="436" r:id="rId22"/>
    <p:sldId id="437" r:id="rId23"/>
    <p:sldId id="438" r:id="rId24"/>
    <p:sldId id="43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00"/>
    <a:srgbClr val="0000FF"/>
    <a:srgbClr val="006600"/>
    <a:srgbClr val="0000CC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8" autoAdjust="0"/>
    <p:restoredTop sz="98566" autoAdjust="0"/>
  </p:normalViewPr>
  <p:slideViewPr>
    <p:cSldViewPr snapToGrid="0">
      <p:cViewPr varScale="1">
        <p:scale>
          <a:sx n="73" d="100"/>
          <a:sy n="73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#-1,1,Slide 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c2h4+o2%20&#272;&#7888;T%20CH&#193;Y%20ETILEN%20TRONG%20KH&#212;NG%20KH&#205;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Etylen%20C2H4%20t&#225;c%20d&#7909;ng%20v&#7899;i%20Brom%20Br2%20-%20Etylen%20l&#224;m%20m&#7845;t%20m&#224;u%20Brom%20-%20Reaction%20of%20ethylene%20with%20bromine%20Br2.m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9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281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ETHYLENE 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87085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12633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28450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71993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255450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96091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338182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65486" y="1792293"/>
            <a:ext cx="71265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- Khi dẫn khí C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4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 qua ống nghiệm chứa nước bromine thấy nước bromine mất màu.</a:t>
            </a:r>
          </a:p>
          <a:p>
            <a:pPr algn="just"/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CH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 = CH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 + Br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 → BrCH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 – CH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Br</a:t>
            </a:r>
          </a:p>
          <a:p>
            <a:pPr algn="just"/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- Khi dẫn khí C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H</a:t>
            </a:r>
            <a:r>
              <a:rPr lang="vi-VN" sz="3200" baseline="-25000" dirty="0" smtClean="0">
                <a:solidFill>
                  <a:srgbClr val="FF00FF"/>
                </a:solidFill>
                <a:latin typeface="+mj-lt"/>
              </a:rPr>
              <a:t>6</a:t>
            </a:r>
            <a:r>
              <a:rPr lang="vi-VN" sz="3200" dirty="0" smtClean="0">
                <a:solidFill>
                  <a:srgbClr val="FF00FF"/>
                </a:solidFill>
                <a:latin typeface="+mj-lt"/>
              </a:rPr>
              <a:t> qua ống nghiệm chứa nước bromine ta không thấy có hiện tượng gì.</a:t>
            </a:r>
            <a:endParaRPr lang="vi-VN" sz="3200" dirty="0">
              <a:solidFill>
                <a:srgbClr val="FF00FF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11" y="1103086"/>
            <a:ext cx="4905829" cy="458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79229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6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32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7112" y="0"/>
            <a:ext cx="109800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Bromine?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8172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8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32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4937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5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10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32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99120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2n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Br</a:t>
            </a:r>
            <a:r>
              <a:rPr lang="en-US" sz="32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32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3938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29755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3298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156755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97395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23948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277224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16412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polyethylene (PE).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0" y="4172860"/>
            <a:ext cx="12192000" cy="537746"/>
            <a:chOff x="0" y="4172860"/>
            <a:chExt cx="12192000" cy="537746"/>
          </a:xfrm>
        </p:grpSpPr>
        <p:sp>
          <p:nvSpPr>
            <p:cNvPr id="20" name="TextBox 19"/>
            <p:cNvSpPr txBox="1"/>
            <p:nvPr/>
          </p:nvSpPr>
          <p:spPr>
            <a:xfrm>
              <a:off x="0" y="4187386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…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…				   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49308" y="4172860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xt,t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59027" y="4593770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0" y="4651822"/>
            <a:ext cx="12192000" cy="603070"/>
            <a:chOff x="0" y="4651822"/>
            <a:chExt cx="12192000" cy="603070"/>
          </a:xfrm>
        </p:grpSpPr>
        <p:sp>
          <p:nvSpPr>
            <p:cNvPr id="21" name="TextBox 20"/>
            <p:cNvSpPr txBox="1"/>
            <p:nvPr/>
          </p:nvSpPr>
          <p:spPr>
            <a:xfrm>
              <a:off x="0" y="4731672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Hay: 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 	 (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33460" y="4651822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</a:t>
              </a: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743179" y="5072732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52904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573315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8220" y="-1"/>
            <a:ext cx="5486400" cy="681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3918857" y="4397829"/>
            <a:ext cx="595086" cy="595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97089" y="5058219"/>
            <a:ext cx="595086" cy="595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2571" y="5725885"/>
            <a:ext cx="595086" cy="595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881257" y="1538293"/>
            <a:ext cx="4310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ethylene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81257" y="3229207"/>
            <a:ext cx="4310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ethylene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oxygen ở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1466"/>
            <a:ext cx="7589798" cy="481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72455"/>
            <a:ext cx="6633029" cy="477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634514" y="2524036"/>
            <a:ext cx="4557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Để xác định có khí CO</a:t>
            </a:r>
            <a:r>
              <a:rPr lang="vi-VN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có thể dẫn các khí sau phản ứng đốt cháy qua bình đựng nước vôi trong thấy có xuất hiện vẩn đục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7" grpId="0"/>
      <p:bldP spid="17" grpId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9755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3298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1756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567558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polyethylene (PE).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0" y="2576289"/>
            <a:ext cx="12192000" cy="537746"/>
            <a:chOff x="0" y="4172860"/>
            <a:chExt cx="12192000" cy="537746"/>
          </a:xfrm>
        </p:grpSpPr>
        <p:sp>
          <p:nvSpPr>
            <p:cNvPr id="20" name="TextBox 19"/>
            <p:cNvSpPr txBox="1"/>
            <p:nvPr/>
          </p:nvSpPr>
          <p:spPr>
            <a:xfrm>
              <a:off x="0" y="4187386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…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…				   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49308" y="4172860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xt,t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59027" y="4593770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6"/>
          <p:cNvGrpSpPr/>
          <p:nvPr/>
        </p:nvGrpSpPr>
        <p:grpSpPr>
          <a:xfrm>
            <a:off x="0" y="3055251"/>
            <a:ext cx="12192000" cy="603070"/>
            <a:chOff x="0" y="4651822"/>
            <a:chExt cx="12192000" cy="603070"/>
          </a:xfrm>
        </p:grpSpPr>
        <p:sp>
          <p:nvSpPr>
            <p:cNvPr id="21" name="TextBox 20"/>
            <p:cNvSpPr txBox="1"/>
            <p:nvPr/>
          </p:nvSpPr>
          <p:spPr>
            <a:xfrm>
              <a:off x="0" y="4731672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Hay: 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 	 (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33460" y="4651822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</a:t>
              </a: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743179" y="5072732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36939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413658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455024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497115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0" y="5370289"/>
            <a:ext cx="12192000" cy="537746"/>
            <a:chOff x="0" y="5500915"/>
            <a:chExt cx="12192000" cy="537746"/>
          </a:xfrm>
        </p:grpSpPr>
        <p:sp>
          <p:nvSpPr>
            <p:cNvPr id="31" name="TextBox 30"/>
            <p:cNvSpPr txBox="1"/>
            <p:nvPr/>
          </p:nvSpPr>
          <p:spPr>
            <a:xfrm>
              <a:off x="0" y="5515441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3O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		  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2CO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51170" y="5500915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960889" y="5921825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0" y="595087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02400" y="791028"/>
            <a:ext cx="49638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35" grpId="0"/>
      <p:bldP spid="36" grpId="0"/>
      <p:bldP spid="3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9755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3298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17567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567558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polyethylene (PE).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0" y="2576289"/>
            <a:ext cx="12192000" cy="537746"/>
            <a:chOff x="0" y="4172860"/>
            <a:chExt cx="12192000" cy="537746"/>
          </a:xfrm>
        </p:grpSpPr>
        <p:sp>
          <p:nvSpPr>
            <p:cNvPr id="20" name="TextBox 19"/>
            <p:cNvSpPr txBox="1"/>
            <p:nvPr/>
          </p:nvSpPr>
          <p:spPr>
            <a:xfrm>
              <a:off x="0" y="4187386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…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…				   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49308" y="4172860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xt,t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59027" y="4593770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6"/>
          <p:cNvGrpSpPr/>
          <p:nvPr/>
        </p:nvGrpSpPr>
        <p:grpSpPr>
          <a:xfrm>
            <a:off x="0" y="3055251"/>
            <a:ext cx="12192000" cy="603070"/>
            <a:chOff x="0" y="4651822"/>
            <a:chExt cx="12192000" cy="603070"/>
          </a:xfrm>
        </p:grpSpPr>
        <p:sp>
          <p:nvSpPr>
            <p:cNvPr id="21" name="TextBox 20"/>
            <p:cNvSpPr txBox="1"/>
            <p:nvPr/>
          </p:nvSpPr>
          <p:spPr>
            <a:xfrm>
              <a:off x="0" y="4731672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Hay: 	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 	 (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-)</a:t>
              </a:r>
              <a:r>
                <a:rPr lang="en-US" sz="2800" baseline="-25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33460" y="4651822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xt</a:t>
              </a: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743179" y="5072732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356327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399871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441962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3"/>
          <p:cNvGrpSpPr/>
          <p:nvPr/>
        </p:nvGrpSpPr>
        <p:grpSpPr>
          <a:xfrm>
            <a:off x="0" y="4818757"/>
            <a:ext cx="12192000" cy="537746"/>
            <a:chOff x="0" y="5500915"/>
            <a:chExt cx="12192000" cy="537746"/>
          </a:xfrm>
        </p:grpSpPr>
        <p:sp>
          <p:nvSpPr>
            <p:cNvPr id="31" name="TextBox 30"/>
            <p:cNvSpPr txBox="1"/>
            <p:nvPr/>
          </p:nvSpPr>
          <p:spPr>
            <a:xfrm>
              <a:off x="0" y="5515441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3O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		   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2CO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2H</a:t>
              </a:r>
              <a:r>
                <a:rPr lang="en-US" sz="2800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51170" y="5500915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aseline="30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960889" y="5921825"/>
              <a:ext cx="280125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0" y="539934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02400" y="544290"/>
            <a:ext cx="49638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21.3,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ethylene?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582025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623318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polyethylene (PE), ethylic alcohol,…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2825" y="1637168"/>
            <a:ext cx="9395129" cy="4197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8" presetClass="exit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3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0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324372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Dựa vào phản ứng cộng của ethylene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7950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3984174"/>
            <a:ext cx="12192000" cy="537746"/>
            <a:chOff x="0" y="3984174"/>
            <a:chExt cx="12192000" cy="537746"/>
          </a:xfrm>
        </p:grpSpPr>
        <p:sp>
          <p:nvSpPr>
            <p:cNvPr id="9" name="TextBox 8"/>
            <p:cNvSpPr txBox="1"/>
            <p:nvPr/>
          </p:nvSpPr>
          <p:spPr>
            <a:xfrm>
              <a:off x="0" y="3998700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	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+  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Cl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 			   	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Cl-CH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-CH</a:t>
              </a:r>
              <a:r>
                <a:rPr lang="en-US" sz="28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-Cl</a:t>
              </a:r>
              <a:endPara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86590" y="3984174"/>
              <a:ext cx="2351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FeCl</a:t>
              </a:r>
              <a:r>
                <a:rPr lang="en-US" sz="2000" baseline="-25000" dirty="0" err="1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0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84991" y="4405084"/>
              <a:ext cx="2801258" cy="1588"/>
            </a:xfrm>
            <a:prstGeom prst="straightConnector1">
              <a:avLst/>
            </a:prstGeom>
            <a:ln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256"/>
            <a:ext cx="12192001" cy="331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24296"/>
            <a:ext cx="12232505" cy="269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8492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4009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HYDROCARBON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7978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hydrocarbon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;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;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C-C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	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-CH=CH-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=CH-CH=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	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									 │    │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			CH=CH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hydrocarbon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UcPeriod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		B. 2		C. 3		D. 4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hydrocarbon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;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H=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	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-CH=CH-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	</a:t>
            </a:r>
            <a:endParaRPr lang="en-US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									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			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brominelà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UcPeriod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		B. 3		C. 4		D. 5</a:t>
            </a:r>
          </a:p>
          <a:p>
            <a:pPr marL="6350" indent="-6350"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350" indent="-6350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3		B. 4		C. 1		D.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Chọn những câu đúng trong các câu sau:</a:t>
            </a:r>
          </a:p>
          <a:p>
            <a:pPr marL="514350" indent="-514350" algn="just">
              <a:buAutoNum type="alphaLcParenBoth"/>
            </a:pP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Các alkene có công thức chung là C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n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2n</a:t>
            </a:r>
          </a:p>
          <a:p>
            <a:pPr marL="514350" indent="-514350" algn="just">
              <a:buAutoNum type="alphaLcParenBoth"/>
            </a:pP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Tất cả các hydrocarbon có công thức phân tử C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đều là alkene.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(c) Tất cả các hydrocarbon có một liên kết đôi trong phân tử đều là alkene.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(d) Những hydrocarbon có công thức chung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và có một liên kết đối trong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phân tử là alkene.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5:</a:t>
            </a:r>
            <a:r>
              <a:rPr lang="vi-VN" sz="2800" dirty="0" smtClean="0"/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cách bổ sung các nguyên tử H và các liên kết còn thiếu để hoàn thành công thức cấu tạo của một số alkene sau: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 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   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(4)C-CH=C-CH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Có các alkene: 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–CH=CH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-CH=CH–CH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, CH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=CH-CH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-CH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. Viết phương trình hoá học của các phản ứng xảy ra khi: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a) Cho các alkene trên tác dụng với nước bromine.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b) Đốt cháy các alkene trên.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c) Trùng hợp các alkene trên.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Có hai chất khí là C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và C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8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. Nêu cách tiến hành phân biệt hai khí trên bằng nước bromine. Viết phương trình hoá học của phản ứng xảy ra (nếu có).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8: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Hai hydrocarbon mạch hở X và Y trong phân tử đều có 6 nguyên tử H. Trong phân tử X chỉ có các liên kết đơn. Phân tử Y nhiều hơn phân tử X một nguyên tử C. a) Xác định công thức phân tử của X, Y.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b) Viết công thức cấu tạo của X, Y.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c) Mô tả hiện tượng xảy ra khi dẫn X, Y qua nước bromine</a:t>
            </a:r>
            <a:r>
              <a:rPr lang="vi-VN" sz="2800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 các chất thích hợp (viết ở dạng công thức cấu tạo thu gọn) để điền vào dấu ? và hoàn thành các phương trình hoá học sau: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+ Br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+ Cl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+ Br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CHBr – CHBr –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Xác định công thức phân tử chất hữu cơ X trong phương trình hoá học sau:</a:t>
            </a:r>
          </a:p>
          <a:p>
            <a:pPr algn="ctr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X+ 6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----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→4CO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 X có cấu tạo mạch hở, viết công thức cấu tạo có thể có của X.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11: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 thành các phương trình hoá học sau: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C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? --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? +(3n+1)O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---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2nCO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+ 2(n + 1)H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? + 3nO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--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2nCO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+ 2nH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12: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Khi cho một alkene tác dụng với nước bromine thu được một dẫn xuất của hydrocarbon có công thức cấu tạo là CH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Br – CBr – CH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		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 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		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Xác định công thức cấu tạo của alkene.</a:t>
            </a:r>
          </a:p>
          <a:p>
            <a:pPr algn="just">
              <a:buFontTx/>
              <a:buChar char="-"/>
            </a:pP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Viết phương trình hoá học của phản ứng xảy ra giữa alkene và nước bromine. 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13: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Viết phương trình hoá học của phản ứng trùng hợp các chất sau: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					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					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a) 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-CH=CH-CH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	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b) 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=C-CH</a:t>
            </a:r>
            <a:r>
              <a:rPr lang="en-US" sz="2800" baseline="-25000" dirty="0" smtClean="0">
                <a:solidFill>
                  <a:srgbClr val="FF0000"/>
                </a:solidFill>
                <a:latin typeface="+mj-lt"/>
              </a:rPr>
              <a:t>3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</a:t>
            </a:r>
            <a:r>
              <a:rPr lang="vi-VN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C = CH</a:t>
            </a:r>
            <a:endParaRPr lang="vi-VN" sz="28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  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│				     │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					  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       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vi-VN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67707"/>
            <a:ext cx="12126946" cy="449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386283" y="3235236"/>
            <a:ext cx="58057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Phân tử alkane chỉ gồm liên kết đơn. 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AsuS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07684" cy="2104571"/>
          </a:xfrm>
          <a:prstGeom prst="rect">
            <a:avLst/>
          </a:prstGeom>
          <a:noFill/>
        </p:spPr>
      </p:pic>
      <p:pic>
        <p:nvPicPr>
          <p:cNvPr id="2051" name="Picture 3" descr="C:\Users\AsuS\Desktop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195" y="435429"/>
            <a:ext cx="4211675" cy="1669143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2917375" y="595085"/>
            <a:ext cx="2068285" cy="1187118"/>
            <a:chOff x="3062515" y="580571"/>
            <a:chExt cx="2068285" cy="1187118"/>
          </a:xfrm>
        </p:grpSpPr>
        <p:sp>
          <p:nvSpPr>
            <p:cNvPr id="7" name="TextBox 6"/>
            <p:cNvSpPr txBox="1"/>
            <p:nvPr/>
          </p:nvSpPr>
          <p:spPr>
            <a:xfrm>
              <a:off x="3062515" y="580571"/>
              <a:ext cx="20174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3200" baseline="-250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3200" baseline="-250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32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3314" y="1182914"/>
              <a:ext cx="20174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Ethane</a:t>
              </a:r>
              <a:endParaRPr lang="en-US" sz="32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781143" y="558802"/>
            <a:ext cx="3193143" cy="1187118"/>
            <a:chOff x="8781143" y="558802"/>
            <a:chExt cx="3193143" cy="1187118"/>
          </a:xfrm>
        </p:grpSpPr>
        <p:sp>
          <p:nvSpPr>
            <p:cNvPr id="11" name="TextBox 10"/>
            <p:cNvSpPr txBox="1"/>
            <p:nvPr/>
          </p:nvSpPr>
          <p:spPr>
            <a:xfrm>
              <a:off x="8781143" y="558802"/>
              <a:ext cx="31147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3200" baseline="-250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3200" baseline="-250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sz="3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3200" baseline="-250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32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859570" y="1161145"/>
              <a:ext cx="31147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Propane</a:t>
              </a:r>
              <a:endParaRPr lang="en-US" sz="32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47421"/>
            <a:ext cx="6253753" cy="481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6371770" y="4455664"/>
            <a:ext cx="58202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Phân tử alkene ngoài liên kết đơn còn có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liên kết đôi giữa 2 nguyên tử C.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204684" y="537029"/>
            <a:ext cx="551543" cy="595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58114" y="558801"/>
            <a:ext cx="551543" cy="595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200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hydrocarbon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6273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(n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169090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=CH-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36026" y="4579256"/>
            <a:ext cx="85198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Alkane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12192001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9257" y="1743074"/>
            <a:ext cx="3865189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9298" y="2609621"/>
            <a:ext cx="3982359" cy="887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01106" y="3646929"/>
            <a:ext cx="2908981" cy="153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21: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ALKENE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200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ETHYLENE 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6273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23112" y="5261428"/>
            <a:ext cx="85198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69090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3675" y="2162856"/>
            <a:ext cx="2251982" cy="115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093030" y="2423881"/>
            <a:ext cx="8098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20765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ethylene,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carbon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362131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ethylene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444862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88405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bromine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1" grpId="1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881257" y="1538293"/>
            <a:ext cx="4310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bromine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cam.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7954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7881257" y="3229207"/>
            <a:ext cx="4310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bromine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ethylene.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2303</TotalTime>
  <Words>1442</Words>
  <Application>Microsoft Office PowerPoint</Application>
  <PresentationFormat>Widescreen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Wingdings 3</vt:lpstr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Admin</cp:lastModifiedBy>
  <cp:revision>484</cp:revision>
  <dcterms:created xsi:type="dcterms:W3CDTF">2022-07-11T10:05:56Z</dcterms:created>
  <dcterms:modified xsi:type="dcterms:W3CDTF">2025-01-17T03:25:29Z</dcterms:modified>
</cp:coreProperties>
</file>