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</p:sldMasterIdLst>
  <p:notesMasterIdLst>
    <p:notesMasterId r:id="rId56"/>
  </p:notesMasterIdLst>
  <p:sldIdLst>
    <p:sldId id="361" r:id="rId2"/>
    <p:sldId id="618" r:id="rId3"/>
    <p:sldId id="619" r:id="rId4"/>
    <p:sldId id="539" r:id="rId5"/>
    <p:sldId id="366" r:id="rId6"/>
    <p:sldId id="367" r:id="rId7"/>
    <p:sldId id="368" r:id="rId8"/>
    <p:sldId id="369" r:id="rId9"/>
    <p:sldId id="262" r:id="rId10"/>
    <p:sldId id="263" r:id="rId11"/>
    <p:sldId id="538" r:id="rId12"/>
    <p:sldId id="405" r:id="rId13"/>
    <p:sldId id="258" r:id="rId14"/>
    <p:sldId id="620" r:id="rId15"/>
    <p:sldId id="524" r:id="rId16"/>
    <p:sldId id="525" r:id="rId17"/>
    <p:sldId id="625" r:id="rId18"/>
    <p:sldId id="535" r:id="rId19"/>
    <p:sldId id="330" r:id="rId20"/>
    <p:sldId id="498" r:id="rId21"/>
    <p:sldId id="496" r:id="rId22"/>
    <p:sldId id="319" r:id="rId23"/>
    <p:sldId id="333" r:id="rId24"/>
    <p:sldId id="323" r:id="rId25"/>
    <p:sldId id="497" r:id="rId26"/>
    <p:sldId id="336" r:id="rId27"/>
    <p:sldId id="629" r:id="rId28"/>
    <p:sldId id="334" r:id="rId29"/>
    <p:sldId id="448" r:id="rId30"/>
    <p:sldId id="261" r:id="rId31"/>
    <p:sldId id="265" r:id="rId32"/>
    <p:sldId id="630" r:id="rId33"/>
    <p:sldId id="337" r:id="rId34"/>
    <p:sldId id="627" r:id="rId35"/>
    <p:sldId id="393" r:id="rId36"/>
    <p:sldId id="430" r:id="rId37"/>
    <p:sldId id="310" r:id="rId38"/>
    <p:sldId id="791" r:id="rId39"/>
    <p:sldId id="792" r:id="rId40"/>
    <p:sldId id="325" r:id="rId41"/>
    <p:sldId id="327" r:id="rId42"/>
    <p:sldId id="326" r:id="rId43"/>
    <p:sldId id="432" r:id="rId44"/>
    <p:sldId id="271" r:id="rId45"/>
    <p:sldId id="433" r:id="rId46"/>
    <p:sldId id="426" r:id="rId47"/>
    <p:sldId id="427" r:id="rId48"/>
    <p:sldId id="435" r:id="rId49"/>
    <p:sldId id="429" r:id="rId50"/>
    <p:sldId id="527" r:id="rId51"/>
    <p:sldId id="530" r:id="rId52"/>
    <p:sldId id="531" r:id="rId53"/>
    <p:sldId id="532" r:id="rId54"/>
    <p:sldId id="374" r:id="rId55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VAGRounded BT" panose="020F0702020204020204" pitchFamily="3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E9D9"/>
    <a:srgbClr val="DCF7FF"/>
    <a:srgbClr val="FFEEB9"/>
    <a:srgbClr val="DCF0C6"/>
    <a:srgbClr val="F5F2F8"/>
    <a:srgbClr val="E5DFEC"/>
    <a:srgbClr val="9A26E7"/>
    <a:srgbClr val="FFF3CD"/>
    <a:srgbClr val="EAF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35786F-8BAD-4130-9212-889B6308AA16}" v="1917" dt="2024-04-03T07:20:03.599"/>
  </p1510:revLst>
</p1510:revInfo>
</file>

<file path=ppt/tableStyles.xml><?xml version="1.0" encoding="utf-8"?>
<a:tblStyleLst xmlns:a="http://schemas.openxmlformats.org/drawingml/2006/main" def="{64397081-6639-4FBA-ACB9-AC85FC13B639}">
  <a:tblStyle styleId="{64397081-6639-4FBA-ACB9-AC85FC13B6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1f763d3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21f763d3c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D:</a:t>
            </a:r>
            <a:r>
              <a:rPr lang="en-GB" baseline="0" dirty="0"/>
              <a:t> Correct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EBDE-5DAF-4F90-AB02-E6E58E4A2E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4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63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41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38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3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Ghost </a:t>
            </a:r>
            <a:r>
              <a:rPr lang="en-GB"/>
              <a:t>– 1,4,7,8,9,10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EF61B-C9DA-436F-954B-C5A7FCEDC4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76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A:</a:t>
            </a:r>
            <a:r>
              <a:rPr lang="en-GB" baseline="0" dirty="0"/>
              <a:t> Correct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EBDE-5DAF-4F90-AB02-E6E58E4A2E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7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B:</a:t>
            </a:r>
            <a:r>
              <a:rPr lang="en-GB" baseline="0" dirty="0"/>
              <a:t> Correct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EBDE-5DAF-4F90-AB02-E6E58E4A2E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7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8A5C-DD20-45B9-AF8D-31739A1A5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68C05-2944-42D1-9866-F1D05E755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6964C-5213-462D-859F-CF55B2EE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77739-8ADC-4B8A-B920-B5F0177A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7659-A0B9-4A64-B7EA-E836D758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008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9C90-2A11-4930-A826-D7C9162E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F97DC-1B16-4BD1-BEDC-2067FBA4D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186BC-2EDA-410C-9D0B-058C2D5A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18485-AD56-493C-BB43-554AE9F9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20B7C-E1A0-4842-B5C7-0A688773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166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F41A63-970C-4639-A84E-B231BE2CE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6D709-6C62-4686-9A7E-31DB15CED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BDFDE-B62A-4031-9A27-50157B86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897FE-EB96-43F4-A5B8-895CEB75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95261-445D-45E0-84E7-E43CE3BF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79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B6C4-6187-47F4-8222-E57197473C8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B48F8-F852-4967-8082-2FAD0E2A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2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20000" y="1557388"/>
            <a:ext cx="4075500" cy="281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771213"/>
            <a:ext cx="40755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6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283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3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9EDD-620C-47F2-8D7A-29CF1D9F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5A763-5DB8-4457-A3E8-CC9E4D51A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933ED-F1DA-4ACC-B789-C2A95518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9178F-6C63-45BF-A887-3ED0404D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700FF-A4EE-47DE-9B7C-A5E202C1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393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3E4A3-8403-49A9-A2D2-46EB4761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3631F-8EEB-4789-8582-AB4B18A4A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4D675-4CC5-4210-8055-2E56865E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BFD10-56E4-40B2-AC2E-3B813B8A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2DFB5-C9E8-490A-A777-6D3622E3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19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1A333-253D-4A8E-8B80-DFF0FAED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B2FAD-EE49-4F39-AF42-C25732185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6E8C7-D559-42A2-B574-372728704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FE7C9-0383-449F-942D-DE15CCF5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92B82-6094-44D7-A2DC-FCAEBAB8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6D27B-F0AA-4BE7-9E02-54436E5D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487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DDE3-8A06-4D39-B537-9C4556F6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2496C-A7E8-4266-A4B4-68D2477F9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4E4D9-90E0-46AC-AC9F-1A6E24770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5D514-0F12-4A31-A2B7-7DF73D3BE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B55C8-9912-42A0-BDF1-7C6462B59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D9350E-146F-4A16-BA5B-9E9C07906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639C6C-2B09-4C71-A141-8E016E43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B03BE-F0F0-4CBF-9EE7-D1C91AFE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150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4B63-4E42-498B-B662-1B14D75A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1580C-49C3-40F8-81A4-CE9478DC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B5499-F8EA-4949-940B-BD0E95C2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50F07-E510-4AF4-A1FD-A45A1BBB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407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0750E-AFBA-4D60-8FD7-915B46DA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51870-FC01-4B22-92E0-A2699A265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639B7-611C-4B4F-B96A-DE33A14D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4C73-697D-46E0-9694-335FC23A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05A9-D476-447F-A643-85959E0F4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09102-B3D0-4863-9AF0-C49305D07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FC8B0-8DBE-4F08-93FF-D49704DA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92D27-4CE8-4459-84C0-C9A50E5E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673EF-CDC8-4469-BFF5-1CB1BE00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99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0382-6C71-4CEC-89E4-78DC9DBC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17671-71BA-448D-B05D-8058B7F36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E7BB8-46BC-4BAB-9128-C65583C2B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3BC70-D8F2-441D-BEB7-44F0785D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1887-2981-40CF-8516-A705E2A7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AC51F-CF07-4BCC-91E1-A206F998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875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C776A-2D18-48CE-B5BC-036FB5F2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12581-4B42-4C3C-AE57-1DB28625E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FC5EC-CA1C-4D1F-9B04-27AF6E22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3461F-CCFE-4BEB-90F3-19E343C4E5B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E1A22-8473-4111-95FB-E648F04C5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D19A-7EB3-419C-AE16-AEFFD4F5B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E561B-0807-4D4F-9F09-22A4B740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1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file:///H:\THT_Chuyen%20de%20Thuc%20hien%20giao%20an%20dien%20tu\GDCD\Yeu%20thuong%20con%20nguoi.ppt#-1,1,Slide 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28.xml"/><Relationship Id="rId7" Type="http://schemas.openxmlformats.org/officeDocument/2006/relationships/image" Target="../media/image50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gif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.vn/imgres?imgurl=http://www.cisbaotin.com/uploads/imgproducts/1161745120.gif&amp;imgrefurl=http://www.cisbaotin.com/index.php?module=productdetail&amp;id=75&amp;h=252&amp;w=300&amp;sz=31&amp;hl=vi&amp;start=8&amp;tbnid=FcX6fyTua4-h2M:&amp;tbnh=97&amp;tbnw=116&amp;prev=/images?q=muc+in&amp;gbv=2&amp;svnum=10&amp;hl=vi&amp;sa=G" TargetMode="External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hyperlink" Target="http://images.google.com.vn/imgres?imgurl=http://www.megabuy.com.vn/images/Canon_BCI_6.jpg&amp;imgrefurl=http://www.megabuy.com.vn/index.php?main_page=index&amp;cPath=785&amp;zenid=ull4lmngsvkkn8es51m6d1br37&amp;h=375&amp;w=500&amp;sz=17&amp;hl=vi&amp;start=6&amp;tbnid=OQGK6vWbf-I4kM:&amp;tbnh=98&amp;tbnw=130&amp;prev=/images?q=muc+in&amp;gbv=2&amp;svnum=10&amp;hl=vi&amp;sa=G" TargetMode="External"/><Relationship Id="rId9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76.png"/><Relationship Id="rId4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4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0.xml"/><Relationship Id="rId12" Type="http://schemas.openxmlformats.org/officeDocument/2006/relationships/image" Target="../media/image99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39.xml"/><Relationship Id="rId11" Type="http://schemas.openxmlformats.org/officeDocument/2006/relationships/image" Target="../media/image98.gif"/><Relationship Id="rId5" Type="http://schemas.openxmlformats.org/officeDocument/2006/relationships/image" Target="../media/image96.png"/><Relationship Id="rId10" Type="http://schemas.openxmlformats.org/officeDocument/2006/relationships/image" Target="../media/image97.gif"/><Relationship Id="rId4" Type="http://schemas.openxmlformats.org/officeDocument/2006/relationships/notesSlide" Target="../notesSlides/notesSlide6.xml"/><Relationship Id="rId9" Type="http://schemas.openxmlformats.org/officeDocument/2006/relationships/slide" Target="slide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1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slide" Target="slide10.xml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6.png"/><Relationship Id="rId22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2.jp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48.xml"/><Relationship Id="rId3" Type="http://schemas.openxmlformats.org/officeDocument/2006/relationships/image" Target="../media/image103.png"/><Relationship Id="rId7" Type="http://schemas.openxmlformats.org/officeDocument/2006/relationships/image" Target="../media/image106.jpe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11" Type="http://schemas.openxmlformats.org/officeDocument/2006/relationships/slide" Target="slide47.xml"/><Relationship Id="rId5" Type="http://schemas.openxmlformats.org/officeDocument/2006/relationships/image" Target="../media/image104.jpeg"/><Relationship Id="rId15" Type="http://schemas.openxmlformats.org/officeDocument/2006/relationships/image" Target="../media/image110.png"/><Relationship Id="rId10" Type="http://schemas.openxmlformats.org/officeDocument/2006/relationships/image" Target="../media/image107.png"/><Relationship Id="rId4" Type="http://schemas.openxmlformats.org/officeDocument/2006/relationships/slide" Target="slide49.xml"/><Relationship Id="rId9" Type="http://schemas.openxmlformats.org/officeDocument/2006/relationships/audio" Target="../media/audio2.wav"/><Relationship Id="rId1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audio" Target="../media/audio2.wav"/><Relationship Id="rId4" Type="http://schemas.openxmlformats.org/officeDocument/2006/relationships/slide" Target="slide45.xml"/><Relationship Id="rId9" Type="http://schemas.openxmlformats.org/officeDocument/2006/relationships/audio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hdphoto" Target="../media/hdphoto9.wdp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3.mp3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7" name="Rectangles 484356"/>
          <p:cNvSpPr/>
          <p:nvPr/>
        </p:nvSpPr>
        <p:spPr>
          <a:xfrm>
            <a:off x="288607" y="894398"/>
            <a:ext cx="8600123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 dirty="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89000"/>
                  </a:srgbClr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 CHÀO MỪNG QUÝ THẦY CÔ </a:t>
            </a:r>
          </a:p>
          <a:p>
            <a:pPr algn="ctr"/>
            <a:r>
              <a:rPr lang="en-US" sz="2700" dirty="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89000"/>
                  </a:srgbClr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 CÁC EM HỌC SINH ĐẾN VỚI TIẾT HỌC HÔM NAY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56084" y="3513296"/>
            <a:ext cx="593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4931" name="Picture 22" descr="0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7145" y="2812733"/>
            <a:ext cx="3425666" cy="210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16973" y="1154602"/>
            <a:ext cx="6424532" cy="11832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572000" y="2852453"/>
            <a:ext cx="3646967" cy="1449977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0" y="-300062"/>
            <a:ext cx="2139695" cy="2139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270" y="1078595"/>
            <a:ext cx="4817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8" y="2044379"/>
            <a:ext cx="2609850" cy="2609850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7410" y="88332"/>
            <a:ext cx="1887693" cy="1066270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88373" y="44256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2050" y="636000"/>
            <a:ext cx="58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588" y="393626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4163" y="374575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4238" y="566750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7650" y="893948"/>
            <a:ext cx="128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1" name="Cloud 10"/>
          <p:cNvSpPr/>
          <p:nvPr/>
        </p:nvSpPr>
        <p:spPr>
          <a:xfrm>
            <a:off x="1411252" y="1641909"/>
            <a:ext cx="3674547" cy="2934841"/>
          </a:xfrm>
          <a:prstGeom prst="clou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5486401" y="967563"/>
            <a:ext cx="3030278" cy="3019646"/>
          </a:xfrm>
          <a:prstGeom prst="star8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0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4" descr="Asian lily">
            <a:hlinkClick r:id="rId2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6492" y="3396433"/>
            <a:ext cx="2947545" cy="14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21667"/>
            <a:ext cx="9144000" cy="59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58543"/>
            <a:ext cx="9144000" cy="5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304800" y="884582"/>
            <a:ext cx="8839200" cy="862486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105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2: CHẤT VÀ SỰ BIẾN ĐỔI CHẤT</a:t>
            </a:r>
          </a:p>
        </p:txBody>
      </p:sp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89621">
            <a:off x="547689" y="3249358"/>
            <a:ext cx="1376362" cy="148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14"/>
          <p:cNvSpPr>
            <a:spLocks noChangeArrowheads="1" noChangeShapeType="1" noTextEdit="1"/>
          </p:cNvSpPr>
          <p:nvPr/>
        </p:nvSpPr>
        <p:spPr bwMode="auto">
          <a:xfrm>
            <a:off x="2895600" y="1880135"/>
            <a:ext cx="4648200" cy="6051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CHỦ ĐỀ 6: KIM LOẠI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4800" y="2693614"/>
            <a:ext cx="7772400" cy="403412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algn="ctr" eaLnBrk="0" hangingPunct="0">
              <a:defRPr/>
            </a:pPr>
            <a:endParaRPr lang="en-US" sz="3300" dirty="0">
              <a:solidFill>
                <a:srgbClr val="0000FF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BE03F-B021-48D5-BAB5-0617287413BB}"/>
              </a:ext>
            </a:extLst>
          </p:cNvPr>
          <p:cNvSpPr txBox="1"/>
          <p:nvPr/>
        </p:nvSpPr>
        <p:spPr>
          <a:xfrm>
            <a:off x="380793" y="2677131"/>
            <a:ext cx="8239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18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SỰ KHÁC NHAU CƠ BẢN GIỮA PHI KIM VÀ KIM LOẠI</a:t>
            </a:r>
          </a:p>
        </p:txBody>
      </p:sp>
    </p:spTree>
    <p:extLst>
      <p:ext uri="{BB962C8B-B14F-4D97-AF65-F5344CB8AC3E}">
        <p14:creationId xmlns:p14="http://schemas.microsoft.com/office/powerpoint/2010/main" val="2203799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447;p29">
            <a:extLst>
              <a:ext uri="{FF2B5EF4-FFF2-40B4-BE49-F238E27FC236}">
                <a16:creationId xmlns:a16="http://schemas.microsoft.com/office/drawing/2014/main" id="{0F0C0014-B6E4-FC95-64A8-18C3AAAF60C7}"/>
              </a:ext>
            </a:extLst>
          </p:cNvPr>
          <p:cNvSpPr txBox="1">
            <a:spLocks/>
          </p:cNvSpPr>
          <p:nvPr/>
        </p:nvSpPr>
        <p:spPr>
          <a:xfrm>
            <a:off x="689059" y="512970"/>
            <a:ext cx="46670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377B38D-9018-278F-EC69-5DB466BA3355}"/>
              </a:ext>
            </a:extLst>
          </p:cNvPr>
          <p:cNvGrpSpPr/>
          <p:nvPr/>
        </p:nvGrpSpPr>
        <p:grpSpPr>
          <a:xfrm>
            <a:off x="410842" y="1809708"/>
            <a:ext cx="5528342" cy="954107"/>
            <a:chOff x="634126" y="1707150"/>
            <a:chExt cx="4438791" cy="95410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6CD7C6-0821-78D7-CA7D-0F4F80992468}"/>
                </a:ext>
              </a:extLst>
            </p:cNvPr>
            <p:cNvGrpSpPr/>
            <p:nvPr/>
          </p:nvGrpSpPr>
          <p:grpSpPr>
            <a:xfrm>
              <a:off x="634126" y="1707150"/>
              <a:ext cx="747072" cy="864600"/>
              <a:chOff x="728827" y="1735203"/>
              <a:chExt cx="747072" cy="864600"/>
            </a:xfrm>
          </p:grpSpPr>
          <p:pic>
            <p:nvPicPr>
              <p:cNvPr id="303" name="Google Shape;303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8827" y="1735203"/>
                <a:ext cx="747072" cy="864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7F065A-6485-5759-85D4-50AF8B0F9703}"/>
                  </a:ext>
                </a:extLst>
              </p:cNvPr>
              <p:cNvSpPr txBox="1"/>
              <p:nvPr/>
            </p:nvSpPr>
            <p:spPr>
              <a:xfrm>
                <a:off x="797678" y="1813560"/>
                <a:ext cx="6229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9A26E7"/>
                    </a:solidFill>
                  </a:rPr>
                  <a:t>1</a:t>
                </a:r>
              </a:p>
            </p:txBody>
          </p:sp>
        </p:grp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F7CA752-F33F-BC44-5608-CFC8AF018162}"/>
                </a:ext>
              </a:extLst>
            </p:cNvPr>
            <p:cNvSpPr txBox="1"/>
            <p:nvPr/>
          </p:nvSpPr>
          <p:spPr>
            <a:xfrm>
              <a:off x="1450049" y="1707150"/>
              <a:ext cx="36228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phi </a:t>
              </a:r>
              <a:r>
                <a:rPr lang="en-US" sz="2800" b="1" dirty="0" err="1">
                  <a:solidFill>
                    <a:srgbClr val="FF0000"/>
                  </a:solidFill>
                </a:rPr>
                <a:t>kim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đời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90B93538-7A43-42B1-CBC1-4F95CEED5C83}"/>
              </a:ext>
            </a:extLst>
          </p:cNvPr>
          <p:cNvGrpSpPr/>
          <p:nvPr/>
        </p:nvGrpSpPr>
        <p:grpSpPr>
          <a:xfrm>
            <a:off x="410842" y="3146200"/>
            <a:ext cx="5915530" cy="1384995"/>
            <a:chOff x="634126" y="1660120"/>
            <a:chExt cx="5915530" cy="1384995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500BAAA5-8CDA-EACD-ECE4-90FF2C656120}"/>
                </a:ext>
              </a:extLst>
            </p:cNvPr>
            <p:cNvGrpSpPr/>
            <p:nvPr/>
          </p:nvGrpSpPr>
          <p:grpSpPr>
            <a:xfrm>
              <a:off x="634126" y="1707150"/>
              <a:ext cx="861600" cy="864600"/>
              <a:chOff x="728827" y="1735203"/>
              <a:chExt cx="861600" cy="864600"/>
            </a:xfrm>
          </p:grpSpPr>
          <p:pic>
            <p:nvPicPr>
              <p:cNvPr id="295" name="Google Shape;303;p39">
                <a:extLst>
                  <a:ext uri="{FF2B5EF4-FFF2-40B4-BE49-F238E27FC236}">
                    <a16:creationId xmlns:a16="http://schemas.microsoft.com/office/drawing/2014/main" id="{544C2EFD-6C6E-E7DC-2D8D-1630FB28AA3A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8827" y="1735203"/>
                <a:ext cx="861600" cy="864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1E8A2188-249A-9014-78FA-EFB81247281B}"/>
                  </a:ext>
                </a:extLst>
              </p:cNvPr>
              <p:cNvSpPr txBox="1"/>
              <p:nvPr/>
            </p:nvSpPr>
            <p:spPr>
              <a:xfrm>
                <a:off x="797677" y="1813560"/>
                <a:ext cx="7239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9A26E7"/>
                    </a:solidFill>
                  </a:rPr>
                  <a:t>2</a:t>
                </a:r>
              </a:p>
            </p:txBody>
          </p:sp>
        </p:grp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DB9B150F-FEEE-48C2-7FC4-C8EFA5F49F57}"/>
                </a:ext>
              </a:extLst>
            </p:cNvPr>
            <p:cNvSpPr txBox="1"/>
            <p:nvPr/>
          </p:nvSpPr>
          <p:spPr>
            <a:xfrm>
              <a:off x="1564575" y="1660120"/>
              <a:ext cx="4985081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</a:rPr>
                <a:t>Sự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khác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nhau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cơ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bản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giữa</a:t>
              </a:r>
              <a:r>
                <a:rPr lang="en-US" sz="2800" b="1" dirty="0">
                  <a:solidFill>
                    <a:srgbClr val="FF0000"/>
                  </a:solidFill>
                </a:rPr>
                <a:t> phi </a:t>
              </a:r>
              <a:r>
                <a:rPr lang="en-US" sz="2800" b="1" dirty="0" err="1">
                  <a:solidFill>
                    <a:srgbClr val="FF0000"/>
                  </a:solidFill>
                </a:rPr>
                <a:t>kim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kim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loại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D203D0-F0E0-4E81-8172-D39FDC7130A4}"/>
              </a:ext>
            </a:extLst>
          </p:cNvPr>
          <p:cNvSpPr txBox="1"/>
          <p:nvPr/>
        </p:nvSpPr>
        <p:spPr>
          <a:xfrm>
            <a:off x="202019" y="255181"/>
            <a:ext cx="8708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18: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PHI KIM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 KIM </a:t>
            </a:r>
            <a:r>
              <a:rPr lang="en-US" sz="2400" b="1" dirty="0" err="1">
                <a:solidFill>
                  <a:srgbClr val="FF0000"/>
                </a:solidFill>
                <a:latin typeface="VAGRounded BT" panose="020F0702020204020204" pitchFamily="34" charset="0"/>
                <a:cs typeface="Times New Roman" pitchFamily="18" charset="0"/>
              </a:rPr>
              <a:t>LOẠI</a:t>
            </a:r>
            <a:endParaRPr lang="en-US" sz="2400" b="1" dirty="0">
              <a:solidFill>
                <a:srgbClr val="FF0000"/>
              </a:solidFill>
              <a:latin typeface="VAGRounded BT" panose="020F0702020204020204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ACB9A-AD34-469D-B5E2-AFF2371B5970}"/>
              </a:ext>
            </a:extLst>
          </p:cNvPr>
          <p:cNvSpPr txBox="1"/>
          <p:nvPr/>
        </p:nvSpPr>
        <p:spPr>
          <a:xfrm>
            <a:off x="304878" y="8507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PHI KIM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4937A7-885D-5843-8EB7-7FA6C2455BF8}"/>
              </a:ext>
            </a:extLst>
          </p:cNvPr>
          <p:cNvGrpSpPr/>
          <p:nvPr/>
        </p:nvGrpSpPr>
        <p:grpSpPr>
          <a:xfrm>
            <a:off x="264490" y="293986"/>
            <a:ext cx="8581798" cy="2246769"/>
            <a:chOff x="505794" y="194036"/>
            <a:chExt cx="8361048" cy="2246769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FF82C761-2F41-E5F3-833A-D4C85A73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5794" y="492561"/>
              <a:ext cx="873427" cy="7551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2C0B90-3A87-62BC-BD3D-1571C4AD2781}"/>
                </a:ext>
              </a:extLst>
            </p:cNvPr>
            <p:cNvSpPr txBox="1"/>
            <p:nvPr/>
          </p:nvSpPr>
          <p:spPr>
            <a:xfrm>
              <a:off x="1413509" y="194036"/>
              <a:ext cx="74533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tx1"/>
                  </a:solidFill>
                </a:rPr>
                <a:t>T</a:t>
              </a:r>
              <a:r>
                <a:rPr lang="vi-VN" sz="2800" b="1" dirty="0">
                  <a:solidFill>
                    <a:schemeClr val="tx1"/>
                  </a:solidFill>
                </a:rPr>
                <a:t>ìm hiểu, thu thập thông tin kết hợp quan sát các hình 1</a:t>
              </a:r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  <a:r>
                <a:rPr lang="vi-VN" sz="2800" b="1" dirty="0">
                  <a:solidFill>
                    <a:schemeClr val="tx1"/>
                  </a:solidFill>
                </a:rPr>
                <a:t>.</a:t>
              </a:r>
              <a:r>
                <a:rPr lang="en-US" sz="2800" b="1" dirty="0">
                  <a:solidFill>
                    <a:schemeClr val="tx1"/>
                  </a:solidFill>
                </a:rPr>
                <a:t>2, 18.3, </a:t>
              </a:r>
              <a:r>
                <a:rPr lang="vi-VN" sz="2800" b="1" dirty="0">
                  <a:solidFill>
                    <a:schemeClr val="tx1"/>
                  </a:solidFill>
                </a:rPr>
                <a:t>1</a:t>
              </a:r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  <a:r>
                <a:rPr lang="vi-VN" sz="2800" b="1" dirty="0">
                  <a:solidFill>
                    <a:schemeClr val="tx1"/>
                  </a:solidFill>
                </a:rPr>
                <a:t>.</a:t>
              </a:r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  <a:r>
                <a:rPr lang="vi-VN" sz="2800" b="1" dirty="0">
                  <a:solidFill>
                    <a:schemeClr val="tx1"/>
                  </a:solidFill>
                </a:rPr>
                <a:t> trong sgk, thảo luận hoàn thành câu hỏi thảo luận 1: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</a:rPr>
                <a:t>H</a:t>
              </a:r>
              <a:r>
                <a:rPr lang="vi-VN" sz="2800" b="1" dirty="0">
                  <a:solidFill>
                    <a:srgbClr val="FF0000"/>
                  </a:solidFill>
                </a:rPr>
                <a:t>ãy nêu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vi-VN" sz="2800" b="1" dirty="0">
                  <a:solidFill>
                    <a:srgbClr val="FF0000"/>
                  </a:solidFill>
                </a:rPr>
                <a:t> ứng dụng của </a:t>
              </a:r>
              <a:r>
                <a:rPr lang="en-US" sz="2800" b="1" dirty="0">
                  <a:solidFill>
                    <a:srgbClr val="FF0000"/>
                  </a:solidFill>
                </a:rPr>
                <a:t>carbon</a:t>
              </a:r>
              <a:r>
                <a:rPr lang="vi-VN" sz="28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8" name="Picture 18" descr="Đá gắng răng">
            <a:extLst>
              <a:ext uri="{FF2B5EF4-FFF2-40B4-BE49-F238E27FC236}">
                <a16:creationId xmlns:a16="http://schemas.microsoft.com/office/drawing/2014/main" id="{B9CC0A00-DE11-498C-9447-47656C8B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b="8961"/>
          <a:stretch>
            <a:fillRect/>
          </a:stretch>
        </p:blipFill>
        <p:spPr bwMode="auto">
          <a:xfrm>
            <a:off x="388178" y="2602745"/>
            <a:ext cx="2623978" cy="194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EBBA5B59-E7A3-4D9F-816D-D6BF817CD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52" y="4578628"/>
            <a:ext cx="216097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Hình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18.2.Kim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cương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11" name="Picture 20" descr="Tại sao than chì lại dẫn điện? - VnExpress">
            <a:extLst>
              <a:ext uri="{FF2B5EF4-FFF2-40B4-BE49-F238E27FC236}">
                <a16:creationId xmlns:a16="http://schemas.microsoft.com/office/drawing/2014/main" id="{E5EC591E-A5F9-4FED-81ED-647A03818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r="6061"/>
          <a:stretch>
            <a:fillRect/>
          </a:stretch>
        </p:blipFill>
        <p:spPr bwMode="auto">
          <a:xfrm>
            <a:off x="3217059" y="2608827"/>
            <a:ext cx="2752725" cy="194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17BD3158-9509-42D1-8A25-9A57962F7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0282" y="4634222"/>
            <a:ext cx="25146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Hình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18.3. Graphite (Than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chì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C37E74-2F40-42E4-82D3-195C303A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" b="8539"/>
          <a:stretch>
            <a:fillRect/>
          </a:stretch>
        </p:blipFill>
        <p:spPr bwMode="auto">
          <a:xfrm>
            <a:off x="6126786" y="2404101"/>
            <a:ext cx="2752724" cy="21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1">
            <a:extLst>
              <a:ext uri="{FF2B5EF4-FFF2-40B4-BE49-F238E27FC236}">
                <a16:creationId xmlns:a16="http://schemas.microsoft.com/office/drawing/2014/main" id="{7666CFF7-57B9-4E2E-B959-8A781D40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848" y="4609407"/>
            <a:ext cx="25146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Hình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18.4.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Cacbon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vô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định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hình</a:t>
            </a:r>
            <a:endParaRPr lang="en-US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18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 autoUpdateAnimBg="0"/>
      <p:bldP spid="12" grpId="0" bldLvl="0" animBg="1" autoUpdateAnimBg="0"/>
      <p:bldP spid="14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B8CF69-CAF1-4915-BCA8-A262EA09998B}"/>
              </a:ext>
            </a:extLst>
          </p:cNvPr>
          <p:cNvGrpSpPr/>
          <p:nvPr/>
        </p:nvGrpSpPr>
        <p:grpSpPr>
          <a:xfrm>
            <a:off x="493587" y="412750"/>
            <a:ext cx="8156826" cy="1620460"/>
            <a:chOff x="442787" y="482600"/>
            <a:chExt cx="8156826" cy="1620460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DB39D523-6CE6-4463-AC2F-41B490DBFDDB}"/>
                </a:ext>
              </a:extLst>
            </p:cNvPr>
            <p:cNvSpPr/>
            <p:nvPr/>
          </p:nvSpPr>
          <p:spPr>
            <a:xfrm>
              <a:off x="442787" y="482600"/>
              <a:ext cx="712914" cy="1068036"/>
            </a:xfrm>
            <a:custGeom>
              <a:avLst/>
              <a:gdLst/>
              <a:ahLst/>
              <a:cxnLst/>
              <a:rect l="l" t="t" r="r" b="b"/>
              <a:pathLst>
                <a:path w="2746629" h="4114800">
                  <a:moveTo>
                    <a:pt x="0" y="0"/>
                  </a:moveTo>
                  <a:lnTo>
                    <a:pt x="2746628" y="0"/>
                  </a:lnTo>
                  <a:lnTo>
                    <a:pt x="274662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0906EF-2FE9-4ED4-B063-971C7CEE2895}"/>
                </a:ext>
              </a:extLst>
            </p:cNvPr>
            <p:cNvSpPr txBox="1"/>
            <p:nvPr/>
          </p:nvSpPr>
          <p:spPr>
            <a:xfrm>
              <a:off x="1291355" y="533400"/>
              <a:ext cx="73082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1"/>
                  </a:solidFill>
                </a:rPr>
                <a:t>T</a:t>
              </a:r>
              <a:r>
                <a:rPr lang="vi-VN" sz="2400" b="1" dirty="0">
                  <a:solidFill>
                    <a:schemeClr val="tx1"/>
                  </a:solidFill>
                </a:rPr>
                <a:t>ìm hiểu thông tin</a:t>
              </a:r>
              <a:r>
                <a:rPr lang="en-US" sz="2400" b="1" dirty="0">
                  <a:solidFill>
                    <a:schemeClr val="tx1"/>
                  </a:solidFill>
                </a:rPr>
                <a:t>, </a:t>
              </a:r>
              <a:r>
                <a:rPr lang="vi-VN" sz="2400" b="1" dirty="0">
                  <a:solidFill>
                    <a:schemeClr val="tx1"/>
                  </a:solidFill>
                </a:rPr>
                <a:t>quan sát hình 1</a:t>
              </a:r>
              <a:r>
                <a:rPr lang="en-US" sz="2400" b="1" dirty="0">
                  <a:solidFill>
                    <a:schemeClr val="tx1"/>
                  </a:solidFill>
                </a:rPr>
                <a:t>8</a:t>
              </a:r>
              <a:r>
                <a:rPr lang="vi-VN" sz="2400" b="1" dirty="0">
                  <a:solidFill>
                    <a:schemeClr val="tx1"/>
                  </a:solidFill>
                </a:rPr>
                <a:t>.</a:t>
              </a:r>
              <a:r>
                <a:rPr lang="en-US" sz="2400" b="1" dirty="0">
                  <a:solidFill>
                    <a:schemeClr val="tx1"/>
                  </a:solidFill>
                </a:rPr>
                <a:t>5</a:t>
              </a:r>
              <a:r>
                <a:rPr lang="vi-VN" sz="2400" b="1" dirty="0">
                  <a:solidFill>
                    <a:schemeClr val="tx1"/>
                  </a:solidFill>
                </a:rPr>
                <a:t> sgk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</a:rPr>
                <a:t>câu hỏi thảo luận 2</a:t>
              </a:r>
              <a:r>
                <a:rPr lang="vi-VN" sz="2400" dirty="0">
                  <a:solidFill>
                    <a:schemeClr val="tx1"/>
                  </a:solidFill>
                </a:rPr>
                <a:t>: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</a:rPr>
                <a:t>H</a:t>
              </a:r>
              <a:r>
                <a:rPr lang="vi-VN" sz="2400" b="1" dirty="0">
                  <a:solidFill>
                    <a:srgbClr val="FF0000"/>
                  </a:solidFill>
                </a:rPr>
                <a:t>ãy </a:t>
              </a:r>
              <a:r>
                <a:rPr lang="en-US" sz="2400" b="1" dirty="0" err="1">
                  <a:solidFill>
                    <a:srgbClr val="FF0000"/>
                  </a:solidFill>
                </a:rPr>
                <a:t>nêu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</a:rPr>
                <a:t>một số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và</a:t>
              </a:r>
              <a:r>
                <a:rPr lang="vi-VN" sz="2400" b="1" dirty="0">
                  <a:solidFill>
                    <a:srgbClr val="FF0000"/>
                  </a:solidFill>
                </a:rPr>
                <a:t> ứng dụng của </a:t>
              </a:r>
              <a:r>
                <a:rPr lang="en-US" sz="2400" b="1" dirty="0">
                  <a:solidFill>
                    <a:srgbClr val="FF0000"/>
                  </a:solidFill>
                </a:rPr>
                <a:t>Sulfur (</a:t>
              </a:r>
              <a:r>
                <a:rPr lang="vi-VN" sz="2400" b="1" dirty="0">
                  <a:solidFill>
                    <a:srgbClr val="FF0000"/>
                  </a:solidFill>
                </a:rPr>
                <a:t>lưu huỳnh</a:t>
              </a:r>
              <a:r>
                <a:rPr lang="en-US" sz="2400" b="1" dirty="0">
                  <a:solidFill>
                    <a:srgbClr val="FF0000"/>
                  </a:solidFill>
                </a:rPr>
                <a:t>)</a:t>
              </a:r>
              <a:r>
                <a:rPr lang="vi-VN" sz="24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2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163C3A-BF81-4BCF-8B32-A8A1F2610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126" y="2158408"/>
            <a:ext cx="4954772" cy="298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B8CF69-CAF1-4915-BCA8-A262EA09998B}"/>
              </a:ext>
            </a:extLst>
          </p:cNvPr>
          <p:cNvGrpSpPr/>
          <p:nvPr/>
        </p:nvGrpSpPr>
        <p:grpSpPr>
          <a:xfrm>
            <a:off x="493587" y="412750"/>
            <a:ext cx="8156826" cy="1251129"/>
            <a:chOff x="442787" y="482600"/>
            <a:chExt cx="8156826" cy="1251129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DB39D523-6CE6-4463-AC2F-41B490DBFDDB}"/>
                </a:ext>
              </a:extLst>
            </p:cNvPr>
            <p:cNvSpPr/>
            <p:nvPr/>
          </p:nvSpPr>
          <p:spPr>
            <a:xfrm>
              <a:off x="442787" y="482600"/>
              <a:ext cx="712914" cy="1068036"/>
            </a:xfrm>
            <a:custGeom>
              <a:avLst/>
              <a:gdLst/>
              <a:ahLst/>
              <a:cxnLst/>
              <a:rect l="l" t="t" r="r" b="b"/>
              <a:pathLst>
                <a:path w="2746629" h="4114800">
                  <a:moveTo>
                    <a:pt x="0" y="0"/>
                  </a:moveTo>
                  <a:lnTo>
                    <a:pt x="2746628" y="0"/>
                  </a:lnTo>
                  <a:lnTo>
                    <a:pt x="274662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0906EF-2FE9-4ED4-B063-971C7CEE2895}"/>
                </a:ext>
              </a:extLst>
            </p:cNvPr>
            <p:cNvSpPr txBox="1"/>
            <p:nvPr/>
          </p:nvSpPr>
          <p:spPr>
            <a:xfrm>
              <a:off x="1291355" y="533400"/>
              <a:ext cx="73082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1"/>
                  </a:solidFill>
                </a:rPr>
                <a:t>T</a:t>
              </a:r>
              <a:r>
                <a:rPr lang="vi-VN" sz="2400" b="1" dirty="0">
                  <a:solidFill>
                    <a:schemeClr val="tx1"/>
                  </a:solidFill>
                </a:rPr>
                <a:t>ìm hiểu thông tin</a:t>
              </a:r>
              <a:r>
                <a:rPr lang="en-US" sz="2400" b="1" dirty="0">
                  <a:solidFill>
                    <a:schemeClr val="tx1"/>
                  </a:solidFill>
                </a:rPr>
                <a:t>, </a:t>
              </a:r>
              <a:r>
                <a:rPr lang="vi-VN" sz="2400" b="1" dirty="0">
                  <a:solidFill>
                    <a:schemeClr val="tx1"/>
                  </a:solidFill>
                </a:rPr>
                <a:t>quan sát hình 1</a:t>
              </a:r>
              <a:r>
                <a:rPr lang="en-US" sz="2400" b="1" dirty="0">
                  <a:solidFill>
                    <a:schemeClr val="tx1"/>
                  </a:solidFill>
                </a:rPr>
                <a:t>8</a:t>
              </a:r>
              <a:r>
                <a:rPr lang="vi-VN" sz="2400" b="1" dirty="0">
                  <a:solidFill>
                    <a:schemeClr val="tx1"/>
                  </a:solidFill>
                </a:rPr>
                <a:t>.</a:t>
              </a:r>
              <a:r>
                <a:rPr lang="en-US" sz="2400" b="1" dirty="0">
                  <a:solidFill>
                    <a:schemeClr val="tx1"/>
                  </a:solidFill>
                </a:rPr>
                <a:t>6</a:t>
              </a:r>
              <a:r>
                <a:rPr lang="vi-VN" sz="2400" b="1" dirty="0">
                  <a:solidFill>
                    <a:schemeClr val="tx1"/>
                  </a:solidFill>
                </a:rPr>
                <a:t> sgk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</a:rPr>
                <a:t>câu hỏi thảo luận </a:t>
              </a:r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  <a:r>
                <a:rPr lang="vi-VN" sz="2400" dirty="0">
                  <a:solidFill>
                    <a:schemeClr val="tx1"/>
                  </a:solidFill>
                </a:rPr>
                <a:t>: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</a:rPr>
                <a:t>H</a:t>
              </a:r>
              <a:r>
                <a:rPr lang="vi-VN" sz="2400" b="1" dirty="0">
                  <a:solidFill>
                    <a:srgbClr val="FF0000"/>
                  </a:solidFill>
                </a:rPr>
                <a:t>ãy </a:t>
              </a:r>
              <a:r>
                <a:rPr lang="en-US" sz="2400" b="1" dirty="0" err="1">
                  <a:solidFill>
                    <a:srgbClr val="FF0000"/>
                  </a:solidFill>
                </a:rPr>
                <a:t>nêu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</a:rPr>
                <a:t>một số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và</a:t>
              </a:r>
              <a:r>
                <a:rPr lang="vi-VN" sz="2400" b="1" dirty="0">
                  <a:solidFill>
                    <a:srgbClr val="FF0000"/>
                  </a:solidFill>
                </a:rPr>
                <a:t> ứng dụng của </a:t>
              </a:r>
              <a:r>
                <a:rPr lang="en-US" sz="2400" b="1" dirty="0" err="1">
                  <a:solidFill>
                    <a:srgbClr val="FF0000"/>
                  </a:solidFill>
                </a:rPr>
                <a:t>khí</a:t>
              </a:r>
              <a:r>
                <a:rPr lang="en-US" sz="2400" b="1" dirty="0">
                  <a:solidFill>
                    <a:srgbClr val="FF0000"/>
                  </a:solidFill>
                </a:rPr>
                <a:t> chlorine</a:t>
              </a:r>
              <a:r>
                <a:rPr lang="vi-VN" sz="2400" b="1" dirty="0">
                  <a:solidFill>
                    <a:srgbClr val="FF0000"/>
                  </a:solidFill>
                </a:rPr>
                <a:t>  trong đời sống</a:t>
              </a:r>
              <a:r>
                <a:rPr lang="en-US" sz="2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F2D51B-940B-468C-9A3B-D0CD27816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456" y="1818166"/>
            <a:ext cx="5645887" cy="33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2C0B90-3A87-62BC-BD3D-1571C4AD2781}"/>
              </a:ext>
            </a:extLst>
          </p:cNvPr>
          <p:cNvSpPr txBox="1"/>
          <p:nvPr/>
        </p:nvSpPr>
        <p:spPr>
          <a:xfrm>
            <a:off x="414760" y="0"/>
            <a:ext cx="8314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T</a:t>
            </a:r>
            <a:r>
              <a:rPr lang="vi-VN" sz="3200" b="1" dirty="0">
                <a:solidFill>
                  <a:srgbClr val="FF0000"/>
                </a:solidFill>
              </a:rPr>
              <a:t>hảo luận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endParaRPr lang="en-US" sz="3200" b="1" dirty="0">
              <a:solidFill>
                <a:srgbClr val="FF0000"/>
              </a:solidFill>
            </a:endParaRPr>
          </a:p>
          <a:p>
            <a:pPr algn="just"/>
            <a:r>
              <a:rPr lang="en-US" sz="3200" b="1" u="sng" dirty="0" err="1">
                <a:solidFill>
                  <a:srgbClr val="0000FF"/>
                </a:solidFill>
              </a:rPr>
              <a:t>Nhóm</a:t>
            </a:r>
            <a:r>
              <a:rPr lang="en-US" sz="3200" b="1" u="sng" dirty="0">
                <a:solidFill>
                  <a:srgbClr val="0000FF"/>
                </a:solidFill>
              </a:rPr>
              <a:t> 1, 2: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1. </a:t>
            </a:r>
            <a:r>
              <a:rPr lang="en-US" sz="3200" b="1" dirty="0" err="1">
                <a:solidFill>
                  <a:srgbClr val="0000FF"/>
                </a:solidFill>
              </a:rPr>
              <a:t>Em</a:t>
            </a:r>
            <a:r>
              <a:rPr lang="en-US" sz="3200" b="1" dirty="0">
                <a:solidFill>
                  <a:srgbClr val="0000FF"/>
                </a:solidFill>
              </a:rPr>
              <a:t> h</a:t>
            </a:r>
            <a:r>
              <a:rPr lang="vi-VN" sz="3200" b="1" dirty="0">
                <a:solidFill>
                  <a:srgbClr val="0000FF"/>
                </a:solidFill>
              </a:rPr>
              <a:t>ãy nêu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một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tính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vi-VN" sz="3200" b="1" dirty="0">
                <a:solidFill>
                  <a:srgbClr val="0000FF"/>
                </a:solidFill>
              </a:rPr>
              <a:t> ứng dụng của </a:t>
            </a:r>
            <a:r>
              <a:rPr lang="en-US" sz="3200" b="1" dirty="0">
                <a:solidFill>
                  <a:srgbClr val="0000FF"/>
                </a:solidFill>
              </a:rPr>
              <a:t>carbon</a:t>
            </a:r>
            <a:r>
              <a:rPr lang="vi-VN" sz="3200" b="1" dirty="0">
                <a:solidFill>
                  <a:srgbClr val="0000FF"/>
                </a:solidFill>
              </a:rPr>
              <a:t> trong đời sống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D5A6AF-5D6E-4EC7-B2E3-E72C2C10BD5A}"/>
              </a:ext>
            </a:extLst>
          </p:cNvPr>
          <p:cNvSpPr/>
          <p:nvPr/>
        </p:nvSpPr>
        <p:spPr>
          <a:xfrm>
            <a:off x="414760" y="1786920"/>
            <a:ext cx="8463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00FF"/>
                </a:solidFill>
              </a:rPr>
              <a:t>Nhóm</a:t>
            </a:r>
            <a:r>
              <a:rPr lang="en-US" sz="3200" b="1" u="sng" dirty="0">
                <a:solidFill>
                  <a:srgbClr val="0000FF"/>
                </a:solidFill>
              </a:rPr>
              <a:t> 3,4: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2. </a:t>
            </a:r>
            <a:r>
              <a:rPr lang="vi-VN" sz="3200" b="1" dirty="0">
                <a:solidFill>
                  <a:srgbClr val="0000FF"/>
                </a:solidFill>
              </a:rPr>
              <a:t>Em hãy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nêu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một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tính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vi-VN" sz="3200" b="1" dirty="0">
                <a:solidFill>
                  <a:srgbClr val="0000FF"/>
                </a:solidFill>
              </a:rPr>
              <a:t> ứng dụng của lưu huỳnh</a:t>
            </a:r>
            <a:r>
              <a:rPr lang="en-US" sz="3200" b="1" dirty="0">
                <a:solidFill>
                  <a:srgbClr val="0000FF"/>
                </a:solidFill>
              </a:rPr>
              <a:t> (sulfur)</a:t>
            </a:r>
            <a:r>
              <a:rPr lang="vi-VN" sz="3200" b="1" dirty="0">
                <a:solidFill>
                  <a:srgbClr val="0000FF"/>
                </a:solidFill>
              </a:rPr>
              <a:t> trong đời sống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DB6104-4C9E-4B37-A585-3F5D6273EE5D}"/>
              </a:ext>
            </a:extLst>
          </p:cNvPr>
          <p:cNvSpPr/>
          <p:nvPr/>
        </p:nvSpPr>
        <p:spPr>
          <a:xfrm>
            <a:off x="414760" y="3478147"/>
            <a:ext cx="8463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00FF"/>
                </a:solidFill>
              </a:rPr>
              <a:t>Nhóm</a:t>
            </a:r>
            <a:r>
              <a:rPr lang="en-US" sz="3200" b="1" u="sng" dirty="0">
                <a:solidFill>
                  <a:srgbClr val="0000FF"/>
                </a:solidFill>
              </a:rPr>
              <a:t> 5,6: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Câu</a:t>
            </a:r>
            <a:r>
              <a:rPr lang="en-US" sz="3200" b="1" dirty="0">
                <a:solidFill>
                  <a:srgbClr val="0000FF"/>
                </a:solidFill>
              </a:rPr>
              <a:t> 3. </a:t>
            </a:r>
            <a:r>
              <a:rPr lang="vi-VN" sz="3200" b="1" dirty="0">
                <a:solidFill>
                  <a:srgbClr val="0000FF"/>
                </a:solidFill>
              </a:rPr>
              <a:t>Em hãy </a:t>
            </a:r>
            <a:r>
              <a:rPr lang="en-US" sz="3200" b="1" dirty="0" err="1">
                <a:solidFill>
                  <a:srgbClr val="0000FF"/>
                </a:solidFill>
              </a:rPr>
              <a:t>nêu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một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tính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vi-VN" sz="3200" b="1" dirty="0">
                <a:solidFill>
                  <a:srgbClr val="0000FF"/>
                </a:solidFill>
              </a:rPr>
              <a:t>ứng dụng của </a:t>
            </a:r>
            <a:r>
              <a:rPr lang="en-US" sz="3200" b="1" dirty="0">
                <a:solidFill>
                  <a:srgbClr val="0000FF"/>
                </a:solidFill>
              </a:rPr>
              <a:t>chlorine </a:t>
            </a:r>
            <a:r>
              <a:rPr lang="vi-VN" sz="3200" b="1" dirty="0">
                <a:solidFill>
                  <a:srgbClr val="0000FF"/>
                </a:solidFill>
              </a:rPr>
              <a:t>trong đời sống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2C0B90-3A87-62BC-BD3D-1571C4AD2781}"/>
              </a:ext>
            </a:extLst>
          </p:cNvPr>
          <p:cNvSpPr txBox="1"/>
          <p:nvPr/>
        </p:nvSpPr>
        <p:spPr>
          <a:xfrm>
            <a:off x="1392955" y="293986"/>
            <a:ext cx="7453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H</a:t>
            </a:r>
            <a:r>
              <a:rPr lang="vi-VN" sz="3200" b="1" dirty="0">
                <a:solidFill>
                  <a:srgbClr val="FF0000"/>
                </a:solidFill>
              </a:rPr>
              <a:t>ãy nêu một 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vi-VN" sz="3200" b="1" dirty="0">
                <a:solidFill>
                  <a:srgbClr val="FF0000"/>
                </a:solidFill>
              </a:rPr>
              <a:t> ứng dụng của </a:t>
            </a:r>
            <a:r>
              <a:rPr lang="en-US" sz="3200" b="1" dirty="0">
                <a:solidFill>
                  <a:srgbClr val="FF0000"/>
                </a:solidFill>
              </a:rPr>
              <a:t>carbon</a:t>
            </a:r>
            <a:r>
              <a:rPr lang="vi-VN" sz="3200" b="1" dirty="0">
                <a:solidFill>
                  <a:srgbClr val="FF0000"/>
                </a:solidFill>
              </a:rPr>
              <a:t> trong đời sống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9486FCE-1252-4283-8792-0AF7E16FCF4B}"/>
              </a:ext>
            </a:extLst>
          </p:cNvPr>
          <p:cNvSpPr/>
          <p:nvPr/>
        </p:nvSpPr>
        <p:spPr>
          <a:xfrm>
            <a:off x="626879" y="293986"/>
            <a:ext cx="712914" cy="1068036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8" y="0"/>
                </a:lnTo>
                <a:lnTo>
                  <a:pt x="2746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6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34744" y="-418272"/>
            <a:ext cx="10043186" cy="6003363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514350" y="2100467"/>
            <a:ext cx="8115300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50"/>
              </a:lnSpc>
              <a:buClrTx/>
            </a:pPr>
            <a:r>
              <a:rPr lang="en-US" sz="6300" kern="1200" spc="352" dirty="0">
                <a:solidFill>
                  <a:srgbClr val="00AD9C"/>
                </a:solidFill>
                <a:latin typeface="iCiel Panton Black" panose="00000A00000000000000" pitchFamily="50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17" name="Freeform 17"/>
          <p:cNvSpPr/>
          <p:nvPr/>
        </p:nvSpPr>
        <p:spPr>
          <a:xfrm>
            <a:off x="7954111" y="3629124"/>
            <a:ext cx="1351079" cy="1615420"/>
          </a:xfrm>
          <a:custGeom>
            <a:avLst/>
            <a:gdLst/>
            <a:ahLst/>
            <a:cxnLst/>
            <a:rect l="l" t="t" r="r" b="b"/>
            <a:pathLst>
              <a:path w="2702157" h="3230840">
                <a:moveTo>
                  <a:pt x="0" y="0"/>
                </a:moveTo>
                <a:lnTo>
                  <a:pt x="2702158" y="0"/>
                </a:lnTo>
                <a:lnTo>
                  <a:pt x="2702158" y="3230840"/>
                </a:lnTo>
                <a:lnTo>
                  <a:pt x="0" y="323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36592">
            <a:off x="452757" y="3656808"/>
            <a:ext cx="658085" cy="1376222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1529" y="170345"/>
            <a:ext cx="1481872" cy="1446846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3996">
            <a:off x="7871526" y="420325"/>
            <a:ext cx="948094" cy="1682102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58844" y="2339194"/>
            <a:ext cx="114826" cy="1148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398335" y="2135533"/>
            <a:ext cx="119101" cy="11801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71795">
            <a:off x="161290" y="4724922"/>
            <a:ext cx="216856" cy="205816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18684" y="3176022"/>
            <a:ext cx="232031" cy="23589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351290" y="2801126"/>
            <a:ext cx="249210" cy="131287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791652" y="1732029"/>
            <a:ext cx="249210" cy="131287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8772058" y="2261361"/>
            <a:ext cx="114826" cy="1148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8700854" y="358122"/>
            <a:ext cx="244120" cy="241901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71795">
            <a:off x="8721043" y="2948650"/>
            <a:ext cx="216856" cy="205816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092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ao cat TT">
            <a:extLst>
              <a:ext uri="{FF2B5EF4-FFF2-40B4-BE49-F238E27FC236}">
                <a16:creationId xmlns:a16="http://schemas.microsoft.com/office/drawing/2014/main" id="{94CF2600-A875-480E-BDC6-E997FD58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4" y="646545"/>
            <a:ext cx="3049403" cy="7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36D07BA1-C292-407E-8092-F7B9B3DDF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29" y="1485900"/>
            <a:ext cx="2841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Dao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tinh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58444C3-ECC1-4082-BC8F-7662911AA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624" y="2165747"/>
            <a:ext cx="183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800">
              <a:latin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343AA76-8B3E-49D8-9685-C70B79FA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440" y="2350413"/>
            <a:ext cx="256427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>
                <a:solidFill>
                  <a:srgbClr val="0000FF"/>
                </a:solidFill>
                <a:latin typeface="Times New Roman" pitchFamily="18" charset="0"/>
              </a:rPr>
              <a:t>Đồ trang sức</a:t>
            </a:r>
          </a:p>
        </p:txBody>
      </p:sp>
      <p:sp>
        <p:nvSpPr>
          <p:cNvPr id="8" name="Text Box 8">
            <a:hlinkClick r:id="rId3" action="ppaction://hlinksldjump"/>
            <a:extLst>
              <a:ext uri="{FF2B5EF4-FFF2-40B4-BE49-F238E27FC236}">
                <a16:creationId xmlns:a16="http://schemas.microsoft.com/office/drawing/2014/main" id="{F2E1CDA2-D246-4E59-82F1-8198DE57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43" y="4736753"/>
            <a:ext cx="2356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Mũi khoan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7E2DFC95-A2CA-413E-A9CF-4FF2FBECD4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43679" y="1996901"/>
            <a:ext cx="900959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048A3398-A68F-43BB-91AC-5A9FB0ABDC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4138" y="1485900"/>
            <a:ext cx="532081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F92AD90F-A764-4630-9380-3620F25EB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2057" y="2800350"/>
            <a:ext cx="1140173" cy="1200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13" name="Picture 13" descr="imagesCAH8JJH3">
            <a:extLst>
              <a:ext uri="{FF2B5EF4-FFF2-40B4-BE49-F238E27FC236}">
                <a16:creationId xmlns:a16="http://schemas.microsoft.com/office/drawing/2014/main" id="{6103383F-D643-4101-AB58-988D391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23" y="3021030"/>
            <a:ext cx="2217747" cy="1354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picture">
            <a:extLst>
              <a:ext uri="{FF2B5EF4-FFF2-40B4-BE49-F238E27FC236}">
                <a16:creationId xmlns:a16="http://schemas.microsoft.com/office/drawing/2014/main" id="{C0E51F64-0820-42B9-A516-18433676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63" y="468138"/>
            <a:ext cx="1871225" cy="182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rang suc.jpg">
            <a:extLst>
              <a:ext uri="{FF2B5EF4-FFF2-40B4-BE49-F238E27FC236}">
                <a16:creationId xmlns:a16="http://schemas.microsoft.com/office/drawing/2014/main" id="{8F66C5DC-24E0-41F5-8FFB-6A85FB922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717" y="154038"/>
            <a:ext cx="1998921" cy="1200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6" descr="Kimcuong">
            <a:extLst>
              <a:ext uri="{FF2B5EF4-FFF2-40B4-BE49-F238E27FC236}">
                <a16:creationId xmlns:a16="http://schemas.microsoft.com/office/drawing/2014/main" id="{64553F12-5FF4-4BC4-BAB3-177E353C38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05" y="3463157"/>
            <a:ext cx="2287052" cy="661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7" descr="diamond.jpg">
            <a:extLst>
              <a:ext uri="{FF2B5EF4-FFF2-40B4-BE49-F238E27FC236}">
                <a16:creationId xmlns:a16="http://schemas.microsoft.com/office/drawing/2014/main" id="{0B08A814-196E-4B51-AE30-FBEF6047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6" y="1853094"/>
            <a:ext cx="2356356" cy="1553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C29747C5-43C6-44C4-9591-D6312EF26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213" y="4296900"/>
            <a:ext cx="483600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Kim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cương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Cứng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trong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suốt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không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dẫn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điện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21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  <p:bldP spid="10" grpId="0" animBg="1"/>
      <p:bldP spid="12" grpId="0" animBg="1"/>
      <p:bldP spid="18" grpId="0" bldLvl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F74A01-637E-4EC9-BAB4-5093DBCA6632}"/>
              </a:ext>
            </a:extLst>
          </p:cNvPr>
          <p:cNvGrpSpPr/>
          <p:nvPr/>
        </p:nvGrpSpPr>
        <p:grpSpPr>
          <a:xfrm>
            <a:off x="598432" y="285976"/>
            <a:ext cx="2774496" cy="2348001"/>
            <a:chOff x="-115886" y="1"/>
            <a:chExt cx="2944812" cy="3848171"/>
          </a:xfrm>
        </p:grpSpPr>
        <p:pic>
          <p:nvPicPr>
            <p:cNvPr id="3" name="Picture 2" descr="Kết quả hình ảnh cho điện cực than chì">
              <a:extLst>
                <a:ext uri="{FF2B5EF4-FFF2-40B4-BE49-F238E27FC236}">
                  <a16:creationId xmlns:a16="http://schemas.microsoft.com/office/drawing/2014/main" id="{329C80DD-BEE4-4999-83B4-3FC29DB40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886" y="1"/>
              <a:ext cx="2944812" cy="294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2E22A6-719F-46DF-B29C-E561E1AB484B}"/>
                </a:ext>
              </a:extLst>
            </p:cNvPr>
            <p:cNvSpPr txBox="1"/>
            <p:nvPr/>
          </p:nvSpPr>
          <p:spPr>
            <a:xfrm>
              <a:off x="203200" y="3091543"/>
              <a:ext cx="1799771" cy="756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037E47-B25F-4BC5-BE59-5BA87C2B4813}"/>
              </a:ext>
            </a:extLst>
          </p:cNvPr>
          <p:cNvGrpSpPr/>
          <p:nvPr/>
        </p:nvGrpSpPr>
        <p:grpSpPr>
          <a:xfrm>
            <a:off x="4432738" y="2870309"/>
            <a:ext cx="4340342" cy="2015094"/>
            <a:chOff x="4030894" y="3790208"/>
            <a:chExt cx="5370281" cy="3067792"/>
          </a:xfrm>
        </p:grpSpPr>
        <p:pic>
          <p:nvPicPr>
            <p:cNvPr id="9" name="Picture 2" descr="http://alphatech.vn/public/images/loctite-anti-seize-767.jpg">
              <a:extLst>
                <a:ext uri="{FF2B5EF4-FFF2-40B4-BE49-F238E27FC236}">
                  <a16:creationId xmlns:a16="http://schemas.microsoft.com/office/drawing/2014/main" id="{C27394D6-5206-447C-A019-F45742426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894" y="3790208"/>
              <a:ext cx="3265714" cy="306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ết quả hình ảnh cho than chì- chất bôi trơn">
              <a:extLst>
                <a:ext uri="{FF2B5EF4-FFF2-40B4-BE49-F238E27FC236}">
                  <a16:creationId xmlns:a16="http://schemas.microsoft.com/office/drawing/2014/main" id="{F584A32B-4029-4A3A-A287-14D3BB901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50" y="5048249"/>
              <a:ext cx="2533650" cy="180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FC97F3-5E71-4D7C-B93C-929668B8CC13}"/>
                </a:ext>
              </a:extLst>
            </p:cNvPr>
            <p:cNvSpPr txBox="1"/>
            <p:nvPr/>
          </p:nvSpPr>
          <p:spPr>
            <a:xfrm>
              <a:off x="6610350" y="4303735"/>
              <a:ext cx="2790825" cy="702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bôi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trơn</a:t>
              </a:r>
              <a:endParaRPr 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B9FA39-5FFE-4A30-B608-5E9FD79E4B2F}"/>
              </a:ext>
            </a:extLst>
          </p:cNvPr>
          <p:cNvGrpSpPr/>
          <p:nvPr/>
        </p:nvGrpSpPr>
        <p:grpSpPr>
          <a:xfrm>
            <a:off x="493585" y="2723507"/>
            <a:ext cx="3506237" cy="2382837"/>
            <a:chOff x="233776" y="3936061"/>
            <a:chExt cx="4688114" cy="3449440"/>
          </a:xfrm>
        </p:grpSpPr>
        <p:pic>
          <p:nvPicPr>
            <p:cNvPr id="13" name="Picture 12" descr="Kết quả hình ảnh cho bút chì">
              <a:extLst>
                <a:ext uri="{FF2B5EF4-FFF2-40B4-BE49-F238E27FC236}">
                  <a16:creationId xmlns:a16="http://schemas.microsoft.com/office/drawing/2014/main" id="{113CAEA7-8AEF-40C3-91B4-F7E13B307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76" y="3936061"/>
              <a:ext cx="4688114" cy="2895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2E1E50-6C44-4A54-87FC-F169877FAD4A}"/>
                </a:ext>
              </a:extLst>
            </p:cNvPr>
            <p:cNvSpPr txBox="1"/>
            <p:nvPr/>
          </p:nvSpPr>
          <p:spPr>
            <a:xfrm>
              <a:off x="813964" y="6717186"/>
              <a:ext cx="3529084" cy="66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FF7500A9-30FE-41D9-8B6C-85465FF8CBC2}"/>
              </a:ext>
            </a:extLst>
          </p:cNvPr>
          <p:cNvSpPr txBox="1">
            <a:spLocks noChangeArrowheads="1"/>
          </p:cNvSpPr>
          <p:nvPr/>
        </p:nvSpPr>
        <p:spPr>
          <a:xfrm>
            <a:off x="4762208" y="636723"/>
            <a:ext cx="2421534" cy="685800"/>
          </a:xfrm>
          <a:prstGeom prst="rect">
            <a:avLst/>
          </a:prstGeom>
          <a:solidFill>
            <a:srgbClr val="FDE9D9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CHÌ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B012ACB5-9F1C-4C1A-BD0C-64FE624B7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208" y="1184379"/>
            <a:ext cx="381219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Mềm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màu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xám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đen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dẫn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điện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B6AACBC4-E5BC-4879-B6BC-1E92B39DA7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6994" y="1105786"/>
            <a:ext cx="1871329" cy="785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4FA4DBED-F9D2-4EE5-A474-5FF0D5C0A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5740" y="1584489"/>
            <a:ext cx="756396" cy="14705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D37D420B-F428-4A3D-A245-425955D95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78627" y="1258186"/>
            <a:ext cx="2152096" cy="14653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384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f/f3/GraphiteUS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9" y="1322788"/>
            <a:ext cx="2810694" cy="2072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13848" y="457199"/>
            <a:ext cx="4831925" cy="2072159"/>
            <a:chOff x="2999280" y="-2"/>
            <a:chExt cx="6144721" cy="3171799"/>
          </a:xfrm>
        </p:grpSpPr>
        <p:pic>
          <p:nvPicPr>
            <p:cNvPr id="22532" name="Picture 4" descr="Kết quả hình ảnh cho than cốc khử kim loạ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843" y="-2"/>
              <a:ext cx="4311158" cy="3171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999280" y="688941"/>
              <a:ext cx="1833564" cy="6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vi-VN" sz="21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61964" y="2708694"/>
            <a:ext cx="4883809" cy="1977245"/>
            <a:chOff x="3394734" y="3540047"/>
            <a:chExt cx="5546188" cy="3346922"/>
          </a:xfrm>
        </p:grpSpPr>
        <p:pic>
          <p:nvPicPr>
            <p:cNvPr id="22534" name="Picture 6" descr="Kết quả hình ảnh cho than cốc khử kim loạ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036" y="3540047"/>
              <a:ext cx="3849886" cy="334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394734" y="4290486"/>
              <a:ext cx="1538100" cy="179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quặng</a:t>
              </a:r>
              <a:endParaRPr lang="vi-VN" sz="21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1E760C6B-F88A-479C-A0FA-B078C03D482E}"/>
              </a:ext>
            </a:extLst>
          </p:cNvPr>
          <p:cNvSpPr txBox="1">
            <a:spLocks noChangeArrowheads="1"/>
          </p:cNvSpPr>
          <p:nvPr/>
        </p:nvSpPr>
        <p:spPr>
          <a:xfrm>
            <a:off x="425299" y="3428023"/>
            <a:ext cx="2421534" cy="399698"/>
          </a:xfrm>
          <a:prstGeom prst="rect">
            <a:avLst/>
          </a:prstGeom>
          <a:solidFill>
            <a:srgbClr val="FDE9D9"/>
          </a:solidFill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CỐC</a:t>
            </a:r>
          </a:p>
        </p:txBody>
      </p:sp>
    </p:spTree>
    <p:extLst>
      <p:ext uri="{BB962C8B-B14F-4D97-AF65-F5344CB8AC3E}">
        <p14:creationId xmlns:p14="http://schemas.microsoft.com/office/powerpoint/2010/main" val="35047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Kết quả hình ảnh cho thuốc nổ đ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1" y="2816729"/>
            <a:ext cx="3725197" cy="206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Kết quả hình ảnh cho cacbon vô định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87" y="909563"/>
            <a:ext cx="3603758" cy="2129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7874" y="1118235"/>
            <a:ext cx="19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endParaRPr lang="vi-VN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152" y="3871570"/>
            <a:ext cx="203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vi-VN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Ky uc Tet dau tien ‘khong phao’ o lang phao Binh Da hinh anh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3" y="423039"/>
            <a:ext cx="3725197" cy="2202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4144" y="3112194"/>
            <a:ext cx="2443043" cy="685800"/>
          </a:xfrm>
          <a:prstGeom prst="rect">
            <a:avLst/>
          </a:prstGeom>
          <a:solidFill>
            <a:srgbClr val="FDE9D9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GỖ</a:t>
            </a:r>
          </a:p>
        </p:txBody>
      </p:sp>
    </p:spTree>
    <p:extLst>
      <p:ext uri="{BB962C8B-B14F-4D97-AF65-F5344CB8AC3E}">
        <p14:creationId xmlns:p14="http://schemas.microsoft.com/office/powerpoint/2010/main" val="24862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Khau%20trang%20than%20hoat%20tinh">
            <a:extLst>
              <a:ext uri="{FF2B5EF4-FFF2-40B4-BE49-F238E27FC236}">
                <a16:creationId xmlns:a16="http://schemas.microsoft.com/office/drawing/2014/main" id="{504D9D8A-1E77-4EF8-9D96-9963C1FF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3" y="21744"/>
            <a:ext cx="2256886" cy="199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43" y="2898968"/>
            <a:ext cx="2510494" cy="1632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gasmask_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21" y="282488"/>
            <a:ext cx="2889336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Filter%20single loc 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3" y="2808171"/>
            <a:ext cx="2374546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588554" y="1644629"/>
            <a:ext cx="2256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Khẩu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than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6038493" y="1978552"/>
            <a:ext cx="27121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1044622" y="4465521"/>
            <a:ext cx="28884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Lõi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máy lọc nước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6385571" y="4570029"/>
            <a:ext cx="31924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Lót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mùi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95A7F2A-FD20-4850-8FA8-C7A8E1B54E1B}"/>
              </a:ext>
            </a:extLst>
          </p:cNvPr>
          <p:cNvSpPr txBox="1">
            <a:spLocks noChangeArrowheads="1"/>
          </p:cNvSpPr>
          <p:nvPr/>
        </p:nvSpPr>
        <p:spPr>
          <a:xfrm>
            <a:off x="3322446" y="2111548"/>
            <a:ext cx="2624727" cy="760764"/>
          </a:xfrm>
          <a:prstGeom prst="rect">
            <a:avLst/>
          </a:prstGeom>
          <a:solidFill>
            <a:srgbClr val="FDE9D9"/>
          </a:solidFill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TÍNH</a:t>
            </a:r>
          </a:p>
        </p:txBody>
      </p:sp>
    </p:spTree>
    <p:extLst>
      <p:ext uri="{BB962C8B-B14F-4D97-AF65-F5344CB8AC3E}">
        <p14:creationId xmlns:p14="http://schemas.microsoft.com/office/powerpoint/2010/main" val="26844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2" grpId="0"/>
      <p:bldP spid="21513" grpId="0"/>
      <p:bldP spid="215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an muoi5">
            <a:extLst>
              <a:ext uri="{FF2B5EF4-FFF2-40B4-BE49-F238E27FC236}">
                <a16:creationId xmlns:a16="http://schemas.microsoft.com/office/drawing/2014/main" id="{D2C8AC06-4FBD-48F2-9554-670592FD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3333" r="7317" b="10001"/>
          <a:stretch>
            <a:fillRect/>
          </a:stretch>
        </p:blipFill>
        <p:spPr bwMode="auto">
          <a:xfrm>
            <a:off x="3355816" y="1444228"/>
            <a:ext cx="2660402" cy="2514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hanmuoi">
            <a:extLst>
              <a:ext uri="{FF2B5EF4-FFF2-40B4-BE49-F238E27FC236}">
                <a16:creationId xmlns:a16="http://schemas.microsoft.com/office/drawing/2014/main" id="{3C28C07B-BB9C-4EF5-B6B5-727105FCCC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58" y="488157"/>
            <a:ext cx="3344506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B2A14382-6AF7-4E70-842B-3A78D88C964B}"/>
              </a:ext>
            </a:extLst>
          </p:cNvPr>
          <p:cNvGrpSpPr>
            <a:grpSpLocks/>
          </p:cNvGrpSpPr>
          <p:nvPr/>
        </p:nvGrpSpPr>
        <p:grpSpPr bwMode="auto">
          <a:xfrm>
            <a:off x="477603" y="846080"/>
            <a:ext cx="2238246" cy="3801665"/>
            <a:chOff x="240" y="1296"/>
            <a:chExt cx="1440" cy="2508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348DF6EB-D74C-44C8-A2FD-E4A64F6E7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112"/>
              <a:ext cx="1440" cy="1692"/>
              <a:chOff x="192" y="1572"/>
              <a:chExt cx="780" cy="1266"/>
            </a:xfrm>
          </p:grpSpPr>
          <p:pic>
            <p:nvPicPr>
              <p:cNvPr id="7" name="Picture 6" descr="Canon_BCI_6">
                <a:hlinkClick r:id="rId4"/>
                <a:extLst>
                  <a:ext uri="{FF2B5EF4-FFF2-40B4-BE49-F238E27FC236}">
                    <a16:creationId xmlns:a16="http://schemas.microsoft.com/office/drawing/2014/main" id="{0B59D243-4614-43A6-A426-2689BF8707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572"/>
                <a:ext cx="780" cy="5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" name="Picture 7" descr="1161745120">
                <a:hlinkClick r:id="rId6"/>
                <a:extLst>
                  <a:ext uri="{FF2B5EF4-FFF2-40B4-BE49-F238E27FC236}">
                    <a16:creationId xmlns:a16="http://schemas.microsoft.com/office/drawing/2014/main" id="{23F6377A-AB05-450A-9E40-76404341F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256"/>
                <a:ext cx="696" cy="58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6" name="Picture 8" descr="muc">
              <a:extLst>
                <a:ext uri="{FF2B5EF4-FFF2-40B4-BE49-F238E27FC236}">
                  <a16:creationId xmlns:a16="http://schemas.microsoft.com/office/drawing/2014/main" id="{97ABC0B6-E9B0-4E89-A46B-82E4AA5D8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28"/>
            <a:stretch>
              <a:fillRect/>
            </a:stretch>
          </p:blipFill>
          <p:spPr bwMode="auto">
            <a:xfrm>
              <a:off x="240" y="1296"/>
              <a:ext cx="1440" cy="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4B16A547-1C6E-4AF1-AE0B-1853F3E6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" y="3403652"/>
            <a:ext cx="1225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in</a:t>
            </a:r>
          </a:p>
        </p:txBody>
      </p:sp>
      <p:pic>
        <p:nvPicPr>
          <p:cNvPr id="10" name="Picture 10" descr="NordicWinterTire">
            <a:extLst>
              <a:ext uri="{FF2B5EF4-FFF2-40B4-BE49-F238E27FC236}">
                <a16:creationId xmlns:a16="http://schemas.microsoft.com/office/drawing/2014/main" id="{F8463BB4-B571-40A2-933E-6A30A9CB7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64" y="586979"/>
            <a:ext cx="2812425" cy="1926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9797EA8A-72BA-4E4E-AF73-ACC08B923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308" y="2461021"/>
            <a:ext cx="25273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độn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cao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su</a:t>
            </a:r>
            <a:endParaRPr lang="en-US" sz="24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F56154D-F79B-4841-A5AC-00A910A16B30}"/>
              </a:ext>
            </a:extLst>
          </p:cNvPr>
          <p:cNvGrpSpPr>
            <a:grpSpLocks/>
          </p:cNvGrpSpPr>
          <p:nvPr/>
        </p:nvGrpSpPr>
        <p:grpSpPr bwMode="auto">
          <a:xfrm>
            <a:off x="6624310" y="2987278"/>
            <a:ext cx="2280345" cy="1901428"/>
            <a:chOff x="4224" y="2352"/>
            <a:chExt cx="1248" cy="1597"/>
          </a:xfrm>
        </p:grpSpPr>
        <p:pic>
          <p:nvPicPr>
            <p:cNvPr id="13" name="Picture 13" descr="IMG0149A">
              <a:extLst>
                <a:ext uri="{FF2B5EF4-FFF2-40B4-BE49-F238E27FC236}">
                  <a16:creationId xmlns:a16="http://schemas.microsoft.com/office/drawing/2014/main" id="{5A6E8857-45FE-4BEC-B324-55EB5381A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999" r="8475" b="6000"/>
            <a:stretch>
              <a:fillRect/>
            </a:stretch>
          </p:blipFill>
          <p:spPr bwMode="auto">
            <a:xfrm>
              <a:off x="4224" y="2352"/>
              <a:ext cx="1248" cy="1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DD403C4D-AD1D-4CDC-9473-6C87BBB41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61"/>
              <a:ext cx="97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</a:rPr>
                <a:t>Xi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</a:rPr>
                <a:t>đánh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</a:rPr>
                <a:t>giày</a:t>
              </a:r>
              <a:endParaRPr lang="en-US" sz="2400" dirty="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Line 15">
            <a:extLst>
              <a:ext uri="{FF2B5EF4-FFF2-40B4-BE49-F238E27FC236}">
                <a16:creationId xmlns:a16="http://schemas.microsoft.com/office/drawing/2014/main" id="{F1C59564-FA0A-4FB1-B2AF-6CCE90965C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8242" y="1771650"/>
            <a:ext cx="608092" cy="5715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9D5A9B3C-7902-42EE-9EF0-A4EE8FF78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6218" y="2972989"/>
            <a:ext cx="881009" cy="301211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050"/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048424A3-34BE-460B-818D-1CACF9F0E3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7724" y="2514600"/>
            <a:ext cx="456069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946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46F32B-3446-8854-E069-5AF36C8896D1}"/>
              </a:ext>
            </a:extLst>
          </p:cNvPr>
          <p:cNvSpPr/>
          <p:nvPr/>
        </p:nvSpPr>
        <p:spPr>
          <a:xfrm>
            <a:off x="1369931" y="231835"/>
            <a:ext cx="6153354" cy="8442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Một số ứng dụng khác của carbon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2A67B-8B9E-4BED-B5B2-7D9F3349DA01}"/>
              </a:ext>
            </a:extLst>
          </p:cNvPr>
          <p:cNvGrpSpPr/>
          <p:nvPr/>
        </p:nvGrpSpPr>
        <p:grpSpPr>
          <a:xfrm>
            <a:off x="254644" y="1205787"/>
            <a:ext cx="4191965" cy="3139299"/>
            <a:chOff x="254643" y="1562582"/>
            <a:chExt cx="4191965" cy="3139299"/>
          </a:xfrm>
        </p:grpSpPr>
        <p:pic>
          <p:nvPicPr>
            <p:cNvPr id="3074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A59748D4-F1EF-455C-B2F7-10A2785A6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43" y="1562582"/>
              <a:ext cx="4191965" cy="2510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1436B63-D4D7-41FF-BF1B-B699E0E64E66}"/>
                </a:ext>
              </a:extLst>
            </p:cNvPr>
            <p:cNvSpPr/>
            <p:nvPr/>
          </p:nvSpPr>
          <p:spPr>
            <a:xfrm>
              <a:off x="1301299" y="4240216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400" b="1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Làm chất đốt</a:t>
              </a:r>
              <a:endParaRPr lang="en-US" sz="2400" b="1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04553-0395-44C7-B4C0-F71564D8CEE3}"/>
              </a:ext>
            </a:extLst>
          </p:cNvPr>
          <p:cNvGrpSpPr/>
          <p:nvPr/>
        </p:nvGrpSpPr>
        <p:grpSpPr>
          <a:xfrm>
            <a:off x="4611776" y="1205787"/>
            <a:ext cx="4310796" cy="3554798"/>
            <a:chOff x="4611776" y="1147912"/>
            <a:chExt cx="4310796" cy="3554798"/>
          </a:xfrm>
        </p:grpSpPr>
        <p:pic>
          <p:nvPicPr>
            <p:cNvPr id="3076" name="Picture 4" descr="Phương pháp luyện kim hạn chế khí CO2 - Xi măng Việt Nam">
              <a:extLst>
                <a:ext uri="{FF2B5EF4-FFF2-40B4-BE49-F238E27FC236}">
                  <a16:creationId xmlns:a16="http://schemas.microsoft.com/office/drawing/2014/main" id="{8828E701-EA01-4550-B8F0-563AD0A1F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993" y="1147912"/>
              <a:ext cx="4244363" cy="2510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452C90-D5FE-4F2E-B7E7-22AB29F8D25B}"/>
                </a:ext>
              </a:extLst>
            </p:cNvPr>
            <p:cNvSpPr/>
            <p:nvPr/>
          </p:nvSpPr>
          <p:spPr>
            <a:xfrm>
              <a:off x="4611776" y="3871713"/>
              <a:ext cx="43107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400" b="1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Sử dụng trong công nghiệp </a:t>
              </a:r>
              <a:endParaRPr lang="en-US" sz="2400" b="1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2400" b="1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luyện kim</a:t>
              </a:r>
              <a:endParaRPr lang="en-US" sz="2400" b="1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E0CA8-D7E2-41FA-BC55-022686046B2A}"/>
              </a:ext>
            </a:extLst>
          </p:cNvPr>
          <p:cNvSpPr txBox="1"/>
          <p:nvPr/>
        </p:nvSpPr>
        <p:spPr>
          <a:xfrm>
            <a:off x="478466" y="484181"/>
            <a:ext cx="8665534" cy="186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Carbon có các dạng đơn chất khác nhau như kim cương, than chì,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vô định hình...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chất vật lí một số dạng: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5125" indent="82550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Kim cương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cứng, </a:t>
            </a: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suốt, không dẫn điện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5125" indent="82550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Than chì: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đen, mềm, dẫn điện.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550">
              <a:lnSpc>
                <a:spcPct val="107000"/>
              </a:lnSpc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vô định hình: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xốp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đen, có khả năng hấp phụ.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647F1-39C9-4CCB-9E7F-A75E1C565540}"/>
              </a:ext>
            </a:extLst>
          </p:cNvPr>
          <p:cNvSpPr txBox="1"/>
          <p:nvPr/>
        </p:nvSpPr>
        <p:spPr>
          <a:xfrm>
            <a:off x="478466" y="2351487"/>
            <a:ext cx="8665534" cy="2790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Ứng dụng của một số dạng: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Kim cương: làm đồ trang sức, mũi khoan, dao cắt kính.</a:t>
            </a: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4290">
              <a:spcAft>
                <a:spcPts val="600"/>
              </a:spcAf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Than chì: ruột bút chì, điện cực, chất bôi trơn. </a:t>
            </a:r>
            <a:endParaRPr lang="en-US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Than cốc: làm nhiên liệu, nguyên liệu trong công nghiệp luyện kim.</a:t>
            </a:r>
            <a:endParaRPr lang="en-US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Than hoạt tính có tính hấp phụ cao được dùng trong sản xuất mặt nạ phòng hơi độc, chất khử màu, khử mùi.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Than mỏ, than gỗ được sử dụng làm nhiên liệu và dùng trong điều chế một số kim loại…</a:t>
            </a:r>
            <a:endParaRPr lang="en-US" sz="1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4290">
              <a:lnSpc>
                <a:spcPct val="107000"/>
              </a:lnSpc>
              <a:spcAft>
                <a:spcPts val="600"/>
              </a:spcAft>
            </a:pPr>
            <a:endParaRPr lang="en-US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ook-09">
            <a:extLst>
              <a:ext uri="{FF2B5EF4-FFF2-40B4-BE49-F238E27FC236}">
                <a16:creationId xmlns:a16="http://schemas.microsoft.com/office/drawing/2014/main" id="{8325C6EE-FD49-4F28-9865-39C77308F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511" cy="5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6C4A5-BF6C-45F6-A37F-A8DC33F33ADC}"/>
              </a:ext>
            </a:extLst>
          </p:cNvPr>
          <p:cNvSpPr txBox="1"/>
          <p:nvPr/>
        </p:nvSpPr>
        <p:spPr>
          <a:xfrm>
            <a:off x="1044649" y="0"/>
            <a:ext cx="474743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5560">
              <a:lnSpc>
                <a:spcPct val="107000"/>
              </a:lnSpc>
              <a:spcAft>
                <a:spcPts val="60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Carbon: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B8CF69-CAF1-4915-BCA8-A262EA09998B}"/>
              </a:ext>
            </a:extLst>
          </p:cNvPr>
          <p:cNvGrpSpPr/>
          <p:nvPr/>
        </p:nvGrpSpPr>
        <p:grpSpPr>
          <a:xfrm>
            <a:off x="132080" y="191386"/>
            <a:ext cx="8276353" cy="1068036"/>
            <a:chOff x="113178" y="69850"/>
            <a:chExt cx="8276353" cy="1068036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DB39D523-6CE6-4463-AC2F-41B490DBFDDB}"/>
                </a:ext>
              </a:extLst>
            </p:cNvPr>
            <p:cNvSpPr/>
            <p:nvPr/>
          </p:nvSpPr>
          <p:spPr>
            <a:xfrm>
              <a:off x="113178" y="69850"/>
              <a:ext cx="712914" cy="1068036"/>
            </a:xfrm>
            <a:custGeom>
              <a:avLst/>
              <a:gdLst/>
              <a:ahLst/>
              <a:cxnLst/>
              <a:rect l="l" t="t" r="r" b="b"/>
              <a:pathLst>
                <a:path w="2746629" h="4114800">
                  <a:moveTo>
                    <a:pt x="0" y="0"/>
                  </a:moveTo>
                  <a:lnTo>
                    <a:pt x="2746628" y="0"/>
                  </a:lnTo>
                  <a:lnTo>
                    <a:pt x="274662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0906EF-2FE9-4ED4-B063-971C7CEE2895}"/>
                </a:ext>
              </a:extLst>
            </p:cNvPr>
            <p:cNvSpPr txBox="1"/>
            <p:nvPr/>
          </p:nvSpPr>
          <p:spPr>
            <a:xfrm>
              <a:off x="1081273" y="185621"/>
              <a:ext cx="73082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FF0000"/>
                  </a:solidFill>
                </a:rPr>
                <a:t>2</a:t>
              </a:r>
              <a:r>
                <a:rPr lang="vi-VN" sz="2400" dirty="0">
                  <a:solidFill>
                    <a:srgbClr val="FF0000"/>
                  </a:solidFill>
                </a:rPr>
                <a:t>:</a:t>
              </a:r>
              <a:r>
                <a:rPr lang="en-US" sz="2400" dirty="0">
                  <a:solidFill>
                    <a:srgbClr val="FF0000"/>
                  </a:solidFill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</a:rPr>
                <a:t>Em hãy </a:t>
              </a:r>
              <a:r>
                <a:rPr lang="en-US" sz="2400" b="1" dirty="0" err="1">
                  <a:solidFill>
                    <a:srgbClr val="FF0000"/>
                  </a:solidFill>
                </a:rPr>
                <a:t>nêu</a:t>
              </a:r>
              <a:r>
                <a:rPr lang="vi-VN" sz="2400" b="1" dirty="0">
                  <a:solidFill>
                    <a:srgbClr val="FF0000"/>
                  </a:solidFill>
                </a:rPr>
                <a:t> một số </a:t>
              </a:r>
              <a:r>
                <a:rPr lang="en-US" sz="24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</a:rPr>
                <a:t>ứng dụng của </a:t>
              </a:r>
              <a:r>
                <a:rPr lang="en-US" sz="2400" b="1" dirty="0">
                  <a:solidFill>
                    <a:srgbClr val="FF0000"/>
                  </a:solidFill>
                </a:rPr>
                <a:t>Sulfur (</a:t>
              </a:r>
              <a:r>
                <a:rPr lang="vi-VN" sz="2400" b="1" dirty="0">
                  <a:solidFill>
                    <a:srgbClr val="FF0000"/>
                  </a:solidFill>
                </a:rPr>
                <a:t>lưu huỳnh</a:t>
              </a:r>
              <a:r>
                <a:rPr lang="en-US" sz="2400" b="1" dirty="0">
                  <a:solidFill>
                    <a:srgbClr val="FF0000"/>
                  </a:solidFill>
                </a:rPr>
                <a:t>)</a:t>
              </a:r>
              <a:r>
                <a:rPr lang="vi-VN" sz="24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2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38" name="Hình ảnh 4">
            <a:extLst>
              <a:ext uri="{FF2B5EF4-FFF2-40B4-BE49-F238E27FC236}">
                <a16:creationId xmlns:a16="http://schemas.microsoft.com/office/drawing/2014/main" id="{98DCF1C9-8D9C-4592-B549-578A89AC7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209" y="1259422"/>
            <a:ext cx="8723582" cy="3163722"/>
          </a:xfrm>
          <a:prstGeom prst="rect">
            <a:avLst/>
          </a:prstGeom>
        </p:spPr>
      </p:pic>
      <p:sp>
        <p:nvSpPr>
          <p:cNvPr id="39" name="Text Box 15">
            <a:extLst>
              <a:ext uri="{FF2B5EF4-FFF2-40B4-BE49-F238E27FC236}">
                <a16:creationId xmlns:a16="http://schemas.microsoft.com/office/drawing/2014/main" id="{021667F7-A5BE-4098-A8DE-E23B0C6B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301" y="4482400"/>
            <a:ext cx="483600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Là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chất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rắn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màu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vàng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không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tan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trong</a:t>
            </a:r>
            <a:r>
              <a:rPr lang="en-US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nước</a:t>
            </a:r>
            <a:endParaRPr lang="en-US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1" name="Picture 4" descr="Tác hại khi ăn phải rau còn tồn dư chất hóa học | Vinmec">
            <a:extLst>
              <a:ext uri="{FF2B5EF4-FFF2-40B4-BE49-F238E27FC236}">
                <a16:creationId xmlns:a16="http://schemas.microsoft.com/office/drawing/2014/main" id="{D9D5C965-F99A-44A4-8AB1-E372F9A2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0" y="4092547"/>
            <a:ext cx="1369369" cy="903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82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BE2147-7F94-BBFC-7083-D207F1DAF185}"/>
              </a:ext>
            </a:extLst>
          </p:cNvPr>
          <p:cNvGrpSpPr/>
          <p:nvPr/>
        </p:nvGrpSpPr>
        <p:grpSpPr>
          <a:xfrm>
            <a:off x="305346" y="273596"/>
            <a:ext cx="8533308" cy="1384995"/>
            <a:chOff x="1269678" y="1288104"/>
            <a:chExt cx="9625206" cy="184666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78B78BC-3A50-8D13-38DA-CD810036E42E}"/>
                </a:ext>
              </a:extLst>
            </p:cNvPr>
            <p:cNvSpPr txBox="1"/>
            <p:nvPr/>
          </p:nvSpPr>
          <p:spPr>
            <a:xfrm>
              <a:off x="2294659" y="1288104"/>
              <a:ext cx="8600225" cy="184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ra, sulfur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nhuộm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...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70B9049-590A-2AD1-8CC9-AFB107E3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678" y="1397377"/>
              <a:ext cx="1002870" cy="1375404"/>
            </a:xfrm>
            <a:prstGeom prst="rect">
              <a:avLst/>
            </a:prstGeom>
          </p:spPr>
        </p:pic>
      </p:grpSp>
      <p:pic>
        <p:nvPicPr>
          <p:cNvPr id="80" name="Picture 2" descr="Tìm hiểu quy trình sản xuất giấy in A4">
            <a:extLst>
              <a:ext uri="{FF2B5EF4-FFF2-40B4-BE49-F238E27FC236}">
                <a16:creationId xmlns:a16="http://schemas.microsoft.com/office/drawing/2014/main" id="{144389EB-6733-9F57-C7F5-9DA10516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5" y="1720354"/>
            <a:ext cx="2857500" cy="1550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" name="Picture 4" descr="Bộ 2 đũa nhựa ebonit kèm tấm da hổ phách, thí nghiệm ma sát tĩnh điện  VIETVALUE">
            <a:extLst>
              <a:ext uri="{FF2B5EF4-FFF2-40B4-BE49-F238E27FC236}">
                <a16:creationId xmlns:a16="http://schemas.microsoft.com/office/drawing/2014/main" id="{9D8A5F27-70CC-2BA6-BAC8-579BC45E3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4"/>
          <a:stretch/>
        </p:blipFill>
        <p:spPr bwMode="auto">
          <a:xfrm>
            <a:off x="3676491" y="1720354"/>
            <a:ext cx="1900298" cy="1550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4" name="Picture 6" descr="Tổng Hợp Các Loại Thuốc Nhuộm Quần Áo Phổ Biến">
            <a:extLst>
              <a:ext uri="{FF2B5EF4-FFF2-40B4-BE49-F238E27FC236}">
                <a16:creationId xmlns:a16="http://schemas.microsoft.com/office/drawing/2014/main" id="{3E1A8FAD-9BC8-C98D-0075-452C5DB17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82" y="3424239"/>
            <a:ext cx="3077434" cy="1610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6" name="Picture 8" descr="Các thời điểm uống thuốc tốt nhất bạn nên ghi nhớ">
            <a:extLst>
              <a:ext uri="{FF2B5EF4-FFF2-40B4-BE49-F238E27FC236}">
                <a16:creationId xmlns:a16="http://schemas.microsoft.com/office/drawing/2014/main" id="{BD44D07E-5B04-35FB-0561-C42E6E27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84" y="1690189"/>
            <a:ext cx="2691876" cy="1610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0885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B3AC93-912A-41F9-92A3-C5097AC8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712" y="402708"/>
            <a:ext cx="8548576" cy="433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62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583" y="123304"/>
            <a:ext cx="7886700" cy="807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huỳnh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(Sulfur)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Tính chất vật lí: lưu huỳnh là chất rắn, màu vàng, không tan trong nước, tan tốt trong nhiều dung môi hữu cơ như xăng, dầu...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– Ứng dụng: 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+ Lưu hoá cao su.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+ Sản xuất sulfuric acid.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lnSpc>
                <a:spcPct val="100000"/>
              </a:lnSpc>
              <a:buNone/>
            </a:pPr>
            <a:endParaRPr lang="vi-VN" altLang="en-US" sz="3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 descr="Book-09">
            <a:extLst>
              <a:ext uri="{FF2B5EF4-FFF2-40B4-BE49-F238E27FC236}">
                <a16:creationId xmlns:a16="http://schemas.microsoft.com/office/drawing/2014/main" id="{D6456177-211F-4D9C-8C91-40B08EC18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539" y="527164"/>
            <a:ext cx="910511" cy="5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0C4F878-88C7-ACF1-A01E-EFF5C5690571}"/>
              </a:ext>
            </a:extLst>
          </p:cNvPr>
          <p:cNvSpPr/>
          <p:nvPr/>
        </p:nvSpPr>
        <p:spPr>
          <a:xfrm>
            <a:off x="3945521" y="2081554"/>
            <a:ext cx="1598753" cy="1484453"/>
          </a:xfrm>
          <a:prstGeom prst="ellipse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Chlorine</a:t>
            </a:r>
            <a:endParaRPr lang="vi-VN" sz="1800" b="1" dirty="0">
              <a:solidFill>
                <a:srgbClr val="FF0000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428B8F4-303C-FDAA-63E4-0727E805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58" y="894181"/>
            <a:ext cx="2315129" cy="123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E6D69EF-E8C0-F712-12C8-0EB260B8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466" y="894181"/>
            <a:ext cx="2124148" cy="1230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972FBA6-C791-A1FB-343C-CFD86099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799" y="3146304"/>
            <a:ext cx="2124148" cy="1490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C2BCDEF-23A9-A9A2-CD0A-B14F9E77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056" y="3169380"/>
            <a:ext cx="2315130" cy="1580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B71746-95F8-564C-D434-3A7757ED1A68}"/>
              </a:ext>
            </a:extLst>
          </p:cNvPr>
          <p:cNvSpPr txBox="1"/>
          <p:nvPr/>
        </p:nvSpPr>
        <p:spPr>
          <a:xfrm>
            <a:off x="1400316" y="2215316"/>
            <a:ext cx="26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trùng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nước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hoạt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ED4330-1957-CD2C-17A3-35BCA73D5CA4}"/>
              </a:ext>
            </a:extLst>
          </p:cNvPr>
          <p:cNvSpPr txBox="1"/>
          <p:nvPr/>
        </p:nvSpPr>
        <p:spPr>
          <a:xfrm>
            <a:off x="5764000" y="2215318"/>
            <a:ext cx="200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Sản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xuất</a:t>
            </a:r>
            <a:r>
              <a:rPr lang="en-US" sz="1600" b="1" dirty="0">
                <a:solidFill>
                  <a:srgbClr val="FF0000"/>
                </a:solidFill>
              </a:rPr>
              <a:t> Javen, </a:t>
            </a:r>
            <a:r>
              <a:rPr lang="en-US" sz="1600" b="1" dirty="0" err="1">
                <a:solidFill>
                  <a:srgbClr val="FF0000"/>
                </a:solidFill>
              </a:rPr>
              <a:t>chất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tẩy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rửa</a:t>
            </a:r>
            <a:endParaRPr lang="vi-VN" sz="1600" b="1" dirty="0">
              <a:solidFill>
                <a:srgbClr val="FF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5C3297-0165-21FB-A8C8-2DDA8BFCDAB2}"/>
              </a:ext>
            </a:extLst>
          </p:cNvPr>
          <p:cNvSpPr txBox="1"/>
          <p:nvPr/>
        </p:nvSpPr>
        <p:spPr>
          <a:xfrm>
            <a:off x="5689730" y="4784498"/>
            <a:ext cx="243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Tẩy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trắng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vải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sợi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bột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giấy</a:t>
            </a:r>
            <a:endParaRPr lang="vi-VN" sz="16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72AC178-1D12-AFD7-4A4A-29233EEBFA8F}"/>
              </a:ext>
            </a:extLst>
          </p:cNvPr>
          <p:cNvSpPr txBox="1"/>
          <p:nvPr/>
        </p:nvSpPr>
        <p:spPr>
          <a:xfrm>
            <a:off x="1490917" y="4784498"/>
            <a:ext cx="1937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Sản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xuất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chất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dẻo</a:t>
            </a:r>
            <a:endParaRPr lang="vi-VN" sz="1600" b="1" dirty="0">
              <a:solidFill>
                <a:srgbClr val="FF0000"/>
              </a:solidFill>
            </a:endParaRPr>
          </a:p>
        </p:txBody>
      </p: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710961F1-2B61-D11F-BBBA-AB44C310DE6E}"/>
              </a:ext>
            </a:extLst>
          </p:cNvPr>
          <p:cNvCxnSpPr>
            <a:cxnSpLocks/>
          </p:cNvCxnSpPr>
          <p:nvPr/>
        </p:nvCxnSpPr>
        <p:spPr>
          <a:xfrm flipH="1" flipV="1">
            <a:off x="3699433" y="1687984"/>
            <a:ext cx="535481" cy="43697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76E46A1F-E6D2-C3BE-421A-0E7CD0276EA5}"/>
              </a:ext>
            </a:extLst>
          </p:cNvPr>
          <p:cNvCxnSpPr>
            <a:cxnSpLocks/>
          </p:cNvCxnSpPr>
          <p:nvPr/>
        </p:nvCxnSpPr>
        <p:spPr>
          <a:xfrm flipV="1">
            <a:off x="5118904" y="1619008"/>
            <a:ext cx="425370" cy="50595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id="{1666630E-F829-8180-FE45-1A4B3F71746F}"/>
              </a:ext>
            </a:extLst>
          </p:cNvPr>
          <p:cNvCxnSpPr>
            <a:cxnSpLocks/>
          </p:cNvCxnSpPr>
          <p:nvPr/>
        </p:nvCxnSpPr>
        <p:spPr>
          <a:xfrm flipH="1">
            <a:off x="3699431" y="3523546"/>
            <a:ext cx="464562" cy="47943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D98C66D1-9DFD-52C6-1CE9-3951F9222D2E}"/>
              </a:ext>
            </a:extLst>
          </p:cNvPr>
          <p:cNvCxnSpPr>
            <a:cxnSpLocks/>
          </p:cNvCxnSpPr>
          <p:nvPr/>
        </p:nvCxnSpPr>
        <p:spPr>
          <a:xfrm>
            <a:off x="5118906" y="3524492"/>
            <a:ext cx="523561" cy="43508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2">
            <a:extLst>
              <a:ext uri="{FF2B5EF4-FFF2-40B4-BE49-F238E27FC236}">
                <a16:creationId xmlns:a16="http://schemas.microsoft.com/office/drawing/2014/main" id="{E2846FB8-B370-4E79-960B-5F2FC8290789}"/>
              </a:ext>
            </a:extLst>
          </p:cNvPr>
          <p:cNvSpPr/>
          <p:nvPr/>
        </p:nvSpPr>
        <p:spPr>
          <a:xfrm>
            <a:off x="132080" y="191386"/>
            <a:ext cx="712914" cy="461665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8" y="0"/>
                </a:lnTo>
                <a:lnTo>
                  <a:pt x="2746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F2393-5B32-4BFB-900E-11C0E375CE50}"/>
              </a:ext>
            </a:extLst>
          </p:cNvPr>
          <p:cNvSpPr txBox="1"/>
          <p:nvPr/>
        </p:nvSpPr>
        <p:spPr>
          <a:xfrm>
            <a:off x="917871" y="71836"/>
            <a:ext cx="7308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Chlorine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208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A64A0D9-911E-4379-9CCC-20EFDD738D80}"/>
              </a:ext>
            </a:extLst>
          </p:cNvPr>
          <p:cNvSpPr txBox="1"/>
          <p:nvPr/>
        </p:nvSpPr>
        <p:spPr>
          <a:xfrm>
            <a:off x="1287229" y="156575"/>
            <a:ext cx="39865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Chlorine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ook-09">
            <a:extLst>
              <a:ext uri="{FF2B5EF4-FFF2-40B4-BE49-F238E27FC236}">
                <a16:creationId xmlns:a16="http://schemas.microsoft.com/office/drawing/2014/main" id="{AB5A37D8-8A2B-41E9-B43F-DA2C78C9CB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590" y="363689"/>
            <a:ext cx="910511" cy="5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0892A-7378-47D2-907F-AD2316C9F933}"/>
              </a:ext>
            </a:extLst>
          </p:cNvPr>
          <p:cNvSpPr txBox="1"/>
          <p:nvPr/>
        </p:nvSpPr>
        <p:spPr>
          <a:xfrm>
            <a:off x="903766" y="872792"/>
            <a:ext cx="81126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4925"/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chất vật lí: chlorine là chất khí, màu vàng lục, mùi hắc, tan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nước</a:t>
            </a: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benzene, ethanol,</a:t>
            </a: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EA9E8-7665-4F77-9820-8DD14144A1D5}"/>
              </a:ext>
            </a:extLst>
          </p:cNvPr>
          <p:cNvSpPr txBox="1"/>
          <p:nvPr/>
        </p:nvSpPr>
        <p:spPr>
          <a:xfrm>
            <a:off x="786808" y="2147050"/>
            <a:ext cx="81126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Khử trùng nước sinh hoạt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T</a:t>
            </a: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ẩy trắng vải, sợi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HCl, KClO</a:t>
            </a:r>
            <a:r>
              <a:rPr lang="en-US" sz="2800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clorua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( CaOCl</a:t>
            </a:r>
            <a:r>
              <a:rPr lang="en-US" sz="2800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Gia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vinyl chloride 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PVC),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735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596BA6-9CAA-1AEB-2EE7-498390456EAF}"/>
              </a:ext>
            </a:extLst>
          </p:cNvPr>
          <p:cNvGrpSpPr/>
          <p:nvPr/>
        </p:nvGrpSpPr>
        <p:grpSpPr>
          <a:xfrm>
            <a:off x="388908" y="584091"/>
            <a:ext cx="8479827" cy="1009928"/>
            <a:chOff x="27674" y="1300429"/>
            <a:chExt cx="10830919" cy="1346570"/>
          </a:xfrm>
        </p:grpSpPr>
        <p:sp>
          <p:nvSpPr>
            <p:cNvPr id="5" name="Rounded Rectangle 40">
              <a:extLst>
                <a:ext uri="{FF2B5EF4-FFF2-40B4-BE49-F238E27FC236}">
                  <a16:creationId xmlns:a16="http://schemas.microsoft.com/office/drawing/2014/main" id="{84244A79-B797-2D42-94EC-3D699E283D58}"/>
                </a:ext>
              </a:extLst>
            </p:cNvPr>
            <p:cNvSpPr/>
            <p:nvPr/>
          </p:nvSpPr>
          <p:spPr>
            <a:xfrm>
              <a:off x="415451" y="1300429"/>
              <a:ext cx="10379351" cy="1346570"/>
            </a:xfrm>
            <a:prstGeom prst="roundRect">
              <a:avLst>
                <a:gd name="adj" fmla="val 13332"/>
              </a:avLst>
            </a:prstGeom>
            <a:solidFill>
              <a:srgbClr val="FFF2E5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2C812091-9FA0-143A-C0B3-E556E75A5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4" y="1623329"/>
              <a:ext cx="782339" cy="90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295786-4D1E-F4AA-9651-A536C0B44C16}"/>
                </a:ext>
              </a:extLst>
            </p:cNvPr>
            <p:cNvSpPr txBox="1"/>
            <p:nvPr/>
          </p:nvSpPr>
          <p:spPr>
            <a:xfrm>
              <a:off x="742280" y="1496644"/>
              <a:ext cx="101163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 (Body)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+mn-ea"/>
                  <a:cs typeface="Arial" panose="020B0604020202020204" pitchFamily="34" charset="0"/>
                  <a:sym typeface="Arial"/>
                </a:rPr>
                <a:t>iêm sinh là gì? Diêm sinh được sử dụng như thế nào?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FBB0C-5BC3-B633-0464-F1062BAE9078}"/>
              </a:ext>
            </a:extLst>
          </p:cNvPr>
          <p:cNvGrpSpPr/>
          <p:nvPr/>
        </p:nvGrpSpPr>
        <p:grpSpPr>
          <a:xfrm>
            <a:off x="95531" y="1657263"/>
            <a:ext cx="8773204" cy="3377445"/>
            <a:chOff x="-357681" y="937763"/>
            <a:chExt cx="11697605" cy="4503256"/>
          </a:xfrm>
        </p:grpSpPr>
        <p:sp>
          <p:nvSpPr>
            <p:cNvPr id="9" name="Rounded Rectangle 36">
              <a:extLst>
                <a:ext uri="{FF2B5EF4-FFF2-40B4-BE49-F238E27FC236}">
                  <a16:creationId xmlns:a16="http://schemas.microsoft.com/office/drawing/2014/main" id="{751857C0-A557-E442-9754-1BABC02D02A7}"/>
                </a:ext>
              </a:extLst>
            </p:cNvPr>
            <p:cNvSpPr/>
            <p:nvPr/>
          </p:nvSpPr>
          <p:spPr>
            <a:xfrm>
              <a:off x="272575" y="937763"/>
              <a:ext cx="11067349" cy="4503256"/>
            </a:xfrm>
            <a:prstGeom prst="roundRect">
              <a:avLst>
                <a:gd name="adj" fmla="val 7933"/>
              </a:avLst>
            </a:prstGeom>
            <a:solidFill>
              <a:srgbClr val="FFFFCD"/>
            </a:solidFill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just" defTabSz="6858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Diêm sinh còn có tên gọi khác là hoàng nha, lưu hoàng, lưu huỳnh còn tên khoa học là Sulfur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  <a:p>
              <a:pPr marL="285750" marR="0" lvl="0" indent="-285750" algn="just" defTabSz="6858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Diêm sinh có tác dụng tốt trong bảo quản dược liệu. Một số vị thuốc phải qua “xông sinh” mới bảo quản được.“Xông sinh” nghĩa là dùng lưu </a:t>
              </a:r>
              <a:r>
                <a:rPr lang="en-US" sz="2400" b="1" kern="1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huỳnh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đốt lấy khói để xông thuốc. Tuy nhiên nếu không đảm bảo được liều lượng trong mức cho phép sẽ dẫn đến những hậu quả khôn lường.</a:t>
              </a:r>
            </a:p>
          </p:txBody>
        </p:sp>
        <p:pic>
          <p:nvPicPr>
            <p:cNvPr id="10" name="Graphic 24" descr="Back with solid fill">
              <a:extLst>
                <a:ext uri="{FF2B5EF4-FFF2-40B4-BE49-F238E27FC236}">
                  <a16:creationId xmlns:a16="http://schemas.microsoft.com/office/drawing/2014/main" id="{A253B7E8-56B4-8AA9-534A-281462C7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357681" y="2157078"/>
              <a:ext cx="782339" cy="665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5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F2729B2-96D8-4A37-879E-927D78B2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410" y="404037"/>
            <a:ext cx="8723180" cy="473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80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113315" cy="276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442792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Phosphorus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phosphoric acid;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2172" y="0"/>
            <a:ext cx="5921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Phosphorus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100" baseline="30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930" y="1307138"/>
            <a:ext cx="2799839" cy="205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3401786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Phosphorus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rữa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en-US" sz="2100" baseline="30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1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1415" y="1306285"/>
            <a:ext cx="2669467" cy="206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2E47-E9BB-F6C0-1930-92128B3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FF7A-0B4C-E345-8265-B88375C624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CBA9F-FD0A-A68F-5FCE-8F868381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082D9-7379-79B7-80D0-F6CB549EC957}"/>
              </a:ext>
            </a:extLst>
          </p:cNvPr>
          <p:cNvSpPr/>
          <p:nvPr/>
        </p:nvSpPr>
        <p:spPr>
          <a:xfrm>
            <a:off x="1864723" y="2225502"/>
            <a:ext cx="54145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216C0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90354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B36EAF6-AC0B-4AA3-A0E5-09C796BF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02" y="116352"/>
            <a:ext cx="8244098" cy="5027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FFDEC-E8B3-4C85-9E59-E0286AC66053}"/>
              </a:ext>
            </a:extLst>
          </p:cNvPr>
          <p:cNvSpPr txBox="1"/>
          <p:nvPr/>
        </p:nvSpPr>
        <p:spPr>
          <a:xfrm>
            <a:off x="341339" y="2173551"/>
            <a:ext cx="483642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</a:t>
            </a:r>
          </a:p>
          <a:p>
            <a:pPr defTabSz="685766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CỦNG CỐ</a:t>
            </a:r>
            <a:endParaRPr lang="vi-VN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Google Shape;1064;p60">
            <a:extLst>
              <a:ext uri="{FF2B5EF4-FFF2-40B4-BE49-F238E27FC236}">
                <a16:creationId xmlns:a16="http://schemas.microsoft.com/office/drawing/2014/main" id="{F1C384EF-F511-E1CB-FB55-2B705614F5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336" y="1293700"/>
            <a:ext cx="4648180" cy="2895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5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421859" y="369429"/>
            <a:ext cx="3781594" cy="3777641"/>
            <a:chOff x="5506422" y="309061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422" y="309061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09027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GB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bút</a:t>
              </a:r>
              <a:endParaRPr lang="vi-VN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307102">
              <a:off x="5742638" y="1977127"/>
              <a:ext cx="2025648" cy="109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sz="2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GB" sz="2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bút</a:t>
              </a:r>
              <a:endParaRPr lang="vi-VN" sz="2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06102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tràng</a:t>
              </a: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pháo</a:t>
              </a: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tay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24187"/>
              <a:ext cx="2025648" cy="80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10đ</a:t>
              </a:r>
              <a:endPara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747795">
              <a:off x="5697322" y="3459376"/>
              <a:ext cx="2025648" cy="80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10đ</a:t>
              </a:r>
              <a:endPara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7687766">
              <a:off x="6660978" y="4546418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thước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39976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tràng</a:t>
              </a:r>
              <a:r>
                <a:rPr lang="en-GB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pháo</a:t>
              </a:r>
              <a:r>
                <a:rPr lang="en-GB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tay</a:t>
              </a:r>
              <a:endParaRPr lang="vi-VN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9" y="3395916"/>
              <a:ext cx="2025648" cy="99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quyển</a:t>
              </a:r>
              <a:r>
                <a:rPr lang="en-GB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vở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2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QUAY</a:t>
            </a:r>
            <a:endParaRPr lang="vi-VN" sz="2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643354" y="279893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766792" y="279893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0034" y="71333"/>
            <a:ext cx="4025013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VÒNG QUAY </a:t>
            </a:r>
          </a:p>
          <a:p>
            <a:pPr algn="ctr" defTabSz="685783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4" y="358882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6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7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8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2.46914E-6 L 4.44444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762000" y="1082160"/>
            <a:ext cx="7920229" cy="3018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có tính hấp phụ, nên carbon vô định hình được dùng 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AutoNum type="alphaUcPeriod"/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 cực, chất khử.                  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AutoNum type="alphaUcPeriod"/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trắng đường, mặt nạ phòng hơi độc.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Font typeface="+mj-lt"/>
              <a:buAutoNum type="alphaUcPeriod"/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 bút chì, chất bôi trơn.	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30000"/>
              </a:lnSpc>
              <a:spcAft>
                <a:spcPts val="8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mũi khoan, dao cắt kính.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762000" y="2444378"/>
            <a:ext cx="381001" cy="41147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C00000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06775" y="567810"/>
            <a:ext cx="3729726" cy="514350"/>
            <a:chOff x="417949" y="78780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417949" y="78780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698582" y="845140"/>
              <a:ext cx="461820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defRPr/>
              </a:pPr>
              <a:r>
                <a:rPr lang="vi-VN" sz="24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 QUAY MAY MẮN</a:t>
              </a:r>
              <a:endParaRPr lang="en-US" sz="24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8682228" y="0"/>
            <a:ext cx="461772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629274" y="1500700"/>
            <a:ext cx="0" cy="188735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57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8" b="96923" l="2375" r="9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1209"/>
            <a:ext cx="6219825" cy="5562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501" y="3925560"/>
            <a:ext cx="3620109" cy="575003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ẨN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23" y="1522810"/>
            <a:ext cx="1107281" cy="1107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90" y="1318022"/>
            <a:ext cx="1362075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41" y="2630091"/>
            <a:ext cx="1150144" cy="1150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94" b="90000" l="4246" r="89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2" y="1652587"/>
            <a:ext cx="1111370" cy="1171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59" b="100000" l="9705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7" y="2630091"/>
            <a:ext cx="1206871" cy="1084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00" b="98000" l="4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72" y="2686050"/>
            <a:ext cx="1220153" cy="1016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0731" y="1898880"/>
            <a:ext cx="3404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0200" y="1938486"/>
            <a:ext cx="3033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4444" y="2062482"/>
            <a:ext cx="3301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sldjump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8839" y="3064817"/>
            <a:ext cx="41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1" action="ppaction://hlinksldjump"/>
              </a:rPr>
              <a:t>4</a:t>
            </a:r>
            <a:endParaRPr lang="en-US" sz="2400" b="1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0200" y="3111377"/>
            <a:ext cx="3799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3057" y="3039986"/>
            <a:ext cx="4187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3" action="ppaction://hlinksldjump"/>
              </a:rPr>
              <a:t>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4992518" y="332329"/>
            <a:ext cx="4566694" cy="4554330"/>
          </a:xfrm>
          <a:prstGeom prst="verticalScroll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đ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10đ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62950" y="4500563"/>
            <a:ext cx="457200" cy="457200"/>
          </a:xfrm>
          <a:prstGeom prst="rect">
            <a:avLst/>
          </a:prstGeom>
        </p:spPr>
      </p:pic>
      <p:sp>
        <p:nvSpPr>
          <p:cNvPr id="9" name="5-Point Star 8">
            <a:hlinkClick r:id="rId25" action="ppaction://hlinksldjump"/>
          </p:cNvPr>
          <p:cNvSpPr/>
          <p:nvPr/>
        </p:nvSpPr>
        <p:spPr>
          <a:xfrm>
            <a:off x="0" y="0"/>
            <a:ext cx="556592" cy="434561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954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986790" y="1082160"/>
            <a:ext cx="7170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Ứng dụng nào sau đây 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 của chlorine?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 trùng nước sinh hoạt.        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 chế dầu mỏ.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 trắng vải, sợi, giấy.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xuất HCl, KClO</a:t>
            </a:r>
            <a:r>
              <a:rPr lang="vi-VN" sz="24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CaOCl</a:t>
            </a:r>
            <a:r>
              <a:rPr lang="vi-VN" sz="24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986790" y="1875292"/>
            <a:ext cx="457200" cy="35272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329021" y="482195"/>
            <a:ext cx="3729726" cy="514350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20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defRPr/>
              </a:pPr>
              <a:r>
                <a:rPr lang="vi-VN" sz="24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 QUAY MAY MẮN</a:t>
              </a:r>
              <a:endParaRPr lang="en-US" sz="24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8682228" y="0"/>
            <a:ext cx="461772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629274" y="1500700"/>
            <a:ext cx="0" cy="188735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676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986790" y="1082160"/>
            <a:ext cx="717042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 biểu nào sau đây 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đúng về ứng dụng của lưu huỳnh?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  <a:tabLst>
                <a:tab pos="180340" algn="l"/>
                <a:tab pos="1620520" algn="l"/>
                <a:tab pos="4860925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xuất pháo hoa, diêm. 	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Sản xuất dược phẩm. 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Sản xuất sulfuric acid. 	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Sản xuất chất dẻo. 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100" dirty="0">
              <a:solidFill>
                <a:prstClr val="black"/>
              </a:solidFill>
              <a:latin typeface="#9Slide03 Quicksan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992765" y="3568622"/>
            <a:ext cx="389468" cy="34209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337186" y="567810"/>
            <a:ext cx="3729726" cy="514350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20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defRPr/>
              </a:pPr>
              <a:r>
                <a:rPr lang="vi-VN" sz="24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 QUAY MAY MẮN</a:t>
              </a:r>
              <a:endParaRPr lang="en-US" sz="24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8682228" y="0"/>
            <a:ext cx="461772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629274" y="1500700"/>
            <a:ext cx="0" cy="188735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709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253790" y="1075217"/>
            <a:ext cx="7994943" cy="3719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 cương được sử dụng làm mũi khoan, dao cắt kính là do kim cương có đặc điểm là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1620520" algn="l"/>
                <a:tab pos="4860925" algn="l"/>
              </a:tabLs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vi-VN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tan trong nước.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 defTabSz="685800">
              <a:lnSpc>
                <a:spcPct val="115000"/>
              </a:lnSpc>
              <a:spcAft>
                <a:spcPts val="750"/>
              </a:spcAft>
              <a:defRPr/>
            </a:pPr>
            <a:endParaRPr lang="en-US" sz="2100" dirty="0">
              <a:solidFill>
                <a:prstClr val="black"/>
              </a:solidFill>
              <a:latin typeface="#9Slide03 Quicksan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198665" y="3024626"/>
            <a:ext cx="457200" cy="4572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198665" y="422981"/>
            <a:ext cx="3729726" cy="514350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61820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defRPr/>
              </a:pPr>
              <a:r>
                <a:rPr lang="vi-VN" sz="2400" b="1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 QUAY MAY MẮN</a:t>
              </a:r>
              <a:endParaRPr lang="en-US" sz="2400" b="1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E69C8B-6800-913F-5239-010AC2CC294E}"/>
              </a:ext>
            </a:extLst>
          </p:cNvPr>
          <p:cNvSpPr/>
          <p:nvPr/>
        </p:nvSpPr>
        <p:spPr>
          <a:xfrm>
            <a:off x="8682228" y="0"/>
            <a:ext cx="461772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Cloud 9">
            <a:hlinkClick r:id="rId2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6714630" y="4491919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40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0" y="171450"/>
            <a:ext cx="1097280" cy="109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0FE87B-4C3B-0A89-C4A9-FEA8BC688B06}"/>
              </a:ext>
            </a:extLst>
          </p:cNvPr>
          <p:cNvSpPr/>
          <p:nvPr/>
        </p:nvSpPr>
        <p:spPr>
          <a:xfrm>
            <a:off x="643064" y="2825308"/>
            <a:ext cx="8249476" cy="2146742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700" b="1" spc="38" dirty="0">
              <a:ln w="952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-GV chia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3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440" y="4509560"/>
            <a:ext cx="1965960" cy="2539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7030A0"/>
                </a:solidFill>
                <a:latin typeface="Calibri"/>
              </a:rPr>
              <a:t>By Jessica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5366" y="3932479"/>
            <a:ext cx="148983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+mn-ea"/>
                <a:cs typeface="+mn-cs"/>
              </a:rPr>
              <a:t>GAME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5104" r="4640" b="3581"/>
          <a:stretch/>
        </p:blipFill>
        <p:spPr>
          <a:xfrm>
            <a:off x="3202926" y="396476"/>
            <a:ext cx="2600988" cy="111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0" y="171450"/>
            <a:ext cx="1097280" cy="109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9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-Ghos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72" y="1643002"/>
            <a:ext cx="747656" cy="675000"/>
          </a:xfrm>
          <a:prstGeom prst="rect">
            <a:avLst/>
          </a:prstGeom>
        </p:spPr>
      </p:pic>
      <p:pic>
        <p:nvPicPr>
          <p:cNvPr id="131" name="treat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35" y="1603697"/>
            <a:ext cx="763865" cy="96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treat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61" y="1663443"/>
            <a:ext cx="753566" cy="94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treat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19" y="1776539"/>
            <a:ext cx="663842" cy="83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4" name="Number 6"/>
          <p:cNvGrpSpPr/>
          <p:nvPr/>
        </p:nvGrpSpPr>
        <p:grpSpPr>
          <a:xfrm>
            <a:off x="1930779" y="1266271"/>
            <a:ext cx="480610" cy="415498"/>
            <a:chOff x="2085553" y="70499"/>
            <a:chExt cx="640813" cy="553997"/>
          </a:xfrm>
        </p:grpSpPr>
        <p:sp>
          <p:nvSpPr>
            <p:cNvPr id="45" name="6"/>
            <p:cNvSpPr txBox="1"/>
            <p:nvPr/>
          </p:nvSpPr>
          <p:spPr>
            <a:xfrm>
              <a:off x="2085553" y="70499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>
                  <a:latin typeface="Calibri"/>
                  <a:ea typeface="+mn-ea"/>
                  <a:cs typeface="+mn-cs"/>
                </a:rPr>
                <a:t>1</a:t>
              </a:r>
              <a:endParaRPr lang="en-GB" sz="2100" kern="1200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grpSp>
        <p:nvGrpSpPr>
          <p:cNvPr id="47" name="Number 7"/>
          <p:cNvGrpSpPr/>
          <p:nvPr/>
        </p:nvGrpSpPr>
        <p:grpSpPr>
          <a:xfrm>
            <a:off x="3773316" y="1276406"/>
            <a:ext cx="480610" cy="415498"/>
            <a:chOff x="2085553" y="70499"/>
            <a:chExt cx="640813" cy="553997"/>
          </a:xfrm>
        </p:grpSpPr>
        <p:sp>
          <p:nvSpPr>
            <p:cNvPr id="48" name="7"/>
            <p:cNvSpPr txBox="1"/>
            <p:nvPr/>
          </p:nvSpPr>
          <p:spPr>
            <a:xfrm>
              <a:off x="2085553" y="70499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>
                  <a:latin typeface="Calibri"/>
                  <a:ea typeface="+mn-ea"/>
                  <a:cs typeface="+mn-cs"/>
                </a:rPr>
                <a:t>2</a:t>
              </a:r>
              <a:endParaRPr lang="en-GB" sz="2100" kern="1200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grpSp>
        <p:nvGrpSpPr>
          <p:cNvPr id="50" name="Number 8"/>
          <p:cNvGrpSpPr/>
          <p:nvPr/>
        </p:nvGrpSpPr>
        <p:grpSpPr>
          <a:xfrm>
            <a:off x="5615852" y="1285766"/>
            <a:ext cx="480610" cy="415498"/>
            <a:chOff x="2085553" y="70499"/>
            <a:chExt cx="640813" cy="553997"/>
          </a:xfrm>
        </p:grpSpPr>
        <p:sp>
          <p:nvSpPr>
            <p:cNvPr id="51" name="8"/>
            <p:cNvSpPr txBox="1"/>
            <p:nvPr/>
          </p:nvSpPr>
          <p:spPr>
            <a:xfrm>
              <a:off x="2085553" y="70499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>
                  <a:latin typeface="Calibri"/>
                  <a:ea typeface="+mn-ea"/>
                  <a:cs typeface="+mn-cs"/>
                </a:rPr>
                <a:t>3</a:t>
              </a:r>
              <a:endParaRPr lang="en-GB" sz="2100" kern="1200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grpSp>
        <p:nvGrpSpPr>
          <p:cNvPr id="53" name="Number 9"/>
          <p:cNvGrpSpPr/>
          <p:nvPr/>
        </p:nvGrpSpPr>
        <p:grpSpPr>
          <a:xfrm>
            <a:off x="7133925" y="1360056"/>
            <a:ext cx="500082" cy="415498"/>
            <a:chOff x="2085553" y="101164"/>
            <a:chExt cx="666776" cy="553997"/>
          </a:xfrm>
        </p:grpSpPr>
        <p:sp>
          <p:nvSpPr>
            <p:cNvPr id="54" name="9"/>
            <p:cNvSpPr txBox="1"/>
            <p:nvPr/>
          </p:nvSpPr>
          <p:spPr>
            <a:xfrm>
              <a:off x="2111516" y="101164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 dirty="0"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pic>
        <p:nvPicPr>
          <p:cNvPr id="9" name="Pumpkin 6">
            <a:hlinkClick r:id="rId8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1" y="1398007"/>
            <a:ext cx="1155341" cy="1080319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alpha val="20000"/>
              </a:schemeClr>
            </a:outerShdw>
          </a:effectLst>
        </p:spPr>
      </p:pic>
      <p:pic>
        <p:nvPicPr>
          <p:cNvPr id="10" name="Pumpkin 7">
            <a:hlinkClick r:id="rId11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42" y="1500694"/>
            <a:ext cx="968899" cy="1112621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alpha val="20000"/>
              </a:schemeClr>
            </a:outerShdw>
          </a:effectLst>
        </p:spPr>
      </p:pic>
      <p:pic>
        <p:nvPicPr>
          <p:cNvPr id="11" name="Pumpkin 8">
            <a:hlinkClick r:id="rId13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79" y="1567805"/>
            <a:ext cx="1531838" cy="102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umpkin 11">
            <a:hlinkClick r:id="rId4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41" y="1473743"/>
            <a:ext cx="1222763" cy="1222763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0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図 7">
            <a:hlinkClick r:id="rId4" action="ppaction://hlinksldjump" highlightClick="1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0" y="4179802"/>
            <a:ext cx="1192353" cy="875948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2952000" y="611014"/>
            <a:ext cx="3240000" cy="2592669"/>
            <a:chOff x="3936000" y="814685"/>
            <a:chExt cx="4320000" cy="345689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000" y="1008706"/>
              <a:ext cx="4320000" cy="3262871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4817473" y="814685"/>
              <a:ext cx="1756956" cy="923330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altLang="ja-JP" sz="6000" b="1" kern="1200" dirty="0">
                  <a:ln w="12700" cmpd="sng">
                    <a:solidFill>
                      <a:srgbClr val="6585CF"/>
                    </a:solidFill>
                    <a:prstDash val="solid"/>
                  </a:ln>
                  <a:gradFill>
                    <a:gsLst>
                      <a:gs pos="0">
                        <a:srgbClr val="6585CF"/>
                      </a:gs>
                      <a:gs pos="4000">
                        <a:srgbClr val="6585CF">
                          <a:lumMod val="60000"/>
                          <a:lumOff val="40000"/>
                        </a:srgbClr>
                      </a:gs>
                      <a:gs pos="87000">
                        <a:srgbClr val="6585CF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Book Antiqua"/>
                  <a:cs typeface="+mn-cs"/>
                </a:rPr>
                <a:t>Trick!</a:t>
              </a:r>
              <a:endParaRPr lang="ja-JP" altLang="en-US" sz="6000" b="1" kern="1200" dirty="0">
                <a:ln w="12700" cmpd="sng">
                  <a:solidFill>
                    <a:srgbClr val="6585CF"/>
                  </a:solidFill>
                  <a:prstDash val="solid"/>
                </a:ln>
                <a:gradFill>
                  <a:gsLst>
                    <a:gs pos="0">
                      <a:srgbClr val="6585CF"/>
                    </a:gs>
                    <a:gs pos="4000">
                      <a:srgbClr val="6585CF">
                        <a:lumMod val="60000"/>
                        <a:lumOff val="40000"/>
                      </a:srgbClr>
                    </a:gs>
                    <a:gs pos="87000">
                      <a:srgbClr val="6585C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Book Antiqua"/>
                <a:cs typeface="+mn-cs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280440" y="3007140"/>
            <a:ext cx="858312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6600" b="1" kern="1200" dirty="0">
                <a:ln w="28575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 Antiqua"/>
                <a:cs typeface="+mn-cs"/>
              </a:rPr>
              <a:t>Lose half your points!</a:t>
            </a:r>
            <a:endParaRPr lang="ja-JP" altLang="en-US" sz="6600" b="1" kern="1200" dirty="0">
              <a:ln w="28575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 Antiqu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9" name="push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_answer"/>
          <p:cNvSpPr/>
          <p:nvPr/>
        </p:nvSpPr>
        <p:spPr>
          <a:xfrm>
            <a:off x="1107255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3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"/>
          <p:cNvSpPr/>
          <p:nvPr/>
        </p:nvSpPr>
        <p:spPr>
          <a:xfrm>
            <a:off x="237713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09218" y="535468"/>
                </a:moveTo>
                <a:lnTo>
                  <a:pt x="509715" y="535468"/>
                </a:lnTo>
                <a:lnTo>
                  <a:pt x="600784" y="809172"/>
                </a:lnTo>
                <a:lnTo>
                  <a:pt x="418149" y="809172"/>
                </a:lnTo>
                <a:close/>
                <a:moveTo>
                  <a:pt x="511208" y="409564"/>
                </a:moveTo>
                <a:cubicBezTo>
                  <a:pt x="494289" y="409564"/>
                  <a:pt x="480686" y="409813"/>
                  <a:pt x="470402" y="410310"/>
                </a:cubicBezTo>
                <a:cubicBezTo>
                  <a:pt x="460117" y="410808"/>
                  <a:pt x="452072" y="411969"/>
                  <a:pt x="446266" y="413794"/>
                </a:cubicBezTo>
                <a:cubicBezTo>
                  <a:pt x="440460" y="415619"/>
                  <a:pt x="436230" y="418273"/>
                  <a:pt x="433576" y="421756"/>
                </a:cubicBezTo>
                <a:cubicBezTo>
                  <a:pt x="430922" y="425240"/>
                  <a:pt x="428600" y="429801"/>
                  <a:pt x="426609" y="435441"/>
                </a:cubicBezTo>
                <a:lnTo>
                  <a:pt x="228049" y="1006737"/>
                </a:lnTo>
                <a:cubicBezTo>
                  <a:pt x="224068" y="1018348"/>
                  <a:pt x="221580" y="1027638"/>
                  <a:pt x="220584" y="1034605"/>
                </a:cubicBezTo>
                <a:cubicBezTo>
                  <a:pt x="219589" y="1041572"/>
                  <a:pt x="220750" y="1046963"/>
                  <a:pt x="224068" y="1050778"/>
                </a:cubicBezTo>
                <a:cubicBezTo>
                  <a:pt x="227385" y="1054594"/>
                  <a:pt x="233357" y="1056999"/>
                  <a:pt x="241983" y="1057994"/>
                </a:cubicBezTo>
                <a:cubicBezTo>
                  <a:pt x="250609" y="1058989"/>
                  <a:pt x="262552" y="1059487"/>
                  <a:pt x="277813" y="1059487"/>
                </a:cubicBezTo>
                <a:cubicBezTo>
                  <a:pt x="292079" y="1059487"/>
                  <a:pt x="303608" y="1059155"/>
                  <a:pt x="312400" y="1058492"/>
                </a:cubicBezTo>
                <a:cubicBezTo>
                  <a:pt x="321191" y="1057828"/>
                  <a:pt x="327992" y="1056584"/>
                  <a:pt x="332803" y="1054759"/>
                </a:cubicBezTo>
                <a:cubicBezTo>
                  <a:pt x="337614" y="1052935"/>
                  <a:pt x="341097" y="1050446"/>
                  <a:pt x="343254" y="1047295"/>
                </a:cubicBezTo>
                <a:cubicBezTo>
                  <a:pt x="345410" y="1044143"/>
                  <a:pt x="347152" y="1040245"/>
                  <a:pt x="348479" y="1035600"/>
                </a:cubicBezTo>
                <a:lnTo>
                  <a:pt x="389286" y="909696"/>
                </a:lnTo>
                <a:lnTo>
                  <a:pt x="631141" y="909696"/>
                </a:lnTo>
                <a:lnTo>
                  <a:pt x="674436" y="1039084"/>
                </a:lnTo>
                <a:cubicBezTo>
                  <a:pt x="675763" y="1043397"/>
                  <a:pt x="677422" y="1046880"/>
                  <a:pt x="679412" y="1049534"/>
                </a:cubicBezTo>
                <a:cubicBezTo>
                  <a:pt x="681403" y="1052188"/>
                  <a:pt x="684886" y="1054262"/>
                  <a:pt x="689863" y="1055755"/>
                </a:cubicBezTo>
                <a:cubicBezTo>
                  <a:pt x="694839" y="1057248"/>
                  <a:pt x="702055" y="1058243"/>
                  <a:pt x="711510" y="1058741"/>
                </a:cubicBezTo>
                <a:cubicBezTo>
                  <a:pt x="720965" y="1059238"/>
                  <a:pt x="734153" y="1059487"/>
                  <a:pt x="751073" y="1059487"/>
                </a:cubicBezTo>
                <a:cubicBezTo>
                  <a:pt x="767329" y="1059487"/>
                  <a:pt x="780102" y="1059072"/>
                  <a:pt x="789391" y="1058243"/>
                </a:cubicBezTo>
                <a:cubicBezTo>
                  <a:pt x="798681" y="1057413"/>
                  <a:pt x="805150" y="1055257"/>
                  <a:pt x="808800" y="1051774"/>
                </a:cubicBezTo>
                <a:cubicBezTo>
                  <a:pt x="812449" y="1048290"/>
                  <a:pt x="813776" y="1043065"/>
                  <a:pt x="812781" y="1036098"/>
                </a:cubicBezTo>
                <a:cubicBezTo>
                  <a:pt x="811785" y="1029131"/>
                  <a:pt x="809297" y="1019676"/>
                  <a:pt x="805316" y="1007732"/>
                </a:cubicBezTo>
                <a:lnTo>
                  <a:pt x="606258" y="436934"/>
                </a:lnTo>
                <a:cubicBezTo>
                  <a:pt x="604268" y="430631"/>
                  <a:pt x="601863" y="425654"/>
                  <a:pt x="599043" y="422005"/>
                </a:cubicBezTo>
                <a:cubicBezTo>
                  <a:pt x="596223" y="418356"/>
                  <a:pt x="591578" y="415619"/>
                  <a:pt x="585109" y="413794"/>
                </a:cubicBezTo>
                <a:cubicBezTo>
                  <a:pt x="578639" y="411969"/>
                  <a:pt x="569599" y="410808"/>
                  <a:pt x="557987" y="410310"/>
                </a:cubicBezTo>
                <a:cubicBezTo>
                  <a:pt x="546375" y="409813"/>
                  <a:pt x="530782" y="409564"/>
                  <a:pt x="511208" y="409564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B_answer"/>
          <p:cNvSpPr/>
          <p:nvPr/>
        </p:nvSpPr>
        <p:spPr>
          <a:xfrm>
            <a:off x="5610668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3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B"/>
          <p:cNvSpPr/>
          <p:nvPr/>
        </p:nvSpPr>
        <p:spPr>
          <a:xfrm>
            <a:off x="4741126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429224" y="773342"/>
                </a:moveTo>
                <a:lnTo>
                  <a:pt x="506857" y="773342"/>
                </a:lnTo>
                <a:cubicBezTo>
                  <a:pt x="530744" y="773342"/>
                  <a:pt x="550152" y="775498"/>
                  <a:pt x="565081" y="779811"/>
                </a:cubicBezTo>
                <a:cubicBezTo>
                  <a:pt x="580010" y="784124"/>
                  <a:pt x="592286" y="790262"/>
                  <a:pt x="601907" y="798224"/>
                </a:cubicBezTo>
                <a:cubicBezTo>
                  <a:pt x="611528" y="806186"/>
                  <a:pt x="618827" y="816056"/>
                  <a:pt x="623803" y="827834"/>
                </a:cubicBezTo>
                <a:cubicBezTo>
                  <a:pt x="628779" y="839611"/>
                  <a:pt x="631268" y="852965"/>
                  <a:pt x="631268" y="867894"/>
                </a:cubicBezTo>
                <a:cubicBezTo>
                  <a:pt x="631268" y="882160"/>
                  <a:pt x="628697" y="894850"/>
                  <a:pt x="623554" y="905964"/>
                </a:cubicBezTo>
                <a:cubicBezTo>
                  <a:pt x="618412" y="917078"/>
                  <a:pt x="611279" y="926367"/>
                  <a:pt x="602156" y="933832"/>
                </a:cubicBezTo>
                <a:cubicBezTo>
                  <a:pt x="593032" y="941297"/>
                  <a:pt x="582250" y="946937"/>
                  <a:pt x="569809" y="950752"/>
                </a:cubicBezTo>
                <a:cubicBezTo>
                  <a:pt x="557368" y="954567"/>
                  <a:pt x="542024" y="956475"/>
                  <a:pt x="523777" y="956475"/>
                </a:cubicBezTo>
                <a:lnTo>
                  <a:pt x="429224" y="956475"/>
                </a:lnTo>
                <a:close/>
                <a:moveTo>
                  <a:pt x="429224" y="510586"/>
                </a:moveTo>
                <a:lnTo>
                  <a:pt x="495411" y="510586"/>
                </a:lnTo>
                <a:cubicBezTo>
                  <a:pt x="515648" y="510586"/>
                  <a:pt x="531822" y="512410"/>
                  <a:pt x="543931" y="516060"/>
                </a:cubicBezTo>
                <a:cubicBezTo>
                  <a:pt x="556040" y="519709"/>
                  <a:pt x="566076" y="524934"/>
                  <a:pt x="574039" y="531735"/>
                </a:cubicBezTo>
                <a:cubicBezTo>
                  <a:pt x="582001" y="538537"/>
                  <a:pt x="587973" y="547080"/>
                  <a:pt x="591954" y="557364"/>
                </a:cubicBezTo>
                <a:cubicBezTo>
                  <a:pt x="595935" y="567649"/>
                  <a:pt x="597926" y="579260"/>
                  <a:pt x="597926" y="592199"/>
                </a:cubicBezTo>
                <a:cubicBezTo>
                  <a:pt x="597926" y="603811"/>
                  <a:pt x="596101" y="614842"/>
                  <a:pt x="592451" y="625293"/>
                </a:cubicBezTo>
                <a:cubicBezTo>
                  <a:pt x="588802" y="635743"/>
                  <a:pt x="583245" y="644867"/>
                  <a:pt x="575780" y="652663"/>
                </a:cubicBezTo>
                <a:cubicBezTo>
                  <a:pt x="568316" y="660459"/>
                  <a:pt x="558943" y="666597"/>
                  <a:pt x="547663" y="671076"/>
                </a:cubicBezTo>
                <a:cubicBezTo>
                  <a:pt x="536384" y="675555"/>
                  <a:pt x="521288" y="677794"/>
                  <a:pt x="502378" y="677794"/>
                </a:cubicBezTo>
                <a:lnTo>
                  <a:pt x="429224" y="677794"/>
                </a:lnTo>
                <a:close/>
                <a:moveTo>
                  <a:pt x="339648" y="412550"/>
                </a:moveTo>
                <a:cubicBezTo>
                  <a:pt x="328700" y="412550"/>
                  <a:pt x="319494" y="415784"/>
                  <a:pt x="312029" y="422254"/>
                </a:cubicBezTo>
                <a:cubicBezTo>
                  <a:pt x="304564" y="428723"/>
                  <a:pt x="300832" y="439257"/>
                  <a:pt x="300832" y="453854"/>
                </a:cubicBezTo>
                <a:lnTo>
                  <a:pt x="300832" y="1015197"/>
                </a:lnTo>
                <a:cubicBezTo>
                  <a:pt x="300832" y="1029794"/>
                  <a:pt x="304564" y="1040328"/>
                  <a:pt x="312029" y="1046797"/>
                </a:cubicBezTo>
                <a:cubicBezTo>
                  <a:pt x="319494" y="1053266"/>
                  <a:pt x="328700" y="1056501"/>
                  <a:pt x="339648" y="1056501"/>
                </a:cubicBezTo>
                <a:lnTo>
                  <a:pt x="510838" y="1056501"/>
                </a:lnTo>
                <a:cubicBezTo>
                  <a:pt x="536715" y="1056501"/>
                  <a:pt x="560188" y="1054925"/>
                  <a:pt x="581254" y="1051774"/>
                </a:cubicBezTo>
                <a:cubicBezTo>
                  <a:pt x="602321" y="1048622"/>
                  <a:pt x="622144" y="1043728"/>
                  <a:pt x="640723" y="1037093"/>
                </a:cubicBezTo>
                <a:cubicBezTo>
                  <a:pt x="659302" y="1030458"/>
                  <a:pt x="676304" y="1021998"/>
                  <a:pt x="691731" y="1011713"/>
                </a:cubicBezTo>
                <a:cubicBezTo>
                  <a:pt x="707158" y="1001429"/>
                  <a:pt x="720429" y="989153"/>
                  <a:pt x="731543" y="974887"/>
                </a:cubicBezTo>
                <a:cubicBezTo>
                  <a:pt x="742657" y="960622"/>
                  <a:pt x="751366" y="944199"/>
                  <a:pt x="757669" y="925621"/>
                </a:cubicBezTo>
                <a:cubicBezTo>
                  <a:pt x="763973" y="907042"/>
                  <a:pt x="767124" y="886307"/>
                  <a:pt x="767124" y="863415"/>
                </a:cubicBezTo>
                <a:cubicBezTo>
                  <a:pt x="767124" y="841519"/>
                  <a:pt x="763807" y="821779"/>
                  <a:pt x="757172" y="804196"/>
                </a:cubicBezTo>
                <a:cubicBezTo>
                  <a:pt x="750536" y="786612"/>
                  <a:pt x="741496" y="771268"/>
                  <a:pt x="730050" y="758164"/>
                </a:cubicBezTo>
                <a:cubicBezTo>
                  <a:pt x="718604" y="745059"/>
                  <a:pt x="705168" y="734360"/>
                  <a:pt x="689741" y="726066"/>
                </a:cubicBezTo>
                <a:cubicBezTo>
                  <a:pt x="674314" y="717771"/>
                  <a:pt x="657477" y="711966"/>
                  <a:pt x="639230" y="708648"/>
                </a:cubicBezTo>
                <a:cubicBezTo>
                  <a:pt x="653496" y="703340"/>
                  <a:pt x="666186" y="696373"/>
                  <a:pt x="677300" y="687747"/>
                </a:cubicBezTo>
                <a:cubicBezTo>
                  <a:pt x="688414" y="679121"/>
                  <a:pt x="697786" y="669168"/>
                  <a:pt x="705417" y="657888"/>
                </a:cubicBezTo>
                <a:cubicBezTo>
                  <a:pt x="713047" y="646608"/>
                  <a:pt x="718853" y="634084"/>
                  <a:pt x="722834" y="620316"/>
                </a:cubicBezTo>
                <a:cubicBezTo>
                  <a:pt x="726815" y="606548"/>
                  <a:pt x="728806" y="591867"/>
                  <a:pt x="728806" y="576275"/>
                </a:cubicBezTo>
                <a:cubicBezTo>
                  <a:pt x="728806" y="548407"/>
                  <a:pt x="723829" y="524188"/>
                  <a:pt x="713877" y="503619"/>
                </a:cubicBezTo>
                <a:cubicBezTo>
                  <a:pt x="703924" y="483049"/>
                  <a:pt x="689575" y="466046"/>
                  <a:pt x="670830" y="452610"/>
                </a:cubicBezTo>
                <a:cubicBezTo>
                  <a:pt x="652086" y="439174"/>
                  <a:pt x="629028" y="429138"/>
                  <a:pt x="601658" y="422503"/>
                </a:cubicBezTo>
                <a:cubicBezTo>
                  <a:pt x="574287" y="415867"/>
                  <a:pt x="540862" y="412550"/>
                  <a:pt x="501383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C_answer"/>
          <p:cNvSpPr/>
          <p:nvPr/>
        </p:nvSpPr>
        <p:spPr>
          <a:xfrm>
            <a:off x="1107255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C"/>
          <p:cNvSpPr/>
          <p:nvPr/>
        </p:nvSpPr>
        <p:spPr>
          <a:xfrm>
            <a:off x="237713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84439" y="402099"/>
                </a:moveTo>
                <a:cubicBezTo>
                  <a:pt x="540314" y="402099"/>
                  <a:pt x="499922" y="409564"/>
                  <a:pt x="463263" y="424493"/>
                </a:cubicBezTo>
                <a:cubicBezTo>
                  <a:pt x="426603" y="439423"/>
                  <a:pt x="395168" y="461319"/>
                  <a:pt x="368959" y="490182"/>
                </a:cubicBezTo>
                <a:cubicBezTo>
                  <a:pt x="342750" y="519046"/>
                  <a:pt x="322346" y="554710"/>
                  <a:pt x="307749" y="597176"/>
                </a:cubicBezTo>
                <a:cubicBezTo>
                  <a:pt x="293151" y="639641"/>
                  <a:pt x="285852" y="688245"/>
                  <a:pt x="285852" y="742986"/>
                </a:cubicBezTo>
                <a:cubicBezTo>
                  <a:pt x="285852" y="796731"/>
                  <a:pt x="292488" y="843841"/>
                  <a:pt x="305758" y="884316"/>
                </a:cubicBezTo>
                <a:cubicBezTo>
                  <a:pt x="319029" y="924791"/>
                  <a:pt x="338105" y="958548"/>
                  <a:pt x="362987" y="985587"/>
                </a:cubicBezTo>
                <a:cubicBezTo>
                  <a:pt x="387869" y="1012626"/>
                  <a:pt x="418060" y="1032946"/>
                  <a:pt x="453558" y="1046548"/>
                </a:cubicBezTo>
                <a:cubicBezTo>
                  <a:pt x="489057" y="1060151"/>
                  <a:pt x="528869" y="1066952"/>
                  <a:pt x="572993" y="1066952"/>
                </a:cubicBezTo>
                <a:cubicBezTo>
                  <a:pt x="595553" y="1066952"/>
                  <a:pt x="616537" y="1065127"/>
                  <a:pt x="635945" y="1061478"/>
                </a:cubicBezTo>
                <a:cubicBezTo>
                  <a:pt x="655353" y="1057828"/>
                  <a:pt x="672605" y="1053267"/>
                  <a:pt x="687700" y="1047792"/>
                </a:cubicBezTo>
                <a:cubicBezTo>
                  <a:pt x="702795" y="1042318"/>
                  <a:pt x="715568" y="1036595"/>
                  <a:pt x="726019" y="1030624"/>
                </a:cubicBezTo>
                <a:cubicBezTo>
                  <a:pt x="736469" y="1024652"/>
                  <a:pt x="743519" y="1019759"/>
                  <a:pt x="747168" y="1015943"/>
                </a:cubicBezTo>
                <a:cubicBezTo>
                  <a:pt x="750818" y="1012128"/>
                  <a:pt x="753472" y="1008727"/>
                  <a:pt x="755131" y="1005742"/>
                </a:cubicBezTo>
                <a:cubicBezTo>
                  <a:pt x="756790" y="1002756"/>
                  <a:pt x="758117" y="999189"/>
                  <a:pt x="759112" y="995042"/>
                </a:cubicBezTo>
                <a:cubicBezTo>
                  <a:pt x="760107" y="990895"/>
                  <a:pt x="760854" y="985919"/>
                  <a:pt x="761351" y="980113"/>
                </a:cubicBezTo>
                <a:cubicBezTo>
                  <a:pt x="761849" y="974307"/>
                  <a:pt x="762098" y="967257"/>
                  <a:pt x="762098" y="958963"/>
                </a:cubicBezTo>
                <a:cubicBezTo>
                  <a:pt x="762098" y="947020"/>
                  <a:pt x="761766" y="937481"/>
                  <a:pt x="761103" y="930348"/>
                </a:cubicBezTo>
                <a:cubicBezTo>
                  <a:pt x="760439" y="923216"/>
                  <a:pt x="759444" y="917659"/>
                  <a:pt x="758117" y="913677"/>
                </a:cubicBezTo>
                <a:cubicBezTo>
                  <a:pt x="756790" y="909696"/>
                  <a:pt x="755131" y="907042"/>
                  <a:pt x="753140" y="905715"/>
                </a:cubicBezTo>
                <a:cubicBezTo>
                  <a:pt x="751150" y="904388"/>
                  <a:pt x="748496" y="903725"/>
                  <a:pt x="745178" y="903725"/>
                </a:cubicBezTo>
                <a:cubicBezTo>
                  <a:pt x="740865" y="903725"/>
                  <a:pt x="734810" y="906379"/>
                  <a:pt x="727014" y="911687"/>
                </a:cubicBezTo>
                <a:cubicBezTo>
                  <a:pt x="719217" y="916995"/>
                  <a:pt x="709265" y="922967"/>
                  <a:pt x="697155" y="929602"/>
                </a:cubicBezTo>
                <a:cubicBezTo>
                  <a:pt x="685046" y="936237"/>
                  <a:pt x="670531" y="942292"/>
                  <a:pt x="653611" y="947766"/>
                </a:cubicBezTo>
                <a:cubicBezTo>
                  <a:pt x="636691" y="953240"/>
                  <a:pt x="616620" y="955977"/>
                  <a:pt x="593396" y="955977"/>
                </a:cubicBezTo>
                <a:cubicBezTo>
                  <a:pt x="567851" y="955977"/>
                  <a:pt x="544876" y="951581"/>
                  <a:pt x="524473" y="942790"/>
                </a:cubicBezTo>
                <a:cubicBezTo>
                  <a:pt x="504069" y="933998"/>
                  <a:pt x="486652" y="920644"/>
                  <a:pt x="472220" y="902729"/>
                </a:cubicBezTo>
                <a:cubicBezTo>
                  <a:pt x="457788" y="884814"/>
                  <a:pt x="446674" y="862005"/>
                  <a:pt x="438878" y="834303"/>
                </a:cubicBezTo>
                <a:cubicBezTo>
                  <a:pt x="431082" y="806601"/>
                  <a:pt x="427183" y="773839"/>
                  <a:pt x="427183" y="736018"/>
                </a:cubicBezTo>
                <a:cubicBezTo>
                  <a:pt x="427183" y="701515"/>
                  <a:pt x="430833" y="670495"/>
                  <a:pt x="438132" y="642959"/>
                </a:cubicBezTo>
                <a:cubicBezTo>
                  <a:pt x="445430" y="615423"/>
                  <a:pt x="456130" y="591950"/>
                  <a:pt x="470230" y="572542"/>
                </a:cubicBezTo>
                <a:cubicBezTo>
                  <a:pt x="484329" y="553134"/>
                  <a:pt x="501415" y="538205"/>
                  <a:pt x="521487" y="527754"/>
                </a:cubicBezTo>
                <a:cubicBezTo>
                  <a:pt x="541559" y="517304"/>
                  <a:pt x="564367" y="512079"/>
                  <a:pt x="589913" y="512079"/>
                </a:cubicBezTo>
                <a:cubicBezTo>
                  <a:pt x="613136" y="512079"/>
                  <a:pt x="633125" y="514982"/>
                  <a:pt x="649879" y="520787"/>
                </a:cubicBezTo>
                <a:cubicBezTo>
                  <a:pt x="666633" y="526593"/>
                  <a:pt x="681065" y="533063"/>
                  <a:pt x="693174" y="540196"/>
                </a:cubicBezTo>
                <a:cubicBezTo>
                  <a:pt x="705283" y="547328"/>
                  <a:pt x="715153" y="553798"/>
                  <a:pt x="722784" y="559604"/>
                </a:cubicBezTo>
                <a:cubicBezTo>
                  <a:pt x="730414" y="565410"/>
                  <a:pt x="736718" y="568312"/>
                  <a:pt x="741694" y="568312"/>
                </a:cubicBezTo>
                <a:cubicBezTo>
                  <a:pt x="744680" y="568312"/>
                  <a:pt x="747334" y="567317"/>
                  <a:pt x="749657" y="565327"/>
                </a:cubicBezTo>
                <a:cubicBezTo>
                  <a:pt x="751979" y="563336"/>
                  <a:pt x="753970" y="560184"/>
                  <a:pt x="755628" y="555871"/>
                </a:cubicBezTo>
                <a:cubicBezTo>
                  <a:pt x="757287" y="551558"/>
                  <a:pt x="758448" y="545918"/>
                  <a:pt x="759112" y="538951"/>
                </a:cubicBezTo>
                <a:cubicBezTo>
                  <a:pt x="759775" y="531984"/>
                  <a:pt x="760107" y="523524"/>
                  <a:pt x="760107" y="513572"/>
                </a:cubicBezTo>
                <a:cubicBezTo>
                  <a:pt x="760107" y="504282"/>
                  <a:pt x="759858" y="496486"/>
                  <a:pt x="759361" y="490182"/>
                </a:cubicBezTo>
                <a:cubicBezTo>
                  <a:pt x="758863" y="483879"/>
                  <a:pt x="758117" y="478405"/>
                  <a:pt x="757121" y="473760"/>
                </a:cubicBezTo>
                <a:cubicBezTo>
                  <a:pt x="756126" y="469115"/>
                  <a:pt x="754799" y="465300"/>
                  <a:pt x="753140" y="462314"/>
                </a:cubicBezTo>
                <a:cubicBezTo>
                  <a:pt x="751481" y="459328"/>
                  <a:pt x="748413" y="455596"/>
                  <a:pt x="743934" y="451117"/>
                </a:cubicBezTo>
                <a:cubicBezTo>
                  <a:pt x="739455" y="446638"/>
                  <a:pt x="731576" y="441247"/>
                  <a:pt x="720296" y="434944"/>
                </a:cubicBezTo>
                <a:cubicBezTo>
                  <a:pt x="709016" y="428640"/>
                  <a:pt x="696326" y="423083"/>
                  <a:pt x="682226" y="418273"/>
                </a:cubicBezTo>
                <a:cubicBezTo>
                  <a:pt x="668126" y="413462"/>
                  <a:pt x="652782" y="409564"/>
                  <a:pt x="636194" y="406578"/>
                </a:cubicBezTo>
                <a:cubicBezTo>
                  <a:pt x="619606" y="403592"/>
                  <a:pt x="602354" y="402099"/>
                  <a:pt x="584439" y="402099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D_answer"/>
          <p:cNvSpPr/>
          <p:nvPr/>
        </p:nvSpPr>
        <p:spPr>
          <a:xfrm>
            <a:off x="5610668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pt-BR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 khoan, dao cắt kính.</a:t>
            </a:r>
            <a:endParaRPr lang="en-GB" sz="33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/>
          <p:cNvSpPr/>
          <p:nvPr/>
        </p:nvSpPr>
        <p:spPr>
          <a:xfrm>
            <a:off x="4741126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395528" y="515065"/>
                </a:moveTo>
                <a:lnTo>
                  <a:pt x="461714" y="515065"/>
                </a:lnTo>
                <a:cubicBezTo>
                  <a:pt x="501858" y="515065"/>
                  <a:pt x="534288" y="520456"/>
                  <a:pt x="559004" y="531238"/>
                </a:cubicBezTo>
                <a:cubicBezTo>
                  <a:pt x="583720" y="542020"/>
                  <a:pt x="603958" y="557032"/>
                  <a:pt x="619716" y="576275"/>
                </a:cubicBezTo>
                <a:cubicBezTo>
                  <a:pt x="635475" y="595517"/>
                  <a:pt x="646921" y="618243"/>
                  <a:pt x="654054" y="644452"/>
                </a:cubicBezTo>
                <a:cubicBezTo>
                  <a:pt x="661187" y="670661"/>
                  <a:pt x="664753" y="699027"/>
                  <a:pt x="664753" y="729549"/>
                </a:cubicBezTo>
                <a:cubicBezTo>
                  <a:pt x="664753" y="766707"/>
                  <a:pt x="660689" y="799219"/>
                  <a:pt x="652561" y="827087"/>
                </a:cubicBezTo>
                <a:cubicBezTo>
                  <a:pt x="644433" y="854955"/>
                  <a:pt x="632157" y="878262"/>
                  <a:pt x="615735" y="897006"/>
                </a:cubicBezTo>
                <a:cubicBezTo>
                  <a:pt x="599313" y="915751"/>
                  <a:pt x="578827" y="929768"/>
                  <a:pt x="554276" y="939057"/>
                </a:cubicBezTo>
                <a:cubicBezTo>
                  <a:pt x="529726" y="948347"/>
                  <a:pt x="499535" y="952991"/>
                  <a:pt x="463705" y="952991"/>
                </a:cubicBezTo>
                <a:lnTo>
                  <a:pt x="395528" y="952991"/>
                </a:lnTo>
                <a:close/>
                <a:moveTo>
                  <a:pt x="303961" y="412550"/>
                </a:moveTo>
                <a:cubicBezTo>
                  <a:pt x="293013" y="412550"/>
                  <a:pt x="283807" y="415785"/>
                  <a:pt x="276342" y="422254"/>
                </a:cubicBezTo>
                <a:cubicBezTo>
                  <a:pt x="268877" y="428723"/>
                  <a:pt x="265145" y="439257"/>
                  <a:pt x="265145" y="453854"/>
                </a:cubicBezTo>
                <a:lnTo>
                  <a:pt x="265145" y="1015197"/>
                </a:lnTo>
                <a:cubicBezTo>
                  <a:pt x="265145" y="1029794"/>
                  <a:pt x="268877" y="1040328"/>
                  <a:pt x="276342" y="1046797"/>
                </a:cubicBezTo>
                <a:cubicBezTo>
                  <a:pt x="283807" y="1053267"/>
                  <a:pt x="293013" y="1056501"/>
                  <a:pt x="303961" y="1056501"/>
                </a:cubicBezTo>
                <a:lnTo>
                  <a:pt x="457733" y="1056501"/>
                </a:lnTo>
                <a:cubicBezTo>
                  <a:pt x="514796" y="1056501"/>
                  <a:pt x="563980" y="1050281"/>
                  <a:pt x="605285" y="1037840"/>
                </a:cubicBezTo>
                <a:cubicBezTo>
                  <a:pt x="646589" y="1025398"/>
                  <a:pt x="681673" y="1005907"/>
                  <a:pt x="710536" y="979366"/>
                </a:cubicBezTo>
                <a:cubicBezTo>
                  <a:pt x="739400" y="952825"/>
                  <a:pt x="761545" y="918571"/>
                  <a:pt x="776972" y="876603"/>
                </a:cubicBezTo>
                <a:cubicBezTo>
                  <a:pt x="792399" y="834635"/>
                  <a:pt x="800112" y="784124"/>
                  <a:pt x="800112" y="725070"/>
                </a:cubicBezTo>
                <a:cubicBezTo>
                  <a:pt x="800112" y="673979"/>
                  <a:pt x="792979" y="629025"/>
                  <a:pt x="778714" y="590209"/>
                </a:cubicBezTo>
                <a:cubicBezTo>
                  <a:pt x="764448" y="551393"/>
                  <a:pt x="743630" y="518797"/>
                  <a:pt x="716259" y="492422"/>
                </a:cubicBezTo>
                <a:cubicBezTo>
                  <a:pt x="688889" y="466047"/>
                  <a:pt x="655215" y="446141"/>
                  <a:pt x="615238" y="432704"/>
                </a:cubicBezTo>
                <a:cubicBezTo>
                  <a:pt x="575260" y="419268"/>
                  <a:pt x="526574" y="412550"/>
                  <a:pt x="469179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Question box"/>
          <p:cNvSpPr/>
          <p:nvPr/>
        </p:nvSpPr>
        <p:spPr>
          <a:xfrm>
            <a:off x="237713" y="229539"/>
            <a:ext cx="8640000" cy="1620000"/>
          </a:xfrm>
          <a:prstGeom prst="roundRect">
            <a:avLst/>
          </a:prstGeom>
          <a:solidFill>
            <a:srgbClr val="7030A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500" dirty="0">
                <a:solidFill>
                  <a:srgbClr val="333333"/>
                </a:solidFill>
                <a:highlight>
                  <a:srgbClr val="FFFFFF"/>
                </a:highlight>
                <a:latin typeface="+mj-lt"/>
              </a:rPr>
              <a:t>Do có </a:t>
            </a:r>
            <a:r>
              <a:rPr lang="vi-VN" sz="4500" b="1" dirty="0">
                <a:solidFill>
                  <a:srgbClr val="333333"/>
                </a:solidFill>
                <a:highlight>
                  <a:srgbClr val="FFFFFF"/>
                </a:highlight>
                <a:latin typeface="+mj-lt"/>
              </a:rPr>
              <a:t>tính hấp phụ</a:t>
            </a:r>
            <a:r>
              <a:rPr lang="vi-VN" sz="4500" dirty="0">
                <a:solidFill>
                  <a:srgbClr val="333333"/>
                </a:solidFill>
                <a:highlight>
                  <a:srgbClr val="FFFFFF"/>
                </a:highlight>
                <a:latin typeface="+mj-lt"/>
              </a:rPr>
              <a:t>, nên carbon vô định hình được dùng làm</a:t>
            </a:r>
            <a:endParaRPr lang="vi-VN" sz="10350" b="1" kern="12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L name"/>
          <p:cNvSpPr/>
          <p:nvPr/>
        </p:nvSpPr>
        <p:spPr>
          <a:xfrm>
            <a:off x="366290" y="4857676"/>
            <a:ext cx="577402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1200" b="1" i="1" kern="1200" spc="38" dirty="0">
                <a:ln w="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HGSSoeiKakupoptai" panose="040B0A00000000000000" pitchFamily="82" charset="-128"/>
                <a:cs typeface="+mn-cs"/>
              </a:rPr>
              <a:t>Jessica</a:t>
            </a:r>
            <a:endParaRPr lang="ja-JP" altLang="en-US" sz="1200" b="1" i="1" kern="1200" spc="38" dirty="0">
              <a:ln w="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ea typeface="HGSSoeiKakupoptai" panose="040B0A00000000000000" pitchFamily="82" charset="-128"/>
              <a:cs typeface="+mn-cs"/>
            </a:endParaRPr>
          </a:p>
        </p:txBody>
      </p:sp>
      <p:pic>
        <p:nvPicPr>
          <p:cNvPr id="14" name="Back Button">
            <a:hlinkClick r:id="rId3" action="ppaction://hlinksldjump" highlightClick="1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7" y="4366260"/>
            <a:ext cx="1204427" cy="6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_answer"/>
          <p:cNvSpPr/>
          <p:nvPr/>
        </p:nvSpPr>
        <p:spPr>
          <a:xfrm>
            <a:off x="1107255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95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9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"/>
          <p:cNvSpPr/>
          <p:nvPr/>
        </p:nvSpPr>
        <p:spPr>
          <a:xfrm>
            <a:off x="237713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09218" y="535468"/>
                </a:moveTo>
                <a:lnTo>
                  <a:pt x="509715" y="535468"/>
                </a:lnTo>
                <a:lnTo>
                  <a:pt x="600784" y="809172"/>
                </a:lnTo>
                <a:lnTo>
                  <a:pt x="418149" y="809172"/>
                </a:lnTo>
                <a:close/>
                <a:moveTo>
                  <a:pt x="511208" y="409564"/>
                </a:moveTo>
                <a:cubicBezTo>
                  <a:pt x="494289" y="409564"/>
                  <a:pt x="480686" y="409813"/>
                  <a:pt x="470402" y="410310"/>
                </a:cubicBezTo>
                <a:cubicBezTo>
                  <a:pt x="460117" y="410808"/>
                  <a:pt x="452072" y="411969"/>
                  <a:pt x="446266" y="413794"/>
                </a:cubicBezTo>
                <a:cubicBezTo>
                  <a:pt x="440460" y="415619"/>
                  <a:pt x="436230" y="418273"/>
                  <a:pt x="433576" y="421756"/>
                </a:cubicBezTo>
                <a:cubicBezTo>
                  <a:pt x="430922" y="425240"/>
                  <a:pt x="428600" y="429801"/>
                  <a:pt x="426609" y="435441"/>
                </a:cubicBezTo>
                <a:lnTo>
                  <a:pt x="228049" y="1006737"/>
                </a:lnTo>
                <a:cubicBezTo>
                  <a:pt x="224068" y="1018348"/>
                  <a:pt x="221580" y="1027638"/>
                  <a:pt x="220584" y="1034605"/>
                </a:cubicBezTo>
                <a:cubicBezTo>
                  <a:pt x="219589" y="1041572"/>
                  <a:pt x="220750" y="1046963"/>
                  <a:pt x="224068" y="1050778"/>
                </a:cubicBezTo>
                <a:cubicBezTo>
                  <a:pt x="227385" y="1054594"/>
                  <a:pt x="233357" y="1056999"/>
                  <a:pt x="241983" y="1057994"/>
                </a:cubicBezTo>
                <a:cubicBezTo>
                  <a:pt x="250609" y="1058989"/>
                  <a:pt x="262552" y="1059487"/>
                  <a:pt x="277813" y="1059487"/>
                </a:cubicBezTo>
                <a:cubicBezTo>
                  <a:pt x="292079" y="1059487"/>
                  <a:pt x="303608" y="1059155"/>
                  <a:pt x="312400" y="1058492"/>
                </a:cubicBezTo>
                <a:cubicBezTo>
                  <a:pt x="321191" y="1057828"/>
                  <a:pt x="327992" y="1056584"/>
                  <a:pt x="332803" y="1054759"/>
                </a:cubicBezTo>
                <a:cubicBezTo>
                  <a:pt x="337614" y="1052935"/>
                  <a:pt x="341097" y="1050446"/>
                  <a:pt x="343254" y="1047295"/>
                </a:cubicBezTo>
                <a:cubicBezTo>
                  <a:pt x="345410" y="1044143"/>
                  <a:pt x="347152" y="1040245"/>
                  <a:pt x="348479" y="1035600"/>
                </a:cubicBezTo>
                <a:lnTo>
                  <a:pt x="389286" y="909696"/>
                </a:lnTo>
                <a:lnTo>
                  <a:pt x="631141" y="909696"/>
                </a:lnTo>
                <a:lnTo>
                  <a:pt x="674436" y="1039084"/>
                </a:lnTo>
                <a:cubicBezTo>
                  <a:pt x="675763" y="1043397"/>
                  <a:pt x="677422" y="1046880"/>
                  <a:pt x="679412" y="1049534"/>
                </a:cubicBezTo>
                <a:cubicBezTo>
                  <a:pt x="681403" y="1052188"/>
                  <a:pt x="684886" y="1054262"/>
                  <a:pt x="689863" y="1055755"/>
                </a:cubicBezTo>
                <a:cubicBezTo>
                  <a:pt x="694839" y="1057248"/>
                  <a:pt x="702055" y="1058243"/>
                  <a:pt x="711510" y="1058741"/>
                </a:cubicBezTo>
                <a:cubicBezTo>
                  <a:pt x="720965" y="1059238"/>
                  <a:pt x="734153" y="1059487"/>
                  <a:pt x="751073" y="1059487"/>
                </a:cubicBezTo>
                <a:cubicBezTo>
                  <a:pt x="767329" y="1059487"/>
                  <a:pt x="780102" y="1059072"/>
                  <a:pt x="789391" y="1058243"/>
                </a:cubicBezTo>
                <a:cubicBezTo>
                  <a:pt x="798681" y="1057413"/>
                  <a:pt x="805150" y="1055257"/>
                  <a:pt x="808800" y="1051774"/>
                </a:cubicBezTo>
                <a:cubicBezTo>
                  <a:pt x="812449" y="1048290"/>
                  <a:pt x="813776" y="1043065"/>
                  <a:pt x="812781" y="1036098"/>
                </a:cubicBezTo>
                <a:cubicBezTo>
                  <a:pt x="811785" y="1029131"/>
                  <a:pt x="809297" y="1019676"/>
                  <a:pt x="805316" y="1007732"/>
                </a:cubicBezTo>
                <a:lnTo>
                  <a:pt x="606258" y="436934"/>
                </a:lnTo>
                <a:cubicBezTo>
                  <a:pt x="604268" y="430631"/>
                  <a:pt x="601863" y="425654"/>
                  <a:pt x="599043" y="422005"/>
                </a:cubicBezTo>
                <a:cubicBezTo>
                  <a:pt x="596223" y="418356"/>
                  <a:pt x="591578" y="415619"/>
                  <a:pt x="585109" y="413794"/>
                </a:cubicBezTo>
                <a:cubicBezTo>
                  <a:pt x="578639" y="411969"/>
                  <a:pt x="569599" y="410808"/>
                  <a:pt x="557987" y="410310"/>
                </a:cubicBezTo>
                <a:cubicBezTo>
                  <a:pt x="546375" y="409813"/>
                  <a:pt x="530782" y="409564"/>
                  <a:pt x="511208" y="409564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B_answer"/>
          <p:cNvSpPr/>
          <p:nvPr/>
        </p:nvSpPr>
        <p:spPr>
          <a:xfrm>
            <a:off x="5610668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95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B"/>
          <p:cNvSpPr/>
          <p:nvPr/>
        </p:nvSpPr>
        <p:spPr>
          <a:xfrm>
            <a:off x="4741126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429224" y="773342"/>
                </a:moveTo>
                <a:lnTo>
                  <a:pt x="506857" y="773342"/>
                </a:lnTo>
                <a:cubicBezTo>
                  <a:pt x="530744" y="773342"/>
                  <a:pt x="550152" y="775498"/>
                  <a:pt x="565081" y="779811"/>
                </a:cubicBezTo>
                <a:cubicBezTo>
                  <a:pt x="580010" y="784124"/>
                  <a:pt x="592286" y="790262"/>
                  <a:pt x="601907" y="798224"/>
                </a:cubicBezTo>
                <a:cubicBezTo>
                  <a:pt x="611528" y="806186"/>
                  <a:pt x="618827" y="816056"/>
                  <a:pt x="623803" y="827834"/>
                </a:cubicBezTo>
                <a:cubicBezTo>
                  <a:pt x="628779" y="839611"/>
                  <a:pt x="631268" y="852965"/>
                  <a:pt x="631268" y="867894"/>
                </a:cubicBezTo>
                <a:cubicBezTo>
                  <a:pt x="631268" y="882160"/>
                  <a:pt x="628697" y="894850"/>
                  <a:pt x="623554" y="905964"/>
                </a:cubicBezTo>
                <a:cubicBezTo>
                  <a:pt x="618412" y="917078"/>
                  <a:pt x="611279" y="926367"/>
                  <a:pt x="602156" y="933832"/>
                </a:cubicBezTo>
                <a:cubicBezTo>
                  <a:pt x="593032" y="941297"/>
                  <a:pt x="582250" y="946937"/>
                  <a:pt x="569809" y="950752"/>
                </a:cubicBezTo>
                <a:cubicBezTo>
                  <a:pt x="557368" y="954567"/>
                  <a:pt x="542024" y="956475"/>
                  <a:pt x="523777" y="956475"/>
                </a:cubicBezTo>
                <a:lnTo>
                  <a:pt x="429224" y="956475"/>
                </a:lnTo>
                <a:close/>
                <a:moveTo>
                  <a:pt x="429224" y="510586"/>
                </a:moveTo>
                <a:lnTo>
                  <a:pt x="495411" y="510586"/>
                </a:lnTo>
                <a:cubicBezTo>
                  <a:pt x="515648" y="510586"/>
                  <a:pt x="531822" y="512410"/>
                  <a:pt x="543931" y="516060"/>
                </a:cubicBezTo>
                <a:cubicBezTo>
                  <a:pt x="556040" y="519709"/>
                  <a:pt x="566076" y="524934"/>
                  <a:pt x="574039" y="531735"/>
                </a:cubicBezTo>
                <a:cubicBezTo>
                  <a:pt x="582001" y="538537"/>
                  <a:pt x="587973" y="547080"/>
                  <a:pt x="591954" y="557364"/>
                </a:cubicBezTo>
                <a:cubicBezTo>
                  <a:pt x="595935" y="567649"/>
                  <a:pt x="597926" y="579260"/>
                  <a:pt x="597926" y="592199"/>
                </a:cubicBezTo>
                <a:cubicBezTo>
                  <a:pt x="597926" y="603811"/>
                  <a:pt x="596101" y="614842"/>
                  <a:pt x="592451" y="625293"/>
                </a:cubicBezTo>
                <a:cubicBezTo>
                  <a:pt x="588802" y="635743"/>
                  <a:pt x="583245" y="644867"/>
                  <a:pt x="575780" y="652663"/>
                </a:cubicBezTo>
                <a:cubicBezTo>
                  <a:pt x="568316" y="660459"/>
                  <a:pt x="558943" y="666597"/>
                  <a:pt x="547663" y="671076"/>
                </a:cubicBezTo>
                <a:cubicBezTo>
                  <a:pt x="536384" y="675555"/>
                  <a:pt x="521288" y="677794"/>
                  <a:pt x="502378" y="677794"/>
                </a:cubicBezTo>
                <a:lnTo>
                  <a:pt x="429224" y="677794"/>
                </a:lnTo>
                <a:close/>
                <a:moveTo>
                  <a:pt x="339648" y="412550"/>
                </a:moveTo>
                <a:cubicBezTo>
                  <a:pt x="328700" y="412550"/>
                  <a:pt x="319494" y="415784"/>
                  <a:pt x="312029" y="422254"/>
                </a:cubicBezTo>
                <a:cubicBezTo>
                  <a:pt x="304564" y="428723"/>
                  <a:pt x="300832" y="439257"/>
                  <a:pt x="300832" y="453854"/>
                </a:cubicBezTo>
                <a:lnTo>
                  <a:pt x="300832" y="1015197"/>
                </a:lnTo>
                <a:cubicBezTo>
                  <a:pt x="300832" y="1029794"/>
                  <a:pt x="304564" y="1040328"/>
                  <a:pt x="312029" y="1046797"/>
                </a:cubicBezTo>
                <a:cubicBezTo>
                  <a:pt x="319494" y="1053266"/>
                  <a:pt x="328700" y="1056501"/>
                  <a:pt x="339648" y="1056501"/>
                </a:cubicBezTo>
                <a:lnTo>
                  <a:pt x="510838" y="1056501"/>
                </a:lnTo>
                <a:cubicBezTo>
                  <a:pt x="536715" y="1056501"/>
                  <a:pt x="560188" y="1054925"/>
                  <a:pt x="581254" y="1051774"/>
                </a:cubicBezTo>
                <a:cubicBezTo>
                  <a:pt x="602321" y="1048622"/>
                  <a:pt x="622144" y="1043728"/>
                  <a:pt x="640723" y="1037093"/>
                </a:cubicBezTo>
                <a:cubicBezTo>
                  <a:pt x="659302" y="1030458"/>
                  <a:pt x="676304" y="1021998"/>
                  <a:pt x="691731" y="1011713"/>
                </a:cubicBezTo>
                <a:cubicBezTo>
                  <a:pt x="707158" y="1001429"/>
                  <a:pt x="720429" y="989153"/>
                  <a:pt x="731543" y="974887"/>
                </a:cubicBezTo>
                <a:cubicBezTo>
                  <a:pt x="742657" y="960622"/>
                  <a:pt x="751366" y="944199"/>
                  <a:pt x="757669" y="925621"/>
                </a:cubicBezTo>
                <a:cubicBezTo>
                  <a:pt x="763973" y="907042"/>
                  <a:pt x="767124" y="886307"/>
                  <a:pt x="767124" y="863415"/>
                </a:cubicBezTo>
                <a:cubicBezTo>
                  <a:pt x="767124" y="841519"/>
                  <a:pt x="763807" y="821779"/>
                  <a:pt x="757172" y="804196"/>
                </a:cubicBezTo>
                <a:cubicBezTo>
                  <a:pt x="750536" y="786612"/>
                  <a:pt x="741496" y="771268"/>
                  <a:pt x="730050" y="758164"/>
                </a:cubicBezTo>
                <a:cubicBezTo>
                  <a:pt x="718604" y="745059"/>
                  <a:pt x="705168" y="734360"/>
                  <a:pt x="689741" y="726066"/>
                </a:cubicBezTo>
                <a:cubicBezTo>
                  <a:pt x="674314" y="717771"/>
                  <a:pt x="657477" y="711966"/>
                  <a:pt x="639230" y="708648"/>
                </a:cubicBezTo>
                <a:cubicBezTo>
                  <a:pt x="653496" y="703340"/>
                  <a:pt x="666186" y="696373"/>
                  <a:pt x="677300" y="687747"/>
                </a:cubicBezTo>
                <a:cubicBezTo>
                  <a:pt x="688414" y="679121"/>
                  <a:pt x="697786" y="669168"/>
                  <a:pt x="705417" y="657888"/>
                </a:cubicBezTo>
                <a:cubicBezTo>
                  <a:pt x="713047" y="646608"/>
                  <a:pt x="718853" y="634084"/>
                  <a:pt x="722834" y="620316"/>
                </a:cubicBezTo>
                <a:cubicBezTo>
                  <a:pt x="726815" y="606548"/>
                  <a:pt x="728806" y="591867"/>
                  <a:pt x="728806" y="576275"/>
                </a:cubicBezTo>
                <a:cubicBezTo>
                  <a:pt x="728806" y="548407"/>
                  <a:pt x="723829" y="524188"/>
                  <a:pt x="713877" y="503619"/>
                </a:cubicBezTo>
                <a:cubicBezTo>
                  <a:pt x="703924" y="483049"/>
                  <a:pt x="689575" y="466046"/>
                  <a:pt x="670830" y="452610"/>
                </a:cubicBezTo>
                <a:cubicBezTo>
                  <a:pt x="652086" y="439174"/>
                  <a:pt x="629028" y="429138"/>
                  <a:pt x="601658" y="422503"/>
                </a:cubicBezTo>
                <a:cubicBezTo>
                  <a:pt x="574287" y="415867"/>
                  <a:pt x="540862" y="412550"/>
                  <a:pt x="501383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C_answer"/>
          <p:cNvSpPr/>
          <p:nvPr/>
        </p:nvSpPr>
        <p:spPr>
          <a:xfrm>
            <a:off x="1088411" y="3133873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4950" kern="1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"/>
          <p:cNvSpPr/>
          <p:nvPr/>
        </p:nvSpPr>
        <p:spPr>
          <a:xfrm>
            <a:off x="237713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84439" y="402099"/>
                </a:moveTo>
                <a:cubicBezTo>
                  <a:pt x="540314" y="402099"/>
                  <a:pt x="499922" y="409564"/>
                  <a:pt x="463263" y="424493"/>
                </a:cubicBezTo>
                <a:cubicBezTo>
                  <a:pt x="426603" y="439423"/>
                  <a:pt x="395168" y="461319"/>
                  <a:pt x="368959" y="490182"/>
                </a:cubicBezTo>
                <a:cubicBezTo>
                  <a:pt x="342750" y="519046"/>
                  <a:pt x="322346" y="554710"/>
                  <a:pt x="307749" y="597176"/>
                </a:cubicBezTo>
                <a:cubicBezTo>
                  <a:pt x="293151" y="639641"/>
                  <a:pt x="285852" y="688245"/>
                  <a:pt x="285852" y="742986"/>
                </a:cubicBezTo>
                <a:cubicBezTo>
                  <a:pt x="285852" y="796731"/>
                  <a:pt x="292488" y="843841"/>
                  <a:pt x="305758" y="884316"/>
                </a:cubicBezTo>
                <a:cubicBezTo>
                  <a:pt x="319029" y="924791"/>
                  <a:pt x="338105" y="958548"/>
                  <a:pt x="362987" y="985587"/>
                </a:cubicBezTo>
                <a:cubicBezTo>
                  <a:pt x="387869" y="1012626"/>
                  <a:pt x="418060" y="1032946"/>
                  <a:pt x="453558" y="1046548"/>
                </a:cubicBezTo>
                <a:cubicBezTo>
                  <a:pt x="489057" y="1060151"/>
                  <a:pt x="528869" y="1066952"/>
                  <a:pt x="572993" y="1066952"/>
                </a:cubicBezTo>
                <a:cubicBezTo>
                  <a:pt x="595553" y="1066952"/>
                  <a:pt x="616537" y="1065127"/>
                  <a:pt x="635945" y="1061478"/>
                </a:cubicBezTo>
                <a:cubicBezTo>
                  <a:pt x="655353" y="1057828"/>
                  <a:pt x="672605" y="1053267"/>
                  <a:pt x="687700" y="1047792"/>
                </a:cubicBezTo>
                <a:cubicBezTo>
                  <a:pt x="702795" y="1042318"/>
                  <a:pt x="715568" y="1036595"/>
                  <a:pt x="726019" y="1030624"/>
                </a:cubicBezTo>
                <a:cubicBezTo>
                  <a:pt x="736469" y="1024652"/>
                  <a:pt x="743519" y="1019759"/>
                  <a:pt x="747168" y="1015943"/>
                </a:cubicBezTo>
                <a:cubicBezTo>
                  <a:pt x="750818" y="1012128"/>
                  <a:pt x="753472" y="1008727"/>
                  <a:pt x="755131" y="1005742"/>
                </a:cubicBezTo>
                <a:cubicBezTo>
                  <a:pt x="756790" y="1002756"/>
                  <a:pt x="758117" y="999189"/>
                  <a:pt x="759112" y="995042"/>
                </a:cubicBezTo>
                <a:cubicBezTo>
                  <a:pt x="760107" y="990895"/>
                  <a:pt x="760854" y="985919"/>
                  <a:pt x="761351" y="980113"/>
                </a:cubicBezTo>
                <a:cubicBezTo>
                  <a:pt x="761849" y="974307"/>
                  <a:pt x="762098" y="967257"/>
                  <a:pt x="762098" y="958963"/>
                </a:cubicBezTo>
                <a:cubicBezTo>
                  <a:pt x="762098" y="947020"/>
                  <a:pt x="761766" y="937481"/>
                  <a:pt x="761103" y="930348"/>
                </a:cubicBezTo>
                <a:cubicBezTo>
                  <a:pt x="760439" y="923216"/>
                  <a:pt x="759444" y="917659"/>
                  <a:pt x="758117" y="913677"/>
                </a:cubicBezTo>
                <a:cubicBezTo>
                  <a:pt x="756790" y="909696"/>
                  <a:pt x="755131" y="907042"/>
                  <a:pt x="753140" y="905715"/>
                </a:cubicBezTo>
                <a:cubicBezTo>
                  <a:pt x="751150" y="904388"/>
                  <a:pt x="748496" y="903725"/>
                  <a:pt x="745178" y="903725"/>
                </a:cubicBezTo>
                <a:cubicBezTo>
                  <a:pt x="740865" y="903725"/>
                  <a:pt x="734810" y="906379"/>
                  <a:pt x="727014" y="911687"/>
                </a:cubicBezTo>
                <a:cubicBezTo>
                  <a:pt x="719217" y="916995"/>
                  <a:pt x="709265" y="922967"/>
                  <a:pt x="697155" y="929602"/>
                </a:cubicBezTo>
                <a:cubicBezTo>
                  <a:pt x="685046" y="936237"/>
                  <a:pt x="670531" y="942292"/>
                  <a:pt x="653611" y="947766"/>
                </a:cubicBezTo>
                <a:cubicBezTo>
                  <a:pt x="636691" y="953240"/>
                  <a:pt x="616620" y="955977"/>
                  <a:pt x="593396" y="955977"/>
                </a:cubicBezTo>
                <a:cubicBezTo>
                  <a:pt x="567851" y="955977"/>
                  <a:pt x="544876" y="951581"/>
                  <a:pt x="524473" y="942790"/>
                </a:cubicBezTo>
                <a:cubicBezTo>
                  <a:pt x="504069" y="933998"/>
                  <a:pt x="486652" y="920644"/>
                  <a:pt x="472220" y="902729"/>
                </a:cubicBezTo>
                <a:cubicBezTo>
                  <a:pt x="457788" y="884814"/>
                  <a:pt x="446674" y="862005"/>
                  <a:pt x="438878" y="834303"/>
                </a:cubicBezTo>
                <a:cubicBezTo>
                  <a:pt x="431082" y="806601"/>
                  <a:pt x="427183" y="773839"/>
                  <a:pt x="427183" y="736018"/>
                </a:cubicBezTo>
                <a:cubicBezTo>
                  <a:pt x="427183" y="701515"/>
                  <a:pt x="430833" y="670495"/>
                  <a:pt x="438132" y="642959"/>
                </a:cubicBezTo>
                <a:cubicBezTo>
                  <a:pt x="445430" y="615423"/>
                  <a:pt x="456130" y="591950"/>
                  <a:pt x="470230" y="572542"/>
                </a:cubicBezTo>
                <a:cubicBezTo>
                  <a:pt x="484329" y="553134"/>
                  <a:pt x="501415" y="538205"/>
                  <a:pt x="521487" y="527754"/>
                </a:cubicBezTo>
                <a:cubicBezTo>
                  <a:pt x="541559" y="517304"/>
                  <a:pt x="564367" y="512079"/>
                  <a:pt x="589913" y="512079"/>
                </a:cubicBezTo>
                <a:cubicBezTo>
                  <a:pt x="613136" y="512079"/>
                  <a:pt x="633125" y="514982"/>
                  <a:pt x="649879" y="520787"/>
                </a:cubicBezTo>
                <a:cubicBezTo>
                  <a:pt x="666633" y="526593"/>
                  <a:pt x="681065" y="533063"/>
                  <a:pt x="693174" y="540196"/>
                </a:cubicBezTo>
                <a:cubicBezTo>
                  <a:pt x="705283" y="547328"/>
                  <a:pt x="715153" y="553798"/>
                  <a:pt x="722784" y="559604"/>
                </a:cubicBezTo>
                <a:cubicBezTo>
                  <a:pt x="730414" y="565410"/>
                  <a:pt x="736718" y="568312"/>
                  <a:pt x="741694" y="568312"/>
                </a:cubicBezTo>
                <a:cubicBezTo>
                  <a:pt x="744680" y="568312"/>
                  <a:pt x="747334" y="567317"/>
                  <a:pt x="749657" y="565327"/>
                </a:cubicBezTo>
                <a:cubicBezTo>
                  <a:pt x="751979" y="563336"/>
                  <a:pt x="753970" y="560184"/>
                  <a:pt x="755628" y="555871"/>
                </a:cubicBezTo>
                <a:cubicBezTo>
                  <a:pt x="757287" y="551558"/>
                  <a:pt x="758448" y="545918"/>
                  <a:pt x="759112" y="538951"/>
                </a:cubicBezTo>
                <a:cubicBezTo>
                  <a:pt x="759775" y="531984"/>
                  <a:pt x="760107" y="523524"/>
                  <a:pt x="760107" y="513572"/>
                </a:cubicBezTo>
                <a:cubicBezTo>
                  <a:pt x="760107" y="504282"/>
                  <a:pt x="759858" y="496486"/>
                  <a:pt x="759361" y="490182"/>
                </a:cubicBezTo>
                <a:cubicBezTo>
                  <a:pt x="758863" y="483879"/>
                  <a:pt x="758117" y="478405"/>
                  <a:pt x="757121" y="473760"/>
                </a:cubicBezTo>
                <a:cubicBezTo>
                  <a:pt x="756126" y="469115"/>
                  <a:pt x="754799" y="465300"/>
                  <a:pt x="753140" y="462314"/>
                </a:cubicBezTo>
                <a:cubicBezTo>
                  <a:pt x="751481" y="459328"/>
                  <a:pt x="748413" y="455596"/>
                  <a:pt x="743934" y="451117"/>
                </a:cubicBezTo>
                <a:cubicBezTo>
                  <a:pt x="739455" y="446638"/>
                  <a:pt x="731576" y="441247"/>
                  <a:pt x="720296" y="434944"/>
                </a:cubicBezTo>
                <a:cubicBezTo>
                  <a:pt x="709016" y="428640"/>
                  <a:pt x="696326" y="423083"/>
                  <a:pt x="682226" y="418273"/>
                </a:cubicBezTo>
                <a:cubicBezTo>
                  <a:pt x="668126" y="413462"/>
                  <a:pt x="652782" y="409564"/>
                  <a:pt x="636194" y="406578"/>
                </a:cubicBezTo>
                <a:cubicBezTo>
                  <a:pt x="619606" y="403592"/>
                  <a:pt x="602354" y="402099"/>
                  <a:pt x="584439" y="402099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D_answer"/>
          <p:cNvSpPr/>
          <p:nvPr/>
        </p:nvSpPr>
        <p:spPr>
          <a:xfrm>
            <a:off x="5610668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950" kern="1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/>
          <p:cNvSpPr/>
          <p:nvPr/>
        </p:nvSpPr>
        <p:spPr>
          <a:xfrm>
            <a:off x="4741126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395528" y="515065"/>
                </a:moveTo>
                <a:lnTo>
                  <a:pt x="461714" y="515065"/>
                </a:lnTo>
                <a:cubicBezTo>
                  <a:pt x="501858" y="515065"/>
                  <a:pt x="534288" y="520456"/>
                  <a:pt x="559004" y="531238"/>
                </a:cubicBezTo>
                <a:cubicBezTo>
                  <a:pt x="583720" y="542020"/>
                  <a:pt x="603958" y="557032"/>
                  <a:pt x="619716" y="576275"/>
                </a:cubicBezTo>
                <a:cubicBezTo>
                  <a:pt x="635475" y="595517"/>
                  <a:pt x="646921" y="618243"/>
                  <a:pt x="654054" y="644452"/>
                </a:cubicBezTo>
                <a:cubicBezTo>
                  <a:pt x="661187" y="670661"/>
                  <a:pt x="664753" y="699027"/>
                  <a:pt x="664753" y="729549"/>
                </a:cubicBezTo>
                <a:cubicBezTo>
                  <a:pt x="664753" y="766707"/>
                  <a:pt x="660689" y="799219"/>
                  <a:pt x="652561" y="827087"/>
                </a:cubicBezTo>
                <a:cubicBezTo>
                  <a:pt x="644433" y="854955"/>
                  <a:pt x="632157" y="878262"/>
                  <a:pt x="615735" y="897006"/>
                </a:cubicBezTo>
                <a:cubicBezTo>
                  <a:pt x="599313" y="915751"/>
                  <a:pt x="578827" y="929768"/>
                  <a:pt x="554276" y="939057"/>
                </a:cubicBezTo>
                <a:cubicBezTo>
                  <a:pt x="529726" y="948347"/>
                  <a:pt x="499535" y="952991"/>
                  <a:pt x="463705" y="952991"/>
                </a:cubicBezTo>
                <a:lnTo>
                  <a:pt x="395528" y="952991"/>
                </a:lnTo>
                <a:close/>
                <a:moveTo>
                  <a:pt x="303961" y="412550"/>
                </a:moveTo>
                <a:cubicBezTo>
                  <a:pt x="293013" y="412550"/>
                  <a:pt x="283807" y="415785"/>
                  <a:pt x="276342" y="422254"/>
                </a:cubicBezTo>
                <a:cubicBezTo>
                  <a:pt x="268877" y="428723"/>
                  <a:pt x="265145" y="439257"/>
                  <a:pt x="265145" y="453854"/>
                </a:cubicBezTo>
                <a:lnTo>
                  <a:pt x="265145" y="1015197"/>
                </a:lnTo>
                <a:cubicBezTo>
                  <a:pt x="265145" y="1029794"/>
                  <a:pt x="268877" y="1040328"/>
                  <a:pt x="276342" y="1046797"/>
                </a:cubicBezTo>
                <a:cubicBezTo>
                  <a:pt x="283807" y="1053267"/>
                  <a:pt x="293013" y="1056501"/>
                  <a:pt x="303961" y="1056501"/>
                </a:cubicBezTo>
                <a:lnTo>
                  <a:pt x="457733" y="1056501"/>
                </a:lnTo>
                <a:cubicBezTo>
                  <a:pt x="514796" y="1056501"/>
                  <a:pt x="563980" y="1050281"/>
                  <a:pt x="605285" y="1037840"/>
                </a:cubicBezTo>
                <a:cubicBezTo>
                  <a:pt x="646589" y="1025398"/>
                  <a:pt x="681673" y="1005907"/>
                  <a:pt x="710536" y="979366"/>
                </a:cubicBezTo>
                <a:cubicBezTo>
                  <a:pt x="739400" y="952825"/>
                  <a:pt x="761545" y="918571"/>
                  <a:pt x="776972" y="876603"/>
                </a:cubicBezTo>
                <a:cubicBezTo>
                  <a:pt x="792399" y="834635"/>
                  <a:pt x="800112" y="784124"/>
                  <a:pt x="800112" y="725070"/>
                </a:cubicBezTo>
                <a:cubicBezTo>
                  <a:pt x="800112" y="673979"/>
                  <a:pt x="792979" y="629025"/>
                  <a:pt x="778714" y="590209"/>
                </a:cubicBezTo>
                <a:cubicBezTo>
                  <a:pt x="764448" y="551393"/>
                  <a:pt x="743630" y="518797"/>
                  <a:pt x="716259" y="492422"/>
                </a:cubicBezTo>
                <a:cubicBezTo>
                  <a:pt x="688889" y="466047"/>
                  <a:pt x="655215" y="446141"/>
                  <a:pt x="615238" y="432704"/>
                </a:cubicBezTo>
                <a:cubicBezTo>
                  <a:pt x="575260" y="419268"/>
                  <a:pt x="526574" y="412550"/>
                  <a:pt x="469179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Question box"/>
          <p:cNvSpPr/>
          <p:nvPr/>
        </p:nvSpPr>
        <p:spPr>
          <a:xfrm>
            <a:off x="366290" y="180909"/>
            <a:ext cx="8640000" cy="1620000"/>
          </a:xfrm>
          <a:prstGeom prst="roundRect">
            <a:avLst/>
          </a:prstGeom>
          <a:solidFill>
            <a:srgbClr val="7030A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66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ack Button">
            <a:hlinkClick r:id="rId3" action="ppaction://hlinksldjump" highlightClick="1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7" y="4179802"/>
            <a:ext cx="1204427" cy="875948"/>
          </a:xfrm>
          <a:prstGeom prst="rect">
            <a:avLst/>
          </a:prstGeom>
        </p:spPr>
      </p:pic>
      <p:sp>
        <p:nvSpPr>
          <p:cNvPr id="15" name="TL name"/>
          <p:cNvSpPr/>
          <p:nvPr/>
        </p:nvSpPr>
        <p:spPr>
          <a:xfrm>
            <a:off x="366290" y="4857676"/>
            <a:ext cx="577402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1200" b="1" i="1" kern="1200" spc="38" dirty="0">
                <a:ln w="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HGSSoeiKakupoptai" panose="040B0A00000000000000" pitchFamily="82" charset="-128"/>
                <a:cs typeface="+mn-cs"/>
              </a:rPr>
              <a:t>Jessica</a:t>
            </a:r>
            <a:endParaRPr lang="ja-JP" altLang="en-US" sz="1200" b="1" i="1" kern="1200" spc="38" dirty="0">
              <a:ln w="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ea typeface="HGSSoeiKakupoptai" panose="040B0A00000000000000" pitchFamily="8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0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_answer"/>
          <p:cNvSpPr/>
          <p:nvPr/>
        </p:nvSpPr>
        <p:spPr>
          <a:xfrm>
            <a:off x="1107255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"/>
          <p:cNvSpPr/>
          <p:nvPr/>
        </p:nvSpPr>
        <p:spPr>
          <a:xfrm>
            <a:off x="237713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09218" y="535468"/>
                </a:moveTo>
                <a:lnTo>
                  <a:pt x="509715" y="535468"/>
                </a:lnTo>
                <a:lnTo>
                  <a:pt x="600784" y="809172"/>
                </a:lnTo>
                <a:lnTo>
                  <a:pt x="418149" y="809172"/>
                </a:lnTo>
                <a:close/>
                <a:moveTo>
                  <a:pt x="511208" y="409564"/>
                </a:moveTo>
                <a:cubicBezTo>
                  <a:pt x="494289" y="409564"/>
                  <a:pt x="480686" y="409813"/>
                  <a:pt x="470402" y="410310"/>
                </a:cubicBezTo>
                <a:cubicBezTo>
                  <a:pt x="460117" y="410808"/>
                  <a:pt x="452072" y="411969"/>
                  <a:pt x="446266" y="413794"/>
                </a:cubicBezTo>
                <a:cubicBezTo>
                  <a:pt x="440460" y="415619"/>
                  <a:pt x="436230" y="418273"/>
                  <a:pt x="433576" y="421756"/>
                </a:cubicBezTo>
                <a:cubicBezTo>
                  <a:pt x="430922" y="425240"/>
                  <a:pt x="428600" y="429801"/>
                  <a:pt x="426609" y="435441"/>
                </a:cubicBezTo>
                <a:lnTo>
                  <a:pt x="228049" y="1006737"/>
                </a:lnTo>
                <a:cubicBezTo>
                  <a:pt x="224068" y="1018348"/>
                  <a:pt x="221580" y="1027638"/>
                  <a:pt x="220584" y="1034605"/>
                </a:cubicBezTo>
                <a:cubicBezTo>
                  <a:pt x="219589" y="1041572"/>
                  <a:pt x="220750" y="1046963"/>
                  <a:pt x="224068" y="1050778"/>
                </a:cubicBezTo>
                <a:cubicBezTo>
                  <a:pt x="227385" y="1054594"/>
                  <a:pt x="233357" y="1056999"/>
                  <a:pt x="241983" y="1057994"/>
                </a:cubicBezTo>
                <a:cubicBezTo>
                  <a:pt x="250609" y="1058989"/>
                  <a:pt x="262552" y="1059487"/>
                  <a:pt x="277813" y="1059487"/>
                </a:cubicBezTo>
                <a:cubicBezTo>
                  <a:pt x="292079" y="1059487"/>
                  <a:pt x="303608" y="1059155"/>
                  <a:pt x="312400" y="1058492"/>
                </a:cubicBezTo>
                <a:cubicBezTo>
                  <a:pt x="321191" y="1057828"/>
                  <a:pt x="327992" y="1056584"/>
                  <a:pt x="332803" y="1054759"/>
                </a:cubicBezTo>
                <a:cubicBezTo>
                  <a:pt x="337614" y="1052935"/>
                  <a:pt x="341097" y="1050446"/>
                  <a:pt x="343254" y="1047295"/>
                </a:cubicBezTo>
                <a:cubicBezTo>
                  <a:pt x="345410" y="1044143"/>
                  <a:pt x="347152" y="1040245"/>
                  <a:pt x="348479" y="1035600"/>
                </a:cubicBezTo>
                <a:lnTo>
                  <a:pt x="389286" y="909696"/>
                </a:lnTo>
                <a:lnTo>
                  <a:pt x="631141" y="909696"/>
                </a:lnTo>
                <a:lnTo>
                  <a:pt x="674436" y="1039084"/>
                </a:lnTo>
                <a:cubicBezTo>
                  <a:pt x="675763" y="1043397"/>
                  <a:pt x="677422" y="1046880"/>
                  <a:pt x="679412" y="1049534"/>
                </a:cubicBezTo>
                <a:cubicBezTo>
                  <a:pt x="681403" y="1052188"/>
                  <a:pt x="684886" y="1054262"/>
                  <a:pt x="689863" y="1055755"/>
                </a:cubicBezTo>
                <a:cubicBezTo>
                  <a:pt x="694839" y="1057248"/>
                  <a:pt x="702055" y="1058243"/>
                  <a:pt x="711510" y="1058741"/>
                </a:cubicBezTo>
                <a:cubicBezTo>
                  <a:pt x="720965" y="1059238"/>
                  <a:pt x="734153" y="1059487"/>
                  <a:pt x="751073" y="1059487"/>
                </a:cubicBezTo>
                <a:cubicBezTo>
                  <a:pt x="767329" y="1059487"/>
                  <a:pt x="780102" y="1059072"/>
                  <a:pt x="789391" y="1058243"/>
                </a:cubicBezTo>
                <a:cubicBezTo>
                  <a:pt x="798681" y="1057413"/>
                  <a:pt x="805150" y="1055257"/>
                  <a:pt x="808800" y="1051774"/>
                </a:cubicBezTo>
                <a:cubicBezTo>
                  <a:pt x="812449" y="1048290"/>
                  <a:pt x="813776" y="1043065"/>
                  <a:pt x="812781" y="1036098"/>
                </a:cubicBezTo>
                <a:cubicBezTo>
                  <a:pt x="811785" y="1029131"/>
                  <a:pt x="809297" y="1019676"/>
                  <a:pt x="805316" y="1007732"/>
                </a:cubicBezTo>
                <a:lnTo>
                  <a:pt x="606258" y="436934"/>
                </a:lnTo>
                <a:cubicBezTo>
                  <a:pt x="604268" y="430631"/>
                  <a:pt x="601863" y="425654"/>
                  <a:pt x="599043" y="422005"/>
                </a:cubicBezTo>
                <a:cubicBezTo>
                  <a:pt x="596223" y="418356"/>
                  <a:pt x="591578" y="415619"/>
                  <a:pt x="585109" y="413794"/>
                </a:cubicBezTo>
                <a:cubicBezTo>
                  <a:pt x="578639" y="411969"/>
                  <a:pt x="569599" y="410808"/>
                  <a:pt x="557987" y="410310"/>
                </a:cubicBezTo>
                <a:cubicBezTo>
                  <a:pt x="546375" y="409813"/>
                  <a:pt x="530782" y="409564"/>
                  <a:pt x="511208" y="409564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B_answer"/>
          <p:cNvSpPr/>
          <p:nvPr/>
        </p:nvSpPr>
        <p:spPr>
          <a:xfrm>
            <a:off x="5610668" y="197687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B"/>
          <p:cNvSpPr/>
          <p:nvPr/>
        </p:nvSpPr>
        <p:spPr>
          <a:xfrm>
            <a:off x="4741126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429224" y="773342"/>
                </a:moveTo>
                <a:lnTo>
                  <a:pt x="506857" y="773342"/>
                </a:lnTo>
                <a:cubicBezTo>
                  <a:pt x="530744" y="773342"/>
                  <a:pt x="550152" y="775498"/>
                  <a:pt x="565081" y="779811"/>
                </a:cubicBezTo>
                <a:cubicBezTo>
                  <a:pt x="580010" y="784124"/>
                  <a:pt x="592286" y="790262"/>
                  <a:pt x="601907" y="798224"/>
                </a:cubicBezTo>
                <a:cubicBezTo>
                  <a:pt x="611528" y="806186"/>
                  <a:pt x="618827" y="816056"/>
                  <a:pt x="623803" y="827834"/>
                </a:cubicBezTo>
                <a:cubicBezTo>
                  <a:pt x="628779" y="839611"/>
                  <a:pt x="631268" y="852965"/>
                  <a:pt x="631268" y="867894"/>
                </a:cubicBezTo>
                <a:cubicBezTo>
                  <a:pt x="631268" y="882160"/>
                  <a:pt x="628697" y="894850"/>
                  <a:pt x="623554" y="905964"/>
                </a:cubicBezTo>
                <a:cubicBezTo>
                  <a:pt x="618412" y="917078"/>
                  <a:pt x="611279" y="926367"/>
                  <a:pt x="602156" y="933832"/>
                </a:cubicBezTo>
                <a:cubicBezTo>
                  <a:pt x="593032" y="941297"/>
                  <a:pt x="582250" y="946937"/>
                  <a:pt x="569809" y="950752"/>
                </a:cubicBezTo>
                <a:cubicBezTo>
                  <a:pt x="557368" y="954567"/>
                  <a:pt x="542024" y="956475"/>
                  <a:pt x="523777" y="956475"/>
                </a:cubicBezTo>
                <a:lnTo>
                  <a:pt x="429224" y="956475"/>
                </a:lnTo>
                <a:close/>
                <a:moveTo>
                  <a:pt x="429224" y="510586"/>
                </a:moveTo>
                <a:lnTo>
                  <a:pt x="495411" y="510586"/>
                </a:lnTo>
                <a:cubicBezTo>
                  <a:pt x="515648" y="510586"/>
                  <a:pt x="531822" y="512410"/>
                  <a:pt x="543931" y="516060"/>
                </a:cubicBezTo>
                <a:cubicBezTo>
                  <a:pt x="556040" y="519709"/>
                  <a:pt x="566076" y="524934"/>
                  <a:pt x="574039" y="531735"/>
                </a:cubicBezTo>
                <a:cubicBezTo>
                  <a:pt x="582001" y="538537"/>
                  <a:pt x="587973" y="547080"/>
                  <a:pt x="591954" y="557364"/>
                </a:cubicBezTo>
                <a:cubicBezTo>
                  <a:pt x="595935" y="567649"/>
                  <a:pt x="597926" y="579260"/>
                  <a:pt x="597926" y="592199"/>
                </a:cubicBezTo>
                <a:cubicBezTo>
                  <a:pt x="597926" y="603811"/>
                  <a:pt x="596101" y="614842"/>
                  <a:pt x="592451" y="625293"/>
                </a:cubicBezTo>
                <a:cubicBezTo>
                  <a:pt x="588802" y="635743"/>
                  <a:pt x="583245" y="644867"/>
                  <a:pt x="575780" y="652663"/>
                </a:cubicBezTo>
                <a:cubicBezTo>
                  <a:pt x="568316" y="660459"/>
                  <a:pt x="558943" y="666597"/>
                  <a:pt x="547663" y="671076"/>
                </a:cubicBezTo>
                <a:cubicBezTo>
                  <a:pt x="536384" y="675555"/>
                  <a:pt x="521288" y="677794"/>
                  <a:pt x="502378" y="677794"/>
                </a:cubicBezTo>
                <a:lnTo>
                  <a:pt x="429224" y="677794"/>
                </a:lnTo>
                <a:close/>
                <a:moveTo>
                  <a:pt x="339648" y="412550"/>
                </a:moveTo>
                <a:cubicBezTo>
                  <a:pt x="328700" y="412550"/>
                  <a:pt x="319494" y="415784"/>
                  <a:pt x="312029" y="422254"/>
                </a:cubicBezTo>
                <a:cubicBezTo>
                  <a:pt x="304564" y="428723"/>
                  <a:pt x="300832" y="439257"/>
                  <a:pt x="300832" y="453854"/>
                </a:cubicBezTo>
                <a:lnTo>
                  <a:pt x="300832" y="1015197"/>
                </a:lnTo>
                <a:cubicBezTo>
                  <a:pt x="300832" y="1029794"/>
                  <a:pt x="304564" y="1040328"/>
                  <a:pt x="312029" y="1046797"/>
                </a:cubicBezTo>
                <a:cubicBezTo>
                  <a:pt x="319494" y="1053266"/>
                  <a:pt x="328700" y="1056501"/>
                  <a:pt x="339648" y="1056501"/>
                </a:cubicBezTo>
                <a:lnTo>
                  <a:pt x="510838" y="1056501"/>
                </a:lnTo>
                <a:cubicBezTo>
                  <a:pt x="536715" y="1056501"/>
                  <a:pt x="560188" y="1054925"/>
                  <a:pt x="581254" y="1051774"/>
                </a:cubicBezTo>
                <a:cubicBezTo>
                  <a:pt x="602321" y="1048622"/>
                  <a:pt x="622144" y="1043728"/>
                  <a:pt x="640723" y="1037093"/>
                </a:cubicBezTo>
                <a:cubicBezTo>
                  <a:pt x="659302" y="1030458"/>
                  <a:pt x="676304" y="1021998"/>
                  <a:pt x="691731" y="1011713"/>
                </a:cubicBezTo>
                <a:cubicBezTo>
                  <a:pt x="707158" y="1001429"/>
                  <a:pt x="720429" y="989153"/>
                  <a:pt x="731543" y="974887"/>
                </a:cubicBezTo>
                <a:cubicBezTo>
                  <a:pt x="742657" y="960622"/>
                  <a:pt x="751366" y="944199"/>
                  <a:pt x="757669" y="925621"/>
                </a:cubicBezTo>
                <a:cubicBezTo>
                  <a:pt x="763973" y="907042"/>
                  <a:pt x="767124" y="886307"/>
                  <a:pt x="767124" y="863415"/>
                </a:cubicBezTo>
                <a:cubicBezTo>
                  <a:pt x="767124" y="841519"/>
                  <a:pt x="763807" y="821779"/>
                  <a:pt x="757172" y="804196"/>
                </a:cubicBezTo>
                <a:cubicBezTo>
                  <a:pt x="750536" y="786612"/>
                  <a:pt x="741496" y="771268"/>
                  <a:pt x="730050" y="758164"/>
                </a:cubicBezTo>
                <a:cubicBezTo>
                  <a:pt x="718604" y="745059"/>
                  <a:pt x="705168" y="734360"/>
                  <a:pt x="689741" y="726066"/>
                </a:cubicBezTo>
                <a:cubicBezTo>
                  <a:pt x="674314" y="717771"/>
                  <a:pt x="657477" y="711966"/>
                  <a:pt x="639230" y="708648"/>
                </a:cubicBezTo>
                <a:cubicBezTo>
                  <a:pt x="653496" y="703340"/>
                  <a:pt x="666186" y="696373"/>
                  <a:pt x="677300" y="687747"/>
                </a:cubicBezTo>
                <a:cubicBezTo>
                  <a:pt x="688414" y="679121"/>
                  <a:pt x="697786" y="669168"/>
                  <a:pt x="705417" y="657888"/>
                </a:cubicBezTo>
                <a:cubicBezTo>
                  <a:pt x="713047" y="646608"/>
                  <a:pt x="718853" y="634084"/>
                  <a:pt x="722834" y="620316"/>
                </a:cubicBezTo>
                <a:cubicBezTo>
                  <a:pt x="726815" y="606548"/>
                  <a:pt x="728806" y="591867"/>
                  <a:pt x="728806" y="576275"/>
                </a:cubicBezTo>
                <a:cubicBezTo>
                  <a:pt x="728806" y="548407"/>
                  <a:pt x="723829" y="524188"/>
                  <a:pt x="713877" y="503619"/>
                </a:cubicBezTo>
                <a:cubicBezTo>
                  <a:pt x="703924" y="483049"/>
                  <a:pt x="689575" y="466046"/>
                  <a:pt x="670830" y="452610"/>
                </a:cubicBezTo>
                <a:cubicBezTo>
                  <a:pt x="652086" y="439174"/>
                  <a:pt x="629028" y="429138"/>
                  <a:pt x="601658" y="422503"/>
                </a:cubicBezTo>
                <a:cubicBezTo>
                  <a:pt x="574287" y="415867"/>
                  <a:pt x="540862" y="412550"/>
                  <a:pt x="501383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C_answer"/>
          <p:cNvSpPr/>
          <p:nvPr/>
        </p:nvSpPr>
        <p:spPr>
          <a:xfrm>
            <a:off x="1107255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"/>
          <p:cNvSpPr/>
          <p:nvPr/>
        </p:nvSpPr>
        <p:spPr>
          <a:xfrm>
            <a:off x="237713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84439" y="402099"/>
                </a:moveTo>
                <a:cubicBezTo>
                  <a:pt x="540314" y="402099"/>
                  <a:pt x="499922" y="409564"/>
                  <a:pt x="463263" y="424493"/>
                </a:cubicBezTo>
                <a:cubicBezTo>
                  <a:pt x="426603" y="439423"/>
                  <a:pt x="395168" y="461319"/>
                  <a:pt x="368959" y="490182"/>
                </a:cubicBezTo>
                <a:cubicBezTo>
                  <a:pt x="342750" y="519046"/>
                  <a:pt x="322346" y="554710"/>
                  <a:pt x="307749" y="597176"/>
                </a:cubicBezTo>
                <a:cubicBezTo>
                  <a:pt x="293151" y="639641"/>
                  <a:pt x="285852" y="688245"/>
                  <a:pt x="285852" y="742986"/>
                </a:cubicBezTo>
                <a:cubicBezTo>
                  <a:pt x="285852" y="796731"/>
                  <a:pt x="292488" y="843841"/>
                  <a:pt x="305758" y="884316"/>
                </a:cubicBezTo>
                <a:cubicBezTo>
                  <a:pt x="319029" y="924791"/>
                  <a:pt x="338105" y="958548"/>
                  <a:pt x="362987" y="985587"/>
                </a:cubicBezTo>
                <a:cubicBezTo>
                  <a:pt x="387869" y="1012626"/>
                  <a:pt x="418060" y="1032946"/>
                  <a:pt x="453558" y="1046548"/>
                </a:cubicBezTo>
                <a:cubicBezTo>
                  <a:pt x="489057" y="1060151"/>
                  <a:pt x="528869" y="1066952"/>
                  <a:pt x="572993" y="1066952"/>
                </a:cubicBezTo>
                <a:cubicBezTo>
                  <a:pt x="595553" y="1066952"/>
                  <a:pt x="616537" y="1065127"/>
                  <a:pt x="635945" y="1061478"/>
                </a:cubicBezTo>
                <a:cubicBezTo>
                  <a:pt x="655353" y="1057828"/>
                  <a:pt x="672605" y="1053267"/>
                  <a:pt x="687700" y="1047792"/>
                </a:cubicBezTo>
                <a:cubicBezTo>
                  <a:pt x="702795" y="1042318"/>
                  <a:pt x="715568" y="1036595"/>
                  <a:pt x="726019" y="1030624"/>
                </a:cubicBezTo>
                <a:cubicBezTo>
                  <a:pt x="736469" y="1024652"/>
                  <a:pt x="743519" y="1019759"/>
                  <a:pt x="747168" y="1015943"/>
                </a:cubicBezTo>
                <a:cubicBezTo>
                  <a:pt x="750818" y="1012128"/>
                  <a:pt x="753472" y="1008727"/>
                  <a:pt x="755131" y="1005742"/>
                </a:cubicBezTo>
                <a:cubicBezTo>
                  <a:pt x="756790" y="1002756"/>
                  <a:pt x="758117" y="999189"/>
                  <a:pt x="759112" y="995042"/>
                </a:cubicBezTo>
                <a:cubicBezTo>
                  <a:pt x="760107" y="990895"/>
                  <a:pt x="760854" y="985919"/>
                  <a:pt x="761351" y="980113"/>
                </a:cubicBezTo>
                <a:cubicBezTo>
                  <a:pt x="761849" y="974307"/>
                  <a:pt x="762098" y="967257"/>
                  <a:pt x="762098" y="958963"/>
                </a:cubicBezTo>
                <a:cubicBezTo>
                  <a:pt x="762098" y="947020"/>
                  <a:pt x="761766" y="937481"/>
                  <a:pt x="761103" y="930348"/>
                </a:cubicBezTo>
                <a:cubicBezTo>
                  <a:pt x="760439" y="923216"/>
                  <a:pt x="759444" y="917659"/>
                  <a:pt x="758117" y="913677"/>
                </a:cubicBezTo>
                <a:cubicBezTo>
                  <a:pt x="756790" y="909696"/>
                  <a:pt x="755131" y="907042"/>
                  <a:pt x="753140" y="905715"/>
                </a:cubicBezTo>
                <a:cubicBezTo>
                  <a:pt x="751150" y="904388"/>
                  <a:pt x="748496" y="903725"/>
                  <a:pt x="745178" y="903725"/>
                </a:cubicBezTo>
                <a:cubicBezTo>
                  <a:pt x="740865" y="903725"/>
                  <a:pt x="734810" y="906379"/>
                  <a:pt x="727014" y="911687"/>
                </a:cubicBezTo>
                <a:cubicBezTo>
                  <a:pt x="719217" y="916995"/>
                  <a:pt x="709265" y="922967"/>
                  <a:pt x="697155" y="929602"/>
                </a:cubicBezTo>
                <a:cubicBezTo>
                  <a:pt x="685046" y="936237"/>
                  <a:pt x="670531" y="942292"/>
                  <a:pt x="653611" y="947766"/>
                </a:cubicBezTo>
                <a:cubicBezTo>
                  <a:pt x="636691" y="953240"/>
                  <a:pt x="616620" y="955977"/>
                  <a:pt x="593396" y="955977"/>
                </a:cubicBezTo>
                <a:cubicBezTo>
                  <a:pt x="567851" y="955977"/>
                  <a:pt x="544876" y="951581"/>
                  <a:pt x="524473" y="942790"/>
                </a:cubicBezTo>
                <a:cubicBezTo>
                  <a:pt x="504069" y="933998"/>
                  <a:pt x="486652" y="920644"/>
                  <a:pt x="472220" y="902729"/>
                </a:cubicBezTo>
                <a:cubicBezTo>
                  <a:pt x="457788" y="884814"/>
                  <a:pt x="446674" y="862005"/>
                  <a:pt x="438878" y="834303"/>
                </a:cubicBezTo>
                <a:cubicBezTo>
                  <a:pt x="431082" y="806601"/>
                  <a:pt x="427183" y="773839"/>
                  <a:pt x="427183" y="736018"/>
                </a:cubicBezTo>
                <a:cubicBezTo>
                  <a:pt x="427183" y="701515"/>
                  <a:pt x="430833" y="670495"/>
                  <a:pt x="438132" y="642959"/>
                </a:cubicBezTo>
                <a:cubicBezTo>
                  <a:pt x="445430" y="615423"/>
                  <a:pt x="456130" y="591950"/>
                  <a:pt x="470230" y="572542"/>
                </a:cubicBezTo>
                <a:cubicBezTo>
                  <a:pt x="484329" y="553134"/>
                  <a:pt x="501415" y="538205"/>
                  <a:pt x="521487" y="527754"/>
                </a:cubicBezTo>
                <a:cubicBezTo>
                  <a:pt x="541559" y="517304"/>
                  <a:pt x="564367" y="512079"/>
                  <a:pt x="589913" y="512079"/>
                </a:cubicBezTo>
                <a:cubicBezTo>
                  <a:pt x="613136" y="512079"/>
                  <a:pt x="633125" y="514982"/>
                  <a:pt x="649879" y="520787"/>
                </a:cubicBezTo>
                <a:cubicBezTo>
                  <a:pt x="666633" y="526593"/>
                  <a:pt x="681065" y="533063"/>
                  <a:pt x="693174" y="540196"/>
                </a:cubicBezTo>
                <a:cubicBezTo>
                  <a:pt x="705283" y="547328"/>
                  <a:pt x="715153" y="553798"/>
                  <a:pt x="722784" y="559604"/>
                </a:cubicBezTo>
                <a:cubicBezTo>
                  <a:pt x="730414" y="565410"/>
                  <a:pt x="736718" y="568312"/>
                  <a:pt x="741694" y="568312"/>
                </a:cubicBezTo>
                <a:cubicBezTo>
                  <a:pt x="744680" y="568312"/>
                  <a:pt x="747334" y="567317"/>
                  <a:pt x="749657" y="565327"/>
                </a:cubicBezTo>
                <a:cubicBezTo>
                  <a:pt x="751979" y="563336"/>
                  <a:pt x="753970" y="560184"/>
                  <a:pt x="755628" y="555871"/>
                </a:cubicBezTo>
                <a:cubicBezTo>
                  <a:pt x="757287" y="551558"/>
                  <a:pt x="758448" y="545918"/>
                  <a:pt x="759112" y="538951"/>
                </a:cubicBezTo>
                <a:cubicBezTo>
                  <a:pt x="759775" y="531984"/>
                  <a:pt x="760107" y="523524"/>
                  <a:pt x="760107" y="513572"/>
                </a:cubicBezTo>
                <a:cubicBezTo>
                  <a:pt x="760107" y="504282"/>
                  <a:pt x="759858" y="496486"/>
                  <a:pt x="759361" y="490182"/>
                </a:cubicBezTo>
                <a:cubicBezTo>
                  <a:pt x="758863" y="483879"/>
                  <a:pt x="758117" y="478405"/>
                  <a:pt x="757121" y="473760"/>
                </a:cubicBezTo>
                <a:cubicBezTo>
                  <a:pt x="756126" y="469115"/>
                  <a:pt x="754799" y="465300"/>
                  <a:pt x="753140" y="462314"/>
                </a:cubicBezTo>
                <a:cubicBezTo>
                  <a:pt x="751481" y="459328"/>
                  <a:pt x="748413" y="455596"/>
                  <a:pt x="743934" y="451117"/>
                </a:cubicBezTo>
                <a:cubicBezTo>
                  <a:pt x="739455" y="446638"/>
                  <a:pt x="731576" y="441247"/>
                  <a:pt x="720296" y="434944"/>
                </a:cubicBezTo>
                <a:cubicBezTo>
                  <a:pt x="709016" y="428640"/>
                  <a:pt x="696326" y="423083"/>
                  <a:pt x="682226" y="418273"/>
                </a:cubicBezTo>
                <a:cubicBezTo>
                  <a:pt x="668126" y="413462"/>
                  <a:pt x="652782" y="409564"/>
                  <a:pt x="636194" y="406578"/>
                </a:cubicBezTo>
                <a:cubicBezTo>
                  <a:pt x="619606" y="403592"/>
                  <a:pt x="602354" y="402099"/>
                  <a:pt x="584439" y="402099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D_answer"/>
          <p:cNvSpPr/>
          <p:nvPr/>
        </p:nvSpPr>
        <p:spPr>
          <a:xfrm>
            <a:off x="5610668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/>
          <p:cNvSpPr/>
          <p:nvPr/>
        </p:nvSpPr>
        <p:spPr>
          <a:xfrm>
            <a:off x="4741126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395528" y="515065"/>
                </a:moveTo>
                <a:lnTo>
                  <a:pt x="461714" y="515065"/>
                </a:lnTo>
                <a:cubicBezTo>
                  <a:pt x="501858" y="515065"/>
                  <a:pt x="534288" y="520456"/>
                  <a:pt x="559004" y="531238"/>
                </a:cubicBezTo>
                <a:cubicBezTo>
                  <a:pt x="583720" y="542020"/>
                  <a:pt x="603958" y="557032"/>
                  <a:pt x="619716" y="576275"/>
                </a:cubicBezTo>
                <a:cubicBezTo>
                  <a:pt x="635475" y="595517"/>
                  <a:pt x="646921" y="618243"/>
                  <a:pt x="654054" y="644452"/>
                </a:cubicBezTo>
                <a:cubicBezTo>
                  <a:pt x="661187" y="670661"/>
                  <a:pt x="664753" y="699027"/>
                  <a:pt x="664753" y="729549"/>
                </a:cubicBezTo>
                <a:cubicBezTo>
                  <a:pt x="664753" y="766707"/>
                  <a:pt x="660689" y="799219"/>
                  <a:pt x="652561" y="827087"/>
                </a:cubicBezTo>
                <a:cubicBezTo>
                  <a:pt x="644433" y="854955"/>
                  <a:pt x="632157" y="878262"/>
                  <a:pt x="615735" y="897006"/>
                </a:cubicBezTo>
                <a:cubicBezTo>
                  <a:pt x="599313" y="915751"/>
                  <a:pt x="578827" y="929768"/>
                  <a:pt x="554276" y="939057"/>
                </a:cubicBezTo>
                <a:cubicBezTo>
                  <a:pt x="529726" y="948347"/>
                  <a:pt x="499535" y="952991"/>
                  <a:pt x="463705" y="952991"/>
                </a:cubicBezTo>
                <a:lnTo>
                  <a:pt x="395528" y="952991"/>
                </a:lnTo>
                <a:close/>
                <a:moveTo>
                  <a:pt x="303961" y="412550"/>
                </a:moveTo>
                <a:cubicBezTo>
                  <a:pt x="293013" y="412550"/>
                  <a:pt x="283807" y="415785"/>
                  <a:pt x="276342" y="422254"/>
                </a:cubicBezTo>
                <a:cubicBezTo>
                  <a:pt x="268877" y="428723"/>
                  <a:pt x="265145" y="439257"/>
                  <a:pt x="265145" y="453854"/>
                </a:cubicBezTo>
                <a:lnTo>
                  <a:pt x="265145" y="1015197"/>
                </a:lnTo>
                <a:cubicBezTo>
                  <a:pt x="265145" y="1029794"/>
                  <a:pt x="268877" y="1040328"/>
                  <a:pt x="276342" y="1046797"/>
                </a:cubicBezTo>
                <a:cubicBezTo>
                  <a:pt x="283807" y="1053267"/>
                  <a:pt x="293013" y="1056501"/>
                  <a:pt x="303961" y="1056501"/>
                </a:cubicBezTo>
                <a:lnTo>
                  <a:pt x="457733" y="1056501"/>
                </a:lnTo>
                <a:cubicBezTo>
                  <a:pt x="514796" y="1056501"/>
                  <a:pt x="563980" y="1050281"/>
                  <a:pt x="605285" y="1037840"/>
                </a:cubicBezTo>
                <a:cubicBezTo>
                  <a:pt x="646589" y="1025398"/>
                  <a:pt x="681673" y="1005907"/>
                  <a:pt x="710536" y="979366"/>
                </a:cubicBezTo>
                <a:cubicBezTo>
                  <a:pt x="739400" y="952825"/>
                  <a:pt x="761545" y="918571"/>
                  <a:pt x="776972" y="876603"/>
                </a:cubicBezTo>
                <a:cubicBezTo>
                  <a:pt x="792399" y="834635"/>
                  <a:pt x="800112" y="784124"/>
                  <a:pt x="800112" y="725070"/>
                </a:cubicBezTo>
                <a:cubicBezTo>
                  <a:pt x="800112" y="673979"/>
                  <a:pt x="792979" y="629025"/>
                  <a:pt x="778714" y="590209"/>
                </a:cubicBezTo>
                <a:cubicBezTo>
                  <a:pt x="764448" y="551393"/>
                  <a:pt x="743630" y="518797"/>
                  <a:pt x="716259" y="492422"/>
                </a:cubicBezTo>
                <a:cubicBezTo>
                  <a:pt x="688889" y="466047"/>
                  <a:pt x="655215" y="446141"/>
                  <a:pt x="615238" y="432704"/>
                </a:cubicBezTo>
                <a:cubicBezTo>
                  <a:pt x="575260" y="419268"/>
                  <a:pt x="526574" y="412550"/>
                  <a:pt x="469179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Question box"/>
          <p:cNvSpPr/>
          <p:nvPr/>
        </p:nvSpPr>
        <p:spPr>
          <a:xfrm>
            <a:off x="237713" y="229539"/>
            <a:ext cx="8640000" cy="1620000"/>
          </a:xfrm>
          <a:prstGeom prst="roundRect">
            <a:avLst/>
          </a:prstGeom>
          <a:solidFill>
            <a:srgbClr val="7030A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được sử dụng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vi-VN" sz="5400" b="1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ack Button">
            <a:hlinkClick r:id="rId3" action="ppaction://hlinksldjump" highlightClick="1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7" y="4179802"/>
            <a:ext cx="1204427" cy="875948"/>
          </a:xfrm>
          <a:prstGeom prst="rect">
            <a:avLst/>
          </a:prstGeom>
        </p:spPr>
      </p:pic>
      <p:sp>
        <p:nvSpPr>
          <p:cNvPr id="15" name="TL name"/>
          <p:cNvSpPr/>
          <p:nvPr/>
        </p:nvSpPr>
        <p:spPr>
          <a:xfrm>
            <a:off x="366290" y="4857676"/>
            <a:ext cx="577402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1200" b="1" i="1" kern="1200" spc="38" dirty="0">
                <a:ln w="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HGSSoeiKakupoptai" panose="040B0A00000000000000" pitchFamily="82" charset="-128"/>
                <a:cs typeface="+mn-cs"/>
              </a:rPr>
              <a:t>Jessica</a:t>
            </a:r>
            <a:endParaRPr lang="ja-JP" altLang="en-US" sz="1200" b="1" i="1" kern="1200" spc="38" dirty="0">
              <a:ln w="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ea typeface="HGSSoeiKakupoptai" panose="040B0A00000000000000" pitchFamily="8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27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23302" y="971564"/>
            <a:ext cx="7153997" cy="79153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27000" lvl="0" indent="0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" y="70523"/>
            <a:ext cx="1745618" cy="1745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836" y="971564"/>
            <a:ext cx="3943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572000" y="2432426"/>
            <a:ext cx="2905690" cy="2065146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7690" y="4092484"/>
            <a:ext cx="1399610" cy="79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" y="1763096"/>
            <a:ext cx="2609850" cy="2609850"/>
          </a:xfrm>
          <a:prstGeom prst="rect">
            <a:avLst/>
          </a:prstGeom>
        </p:spPr>
      </p:pic>
      <p:pic>
        <p:nvPicPr>
          <p:cNvPr id="9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4703" y="425917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2E47-E9BB-F6C0-1930-92128B3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FF7A-0B4C-E345-8265-B88375C624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CBA9F-FD0A-A68F-5FCE-8F868381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082D9-7379-79B7-80D0-F6CB549EC957}"/>
              </a:ext>
            </a:extLst>
          </p:cNvPr>
          <p:cNvSpPr/>
          <p:nvPr/>
        </p:nvSpPr>
        <p:spPr>
          <a:xfrm>
            <a:off x="2021049" y="2225502"/>
            <a:ext cx="510190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216C0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49944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4C63E-44D8-40F1-BCB4-A2FEC60DF643}"/>
              </a:ext>
            </a:extLst>
          </p:cNvPr>
          <p:cNvSpPr/>
          <p:nvPr/>
        </p:nvSpPr>
        <p:spPr>
          <a:xfrm>
            <a:off x="176270" y="925957"/>
            <a:ext cx="8615190" cy="2280368"/>
          </a:xfrm>
          <a:prstGeom prst="rect">
            <a:avLst/>
          </a:prstGeom>
          <a:solidFill>
            <a:srgbClr val="FFEEB9"/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ưu điểm của khẩu trang than hoạt tính so với khẩu trang thường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vai trò của than hoạt tính trong các máy lọc nước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2E7A5A2-0231-4688-9D53-6753F9D4E597}"/>
              </a:ext>
            </a:extLst>
          </p:cNvPr>
          <p:cNvSpPr/>
          <p:nvPr/>
        </p:nvSpPr>
        <p:spPr>
          <a:xfrm>
            <a:off x="2646513" y="95153"/>
            <a:ext cx="4437333" cy="620860"/>
          </a:xfrm>
          <a:prstGeom prst="roundRect">
            <a:avLst/>
          </a:prstGeom>
          <a:solidFill>
            <a:srgbClr val="CE302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Body)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7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4C63E-44D8-40F1-BCB4-A2FEC60DF643}"/>
              </a:ext>
            </a:extLst>
          </p:cNvPr>
          <p:cNvSpPr/>
          <p:nvPr/>
        </p:nvSpPr>
        <p:spPr>
          <a:xfrm>
            <a:off x="176270" y="925957"/>
            <a:ext cx="8615190" cy="1047723"/>
          </a:xfrm>
          <a:prstGeom prst="rect">
            <a:avLst/>
          </a:prstGeom>
          <a:solidFill>
            <a:srgbClr val="FFEEB9"/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ưu điểm của khẩu trang than hoạt tính so với khẩu trang thường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2E7A5A2-0231-4688-9D53-6753F9D4E597}"/>
              </a:ext>
            </a:extLst>
          </p:cNvPr>
          <p:cNvSpPr/>
          <p:nvPr/>
        </p:nvSpPr>
        <p:spPr>
          <a:xfrm>
            <a:off x="2646513" y="95153"/>
            <a:ext cx="4305130" cy="620860"/>
          </a:xfrm>
          <a:prstGeom prst="roundRect">
            <a:avLst/>
          </a:prstGeom>
          <a:solidFill>
            <a:srgbClr val="CE302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Arial (Body)"/>
              </a:rPr>
              <a:t>V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Body)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4C123-34EB-425A-AA66-903A007AB4BF}"/>
              </a:ext>
            </a:extLst>
          </p:cNvPr>
          <p:cNvSpPr/>
          <p:nvPr/>
        </p:nvSpPr>
        <p:spPr>
          <a:xfrm>
            <a:off x="176269" y="2084437"/>
            <a:ext cx="8615189" cy="1785040"/>
          </a:xfrm>
          <a:prstGeom prst="rect">
            <a:avLst/>
          </a:prstGeom>
          <a:solidFill>
            <a:srgbClr val="DCF7FF"/>
          </a:solidFill>
        </p:spPr>
        <p:txBody>
          <a:bodyPr wrap="square">
            <a:spAutoFit/>
          </a:bodyPr>
          <a:lstStyle/>
          <a:p>
            <a:pPr marR="34925" algn="just">
              <a:lnSpc>
                <a:spcPct val="104000"/>
              </a:lnSpc>
              <a:spcAft>
                <a:spcPts val="270"/>
              </a:spcAft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đó khẩu trang than hoạt tính có khả năng hấp phụ các loại bụi, khí độc như SO</a:t>
            </a:r>
            <a:r>
              <a:rPr 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NO­</a:t>
            </a:r>
            <a:r>
              <a:rPr 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tốt hơn khẩu trang thường.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4C63E-44D8-40F1-BCB4-A2FEC60DF643}"/>
              </a:ext>
            </a:extLst>
          </p:cNvPr>
          <p:cNvSpPr/>
          <p:nvPr/>
        </p:nvSpPr>
        <p:spPr>
          <a:xfrm>
            <a:off x="176270" y="925957"/>
            <a:ext cx="8615190" cy="1047723"/>
          </a:xfrm>
          <a:prstGeom prst="rect">
            <a:avLst/>
          </a:prstGeom>
          <a:solidFill>
            <a:srgbClr val="FFEEB9"/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vai trò của than hoạt tính trong các máy lọc 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2E7A5A2-0231-4688-9D53-6753F9D4E597}"/>
              </a:ext>
            </a:extLst>
          </p:cNvPr>
          <p:cNvSpPr/>
          <p:nvPr/>
        </p:nvSpPr>
        <p:spPr>
          <a:xfrm>
            <a:off x="2646513" y="95153"/>
            <a:ext cx="4668687" cy="620860"/>
          </a:xfrm>
          <a:prstGeom prst="roundRect">
            <a:avLst/>
          </a:prstGeom>
          <a:solidFill>
            <a:srgbClr val="CE302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Arial (Body)"/>
              </a:rPr>
              <a:t>V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Body)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D49D1-3785-465F-A242-8D7861E370CB}"/>
              </a:ext>
            </a:extLst>
          </p:cNvPr>
          <p:cNvSpPr/>
          <p:nvPr/>
        </p:nvSpPr>
        <p:spPr>
          <a:xfrm>
            <a:off x="176269" y="2387258"/>
            <a:ext cx="8615189" cy="1754326"/>
          </a:xfrm>
          <a:prstGeom prst="rect">
            <a:avLst/>
          </a:prstGeom>
          <a:solidFill>
            <a:srgbClr val="DCF7FF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FF"/>
                </a:solidFill>
                <a:latin typeface="+mj-lt"/>
              </a:rPr>
              <a:t>Vai trò của than hoạt tính trong máy lọc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ước than hoạt tính có tác dụng loại bỏ mùi và các hợp chất có hại trong nước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.</a:t>
            </a:r>
            <a:endParaRPr lang="en-US" sz="66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3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51" y="0"/>
            <a:ext cx="925565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030" y="3284358"/>
            <a:ext cx="2445026" cy="1183280"/>
          </a:xfrm>
        </p:spPr>
        <p:txBody>
          <a:bodyPr>
            <a:normAutofit/>
          </a:bodyPr>
          <a:lstStyle/>
          <a:p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5287" y="992510"/>
            <a:ext cx="2977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140" y="488017"/>
            <a:ext cx="366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</a:t>
            </a:r>
          </a:p>
        </p:txBody>
      </p:sp>
    </p:spTree>
    <p:extLst>
      <p:ext uri="{BB962C8B-B14F-4D97-AF65-F5344CB8AC3E}">
        <p14:creationId xmlns:p14="http://schemas.microsoft.com/office/powerpoint/2010/main" val="18071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76623" y="943901"/>
            <a:ext cx="6986451" cy="11269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algn="just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701393" y="2331724"/>
            <a:ext cx="2709500" cy="2088171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83" y="85229"/>
            <a:ext cx="1985657" cy="1985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178" y="1078058"/>
            <a:ext cx="4253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0632" y="4056542"/>
            <a:ext cx="1924318" cy="1086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0" y="2070885"/>
            <a:ext cx="2609850" cy="2609850"/>
          </a:xfrm>
          <a:prstGeom prst="rect">
            <a:avLst/>
          </a:prstGeom>
        </p:spPr>
      </p:pic>
      <p:pic>
        <p:nvPicPr>
          <p:cNvPr id="5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8131" y="44521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07672" y="713965"/>
            <a:ext cx="6716469" cy="196218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algn="just" fontAlgn="base">
              <a:buNone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522188" y="2676152"/>
            <a:ext cx="3066962" cy="1854590"/>
          </a:xfrm>
          <a:prstGeom prst="flowChartMagnetic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/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</a:p>
          <a:p>
            <a:pPr lvl="0" algn="ctr" fontAlgn="base"/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94" b="90000" l="4246" r="89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8" y="591641"/>
            <a:ext cx="1580322" cy="1665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202" y="1367563"/>
            <a:ext cx="37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9" y="2798476"/>
            <a:ext cx="2609850" cy="2345024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84399" y="31282"/>
            <a:ext cx="1459601" cy="824461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0609" y="445933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8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80808" y="870458"/>
            <a:ext cx="6797647" cy="95053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algn="just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5084461" y="2174965"/>
            <a:ext cx="3049446" cy="1449977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100000" l="9705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" y="420580"/>
            <a:ext cx="1952063" cy="1754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6500" y="1297772"/>
            <a:ext cx="43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lang="en-US" sz="2800" b="1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17" y="1742336"/>
            <a:ext cx="2609850" cy="2609850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97189" y="3717626"/>
            <a:ext cx="2246812" cy="1269120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26018" y="45001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8508" y="806214"/>
            <a:ext cx="6778784" cy="10558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127000" lvl="0" indent="0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2559158" y="2522810"/>
            <a:ext cx="2125980" cy="1449977"/>
          </a:xfrm>
          <a:prstGeom prst="flowChartMagneticTap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</a:p>
          <a:p>
            <a:pPr lvl="0" algn="ctr" fontAlgn="base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36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" b="98000" l="4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" y="593216"/>
            <a:ext cx="2078129" cy="1861457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1143174" y="1679411"/>
            <a:ext cx="387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65" y="2045097"/>
            <a:ext cx="2609850" cy="2609850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" y="3987437"/>
            <a:ext cx="1786490" cy="1009106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08074" y="44334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4886</TotalTime>
  <Words>1968</Words>
  <Application>Microsoft Office PowerPoint</Application>
  <PresentationFormat>On-screen Show (16:9)</PresentationFormat>
  <Paragraphs>230</Paragraphs>
  <Slides>54</Slides>
  <Notes>10</Notes>
  <HiddenSlides>1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Times New Roman</vt:lpstr>
      <vt:lpstr>#9Slide02 Noi dung dai</vt:lpstr>
      <vt:lpstr>Calibri Light</vt:lpstr>
      <vt:lpstr>VAGRounded BT</vt:lpstr>
      <vt:lpstr>Calibri</vt:lpstr>
      <vt:lpstr>Book Antiqua</vt:lpstr>
      <vt:lpstr>#9Slide03 Quicksand</vt:lpstr>
      <vt:lpstr>Arial (Body)</vt:lpstr>
      <vt:lpstr>iCiel Panton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162</cp:revision>
  <dcterms:modified xsi:type="dcterms:W3CDTF">2024-12-13T04:06:49Z</dcterms:modified>
</cp:coreProperties>
</file>