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3" r:id="rId2"/>
    <p:sldId id="335" r:id="rId3"/>
    <p:sldId id="357" r:id="rId4"/>
    <p:sldId id="334" r:id="rId5"/>
    <p:sldId id="418" r:id="rId6"/>
    <p:sldId id="360" r:id="rId7"/>
    <p:sldId id="419" r:id="rId8"/>
    <p:sldId id="420" r:id="rId9"/>
    <p:sldId id="421" r:id="rId10"/>
    <p:sldId id="422" r:id="rId11"/>
    <p:sldId id="423" r:id="rId12"/>
    <p:sldId id="424" r:id="rId13"/>
    <p:sldId id="425" r:id="rId14"/>
    <p:sldId id="426" r:id="rId15"/>
    <p:sldId id="427" r:id="rId16"/>
    <p:sldId id="428" r:id="rId17"/>
    <p:sldId id="429" r:id="rId18"/>
    <p:sldId id="433" r:id="rId19"/>
    <p:sldId id="434" r:id="rId20"/>
    <p:sldId id="430" r:id="rId21"/>
    <p:sldId id="432" r:id="rId22"/>
    <p:sldId id="435" r:id="rId23"/>
    <p:sldId id="431" r:id="rId24"/>
    <p:sldId id="436" r:id="rId25"/>
    <p:sldId id="437" r:id="rId26"/>
    <p:sldId id="438" r:id="rId27"/>
    <p:sldId id="439" r:id="rId28"/>
    <p:sldId id="440" r:id="rId29"/>
    <p:sldId id="441" r:id="rId30"/>
    <p:sldId id="442" r:id="rId31"/>
    <p:sldId id="443" r:id="rId32"/>
    <p:sldId id="417" r:id="rId33"/>
    <p:sldId id="444" r:id="rId34"/>
    <p:sldId id="445" r:id="rId35"/>
    <p:sldId id="446" r:id="rId36"/>
    <p:sldId id="447" r:id="rId37"/>
    <p:sldId id="448" r:id="rId38"/>
    <p:sldId id="449" r:id="rId39"/>
    <p:sldId id="450" r:id="rId40"/>
    <p:sldId id="4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2" d="100"/>
          <a:sy n="72" d="100"/>
        </p:scale>
        <p:origin x="48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1/16/2025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1/16/2025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Th&#237;%20nghi&#7879;m-%20Hi&#7879;n%20t&#432;&#7907;ng%20ph&#7843;n%20x&#7841;%20to&#224;n%20ph&#7847;n.mp4"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Th&#237;%20nghi&#7879;m-%20Hi&#7879;n%20t&#432;&#7907;ng%20kh&#250;c%20x&#7841;%20&#225;nh%20s&#225;ng%203.2.mp4"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p>
        </p:txBody>
      </p:sp>
      <p:sp>
        <p:nvSpPr>
          <p:cNvPr id="13" name="Title 1"/>
          <p:cNvSpPr txBox="1">
            <a:spLocks/>
          </p:cNvSpPr>
          <p:nvPr/>
        </p:nvSpPr>
        <p:spPr>
          <a:xfrm>
            <a:off x="1117600" y="3757568"/>
            <a:ext cx="10363200" cy="771009"/>
          </a:xfrm>
          <a:prstGeom prst="rect">
            <a:avLst/>
          </a:prstGeom>
        </p:spPr>
        <p:txBody>
          <a:bodyPr>
            <a:normAutofit/>
          </a:bodyPr>
          <a:lstStyle/>
          <a:p>
            <a:pPr algn="ctr" eaLnBrk="0" hangingPunct="0">
              <a:defRPr/>
            </a:pPr>
            <a:r>
              <a:rPr lang="en-US" sz="4400" b="1" kern="0" dirty="0">
                <a:solidFill>
                  <a:srgbClr val="0000FF"/>
                </a:solidFill>
                <a:ea typeface="+mj-ea"/>
                <a:cs typeface="Times New Roman" pitchFamily="18" charset="0"/>
              </a:rPr>
              <a:t>GV </a:t>
            </a:r>
            <a:r>
              <a:rPr lang="en-US" sz="4400" b="1" kern="0" dirty="0" err="1">
                <a:solidFill>
                  <a:srgbClr val="0000FF"/>
                </a:solidFill>
                <a:ea typeface="+mj-ea"/>
                <a:cs typeface="Times New Roman" pitchFamily="18" charset="0"/>
              </a:rPr>
              <a:t>dạy</a:t>
            </a:r>
            <a:r>
              <a:rPr lang="en-US" sz="4400" b="1" kern="0" dirty="0">
                <a:solidFill>
                  <a:srgbClr val="0000FF"/>
                </a:solidFill>
                <a:ea typeface="+mj-ea"/>
                <a:cs typeface="Times New Roman" pitchFamily="18" charset="0"/>
              </a:rPr>
              <a:t>: </a:t>
            </a:r>
            <a:r>
              <a:rPr lang="en-US" sz="4400" b="1" kern="0" dirty="0" err="1">
                <a:solidFill>
                  <a:srgbClr val="0000FF"/>
                </a:solidFill>
                <a:ea typeface="+mj-ea"/>
                <a:cs typeface="Times New Roman" pitchFamily="18" charset="0"/>
              </a:rPr>
              <a:t>Nguyễn</a:t>
            </a:r>
            <a:r>
              <a:rPr lang="en-US" sz="4400" b="1" kern="0" dirty="0">
                <a:solidFill>
                  <a:srgbClr val="0000FF"/>
                </a:solidFill>
                <a:ea typeface="+mj-ea"/>
                <a:cs typeface="Times New Roman" pitchFamily="18" charset="0"/>
              </a:rPr>
              <a:t> </a:t>
            </a:r>
            <a:r>
              <a:rPr lang="en-US" sz="4400" b="1" kern="0" dirty="0" err="1">
                <a:solidFill>
                  <a:srgbClr val="0000FF"/>
                </a:solidFill>
                <a:ea typeface="+mj-ea"/>
                <a:cs typeface="Times New Roman" pitchFamily="18" charset="0"/>
              </a:rPr>
              <a:t>Thị</a:t>
            </a:r>
            <a:r>
              <a:rPr lang="en-US" sz="4400" b="1" kern="0" dirty="0">
                <a:solidFill>
                  <a:srgbClr val="0000FF"/>
                </a:solidFill>
                <a:ea typeface="+mj-ea"/>
                <a:cs typeface="Times New Roman" pitchFamily="18" charset="0"/>
              </a:rPr>
              <a:t> </a:t>
            </a:r>
            <a:r>
              <a:rPr lang="en-US" sz="4400" b="1" kern="0" dirty="0" err="1">
                <a:solidFill>
                  <a:srgbClr val="0000FF"/>
                </a:solidFill>
                <a:ea typeface="+mj-ea"/>
                <a:cs typeface="Times New Roman" pitchFamily="18" charset="0"/>
              </a:rPr>
              <a:t>Chín</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954107"/>
          </a:xfrm>
          <a:prstGeom prst="rect">
            <a:avLst/>
          </a:prstGeom>
          <a:noFill/>
        </p:spPr>
        <p:txBody>
          <a:bodyPr wrap="square" rtlCol="0">
            <a:spAutoFit/>
          </a:bodyPr>
          <a:lstStyle/>
          <a:p>
            <a:pPr algn="just"/>
            <a:r>
              <a:rPr lang="vi-VN" sz="2800" dirty="0">
                <a:solidFill>
                  <a:srgbClr val="FF00FF"/>
                </a:solidFill>
                <a:latin typeface="+mj-lt"/>
              </a:rPr>
              <a:t>- Khi ta nhìn bóng cây cối trên bờ hồ có cảm giác như bóng cây đó "lùn" hơn bình thường.</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2619838" y="2090738"/>
            <a:ext cx="7014981" cy="432457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0"/>
                                        </p:tgtEl>
                                        <p:attrNameLst>
                                          <p:attrName>style.visibility</p:attrName>
                                        </p:attrNameLst>
                                      </p:cBhvr>
                                      <p:to>
                                        <p:strVal val="visible"/>
                                      </p:to>
                                    </p:set>
                                    <p:anim calcmode="lin" valueType="num">
                                      <p:cBhvr>
                                        <p:cTn id="14" dur="1000" fill="hold"/>
                                        <p:tgtEl>
                                          <p:spTgt spid="7170"/>
                                        </p:tgtEl>
                                        <p:attrNameLst>
                                          <p:attrName>ppt_w</p:attrName>
                                        </p:attrNameLst>
                                      </p:cBhvr>
                                      <p:tavLst>
                                        <p:tav tm="0">
                                          <p:val>
                                            <p:fltVal val="0"/>
                                          </p:val>
                                        </p:tav>
                                        <p:tav tm="100000">
                                          <p:val>
                                            <p:strVal val="#ppt_w"/>
                                          </p:val>
                                        </p:tav>
                                      </p:tavLst>
                                    </p:anim>
                                    <p:anim calcmode="lin" valueType="num">
                                      <p:cBhvr>
                                        <p:cTn id="15" dur="1000" fill="hold"/>
                                        <p:tgtEl>
                                          <p:spTgt spid="7170"/>
                                        </p:tgtEl>
                                        <p:attrNameLst>
                                          <p:attrName>ppt_h</p:attrName>
                                        </p:attrNameLst>
                                      </p:cBhvr>
                                      <p:tavLst>
                                        <p:tav tm="0">
                                          <p:val>
                                            <p:fltVal val="0"/>
                                          </p:val>
                                        </p:tav>
                                        <p:tav tm="100000">
                                          <p:val>
                                            <p:strVal val="#ppt_h"/>
                                          </p:val>
                                        </p:tav>
                                      </p:tavLst>
                                    </p:anim>
                                    <p:anim calcmode="lin" valueType="num">
                                      <p:cBhvr>
                                        <p:cTn id="16" dur="1000" fill="hold"/>
                                        <p:tgtEl>
                                          <p:spTgt spid="7170"/>
                                        </p:tgtEl>
                                        <p:attrNameLst>
                                          <p:attrName>style.rotation</p:attrName>
                                        </p:attrNameLst>
                                      </p:cBhvr>
                                      <p:tavLst>
                                        <p:tav tm="0">
                                          <p:val>
                                            <p:fltVal val="90"/>
                                          </p:val>
                                        </p:tav>
                                        <p:tav tm="100000">
                                          <p:val>
                                            <p:fltVal val="0"/>
                                          </p:val>
                                        </p:tav>
                                      </p:tavLst>
                                    </p:anim>
                                    <p:animEffect transition="in" filter="fade">
                                      <p:cBhvr>
                                        <p:cTn id="1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51400"/>
            <a:ext cx="12192000" cy="1384995"/>
          </a:xfrm>
          <a:prstGeom prst="rect">
            <a:avLst/>
          </a:prstGeom>
          <a:noFill/>
        </p:spPr>
        <p:txBody>
          <a:bodyPr wrap="square" rtlCol="0">
            <a:spAutoFit/>
          </a:bodyPr>
          <a:lstStyle/>
          <a:p>
            <a:pPr algn="just"/>
            <a:r>
              <a:rPr lang="vi-VN" sz="2800" dirty="0">
                <a:solidFill>
                  <a:srgbClr val="FF00FF"/>
                </a:solidFill>
                <a:latin typeface="+mj-lt"/>
              </a:rPr>
              <a:t>- Khi cắm một ống hút thẳng (hoặc một cây bút chì, thước, …) vào một cốc thủy tinh trong suốt đựng nước ta thấy ở mặt tiếp xúc giữa 2 môi trường nước và không khí ống hút (cây bút chì, thước, …) dường như bị gãy khúc.</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815776" y="2906480"/>
            <a:ext cx="6662058" cy="382819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1"/>
                                        </p:tgtEl>
                                        <p:attrNameLst>
                                          <p:attrName>style.visibility</p:attrName>
                                        </p:attrNameLst>
                                      </p:cBhvr>
                                      <p:to>
                                        <p:strVal val="visible"/>
                                      </p:to>
                                    </p:set>
                                    <p:anim calcmode="lin" valueType="num">
                                      <p:cBhvr>
                                        <p:cTn id="14" dur="1000" fill="hold"/>
                                        <p:tgtEl>
                                          <p:spTgt spid="7171"/>
                                        </p:tgtEl>
                                        <p:attrNameLst>
                                          <p:attrName>ppt_w</p:attrName>
                                        </p:attrNameLst>
                                      </p:cBhvr>
                                      <p:tavLst>
                                        <p:tav tm="0">
                                          <p:val>
                                            <p:fltVal val="0"/>
                                          </p:val>
                                        </p:tav>
                                        <p:tav tm="100000">
                                          <p:val>
                                            <p:strVal val="#ppt_w"/>
                                          </p:val>
                                        </p:tav>
                                      </p:tavLst>
                                    </p:anim>
                                    <p:anim calcmode="lin" valueType="num">
                                      <p:cBhvr>
                                        <p:cTn id="15" dur="1000" fill="hold"/>
                                        <p:tgtEl>
                                          <p:spTgt spid="7171"/>
                                        </p:tgtEl>
                                        <p:attrNameLst>
                                          <p:attrName>ppt_h</p:attrName>
                                        </p:attrNameLst>
                                      </p:cBhvr>
                                      <p:tavLst>
                                        <p:tav tm="0">
                                          <p:val>
                                            <p:fltVal val="0"/>
                                          </p:val>
                                        </p:tav>
                                        <p:tav tm="100000">
                                          <p:val>
                                            <p:strVal val="#ppt_h"/>
                                          </p:val>
                                        </p:tav>
                                      </p:tavLst>
                                    </p:anim>
                                    <p:anim calcmode="lin" valueType="num">
                                      <p:cBhvr>
                                        <p:cTn id="16" dur="1000" fill="hold"/>
                                        <p:tgtEl>
                                          <p:spTgt spid="7171"/>
                                        </p:tgtEl>
                                        <p:attrNameLst>
                                          <p:attrName>style.rotation</p:attrName>
                                        </p:attrNameLst>
                                      </p:cBhvr>
                                      <p:tavLst>
                                        <p:tav tm="0">
                                          <p:val>
                                            <p:fltVal val="90"/>
                                          </p:val>
                                        </p:tav>
                                        <p:tav tm="100000">
                                          <p:val>
                                            <p:fltVal val="0"/>
                                          </p:val>
                                        </p:tav>
                                      </p:tavLst>
                                    </p:anim>
                                    <p:animEffect transition="in" filter="fade">
                                      <p:cBhvr>
                                        <p:cTn id="1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44686" y="2541114"/>
            <a:ext cx="8447314" cy="138499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Để</a:t>
            </a:r>
            <a:r>
              <a:rPr lang="en-US" sz="2800" dirty="0">
                <a:solidFill>
                  <a:srgbClr val="FF00FF"/>
                </a:solidFill>
                <a:latin typeface="Times New Roman" pitchFamily="18" charset="0"/>
                <a:cs typeface="Times New Roman" pitchFamily="18" charset="0"/>
              </a:rPr>
              <a:t> so </a:t>
            </a:r>
            <a:r>
              <a:rPr lang="en-US" sz="2800" dirty="0" err="1">
                <a:solidFill>
                  <a:srgbClr val="FF00FF"/>
                </a:solidFill>
                <a:latin typeface="Times New Roman" pitchFamily="18" charset="0"/>
                <a:cs typeface="Times New Roman" pitchFamily="18" charset="0"/>
              </a:rPr>
              <a:t>sánh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truyền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truyền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người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b="1" i="1" dirty="0" err="1">
                <a:solidFill>
                  <a:srgbClr val="FF00FF"/>
                </a:solidFill>
                <a:latin typeface="Times New Roman" pitchFamily="18" charset="0"/>
                <a:cs typeface="Times New Roman" pitchFamily="18" charset="0"/>
              </a:rPr>
              <a:t>chiết</a:t>
            </a:r>
            <a:r>
              <a:rPr lang="en-US" sz="2800" b="1" i="1" dirty="0">
                <a:solidFill>
                  <a:srgbClr val="FF00FF"/>
                </a:solidFill>
                <a:latin typeface="Times New Roman" pitchFamily="18" charset="0"/>
                <a:cs typeface="Times New Roman" pitchFamily="18" charset="0"/>
              </a:rPr>
              <a:t> </a:t>
            </a:r>
            <a:r>
              <a:rPr lang="en-US" sz="2800" b="1" i="1" dirty="0" err="1">
                <a:solidFill>
                  <a:srgbClr val="FF00FF"/>
                </a:solidFill>
                <a:latin typeface="Times New Roman" pitchFamily="18" charset="0"/>
                <a:cs typeface="Times New Roman" pitchFamily="18" charset="0"/>
              </a:rPr>
              <a:t>suất</a:t>
            </a:r>
            <a:r>
              <a:rPr lang="en-US" sz="2800" b="1" i="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0" y="0"/>
            <a:ext cx="12121814" cy="2239736"/>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1" y="2143352"/>
            <a:ext cx="3715658" cy="3290562"/>
          </a:xfrm>
          <a:prstGeom prst="rect">
            <a:avLst/>
          </a:prstGeom>
          <a:noFill/>
          <a:ln w="9525">
            <a:noFill/>
            <a:miter lim="800000"/>
            <a:headEnd/>
            <a:tailEnd/>
          </a:ln>
          <a:effectLst/>
        </p:spPr>
      </p:pic>
      <p:sp>
        <p:nvSpPr>
          <p:cNvPr id="8" name="TextBox 7"/>
          <p:cNvSpPr txBox="1"/>
          <p:nvPr/>
        </p:nvSpPr>
        <p:spPr>
          <a:xfrm>
            <a:off x="3744686" y="3840144"/>
            <a:ext cx="8447314" cy="1815882"/>
          </a:xfrm>
          <a:prstGeom prst="rect">
            <a:avLst/>
          </a:prstGeom>
          <a:noFill/>
        </p:spPr>
        <p:txBody>
          <a:bodyPr wrap="square" rtlCol="0">
            <a:spAutoFit/>
          </a:bodyPr>
          <a:lstStyle/>
          <a:p>
            <a:pPr algn="just">
              <a:buFontTx/>
              <a:buChar char="-"/>
            </a:pPr>
            <a:r>
              <a:rPr lang="vi-VN" sz="2800" dirty="0">
                <a:solidFill>
                  <a:srgbClr val="FF00FF"/>
                </a:solidFill>
                <a:latin typeface="Times New Roman" pitchFamily="18" charset="0"/>
                <a:cs typeface="Times New Roman" pitchFamily="18" charset="0"/>
              </a:rPr>
              <a:t> Tốc độ: Không khí &gt; Nước &gt; Thủy tinh crown &gt; Thủy tình flint &gt; Kim cương</a:t>
            </a:r>
            <a:r>
              <a:rPr lang="en-US" sz="2800" dirty="0">
                <a:solidFill>
                  <a:srgbClr val="FF00FF"/>
                </a:solidFill>
                <a:latin typeface="Times New Roman" pitchFamily="18" charset="0"/>
                <a:cs typeface="Times New Roman" pitchFamily="18" charset="0"/>
              </a:rPr>
              <a:t>.</a:t>
            </a:r>
          </a:p>
          <a:p>
            <a:pPr algn="just"/>
            <a:r>
              <a:rPr lang="vi-VN" sz="2800" dirty="0">
                <a:solidFill>
                  <a:srgbClr val="FF00FF"/>
                </a:solidFill>
                <a:latin typeface="Times New Roman" pitchFamily="18" charset="0"/>
                <a:cs typeface="Times New Roman" pitchFamily="18" charset="0"/>
              </a:rPr>
              <a:t>=&gt; Tốc độ ánh sáng truyền trong môi trường kim cương là nhỏ nhất.</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0" y="5579136"/>
            <a:ext cx="12192000" cy="1384995"/>
          </a:xfrm>
          <a:prstGeom prst="rect">
            <a:avLst/>
          </a:prstGeom>
          <a:noFill/>
        </p:spPr>
        <p:txBody>
          <a:bodyPr wrap="square" rtlCol="0">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Chiết suất môi trường: Không khí &lt; Nước &lt; Thủy tinh crown &lt; Thủy tình flint &lt; Kim cương</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=&gt; Chiết suất môi trường kim cương là lớn nhất.</a:t>
            </a:r>
            <a:endParaRPr lang="en-US" dirty="0">
              <a:solidFill>
                <a:srgbClr val="FF00FF"/>
              </a:solidFill>
              <a:latin typeface="Times New Roman" pitchFamily="18" charset="0"/>
              <a:cs typeface="Times New Roman" pitchFamily="18" charset="0"/>
            </a:endParaRPr>
          </a:p>
        </p:txBody>
      </p:sp>
      <p:sp>
        <p:nvSpPr>
          <p:cNvPr id="10" name="TextBox 9"/>
          <p:cNvSpPr txBox="1"/>
          <p:nvPr/>
        </p:nvSpPr>
        <p:spPr>
          <a:xfrm>
            <a:off x="0" y="2076659"/>
            <a:ext cx="12192000" cy="523220"/>
          </a:xfrm>
          <a:prstGeom prst="rect">
            <a:avLst/>
          </a:prstGeom>
          <a:noFill/>
        </p:spPr>
        <p:txBody>
          <a:bodyPr wrap="square" rtlCol="0">
            <a:spAutoFit/>
          </a:bodyPr>
          <a:lstStyle/>
          <a:p>
            <a:pPr algn="just">
              <a:buFontTx/>
              <a:buChar char="-"/>
            </a:pPr>
            <a:r>
              <a:rPr lang="vi-VN" sz="2800" dirty="0">
                <a:solidFill>
                  <a:srgbClr val="FF00FF"/>
                </a:solidFill>
                <a:latin typeface="Times New Roman" pitchFamily="18" charset="0"/>
                <a:cs typeface="Times New Roman" pitchFamily="18" charset="0"/>
              </a:rPr>
              <a:t> Tốc 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truyền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299 792 458 m/s </a:t>
            </a:r>
            <a:r>
              <a:rPr lang="en-US" sz="2800" dirty="0">
                <a:solidFill>
                  <a:srgbClr val="FF00FF"/>
                </a:solidFill>
                <a:latin typeface="Times New Roman"/>
                <a:cs typeface="Times New Roman"/>
              </a:rPr>
              <a:t>≈3.10</a:t>
            </a:r>
            <a:r>
              <a:rPr lang="en-US" sz="2800" baseline="30000" dirty="0">
                <a:solidFill>
                  <a:srgbClr val="FF00FF"/>
                </a:solidFill>
                <a:latin typeface="Times New Roman"/>
                <a:cs typeface="Times New Roman"/>
              </a:rPr>
              <a:t>8</a:t>
            </a:r>
            <a:r>
              <a:rPr lang="en-US" sz="2800" dirty="0">
                <a:solidFill>
                  <a:srgbClr val="FF00FF"/>
                </a:solidFill>
                <a:latin typeface="Times New Roman"/>
                <a:cs typeface="Times New Roman"/>
              </a:rPr>
              <a:t> m/s</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36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36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p:cTn id="30" dur="1000" fill="hold"/>
                                        <p:tgtEl>
                                          <p:spTgt spid="9218"/>
                                        </p:tgtEl>
                                        <p:attrNameLst>
                                          <p:attrName>ppt_w</p:attrName>
                                        </p:attrNameLst>
                                      </p:cBhvr>
                                      <p:tavLst>
                                        <p:tav tm="0">
                                          <p:val>
                                            <p:fltVal val="0"/>
                                          </p:val>
                                        </p:tav>
                                        <p:tav tm="100000">
                                          <p:val>
                                            <p:strVal val="#ppt_w"/>
                                          </p:val>
                                        </p:tav>
                                      </p:tavLst>
                                    </p:anim>
                                    <p:anim calcmode="lin" valueType="num">
                                      <p:cBhvr>
                                        <p:cTn id="31" dur="1000" fill="hold"/>
                                        <p:tgtEl>
                                          <p:spTgt spid="9218"/>
                                        </p:tgtEl>
                                        <p:attrNameLst>
                                          <p:attrName>ppt_h</p:attrName>
                                        </p:attrNameLst>
                                      </p:cBhvr>
                                      <p:tavLst>
                                        <p:tav tm="0">
                                          <p:val>
                                            <p:fltVal val="0"/>
                                          </p:val>
                                        </p:tav>
                                        <p:tav tm="100000">
                                          <p:val>
                                            <p:strVal val="#ppt_h"/>
                                          </p:val>
                                        </p:tav>
                                      </p:tavLst>
                                    </p:anim>
                                    <p:animEffect transition="in" filter="fade">
                                      <p:cBhvr>
                                        <p:cTn id="32" dur="10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36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môi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trường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giá</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trị</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bằng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tỉ</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số</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giữa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sáng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trong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chân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không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và</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15"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n=</a:t>
              </a: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c</a:t>
              </a: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v</a:t>
              </a: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4598082" cy="3091543"/>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417242" y="1277270"/>
            <a:ext cx="7687388" cy="957930"/>
          </a:xfrm>
          <a:prstGeom prst="rect">
            <a:avLst/>
          </a:prstGeom>
          <a:noFill/>
          <a:ln w="9525">
            <a:solidFill>
              <a:srgbClr val="FF00FF"/>
            </a:solid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 y="3151187"/>
            <a:ext cx="4668931" cy="2712583"/>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4611609" y="3483063"/>
            <a:ext cx="7478794" cy="856704"/>
          </a:xfrm>
          <a:prstGeom prst="rect">
            <a:avLst/>
          </a:prstGeom>
          <a:noFill/>
          <a:ln w="9525">
            <a:solidFill>
              <a:srgbClr val="FF00FF"/>
            </a:solid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4604378" y="4686975"/>
            <a:ext cx="7442480" cy="755877"/>
          </a:xfrm>
          <a:prstGeom prst="rect">
            <a:avLst/>
          </a:prstGeom>
          <a:noFill/>
          <a:ln w="9525">
            <a:solidFill>
              <a:srgbClr val="FF00FF"/>
            </a:solidFill>
            <a:miter lim="800000"/>
            <a:headEnd/>
            <a:tailEnd/>
          </a:ln>
          <a:effectLst/>
        </p:spPr>
      </p:pic>
      <p:sp>
        <p:nvSpPr>
          <p:cNvPr id="10" name="TextBox 9"/>
          <p:cNvSpPr txBox="1"/>
          <p:nvPr/>
        </p:nvSpPr>
        <p:spPr>
          <a:xfrm>
            <a:off x="0" y="5767818"/>
            <a:ext cx="12192000"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=&gt;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môi 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suất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suất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đúng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bằng</a:t>
            </a:r>
            <a:r>
              <a:rPr lang="en-US" sz="2800" dirty="0">
                <a:solidFill>
                  <a:srgbClr val="FF00FF"/>
                </a:solidFill>
                <a:latin typeface="Times New Roman" pitchFamily="18" charset="0"/>
                <a:cs typeface="Times New Roman" pitchFamily="18" charset="0"/>
              </a:rPr>
              <a:t> 1</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Right)">
                                      <p:cBhvr>
                                        <p:cTn id="12" dur="1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strips(downRight)">
                                      <p:cBhvr>
                                        <p:cTn id="17" dur="10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strips(downRight)">
                                      <p:cBhvr>
                                        <p:cTn id="22" dur="10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strips(downRight)">
                                      <p:cBhvr>
                                        <p:cTn id="27" dur="10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36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môi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trường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giá</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trị</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bằng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tỉ</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số</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giữa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sáng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trong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chân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không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và</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n=</a:t>
              </a: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c</a:t>
              </a: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v</a:t>
              </a: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a:t>
            </a: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94514" y="237875"/>
            <a:ext cx="7097486" cy="52322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*SI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tới</a:t>
            </a:r>
            <a:r>
              <a:rPr lang="en-US" sz="2800" dirty="0">
                <a:solidFill>
                  <a:srgbClr val="FF00FF"/>
                </a:solidFill>
                <a:latin typeface="Times New Roman" pitchFamily="18" charset="0"/>
                <a:cs typeface="Times New Roman" pitchFamily="18" charset="0"/>
              </a:rPr>
              <a:t>, I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điểm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tới</a:t>
            </a:r>
            <a:r>
              <a:rPr lang="en-US" sz="2800" dirty="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 y="0"/>
            <a:ext cx="5138057" cy="4860324"/>
          </a:xfrm>
          <a:prstGeom prst="rect">
            <a:avLst/>
          </a:prstGeom>
          <a:noFill/>
          <a:ln w="9525">
            <a:noFill/>
            <a:miter lim="800000"/>
            <a:headEnd/>
            <a:tailEnd/>
          </a:ln>
          <a:effectLst/>
        </p:spPr>
      </p:pic>
      <p:sp>
        <p:nvSpPr>
          <p:cNvPr id="9" name="TextBox 8"/>
          <p:cNvSpPr txBox="1"/>
          <p:nvPr/>
        </p:nvSpPr>
        <p:spPr>
          <a:xfrm>
            <a:off x="5065486" y="999875"/>
            <a:ext cx="7126514"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 B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I </a:t>
            </a:r>
            <a:r>
              <a:rPr lang="en-US" sz="2800" dirty="0" err="1">
                <a:solidFill>
                  <a:srgbClr val="FF00FF"/>
                </a:solidFill>
                <a:latin typeface="Times New Roman" pitchFamily="18" charset="0"/>
                <a:cs typeface="Times New Roman" pitchFamily="18" charset="0"/>
              </a:rPr>
              <a:t>thuộc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môi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1" name="TextBox 10"/>
          <p:cNvSpPr txBox="1"/>
          <p:nvPr/>
        </p:nvSpPr>
        <p:spPr>
          <a:xfrm>
            <a:off x="5065486" y="2124733"/>
            <a:ext cx="7126514"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MN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tuyến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điểm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tới</a:t>
            </a:r>
            <a:r>
              <a:rPr lang="en-US" sz="2800" dirty="0">
                <a:solidFill>
                  <a:srgbClr val="FF00FF"/>
                </a:solidFill>
                <a:latin typeface="Times New Roman" pitchFamily="18" charset="0"/>
                <a:cs typeface="Times New Roman" pitchFamily="18" charset="0"/>
              </a:rPr>
              <a:t> I.</a:t>
            </a:r>
            <a:endParaRPr lang="en-US" dirty="0">
              <a:solidFill>
                <a:srgbClr val="FF00FF"/>
              </a:solidFill>
              <a:latin typeface="Times New Roman" pitchFamily="18" charset="0"/>
              <a:cs typeface="Times New Roman" pitchFamily="18" charset="0"/>
            </a:endParaRPr>
          </a:p>
        </p:txBody>
      </p:sp>
      <p:sp>
        <p:nvSpPr>
          <p:cNvPr id="12" name="TextBox 11"/>
          <p:cNvSpPr txBox="1"/>
          <p:nvPr/>
        </p:nvSpPr>
        <p:spPr>
          <a:xfrm>
            <a:off x="5065486" y="3155246"/>
            <a:ext cx="7126514" cy="52322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IR</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khúc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3" name="TextBox 12"/>
          <p:cNvSpPr txBox="1"/>
          <p:nvPr/>
        </p:nvSpPr>
        <p:spPr>
          <a:xfrm>
            <a:off x="5065486" y="3764846"/>
            <a:ext cx="7126514"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góc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tới</a:t>
            </a:r>
            <a:r>
              <a:rPr lang="en-US" sz="2800">
                <a:solidFill>
                  <a:srgbClr val="FF00FF"/>
                </a:solidFill>
                <a:latin typeface="Times New Roman" pitchFamily="18" charset="0"/>
                <a:cs typeface="Times New Roman" pitchFamily="18" charset="0"/>
              </a:rPr>
              <a:t>, r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góc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khúc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góc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bởi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khúc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tuyến</a:t>
            </a:r>
            <a:r>
              <a:rPr lang="en-US" sz="2800" dirty="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36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36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36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360"/>
                                          </p:val>
                                        </p:tav>
                                        <p:tav tm="100000">
                                          <p:val>
                                            <p:fltVal val="0"/>
                                          </p:val>
                                        </p:tav>
                                      </p:tavLst>
                                    </p:anim>
                                    <p:animEffect transition="in" filter="fade">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17602" y="0"/>
            <a:ext cx="7535917" cy="4097067"/>
          </a:xfrm>
          <a:prstGeom prst="rect">
            <a:avLst/>
          </a:prstGeom>
          <a:noFill/>
          <a:ln w="9525">
            <a:noFill/>
            <a:miter lim="800000"/>
            <a:headEnd/>
            <a:tailEnd/>
          </a:ln>
          <a:effectLst/>
        </p:spPr>
      </p:pic>
      <p:sp>
        <p:nvSpPr>
          <p:cNvPr id="5" name="Rectangle 4"/>
          <p:cNvSpPr/>
          <p:nvPr/>
        </p:nvSpPr>
        <p:spPr>
          <a:xfrm>
            <a:off x="0" y="4024813"/>
            <a:ext cx="12192000" cy="2246769"/>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Môi trường chứa tia tới là môi trường không khí.</a:t>
            </a:r>
          </a:p>
          <a:p>
            <a:pPr algn="just"/>
            <a:r>
              <a:rPr lang="vi-VN" sz="2800" dirty="0">
                <a:solidFill>
                  <a:srgbClr val="FF00FF"/>
                </a:solidFill>
                <a:latin typeface="Times New Roman" pitchFamily="18" charset="0"/>
                <a:cs typeface="Times New Roman" pitchFamily="18" charset="0"/>
              </a:rPr>
              <a:t>• Môi trường chứa tia khúc xạ là bản bán trụ bằng thủy tinh (môi trường thủy tinh).</a:t>
            </a:r>
          </a:p>
          <a:p>
            <a:pPr algn="just"/>
            <a:r>
              <a:rPr lang="vi-VN" sz="2800" dirty="0">
                <a:solidFill>
                  <a:srgbClr val="FF00FF"/>
                </a:solidFill>
                <a:latin typeface="Times New Roman" pitchFamily="18" charset="0"/>
                <a:cs typeface="Times New Roman" pitchFamily="18" charset="0"/>
              </a:rPr>
              <a:t>• Điểm tới là vị trí giao điểm giữa tia tới và mặt phẳng bán trụ thủy tinh.</a:t>
            </a:r>
          </a:p>
          <a:p>
            <a:pPr algn="just"/>
            <a:r>
              <a:rPr lang="vi-VN" sz="2800" dirty="0">
                <a:solidFill>
                  <a:srgbClr val="FF00FF"/>
                </a:solidFill>
                <a:latin typeface="Times New Roman" pitchFamily="18" charset="0"/>
                <a:cs typeface="Times New Roman" pitchFamily="18" charset="0"/>
              </a:rPr>
              <a:t>• Pháp tuyến của mặt phân cách tại điểm tới là đường thẳng vuông góc với mặt phẳng bán trụ thủy tinh và đi qua điểm tới.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môi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trường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giá</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trị</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bằng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tỉ</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số</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giữa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sáng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trong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chân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không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và</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n=</a:t>
              </a: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c</a:t>
              </a: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v</a:t>
              </a: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a:t>
            </a: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525367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FFC000"/>
                </a:solidFill>
                <a:latin typeface="Times New Roman" pitchFamily="18" charset="0"/>
                <a:cs typeface="Times New Roman" pitchFamily="18" charset="0"/>
              </a:rPr>
              <a:t>PHẦN</a:t>
            </a:r>
            <a:r>
              <a:rPr lang="en-US" sz="4400" b="1" dirty="0">
                <a:solidFill>
                  <a:srgbClr val="FFC000"/>
                </a:solidFill>
                <a:latin typeface="Times New Roman" pitchFamily="18" charset="0"/>
                <a:cs typeface="Times New Roman" pitchFamily="18" charset="0"/>
              </a:rPr>
              <a:t> 1: </a:t>
            </a:r>
            <a:r>
              <a:rPr lang="en-US" sz="4400" b="1" dirty="0" err="1">
                <a:solidFill>
                  <a:srgbClr val="FFC000"/>
                </a:solidFill>
                <a:latin typeface="Times New Roman" pitchFamily="18" charset="0"/>
                <a:cs typeface="Times New Roman" pitchFamily="18" charset="0"/>
              </a:rPr>
              <a:t>NĂNG</a:t>
            </a:r>
            <a:r>
              <a:rPr lang="en-US" sz="4400" b="1" dirty="0">
                <a:solidFill>
                  <a:srgbClr val="FFC000"/>
                </a:solidFill>
                <a:latin typeface="Times New Roman" pitchFamily="18" charset="0"/>
                <a:cs typeface="Times New Roman" pitchFamily="18" charset="0"/>
              </a:rPr>
              <a:t> </a:t>
            </a:r>
            <a:r>
              <a:rPr lang="en-US" sz="4400" b="1" dirty="0" err="1">
                <a:solidFill>
                  <a:srgbClr val="FFC000"/>
                </a:solidFill>
                <a:latin typeface="Times New Roman" pitchFamily="18" charset="0"/>
                <a:cs typeface="Times New Roman" pitchFamily="18" charset="0"/>
              </a:rPr>
              <a:t>LƯỢNG</a:t>
            </a:r>
            <a:r>
              <a:rPr lang="en-US" sz="4400" b="1" dirty="0">
                <a:solidFill>
                  <a:srgbClr val="FFC000"/>
                </a:solidFill>
                <a:latin typeface="Times New Roman" pitchFamily="18" charset="0"/>
                <a:cs typeface="Times New Roman" pitchFamily="18" charset="0"/>
              </a:rPr>
              <a:t> </a:t>
            </a:r>
            <a:r>
              <a:rPr lang="en-US" sz="4400" b="1" dirty="0" err="1">
                <a:solidFill>
                  <a:srgbClr val="FFC000"/>
                </a:solidFill>
                <a:latin typeface="Times New Roman" pitchFamily="18" charset="0"/>
                <a:cs typeface="Times New Roman" pitchFamily="18" charset="0"/>
              </a:rPr>
              <a:t>VÀ</a:t>
            </a:r>
            <a:r>
              <a:rPr lang="en-US" sz="4400" b="1" dirty="0">
                <a:solidFill>
                  <a:srgbClr val="FFC000"/>
                </a:solidFill>
                <a:latin typeface="Times New Roman" pitchFamily="18" charset="0"/>
                <a:cs typeface="Times New Roman" pitchFamily="18" charset="0"/>
              </a:rPr>
              <a:t> </a:t>
            </a:r>
            <a:r>
              <a:rPr lang="en-US" sz="4400" b="1" dirty="0" err="1">
                <a:solidFill>
                  <a:srgbClr val="FFC000"/>
                </a:solidFill>
                <a:latin typeface="Times New Roman" pitchFamily="18" charset="0"/>
                <a:cs typeface="Times New Roman" pitchFamily="18" charset="0"/>
              </a:rPr>
              <a:t>SỰ</a:t>
            </a:r>
            <a:r>
              <a:rPr lang="en-US" sz="4400" b="1" dirty="0">
                <a:solidFill>
                  <a:srgbClr val="FFC000"/>
                </a:solidFill>
                <a:latin typeface="Times New Roman" pitchFamily="18" charset="0"/>
                <a:cs typeface="Times New Roman" pitchFamily="18" charset="0"/>
              </a:rPr>
              <a:t> </a:t>
            </a:r>
            <a:r>
              <a:rPr lang="en-US" sz="4400" b="1" dirty="0" err="1">
                <a:solidFill>
                  <a:srgbClr val="FFC000"/>
                </a:solidFill>
                <a:latin typeface="Times New Roman" pitchFamily="18" charset="0"/>
                <a:cs typeface="Times New Roman" pitchFamily="18" charset="0"/>
              </a:rPr>
              <a:t>BIẾN</a:t>
            </a:r>
            <a:r>
              <a:rPr lang="en-US" sz="4400" b="1" dirty="0">
                <a:solidFill>
                  <a:srgbClr val="FFC000"/>
                </a:solidFill>
                <a:latin typeface="Times New Roman" pitchFamily="18" charset="0"/>
                <a:cs typeface="Times New Roman" pitchFamily="18" charset="0"/>
              </a:rPr>
              <a:t> </a:t>
            </a:r>
            <a:r>
              <a:rPr lang="en-US" sz="4400" b="1" dirty="0" err="1">
                <a:solidFill>
                  <a:srgbClr val="FFC000"/>
                </a:solidFill>
                <a:latin typeface="Times New Roman" pitchFamily="18" charset="0"/>
                <a:cs typeface="Times New Roman" pitchFamily="18" charset="0"/>
              </a:rPr>
              <a:t>ĐỔI</a:t>
            </a:r>
            <a:endParaRPr lang="en-US" sz="4800" b="1" dirty="0">
              <a:solidFill>
                <a:srgbClr val="FFC000"/>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FF0000"/>
                </a:solidFill>
                <a:latin typeface="Times New Roman" pitchFamily="18" charset="0"/>
                <a:cs typeface="Times New Roman" pitchFamily="18" charset="0"/>
              </a:rPr>
              <a:t>CHỦ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ĐỀ</a:t>
            </a:r>
            <a:r>
              <a:rPr lang="en-US" sz="4000" b="1" dirty="0">
                <a:solidFill>
                  <a:srgbClr val="FF0000"/>
                </a:solidFill>
                <a:latin typeface="Times New Roman" pitchFamily="18" charset="0"/>
                <a:cs typeface="Times New Roman" pitchFamily="18" charset="0"/>
              </a:rPr>
              <a:t> 2: </a:t>
            </a:r>
            <a:r>
              <a:rPr lang="en-US" sz="4000" b="1" dirty="0" err="1">
                <a:solidFill>
                  <a:srgbClr val="FF0000"/>
                </a:solidFill>
                <a:latin typeface="Times New Roman" pitchFamily="18" charset="0"/>
                <a:cs typeface="Times New Roman" pitchFamily="18" charset="0"/>
              </a:rPr>
              <a:t>ÁNH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SÁNG</a:t>
            </a:r>
            <a:endParaRPr lang="en-US" sz="4400" b="1" dirty="0">
              <a:solidFill>
                <a:srgbClr val="FF0000"/>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 </a:t>
            </a:r>
            <a:r>
              <a:rPr lang="en-US" sz="3600" b="1" dirty="0" err="1">
                <a:solidFill>
                  <a:srgbClr val="0000FF"/>
                </a:solidFill>
                <a:latin typeface="Times New Roman" pitchFamily="18" charset="0"/>
                <a:cs typeface="Times New Roman" pitchFamily="18" charset="0"/>
              </a:rPr>
              <a:t>KHÚC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PHẢN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TOÀN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PHẦN</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srcRect/>
          <a:stretch>
            <a:fillRect/>
          </a:stretch>
        </p:blipFill>
        <p:spPr bwMode="auto">
          <a:xfrm>
            <a:off x="-1" y="0"/>
            <a:ext cx="6223379" cy="40219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226428" y="1282912"/>
            <a:ext cx="5902508" cy="1503955"/>
          </a:xfrm>
          <a:prstGeom prst="rect">
            <a:avLst/>
          </a:prstGeom>
          <a:noFill/>
          <a:ln w="9525">
            <a:solidFill>
              <a:srgbClr val="FF0000"/>
            </a:solidFill>
            <a:miter lim="800000"/>
            <a:headEnd/>
            <a:tailEnd/>
          </a:ln>
          <a:effectLst/>
        </p:spPr>
      </p:pic>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1,61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1,71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1,86</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1,95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2,1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137103"/>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1,49</a:t>
            </a:r>
          </a:p>
        </p:txBody>
      </p:sp>
      <p:sp>
        <p:nvSpPr>
          <p:cNvPr id="16" name="TextBox 15"/>
          <p:cNvSpPr txBox="1"/>
          <p:nvPr/>
        </p:nvSpPr>
        <p:spPr>
          <a:xfrm>
            <a:off x="4833189" y="6116082"/>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1,46</a:t>
            </a:r>
          </a:p>
        </p:txBody>
      </p:sp>
      <p:sp>
        <p:nvSpPr>
          <p:cNvPr id="18" name="TextBox 17"/>
          <p:cNvSpPr txBox="1"/>
          <p:nvPr/>
        </p:nvSpPr>
        <p:spPr>
          <a:xfrm>
            <a:off x="5600444" y="6110827"/>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1,51</a:t>
            </a: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1,51</a:t>
            </a:r>
          </a:p>
        </p:txBody>
      </p:sp>
      <p:sp>
        <p:nvSpPr>
          <p:cNvPr id="20" name="TextBox 19"/>
          <p:cNvSpPr txBox="1"/>
          <p:nvPr/>
        </p:nvSpPr>
        <p:spPr>
          <a:xfrm>
            <a:off x="7267903" y="6105574"/>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1,502</a:t>
            </a: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1,501</a:t>
            </a:r>
          </a:p>
        </p:txBody>
      </p:sp>
      <p:sp>
        <p:nvSpPr>
          <p:cNvPr id="22" name="TextBox 21"/>
          <p:cNvSpPr txBox="1"/>
          <p:nvPr/>
        </p:nvSpPr>
        <p:spPr>
          <a:xfrm>
            <a:off x="8996855" y="6068787"/>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1,494</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Effect transition="in" filter="fade">
                                      <p:cBhvr>
                                        <p:cTn id="9" dur="1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fltVal val="0"/>
                                          </p:val>
                                        </p:tav>
                                        <p:tav tm="100000">
                                          <p:val>
                                            <p:strVal val="#ppt_w"/>
                                          </p:val>
                                        </p:tav>
                                      </p:tavLst>
                                    </p:anim>
                                    <p:anim calcmode="lin" valueType="num">
                                      <p:cBhvr>
                                        <p:cTn id="15" dur="1000" fill="hold"/>
                                        <p:tgtEl>
                                          <p:spTgt spid="1027"/>
                                        </p:tgtEl>
                                        <p:attrNameLst>
                                          <p:attrName>ppt_h</p:attrName>
                                        </p:attrNameLst>
                                      </p:cBhvr>
                                      <p:tavLst>
                                        <p:tav tm="0">
                                          <p:val>
                                            <p:fltVal val="0"/>
                                          </p:val>
                                        </p:tav>
                                        <p:tav tm="100000">
                                          <p:val>
                                            <p:strVal val="#ppt_h"/>
                                          </p:val>
                                        </p:tav>
                                      </p:tavLst>
                                    </p:anim>
                                    <p:anim calcmode="lin" valueType="num">
                                      <p:cBhvr>
                                        <p:cTn id="16" dur="1000" fill="hold"/>
                                        <p:tgtEl>
                                          <p:spTgt spid="1027"/>
                                        </p:tgtEl>
                                        <p:attrNameLst>
                                          <p:attrName>style.rotation</p:attrName>
                                        </p:attrNameLst>
                                      </p:cBhvr>
                                      <p:tavLst>
                                        <p:tav tm="0">
                                          <p:val>
                                            <p:fltVal val="90"/>
                                          </p:val>
                                        </p:tav>
                                        <p:tav tm="100000">
                                          <p:val>
                                            <p:fltVal val="0"/>
                                          </p:val>
                                        </p:tav>
                                      </p:tavLst>
                                    </p:anim>
                                    <p:animEffect transition="in" filter="fade">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900" decel="100000" fill="hold"/>
                                        <p:tgtEl>
                                          <p:spTgt spid="102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ox(in)">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ox(in)">
                                      <p:cBhvr>
                                        <p:cTn id="75" dur="1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ox(in)">
                                      <p:cBhvr>
                                        <p:cTn id="80" dur="10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ox(in)">
                                      <p:cBhvr>
                                        <p:cTn id="85" dur="10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ox(in)">
                                      <p:cBhvr>
                                        <p:cTn id="90" dur="10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2859464"/>
            <a:ext cx="7961586" cy="2028607"/>
          </a:xfrm>
          <a:prstGeom prst="rect">
            <a:avLst/>
          </a:prstGeom>
          <a:noFill/>
          <a:ln w="9525">
            <a:noFill/>
            <a:miter lim="800000"/>
            <a:headEnd/>
            <a:tailEnd/>
          </a:ln>
          <a:effectLst/>
        </p:spPr>
      </p:pic>
      <p:grpSp>
        <p:nvGrpSpPr>
          <p:cNvPr id="23" name="Group 22"/>
          <p:cNvGrpSpPr/>
          <p:nvPr/>
        </p:nvGrpSpPr>
        <p:grpSpPr>
          <a:xfrm>
            <a:off x="2207240" y="0"/>
            <a:ext cx="7770125" cy="2845746"/>
            <a:chOff x="2251843" y="4012254"/>
            <a:chExt cx="7770125" cy="2845746"/>
          </a:xfrm>
        </p:grpSpPr>
        <p:pic>
          <p:nvPicPr>
            <p:cNvPr id="1027" name="Picture 3"/>
            <p:cNvPicPr>
              <a:picLocks noChangeAspect="1" noChangeArrowheads="1"/>
            </p:cNvPicPr>
            <p:nvPr/>
          </p:nvPicPr>
          <p:blipFill>
            <a:blip r:embed="rId3"/>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1,61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1,71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1,86</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1,95</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2,1</a:t>
              </a:r>
              <a:r>
                <a:rPr lang="en-US" sz="2400" baseline="30000" dirty="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089805"/>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1,49</a:t>
              </a:r>
            </a:p>
          </p:txBody>
        </p:sp>
        <p:sp>
          <p:nvSpPr>
            <p:cNvPr id="16" name="TextBox 15"/>
            <p:cNvSpPr txBox="1"/>
            <p:nvPr/>
          </p:nvSpPr>
          <p:spPr>
            <a:xfrm>
              <a:off x="4833189" y="6068784"/>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1,46</a:t>
              </a:r>
            </a:p>
          </p:txBody>
        </p:sp>
        <p:sp>
          <p:nvSpPr>
            <p:cNvPr id="18" name="TextBox 17"/>
            <p:cNvSpPr txBox="1"/>
            <p:nvPr/>
          </p:nvSpPr>
          <p:spPr>
            <a:xfrm>
              <a:off x="5600444" y="6063529"/>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1,51</a:t>
              </a: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1,51</a:t>
              </a:r>
            </a:p>
          </p:txBody>
        </p:sp>
        <p:sp>
          <p:nvSpPr>
            <p:cNvPr id="20" name="TextBox 19"/>
            <p:cNvSpPr txBox="1"/>
            <p:nvPr/>
          </p:nvSpPr>
          <p:spPr>
            <a:xfrm>
              <a:off x="7267903" y="6089808"/>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1,502</a:t>
              </a: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1,501</a:t>
              </a:r>
            </a:p>
          </p:txBody>
        </p:sp>
        <p:sp>
          <p:nvSpPr>
            <p:cNvPr id="22" name="TextBox 21"/>
            <p:cNvSpPr txBox="1"/>
            <p:nvPr/>
          </p:nvSpPr>
          <p:spPr>
            <a:xfrm>
              <a:off x="8996855" y="6084553"/>
              <a:ext cx="877615" cy="461665"/>
            </a:xfrm>
            <a:prstGeom prst="rect">
              <a:avLst/>
            </a:prstGeom>
            <a:solidFill>
              <a:schemeClr val="bg1"/>
            </a:solidFill>
          </p:spPr>
          <p:txBody>
            <a:bodyPr wrap="square" rtlCol="0">
              <a:spAutoFit/>
            </a:bodyPr>
            <a:lstStyle/>
            <a:p>
              <a:pPr algn="ctr"/>
              <a:r>
                <a:rPr lang="en-US" sz="2400" dirty="0">
                  <a:solidFill>
                    <a:srgbClr val="FF00FF"/>
                  </a:solidFill>
                  <a:latin typeface="Times New Roman" pitchFamily="18" charset="0"/>
                  <a:cs typeface="Times New Roman" pitchFamily="18" charset="0"/>
                </a:rPr>
                <a:t>1,494</a:t>
              </a:r>
            </a:p>
          </p:txBody>
        </p:sp>
      </p:grpSp>
      <p:sp>
        <p:nvSpPr>
          <p:cNvPr id="24" name="Rectangle 23"/>
          <p:cNvSpPr/>
          <p:nvPr/>
        </p:nvSpPr>
        <p:spPr>
          <a:xfrm>
            <a:off x="8056178" y="2916649"/>
            <a:ext cx="4135821"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Nhận xét về mối liên hệ giữa góc tới và góc khúc xạ: Góc tới tăng thì góc khúc xạ cũng tăng theo.</a:t>
            </a:r>
            <a:endParaRPr lang="en-US" sz="28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94596" y="4958088"/>
            <a:ext cx="9427779" cy="824542"/>
          </a:xfrm>
          <a:prstGeom prst="rect">
            <a:avLst/>
          </a:prstGeom>
          <a:noFill/>
          <a:ln w="9525">
            <a:solidFill>
              <a:srgbClr val="FF00FF"/>
            </a:solid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94597" y="5892896"/>
            <a:ext cx="9412014" cy="91780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3994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68115"/>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môi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trường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giá</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trị</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bằng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tỉ</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số</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giữa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sáng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trong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chân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không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và</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tốc</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độ</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của</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2466413"/>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n=</a:t>
              </a: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c</a:t>
              </a: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v</a:t>
              </a:r>
            </a:p>
          </p:txBody>
        </p:sp>
      </p:grpSp>
      <p:sp>
        <p:nvSpPr>
          <p:cNvPr id="16" name="Rectangle 3"/>
          <p:cNvSpPr>
            <a:spLocks noChangeArrowheads="1"/>
          </p:cNvSpPr>
          <p:nvPr/>
        </p:nvSpPr>
        <p:spPr bwMode="auto">
          <a:xfrm>
            <a:off x="0" y="3155829"/>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m/s.</a:t>
            </a:r>
          </a:p>
        </p:txBody>
      </p:sp>
      <p:sp>
        <p:nvSpPr>
          <p:cNvPr id="15" name="Rectangle 3"/>
          <p:cNvSpPr>
            <a:spLocks noChangeArrowheads="1"/>
          </p:cNvSpPr>
          <p:nvPr/>
        </p:nvSpPr>
        <p:spPr bwMode="auto">
          <a:xfrm>
            <a:off x="0" y="39976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441807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4838485"/>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26" name="Group 25"/>
          <p:cNvGrpSpPr/>
          <p:nvPr/>
        </p:nvGrpSpPr>
        <p:grpSpPr>
          <a:xfrm>
            <a:off x="945643" y="5672617"/>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28"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sin </a:t>
                </a:r>
                <a:r>
                  <a:rPr lang="en-US" sz="2800" dirty="0" err="1">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sin r</a:t>
                </a: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a:t>
                </a: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style.rotation</p:attrName>
                                        </p:attrNameLst>
                                      </p:cBhvr>
                                      <p:tavLst>
                                        <p:tav tm="0">
                                          <p:val>
                                            <p:fltVal val="360"/>
                                          </p:val>
                                        </p:tav>
                                        <p:tav tm="100000">
                                          <p:val>
                                            <p:fltVal val="0"/>
                                          </p:val>
                                        </p:tav>
                                      </p:tavLst>
                                    </p:anim>
                                    <p:animEffect transition="in" filter="fade">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988676" y="0"/>
            <a:ext cx="4254782" cy="362606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3996" y="3565515"/>
            <a:ext cx="8444240" cy="81910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03038" y="4382808"/>
            <a:ext cx="8373499" cy="68415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904384" y="5171911"/>
            <a:ext cx="10004648" cy="105546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strips(downRight)">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strips(downRight)">
                                      <p:cBhvr>
                                        <p:cTn id="20" dur="10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strips(downRight)">
                                      <p:cBhvr>
                                        <p:cTn id="2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170640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2126818"/>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3" name="Group 25"/>
          <p:cNvGrpSpPr/>
          <p:nvPr/>
        </p:nvGrpSpPr>
        <p:grpSpPr>
          <a:xfrm>
            <a:off x="945643" y="2960950"/>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4"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sin </a:t>
                </a:r>
                <a:r>
                  <a:rPr lang="en-US" sz="2800" dirty="0" err="1">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sin r</a:t>
                </a: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a:t>
                </a: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6" name="Rectangle 3"/>
          <p:cNvSpPr>
            <a:spLocks noChangeArrowheads="1"/>
          </p:cNvSpPr>
          <p:nvPr/>
        </p:nvSpPr>
        <p:spPr bwMode="auto">
          <a:xfrm>
            <a:off x="0" y="395036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7441324" y="3020917"/>
            <a:ext cx="4750676" cy="3837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36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4)">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action="ppaction://hlinkfile"/>
          </p:cNvPr>
          <p:cNvPicPr>
            <a:picLocks noChangeAspect="1" noChangeArrowheads="1"/>
          </p:cNvPicPr>
          <p:nvPr/>
        </p:nvPicPr>
        <p:blipFill>
          <a:blip r:embed="rId3"/>
          <a:srcRect/>
          <a:stretch>
            <a:fillRect/>
          </a:stretch>
        </p:blipFill>
        <p:spPr bwMode="auto">
          <a:xfrm>
            <a:off x="0" y="772534"/>
            <a:ext cx="12192000" cy="529753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317390"/>
            <a:ext cx="12192000" cy="1815882"/>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Trong thí nghiệm trên, ban đầu ta quan sát thấy cả tia phản xạ và tia khúc xạ. Khi tăng dần góc tới từ 0° đến 90°, tia khúc xạ mờ dần, tia phản xạ sáng dần. Khi góc tới lớn hơn một giá trị nào đó thì ta chỉ thấy tia phản xạ. Hiện tượng này được gọi là hiện tượng phản xạ toàn phần.</a:t>
            </a:r>
            <a:endParaRPr lang="en-US"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286070" y="-1"/>
            <a:ext cx="7625009" cy="439857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36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08484" y="1497724"/>
            <a:ext cx="7383516" cy="3539430"/>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 Thực hiện thí nghiệm kiểm tra điều kiện để xảy ra phản xạ toàn phần với hai môi trường nước và không khí, ta cần phải tuân thủ đúng 2 điều kiện:</a:t>
            </a:r>
          </a:p>
          <a:p>
            <a:pPr algn="just"/>
            <a:r>
              <a:rPr lang="vi-VN" sz="3200" dirty="0">
                <a:solidFill>
                  <a:srgbClr val="FF00FF"/>
                </a:solidFill>
                <a:latin typeface="Times New Roman" pitchFamily="18" charset="0"/>
                <a:cs typeface="Times New Roman" pitchFamily="18" charset="0"/>
              </a:rPr>
              <a:t>+ Chiếu tia sáng truyền từ môi trường nước sang môi trường không khí.</a:t>
            </a:r>
          </a:p>
          <a:p>
            <a:pPr algn="just"/>
            <a:r>
              <a:rPr lang="vi-VN" sz="3200" dirty="0">
                <a:solidFill>
                  <a:srgbClr val="FF00FF"/>
                </a:solidFill>
                <a:latin typeface="Times New Roman" pitchFamily="18" charset="0"/>
                <a:cs typeface="Times New Roman" pitchFamily="18" charset="0"/>
              </a:rPr>
              <a:t>+ Chiếu góc tới lớn hơn góc i</a:t>
            </a:r>
            <a:r>
              <a:rPr lang="vi-VN" sz="3200" baseline="-25000" dirty="0">
                <a:solidFill>
                  <a:srgbClr val="FF00FF"/>
                </a:solidFill>
                <a:latin typeface="Times New Roman" pitchFamily="18" charset="0"/>
                <a:cs typeface="Times New Roman" pitchFamily="18" charset="0"/>
              </a:rPr>
              <a:t>th</a:t>
            </a:r>
            <a:r>
              <a:rPr lang="vi-VN" sz="3200" dirty="0">
                <a:solidFill>
                  <a:srgbClr val="FF00FF"/>
                </a:solidFill>
                <a:latin typeface="Times New Roman" pitchFamily="18" charset="0"/>
                <a:cs typeface="Times New Roman" pitchFamily="18" charset="0"/>
              </a:rPr>
              <a:t> = 48</a:t>
            </a:r>
            <a:r>
              <a:rPr lang="vi-VN"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45’.</a:t>
            </a:r>
          </a:p>
        </p:txBody>
      </p:sp>
      <p:pic>
        <p:nvPicPr>
          <p:cNvPr id="8194" name="Picture 2"/>
          <p:cNvPicPr>
            <a:picLocks noChangeAspect="1" noChangeArrowheads="1"/>
          </p:cNvPicPr>
          <p:nvPr/>
        </p:nvPicPr>
        <p:blipFill>
          <a:blip r:embed="rId2"/>
          <a:srcRect/>
          <a:stretch>
            <a:fillRect/>
          </a:stretch>
        </p:blipFill>
        <p:spPr bwMode="auto">
          <a:xfrm>
            <a:off x="0" y="0"/>
            <a:ext cx="4871545" cy="552214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62618" y="5424126"/>
            <a:ext cx="7756624" cy="67870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83786" y="6132786"/>
            <a:ext cx="9396922" cy="7252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heel(4)">
                                      <p:cBhvr>
                                        <p:cTn id="14" dur="10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ppt_w</p:attrName>
                                        </p:attrNameLst>
                                      </p:cBhvr>
                                      <p:tavLst>
                                        <p:tav tm="0">
                                          <p:val>
                                            <p:fltVal val="0"/>
                                          </p:val>
                                        </p:tav>
                                        <p:tav tm="100000">
                                          <p:val>
                                            <p:strVal val="#ppt_w"/>
                                          </p:val>
                                        </p:tav>
                                      </p:tavLst>
                                    </p:anim>
                                    <p:anim calcmode="lin" valueType="num">
                                      <p:cBhvr>
                                        <p:cTn id="20" dur="10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heel(4)">
                                      <p:cBhvr>
                                        <p:cTn id="25" dur="1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heel(4)">
                                      <p:cBhvr>
                                        <p:cTn id="30" dur="10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heel(4)">
                                      <p:cBhvr>
                                        <p:cTn id="3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grpSp>
        <p:nvGrpSpPr>
          <p:cNvPr id="24" name="Group 23"/>
          <p:cNvGrpSpPr/>
          <p:nvPr/>
        </p:nvGrpSpPr>
        <p:grpSpPr>
          <a:xfrm>
            <a:off x="1844523" y="3528506"/>
            <a:ext cx="1891812" cy="1011957"/>
            <a:chOff x="5281448" y="5183888"/>
            <a:chExt cx="1891812" cy="1011957"/>
          </a:xfrm>
        </p:grpSpPr>
        <p:sp>
          <p:nvSpPr>
            <p:cNvPr id="27" name="TextBox 26"/>
            <p:cNvSpPr txBox="1"/>
            <p:nvPr/>
          </p:nvSpPr>
          <p:spPr>
            <a:xfrm>
              <a:off x="6615975" y="5672625"/>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5281448" y="5457172"/>
              <a:ext cx="1072005"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sin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th</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6206073" y="5467674"/>
              <a:ext cx="478457" cy="523220"/>
            </a:xfrm>
            <a:prstGeom prst="rect">
              <a:avLst/>
            </a:prstGeom>
            <a:solidFill>
              <a:schemeClr val="bg1"/>
            </a:solidFill>
          </p:spPr>
          <p:txBody>
            <a:bodyPr wrap="square" rtlCol="0">
              <a:spAutoFit/>
            </a:bodyPr>
            <a:lstStyle/>
            <a:p>
              <a:pPr algn="ct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6600199" y="5183888"/>
              <a:ext cx="557285" cy="523220"/>
            </a:xfrm>
            <a:prstGeom prst="rect">
              <a:avLst/>
            </a:prstGeom>
            <a:solidFill>
              <a:schemeClr val="bg1"/>
            </a:solid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n</a:t>
              </a:r>
              <a:r>
                <a:rPr lang="en-US" sz="2800" baseline="-25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6668763" y="5753651"/>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6" name="Rectangle 3"/>
          <p:cNvSpPr>
            <a:spLocks noChangeArrowheads="1"/>
          </p:cNvSpPr>
          <p:nvPr/>
        </p:nvSpPr>
        <p:spPr bwMode="auto">
          <a:xfrm>
            <a:off x="0" y="16801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sp>
        <p:nvSpPr>
          <p:cNvPr id="21" name="Rectangle 3"/>
          <p:cNvSpPr>
            <a:spLocks noChangeArrowheads="1"/>
          </p:cNvSpPr>
          <p:nvPr/>
        </p:nvSpPr>
        <p:spPr bwMode="auto">
          <a:xfrm>
            <a:off x="0" y="208477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a:t>
            </a:r>
          </a:p>
        </p:txBody>
      </p:sp>
      <p:sp>
        <p:nvSpPr>
          <p:cNvPr id="22" name="Rectangle 3"/>
          <p:cNvSpPr>
            <a:spLocks noChangeArrowheads="1"/>
          </p:cNvSpPr>
          <p:nvPr/>
        </p:nvSpPr>
        <p:spPr bwMode="auto">
          <a:xfrm>
            <a:off x="0" y="252095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294136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th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th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1000"/>
                                        <p:tgtEl>
                                          <p:spTgt spid="23"/>
                                        </p:tgtEl>
                                      </p:cBhvr>
                                    </p:animEffect>
                                  </p:childTnLst>
                                </p:cTn>
                              </p:par>
                            </p:childTnLst>
                          </p:cTn>
                        </p:par>
                        <p:par>
                          <p:cTn id="18" fill="hold">
                            <p:stCondLst>
                              <p:cond delay="1000"/>
                            </p:stCondLst>
                            <p:childTnLst>
                              <p:par>
                                <p:cTn id="19" presetID="21"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4)">
                                      <p:cBhvr>
                                        <p:cTn id="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749834"/>
            <a:ext cx="12192000" cy="3108543"/>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vi-VN" sz="2800" dirty="0"/>
              <a:t> </a:t>
            </a:r>
            <a:r>
              <a:rPr lang="vi-VN" sz="2800" dirty="0">
                <a:solidFill>
                  <a:srgbClr val="FF00FF"/>
                </a:solidFill>
                <a:latin typeface="Times New Roman" pitchFamily="18" charset="0"/>
                <a:cs typeface="Times New Roman" pitchFamily="18" charset="0"/>
              </a:rPr>
              <a:t>Vì khi tia sáng đi từ không khí sang nước, tại mặt phân cách giữa hai môi trường xảy ra hiện tượng khúc xạ ánh sáng, chiết suất của nước lớn hơn chiết suất của không khí nên tia khúc xạ trong môi trường nước gần pháp tuyến hơn so với tia tới, do đó đường kéo dài của tia tới trong môi trường nước được nâng lên cao hơn, cắt với đường vuông góc với mặt phân cách và đi qua vị trí vật thật tại điểm gần mặt nước hơn.</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Do vậy, khi ta quan sát một vật ở dưới đáy bể nước (hình 3.8), ta có cảm giác vật và đáy bể ở gần mặt nước hơn so với thực tế.</a:t>
            </a:r>
            <a:endParaRPr lang="en-US" dirty="0">
              <a:solidFill>
                <a:srgbClr val="FF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450471" y="0"/>
            <a:ext cx="9238593" cy="385996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36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19176"/>
            <a:ext cx="12192000" cy="44625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2649" y="551810"/>
            <a:ext cx="8739352" cy="5693866"/>
          </a:xfrm>
          <a:prstGeom prst="rect">
            <a:avLst/>
          </a:prstGeom>
          <a:noFill/>
        </p:spPr>
        <p:txBody>
          <a:bodyPr wrap="square" rtlCol="0">
            <a:spAutoFit/>
          </a:bodyPr>
          <a:lstStyle/>
          <a:p>
            <a:pPr algn="just"/>
            <a:r>
              <a:rPr lang="en-US" sz="2800" dirty="0">
                <a:latin typeface="+mj-lt"/>
              </a:rPr>
              <a:t>	</a:t>
            </a:r>
            <a:r>
              <a:rPr lang="vi-VN" sz="2800" dirty="0">
                <a:solidFill>
                  <a:srgbClr val="FF00FF"/>
                </a:solidFill>
                <a:latin typeface="+mj-lt"/>
              </a:rPr>
              <a:t>Khi người thợ lặn dưới nước nhìn lên trên chỉ thấy có một vùng hình tròn sáng ở mặt nước, phía ngoài vùng đó bị tối đen mặc dù bên trên không có vật che sáng. Vì:</a:t>
            </a:r>
          </a:p>
          <a:p>
            <a:pPr algn="just"/>
            <a:r>
              <a:rPr lang="vi-VN" sz="2800" dirty="0">
                <a:solidFill>
                  <a:srgbClr val="FF00FF"/>
                </a:solidFill>
                <a:latin typeface="+mj-lt"/>
              </a:rPr>
              <a:t>+ Ta chỉ quan sát được vật khi có ánh sáng truyền vào mắt ta, khi không có ánh sáng từ vật truyền vào mắt ta thì sẽ thấy tối đen.</a:t>
            </a:r>
          </a:p>
          <a:p>
            <a:pPr algn="just"/>
            <a:r>
              <a:rPr lang="vi-VN" sz="2800" dirty="0">
                <a:solidFill>
                  <a:srgbClr val="FF00FF"/>
                </a:solidFill>
                <a:latin typeface="+mj-lt"/>
              </a:rPr>
              <a:t>+ Tia sáng truyền theo chiều nào thì cũng truyền ngược lại theo chiều đó.</a:t>
            </a:r>
          </a:p>
          <a:p>
            <a:pPr algn="just"/>
            <a:r>
              <a:rPr lang="vi-VN" sz="2800" dirty="0">
                <a:solidFill>
                  <a:srgbClr val="FF00FF"/>
                </a:solidFill>
                <a:latin typeface="+mj-lt"/>
              </a:rPr>
              <a:t>+ Khi tia sáng truyền từ môi trường trong suốt này sang môi trường trong suốt khác thì tại mặt phân cách giữa hai môi trường xảy ra hiện tượng khúc xạ ánh sáng.</a:t>
            </a:r>
          </a:p>
          <a:p>
            <a:pPr algn="just"/>
            <a:r>
              <a:rPr lang="vi-VN" sz="2800" dirty="0">
                <a:solidFill>
                  <a:srgbClr val="FF00FF"/>
                </a:solidFill>
                <a:latin typeface="+mj-lt"/>
              </a:rPr>
              <a:t>Do vậy, chỉ nhìn được một vùng không gian có giới hạn bởi hai chùm tia sáng như hình ảnh minh họa phía trên.</a:t>
            </a:r>
            <a:endParaRPr lang="en-US" dirty="0">
              <a:solidFill>
                <a:srgbClr val="FF00FF"/>
              </a:solidFill>
              <a:latin typeface="+mj-lt"/>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0" y="1"/>
            <a:ext cx="3460691" cy="6858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 y="2094539"/>
            <a:ext cx="3367015" cy="279279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36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par>
                          <p:cTn id="19" fill="hold">
                            <p:stCondLst>
                              <p:cond delay="1000"/>
                            </p:stCondLst>
                            <p:childTnLst>
                              <p:par>
                                <p:cTn id="20" presetID="53" presetClass="exit" presetSubtype="0" fill="hold" nodeType="afterEffect">
                                  <p:stCondLst>
                                    <p:cond delay="0"/>
                                  </p:stCondLst>
                                  <p:childTnLst>
                                    <p:anim calcmode="lin" valueType="num">
                                      <p:cBhvr>
                                        <p:cTn id="21" dur="1000"/>
                                        <p:tgtEl>
                                          <p:spTgt spid="10242"/>
                                        </p:tgtEl>
                                        <p:attrNameLst>
                                          <p:attrName>ppt_w</p:attrName>
                                        </p:attrNameLst>
                                      </p:cBhvr>
                                      <p:tavLst>
                                        <p:tav tm="0">
                                          <p:val>
                                            <p:strVal val="ppt_w"/>
                                          </p:val>
                                        </p:tav>
                                        <p:tav tm="100000">
                                          <p:val>
                                            <p:fltVal val="0"/>
                                          </p:val>
                                        </p:tav>
                                      </p:tavLst>
                                    </p:anim>
                                    <p:anim calcmode="lin" valueType="num">
                                      <p:cBhvr>
                                        <p:cTn id="22" dur="1000"/>
                                        <p:tgtEl>
                                          <p:spTgt spid="10242"/>
                                        </p:tgtEl>
                                        <p:attrNameLst>
                                          <p:attrName>ppt_h</p:attrName>
                                        </p:attrNameLst>
                                      </p:cBhvr>
                                      <p:tavLst>
                                        <p:tav tm="0">
                                          <p:val>
                                            <p:strVal val="ppt_h"/>
                                          </p:val>
                                        </p:tav>
                                        <p:tav tm="100000">
                                          <p:val>
                                            <p:fltVal val="0"/>
                                          </p:val>
                                        </p:tav>
                                      </p:tavLst>
                                    </p:anim>
                                    <p:animEffect transition="out" filter="fade">
                                      <p:cBhvr>
                                        <p:cTn id="23" dur="1000"/>
                                        <p:tgtEl>
                                          <p:spTgt spid="10242"/>
                                        </p:tgtEl>
                                      </p:cBhvr>
                                    </p:animEffect>
                                    <p:set>
                                      <p:cBhvr>
                                        <p:cTn id="24" dur="1" fill="hold">
                                          <p:stCondLst>
                                            <p:cond delay="999"/>
                                          </p:stCondLst>
                                        </p:cTn>
                                        <p:tgtEl>
                                          <p:spTgt spid="10242"/>
                                        </p:tgtEl>
                                        <p:attrNameLst>
                                          <p:attrName>style.visibility</p:attrName>
                                        </p:attrNameLst>
                                      </p:cBhvr>
                                      <p:to>
                                        <p:strVal val="hidden"/>
                                      </p:to>
                                    </p:set>
                                  </p:childTnLst>
                                </p:cTn>
                              </p:par>
                              <p:par>
                                <p:cTn id="25" presetID="49" presetClass="entr" presetSubtype="0" decel="100000" fill="hold" nodeType="withEffect">
                                  <p:stCondLst>
                                    <p:cond delay="0"/>
                                  </p:stCondLst>
                                  <p:childTnLst>
                                    <p:set>
                                      <p:cBhvr>
                                        <p:cTn id="26" dur="1" fill="hold">
                                          <p:stCondLst>
                                            <p:cond delay="0"/>
                                          </p:stCondLst>
                                        </p:cTn>
                                        <p:tgtEl>
                                          <p:spTgt spid="10243"/>
                                        </p:tgtEl>
                                        <p:attrNameLst>
                                          <p:attrName>style.visibility</p:attrName>
                                        </p:attrNameLst>
                                      </p:cBhvr>
                                      <p:to>
                                        <p:strVal val="visible"/>
                                      </p:to>
                                    </p:set>
                                    <p:anim calcmode="lin" valueType="num">
                                      <p:cBhvr>
                                        <p:cTn id="27" dur="1000" fill="hold"/>
                                        <p:tgtEl>
                                          <p:spTgt spid="10243"/>
                                        </p:tgtEl>
                                        <p:attrNameLst>
                                          <p:attrName>ppt_w</p:attrName>
                                        </p:attrNameLst>
                                      </p:cBhvr>
                                      <p:tavLst>
                                        <p:tav tm="0">
                                          <p:val>
                                            <p:fltVal val="0"/>
                                          </p:val>
                                        </p:tav>
                                        <p:tav tm="100000">
                                          <p:val>
                                            <p:strVal val="#ppt_w"/>
                                          </p:val>
                                        </p:tav>
                                      </p:tavLst>
                                    </p:anim>
                                    <p:anim calcmode="lin" valueType="num">
                                      <p:cBhvr>
                                        <p:cTn id="28" dur="1000" fill="hold"/>
                                        <p:tgtEl>
                                          <p:spTgt spid="10243"/>
                                        </p:tgtEl>
                                        <p:attrNameLst>
                                          <p:attrName>ppt_h</p:attrName>
                                        </p:attrNameLst>
                                      </p:cBhvr>
                                      <p:tavLst>
                                        <p:tav tm="0">
                                          <p:val>
                                            <p:fltVal val="0"/>
                                          </p:val>
                                        </p:tav>
                                        <p:tav tm="100000">
                                          <p:val>
                                            <p:strVal val="#ppt_h"/>
                                          </p:val>
                                        </p:tav>
                                      </p:tavLst>
                                    </p:anim>
                                    <p:anim calcmode="lin" valueType="num">
                                      <p:cBhvr>
                                        <p:cTn id="29" dur="1000" fill="hold"/>
                                        <p:tgtEl>
                                          <p:spTgt spid="10243"/>
                                        </p:tgtEl>
                                        <p:attrNameLst>
                                          <p:attrName>style.rotation</p:attrName>
                                        </p:attrNameLst>
                                      </p:cBhvr>
                                      <p:tavLst>
                                        <p:tav tm="0">
                                          <p:val>
                                            <p:fltVal val="360"/>
                                          </p:val>
                                        </p:tav>
                                        <p:tav tm="100000">
                                          <p:val>
                                            <p:fltVal val="0"/>
                                          </p:val>
                                        </p:tav>
                                      </p:tavLst>
                                    </p:anim>
                                    <p:animEffect transition="in" filter="fade">
                                      <p:cBhvr>
                                        <p:cTn id="3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268047"/>
            <a:ext cx="12192000" cy="138499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Nếu phần lõi sợi quang có chiết suất n</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và lớp vỏ có chiết suất n</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thì các chiết suất này phải có đặc điểm: Chiết suất n</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phải nhỏ hơn chiết suất n</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Là điều kiện cần để xảy ra hiện tượng phản xạ toàn phần.</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497770" y="0"/>
            <a:ext cx="9175531" cy="533018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 </a:t>
            </a:r>
            <a:r>
              <a:rPr lang="vi-VN" sz="2800" dirty="0">
                <a:solidFill>
                  <a:srgbClr val="FF0000"/>
                </a:solidFill>
                <a:latin typeface="Times New Roman" pitchFamily="18" charset="0"/>
                <a:cs typeface="Times New Roman" pitchFamily="18" charset="0"/>
              </a:rPr>
              <a:t>Khi một phần chiếc đũa bị nhúng trong nước, ta thấy chiếc đũa như bị gãy khúc tại mặt phân cách là do</a:t>
            </a:r>
          </a:p>
          <a:p>
            <a:pPr algn="just"/>
            <a:r>
              <a:rPr lang="vi-VN" sz="2800" dirty="0">
                <a:solidFill>
                  <a:srgbClr val="FF0000"/>
                </a:solidFill>
                <a:latin typeface="Times New Roman" pitchFamily="18" charset="0"/>
                <a:cs typeface="Times New Roman" pitchFamily="18" charset="0"/>
              </a:rPr>
              <a:t>A. hiện tượng truyền thẳng ánh sáng.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hiện tượng phản xạ ánh sáng.</a:t>
            </a:r>
          </a:p>
          <a:p>
            <a:pPr algn="just"/>
            <a:r>
              <a:rPr lang="vi-VN" sz="2800" dirty="0">
                <a:solidFill>
                  <a:srgbClr val="FF0000"/>
                </a:solidFill>
                <a:latin typeface="Times New Roman" pitchFamily="18" charset="0"/>
                <a:cs typeface="Times New Roman" pitchFamily="18" charset="0"/>
              </a:rPr>
              <a:t>C. hiện tượng tạo bóng đen sau vật chắn.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hiện tượng khúc xạ ánh sáng.</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a:t>
            </a:r>
            <a:r>
              <a:rPr lang="vi-VN" sz="2800" dirty="0">
                <a:solidFill>
                  <a:srgbClr val="FF0000"/>
                </a:solidFill>
                <a:latin typeface="Times New Roman" pitchFamily="18" charset="0"/>
                <a:cs typeface="Times New Roman" pitchFamily="18" charset="0"/>
              </a:rPr>
              <a:t> Hiện tượng khúc xạ ánh sáng là</a:t>
            </a:r>
          </a:p>
          <a:p>
            <a:pPr algn="just"/>
            <a:r>
              <a:rPr lang="vi-VN" sz="2800" dirty="0">
                <a:solidFill>
                  <a:srgbClr val="FF0000"/>
                </a:solidFill>
                <a:latin typeface="Times New Roman" pitchFamily="18" charset="0"/>
                <a:cs typeface="Times New Roman" pitchFamily="18" charset="0"/>
              </a:rPr>
              <a:t>A. hiện tượng tia sáng bị uốn cong khi đi từ môi trường trong suốt này sang môi trường trong suốt khác.</a:t>
            </a:r>
          </a:p>
          <a:p>
            <a:pPr algn="just"/>
            <a:r>
              <a:rPr lang="vi-VN" sz="2800" dirty="0">
                <a:solidFill>
                  <a:srgbClr val="FF0000"/>
                </a:solidFill>
                <a:latin typeface="Times New Roman" pitchFamily="18" charset="0"/>
                <a:cs typeface="Times New Roman" pitchFamily="18" charset="0"/>
              </a:rPr>
              <a:t>B. hiện tượng tia sáng bị gãy khúc tại mặt phân cách khi chiếu xiên góc từ môi trường trong suốt này sang môi trường trong suốt khác.</a:t>
            </a:r>
          </a:p>
          <a:p>
            <a:pPr algn="just"/>
            <a:r>
              <a:rPr lang="vi-VN" sz="2800" dirty="0">
                <a:solidFill>
                  <a:srgbClr val="FF0000"/>
                </a:solidFill>
                <a:latin typeface="Times New Roman" pitchFamily="18" charset="0"/>
                <a:cs typeface="Times New Roman" pitchFamily="18" charset="0"/>
              </a:rPr>
              <a:t>C. hiện tượng tia sáng khi bị gãy khúc tại mặt phân cách khi chiếu vuông góc từ môi trường trong suốt này sang môi trường trong suốt khác.</a:t>
            </a:r>
          </a:p>
          <a:p>
            <a:pPr algn="just"/>
            <a:r>
              <a:rPr lang="vi-VN" sz="2800" dirty="0">
                <a:solidFill>
                  <a:srgbClr val="FF0000"/>
                </a:solidFill>
                <a:latin typeface="Times New Roman" pitchFamily="18" charset="0"/>
                <a:cs typeface="Times New Roman" pitchFamily="18" charset="0"/>
              </a:rPr>
              <a:t>D. hiện tượng tia sáng bị biến mất tại mặt phân cách khi đi từ môi trường trong suốt này sang môi trường trong suốt khác.</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6432334" y="1749972"/>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478923"/>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Trong hiện tượng khúc xạ ánh sáng giữa hai môi trường xác định, chọn phát biểu </a:t>
            </a:r>
            <a:r>
              <a:rPr lang="vi-VN" sz="2800" b="1" dirty="0">
                <a:solidFill>
                  <a:srgbClr val="FF0000"/>
                </a:solidFill>
                <a:latin typeface="Times New Roman" pitchFamily="18" charset="0"/>
                <a:cs typeface="Times New Roman" pitchFamily="18" charset="0"/>
              </a:rPr>
              <a:t>sai</a:t>
            </a:r>
            <a:r>
              <a:rPr lang="vi-VN" sz="2800" dirty="0">
                <a:solidFill>
                  <a:srgbClr val="FF0000"/>
                </a:solidFill>
                <a:latin typeface="Times New Roman" pitchFamily="18" charset="0"/>
                <a:cs typeface="Times New Roman" pitchFamily="18" charset="0"/>
              </a:rPr>
              <a:t> khi nói về mối liên hệ giữa góc tới i và góc khúc xạ </a:t>
            </a:r>
            <a:r>
              <a:rPr lang="en-US" sz="2800" dirty="0">
                <a:solidFill>
                  <a:srgbClr val="FF0000"/>
                </a:solidFill>
                <a:latin typeface="Times New Roman" pitchFamily="18" charset="0"/>
                <a:cs typeface="Times New Roman" pitchFamily="18" charset="0"/>
              </a:rPr>
              <a:t>r</a:t>
            </a:r>
            <a:r>
              <a:rPr lang="vi-VN" sz="2800" dirty="0">
                <a:solidFill>
                  <a:srgbClr val="FF0000"/>
                </a:solidFill>
                <a:latin typeface="Times New Roman" pitchFamily="18" charset="0"/>
                <a:cs typeface="Times New Roman" pitchFamily="18" charset="0"/>
              </a:rPr>
              <a:t>.</a:t>
            </a:r>
          </a:p>
          <a:p>
            <a:r>
              <a:rPr lang="vi-VN" sz="2800" dirty="0">
                <a:solidFill>
                  <a:srgbClr val="FF0000"/>
                </a:solidFill>
                <a:latin typeface="Times New Roman" pitchFamily="18" charset="0"/>
                <a:cs typeface="Times New Roman" pitchFamily="18" charset="0"/>
              </a:rPr>
              <a:t>A. Khi góc tới tăng thì góc khúc xạ tăng.</a:t>
            </a:r>
          </a:p>
          <a:p>
            <a:r>
              <a:rPr lang="vi-VN" sz="2800" dirty="0">
                <a:solidFill>
                  <a:srgbClr val="FF0000"/>
                </a:solidFill>
                <a:latin typeface="Times New Roman" pitchFamily="18" charset="0"/>
                <a:cs typeface="Times New Roman" pitchFamily="18" charset="0"/>
              </a:rPr>
              <a:t>B. Tỉ số giữa góc tới và góc khúc xạ là một hằng số.</a:t>
            </a:r>
          </a:p>
          <a:p>
            <a:r>
              <a:rPr lang="vi-VN" sz="2800" dirty="0">
                <a:solidFill>
                  <a:srgbClr val="FF0000"/>
                </a:solidFill>
                <a:latin typeface="Times New Roman" pitchFamily="18" charset="0"/>
                <a:cs typeface="Times New Roman" pitchFamily="18" charset="0"/>
              </a:rPr>
              <a:t>C. Tỉ số giữa sin góc tới và sin góc khúc xạ là một hằng số.</a:t>
            </a:r>
          </a:p>
          <a:p>
            <a:r>
              <a:rPr lang="vi-VN" sz="2800" dirty="0">
                <a:solidFill>
                  <a:srgbClr val="FF0000"/>
                </a:solidFill>
                <a:latin typeface="Times New Roman" pitchFamily="18" charset="0"/>
                <a:cs typeface="Times New Roman" pitchFamily="18" charset="0"/>
              </a:rPr>
              <a:t>D. Khi góc tới i=0</a:t>
            </a:r>
            <a:r>
              <a:rPr lang="en-US" sz="2800" baseline="30000" dirty="0">
                <a:solidFill>
                  <a:srgbClr val="FF0000"/>
                </a:solidFill>
                <a:latin typeface="Times New Roman" pitchFamily="18" charset="0"/>
                <a:cs typeface="Times New Roman" pitchFamily="18" charset="0"/>
              </a:rPr>
              <a:t>0</a:t>
            </a:r>
            <a:r>
              <a:rPr lang="vi-VN" sz="2800" dirty="0">
                <a:solidFill>
                  <a:srgbClr val="FF0000"/>
                </a:solidFill>
                <a:latin typeface="Times New Roman" pitchFamily="18" charset="0"/>
                <a:cs typeface="Times New Roman" pitchFamily="18" charset="0"/>
              </a:rPr>
              <a:t> thì góc khúc xạ r=0</a:t>
            </a:r>
            <a:r>
              <a:rPr lang="en-US" sz="2800" baseline="30000" dirty="0">
                <a:solidFill>
                  <a:srgbClr val="FF0000"/>
                </a:solidFill>
                <a:latin typeface="Times New Roman" pitchFamily="18" charset="0"/>
                <a:cs typeface="Times New Roman" pitchFamily="18" charset="0"/>
              </a:rPr>
              <a:t>0</a:t>
            </a:r>
            <a:r>
              <a:rPr lang="vi-VN"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4:</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Khi truyền trong chân không, ánh sáng có tốc độ là 300 000 km/s. Biết chiết suất của thuỷ tinh với ánh sáng đỏ là 1,5. Ánh sáng đỏ truyền trong thuỷ tinh với</a:t>
            </a:r>
          </a:p>
          <a:p>
            <a:pPr algn="just"/>
            <a:r>
              <a:rPr lang="vi-VN" sz="2800" dirty="0">
                <a:solidFill>
                  <a:srgbClr val="FF0000"/>
                </a:solidFill>
                <a:latin typeface="Times New Roman" pitchFamily="18" charset="0"/>
                <a:cs typeface="Times New Roman" pitchFamily="18" charset="0"/>
              </a:rPr>
              <a:t>có tốc độ là</a:t>
            </a:r>
          </a:p>
          <a:p>
            <a:pPr marL="514350" indent="-514350" algn="just">
              <a:buAutoNum type="alphaUcPeriod"/>
            </a:pPr>
            <a:r>
              <a:rPr lang="vi-VN" sz="2800" dirty="0">
                <a:solidFill>
                  <a:srgbClr val="FF0000"/>
                </a:solidFill>
                <a:latin typeface="Times New Roman" pitchFamily="18" charset="0"/>
                <a:cs typeface="Times New Roman" pitchFamily="18" charset="0"/>
              </a:rPr>
              <a:t>150 000 km/s.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200 000 km/s.</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300 000 km/s.</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450 000 km/s.</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97269"/>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89131" y="4298730"/>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Chiếu ánh sáng từ môi trường 1 sang môi trường 2 (hình 3.1).</a:t>
            </a:r>
          </a:p>
          <a:p>
            <a:r>
              <a:rPr lang="vi-VN" sz="2800" dirty="0">
                <a:solidFill>
                  <a:srgbClr val="FF0000"/>
                </a:solidFill>
                <a:latin typeface="Times New Roman" pitchFamily="18" charset="0"/>
                <a:cs typeface="Times New Roman" pitchFamily="18" charset="0"/>
              </a:rPr>
              <a:t>Chọn phát biểu </a:t>
            </a:r>
            <a:r>
              <a:rPr lang="vi-VN" sz="2800" b="1" dirty="0">
                <a:solidFill>
                  <a:srgbClr val="FF0000"/>
                </a:solidFill>
                <a:latin typeface="Times New Roman" pitchFamily="18" charset="0"/>
                <a:cs typeface="Times New Roman" pitchFamily="18" charset="0"/>
              </a:rPr>
              <a:t>không đúng.</a:t>
            </a:r>
            <a:endParaRPr lang="vi-VN"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A. SI là tia tới, IS’ là tia phản xạ, IR là tia khúc xạ.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B. SI là tia phản xạ, IS</a:t>
            </a:r>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là tia tới, IR là tia khúc xạ.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C. Môi trường 1 có chiết suất nhỏ hơn môi trường 2.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D. Cường độ sáng của tia SI lớn hơn cường độ sáng của tia IS’ và tia IR.</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65738"/>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srcRect/>
          <a:stretch>
            <a:fillRect/>
          </a:stretch>
        </p:blipFill>
        <p:spPr bwMode="auto">
          <a:xfrm rot="5400000">
            <a:off x="3358497" y="2791206"/>
            <a:ext cx="3702862" cy="427360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6:</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Trong các phát biểu ở bảng dưới đây, phát biểu nào đúng, phát biểu nào sai? Nếu phát biểu là sai, viết lại để được phát biểu đúng.</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26128" y="1366052"/>
          <a:ext cx="11950264" cy="5242959"/>
        </p:xfrm>
        <a:graphic>
          <a:graphicData uri="http://schemas.openxmlformats.org/drawingml/2006/table">
            <a:tbl>
              <a:tblPr firstRow="1" bandRow="1">
                <a:tableStyleId>{5C22544A-7EE6-4342-B048-85BDC9FD1C3A}</a:tableStyleId>
              </a:tblPr>
              <a:tblGrid>
                <a:gridCol w="1056286">
                  <a:extLst>
                    <a:ext uri="{9D8B030D-6E8A-4147-A177-3AD203B41FA5}">
                      <a16:colId xmlns:a16="http://schemas.microsoft.com/office/drawing/2014/main" val="20000"/>
                    </a:ext>
                  </a:extLst>
                </a:gridCol>
                <a:gridCol w="8970579">
                  <a:extLst>
                    <a:ext uri="{9D8B030D-6E8A-4147-A177-3AD203B41FA5}">
                      <a16:colId xmlns:a16="http://schemas.microsoft.com/office/drawing/2014/main" val="20001"/>
                    </a:ext>
                  </a:extLst>
                </a:gridCol>
                <a:gridCol w="1072055">
                  <a:extLst>
                    <a:ext uri="{9D8B030D-6E8A-4147-A177-3AD203B41FA5}">
                      <a16:colId xmlns:a16="http://schemas.microsoft.com/office/drawing/2014/main" val="20002"/>
                    </a:ext>
                  </a:extLst>
                </a:gridCol>
                <a:gridCol w="851344">
                  <a:extLst>
                    <a:ext uri="{9D8B030D-6E8A-4147-A177-3AD203B41FA5}">
                      <a16:colId xmlns:a16="http://schemas.microsoft.com/office/drawing/2014/main" val="20003"/>
                    </a:ext>
                  </a:extLst>
                </a:gridCol>
              </a:tblGrid>
              <a:tr h="518559">
                <a:tc>
                  <a:txBody>
                    <a:bodyPr/>
                    <a:lstStyle/>
                    <a:p>
                      <a:pPr algn="ctr"/>
                      <a:r>
                        <a:rPr lang="en-US" sz="2800" dirty="0" err="1">
                          <a:latin typeface="Times New Roman" pitchFamily="18" charset="0"/>
                          <a:cs typeface="Times New Roman" pitchFamily="18" charset="0"/>
                        </a:rPr>
                        <a:t>STT</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Phát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biểu</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18559">
                <a:tc>
                  <a:txBody>
                    <a:bodyPr/>
                    <a:lstStyle/>
                    <a:p>
                      <a:pPr algn="ctr"/>
                      <a:r>
                        <a:rPr lang="en-US" sz="2800" dirty="0">
                          <a:solidFill>
                            <a:srgbClr val="FF0000"/>
                          </a:solidFill>
                          <a:latin typeface="Times New Roman" pitchFamily="18" charset="0"/>
                          <a:cs typeface="Times New Roman" pitchFamily="18" charset="0"/>
                        </a:rPr>
                        <a:t>1</a:t>
                      </a:r>
                    </a:p>
                  </a:txBody>
                  <a:tcPr/>
                </a:tc>
                <a:tc>
                  <a:txBody>
                    <a:bodyPr/>
                    <a:lstStyle/>
                    <a:p>
                      <a:pPr algn="just" rtl="0"/>
                      <a:r>
                        <a:rPr lang="vi-VN" sz="2800" b="0" i="0" u="none" strike="noStrike" kern="1200" dirty="0">
                          <a:solidFill>
                            <a:srgbClr val="FF0000"/>
                          </a:solidFill>
                          <a:latin typeface="Times New Roman" pitchFamily="18" charset="0"/>
                          <a:ea typeface="+mn-ea"/>
                          <a:cs typeface="Times New Roman" pitchFamily="18" charset="0"/>
                        </a:rPr>
                        <a:t>Khi truyền trong một môi trường trong suốt, đồng tính, ánh sáng</a:t>
                      </a:r>
                      <a:r>
                        <a:rPr lang="en-US" sz="2800" b="0" i="0" u="none" strike="noStrike" kern="1200" baseline="0" dirty="0">
                          <a:solidFill>
                            <a:srgbClr val="FF0000"/>
                          </a:solidFill>
                          <a:latin typeface="Times New Roman" pitchFamily="18" charset="0"/>
                          <a:ea typeface="+mn-ea"/>
                          <a:cs typeface="Times New Roman" pitchFamily="18" charset="0"/>
                        </a:rPr>
                        <a:t> </a:t>
                      </a:r>
                      <a:r>
                        <a:rPr lang="en-US" sz="2800" b="0" i="0" u="none" strike="noStrike" kern="1200" baseline="0" dirty="0" err="1">
                          <a:solidFill>
                            <a:srgbClr val="FF0000"/>
                          </a:solidFill>
                          <a:latin typeface="Times New Roman" pitchFamily="18" charset="0"/>
                          <a:ea typeface="+mn-ea"/>
                          <a:cs typeface="Times New Roman" pitchFamily="18" charset="0"/>
                        </a:rPr>
                        <a:t>sẽ</a:t>
                      </a:r>
                      <a:r>
                        <a:rPr lang="en-US" sz="2800" b="0" i="0" u="none" strike="noStrike" kern="1200" baseline="0" dirty="0">
                          <a:solidFill>
                            <a:srgbClr val="FF0000"/>
                          </a:solidFill>
                          <a:latin typeface="Times New Roman" pitchFamily="18" charset="0"/>
                          <a:ea typeface="+mn-ea"/>
                          <a:cs typeface="Times New Roman" pitchFamily="18" charset="0"/>
                        </a:rPr>
                        <a:t> </a:t>
                      </a:r>
                      <a:r>
                        <a:rPr lang="en-US" sz="2800" b="0" i="0" u="none" strike="noStrike" kern="1200" baseline="0" dirty="0" err="1">
                          <a:solidFill>
                            <a:srgbClr val="FF0000"/>
                          </a:solidFill>
                          <a:latin typeface="Times New Roman" pitchFamily="18" charset="0"/>
                          <a:ea typeface="+mn-ea"/>
                          <a:cs typeface="Times New Roman" pitchFamily="18" charset="0"/>
                        </a:rPr>
                        <a:t>bị</a:t>
                      </a:r>
                      <a:r>
                        <a:rPr lang="en-US" sz="2800" b="0" i="0" u="none" strike="noStrike" kern="1200" baseline="0" dirty="0">
                          <a:solidFill>
                            <a:srgbClr val="FF0000"/>
                          </a:solidFill>
                          <a:latin typeface="Times New Roman" pitchFamily="18" charset="0"/>
                          <a:ea typeface="+mn-ea"/>
                          <a:cs typeface="Times New Roman" pitchFamily="18" charset="0"/>
                        </a:rPr>
                        <a:t> </a:t>
                      </a:r>
                      <a:r>
                        <a:rPr lang="en-US" sz="2800" b="0" i="0" u="none" strike="noStrike" kern="1200" baseline="0" dirty="0" err="1">
                          <a:solidFill>
                            <a:srgbClr val="FF0000"/>
                          </a:solidFill>
                          <a:latin typeface="Times New Roman" pitchFamily="18" charset="0"/>
                          <a:ea typeface="+mn-ea"/>
                          <a:cs typeface="Times New Roman" pitchFamily="18" charset="0"/>
                        </a:rPr>
                        <a:t>khúc</a:t>
                      </a:r>
                      <a:r>
                        <a:rPr lang="en-US" sz="2800" b="0" i="0" u="none" strike="noStrike" kern="1200" baseline="0" dirty="0">
                          <a:solidFill>
                            <a:srgbClr val="FF0000"/>
                          </a:solidFill>
                          <a:latin typeface="Times New Roman" pitchFamily="18" charset="0"/>
                          <a:ea typeface="+mn-ea"/>
                          <a:cs typeface="Times New Roman" pitchFamily="18" charset="0"/>
                        </a:rPr>
                        <a:t> </a:t>
                      </a:r>
                      <a:r>
                        <a:rPr lang="en-US" sz="2800" b="0" i="0" u="none" strike="noStrike" kern="1200" baseline="0" dirty="0" err="1">
                          <a:solidFill>
                            <a:srgbClr val="FF0000"/>
                          </a:solidFill>
                          <a:latin typeface="Times New Roman" pitchFamily="18" charset="0"/>
                          <a:ea typeface="+mn-ea"/>
                          <a:cs typeface="Times New Roman" pitchFamily="18" charset="0"/>
                        </a:rPr>
                        <a:t>xạ</a:t>
                      </a:r>
                      <a:endParaRPr lang="vi-VN" sz="2800" b="0" dirty="0">
                        <a:solidFill>
                          <a:srgbClr val="FF0000"/>
                        </a:solidFill>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18559">
                <a:tc>
                  <a:txBody>
                    <a:bodyPr/>
                    <a:lstStyle/>
                    <a:p>
                      <a:pPr algn="ctr"/>
                      <a:r>
                        <a:rPr lang="en-US" sz="2800" dirty="0">
                          <a:solidFill>
                            <a:srgbClr val="FF0000"/>
                          </a:solidFill>
                          <a:latin typeface="Times New Roman" pitchFamily="18" charset="0"/>
                          <a:cs typeface="Times New Roman" pitchFamily="18" charset="0"/>
                        </a:rPr>
                        <a:t>2</a:t>
                      </a:r>
                    </a:p>
                  </a:txBody>
                  <a:tcPr/>
                </a:tc>
                <a:tc>
                  <a:txBody>
                    <a:bodyPr/>
                    <a:lstStyle/>
                    <a:p>
                      <a:pPr algn="just"/>
                      <a:r>
                        <a:rPr lang="vi-VN" sz="2800" b="0" i="0" u="none" strike="noStrike" kern="1200" dirty="0">
                          <a:solidFill>
                            <a:srgbClr val="FF0000"/>
                          </a:solidFill>
                          <a:latin typeface="Times New Roman" pitchFamily="18" charset="0"/>
                          <a:ea typeface="+mn-ea"/>
                          <a:cs typeface="Times New Roman" pitchFamily="18" charset="0"/>
                        </a:rPr>
                        <a:t>Có thể xảy ra hiện tượng khúc xạ ánh sáng khi ánh sáng đi từ môi trường trong suốt này sang môi trường trong suốt khác</a:t>
                      </a:r>
                      <a:endParaRPr lang="en-US" sz="2800" dirty="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18559">
                <a:tc>
                  <a:txBody>
                    <a:bodyPr/>
                    <a:lstStyle/>
                    <a:p>
                      <a:pPr algn="ctr"/>
                      <a:r>
                        <a:rPr lang="en-US" sz="2800" dirty="0">
                          <a:solidFill>
                            <a:srgbClr val="FF0000"/>
                          </a:solidFill>
                          <a:latin typeface="Times New Roman" pitchFamily="18" charset="0"/>
                          <a:cs typeface="Times New Roman" pitchFamily="18" charset="0"/>
                        </a:rPr>
                        <a:t>3</a:t>
                      </a:r>
                    </a:p>
                  </a:txBody>
                  <a:tcPr/>
                </a:tc>
                <a:tc>
                  <a:txBody>
                    <a:bodyPr/>
                    <a:lstStyle/>
                    <a:p>
                      <a:pPr algn="just" rtl="0"/>
                      <a:r>
                        <a:rPr lang="vi-VN" sz="2800" b="0" i="0" u="none" strike="noStrike" kern="1200" dirty="0">
                          <a:solidFill>
                            <a:srgbClr val="FF0000"/>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trong</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suốt</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khác</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thì</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luôn</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có</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tia</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khúc</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xạ</a:t>
                      </a:r>
                      <a:r>
                        <a:rPr lang="en-US" sz="2800" b="0" i="0" u="none" strike="noStrike" kern="1200" dirty="0">
                          <a:solidFill>
                            <a:srgbClr val="FF0000"/>
                          </a:solidFill>
                          <a:latin typeface="Times New Roman" pitchFamily="18" charset="0"/>
                          <a:ea typeface="+mn-ea"/>
                          <a:cs typeface="Times New Roman" pitchFamily="18" charset="0"/>
                        </a:rPr>
                        <a:t>.</a:t>
                      </a:r>
                      <a:endParaRPr lang="vi-VN" sz="2800" b="0" dirty="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18559">
                <a:tc>
                  <a:txBody>
                    <a:bodyPr/>
                    <a:lstStyle/>
                    <a:p>
                      <a:pPr algn="ctr"/>
                      <a:r>
                        <a:rPr lang="en-US" sz="2800" dirty="0">
                          <a:solidFill>
                            <a:srgbClr val="FF0000"/>
                          </a:solidFill>
                          <a:latin typeface="Times New Roman" pitchFamily="18" charset="0"/>
                          <a:cs typeface="Times New Roman" pitchFamily="18" charset="0"/>
                        </a:rPr>
                        <a:t>4</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b="0" i="0" u="none" strike="noStrike" kern="1200" dirty="0">
                          <a:solidFill>
                            <a:srgbClr val="FF0000"/>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trong</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suốt</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khác</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thì</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luôn</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có</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tia</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phản</a:t>
                      </a:r>
                      <a:r>
                        <a:rPr lang="en-US" sz="2800" b="0" i="0" u="none" strike="noStrike" kern="1200" dirty="0">
                          <a:solidFill>
                            <a:srgbClr val="FF0000"/>
                          </a:solidFill>
                          <a:latin typeface="Times New Roman" pitchFamily="18" charset="0"/>
                          <a:ea typeface="+mn-ea"/>
                          <a:cs typeface="Times New Roman" pitchFamily="18" charset="0"/>
                        </a:rPr>
                        <a:t> </a:t>
                      </a:r>
                      <a:r>
                        <a:rPr lang="en-US" sz="2800" b="0" i="0" u="none" strike="noStrike" kern="1200" dirty="0" err="1">
                          <a:solidFill>
                            <a:srgbClr val="FF0000"/>
                          </a:solidFill>
                          <a:latin typeface="Times New Roman" pitchFamily="18" charset="0"/>
                          <a:ea typeface="+mn-ea"/>
                          <a:cs typeface="Times New Roman" pitchFamily="18" charset="0"/>
                        </a:rPr>
                        <a:t>xạ</a:t>
                      </a:r>
                      <a:r>
                        <a:rPr lang="en-US" sz="2800" b="0" i="0" u="none" strike="noStrike" kern="1200" dirty="0">
                          <a:solidFill>
                            <a:srgbClr val="FF0000"/>
                          </a:solidFill>
                          <a:latin typeface="Times New Roman" pitchFamily="18" charset="0"/>
                          <a:ea typeface="+mn-ea"/>
                          <a:cs typeface="Times New Roman" pitchFamily="18" charset="0"/>
                        </a:rPr>
                        <a:t>.</a:t>
                      </a:r>
                      <a:endParaRPr lang="vi-VN" sz="2800" b="0" dirty="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18559">
                <a:tc>
                  <a:txBody>
                    <a:bodyPr/>
                    <a:lstStyle/>
                    <a:p>
                      <a:pPr algn="ctr"/>
                      <a:r>
                        <a:rPr lang="en-US" sz="2800" dirty="0">
                          <a:solidFill>
                            <a:srgbClr val="FF0000"/>
                          </a:solidFill>
                          <a:latin typeface="Times New Roman" pitchFamily="18" charset="0"/>
                          <a:cs typeface="Times New Roman" pitchFamily="18" charset="0"/>
                        </a:rPr>
                        <a:t>5</a:t>
                      </a:r>
                    </a:p>
                  </a:txBody>
                  <a:tcPr/>
                </a:tc>
                <a:tc>
                  <a:txBody>
                    <a:bodyPr/>
                    <a:lstStyle/>
                    <a:p>
                      <a:pPr algn="just" rtl="0"/>
                      <a:r>
                        <a:rPr lang="vi-VN" sz="2800" b="0" i="0" u="none" strike="noStrike" kern="1200" dirty="0">
                          <a:solidFill>
                            <a:srgbClr val="FF0000"/>
                          </a:solidFill>
                          <a:latin typeface="Times New Roman" pitchFamily="18" charset="0"/>
                          <a:ea typeface="+mn-ea"/>
                          <a:cs typeface="Times New Roman" pitchFamily="18" charset="0"/>
                        </a:rPr>
                        <a:t>Khi ánh sáng đi từ nước tới mặt phân cách giữa nước và không khí</a:t>
                      </a:r>
                      <a:r>
                        <a:rPr lang="en-US" sz="2800" b="0" i="0" u="none" strike="noStrike" kern="1200" dirty="0">
                          <a:solidFill>
                            <a:srgbClr val="FF0000"/>
                          </a:solidFill>
                          <a:latin typeface="Times New Roman" pitchFamily="18" charset="0"/>
                          <a:ea typeface="+mn-ea"/>
                          <a:cs typeface="Times New Roman" pitchFamily="18" charset="0"/>
                        </a:rPr>
                        <a:t> </a:t>
                      </a:r>
                      <a:r>
                        <a:rPr lang="vi-VN" sz="2800" b="0" i="0" u="none" strike="noStrike" kern="1200" dirty="0">
                          <a:solidFill>
                            <a:srgbClr val="FF0000"/>
                          </a:solidFill>
                          <a:latin typeface="Times New Roman" pitchFamily="18" charset="0"/>
                          <a:ea typeface="+mn-ea"/>
                          <a:cs typeface="Times New Roman" pitchFamily="18" charset="0"/>
                        </a:rPr>
                        <a:t>thì luôn có tia khúc xạ đi vào không khí. </a:t>
                      </a:r>
                      <a:endParaRPr lang="vi-VN" sz="2800" b="0" dirty="0">
                        <a:solidFill>
                          <a:srgbClr val="FF0000"/>
                        </a:solidFill>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1240814" y="2017986"/>
            <a:ext cx="819810" cy="646331"/>
          </a:xfrm>
          <a:prstGeom prst="rect">
            <a:avLst/>
          </a:prstGeom>
          <a:noFill/>
        </p:spPr>
        <p:txBody>
          <a:bodyPr wrap="square" rtlCol="0">
            <a:spAutoFit/>
          </a:bodyPr>
          <a:lstStyle/>
          <a:p>
            <a:pPr algn="ctr"/>
            <a:r>
              <a:rPr lang="en-US" sz="3600" dirty="0">
                <a:solidFill>
                  <a:srgbClr val="0000FF"/>
                </a:solidFill>
                <a:latin typeface="Times New Roman" pitchFamily="18" charset="0"/>
                <a:cs typeface="Times New Roman" pitchFamily="18" charset="0"/>
              </a:rPr>
              <a:t>x</a:t>
            </a:r>
          </a:p>
        </p:txBody>
      </p:sp>
      <p:sp>
        <p:nvSpPr>
          <p:cNvPr id="8" name="TextBox 7"/>
          <p:cNvSpPr txBox="1"/>
          <p:nvPr/>
        </p:nvSpPr>
        <p:spPr>
          <a:xfrm>
            <a:off x="10258097" y="2974427"/>
            <a:ext cx="819810" cy="646331"/>
          </a:xfrm>
          <a:prstGeom prst="rect">
            <a:avLst/>
          </a:prstGeom>
          <a:noFill/>
        </p:spPr>
        <p:txBody>
          <a:bodyPr wrap="square" rtlCol="0">
            <a:spAutoFit/>
          </a:bodyPr>
          <a:lstStyle/>
          <a:p>
            <a:pPr algn="ctr"/>
            <a:r>
              <a:rPr lang="en-US" sz="3600" dirty="0">
                <a:solidFill>
                  <a:srgbClr val="0000FF"/>
                </a:solidFill>
                <a:latin typeface="Times New Roman" pitchFamily="18" charset="0"/>
                <a:cs typeface="Times New Roman" pitchFamily="18" charset="0"/>
              </a:rPr>
              <a:t>x</a:t>
            </a:r>
          </a:p>
        </p:txBody>
      </p:sp>
      <p:sp>
        <p:nvSpPr>
          <p:cNvPr id="9" name="TextBox 8"/>
          <p:cNvSpPr txBox="1"/>
          <p:nvPr/>
        </p:nvSpPr>
        <p:spPr>
          <a:xfrm>
            <a:off x="11235562" y="3920358"/>
            <a:ext cx="819810" cy="646331"/>
          </a:xfrm>
          <a:prstGeom prst="rect">
            <a:avLst/>
          </a:prstGeom>
          <a:noFill/>
        </p:spPr>
        <p:txBody>
          <a:bodyPr wrap="square" rtlCol="0">
            <a:spAutoFit/>
          </a:bodyPr>
          <a:lstStyle/>
          <a:p>
            <a:pPr algn="ctr"/>
            <a:r>
              <a:rPr lang="en-US" sz="3600" dirty="0">
                <a:solidFill>
                  <a:srgbClr val="0000FF"/>
                </a:solidFill>
                <a:latin typeface="Times New Roman" pitchFamily="18" charset="0"/>
                <a:cs typeface="Times New Roman" pitchFamily="18" charset="0"/>
              </a:rPr>
              <a:t>x</a:t>
            </a:r>
          </a:p>
        </p:txBody>
      </p:sp>
      <p:sp>
        <p:nvSpPr>
          <p:cNvPr id="10" name="TextBox 9"/>
          <p:cNvSpPr txBox="1"/>
          <p:nvPr/>
        </p:nvSpPr>
        <p:spPr>
          <a:xfrm>
            <a:off x="10242331" y="4897820"/>
            <a:ext cx="819810" cy="646331"/>
          </a:xfrm>
          <a:prstGeom prst="rect">
            <a:avLst/>
          </a:prstGeom>
          <a:noFill/>
        </p:spPr>
        <p:txBody>
          <a:bodyPr wrap="square" rtlCol="0">
            <a:spAutoFit/>
          </a:bodyPr>
          <a:lstStyle/>
          <a:p>
            <a:pPr algn="ctr"/>
            <a:r>
              <a:rPr lang="en-US" sz="3600" dirty="0">
                <a:solidFill>
                  <a:srgbClr val="0000FF"/>
                </a:solidFill>
                <a:latin typeface="Times New Roman" pitchFamily="18" charset="0"/>
                <a:cs typeface="Times New Roman" pitchFamily="18" charset="0"/>
              </a:rPr>
              <a:t>x</a:t>
            </a:r>
          </a:p>
        </p:txBody>
      </p:sp>
      <p:sp>
        <p:nvSpPr>
          <p:cNvPr id="11" name="TextBox 10"/>
          <p:cNvSpPr txBox="1"/>
          <p:nvPr/>
        </p:nvSpPr>
        <p:spPr>
          <a:xfrm>
            <a:off x="11235561" y="5796456"/>
            <a:ext cx="819810" cy="646331"/>
          </a:xfrm>
          <a:prstGeom prst="rect">
            <a:avLst/>
          </a:prstGeom>
          <a:noFill/>
        </p:spPr>
        <p:txBody>
          <a:bodyPr wrap="square" rtlCol="0">
            <a:spAutoFit/>
          </a:bodyPr>
          <a:lstStyle/>
          <a:p>
            <a:pPr algn="ctr"/>
            <a:r>
              <a:rPr lang="en-US" sz="3600" dirty="0">
                <a:solidFill>
                  <a:srgbClr val="0000FF"/>
                </a:solidFill>
                <a:latin typeface="Times New Roman" pitchFamily="18" charset="0"/>
                <a:cs typeface="Times New Roman" pitchFamily="18" charset="0"/>
              </a:rPr>
              <a:t>x</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7:</a:t>
            </a:r>
            <a:r>
              <a:rPr lang="vi-VN" sz="2800" dirty="0"/>
              <a:t> </a:t>
            </a:r>
            <a:r>
              <a:rPr lang="vi-VN" sz="2800" dirty="0">
                <a:solidFill>
                  <a:srgbClr val="FF0000"/>
                </a:solidFill>
                <a:latin typeface="Times New Roman" pitchFamily="18" charset="0"/>
                <a:cs typeface="Times New Roman" pitchFamily="18" charset="0"/>
              </a:rPr>
              <a:t>Vẽ tiếp đường truyền của tia sáng khi nó đến gặp mặt phân cách giữa hai m</a:t>
            </a:r>
            <a:r>
              <a:rPr lang="en-US" sz="2800" dirty="0">
                <a:solidFill>
                  <a:srgbClr val="FF0000"/>
                </a:solidFill>
                <a:latin typeface="Times New Roman" pitchFamily="18" charset="0"/>
                <a:cs typeface="Times New Roman" pitchFamily="18" charset="0"/>
              </a:rPr>
              <a:t>ô</a:t>
            </a:r>
            <a:r>
              <a:rPr lang="vi-VN" sz="2800" dirty="0">
                <a:solidFill>
                  <a:srgbClr val="FF0000"/>
                </a:solidFill>
                <a:latin typeface="Times New Roman" pitchFamily="18" charset="0"/>
                <a:cs typeface="Times New Roman" pitchFamily="18" charset="0"/>
              </a:rPr>
              <a:t>i trường trong các trường hợp sau.</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189183" y="1367495"/>
            <a:ext cx="11839002" cy="529331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8:</a:t>
            </a:r>
            <a:r>
              <a:rPr lang="vi-VN" sz="2800" dirty="0">
                <a:solidFill>
                  <a:srgbClr val="FF0000"/>
                </a:solidFill>
                <a:latin typeface="Times New Roman" pitchFamily="18" charset="0"/>
                <a:cs typeface="Times New Roman" pitchFamily="18" charset="0"/>
              </a:rPr>
              <a:t> Tia sáng đỏ chiếu từ không khí đến mặt nước với góc tới i=60°. Biết chiết suất của nước với tia sáng đỏ là 1,325. Tìm góc khúc xạ.</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9:</a:t>
            </a:r>
            <a:r>
              <a:rPr lang="vi-VN" sz="2800" dirty="0">
                <a:solidFill>
                  <a:srgbClr val="FF0000"/>
                </a:solidFill>
                <a:latin typeface="Times New Roman" pitchFamily="18" charset="0"/>
                <a:cs typeface="Times New Roman" pitchFamily="18" charset="0"/>
              </a:rPr>
              <a:t> Một bóng đèn được đặt dưới bể nước rộng, ở độ sâu 50 cm. Biết chiết suất của nước với ánh sáng đèn là 1,332. Tìm diện tích tối thiểu của một tấm chắn sáng được đặt trên mặt nước sao cho người ở phía trên không nhìn thấy bóng đèn ở bất kì vị trí đặt m</a:t>
            </a:r>
            <a:r>
              <a:rPr lang="en-US" sz="2800" dirty="0">
                <a:solidFill>
                  <a:srgbClr val="FF0000"/>
                </a:solidFill>
                <a:latin typeface="Times New Roman" pitchFamily="18" charset="0"/>
                <a:cs typeface="Times New Roman" pitchFamily="18" charset="0"/>
              </a:rPr>
              <a:t>ắ</a:t>
            </a:r>
            <a:r>
              <a:rPr lang="vi-VN" sz="2800" dirty="0">
                <a:solidFill>
                  <a:srgbClr val="FF0000"/>
                </a:solidFill>
                <a:latin typeface="Times New Roman" pitchFamily="18" charset="0"/>
                <a:cs typeface="Times New Roman" pitchFamily="18" charset="0"/>
              </a:rPr>
              <a:t>t nào.</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a:t>
            </a:r>
            <a:r>
              <a:rPr lang="vi-VN" sz="2800" dirty="0">
                <a:solidFill>
                  <a:srgbClr val="FF0000"/>
                </a:solidFill>
                <a:latin typeface="Times New Roman" pitchFamily="18" charset="0"/>
                <a:cs typeface="Times New Roman" pitchFamily="18" charset="0"/>
              </a:rPr>
              <a:t>Tia laser được chiếu từ đèn tới bản bán trụ thuỷ tinh như hình 3.3.</a:t>
            </a:r>
          </a:p>
          <a:p>
            <a:pPr algn="just"/>
            <a:r>
              <a:rPr lang="vi-VN" sz="2800" dirty="0">
                <a:solidFill>
                  <a:srgbClr val="FF0000"/>
                </a:solidFill>
                <a:latin typeface="Times New Roman" pitchFamily="18" charset="0"/>
                <a:cs typeface="Times New Roman" pitchFamily="18" charset="0"/>
              </a:rPr>
              <a:t>a) Mô tả và giải thích đường truyền của các tia sáng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ở hình 3.3.</a:t>
            </a:r>
          </a:p>
          <a:p>
            <a:pPr algn="just"/>
            <a:r>
              <a:rPr lang="vi-VN" sz="2800" dirty="0">
                <a:solidFill>
                  <a:srgbClr val="FF0000"/>
                </a:solidFill>
                <a:latin typeface="Times New Roman" pitchFamily="18" charset="0"/>
                <a:cs typeface="Times New Roman" pitchFamily="18" charset="0"/>
              </a:rPr>
              <a:t>b) Dựa vào kết quả ở hình 3.3, hãy tính:</a:t>
            </a:r>
          </a:p>
          <a:p>
            <a:pPr algn="just"/>
            <a:r>
              <a:rPr lang="vi-VN" sz="2800" dirty="0">
                <a:solidFill>
                  <a:srgbClr val="FF0000"/>
                </a:solidFill>
                <a:latin typeface="Times New Roman" pitchFamily="18" charset="0"/>
                <a:cs typeface="Times New Roman" pitchFamily="18" charset="0"/>
              </a:rPr>
              <a:t>– Chiết suất của thuỷ tinh làm bản bán trụ.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Góc tới hạn phản xạ toàn phần của th</a:t>
            </a:r>
            <a:r>
              <a:rPr lang="en-US" sz="2800" dirty="0" err="1">
                <a:solidFill>
                  <a:srgbClr val="FF0000"/>
                </a:solidFill>
                <a:latin typeface="Times New Roman" pitchFamily="18" charset="0"/>
                <a:cs typeface="Times New Roman" pitchFamily="18" charset="0"/>
              </a:rPr>
              <a:t>ủy</a:t>
            </a:r>
            <a:r>
              <a:rPr lang="vi-VN" sz="2800" dirty="0">
                <a:solidFill>
                  <a:srgbClr val="FF0000"/>
                </a:solidFill>
                <a:latin typeface="Times New Roman" pitchFamily="18" charset="0"/>
                <a:cs typeface="Times New Roman" pitchFamily="18" charset="0"/>
              </a:rPr>
              <a:t> tinh.</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7535901" y="1292774"/>
            <a:ext cx="4120055" cy="55580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11: </a:t>
            </a:r>
            <a:r>
              <a:rPr lang="vi-VN" sz="2800" dirty="0">
                <a:solidFill>
                  <a:srgbClr val="FF0000"/>
                </a:solidFill>
                <a:latin typeface="Times New Roman" pitchFamily="18" charset="0"/>
                <a:cs typeface="Times New Roman" pitchFamily="18" charset="0"/>
              </a:rPr>
              <a:t>Một chiếc đũa được nhúng trong hộp thuỷ tinh đựng nước. Đặt mắt phía góc hộp, ta thấy có hai đoạn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đũa ở dưới nước như hình 3.4.</a:t>
            </a:r>
          </a:p>
          <a:p>
            <a:pPr algn="just"/>
            <a:r>
              <a:rPr lang="vi-VN" sz="2800" dirty="0">
                <a:solidFill>
                  <a:srgbClr val="FF0000"/>
                </a:solidFill>
                <a:latin typeface="Times New Roman" pitchFamily="18" charset="0"/>
                <a:cs typeface="Times New Roman" pitchFamily="18" charset="0"/>
              </a:rPr>
              <a:t>Vận dụng định luật khúc xạ ánh sáng, sử dụng hình vẽ để giải thích hiện tượng này.</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3447073" y="1766230"/>
            <a:ext cx="5491984" cy="503124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12: </a:t>
            </a:r>
            <a:r>
              <a:rPr lang="vi-VN" sz="2800" dirty="0">
                <a:solidFill>
                  <a:srgbClr val="FF0000"/>
                </a:solidFill>
                <a:latin typeface="Times New Roman" pitchFamily="18" charset="0"/>
                <a:cs typeface="Times New Roman" pitchFamily="18" charset="0"/>
              </a:rPr>
              <a:t>Chiếu ánh sáng từ môi trường 1 sang môi trường 2 (hình 3.5).</a:t>
            </a:r>
          </a:p>
          <a:p>
            <a:pPr algn="just"/>
            <a:r>
              <a:rPr lang="vi-VN" sz="2800" dirty="0">
                <a:solidFill>
                  <a:srgbClr val="FF0000"/>
                </a:solidFill>
                <a:latin typeface="Times New Roman" pitchFamily="18" charset="0"/>
                <a:cs typeface="Times New Roman" pitchFamily="18" charset="0"/>
              </a:rPr>
              <a:t>a) Dùng mũi tên kí hiệu hướng truyền của các tia sáng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 b, c.</a:t>
            </a:r>
          </a:p>
          <a:p>
            <a:pPr algn="just"/>
            <a:r>
              <a:rPr lang="vi-VN" sz="2800" dirty="0">
                <a:solidFill>
                  <a:srgbClr val="FF0000"/>
                </a:solidFill>
                <a:latin typeface="Times New Roman" pitchFamily="18" charset="0"/>
                <a:cs typeface="Times New Roman" pitchFamily="18" charset="0"/>
              </a:rPr>
              <a:t>b) Biết môi trường 1 là không khí, góc tới là 40° và góc khúc xạ là 30°. Biểu diễn các góc trong hình vẽ. Tìm chiết suất của môi trường 2</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3518537" y="2254465"/>
            <a:ext cx="5331649" cy="447740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6744" y="1451428"/>
            <a:ext cx="8135256"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Chiếu tia ánh sáng đi qua (tia sáng laser) một lăng kính hoặc thấu kính, từ đó quan sát tia sáng qua một lăng kính hoặc thấu kính là một đường thẳng.</a:t>
            </a:r>
            <a:endParaRPr lang="en-US" dirty="0"/>
          </a:p>
        </p:txBody>
      </p:sp>
      <p:pic>
        <p:nvPicPr>
          <p:cNvPr id="3074" name="Picture 2"/>
          <p:cNvPicPr>
            <a:picLocks noChangeAspect="1" noChangeArrowheads="1"/>
          </p:cNvPicPr>
          <p:nvPr/>
        </p:nvPicPr>
        <p:blipFill>
          <a:blip r:embed="rId2"/>
          <a:srcRect/>
          <a:stretch>
            <a:fillRect/>
          </a:stretch>
        </p:blipFill>
        <p:spPr bwMode="auto">
          <a:xfrm>
            <a:off x="0" y="1465914"/>
            <a:ext cx="4151086" cy="3904974"/>
          </a:xfrm>
          <a:prstGeom prst="rect">
            <a:avLst/>
          </a:prstGeom>
          <a:noFill/>
          <a:ln w="9525">
            <a:noFill/>
            <a:miter lim="800000"/>
            <a:headEnd/>
            <a:tailEnd/>
          </a:ln>
          <a:effectLst/>
        </p:spPr>
      </p:pic>
      <p:sp>
        <p:nvSpPr>
          <p:cNvPr id="5" name="TextBox 4"/>
          <p:cNvSpPr txBox="1"/>
          <p:nvPr/>
        </p:nvSpPr>
        <p:spPr>
          <a:xfrm>
            <a:off x="4056744" y="3272971"/>
            <a:ext cx="8135256"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Chiếu tia ánh sáng đi qua (tia sáng laser) gương, sau đó ánh sáng phản xạ lại theo một đường thẳng.</a:t>
            </a:r>
            <a:endParaRPr lang="en-US" dirty="0"/>
          </a:p>
        </p:txBody>
      </p:sp>
      <p:sp>
        <p:nvSpPr>
          <p:cNvPr id="6" name="TextBox 5"/>
          <p:cNvSpPr txBox="1"/>
          <p:nvPr/>
        </p:nvSpPr>
        <p:spPr>
          <a:xfrm>
            <a:off x="4056744" y="4862286"/>
            <a:ext cx="8135256"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Sử dụng mô hình mô phỏng như các mô hình vật thể trong suốt và nguồn sáng để hiểu cách ánh sáng di chuyển qua chúng.</a:t>
            </a:r>
            <a:endParaRPr lang="en-US"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36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a:srcRect/>
          <a:stretch>
            <a:fillRect/>
          </a:stretch>
        </p:blipFill>
        <p:spPr bwMode="auto">
          <a:xfrm>
            <a:off x="0" y="-1"/>
            <a:ext cx="9027369" cy="68580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8795657" y="996709"/>
            <a:ext cx="3396343" cy="2629021"/>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8791372" y="4007969"/>
            <a:ext cx="3400628" cy="259601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36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5029" y="-43542"/>
            <a:ext cx="6066972" cy="892552"/>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 Bắt đầu từ không khí: Tia sáng bắt đầu từ không khí theo đường thẳng</a:t>
            </a:r>
            <a:endParaRPr lang="en-US" sz="2600" dirty="0"/>
          </a:p>
        </p:txBody>
      </p:sp>
      <p:pic>
        <p:nvPicPr>
          <p:cNvPr id="4098" name="Picture 2"/>
          <p:cNvPicPr>
            <a:picLocks noChangeAspect="1" noChangeArrowheads="1"/>
          </p:cNvPicPr>
          <p:nvPr/>
        </p:nvPicPr>
        <p:blipFill>
          <a:blip r:embed="rId2"/>
          <a:srcRect/>
          <a:stretch>
            <a:fillRect/>
          </a:stretch>
        </p:blipFill>
        <p:spPr bwMode="auto">
          <a:xfrm>
            <a:off x="0" y="0"/>
            <a:ext cx="6036887" cy="3860800"/>
          </a:xfrm>
          <a:prstGeom prst="rect">
            <a:avLst/>
          </a:prstGeom>
          <a:noFill/>
          <a:ln w="9525">
            <a:noFill/>
            <a:miter lim="800000"/>
            <a:headEnd/>
            <a:tailEnd/>
          </a:ln>
          <a:effectLst/>
        </p:spPr>
      </p:pic>
      <p:sp>
        <p:nvSpPr>
          <p:cNvPr id="7" name="TextBox 6"/>
          <p:cNvSpPr txBox="1"/>
          <p:nvPr/>
        </p:nvSpPr>
        <p:spPr>
          <a:xfrm>
            <a:off x="6139543" y="696691"/>
            <a:ext cx="6052457" cy="1692771"/>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 Chuyển sang khối thủy tinh: Khi tia sáng chạm vào bề mặt của khối thủy tinh, nó gãy khúc tại bề mặt phân cách giữa không khí và khối thủy tinh</a:t>
            </a:r>
            <a:r>
              <a:rPr lang="en-US" sz="2600" dirty="0">
                <a:solidFill>
                  <a:srgbClr val="FF00FF"/>
                </a:solidFill>
                <a:latin typeface="Times New Roman" pitchFamily="18" charset="0"/>
                <a:cs typeface="Times New Roman" pitchFamily="18" charset="0"/>
              </a:rPr>
              <a:t>.</a:t>
            </a:r>
            <a:endParaRPr lang="en-US" sz="2600" dirty="0"/>
          </a:p>
        </p:txBody>
      </p:sp>
      <p:sp>
        <p:nvSpPr>
          <p:cNvPr id="8" name="TextBox 7"/>
          <p:cNvSpPr txBox="1"/>
          <p:nvPr/>
        </p:nvSpPr>
        <p:spPr>
          <a:xfrm>
            <a:off x="6052457" y="2177152"/>
            <a:ext cx="6139543" cy="1292662"/>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 Truyền qua khối thủy tinh: Tia sáng truyền qua khối thủy tinh theo đường thẳng với một hướng chệch so với hướng ban đầu</a:t>
            </a:r>
            <a:endParaRPr lang="en-US" sz="2600" dirty="0"/>
          </a:p>
        </p:txBody>
      </p:sp>
      <p:sp>
        <p:nvSpPr>
          <p:cNvPr id="9" name="TextBox 8"/>
          <p:cNvSpPr txBox="1"/>
          <p:nvPr/>
        </p:nvSpPr>
        <p:spPr>
          <a:xfrm>
            <a:off x="6052457" y="3280232"/>
            <a:ext cx="6139543" cy="1692771"/>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 Chuyển ra khỏi khối thủy tinh: Khi tia sáng đến bề mặt phía bên kia của khối thủy tinh, nó tiếp tục bị gãy khúc tại bề mặt phân cách giữa khối thủy tinh và không khí</a:t>
            </a:r>
            <a:endParaRPr lang="en-US" sz="2600" dirty="0"/>
          </a:p>
        </p:txBody>
      </p:sp>
      <p:sp>
        <p:nvSpPr>
          <p:cNvPr id="10" name="TextBox 9"/>
          <p:cNvSpPr txBox="1"/>
          <p:nvPr/>
        </p:nvSpPr>
        <p:spPr>
          <a:xfrm>
            <a:off x="0" y="4775201"/>
            <a:ext cx="12192000" cy="892552"/>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 Tiếp tục truyền ra không khí: Tia sáng rời khối thủy tinh và tiếp tục di chuyển trong không khí theo đường thẳng.</a:t>
            </a:r>
            <a:r>
              <a:rPr lang="en-US" sz="2600" dirty="0">
                <a:solidFill>
                  <a:srgbClr val="FF00FF"/>
                </a:solidFill>
                <a:latin typeface="Times New Roman" pitchFamily="18" charset="0"/>
                <a:cs typeface="Times New Roman" pitchFamily="18" charset="0"/>
              </a:rPr>
              <a:t> </a:t>
            </a:r>
            <a:endParaRPr lang="en-US" sz="2600" dirty="0"/>
          </a:p>
        </p:txBody>
      </p:sp>
      <p:sp>
        <p:nvSpPr>
          <p:cNvPr id="11" name="TextBox 10"/>
          <p:cNvSpPr txBox="1"/>
          <p:nvPr/>
        </p:nvSpPr>
        <p:spPr>
          <a:xfrm>
            <a:off x="0" y="5544443"/>
            <a:ext cx="12192000" cy="1292662"/>
          </a:xfrm>
          <a:prstGeom prst="rect">
            <a:avLst/>
          </a:prstGeom>
          <a:noFill/>
        </p:spPr>
        <p:txBody>
          <a:bodyPr wrap="square" rtlCol="0">
            <a:spAutoFit/>
          </a:bodyPr>
          <a:lstStyle/>
          <a:p>
            <a:pPr algn="just"/>
            <a:r>
              <a:rPr lang="vi-VN" sz="2600" dirty="0">
                <a:solidFill>
                  <a:srgbClr val="FF00FF"/>
                </a:solidFill>
                <a:latin typeface="Times New Roman" pitchFamily="18" charset="0"/>
                <a:cs typeface="Times New Roman" pitchFamily="18" charset="0"/>
              </a:rPr>
              <a:t>Vì vậy, khi đi từ không khí khối thủy tinh và khối thủy tinh sang không khí, tia sáng bị gãy khúc tại mặt phân cách giữa hai môi trường do tính chất 2 môi trường khác nhau, và ánh sáng chỉ truyền thẳng trong một môi trường đồng tính, trong suốt.</a:t>
            </a:r>
            <a:endParaRPr lang="en-US" sz="26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36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36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36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36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36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TOÀN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4)">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1384995"/>
          </a:xfrm>
          <a:prstGeom prst="rect">
            <a:avLst/>
          </a:prstGeom>
          <a:noFill/>
        </p:spPr>
        <p:txBody>
          <a:bodyPr wrap="square" rtlCol="0">
            <a:spAutoFit/>
          </a:bodyPr>
          <a:lstStyle/>
          <a:p>
            <a:pPr algn="just"/>
            <a:r>
              <a:rPr lang="vi-VN" sz="2800" dirty="0">
                <a:solidFill>
                  <a:srgbClr val="FF00FF"/>
                </a:solidFill>
                <a:latin typeface="+mj-lt"/>
              </a:rPr>
              <a:t>- Khi nhìn con cá dưới nước, ta có cảm giác con cá gần mặt nước hơn so với vị trí thực tế của nó</a:t>
            </a:r>
            <a:r>
              <a:rPr lang="en-US" sz="2800" dirty="0">
                <a:solidFill>
                  <a:srgbClr val="FF00FF"/>
                </a:solidFill>
                <a:latin typeface="+mj-lt"/>
              </a:rPr>
              <a:t> =&gt; </a:t>
            </a:r>
            <a:r>
              <a:rPr lang="vi-VN" sz="2800" dirty="0">
                <a:solidFill>
                  <a:srgbClr val="FF00FF"/>
                </a:solidFill>
                <a:latin typeface="+mj-lt"/>
              </a:rPr>
              <a:t>Trong đánh bắt, khi người đánh cá dùng lao phóng cá dưới nước thì họ sẽ không phóng trực tiếp vào con cá mà lại nhắm vào chỗ hơi xa hơn.</a:t>
            </a:r>
            <a:endParaRPr lang="en-US"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4115482" y="3243213"/>
            <a:ext cx="4027034" cy="313213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0" y="0"/>
            <a:ext cx="12192000" cy="145283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par>
                          <p:cTn id="19" fill="hold">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6146"/>
                                        </p:tgtEl>
                                        <p:attrNameLst>
                                          <p:attrName>style.visibility</p:attrName>
                                        </p:attrNameLst>
                                      </p:cBhvr>
                                      <p:to>
                                        <p:strVal val="visible"/>
                                      </p:to>
                                    </p:set>
                                    <p:anim calcmode="lin" valueType="num">
                                      <p:cBhvr>
                                        <p:cTn id="22" dur="1000" fill="hold"/>
                                        <p:tgtEl>
                                          <p:spTgt spid="6146"/>
                                        </p:tgtEl>
                                        <p:attrNameLst>
                                          <p:attrName>ppt_w</p:attrName>
                                        </p:attrNameLst>
                                      </p:cBhvr>
                                      <p:tavLst>
                                        <p:tav tm="0">
                                          <p:val>
                                            <p:fltVal val="0"/>
                                          </p:val>
                                        </p:tav>
                                        <p:tav tm="100000">
                                          <p:val>
                                            <p:strVal val="#ppt_w"/>
                                          </p:val>
                                        </p:tav>
                                      </p:tavLst>
                                    </p:anim>
                                    <p:anim calcmode="lin" valueType="num">
                                      <p:cBhvr>
                                        <p:cTn id="23" dur="1000" fill="hold"/>
                                        <p:tgtEl>
                                          <p:spTgt spid="6146"/>
                                        </p:tgtEl>
                                        <p:attrNameLst>
                                          <p:attrName>ppt_h</p:attrName>
                                        </p:attrNameLst>
                                      </p:cBhvr>
                                      <p:tavLst>
                                        <p:tav tm="0">
                                          <p:val>
                                            <p:fltVal val="0"/>
                                          </p:val>
                                        </p:tav>
                                        <p:tav tm="100000">
                                          <p:val>
                                            <p:strVal val="#ppt_h"/>
                                          </p:val>
                                        </p:tav>
                                      </p:tavLst>
                                    </p:anim>
                                    <p:anim calcmode="lin" valueType="num">
                                      <p:cBhvr>
                                        <p:cTn id="24" dur="1000" fill="hold"/>
                                        <p:tgtEl>
                                          <p:spTgt spid="6146"/>
                                        </p:tgtEl>
                                        <p:attrNameLst>
                                          <p:attrName>style.rotation</p:attrName>
                                        </p:attrNameLst>
                                      </p:cBhvr>
                                      <p:tavLst>
                                        <p:tav tm="0">
                                          <p:val>
                                            <p:fltVal val="90"/>
                                          </p:val>
                                        </p:tav>
                                        <p:tav tm="100000">
                                          <p:val>
                                            <p:fltVal val="0"/>
                                          </p:val>
                                        </p:tav>
                                      </p:tavLst>
                                    </p:anim>
                                    <p:animEffect transition="in" filter="fade">
                                      <p:cBhvr>
                                        <p:cTn id="2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2597</TotalTime>
  <Words>3417</Words>
  <Application>Microsoft Office PowerPoint</Application>
  <PresentationFormat>Widescreen</PresentationFormat>
  <Paragraphs>223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DELL</cp:lastModifiedBy>
  <cp:revision>466</cp:revision>
  <dcterms:created xsi:type="dcterms:W3CDTF">2022-07-11T10:05:56Z</dcterms:created>
  <dcterms:modified xsi:type="dcterms:W3CDTF">2025-01-16T13:10:49Z</dcterms:modified>
</cp:coreProperties>
</file>