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69" r:id="rId3"/>
    <p:sldId id="271" r:id="rId4"/>
    <p:sldId id="272" r:id="rId5"/>
    <p:sldId id="273" r:id="rId6"/>
    <p:sldId id="274" r:id="rId7"/>
    <p:sldId id="276" r:id="rId8"/>
    <p:sldId id="277" r:id="rId9"/>
    <p:sldId id="278" r:id="rId10"/>
    <p:sldId id="279" r:id="rId11"/>
    <p:sldId id="281" r:id="rId12"/>
    <p:sldId id="282" r:id="rId13"/>
    <p:sldId id="283" r:id="rId14"/>
    <p:sldId id="284" r:id="rId15"/>
    <p:sldId id="270" r:id="rId16"/>
    <p:sldId id="285" r:id="rId17"/>
    <p:sldId id="288" r:id="rId18"/>
    <p:sldId id="257" r:id="rId19"/>
    <p:sldId id="287" r:id="rId20"/>
    <p:sldId id="289" r:id="rId21"/>
    <p:sldId id="291" r:id="rId22"/>
    <p:sldId id="286" r:id="rId23"/>
    <p:sldId id="293" r:id="rId24"/>
    <p:sldId id="294" r:id="rId25"/>
    <p:sldId id="266" r:id="rId26"/>
    <p:sldId id="267" r:id="rId27"/>
    <p:sldId id="268" r:id="rId28"/>
  </p:sldIdLst>
  <p:sldSz cx="18288000" cy="10287000"/>
  <p:notesSz cx="6858000" cy="9144000"/>
  <p:embeddedFontLst>
    <p:embeddedFont>
      <p:font typeface="Cabin" pitchFamily="2" charset="77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Genty Sans" pitchFamily="2" charset="77"/>
      <p:regular r:id="rId38"/>
      <p:bold r:id="rId39"/>
      <p:italic r:id="rId40"/>
      <p:boldItalic r:id="rId41"/>
    </p:embeddedFont>
    <p:embeddedFont>
      <p:font typeface="Mango AC" pitchFamily="2" charset="77"/>
      <p:regular r:id="rId42"/>
      <p:bold r:id="rId43"/>
      <p:italic r:id="rId44"/>
      <p:boldItalic r:id="rId45"/>
    </p:embeddedFont>
    <p:embeddedFont>
      <p:font typeface="Patrick Hand" pitchFamily="2" charset="77"/>
      <p:regular r:id="rId46"/>
    </p:embeddedFont>
    <p:embeddedFont>
      <p:font typeface="Questrial" pitchFamily="2" charset="77"/>
      <p:regular r:id="rId47"/>
    </p:embeddedFont>
    <p:embeddedFont>
      <p:font typeface="Rugrats Sans" pitchFamily="2" charset="0"/>
      <p:regular r:id="rId48"/>
    </p:embeddedFont>
    <p:embeddedFont>
      <p:font typeface="TT Hoves" panose="02000003020000060003" pitchFamily="2" charset="0"/>
      <p:regular r:id="rId49"/>
    </p:embeddedFont>
    <p:embeddedFont>
      <p:font typeface="TT Hoves Bold" panose="02000003020000060003" pitchFamily="2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877"/>
    <a:srgbClr val="0F4E29"/>
    <a:srgbClr val="F9F7A9"/>
    <a:srgbClr val="B1C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5" autoAdjust="0"/>
    <p:restoredTop sz="94648" autoAdjust="0"/>
  </p:normalViewPr>
  <p:slideViewPr>
    <p:cSldViewPr>
      <p:cViewPr>
        <p:scale>
          <a:sx n="71" d="100"/>
          <a:sy n="71" d="100"/>
        </p:scale>
        <p:origin x="-40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EFFBB-ED4B-D447-8386-699603A15775}" type="datetimeFigureOut">
              <a:rPr lang="en-VN" smtClean="0"/>
              <a:t>29/12/2024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54D8E-14D2-C549-817A-933FC2A7EB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74360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teacher reveals what's hidden behind a number and a letter by clicking on each. If the word and definition don't match, the teacher hides them again by clicking on them once more.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54D8E-14D2-C549-817A-933FC2A7EB6C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540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6305" y="723900"/>
            <a:ext cx="13044989" cy="5403283"/>
            <a:chOff x="0" y="0"/>
            <a:chExt cx="5660302" cy="23445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0301" cy="2344518"/>
            </a:xfrm>
            <a:custGeom>
              <a:avLst/>
              <a:gdLst/>
              <a:ahLst/>
              <a:cxnLst/>
              <a:rect l="l" t="t" r="r" b="b"/>
              <a:pathLst>
                <a:path w="5660301" h="2344518">
                  <a:moveTo>
                    <a:pt x="0" y="1172259"/>
                  </a:moveTo>
                  <a:cubicBezTo>
                    <a:pt x="0" y="525172"/>
                    <a:pt x="507163" y="0"/>
                    <a:pt x="1132060" y="0"/>
                  </a:cubicBezTo>
                  <a:lnTo>
                    <a:pt x="4528241" y="0"/>
                  </a:lnTo>
                  <a:cubicBezTo>
                    <a:pt x="5153139" y="0"/>
                    <a:pt x="5660301" y="525172"/>
                    <a:pt x="5660301" y="1172259"/>
                  </a:cubicBezTo>
                  <a:cubicBezTo>
                    <a:pt x="5660301" y="1819346"/>
                    <a:pt x="5153139" y="2344518"/>
                    <a:pt x="4528241" y="2344518"/>
                  </a:cubicBezTo>
                  <a:lnTo>
                    <a:pt x="1132060" y="2344518"/>
                  </a:lnTo>
                  <a:cubicBezTo>
                    <a:pt x="507163" y="2344518"/>
                    <a:pt x="0" y="1819346"/>
                    <a:pt x="0" y="1172259"/>
                  </a:cubicBezTo>
                  <a:close/>
                </a:path>
              </a:pathLst>
            </a:custGeom>
            <a:blipFill>
              <a:blip r:embed="rId2"/>
              <a:stretch>
                <a:fillRect t="-17901" b="-17901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62506" y="9059907"/>
            <a:ext cx="1954141" cy="396786"/>
            <a:chOff x="0" y="0"/>
            <a:chExt cx="514671" cy="1045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4671" cy="104503"/>
            </a:xfrm>
            <a:custGeom>
              <a:avLst/>
              <a:gdLst/>
              <a:ahLst/>
              <a:cxnLst/>
              <a:rect l="l" t="t" r="r" b="b"/>
              <a:pathLst>
                <a:path w="514671" h="104503">
                  <a:moveTo>
                    <a:pt x="52252" y="0"/>
                  </a:moveTo>
                  <a:lnTo>
                    <a:pt x="462419" y="0"/>
                  </a:lnTo>
                  <a:cubicBezTo>
                    <a:pt x="491277" y="0"/>
                    <a:pt x="514671" y="23394"/>
                    <a:pt x="514671" y="52252"/>
                  </a:cubicBezTo>
                  <a:lnTo>
                    <a:pt x="514671" y="52252"/>
                  </a:lnTo>
                  <a:cubicBezTo>
                    <a:pt x="514671" y="81110"/>
                    <a:pt x="491277" y="104503"/>
                    <a:pt x="462419" y="104503"/>
                  </a:cubicBezTo>
                  <a:lnTo>
                    <a:pt x="52252" y="104503"/>
                  </a:lnTo>
                  <a:cubicBezTo>
                    <a:pt x="23394" y="104503"/>
                    <a:pt x="0" y="81110"/>
                    <a:pt x="0" y="52252"/>
                  </a:cubicBezTo>
                  <a:lnTo>
                    <a:pt x="0" y="52252"/>
                  </a:lnTo>
                  <a:cubicBezTo>
                    <a:pt x="0" y="23394"/>
                    <a:pt x="23394" y="0"/>
                    <a:pt x="522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14671" cy="133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5247969" y="8941767"/>
            <a:ext cx="192222" cy="633066"/>
          </a:xfrm>
          <a:custGeom>
            <a:avLst/>
            <a:gdLst/>
            <a:ahLst/>
            <a:cxnLst/>
            <a:rect l="l" t="t" r="r" b="b"/>
            <a:pathLst>
              <a:path w="192222" h="633066">
                <a:moveTo>
                  <a:pt x="0" y="0"/>
                </a:moveTo>
                <a:lnTo>
                  <a:pt x="192222" y="0"/>
                </a:lnTo>
                <a:lnTo>
                  <a:pt x="192222" y="633066"/>
                </a:lnTo>
                <a:lnTo>
                  <a:pt x="0" y="6330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5639832" y="532075"/>
            <a:ext cx="1842645" cy="1350156"/>
          </a:xfrm>
          <a:custGeom>
            <a:avLst/>
            <a:gdLst/>
            <a:ahLst/>
            <a:cxnLst/>
            <a:rect l="l" t="t" r="r" b="b"/>
            <a:pathLst>
              <a:path w="1842645" h="1350156">
                <a:moveTo>
                  <a:pt x="0" y="0"/>
                </a:moveTo>
                <a:lnTo>
                  <a:pt x="1842646" y="0"/>
                </a:lnTo>
                <a:lnTo>
                  <a:pt x="1842646" y="1350156"/>
                </a:lnTo>
                <a:lnTo>
                  <a:pt x="0" y="1350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1450692" y="8867551"/>
            <a:ext cx="12420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Lesson 2 | A closer look 1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25063A33-047E-0224-0381-1A95A2FC1729}"/>
              </a:ext>
            </a:extLst>
          </p:cNvPr>
          <p:cNvSpPr txBox="1"/>
          <p:nvPr/>
        </p:nvSpPr>
        <p:spPr>
          <a:xfrm>
            <a:off x="1131292" y="6548171"/>
            <a:ext cx="5219700" cy="2188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947"/>
              </a:lnSpc>
            </a:pPr>
            <a:r>
              <a:rPr lang="en-US" sz="12819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Unit 7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E4B0C5C0-AAD4-6A5F-C94D-FC0DA96E0EFB}"/>
              </a:ext>
            </a:extLst>
          </p:cNvPr>
          <p:cNvSpPr txBox="1"/>
          <p:nvPr/>
        </p:nvSpPr>
        <p:spPr>
          <a:xfrm>
            <a:off x="6616033" y="6981182"/>
            <a:ext cx="8411514" cy="1684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600" b="1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Natural wonders </a:t>
            </a:r>
          </a:p>
          <a:p>
            <a:pPr algn="l">
              <a:lnSpc>
                <a:spcPts val="6500"/>
              </a:lnSpc>
            </a:pPr>
            <a:r>
              <a:rPr lang="en-US" sz="6600" b="1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of the world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7B11843-96D2-B21F-D823-2A243D2BB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362711"/>
              </p:ext>
            </p:extLst>
          </p:nvPr>
        </p:nvGraphicFramePr>
        <p:xfrm>
          <a:off x="838200" y="571500"/>
          <a:ext cx="16230600" cy="9131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4057751535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496696958"/>
                    </a:ext>
                  </a:extLst>
                </a:gridCol>
                <a:gridCol w="6705600">
                  <a:extLst>
                    <a:ext uri="{9D8B030D-6E8A-4147-A177-3AD203B41FA5}">
                      <a16:colId xmlns:a16="http://schemas.microsoft.com/office/drawing/2014/main" val="3897669114"/>
                    </a:ext>
                  </a:extLst>
                </a:gridCol>
              </a:tblGrid>
              <a:tr h="1141387"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solidFill>
                            <a:schemeClr val="bg1"/>
                          </a:solidFill>
                          <a:latin typeface="Patrick Hand" pitchFamily="2" charset="77"/>
                        </a:rPr>
                        <a:t>New words</a:t>
                      </a:r>
                    </a:p>
                  </a:txBody>
                  <a:tcPr anchor="ctr">
                    <a:solidFill>
                      <a:srgbClr val="0F4E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solidFill>
                            <a:schemeClr val="bg1"/>
                          </a:solidFill>
                          <a:latin typeface="Patrick Hand" pitchFamily="2" charset="77"/>
                        </a:rPr>
                        <a:t>Pronunciation</a:t>
                      </a:r>
                    </a:p>
                  </a:txBody>
                  <a:tcPr anchor="ctr">
                    <a:solidFill>
                      <a:srgbClr val="0F4E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solidFill>
                            <a:schemeClr val="bg1"/>
                          </a:solidFill>
                          <a:latin typeface="Patrick Hand" pitchFamily="2" charset="77"/>
                        </a:rPr>
                        <a:t>Meaning</a:t>
                      </a:r>
                    </a:p>
                  </a:txBody>
                  <a:tcPr anchor="ctr">
                    <a:solidFill>
                      <a:srgbClr val="0F4E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200276"/>
                  </a:ext>
                </a:extLst>
              </a:tr>
              <a:tr h="1331618">
                <a:tc>
                  <a:txBody>
                    <a:bodyPr/>
                    <a:lstStyle/>
                    <a:p>
                      <a:pPr algn="l"/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1. permit (v)</a:t>
                      </a: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c</a:t>
                      </a:r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ho phép/ đồng ý</a:t>
                      </a: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118054"/>
                  </a:ext>
                </a:extLst>
              </a:tr>
              <a:tr h="1331618">
                <a:tc>
                  <a:txBody>
                    <a:bodyPr/>
                    <a:lstStyle/>
                    <a:p>
                      <a:pPr algn="l"/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2. paradise (n)</a:t>
                      </a: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t</a:t>
                      </a:r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hiên đường</a:t>
                      </a: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966914"/>
                  </a:ext>
                </a:extLst>
              </a:tr>
              <a:tr h="1331618">
                <a:tc>
                  <a:txBody>
                    <a:bodyPr/>
                    <a:lstStyle/>
                    <a:p>
                      <a:pPr algn="l"/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3. 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a</a:t>
                      </a:r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nnual (adj)</a:t>
                      </a: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h</a:t>
                      </a:r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ằng năm</a:t>
                      </a: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684563"/>
                  </a:ext>
                </a:extLst>
              </a:tr>
              <a:tr h="1331618">
                <a:tc>
                  <a:txBody>
                    <a:bodyPr/>
                    <a:lstStyle/>
                    <a:p>
                      <a:pPr algn="l"/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4. 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a</a:t>
                      </a:r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ccess (n,v)</a:t>
                      </a: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t</a:t>
                      </a:r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ruy cập</a:t>
                      </a: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496034"/>
                  </a:ext>
                </a:extLst>
              </a:tr>
              <a:tr h="1331618">
                <a:tc>
                  <a:txBody>
                    <a:bodyPr/>
                    <a:lstStyle/>
                    <a:p>
                      <a:pPr algn="l"/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5. 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u</a:t>
                      </a:r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rgent (adj)</a:t>
                      </a: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k</a:t>
                      </a:r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hẩn cấp</a:t>
                      </a: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037148"/>
                  </a:ext>
                </a:extLst>
              </a:tr>
              <a:tr h="1331618">
                <a:tc>
                  <a:txBody>
                    <a:bodyPr/>
                    <a:lstStyle/>
                    <a:p>
                      <a:pPr algn="l"/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6. 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h</a:t>
                      </a:r>
                      <a:r>
                        <a:rPr lang="en-VN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esitate (v) </a:t>
                      </a: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lưỡng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Patrick Hand" pitchFamily="2" charset="77"/>
                        </a:rPr>
                        <a:t>lự</a:t>
                      </a:r>
                      <a:endParaRPr lang="en-VN" sz="4800" dirty="0">
                        <a:solidFill>
                          <a:schemeClr val="tx1"/>
                        </a:solidFill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rgbClr val="B1CD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044254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04C3429-7987-CA8D-4F43-6F1758020551}"/>
              </a:ext>
            </a:extLst>
          </p:cNvPr>
          <p:cNvSpPr txBox="1"/>
          <p:nvPr/>
        </p:nvSpPr>
        <p:spPr>
          <a:xfrm>
            <a:off x="6019800" y="2077136"/>
            <a:ext cx="40386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pəˈmɪt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500E9A-0978-B606-9501-7C6B8BEA4A38}"/>
              </a:ext>
            </a:extLst>
          </p:cNvPr>
          <p:cNvSpPr txBox="1"/>
          <p:nvPr/>
        </p:nvSpPr>
        <p:spPr>
          <a:xfrm>
            <a:off x="6019800" y="3399751"/>
            <a:ext cx="40386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pærədaɪs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F3B54C-37B5-6B54-655B-873670DEF518}"/>
              </a:ext>
            </a:extLst>
          </p:cNvPr>
          <p:cNvSpPr txBox="1"/>
          <p:nvPr/>
        </p:nvSpPr>
        <p:spPr>
          <a:xfrm>
            <a:off x="6003472" y="4722365"/>
            <a:ext cx="40386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ænjuəl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D24964-B574-3A6D-54B1-77E600701467}"/>
              </a:ext>
            </a:extLst>
          </p:cNvPr>
          <p:cNvSpPr txBox="1"/>
          <p:nvPr/>
        </p:nvSpPr>
        <p:spPr>
          <a:xfrm>
            <a:off x="6003472" y="6012322"/>
            <a:ext cx="40386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ækses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02B73F-B113-059E-B70D-2F65DF8988E0}"/>
              </a:ext>
            </a:extLst>
          </p:cNvPr>
          <p:cNvSpPr txBox="1"/>
          <p:nvPr/>
        </p:nvSpPr>
        <p:spPr>
          <a:xfrm>
            <a:off x="6003472" y="7367594"/>
            <a:ext cx="40386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ɜːdʒənt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891DE0-7794-D06D-FA03-C28E03101A22}"/>
              </a:ext>
            </a:extLst>
          </p:cNvPr>
          <p:cNvSpPr txBox="1"/>
          <p:nvPr/>
        </p:nvSpPr>
        <p:spPr>
          <a:xfrm>
            <a:off x="6003472" y="8690209"/>
            <a:ext cx="40386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hezɪteɪt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EC62DA-5968-6FC1-EA19-6CA0F2578EE4}"/>
              </a:ext>
            </a:extLst>
          </p:cNvPr>
          <p:cNvSpPr/>
          <p:nvPr/>
        </p:nvSpPr>
        <p:spPr>
          <a:xfrm>
            <a:off x="1371600" y="1943100"/>
            <a:ext cx="2819400" cy="9144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0290CD-F7C2-9C31-70C5-202D3DEF0107}"/>
              </a:ext>
            </a:extLst>
          </p:cNvPr>
          <p:cNvSpPr/>
          <p:nvPr/>
        </p:nvSpPr>
        <p:spPr>
          <a:xfrm>
            <a:off x="1387929" y="3233057"/>
            <a:ext cx="2819400" cy="9144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CA9785-991C-BF88-E1E9-05648D5333F3}"/>
              </a:ext>
            </a:extLst>
          </p:cNvPr>
          <p:cNvSpPr/>
          <p:nvPr/>
        </p:nvSpPr>
        <p:spPr>
          <a:xfrm>
            <a:off x="1387929" y="4523014"/>
            <a:ext cx="2819400" cy="9144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7BF669-7DAA-26EB-7DF2-5AAFF2357D55}"/>
              </a:ext>
            </a:extLst>
          </p:cNvPr>
          <p:cNvSpPr/>
          <p:nvPr/>
        </p:nvSpPr>
        <p:spPr>
          <a:xfrm>
            <a:off x="1371601" y="5812971"/>
            <a:ext cx="2819400" cy="9144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F86065-D3C4-4117-69D2-CC7E72B37201}"/>
              </a:ext>
            </a:extLst>
          </p:cNvPr>
          <p:cNvSpPr/>
          <p:nvPr/>
        </p:nvSpPr>
        <p:spPr>
          <a:xfrm>
            <a:off x="1371601" y="7168243"/>
            <a:ext cx="2819400" cy="9144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0B8AD4-5E72-817C-722D-0B6A6D228E68}"/>
              </a:ext>
            </a:extLst>
          </p:cNvPr>
          <p:cNvSpPr/>
          <p:nvPr/>
        </p:nvSpPr>
        <p:spPr>
          <a:xfrm>
            <a:off x="1355272" y="8523514"/>
            <a:ext cx="2819400" cy="9144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3803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7445" y="-4197945"/>
            <a:ext cx="18682889" cy="18682889"/>
          </a:xfrm>
          <a:custGeom>
            <a:avLst/>
            <a:gdLst/>
            <a:ahLst/>
            <a:cxnLst/>
            <a:rect l="l" t="t" r="r" b="b"/>
            <a:pathLst>
              <a:path w="18682889" h="18682889">
                <a:moveTo>
                  <a:pt x="0" y="0"/>
                </a:moveTo>
                <a:lnTo>
                  <a:pt x="18682890" y="0"/>
                </a:lnTo>
                <a:lnTo>
                  <a:pt x="18682890" y="18682890"/>
                </a:lnTo>
                <a:lnTo>
                  <a:pt x="0" y="1868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518687" y="518187"/>
            <a:ext cx="9250625" cy="925062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C2A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10889" y="7653051"/>
            <a:ext cx="3866222" cy="1244477"/>
            <a:chOff x="0" y="0"/>
            <a:chExt cx="5154962" cy="165930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137027"/>
              <a:ext cx="5154962" cy="1522275"/>
              <a:chOff x="0" y="0"/>
              <a:chExt cx="990718" cy="2925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990718" cy="292562"/>
              </a:xfrm>
              <a:custGeom>
                <a:avLst/>
                <a:gdLst/>
                <a:ahLst/>
                <a:cxnLst/>
                <a:rect l="l" t="t" r="r" b="b"/>
                <a:pathLst>
                  <a:path w="990718" h="292562">
                    <a:moveTo>
                      <a:pt x="131607" y="0"/>
                    </a:moveTo>
                    <a:lnTo>
                      <a:pt x="859112" y="0"/>
                    </a:lnTo>
                    <a:cubicBezTo>
                      <a:pt x="894016" y="0"/>
                      <a:pt x="927491" y="13866"/>
                      <a:pt x="952172" y="38547"/>
                    </a:cubicBezTo>
                    <a:cubicBezTo>
                      <a:pt x="976853" y="63228"/>
                      <a:pt x="990718" y="96702"/>
                      <a:pt x="990718" y="131607"/>
                    </a:cubicBezTo>
                    <a:lnTo>
                      <a:pt x="990718" y="160955"/>
                    </a:lnTo>
                    <a:cubicBezTo>
                      <a:pt x="990718" y="195860"/>
                      <a:pt x="976853" y="229334"/>
                      <a:pt x="952172" y="254015"/>
                    </a:cubicBezTo>
                    <a:cubicBezTo>
                      <a:pt x="927491" y="278696"/>
                      <a:pt x="894016" y="292562"/>
                      <a:pt x="859112" y="292562"/>
                    </a:cubicBezTo>
                    <a:lnTo>
                      <a:pt x="131607" y="292562"/>
                    </a:lnTo>
                    <a:cubicBezTo>
                      <a:pt x="58922" y="292562"/>
                      <a:pt x="0" y="233640"/>
                      <a:pt x="0" y="160955"/>
                    </a:cubicBezTo>
                    <a:lnTo>
                      <a:pt x="0" y="131607"/>
                    </a:lnTo>
                    <a:cubicBezTo>
                      <a:pt x="0" y="96702"/>
                      <a:pt x="13866" y="63228"/>
                      <a:pt x="38547" y="38547"/>
                    </a:cubicBezTo>
                    <a:cubicBezTo>
                      <a:pt x="63228" y="13866"/>
                      <a:pt x="96702" y="0"/>
                      <a:pt x="131607" y="0"/>
                    </a:cubicBezTo>
                    <a:close/>
                  </a:path>
                </a:pathLst>
              </a:custGeom>
              <a:solidFill>
                <a:srgbClr val="38373B"/>
              </a:solidFill>
              <a:ln w="76200" cap="rnd">
                <a:solidFill>
                  <a:srgbClr val="38373B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990718" cy="3306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5154962" cy="1522275"/>
              <a:chOff x="0" y="0"/>
              <a:chExt cx="990718" cy="29256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90718" cy="292562"/>
              </a:xfrm>
              <a:custGeom>
                <a:avLst/>
                <a:gdLst/>
                <a:ahLst/>
                <a:cxnLst/>
                <a:rect l="l" t="t" r="r" b="b"/>
                <a:pathLst>
                  <a:path w="990718" h="292562">
                    <a:moveTo>
                      <a:pt x="131607" y="0"/>
                    </a:moveTo>
                    <a:lnTo>
                      <a:pt x="859112" y="0"/>
                    </a:lnTo>
                    <a:cubicBezTo>
                      <a:pt x="894016" y="0"/>
                      <a:pt x="927491" y="13866"/>
                      <a:pt x="952172" y="38547"/>
                    </a:cubicBezTo>
                    <a:cubicBezTo>
                      <a:pt x="976853" y="63228"/>
                      <a:pt x="990718" y="96702"/>
                      <a:pt x="990718" y="131607"/>
                    </a:cubicBezTo>
                    <a:lnTo>
                      <a:pt x="990718" y="160955"/>
                    </a:lnTo>
                    <a:cubicBezTo>
                      <a:pt x="990718" y="195860"/>
                      <a:pt x="976853" y="229334"/>
                      <a:pt x="952172" y="254015"/>
                    </a:cubicBezTo>
                    <a:cubicBezTo>
                      <a:pt x="927491" y="278696"/>
                      <a:pt x="894016" y="292562"/>
                      <a:pt x="859112" y="292562"/>
                    </a:cubicBezTo>
                    <a:lnTo>
                      <a:pt x="131607" y="292562"/>
                    </a:lnTo>
                    <a:cubicBezTo>
                      <a:pt x="58922" y="292562"/>
                      <a:pt x="0" y="233640"/>
                      <a:pt x="0" y="160955"/>
                    </a:cubicBezTo>
                    <a:lnTo>
                      <a:pt x="0" y="131607"/>
                    </a:lnTo>
                    <a:cubicBezTo>
                      <a:pt x="0" y="96702"/>
                      <a:pt x="13866" y="63228"/>
                      <a:pt x="38547" y="38547"/>
                    </a:cubicBezTo>
                    <a:cubicBezTo>
                      <a:pt x="63228" y="13866"/>
                      <a:pt x="96702" y="0"/>
                      <a:pt x="131607" y="0"/>
                    </a:cubicBezTo>
                    <a:close/>
                  </a:path>
                </a:pathLst>
              </a:custGeom>
              <a:solidFill>
                <a:srgbClr val="F05151"/>
              </a:solidFill>
              <a:ln w="76200" cap="rnd">
                <a:solidFill>
                  <a:srgbClr val="38373B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990718" cy="3306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90676" y="224881"/>
              <a:ext cx="4373610" cy="1069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50" b="0" i="0" u="none" strike="noStrike" kern="1200" cap="none" spc="26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nty Sans"/>
                  <a:ea typeface="Genty Sans"/>
                  <a:cs typeface="Genty Sans"/>
                  <a:sym typeface="Genty Sans"/>
                </a:rPr>
                <a:t>START!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1049780">
            <a:off x="13365153" y="5143493"/>
            <a:ext cx="2643105" cy="3805518"/>
          </a:xfrm>
          <a:custGeom>
            <a:avLst/>
            <a:gdLst/>
            <a:ahLst/>
            <a:cxnLst/>
            <a:rect l="l" t="t" r="r" b="b"/>
            <a:pathLst>
              <a:path w="2643105" h="3805518">
                <a:moveTo>
                  <a:pt x="0" y="0"/>
                </a:moveTo>
                <a:lnTo>
                  <a:pt x="2643106" y="0"/>
                </a:lnTo>
                <a:lnTo>
                  <a:pt x="2643106" y="3805518"/>
                </a:lnTo>
                <a:lnTo>
                  <a:pt x="0" y="3805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396722">
            <a:off x="2322053" y="1217766"/>
            <a:ext cx="2273239" cy="4238243"/>
          </a:xfrm>
          <a:custGeom>
            <a:avLst/>
            <a:gdLst/>
            <a:ahLst/>
            <a:cxnLst/>
            <a:rect l="l" t="t" r="r" b="b"/>
            <a:pathLst>
              <a:path w="2273239" h="4238243">
                <a:moveTo>
                  <a:pt x="0" y="0"/>
                </a:moveTo>
                <a:lnTo>
                  <a:pt x="2273239" y="0"/>
                </a:lnTo>
                <a:lnTo>
                  <a:pt x="2273239" y="4238243"/>
                </a:lnTo>
                <a:lnTo>
                  <a:pt x="0" y="4238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942765">
            <a:off x="3726340" y="6484091"/>
            <a:ext cx="1584695" cy="2195421"/>
          </a:xfrm>
          <a:custGeom>
            <a:avLst/>
            <a:gdLst/>
            <a:ahLst/>
            <a:cxnLst/>
            <a:rect l="l" t="t" r="r" b="b"/>
            <a:pathLst>
              <a:path w="1584695" h="2195421">
                <a:moveTo>
                  <a:pt x="0" y="0"/>
                </a:moveTo>
                <a:lnTo>
                  <a:pt x="1584695" y="0"/>
                </a:lnTo>
                <a:lnTo>
                  <a:pt x="1584695" y="2195421"/>
                </a:lnTo>
                <a:lnTo>
                  <a:pt x="0" y="21954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946346">
            <a:off x="12683928" y="1389521"/>
            <a:ext cx="2485127" cy="2795133"/>
          </a:xfrm>
          <a:custGeom>
            <a:avLst/>
            <a:gdLst/>
            <a:ahLst/>
            <a:cxnLst/>
            <a:rect l="l" t="t" r="r" b="b"/>
            <a:pathLst>
              <a:path w="2485127" h="2795133">
                <a:moveTo>
                  <a:pt x="0" y="0"/>
                </a:moveTo>
                <a:lnTo>
                  <a:pt x="2485127" y="0"/>
                </a:lnTo>
                <a:lnTo>
                  <a:pt x="2485127" y="2795132"/>
                </a:lnTo>
                <a:lnTo>
                  <a:pt x="0" y="2795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394359" y="3732095"/>
            <a:ext cx="9442532" cy="1790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 pitchFamily="2" charset="77"/>
                <a:ea typeface="Mango AC"/>
                <a:cs typeface="Mango AC"/>
                <a:sym typeface="Mango AC"/>
              </a:rPr>
              <a:t>THE MEMORY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61508" y="5627539"/>
            <a:ext cx="9564983" cy="172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89" b="1" i="0" u="none" strike="noStrike" kern="1200" cap="none" spc="0" normalizeH="0" baseline="0" noProof="0" dirty="0">
                <a:ln>
                  <a:noFill/>
                </a:ln>
                <a:solidFill>
                  <a:srgbClr val="F2D021"/>
                </a:solidFill>
                <a:effectLst/>
                <a:uLnTx/>
                <a:uFillTx/>
                <a:latin typeface="Patrick Hand" pitchFamily="2" charset="77"/>
                <a:ea typeface="Mango AC"/>
                <a:cs typeface="Mango AC"/>
                <a:sym typeface="Mango AC"/>
              </a:rPr>
              <a:t>GAME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7446" y="-3499492"/>
            <a:ext cx="18682889" cy="18682889"/>
          </a:xfrm>
          <a:custGeom>
            <a:avLst/>
            <a:gdLst/>
            <a:ahLst/>
            <a:cxnLst/>
            <a:rect l="l" t="t" r="r" b="b"/>
            <a:pathLst>
              <a:path w="18682889" h="18682889">
                <a:moveTo>
                  <a:pt x="0" y="0"/>
                </a:moveTo>
                <a:lnTo>
                  <a:pt x="18682890" y="0"/>
                </a:lnTo>
                <a:lnTo>
                  <a:pt x="18682890" y="18682890"/>
                </a:lnTo>
                <a:lnTo>
                  <a:pt x="0" y="1868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760793" y="2122066"/>
            <a:ext cx="14766413" cy="7071319"/>
            <a:chOff x="0" y="0"/>
            <a:chExt cx="3293094" cy="15769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93094" cy="1576992"/>
            </a:xfrm>
            <a:custGeom>
              <a:avLst/>
              <a:gdLst/>
              <a:ahLst/>
              <a:cxnLst/>
              <a:rect l="l" t="t" r="r" b="b"/>
              <a:pathLst>
                <a:path w="3293094" h="1576992">
                  <a:moveTo>
                    <a:pt x="31458" y="0"/>
                  </a:moveTo>
                  <a:lnTo>
                    <a:pt x="3261637" y="0"/>
                  </a:lnTo>
                  <a:cubicBezTo>
                    <a:pt x="3279010" y="0"/>
                    <a:pt x="3293094" y="14084"/>
                    <a:pt x="3293094" y="31458"/>
                  </a:cubicBezTo>
                  <a:lnTo>
                    <a:pt x="3293094" y="1545534"/>
                  </a:lnTo>
                  <a:cubicBezTo>
                    <a:pt x="3293094" y="1553878"/>
                    <a:pt x="3289780" y="1561879"/>
                    <a:pt x="3283880" y="1567778"/>
                  </a:cubicBezTo>
                  <a:cubicBezTo>
                    <a:pt x="3277981" y="1573678"/>
                    <a:pt x="3269979" y="1576992"/>
                    <a:pt x="3261637" y="1576992"/>
                  </a:cubicBezTo>
                  <a:lnTo>
                    <a:pt x="31458" y="1576992"/>
                  </a:lnTo>
                  <a:cubicBezTo>
                    <a:pt x="23114" y="1576992"/>
                    <a:pt x="15113" y="1573678"/>
                    <a:pt x="9214" y="1567778"/>
                  </a:cubicBezTo>
                  <a:cubicBezTo>
                    <a:pt x="3314" y="1561879"/>
                    <a:pt x="0" y="1553878"/>
                    <a:pt x="0" y="1545534"/>
                  </a:cubicBezTo>
                  <a:lnTo>
                    <a:pt x="0" y="31458"/>
                  </a:lnTo>
                  <a:cubicBezTo>
                    <a:pt x="0" y="23114"/>
                    <a:pt x="3314" y="15113"/>
                    <a:pt x="9214" y="9214"/>
                  </a:cubicBezTo>
                  <a:cubicBezTo>
                    <a:pt x="15113" y="3314"/>
                    <a:pt x="23114" y="0"/>
                    <a:pt x="31458" y="0"/>
                  </a:cubicBezTo>
                  <a:close/>
                </a:path>
              </a:pathLst>
            </a:custGeom>
            <a:solidFill>
              <a:srgbClr val="38373B"/>
            </a:solidFill>
            <a:ln w="76200" cap="rnd">
              <a:solidFill>
                <a:srgbClr val="38373B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93094" cy="1615092"/>
            </a:xfrm>
            <a:prstGeom prst="rect">
              <a:avLst/>
            </a:prstGeom>
          </p:spPr>
          <p:txBody>
            <a:bodyPr lIns="63938" tIns="63938" rIns="63938" bIns="639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0793" y="1965329"/>
            <a:ext cx="14766413" cy="7071319"/>
            <a:chOff x="0" y="0"/>
            <a:chExt cx="3293094" cy="15769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93094" cy="1576992"/>
            </a:xfrm>
            <a:custGeom>
              <a:avLst/>
              <a:gdLst/>
              <a:ahLst/>
              <a:cxnLst/>
              <a:rect l="l" t="t" r="r" b="b"/>
              <a:pathLst>
                <a:path w="3293094" h="1576992">
                  <a:moveTo>
                    <a:pt x="31458" y="0"/>
                  </a:moveTo>
                  <a:lnTo>
                    <a:pt x="3261637" y="0"/>
                  </a:lnTo>
                  <a:cubicBezTo>
                    <a:pt x="3279010" y="0"/>
                    <a:pt x="3293094" y="14084"/>
                    <a:pt x="3293094" y="31458"/>
                  </a:cubicBezTo>
                  <a:lnTo>
                    <a:pt x="3293094" y="1545534"/>
                  </a:lnTo>
                  <a:cubicBezTo>
                    <a:pt x="3293094" y="1553878"/>
                    <a:pt x="3289780" y="1561879"/>
                    <a:pt x="3283880" y="1567778"/>
                  </a:cubicBezTo>
                  <a:cubicBezTo>
                    <a:pt x="3277981" y="1573678"/>
                    <a:pt x="3269979" y="1576992"/>
                    <a:pt x="3261637" y="1576992"/>
                  </a:cubicBezTo>
                  <a:lnTo>
                    <a:pt x="31458" y="1576992"/>
                  </a:lnTo>
                  <a:cubicBezTo>
                    <a:pt x="23114" y="1576992"/>
                    <a:pt x="15113" y="1573678"/>
                    <a:pt x="9214" y="1567778"/>
                  </a:cubicBezTo>
                  <a:cubicBezTo>
                    <a:pt x="3314" y="1561879"/>
                    <a:pt x="0" y="1553878"/>
                    <a:pt x="0" y="1545534"/>
                  </a:cubicBezTo>
                  <a:lnTo>
                    <a:pt x="0" y="31458"/>
                  </a:lnTo>
                  <a:cubicBezTo>
                    <a:pt x="0" y="23114"/>
                    <a:pt x="3314" y="15113"/>
                    <a:pt x="9214" y="9214"/>
                  </a:cubicBezTo>
                  <a:cubicBezTo>
                    <a:pt x="15113" y="3314"/>
                    <a:pt x="23114" y="0"/>
                    <a:pt x="31458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38373B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293094" cy="1615092"/>
            </a:xfrm>
            <a:prstGeom prst="rect">
              <a:avLst/>
            </a:prstGeom>
          </p:spPr>
          <p:txBody>
            <a:bodyPr lIns="63938" tIns="63938" rIns="63938" bIns="639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61910" y="1250353"/>
            <a:ext cx="6994069" cy="1429950"/>
            <a:chOff x="0" y="0"/>
            <a:chExt cx="9325426" cy="190660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157449"/>
              <a:ext cx="9325426" cy="1749152"/>
              <a:chOff x="0" y="0"/>
              <a:chExt cx="1559764" cy="29256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59764" cy="292562"/>
              </a:xfrm>
              <a:custGeom>
                <a:avLst/>
                <a:gdLst/>
                <a:ahLst/>
                <a:cxnLst/>
                <a:rect l="l" t="t" r="r" b="b"/>
                <a:pathLst>
                  <a:path w="1559764" h="292562">
                    <a:moveTo>
                      <a:pt x="83593" y="0"/>
                    </a:moveTo>
                    <a:lnTo>
                      <a:pt x="1476172" y="0"/>
                    </a:lnTo>
                    <a:cubicBezTo>
                      <a:pt x="1522339" y="0"/>
                      <a:pt x="1559764" y="37426"/>
                      <a:pt x="1559764" y="83593"/>
                    </a:cubicBezTo>
                    <a:lnTo>
                      <a:pt x="1559764" y="208969"/>
                    </a:lnTo>
                    <a:cubicBezTo>
                      <a:pt x="1559764" y="255136"/>
                      <a:pt x="1522339" y="292562"/>
                      <a:pt x="1476172" y="292562"/>
                    </a:cubicBezTo>
                    <a:lnTo>
                      <a:pt x="83593" y="292562"/>
                    </a:lnTo>
                    <a:cubicBezTo>
                      <a:pt x="37426" y="292562"/>
                      <a:pt x="0" y="255136"/>
                      <a:pt x="0" y="208969"/>
                    </a:cubicBezTo>
                    <a:lnTo>
                      <a:pt x="0" y="83593"/>
                    </a:lnTo>
                    <a:cubicBezTo>
                      <a:pt x="0" y="37426"/>
                      <a:pt x="37426" y="0"/>
                      <a:pt x="83593" y="0"/>
                    </a:cubicBezTo>
                    <a:close/>
                  </a:path>
                </a:pathLst>
              </a:custGeom>
              <a:solidFill>
                <a:srgbClr val="38373B"/>
              </a:solidFill>
              <a:ln w="76200" cap="rnd">
                <a:solidFill>
                  <a:srgbClr val="38373B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559764" cy="3306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9325426" cy="1749152"/>
              <a:chOff x="0" y="0"/>
              <a:chExt cx="1559764" cy="29256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59764" cy="292562"/>
              </a:xfrm>
              <a:custGeom>
                <a:avLst/>
                <a:gdLst/>
                <a:ahLst/>
                <a:cxnLst/>
                <a:rect l="l" t="t" r="r" b="b"/>
                <a:pathLst>
                  <a:path w="1559764" h="292562">
                    <a:moveTo>
                      <a:pt x="83593" y="0"/>
                    </a:moveTo>
                    <a:lnTo>
                      <a:pt x="1476172" y="0"/>
                    </a:lnTo>
                    <a:cubicBezTo>
                      <a:pt x="1522339" y="0"/>
                      <a:pt x="1559764" y="37426"/>
                      <a:pt x="1559764" y="83593"/>
                    </a:cubicBezTo>
                    <a:lnTo>
                      <a:pt x="1559764" y="208969"/>
                    </a:lnTo>
                    <a:cubicBezTo>
                      <a:pt x="1559764" y="255136"/>
                      <a:pt x="1522339" y="292562"/>
                      <a:pt x="1476172" y="292562"/>
                    </a:cubicBezTo>
                    <a:lnTo>
                      <a:pt x="83593" y="292562"/>
                    </a:lnTo>
                    <a:cubicBezTo>
                      <a:pt x="37426" y="292562"/>
                      <a:pt x="0" y="255136"/>
                      <a:pt x="0" y="208969"/>
                    </a:cubicBezTo>
                    <a:lnTo>
                      <a:pt x="0" y="83593"/>
                    </a:lnTo>
                    <a:cubicBezTo>
                      <a:pt x="0" y="37426"/>
                      <a:pt x="37426" y="0"/>
                      <a:pt x="83593" y="0"/>
                    </a:cubicBezTo>
                    <a:close/>
                  </a:path>
                </a:pathLst>
              </a:custGeom>
              <a:solidFill>
                <a:srgbClr val="F05151"/>
              </a:solidFill>
              <a:ln w="76200" cap="rnd">
                <a:solidFill>
                  <a:srgbClr val="38373B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559764" cy="3306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06740" y="409434"/>
              <a:ext cx="7911945" cy="1263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7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trick Hand" pitchFamily="2" charset="77"/>
                  <a:ea typeface="Genty Sans"/>
                  <a:cs typeface="Genty Sans"/>
                  <a:sym typeface="Genty Sans"/>
                </a:rPr>
                <a:t>HOW TO PLAY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670930" y="3514705"/>
            <a:ext cx="11989478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itchFamily="2" charset="77"/>
                <a:ea typeface="Sniglet"/>
                <a:cs typeface="Sniglet"/>
                <a:sym typeface="Sniglet"/>
              </a:rPr>
              <a:t>Each player takes turns clicking on two cards to reveal their images.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46592" y="3444777"/>
            <a:ext cx="1614839" cy="99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86" b="0" i="0" u="none" strike="noStrike" kern="1200" cap="none" spc="-218" normalizeH="0" baseline="0" noProof="0">
                <a:ln>
                  <a:noFill/>
                </a:ln>
                <a:solidFill>
                  <a:srgbClr val="F05151"/>
                </a:solidFill>
                <a:effectLst/>
                <a:uLnTx/>
                <a:uFillTx/>
                <a:latin typeface="Mango AC"/>
                <a:ea typeface="Mango AC"/>
                <a:cs typeface="Mango AC"/>
                <a:sym typeface="Mango AC"/>
              </a:rPr>
              <a:t>-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70930" y="4678329"/>
            <a:ext cx="11989478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itchFamily="2" charset="77"/>
                <a:ea typeface="Sniglet"/>
                <a:cs typeface="Sniglet"/>
                <a:sym typeface="Sniglet"/>
              </a:rPr>
              <a:t>If the two cards match, they stay face up. If not, they flip back over.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46592" y="4608401"/>
            <a:ext cx="1614839" cy="99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86" b="0" i="0" u="none" strike="noStrike" kern="1200" cap="none" spc="-218" normalizeH="0" baseline="0" noProof="0">
                <a:ln>
                  <a:noFill/>
                </a:ln>
                <a:solidFill>
                  <a:srgbClr val="F05151"/>
                </a:solidFill>
                <a:effectLst/>
                <a:uLnTx/>
                <a:uFillTx/>
                <a:latin typeface="Mango AC"/>
                <a:ea typeface="Mango AC"/>
                <a:cs typeface="Mango AC"/>
                <a:sym typeface="Mango AC"/>
              </a:rPr>
              <a:t>-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670930" y="5841953"/>
            <a:ext cx="11989478" cy="106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itchFamily="2" charset="77"/>
                <a:ea typeface="Sniglet"/>
                <a:cs typeface="Sniglet"/>
                <a:sym typeface="Sniglet"/>
              </a:rPr>
              <a:t>Matching cards earn you a point. Non-matching cards are turned back over for the next player.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46592" y="5772025"/>
            <a:ext cx="1614839" cy="99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86" b="0" i="0" u="none" strike="noStrike" kern="1200" cap="none" spc="-218" normalizeH="0" baseline="0" noProof="0">
                <a:ln>
                  <a:noFill/>
                </a:ln>
                <a:solidFill>
                  <a:srgbClr val="F05151"/>
                </a:solidFill>
                <a:effectLst/>
                <a:uLnTx/>
                <a:uFillTx/>
                <a:latin typeface="Mango AC"/>
                <a:ea typeface="Mango AC"/>
                <a:cs typeface="Mango AC"/>
                <a:sym typeface="Mango AC"/>
              </a:rPr>
              <a:t>-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70930" y="7005577"/>
            <a:ext cx="11989478" cy="106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 pitchFamily="2" charset="77"/>
                <a:ea typeface="Sniglet"/>
                <a:cs typeface="Sniglet"/>
                <a:sym typeface="Sniglet"/>
              </a:rPr>
              <a:t>The game ends when all pairs are matched. The player with the most points wins!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46592" y="6935649"/>
            <a:ext cx="1614839" cy="99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86" b="0" i="0" u="none" strike="noStrike" kern="1200" cap="none" spc="-218" normalizeH="0" baseline="0" noProof="0">
                <a:ln>
                  <a:noFill/>
                </a:ln>
                <a:solidFill>
                  <a:srgbClr val="F05151"/>
                </a:solidFill>
                <a:effectLst/>
                <a:uLnTx/>
                <a:uFillTx/>
                <a:latin typeface="Mango AC"/>
                <a:ea typeface="Mango AC"/>
                <a:cs typeface="Mango AC"/>
                <a:sym typeface="Mango AC"/>
              </a:rPr>
              <a:t>-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7445" y="-4197945"/>
            <a:ext cx="18682889" cy="18682889"/>
          </a:xfrm>
          <a:custGeom>
            <a:avLst/>
            <a:gdLst/>
            <a:ahLst/>
            <a:cxnLst/>
            <a:rect l="l" t="t" r="r" b="b"/>
            <a:pathLst>
              <a:path w="18682889" h="18682889">
                <a:moveTo>
                  <a:pt x="0" y="0"/>
                </a:moveTo>
                <a:lnTo>
                  <a:pt x="18682890" y="0"/>
                </a:lnTo>
                <a:lnTo>
                  <a:pt x="18682890" y="18682890"/>
                </a:lnTo>
                <a:lnTo>
                  <a:pt x="0" y="1868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275734" y="1275234"/>
            <a:ext cx="7736532" cy="773653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C2A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12198" y="3722494"/>
            <a:ext cx="6863604" cy="2473242"/>
            <a:chOff x="0" y="-238085"/>
            <a:chExt cx="6190944" cy="223085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164565"/>
              <a:ext cx="6190944" cy="1828204"/>
              <a:chOff x="0" y="0"/>
              <a:chExt cx="990718" cy="2925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990718" cy="292562"/>
              </a:xfrm>
              <a:custGeom>
                <a:avLst/>
                <a:gdLst/>
                <a:ahLst/>
                <a:cxnLst/>
                <a:rect l="l" t="t" r="r" b="b"/>
                <a:pathLst>
                  <a:path w="990718" h="292562">
                    <a:moveTo>
                      <a:pt x="131607" y="0"/>
                    </a:moveTo>
                    <a:lnTo>
                      <a:pt x="859112" y="0"/>
                    </a:lnTo>
                    <a:cubicBezTo>
                      <a:pt x="894016" y="0"/>
                      <a:pt x="927491" y="13866"/>
                      <a:pt x="952172" y="38547"/>
                    </a:cubicBezTo>
                    <a:cubicBezTo>
                      <a:pt x="976853" y="63228"/>
                      <a:pt x="990718" y="96702"/>
                      <a:pt x="990718" y="131607"/>
                    </a:cubicBezTo>
                    <a:lnTo>
                      <a:pt x="990718" y="160955"/>
                    </a:lnTo>
                    <a:cubicBezTo>
                      <a:pt x="990718" y="195860"/>
                      <a:pt x="976853" y="229334"/>
                      <a:pt x="952172" y="254015"/>
                    </a:cubicBezTo>
                    <a:cubicBezTo>
                      <a:pt x="927491" y="278696"/>
                      <a:pt x="894016" y="292562"/>
                      <a:pt x="859112" y="292562"/>
                    </a:cubicBezTo>
                    <a:lnTo>
                      <a:pt x="131607" y="292562"/>
                    </a:lnTo>
                    <a:cubicBezTo>
                      <a:pt x="58922" y="292562"/>
                      <a:pt x="0" y="233640"/>
                      <a:pt x="0" y="160955"/>
                    </a:cubicBezTo>
                    <a:lnTo>
                      <a:pt x="0" y="131607"/>
                    </a:lnTo>
                    <a:cubicBezTo>
                      <a:pt x="0" y="96702"/>
                      <a:pt x="13866" y="63228"/>
                      <a:pt x="38547" y="38547"/>
                    </a:cubicBezTo>
                    <a:cubicBezTo>
                      <a:pt x="63228" y="13866"/>
                      <a:pt x="96702" y="0"/>
                      <a:pt x="131607" y="0"/>
                    </a:cubicBezTo>
                    <a:close/>
                  </a:path>
                </a:pathLst>
              </a:custGeom>
              <a:solidFill>
                <a:srgbClr val="38373B"/>
              </a:solidFill>
              <a:ln w="76200" cap="rnd">
                <a:solidFill>
                  <a:srgbClr val="38373B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990718" cy="3306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-238085"/>
              <a:ext cx="6190944" cy="2066289"/>
              <a:chOff x="0" y="-38100"/>
              <a:chExt cx="990718" cy="33066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90718" cy="292562"/>
              </a:xfrm>
              <a:custGeom>
                <a:avLst/>
                <a:gdLst/>
                <a:ahLst/>
                <a:cxnLst/>
                <a:rect l="l" t="t" r="r" b="b"/>
                <a:pathLst>
                  <a:path w="990718" h="292562">
                    <a:moveTo>
                      <a:pt x="131607" y="0"/>
                    </a:moveTo>
                    <a:lnTo>
                      <a:pt x="859112" y="0"/>
                    </a:lnTo>
                    <a:cubicBezTo>
                      <a:pt x="894016" y="0"/>
                      <a:pt x="927491" y="13866"/>
                      <a:pt x="952172" y="38547"/>
                    </a:cubicBezTo>
                    <a:cubicBezTo>
                      <a:pt x="976853" y="63228"/>
                      <a:pt x="990718" y="96702"/>
                      <a:pt x="990718" y="131607"/>
                    </a:cubicBezTo>
                    <a:lnTo>
                      <a:pt x="990718" y="160955"/>
                    </a:lnTo>
                    <a:cubicBezTo>
                      <a:pt x="990718" y="195860"/>
                      <a:pt x="976853" y="229334"/>
                      <a:pt x="952172" y="254015"/>
                    </a:cubicBezTo>
                    <a:cubicBezTo>
                      <a:pt x="927491" y="278696"/>
                      <a:pt x="894016" y="292562"/>
                      <a:pt x="859112" y="292562"/>
                    </a:cubicBezTo>
                    <a:lnTo>
                      <a:pt x="131607" y="292562"/>
                    </a:lnTo>
                    <a:cubicBezTo>
                      <a:pt x="58922" y="292562"/>
                      <a:pt x="0" y="233640"/>
                      <a:pt x="0" y="160955"/>
                    </a:cubicBezTo>
                    <a:lnTo>
                      <a:pt x="0" y="131607"/>
                    </a:lnTo>
                    <a:cubicBezTo>
                      <a:pt x="0" y="96702"/>
                      <a:pt x="13866" y="63228"/>
                      <a:pt x="38547" y="38547"/>
                    </a:cubicBezTo>
                    <a:cubicBezTo>
                      <a:pt x="63228" y="13866"/>
                      <a:pt x="96702" y="0"/>
                      <a:pt x="131607" y="0"/>
                    </a:cubicBezTo>
                    <a:close/>
                  </a:path>
                </a:pathLst>
              </a:custGeom>
              <a:solidFill>
                <a:srgbClr val="F05151"/>
              </a:solidFill>
              <a:ln w="76200" cap="rnd">
                <a:solidFill>
                  <a:srgbClr val="38373B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990718" cy="3306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69188" y="613152"/>
              <a:ext cx="5252567" cy="966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75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3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trick Hand" pitchFamily="2" charset="77"/>
                  <a:ea typeface="Genty Sans"/>
                  <a:cs typeface="Genty Sans"/>
                  <a:sym typeface="Genty Sans"/>
                </a:rPr>
                <a:t>LETS GO!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8218430">
            <a:off x="1809516" y="4872689"/>
            <a:ext cx="2783369" cy="3479212"/>
          </a:xfrm>
          <a:custGeom>
            <a:avLst/>
            <a:gdLst/>
            <a:ahLst/>
            <a:cxnLst/>
            <a:rect l="l" t="t" r="r" b="b"/>
            <a:pathLst>
              <a:path w="2783369" h="3479212">
                <a:moveTo>
                  <a:pt x="0" y="0"/>
                </a:moveTo>
                <a:lnTo>
                  <a:pt x="2783369" y="0"/>
                </a:lnTo>
                <a:lnTo>
                  <a:pt x="2783369" y="3479211"/>
                </a:lnTo>
                <a:lnTo>
                  <a:pt x="0" y="34792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5257132">
            <a:off x="13758718" y="1422261"/>
            <a:ext cx="3360389" cy="3567981"/>
          </a:xfrm>
          <a:custGeom>
            <a:avLst/>
            <a:gdLst/>
            <a:ahLst/>
            <a:cxnLst/>
            <a:rect l="l" t="t" r="r" b="b"/>
            <a:pathLst>
              <a:path w="3360389" h="3567981">
                <a:moveTo>
                  <a:pt x="0" y="0"/>
                </a:moveTo>
                <a:lnTo>
                  <a:pt x="3360389" y="0"/>
                </a:lnTo>
                <a:lnTo>
                  <a:pt x="3360389" y="3567981"/>
                </a:lnTo>
                <a:lnTo>
                  <a:pt x="0" y="3567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7446" y="-3527415"/>
            <a:ext cx="18682889" cy="18682889"/>
          </a:xfrm>
          <a:custGeom>
            <a:avLst/>
            <a:gdLst/>
            <a:ahLst/>
            <a:cxnLst/>
            <a:rect l="l" t="t" r="r" b="b"/>
            <a:pathLst>
              <a:path w="18682889" h="18682889">
                <a:moveTo>
                  <a:pt x="0" y="0"/>
                </a:moveTo>
                <a:lnTo>
                  <a:pt x="18682890" y="0"/>
                </a:lnTo>
                <a:lnTo>
                  <a:pt x="18682890" y="18682890"/>
                </a:lnTo>
                <a:lnTo>
                  <a:pt x="0" y="1868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89689" y="1401784"/>
            <a:ext cx="15708622" cy="7653064"/>
            <a:chOff x="0" y="0"/>
            <a:chExt cx="3383137" cy="16482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83137" cy="1648226"/>
            </a:xfrm>
            <a:custGeom>
              <a:avLst/>
              <a:gdLst/>
              <a:ahLst/>
              <a:cxnLst/>
              <a:rect l="l" t="t" r="r" b="b"/>
              <a:pathLst>
                <a:path w="3383137" h="1648226">
                  <a:moveTo>
                    <a:pt x="29571" y="0"/>
                  </a:moveTo>
                  <a:lnTo>
                    <a:pt x="3353566" y="0"/>
                  </a:lnTo>
                  <a:cubicBezTo>
                    <a:pt x="3361409" y="0"/>
                    <a:pt x="3368930" y="3115"/>
                    <a:pt x="3374476" y="8661"/>
                  </a:cubicBezTo>
                  <a:cubicBezTo>
                    <a:pt x="3380022" y="14207"/>
                    <a:pt x="3383137" y="21728"/>
                    <a:pt x="3383137" y="29571"/>
                  </a:cubicBezTo>
                  <a:lnTo>
                    <a:pt x="3383137" y="1618656"/>
                  </a:lnTo>
                  <a:cubicBezTo>
                    <a:pt x="3383137" y="1626498"/>
                    <a:pt x="3380022" y="1634020"/>
                    <a:pt x="3374476" y="1639565"/>
                  </a:cubicBezTo>
                  <a:cubicBezTo>
                    <a:pt x="3368930" y="1645111"/>
                    <a:pt x="3361409" y="1648226"/>
                    <a:pt x="3353566" y="1648226"/>
                  </a:cubicBezTo>
                  <a:lnTo>
                    <a:pt x="29571" y="1648226"/>
                  </a:lnTo>
                  <a:cubicBezTo>
                    <a:pt x="21728" y="1648226"/>
                    <a:pt x="14207" y="1645111"/>
                    <a:pt x="8661" y="1639565"/>
                  </a:cubicBezTo>
                  <a:cubicBezTo>
                    <a:pt x="3115" y="1634020"/>
                    <a:pt x="0" y="1626498"/>
                    <a:pt x="0" y="1618656"/>
                  </a:cubicBezTo>
                  <a:lnTo>
                    <a:pt x="0" y="29571"/>
                  </a:lnTo>
                  <a:cubicBezTo>
                    <a:pt x="0" y="21728"/>
                    <a:pt x="3115" y="14207"/>
                    <a:pt x="8661" y="8661"/>
                  </a:cubicBezTo>
                  <a:cubicBezTo>
                    <a:pt x="14207" y="3115"/>
                    <a:pt x="21728" y="0"/>
                    <a:pt x="29571" y="0"/>
                  </a:cubicBezTo>
                  <a:close/>
                </a:path>
              </a:pathLst>
            </a:custGeom>
            <a:solidFill>
              <a:srgbClr val="38373B"/>
            </a:solidFill>
            <a:ln w="76200" cap="rnd">
              <a:solidFill>
                <a:srgbClr val="38373B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83137" cy="1686326"/>
            </a:xfrm>
            <a:prstGeom prst="rect">
              <a:avLst/>
            </a:prstGeom>
          </p:spPr>
          <p:txBody>
            <a:bodyPr lIns="63938" tIns="63938" rIns="63938" bIns="639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5299" y="377363"/>
            <a:ext cx="17297400" cy="9525000"/>
            <a:chOff x="0" y="0"/>
            <a:chExt cx="3383137" cy="16482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83137" cy="1648226"/>
            </a:xfrm>
            <a:custGeom>
              <a:avLst/>
              <a:gdLst/>
              <a:ahLst/>
              <a:cxnLst/>
              <a:rect l="l" t="t" r="r" b="b"/>
              <a:pathLst>
                <a:path w="3383137" h="1648226">
                  <a:moveTo>
                    <a:pt x="29571" y="0"/>
                  </a:moveTo>
                  <a:lnTo>
                    <a:pt x="3353566" y="0"/>
                  </a:lnTo>
                  <a:cubicBezTo>
                    <a:pt x="3361409" y="0"/>
                    <a:pt x="3368930" y="3115"/>
                    <a:pt x="3374476" y="8661"/>
                  </a:cubicBezTo>
                  <a:cubicBezTo>
                    <a:pt x="3380022" y="14207"/>
                    <a:pt x="3383137" y="21728"/>
                    <a:pt x="3383137" y="29571"/>
                  </a:cubicBezTo>
                  <a:lnTo>
                    <a:pt x="3383137" y="1618656"/>
                  </a:lnTo>
                  <a:cubicBezTo>
                    <a:pt x="3383137" y="1626498"/>
                    <a:pt x="3380022" y="1634020"/>
                    <a:pt x="3374476" y="1639565"/>
                  </a:cubicBezTo>
                  <a:cubicBezTo>
                    <a:pt x="3368930" y="1645111"/>
                    <a:pt x="3361409" y="1648226"/>
                    <a:pt x="3353566" y="1648226"/>
                  </a:cubicBezTo>
                  <a:lnTo>
                    <a:pt x="29571" y="1648226"/>
                  </a:lnTo>
                  <a:cubicBezTo>
                    <a:pt x="21728" y="1648226"/>
                    <a:pt x="14207" y="1645111"/>
                    <a:pt x="8661" y="1639565"/>
                  </a:cubicBezTo>
                  <a:cubicBezTo>
                    <a:pt x="3115" y="1634020"/>
                    <a:pt x="0" y="1626498"/>
                    <a:pt x="0" y="1618656"/>
                  </a:cubicBezTo>
                  <a:lnTo>
                    <a:pt x="0" y="29571"/>
                  </a:lnTo>
                  <a:cubicBezTo>
                    <a:pt x="0" y="21728"/>
                    <a:pt x="3115" y="14207"/>
                    <a:pt x="8661" y="8661"/>
                  </a:cubicBezTo>
                  <a:cubicBezTo>
                    <a:pt x="14207" y="3115"/>
                    <a:pt x="21728" y="0"/>
                    <a:pt x="29571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38373B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383137" cy="1686326"/>
            </a:xfrm>
            <a:prstGeom prst="rect">
              <a:avLst/>
            </a:prstGeom>
          </p:spPr>
          <p:txBody>
            <a:bodyPr lIns="63938" tIns="63938" rIns="63938" bIns="639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0F1227B5-330D-B8D0-1FD1-C1DEF9CAA5D9}"/>
              </a:ext>
            </a:extLst>
          </p:cNvPr>
          <p:cNvSpPr/>
          <p:nvPr/>
        </p:nvSpPr>
        <p:spPr>
          <a:xfrm>
            <a:off x="1066800" y="1201369"/>
            <a:ext cx="3810000" cy="1066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permit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C6A4DADA-E05F-7CF0-8366-2A633DB5CA44}"/>
              </a:ext>
            </a:extLst>
          </p:cNvPr>
          <p:cNvSpPr/>
          <p:nvPr/>
        </p:nvSpPr>
        <p:spPr>
          <a:xfrm>
            <a:off x="1066800" y="2582284"/>
            <a:ext cx="3810000" cy="1066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paradise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7E96CAE0-E27E-1BA3-0191-B19A95C32E16}"/>
              </a:ext>
            </a:extLst>
          </p:cNvPr>
          <p:cNvSpPr/>
          <p:nvPr/>
        </p:nvSpPr>
        <p:spPr>
          <a:xfrm>
            <a:off x="1066800" y="3963612"/>
            <a:ext cx="3810000" cy="1066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annual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E91452B5-B485-3C64-820A-80D6A800E476}"/>
              </a:ext>
            </a:extLst>
          </p:cNvPr>
          <p:cNvSpPr/>
          <p:nvPr/>
        </p:nvSpPr>
        <p:spPr>
          <a:xfrm>
            <a:off x="1066800" y="5306029"/>
            <a:ext cx="3810000" cy="1066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diversity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4A9D8CCB-AA62-45DA-76D0-86268048F8A8}"/>
              </a:ext>
            </a:extLst>
          </p:cNvPr>
          <p:cNvSpPr/>
          <p:nvPr/>
        </p:nvSpPr>
        <p:spPr>
          <a:xfrm>
            <a:off x="1066800" y="6645207"/>
            <a:ext cx="3810000" cy="1066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access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9A8EE5BD-2656-654C-D06F-F63FC80C2559}"/>
              </a:ext>
            </a:extLst>
          </p:cNvPr>
          <p:cNvSpPr/>
          <p:nvPr/>
        </p:nvSpPr>
        <p:spPr>
          <a:xfrm>
            <a:off x="1066800" y="7929258"/>
            <a:ext cx="3810000" cy="1066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urgent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14749CF4-4AA3-C237-7CB6-190FB5152AD4}"/>
              </a:ext>
            </a:extLst>
          </p:cNvPr>
          <p:cNvSpPr/>
          <p:nvPr/>
        </p:nvSpPr>
        <p:spPr>
          <a:xfrm>
            <a:off x="5555672" y="1180587"/>
            <a:ext cx="11665528" cy="1066800"/>
          </a:xfrm>
          <a:prstGeom prst="roundRect">
            <a:avLst/>
          </a:prstGeom>
          <a:solidFill>
            <a:srgbClr val="F9F7A9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  <a:latin typeface="Cabin" pitchFamily="2" charset="77"/>
              </a:rPr>
              <a:t>to allow or make something possible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480BEC96-5B37-EA38-3508-424C77CF8CDC}"/>
              </a:ext>
            </a:extLst>
          </p:cNvPr>
          <p:cNvSpPr/>
          <p:nvPr/>
        </p:nvSpPr>
        <p:spPr>
          <a:xfrm>
            <a:off x="5555672" y="2561502"/>
            <a:ext cx="11665528" cy="1066800"/>
          </a:xfrm>
          <a:prstGeom prst="roundRect">
            <a:avLst/>
          </a:prstGeom>
          <a:solidFill>
            <a:srgbClr val="F9F7A9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  <a:latin typeface="Cabin" pitchFamily="2" charset="77"/>
              </a:rPr>
              <a:t>a way of entering or reaching a place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780CA761-8352-57FA-FBE6-EDFB97649D7D}"/>
              </a:ext>
            </a:extLst>
          </p:cNvPr>
          <p:cNvSpPr/>
          <p:nvPr/>
        </p:nvSpPr>
        <p:spPr>
          <a:xfrm>
            <a:off x="5555672" y="3942830"/>
            <a:ext cx="11665528" cy="1066800"/>
          </a:xfrm>
          <a:prstGeom prst="roundRect">
            <a:avLst/>
          </a:prstGeom>
          <a:solidFill>
            <a:srgbClr val="F9F7A9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  <a:latin typeface="Cabin" pitchFamily="2" charset="77"/>
              </a:rPr>
              <a:t>a place that is extremely beautiful and that seems perfect</a:t>
            </a: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363BEBEE-5760-A521-780F-3F495CB4322C}"/>
              </a:ext>
            </a:extLst>
          </p:cNvPr>
          <p:cNvSpPr/>
          <p:nvPr/>
        </p:nvSpPr>
        <p:spPr>
          <a:xfrm>
            <a:off x="5555672" y="5285247"/>
            <a:ext cx="11665528" cy="1066800"/>
          </a:xfrm>
          <a:prstGeom prst="roundRect">
            <a:avLst/>
          </a:prstGeom>
          <a:solidFill>
            <a:srgbClr val="F9F7A9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  <a:latin typeface="Cabin" pitchFamily="2" charset="77"/>
              </a:rPr>
              <a:t>happening once every year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0140F5F9-7C09-957A-B3B0-470115D553B6}"/>
              </a:ext>
            </a:extLst>
          </p:cNvPr>
          <p:cNvSpPr/>
          <p:nvPr/>
        </p:nvSpPr>
        <p:spPr>
          <a:xfrm>
            <a:off x="5555672" y="6624425"/>
            <a:ext cx="11665528" cy="1066800"/>
          </a:xfrm>
          <a:prstGeom prst="roundRect">
            <a:avLst/>
          </a:prstGeom>
          <a:solidFill>
            <a:srgbClr val="F9F7A9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  <a:latin typeface="Cabin" pitchFamily="2" charset="77"/>
              </a:rPr>
              <a:t>a range of many things that are </a:t>
            </a:r>
          </a:p>
          <a:p>
            <a:pPr algn="ctr"/>
            <a:r>
              <a:rPr lang="en-VN" sz="3600" dirty="0">
                <a:solidFill>
                  <a:schemeClr val="tx1"/>
                </a:solidFill>
                <a:latin typeface="Cabin" pitchFamily="2" charset="77"/>
              </a:rPr>
              <a:t>very different from each other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D4AE4748-FE57-90D2-DDF4-71F656374E35}"/>
              </a:ext>
            </a:extLst>
          </p:cNvPr>
          <p:cNvSpPr/>
          <p:nvPr/>
        </p:nvSpPr>
        <p:spPr>
          <a:xfrm>
            <a:off x="5555672" y="7908476"/>
            <a:ext cx="11665528" cy="1066800"/>
          </a:xfrm>
          <a:prstGeom prst="roundRect">
            <a:avLst/>
          </a:prstGeom>
          <a:solidFill>
            <a:srgbClr val="F9F7A9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  <a:latin typeface="Cabin" pitchFamily="2" charset="77"/>
              </a:rPr>
              <a:t>that needs to be done or happen immediately</a:t>
            </a: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7CE8F39B-AB9D-41BA-A065-E3D91499B6C1}"/>
              </a:ext>
            </a:extLst>
          </p:cNvPr>
          <p:cNvSpPr/>
          <p:nvPr/>
        </p:nvSpPr>
        <p:spPr>
          <a:xfrm>
            <a:off x="1066800" y="1180587"/>
            <a:ext cx="3810000" cy="11110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1</a:t>
            </a: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9F6F3651-B627-B3A0-EF4D-6CC971B89C34}"/>
              </a:ext>
            </a:extLst>
          </p:cNvPr>
          <p:cNvSpPr/>
          <p:nvPr/>
        </p:nvSpPr>
        <p:spPr>
          <a:xfrm>
            <a:off x="1066800" y="2561152"/>
            <a:ext cx="3810000" cy="11110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2</a:t>
            </a: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88B42893-BB8B-4E64-B6AC-917890CE0E5D}"/>
              </a:ext>
            </a:extLst>
          </p:cNvPr>
          <p:cNvSpPr/>
          <p:nvPr/>
        </p:nvSpPr>
        <p:spPr>
          <a:xfrm>
            <a:off x="1066800" y="3959646"/>
            <a:ext cx="3810000" cy="11110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3</a:t>
            </a:r>
          </a:p>
        </p:txBody>
      </p: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F5FAE26C-952D-2EE1-1D26-2A9C60C748B3}"/>
              </a:ext>
            </a:extLst>
          </p:cNvPr>
          <p:cNvSpPr/>
          <p:nvPr/>
        </p:nvSpPr>
        <p:spPr>
          <a:xfrm>
            <a:off x="1066800" y="5322281"/>
            <a:ext cx="3810000" cy="11110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4</a:t>
            </a:r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B79A5E54-9AFC-DCC1-31CD-5B2ACCC8DD25}"/>
              </a:ext>
            </a:extLst>
          </p:cNvPr>
          <p:cNvSpPr/>
          <p:nvPr/>
        </p:nvSpPr>
        <p:spPr>
          <a:xfrm>
            <a:off x="1066800" y="6631128"/>
            <a:ext cx="3810000" cy="11110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5</a:t>
            </a: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AADC4BD2-4228-79E9-B315-08F083C1458B}"/>
              </a:ext>
            </a:extLst>
          </p:cNvPr>
          <p:cNvSpPr/>
          <p:nvPr/>
        </p:nvSpPr>
        <p:spPr>
          <a:xfrm>
            <a:off x="1066800" y="7939975"/>
            <a:ext cx="3810000" cy="11110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6</a:t>
            </a: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18877A34-718B-071C-9A7A-27E31443B376}"/>
              </a:ext>
            </a:extLst>
          </p:cNvPr>
          <p:cNvSpPr/>
          <p:nvPr/>
        </p:nvSpPr>
        <p:spPr>
          <a:xfrm>
            <a:off x="5553739" y="1116791"/>
            <a:ext cx="11665527" cy="1111091"/>
          </a:xfrm>
          <a:prstGeom prst="roundRect">
            <a:avLst/>
          </a:prstGeom>
          <a:solidFill>
            <a:srgbClr val="F3F8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A</a:t>
            </a:r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F19FB58D-AECB-A611-701A-28F391CC4EDE}"/>
              </a:ext>
            </a:extLst>
          </p:cNvPr>
          <p:cNvSpPr/>
          <p:nvPr/>
        </p:nvSpPr>
        <p:spPr>
          <a:xfrm>
            <a:off x="5553739" y="2497356"/>
            <a:ext cx="11665527" cy="1111091"/>
          </a:xfrm>
          <a:prstGeom prst="roundRect">
            <a:avLst/>
          </a:prstGeom>
          <a:solidFill>
            <a:srgbClr val="F3F8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B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BA46BE3A-443E-3A1A-087B-D3853C7582F2}"/>
              </a:ext>
            </a:extLst>
          </p:cNvPr>
          <p:cNvSpPr/>
          <p:nvPr/>
        </p:nvSpPr>
        <p:spPr>
          <a:xfrm>
            <a:off x="5553739" y="3895850"/>
            <a:ext cx="11665527" cy="1111091"/>
          </a:xfrm>
          <a:prstGeom prst="roundRect">
            <a:avLst/>
          </a:prstGeom>
          <a:solidFill>
            <a:srgbClr val="F3F8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C</a:t>
            </a: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321CC578-9A7B-D6DA-9225-CEA0B709D0CE}"/>
              </a:ext>
            </a:extLst>
          </p:cNvPr>
          <p:cNvSpPr/>
          <p:nvPr/>
        </p:nvSpPr>
        <p:spPr>
          <a:xfrm>
            <a:off x="5553739" y="5258485"/>
            <a:ext cx="11665527" cy="1111091"/>
          </a:xfrm>
          <a:prstGeom prst="roundRect">
            <a:avLst/>
          </a:prstGeom>
          <a:solidFill>
            <a:srgbClr val="F3F8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D</a:t>
            </a: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E48ECD28-C76B-A74D-D448-0CC81260850C}"/>
              </a:ext>
            </a:extLst>
          </p:cNvPr>
          <p:cNvSpPr/>
          <p:nvPr/>
        </p:nvSpPr>
        <p:spPr>
          <a:xfrm>
            <a:off x="5553739" y="6567332"/>
            <a:ext cx="11665527" cy="1111091"/>
          </a:xfrm>
          <a:prstGeom prst="roundRect">
            <a:avLst/>
          </a:prstGeom>
          <a:solidFill>
            <a:srgbClr val="F3F8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E</a:t>
            </a: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00DEFAE9-A421-99B0-5AB1-B50109160882}"/>
              </a:ext>
            </a:extLst>
          </p:cNvPr>
          <p:cNvSpPr/>
          <p:nvPr/>
        </p:nvSpPr>
        <p:spPr>
          <a:xfrm>
            <a:off x="5553739" y="7876179"/>
            <a:ext cx="11665527" cy="1111091"/>
          </a:xfrm>
          <a:prstGeom prst="roundRect">
            <a:avLst/>
          </a:prstGeom>
          <a:solidFill>
            <a:srgbClr val="F3F8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abin" pitchFamily="2" charset="77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533400" y="419100"/>
            <a:ext cx="5867400" cy="86360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Checking answers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10795AC2-5583-8941-10C8-992D2CECD8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2028250"/>
              </p:ext>
            </p:extLst>
          </p:nvPr>
        </p:nvGraphicFramePr>
        <p:xfrm>
          <a:off x="302260" y="1602104"/>
          <a:ext cx="16995140" cy="811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8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41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dirty="0">
                          <a:latin typeface="Cabin" pitchFamily="2" charset="77"/>
                        </a:rPr>
                        <a:t>A</a:t>
                      </a:r>
                    </a:p>
                  </a:txBody>
                  <a:tcPr anchor="ctr">
                    <a:solidFill>
                      <a:srgbClr val="0F4E2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dirty="0">
                          <a:latin typeface="Cabin" pitchFamily="2" charset="77"/>
                        </a:rPr>
                        <a:t>B</a:t>
                      </a:r>
                    </a:p>
                  </a:txBody>
                  <a:tcPr anchor="ctr">
                    <a:solidFill>
                      <a:srgbClr val="0F4E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157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4000" b="1" dirty="0">
                          <a:latin typeface="Cabin" pitchFamily="2" charset="77"/>
                        </a:rPr>
                        <a:t>1.</a:t>
                      </a:r>
                      <a:r>
                        <a:rPr lang="en-US" sz="4000" dirty="0">
                          <a:latin typeface="Cabin" pitchFamily="2" charset="77"/>
                        </a:rPr>
                        <a:t> permit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 b="1" dirty="0">
                          <a:latin typeface="Cabin" pitchFamily="2" charset="77"/>
                        </a:rPr>
                        <a:t>a. </a:t>
                      </a:r>
                      <a:r>
                        <a:rPr lang="en-US" sz="4000" b="0" dirty="0">
                          <a:latin typeface="Cabin" pitchFamily="2" charset="77"/>
                        </a:rPr>
                        <a:t>happening once every year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2157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4000" b="1" dirty="0">
                          <a:latin typeface="Cabin" pitchFamily="2" charset="77"/>
                        </a:rPr>
                        <a:t>2.</a:t>
                      </a:r>
                      <a:r>
                        <a:rPr lang="en-US" sz="4000" dirty="0">
                          <a:latin typeface="Cabin" pitchFamily="2" charset="77"/>
                        </a:rPr>
                        <a:t> paradise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 b="1" dirty="0">
                          <a:latin typeface="Cabin" pitchFamily="2" charset="77"/>
                        </a:rPr>
                        <a:t>b.</a:t>
                      </a:r>
                      <a:r>
                        <a:rPr lang="en-US" sz="4000" dirty="0">
                          <a:latin typeface="Cabin" pitchFamily="2" charset="77"/>
                        </a:rPr>
                        <a:t> a way of entering or reaching a place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0289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4000" b="1" dirty="0">
                          <a:latin typeface="Cabin" pitchFamily="2" charset="77"/>
                        </a:rPr>
                        <a:t>3.</a:t>
                      </a:r>
                      <a:r>
                        <a:rPr lang="en-US" sz="4000" dirty="0">
                          <a:latin typeface="Cabin" pitchFamily="2" charset="77"/>
                        </a:rPr>
                        <a:t> annual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 b="1" dirty="0">
                          <a:latin typeface="Cabin" pitchFamily="2" charset="77"/>
                        </a:rPr>
                        <a:t>c.</a:t>
                      </a:r>
                      <a:r>
                        <a:rPr lang="en-US" sz="4000" dirty="0">
                          <a:latin typeface="Cabin" pitchFamily="2" charset="77"/>
                        </a:rPr>
                        <a:t> a range of many things that are very different from each other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157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4000" b="1" dirty="0">
                          <a:latin typeface="Cabin" pitchFamily="2" charset="77"/>
                        </a:rPr>
                        <a:t>4.</a:t>
                      </a:r>
                      <a:r>
                        <a:rPr lang="en-US" sz="4000" dirty="0">
                          <a:latin typeface="Cabin" pitchFamily="2" charset="77"/>
                        </a:rPr>
                        <a:t> diversity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 b="1" dirty="0">
                          <a:latin typeface="Cabin" pitchFamily="2" charset="77"/>
                        </a:rPr>
                        <a:t>d.</a:t>
                      </a:r>
                      <a:r>
                        <a:rPr lang="en-US" sz="4000" dirty="0">
                          <a:latin typeface="Cabin" pitchFamily="2" charset="77"/>
                        </a:rPr>
                        <a:t> that needs to be done or happen immediately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2157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4000" b="1">
                          <a:latin typeface="Cabin" pitchFamily="2" charset="77"/>
                        </a:rPr>
                        <a:t>5.</a:t>
                      </a:r>
                      <a:r>
                        <a:rPr lang="en-US" sz="4000">
                          <a:latin typeface="Cabin" pitchFamily="2" charset="77"/>
                        </a:rPr>
                        <a:t> access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 b="1" dirty="0">
                          <a:latin typeface="Cabin" pitchFamily="2" charset="77"/>
                        </a:rPr>
                        <a:t>e</a:t>
                      </a:r>
                      <a:r>
                        <a:rPr lang="en-US" sz="4000" dirty="0">
                          <a:latin typeface="Cabin" pitchFamily="2" charset="77"/>
                        </a:rPr>
                        <a:t>. to allow or make something possible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0289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4000" b="1" dirty="0">
                          <a:latin typeface="Cabin" pitchFamily="2" charset="77"/>
                        </a:rPr>
                        <a:t>6. </a:t>
                      </a:r>
                      <a:r>
                        <a:rPr lang="en-US" sz="4000" b="0" dirty="0">
                          <a:latin typeface="Cabin" pitchFamily="2" charset="77"/>
                        </a:rPr>
                        <a:t>urgent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4000" b="1" dirty="0">
                          <a:latin typeface="Cabin" pitchFamily="2" charset="77"/>
                        </a:rPr>
                        <a:t>f.</a:t>
                      </a:r>
                      <a:r>
                        <a:rPr lang="en-US" sz="4000" dirty="0">
                          <a:latin typeface="Cabin" pitchFamily="2" charset="77"/>
                        </a:rPr>
                        <a:t> a place that is extremely beautiful and that seems perfect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EA80B31-9BD3-41A2-C00C-4BBCA59C84A5}"/>
              </a:ext>
            </a:extLst>
          </p:cNvPr>
          <p:cNvSpPr/>
          <p:nvPr/>
        </p:nvSpPr>
        <p:spPr>
          <a:xfrm>
            <a:off x="3810000" y="2857500"/>
            <a:ext cx="838200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rgbClr val="C00000"/>
                </a:solidFill>
                <a:latin typeface="Cabin" pitchFamily="2" charset="77"/>
              </a:rPr>
              <a:t>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BED5261-1187-C417-6BB1-CC3EE303BF15}"/>
              </a:ext>
            </a:extLst>
          </p:cNvPr>
          <p:cNvSpPr/>
          <p:nvPr/>
        </p:nvSpPr>
        <p:spPr>
          <a:xfrm>
            <a:off x="3810000" y="3752021"/>
            <a:ext cx="838200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rgbClr val="C00000"/>
                </a:solidFill>
                <a:latin typeface="Cabin" pitchFamily="2" charset="77"/>
              </a:rPr>
              <a:t>f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4AC6E94-C24E-759C-7BA9-C3B04BC5DB9A}"/>
              </a:ext>
            </a:extLst>
          </p:cNvPr>
          <p:cNvSpPr/>
          <p:nvPr/>
        </p:nvSpPr>
        <p:spPr>
          <a:xfrm>
            <a:off x="3810000" y="4964595"/>
            <a:ext cx="838200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rgbClr val="C00000"/>
                </a:solidFill>
                <a:latin typeface="Cabin" pitchFamily="2" charset="77"/>
              </a:rPr>
              <a:t>a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ED480A5-E204-E8BD-2CC4-250B9833A1BA}"/>
              </a:ext>
            </a:extLst>
          </p:cNvPr>
          <p:cNvSpPr/>
          <p:nvPr/>
        </p:nvSpPr>
        <p:spPr>
          <a:xfrm>
            <a:off x="3810000" y="6336195"/>
            <a:ext cx="838200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rgbClr val="C00000"/>
                </a:solidFill>
                <a:latin typeface="Cabin" pitchFamily="2" charset="77"/>
              </a:rPr>
              <a:t>c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9A28925-AF2D-D792-FC94-35BC38B0DD0D}"/>
              </a:ext>
            </a:extLst>
          </p:cNvPr>
          <p:cNvSpPr/>
          <p:nvPr/>
        </p:nvSpPr>
        <p:spPr>
          <a:xfrm>
            <a:off x="3810000" y="7250595"/>
            <a:ext cx="838200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rgbClr val="C00000"/>
                </a:solidFill>
                <a:latin typeface="Cabin" pitchFamily="2" charset="77"/>
              </a:rPr>
              <a:t>b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478F461-9247-660E-0ABE-29FED39C9A87}"/>
              </a:ext>
            </a:extLst>
          </p:cNvPr>
          <p:cNvSpPr/>
          <p:nvPr/>
        </p:nvSpPr>
        <p:spPr>
          <a:xfrm>
            <a:off x="3810000" y="8502926"/>
            <a:ext cx="838200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rgbClr val="C00000"/>
                </a:solidFill>
                <a:latin typeface="Cabin" pitchFamily="2" charset="77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0365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64359" y="2461983"/>
            <a:ext cx="4520224" cy="1310528"/>
            <a:chOff x="0" y="0"/>
            <a:chExt cx="1190512" cy="34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90512" cy="345160"/>
            </a:xfrm>
            <a:custGeom>
              <a:avLst/>
              <a:gdLst/>
              <a:ahLst/>
              <a:cxnLst/>
              <a:rect l="l" t="t" r="r" b="b"/>
              <a:pathLst>
                <a:path w="1190512" h="345160">
                  <a:moveTo>
                    <a:pt x="30829" y="0"/>
                  </a:moveTo>
                  <a:lnTo>
                    <a:pt x="1159683" y="0"/>
                  </a:lnTo>
                  <a:cubicBezTo>
                    <a:pt x="1167859" y="0"/>
                    <a:pt x="1175701" y="3248"/>
                    <a:pt x="1181482" y="9030"/>
                  </a:cubicBezTo>
                  <a:cubicBezTo>
                    <a:pt x="1187264" y="14811"/>
                    <a:pt x="1190512" y="22653"/>
                    <a:pt x="1190512" y="30829"/>
                  </a:cubicBezTo>
                  <a:lnTo>
                    <a:pt x="1190512" y="314330"/>
                  </a:lnTo>
                  <a:cubicBezTo>
                    <a:pt x="1190512" y="322507"/>
                    <a:pt x="1187264" y="330348"/>
                    <a:pt x="1181482" y="336130"/>
                  </a:cubicBezTo>
                  <a:cubicBezTo>
                    <a:pt x="1175701" y="341911"/>
                    <a:pt x="1167859" y="345160"/>
                    <a:pt x="1159683" y="345160"/>
                  </a:cubicBezTo>
                  <a:lnTo>
                    <a:pt x="30829" y="345160"/>
                  </a:lnTo>
                  <a:cubicBezTo>
                    <a:pt x="22653" y="345160"/>
                    <a:pt x="14811" y="341911"/>
                    <a:pt x="9030" y="336130"/>
                  </a:cubicBezTo>
                  <a:cubicBezTo>
                    <a:pt x="3248" y="330348"/>
                    <a:pt x="0" y="322507"/>
                    <a:pt x="0" y="314330"/>
                  </a:cubicBezTo>
                  <a:lnTo>
                    <a:pt x="0" y="30829"/>
                  </a:lnTo>
                  <a:cubicBezTo>
                    <a:pt x="0" y="22653"/>
                    <a:pt x="3248" y="14811"/>
                    <a:pt x="9030" y="9030"/>
                  </a:cubicBezTo>
                  <a:cubicBezTo>
                    <a:pt x="14811" y="3248"/>
                    <a:pt x="22653" y="0"/>
                    <a:pt x="30829" y="0"/>
                  </a:cubicBezTo>
                  <a:close/>
                </a:path>
              </a:pathLst>
            </a:custGeom>
            <a:solidFill>
              <a:srgbClr val="104E2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190512" cy="373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58047" y="998402"/>
            <a:ext cx="13939153" cy="844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What part of speech is “permit”?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29400" y="2781300"/>
            <a:ext cx="4004637" cy="738664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verb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6006641-19DE-8264-4D10-605BF133A453}"/>
              </a:ext>
            </a:extLst>
          </p:cNvPr>
          <p:cNvSpPr txBox="1"/>
          <p:nvPr/>
        </p:nvSpPr>
        <p:spPr>
          <a:xfrm>
            <a:off x="2514600" y="4298782"/>
            <a:ext cx="13939153" cy="844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What is noun form of “permit”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CBB87C7-9496-8DB9-6B01-26A10A590838}"/>
              </a:ext>
            </a:extLst>
          </p:cNvPr>
          <p:cNvSpPr/>
          <p:nvPr/>
        </p:nvSpPr>
        <p:spPr>
          <a:xfrm>
            <a:off x="3996710" y="5618573"/>
            <a:ext cx="11125200" cy="1219200"/>
          </a:xfrm>
          <a:prstGeom prst="roundRect">
            <a:avLst/>
          </a:prstGeom>
          <a:solidFill>
            <a:srgbClr val="B1CDB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146032-3590-AD5E-F6D3-553952D923DA}"/>
              </a:ext>
            </a:extLst>
          </p:cNvPr>
          <p:cNvSpPr/>
          <p:nvPr/>
        </p:nvSpPr>
        <p:spPr>
          <a:xfrm>
            <a:off x="5063510" y="5770973"/>
            <a:ext cx="97536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E9A1DD-2345-5808-3C52-D87DB649484F}"/>
              </a:ext>
            </a:extLst>
          </p:cNvPr>
          <p:cNvSpPr txBox="1"/>
          <p:nvPr/>
        </p:nvSpPr>
        <p:spPr>
          <a:xfrm>
            <a:off x="5520710" y="587543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000" b="1" dirty="0">
                <a:solidFill>
                  <a:srgbClr val="0070C0"/>
                </a:solidFill>
              </a:rPr>
              <a:t>https://www.ldoceonline.com/dictionary</a:t>
            </a:r>
          </a:p>
        </p:txBody>
      </p:sp>
      <p:pic>
        <p:nvPicPr>
          <p:cNvPr id="1026" name="Picture 2" descr="Search Icon png images | PNGEgg">
            <a:extLst>
              <a:ext uri="{FF2B5EF4-FFF2-40B4-BE49-F238E27FC236}">
                <a16:creationId xmlns:a16="http://schemas.microsoft.com/office/drawing/2014/main" id="{E51CD7A2-97C0-E680-729B-5450E68EE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9" b="97000" l="3000" r="94000">
                        <a14:foregroundMark x1="18444" y1="14111" x2="18444" y2="14111"/>
                        <a14:foregroundMark x1="32889" y1="8556" x2="49444" y2="8667"/>
                        <a14:foregroundMark x1="32556" y1="8889" x2="16667" y2="18111"/>
                        <a14:foregroundMark x1="30444" y1="7667" x2="9778" y2="39222"/>
                        <a14:foregroundMark x1="9778" y1="39222" x2="9778" y2="39222"/>
                        <a14:foregroundMark x1="15333" y1="14111" x2="13778" y2="42222"/>
                        <a14:foregroundMark x1="19111" y1="18667" x2="6444" y2="30667"/>
                        <a14:foregroundMark x1="6444" y1="30667" x2="6444" y2="30667"/>
                        <a14:foregroundMark x1="15444" y1="13222" x2="15444" y2="13222"/>
                        <a14:foregroundMark x1="15444" y1="13222" x2="15444" y2="13222"/>
                        <a14:foregroundMark x1="15444" y1="13222" x2="15444" y2="13222"/>
                        <a14:foregroundMark x1="17111" y1="13111" x2="17111" y2="13111"/>
                        <a14:foregroundMark x1="51778" y1="13444" x2="51778" y2="13444"/>
                        <a14:foregroundMark x1="52111" y1="13556" x2="52111" y2="13556"/>
                        <a14:foregroundMark x1="70889" y1="31222" x2="70889" y2="31222"/>
                        <a14:foregroundMark x1="70889" y1="31333" x2="70889" y2="31333"/>
                        <a14:foregroundMark x1="66556" y1="71778" x2="66556" y2="71778"/>
                        <a14:foregroundMark x1="66556" y1="71778" x2="66556" y2="71778"/>
                        <a14:foregroundMark x1="66556" y1="71778" x2="73889" y2="74444"/>
                        <a14:foregroundMark x1="73889" y1="74444" x2="83556" y2="83778"/>
                        <a14:foregroundMark x1="83556" y1="83778" x2="85000" y2="86222"/>
                        <a14:foregroundMark x1="65000" y1="68444" x2="85333" y2="81778"/>
                        <a14:foregroundMark x1="36222" y1="73333" x2="55444" y2="73556"/>
                        <a14:foregroundMark x1="55444" y1="73556" x2="56444" y2="72556"/>
                        <a14:foregroundMark x1="7444" y1="41778" x2="8667" y2="48667"/>
                        <a14:foregroundMark x1="8667" y1="48667" x2="16667" y2="60444"/>
                        <a14:foregroundMark x1="16667" y1="60444" x2="17556" y2="60667"/>
                        <a14:foregroundMark x1="11222" y1="26667" x2="11444" y2="46333"/>
                        <a14:foregroundMark x1="11444" y1="46333" x2="13556" y2="51667"/>
                        <a14:foregroundMark x1="13556" y1="51667" x2="13778" y2="51889"/>
                        <a14:foregroundMark x1="6444" y1="29000" x2="7111" y2="47556"/>
                        <a14:foregroundMark x1="7111" y1="47556" x2="9556" y2="52889"/>
                        <a14:foregroundMark x1="9556" y1="52889" x2="9556" y2="52889"/>
                        <a14:foregroundMark x1="6222" y1="51000" x2="9222" y2="60667"/>
                        <a14:foregroundMark x1="9222" y1="60667" x2="18667" y2="67778"/>
                        <a14:foregroundMark x1="18667" y1="67778" x2="25111" y2="70444"/>
                        <a14:foregroundMark x1="25111" y1="70444" x2="27111" y2="70667"/>
                        <a14:foregroundMark x1="27111" y1="70444" x2="36889" y2="70667"/>
                        <a14:foregroundMark x1="42778" y1="7667" x2="63667" y2="16556"/>
                        <a14:foregroundMark x1="63667" y1="16556" x2="71444" y2="25778"/>
                        <a14:foregroundMark x1="71444" y1="25778" x2="74556" y2="31222"/>
                        <a14:foregroundMark x1="74556" y1="31222" x2="75778" y2="36778"/>
                        <a14:foregroundMark x1="75778" y1="36778" x2="69222" y2="57222"/>
                        <a14:foregroundMark x1="69222" y1="57222" x2="69000" y2="57556"/>
                        <a14:foregroundMark x1="17667" y1="11444" x2="48889" y2="11667"/>
                        <a14:foregroundMark x1="48889" y1="11667" x2="59222" y2="16667"/>
                        <a14:foregroundMark x1="59222" y1="16667" x2="69778" y2="27111"/>
                        <a14:foregroundMark x1="69778" y1="27111" x2="74222" y2="37556"/>
                        <a14:foregroundMark x1="74222" y1="37556" x2="75000" y2="42222"/>
                        <a14:foregroundMark x1="75000" y1="42222" x2="73222" y2="48667"/>
                        <a14:foregroundMark x1="73222" y1="48667" x2="67556" y2="56111"/>
                        <a14:foregroundMark x1="54667" y1="68778" x2="78556" y2="71222"/>
                        <a14:foregroundMark x1="78556" y1="71222" x2="85778" y2="80444"/>
                        <a14:foregroundMark x1="63111" y1="72000" x2="78333" y2="81222"/>
                        <a14:foregroundMark x1="78333" y1="81222" x2="89556" y2="91222"/>
                        <a14:foregroundMark x1="85333" y1="99000" x2="90333" y2="97000"/>
                        <a14:foregroundMark x1="90333" y1="97000" x2="94000" y2="94000"/>
                        <a14:foregroundMark x1="3000" y1="33000" x2="3000" y2="40889"/>
                        <a14:foregroundMark x1="36667" y1="1889" x2="46222" y2="2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7822" y="5840655"/>
            <a:ext cx="742668" cy="7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D37CA2-D986-4678-56BA-D8AFE800C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16" y="7639616"/>
            <a:ext cx="5819387" cy="2102956"/>
          </a:xfrm>
          <a:prstGeom prst="rect">
            <a:avLst/>
          </a:prstGeom>
          <a:ln w="28575">
            <a:solidFill>
              <a:srgbClr val="0F4E29"/>
            </a:solidFill>
          </a:ln>
        </p:spPr>
      </p:pic>
      <p:grpSp>
        <p:nvGrpSpPr>
          <p:cNvPr id="27" name="Group 2">
            <a:extLst>
              <a:ext uri="{FF2B5EF4-FFF2-40B4-BE49-F238E27FC236}">
                <a16:creationId xmlns:a16="http://schemas.microsoft.com/office/drawing/2014/main" id="{50AA6BA4-053B-5030-1BDA-55B348BFF51D}"/>
              </a:ext>
            </a:extLst>
          </p:cNvPr>
          <p:cNvGrpSpPr/>
          <p:nvPr/>
        </p:nvGrpSpPr>
        <p:grpSpPr>
          <a:xfrm>
            <a:off x="9274255" y="8181465"/>
            <a:ext cx="6114512" cy="1310528"/>
            <a:chOff x="0" y="0"/>
            <a:chExt cx="1190512" cy="34516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1EA1B6B3-7D21-19C1-2E96-D37AAF6198BB}"/>
                </a:ext>
              </a:extLst>
            </p:cNvPr>
            <p:cNvSpPr/>
            <p:nvPr/>
          </p:nvSpPr>
          <p:spPr>
            <a:xfrm>
              <a:off x="0" y="0"/>
              <a:ext cx="1190512" cy="345160"/>
            </a:xfrm>
            <a:custGeom>
              <a:avLst/>
              <a:gdLst/>
              <a:ahLst/>
              <a:cxnLst/>
              <a:rect l="l" t="t" r="r" b="b"/>
              <a:pathLst>
                <a:path w="1190512" h="345160">
                  <a:moveTo>
                    <a:pt x="30829" y="0"/>
                  </a:moveTo>
                  <a:lnTo>
                    <a:pt x="1159683" y="0"/>
                  </a:lnTo>
                  <a:cubicBezTo>
                    <a:pt x="1167859" y="0"/>
                    <a:pt x="1175701" y="3248"/>
                    <a:pt x="1181482" y="9030"/>
                  </a:cubicBezTo>
                  <a:cubicBezTo>
                    <a:pt x="1187264" y="14811"/>
                    <a:pt x="1190512" y="22653"/>
                    <a:pt x="1190512" y="30829"/>
                  </a:cubicBezTo>
                  <a:lnTo>
                    <a:pt x="1190512" y="314330"/>
                  </a:lnTo>
                  <a:cubicBezTo>
                    <a:pt x="1190512" y="322507"/>
                    <a:pt x="1187264" y="330348"/>
                    <a:pt x="1181482" y="336130"/>
                  </a:cubicBezTo>
                  <a:cubicBezTo>
                    <a:pt x="1175701" y="341911"/>
                    <a:pt x="1167859" y="345160"/>
                    <a:pt x="1159683" y="345160"/>
                  </a:cubicBezTo>
                  <a:lnTo>
                    <a:pt x="30829" y="345160"/>
                  </a:lnTo>
                  <a:cubicBezTo>
                    <a:pt x="22653" y="345160"/>
                    <a:pt x="14811" y="341911"/>
                    <a:pt x="9030" y="336130"/>
                  </a:cubicBezTo>
                  <a:cubicBezTo>
                    <a:pt x="3248" y="330348"/>
                    <a:pt x="0" y="322507"/>
                    <a:pt x="0" y="314330"/>
                  </a:cubicBezTo>
                  <a:lnTo>
                    <a:pt x="0" y="30829"/>
                  </a:lnTo>
                  <a:cubicBezTo>
                    <a:pt x="0" y="22653"/>
                    <a:pt x="3248" y="14811"/>
                    <a:pt x="9030" y="9030"/>
                  </a:cubicBezTo>
                  <a:cubicBezTo>
                    <a:pt x="14811" y="3248"/>
                    <a:pt x="22653" y="0"/>
                    <a:pt x="30829" y="0"/>
                  </a:cubicBezTo>
                  <a:close/>
                </a:path>
              </a:pathLst>
            </a:custGeom>
            <a:solidFill>
              <a:srgbClr val="104E2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B53942AD-8CC8-A57F-E969-99CB80108F2D}"/>
                </a:ext>
              </a:extLst>
            </p:cNvPr>
            <p:cNvSpPr txBox="1"/>
            <p:nvPr/>
          </p:nvSpPr>
          <p:spPr>
            <a:xfrm>
              <a:off x="0" y="-28575"/>
              <a:ext cx="1190512" cy="373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17">
            <a:extLst>
              <a:ext uri="{FF2B5EF4-FFF2-40B4-BE49-F238E27FC236}">
                <a16:creationId xmlns:a16="http://schemas.microsoft.com/office/drawing/2014/main" id="{65ED06E1-1123-FB14-C316-4F1C2FAF00E9}"/>
              </a:ext>
            </a:extLst>
          </p:cNvPr>
          <p:cNvSpPr txBox="1"/>
          <p:nvPr/>
        </p:nvSpPr>
        <p:spPr>
          <a:xfrm>
            <a:off x="9525000" y="8420100"/>
            <a:ext cx="5417077" cy="73866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permission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F1FA95A-11C0-0DE1-F5BF-B1AC74DE86C4}"/>
              </a:ext>
            </a:extLst>
          </p:cNvPr>
          <p:cNvCxnSpPr>
            <a:cxnSpLocks/>
          </p:cNvCxnSpPr>
          <p:nvPr/>
        </p:nvCxnSpPr>
        <p:spPr>
          <a:xfrm>
            <a:off x="5520710" y="8420100"/>
            <a:ext cx="0" cy="6096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7F4B393-0194-D9AD-E62F-E90A6F7B26E2}"/>
              </a:ext>
            </a:extLst>
          </p:cNvPr>
          <p:cNvCxnSpPr>
            <a:cxnSpLocks/>
          </p:cNvCxnSpPr>
          <p:nvPr/>
        </p:nvCxnSpPr>
        <p:spPr>
          <a:xfrm>
            <a:off x="7239000" y="8420100"/>
            <a:ext cx="0" cy="6096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17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1" grpId="0" animBg="1"/>
      <p:bldP spid="12" grpId="0" animBg="1"/>
      <p:bldP spid="14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5">
            <a:extLst>
              <a:ext uri="{FF2B5EF4-FFF2-40B4-BE49-F238E27FC236}">
                <a16:creationId xmlns:a16="http://schemas.microsoft.com/office/drawing/2014/main" id="{30AD8E9A-0B6B-7AE4-9F6C-3D8BAA544208}"/>
              </a:ext>
            </a:extLst>
          </p:cNvPr>
          <p:cNvSpPr txBox="1"/>
          <p:nvPr/>
        </p:nvSpPr>
        <p:spPr>
          <a:xfrm>
            <a:off x="430072" y="701694"/>
            <a:ext cx="1742785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Ex 2 (</a:t>
            </a:r>
            <a:r>
              <a:rPr lang="en-US" sz="3500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pg</a:t>
            </a:r>
            <a:r>
              <a:rPr lang="en-US" sz="3500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74). Complete the following table. There is one example.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64A852F-8E6C-465E-AE97-5D432DA40B5A}"/>
              </a:ext>
            </a:extLst>
          </p:cNvPr>
          <p:cNvSpPr txBox="1"/>
          <p:nvPr/>
        </p:nvSpPr>
        <p:spPr>
          <a:xfrm>
            <a:off x="1673157" y="-10116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A8C3EC-2407-0BBC-2CA3-94E5B170B37B}"/>
              </a:ext>
            </a:extLst>
          </p:cNvPr>
          <p:cNvSpPr/>
          <p:nvPr/>
        </p:nvSpPr>
        <p:spPr>
          <a:xfrm>
            <a:off x="1233792" y="1756880"/>
            <a:ext cx="7391400" cy="990600"/>
          </a:xfrm>
          <a:prstGeom prst="rect">
            <a:avLst/>
          </a:prstGeom>
          <a:solidFill>
            <a:srgbClr val="0F4E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latin typeface="Cabin" pitchFamily="2" charset="77"/>
              </a:rPr>
              <a:t>VERB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61C21D-ECAD-F92E-C621-F5F680187523}"/>
              </a:ext>
            </a:extLst>
          </p:cNvPr>
          <p:cNvSpPr/>
          <p:nvPr/>
        </p:nvSpPr>
        <p:spPr>
          <a:xfrm>
            <a:off x="8763000" y="1756880"/>
            <a:ext cx="8320392" cy="990600"/>
          </a:xfrm>
          <a:prstGeom prst="rect">
            <a:avLst/>
          </a:prstGeom>
          <a:solidFill>
            <a:srgbClr val="0F4E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latin typeface="Cabin" pitchFamily="2" charset="77"/>
              </a:rPr>
              <a:t>NOUN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35F77F-6DFD-4F7D-9FB2-A6D476B4C4F4}"/>
              </a:ext>
            </a:extLst>
          </p:cNvPr>
          <p:cNvSpPr/>
          <p:nvPr/>
        </p:nvSpPr>
        <p:spPr>
          <a:xfrm>
            <a:off x="1233792" y="2865833"/>
            <a:ext cx="7391400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i="1" dirty="0">
                <a:solidFill>
                  <a:schemeClr val="tx1"/>
                </a:solidFill>
                <a:latin typeface="Cabin" pitchFamily="2" charset="77"/>
              </a:rPr>
              <a:t>discover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32290-047A-3346-D57D-DC3D3D9C7BAF}"/>
              </a:ext>
            </a:extLst>
          </p:cNvPr>
          <p:cNvSpPr/>
          <p:nvPr/>
        </p:nvSpPr>
        <p:spPr>
          <a:xfrm>
            <a:off x="8763000" y="2860159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i="1" dirty="0">
                <a:solidFill>
                  <a:schemeClr val="tx1"/>
                </a:solidFill>
                <a:latin typeface="Cabin" pitchFamily="2" charset="77"/>
              </a:rPr>
              <a:t>discovery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C4B34C-A0BD-9771-D292-E1E31CBDCEBD}"/>
              </a:ext>
            </a:extLst>
          </p:cNvPr>
          <p:cNvSpPr/>
          <p:nvPr/>
        </p:nvSpPr>
        <p:spPr>
          <a:xfrm>
            <a:off x="1233792" y="3990998"/>
            <a:ext cx="7391400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1. locate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C65D10-E5B5-F090-9A42-59DAF978F1D4}"/>
              </a:ext>
            </a:extLst>
          </p:cNvPr>
          <p:cNvSpPr/>
          <p:nvPr/>
        </p:nvSpPr>
        <p:spPr>
          <a:xfrm>
            <a:off x="8763000" y="3985324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loca</a:t>
            </a:r>
            <a:r>
              <a:rPr lang="en-VN" sz="4000" u="sng" dirty="0">
                <a:solidFill>
                  <a:schemeClr val="tx1"/>
                </a:solidFill>
                <a:latin typeface="Cabin" pitchFamily="2" charset="77"/>
              </a:rPr>
              <a:t>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B491BF3-0A8A-64E7-F5A7-18860920D937}"/>
              </a:ext>
            </a:extLst>
          </p:cNvPr>
          <p:cNvSpPr/>
          <p:nvPr/>
        </p:nvSpPr>
        <p:spPr>
          <a:xfrm>
            <a:off x="1233792" y="5119406"/>
            <a:ext cx="7391400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2. hesitate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8612F0-591B-9467-DBE5-2B8F19689C92}"/>
              </a:ext>
            </a:extLst>
          </p:cNvPr>
          <p:cNvSpPr/>
          <p:nvPr/>
        </p:nvSpPr>
        <p:spPr>
          <a:xfrm>
            <a:off x="8763000" y="5113732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hesita</a:t>
            </a:r>
            <a:r>
              <a:rPr lang="en-VN" sz="4000" u="sng" dirty="0">
                <a:solidFill>
                  <a:schemeClr val="tx1"/>
                </a:solidFill>
                <a:latin typeface="Cabin" pitchFamily="2" charset="77"/>
              </a:rPr>
              <a:t>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AE8B468-3444-D922-9827-6C302D6F27B5}"/>
              </a:ext>
            </a:extLst>
          </p:cNvPr>
          <p:cNvSpPr/>
          <p:nvPr/>
        </p:nvSpPr>
        <p:spPr>
          <a:xfrm>
            <a:off x="1233792" y="6247815"/>
            <a:ext cx="7391400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3. explore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F545833-47DB-E230-98AF-EFF3BE700146}"/>
              </a:ext>
            </a:extLst>
          </p:cNvPr>
          <p:cNvSpPr/>
          <p:nvPr/>
        </p:nvSpPr>
        <p:spPr>
          <a:xfrm>
            <a:off x="8763000" y="6242141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explora</a:t>
            </a:r>
            <a:r>
              <a:rPr lang="en-VN" sz="4000" u="sng" dirty="0">
                <a:solidFill>
                  <a:schemeClr val="tx1"/>
                </a:solidFill>
                <a:latin typeface="Cabin" pitchFamily="2" charset="77"/>
              </a:rPr>
              <a:t>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AFB8D7-E5FE-8242-E2BE-3364E57FD420}"/>
              </a:ext>
            </a:extLst>
          </p:cNvPr>
          <p:cNvSpPr/>
          <p:nvPr/>
        </p:nvSpPr>
        <p:spPr>
          <a:xfrm>
            <a:off x="1233792" y="7415134"/>
            <a:ext cx="7391400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4. possess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2778C6-CA4D-67C2-E633-4387F29373D3}"/>
              </a:ext>
            </a:extLst>
          </p:cNvPr>
          <p:cNvSpPr/>
          <p:nvPr/>
        </p:nvSpPr>
        <p:spPr>
          <a:xfrm>
            <a:off x="8763000" y="7409460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posses</a:t>
            </a:r>
            <a:r>
              <a:rPr lang="en-VN" sz="4000" u="sng" dirty="0">
                <a:solidFill>
                  <a:schemeClr val="tx1"/>
                </a:solidFill>
                <a:latin typeface="Cabin" pitchFamily="2" charset="77"/>
              </a:rPr>
              <a:t>sion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2297E7-9281-CB93-43DB-93DE7CF16F0F}"/>
              </a:ext>
            </a:extLst>
          </p:cNvPr>
          <p:cNvSpPr/>
          <p:nvPr/>
        </p:nvSpPr>
        <p:spPr>
          <a:xfrm>
            <a:off x="1214337" y="8582454"/>
            <a:ext cx="7391400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5. admire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0E3928-2FA7-7269-79C6-E53AC5F47BD9}"/>
              </a:ext>
            </a:extLst>
          </p:cNvPr>
          <p:cNvSpPr/>
          <p:nvPr/>
        </p:nvSpPr>
        <p:spPr>
          <a:xfrm>
            <a:off x="8743545" y="8576780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admira</a:t>
            </a:r>
            <a:r>
              <a:rPr lang="en-VN" sz="4000" u="sng" dirty="0">
                <a:solidFill>
                  <a:schemeClr val="tx1"/>
                </a:solidFill>
                <a:latin typeface="Cabin" pitchFamily="2" charset="77"/>
              </a:rPr>
              <a:t>tion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A64881-E0EE-8A40-81A6-D5DC82FCFF3C}"/>
              </a:ext>
            </a:extLst>
          </p:cNvPr>
          <p:cNvSpPr/>
          <p:nvPr/>
        </p:nvSpPr>
        <p:spPr>
          <a:xfrm>
            <a:off x="8782455" y="4017031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location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91749B9-E969-C558-5BBF-0A2B1C4A0DED}"/>
              </a:ext>
            </a:extLst>
          </p:cNvPr>
          <p:cNvSpPr/>
          <p:nvPr/>
        </p:nvSpPr>
        <p:spPr>
          <a:xfrm>
            <a:off x="8782455" y="5145439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hesitation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351A9E7-2FDB-69EC-05FB-26AE9B60FDFB}"/>
              </a:ext>
            </a:extLst>
          </p:cNvPr>
          <p:cNvSpPr/>
          <p:nvPr/>
        </p:nvSpPr>
        <p:spPr>
          <a:xfrm>
            <a:off x="8782455" y="6273848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exploration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7A36C5E-25C8-7ADE-C7C0-B9B56831A483}"/>
              </a:ext>
            </a:extLst>
          </p:cNvPr>
          <p:cNvSpPr/>
          <p:nvPr/>
        </p:nvSpPr>
        <p:spPr>
          <a:xfrm>
            <a:off x="8782455" y="7441167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possession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681FDE1-1B8D-9057-9B38-DEA59D51679F}"/>
              </a:ext>
            </a:extLst>
          </p:cNvPr>
          <p:cNvSpPr/>
          <p:nvPr/>
        </p:nvSpPr>
        <p:spPr>
          <a:xfrm>
            <a:off x="8763000" y="8608487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Cabin" pitchFamily="2" charset="77"/>
              </a:rPr>
              <a:t>admiration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2D15556-BA14-0400-5346-332B66FF5FF6}"/>
              </a:ext>
            </a:extLst>
          </p:cNvPr>
          <p:cNvSpPr/>
          <p:nvPr/>
        </p:nvSpPr>
        <p:spPr>
          <a:xfrm>
            <a:off x="8827850" y="3985324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000" dirty="0">
              <a:solidFill>
                <a:schemeClr val="tx1"/>
              </a:solidFill>
              <a:latin typeface="Cabin" pitchFamily="2" charset="77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FD37CDF-C974-BBEF-6D6C-D65D7522117A}"/>
              </a:ext>
            </a:extLst>
          </p:cNvPr>
          <p:cNvSpPr/>
          <p:nvPr/>
        </p:nvSpPr>
        <p:spPr>
          <a:xfrm>
            <a:off x="8827850" y="5113732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000" dirty="0">
              <a:solidFill>
                <a:schemeClr val="tx1"/>
              </a:solidFill>
              <a:latin typeface="Cabin" pitchFamily="2" charset="77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99A853A-EFE5-FF23-AD18-F9590832AB4A}"/>
              </a:ext>
            </a:extLst>
          </p:cNvPr>
          <p:cNvSpPr/>
          <p:nvPr/>
        </p:nvSpPr>
        <p:spPr>
          <a:xfrm>
            <a:off x="8827850" y="6242141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000" dirty="0">
              <a:solidFill>
                <a:schemeClr val="tx1"/>
              </a:solidFill>
              <a:latin typeface="Cabin" pitchFamily="2" charset="77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61C9888-4B5C-DAFF-6432-8158E8273B87}"/>
              </a:ext>
            </a:extLst>
          </p:cNvPr>
          <p:cNvSpPr/>
          <p:nvPr/>
        </p:nvSpPr>
        <p:spPr>
          <a:xfrm>
            <a:off x="8827850" y="7409460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000" dirty="0">
              <a:solidFill>
                <a:schemeClr val="tx1"/>
              </a:solidFill>
              <a:latin typeface="Cabin" pitchFamily="2" charset="77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D7D42C7-C6E4-719D-D365-11A0B8C7ED72}"/>
              </a:ext>
            </a:extLst>
          </p:cNvPr>
          <p:cNvSpPr/>
          <p:nvPr/>
        </p:nvSpPr>
        <p:spPr>
          <a:xfrm>
            <a:off x="8808395" y="8576780"/>
            <a:ext cx="8320392" cy="990600"/>
          </a:xfrm>
          <a:prstGeom prst="rect">
            <a:avLst/>
          </a:prstGeom>
          <a:solidFill>
            <a:srgbClr val="B1C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000" dirty="0">
              <a:solidFill>
                <a:schemeClr val="tx1"/>
              </a:solidFill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4278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5">
            <a:extLst>
              <a:ext uri="{FF2B5EF4-FFF2-40B4-BE49-F238E27FC236}">
                <a16:creationId xmlns:a16="http://schemas.microsoft.com/office/drawing/2014/main" id="{30AD8E9A-0B6B-7AE4-9F6C-3D8BAA544208}"/>
              </a:ext>
            </a:extLst>
          </p:cNvPr>
          <p:cNvSpPr txBox="1"/>
          <p:nvPr/>
        </p:nvSpPr>
        <p:spPr>
          <a:xfrm>
            <a:off x="533400" y="535613"/>
            <a:ext cx="1742785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Ex 3 (</a:t>
            </a:r>
            <a:r>
              <a:rPr lang="en-US" sz="3500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pg</a:t>
            </a:r>
            <a:r>
              <a:rPr lang="en-US" sz="3500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74). Complete the following sentences with the words from the box.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60E5C2-1DE4-EF7A-E3F7-7277EE78E35B}"/>
              </a:ext>
            </a:extLst>
          </p:cNvPr>
          <p:cNvSpPr/>
          <p:nvPr/>
        </p:nvSpPr>
        <p:spPr>
          <a:xfrm>
            <a:off x="1637489" y="1505355"/>
            <a:ext cx="2895600" cy="914400"/>
          </a:xfrm>
          <a:prstGeom prst="rect">
            <a:avLst/>
          </a:prstGeom>
          <a:solidFill>
            <a:srgbClr val="0F4E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Cabin" pitchFamily="2" charset="77"/>
              </a:rPr>
              <a:t>located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64A852F-8E6C-465E-AE97-5D432DA40B5A}"/>
              </a:ext>
            </a:extLst>
          </p:cNvPr>
          <p:cNvSpPr txBox="1"/>
          <p:nvPr/>
        </p:nvSpPr>
        <p:spPr>
          <a:xfrm>
            <a:off x="1673157" y="-10116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6E1B10E-BC23-D3CF-F1BD-25F94DE6BDBB}"/>
              </a:ext>
            </a:extLst>
          </p:cNvPr>
          <p:cNvSpPr/>
          <p:nvPr/>
        </p:nvSpPr>
        <p:spPr>
          <a:xfrm>
            <a:off x="4614153" y="1505355"/>
            <a:ext cx="2895600" cy="914400"/>
          </a:xfrm>
          <a:prstGeom prst="rect">
            <a:avLst/>
          </a:prstGeom>
          <a:solidFill>
            <a:srgbClr val="0F4E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Cabin" pitchFamily="2" charset="77"/>
              </a:rPr>
              <a:t>hesitate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7152745-F710-5AE2-72A9-C49639BDA8FF}"/>
              </a:ext>
            </a:extLst>
          </p:cNvPr>
          <p:cNvSpPr/>
          <p:nvPr/>
        </p:nvSpPr>
        <p:spPr>
          <a:xfrm>
            <a:off x="7590817" y="1505355"/>
            <a:ext cx="2895600" cy="914400"/>
          </a:xfrm>
          <a:prstGeom prst="rect">
            <a:avLst/>
          </a:prstGeom>
          <a:solidFill>
            <a:srgbClr val="0F4E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Cabin" pitchFamily="2" charset="77"/>
              </a:rPr>
              <a:t>permit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0B0AC-62B2-295C-949C-7E5481717820}"/>
              </a:ext>
            </a:extLst>
          </p:cNvPr>
          <p:cNvSpPr/>
          <p:nvPr/>
        </p:nvSpPr>
        <p:spPr>
          <a:xfrm>
            <a:off x="10567481" y="1505355"/>
            <a:ext cx="2895600" cy="914400"/>
          </a:xfrm>
          <a:prstGeom prst="rect">
            <a:avLst/>
          </a:prstGeom>
          <a:solidFill>
            <a:srgbClr val="0F4E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Cabin" pitchFamily="2" charset="77"/>
              </a:rPr>
              <a:t>urgent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7FC4B8E-AEA2-C977-018C-A484317A87BA}"/>
              </a:ext>
            </a:extLst>
          </p:cNvPr>
          <p:cNvSpPr/>
          <p:nvPr/>
        </p:nvSpPr>
        <p:spPr>
          <a:xfrm>
            <a:off x="13544145" y="1485900"/>
            <a:ext cx="2895600" cy="914400"/>
          </a:xfrm>
          <a:prstGeom prst="rect">
            <a:avLst/>
          </a:prstGeom>
          <a:solidFill>
            <a:srgbClr val="0F4E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Cabin" pitchFamily="2" charset="77"/>
              </a:rPr>
              <a:t>diversity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7319C3-6BA8-3259-0B1D-CFBC4FF613A4}"/>
              </a:ext>
            </a:extLst>
          </p:cNvPr>
          <p:cNvSpPr txBox="1"/>
          <p:nvPr/>
        </p:nvSpPr>
        <p:spPr>
          <a:xfrm>
            <a:off x="800100" y="2850888"/>
            <a:ext cx="166878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Cabin" pitchFamily="2" charset="77"/>
              </a:rPr>
              <a:t>1. </a:t>
            </a:r>
            <a:r>
              <a:rPr lang="en-US" sz="4500" dirty="0">
                <a:latin typeface="Cabin" pitchFamily="2" charset="77"/>
              </a:rPr>
              <a:t>The government encourages people to protect the _________ of their communities. </a:t>
            </a:r>
          </a:p>
          <a:p>
            <a:r>
              <a:rPr lang="en-US" sz="4500" b="1" dirty="0">
                <a:latin typeface="Cabin" pitchFamily="2" charset="77"/>
              </a:rPr>
              <a:t>2. </a:t>
            </a:r>
            <a:r>
              <a:rPr lang="en-US" sz="4500" dirty="0">
                <a:latin typeface="Cabin" pitchFamily="2" charset="77"/>
              </a:rPr>
              <a:t>There is a(n) _________ need to preserve biological diversity of our national parks. </a:t>
            </a:r>
          </a:p>
          <a:p>
            <a:r>
              <a:rPr lang="en-US" sz="4500" b="1" dirty="0">
                <a:latin typeface="Cabin" pitchFamily="2" charset="77"/>
              </a:rPr>
              <a:t>3. </a:t>
            </a:r>
            <a:r>
              <a:rPr lang="en-US" sz="4500" dirty="0">
                <a:latin typeface="Cabin" pitchFamily="2" charset="77"/>
              </a:rPr>
              <a:t>_________ between Israel and Jordan, the Dead Sea is the lowest place on Earth. </a:t>
            </a:r>
          </a:p>
          <a:p>
            <a:r>
              <a:rPr lang="en-US" sz="4500" b="1" dirty="0">
                <a:latin typeface="Cabin" pitchFamily="2" charset="77"/>
              </a:rPr>
              <a:t>4. </a:t>
            </a:r>
            <a:r>
              <a:rPr lang="en-US" sz="4500" dirty="0">
                <a:latin typeface="Cabin" pitchFamily="2" charset="77"/>
              </a:rPr>
              <a:t>When I asked her to go to Lan Ha Bay with me, she agreed without _________. </a:t>
            </a:r>
          </a:p>
          <a:p>
            <a:r>
              <a:rPr lang="en-US" sz="4500" b="1" dirty="0">
                <a:latin typeface="Cabin" pitchFamily="2" charset="77"/>
              </a:rPr>
              <a:t>5. </a:t>
            </a:r>
            <a:r>
              <a:rPr lang="en-US" sz="4500" dirty="0">
                <a:latin typeface="Cabin" pitchFamily="2" charset="77"/>
              </a:rPr>
              <a:t>They do not _________ visitors to take photographs of the palace.</a:t>
            </a:r>
            <a:endParaRPr lang="en-VN" sz="4500" dirty="0">
              <a:latin typeface="Cabin" pitchFamily="2" charset="77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5">
            <a:extLst>
              <a:ext uri="{FF2B5EF4-FFF2-40B4-BE49-F238E27FC236}">
                <a16:creationId xmlns:a16="http://schemas.microsoft.com/office/drawing/2014/main" id="{30AD8E9A-0B6B-7AE4-9F6C-3D8BAA544208}"/>
              </a:ext>
            </a:extLst>
          </p:cNvPr>
          <p:cNvSpPr txBox="1"/>
          <p:nvPr/>
        </p:nvSpPr>
        <p:spPr>
          <a:xfrm>
            <a:off x="533400" y="535613"/>
            <a:ext cx="1742785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Ex 3 (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pg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 74). Complete the following sentences with the words from the box.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60E5C2-1DE4-EF7A-E3F7-7277EE78E35B}"/>
              </a:ext>
            </a:extLst>
          </p:cNvPr>
          <p:cNvSpPr/>
          <p:nvPr/>
        </p:nvSpPr>
        <p:spPr>
          <a:xfrm>
            <a:off x="1637489" y="1505355"/>
            <a:ext cx="2895600" cy="914400"/>
          </a:xfrm>
          <a:prstGeom prst="rect">
            <a:avLst/>
          </a:prstGeom>
          <a:solidFill>
            <a:srgbClr val="0F4E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located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64A852F-8E6C-465E-AE97-5D432DA40B5A}"/>
              </a:ext>
            </a:extLst>
          </p:cNvPr>
          <p:cNvSpPr txBox="1"/>
          <p:nvPr/>
        </p:nvSpPr>
        <p:spPr>
          <a:xfrm>
            <a:off x="1673157" y="-10116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6E1B10E-BC23-D3CF-F1BD-25F94DE6BDBB}"/>
              </a:ext>
            </a:extLst>
          </p:cNvPr>
          <p:cNvSpPr/>
          <p:nvPr/>
        </p:nvSpPr>
        <p:spPr>
          <a:xfrm>
            <a:off x="4614153" y="1505355"/>
            <a:ext cx="2895600" cy="914400"/>
          </a:xfrm>
          <a:prstGeom prst="rect">
            <a:avLst/>
          </a:prstGeom>
          <a:solidFill>
            <a:srgbClr val="0F4E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hesitation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7152745-F710-5AE2-72A9-C49639BDA8FF}"/>
              </a:ext>
            </a:extLst>
          </p:cNvPr>
          <p:cNvSpPr/>
          <p:nvPr/>
        </p:nvSpPr>
        <p:spPr>
          <a:xfrm>
            <a:off x="7590817" y="1505355"/>
            <a:ext cx="2895600" cy="914400"/>
          </a:xfrm>
          <a:prstGeom prst="rect">
            <a:avLst/>
          </a:prstGeom>
          <a:solidFill>
            <a:srgbClr val="0F4E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permit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0B0AC-62B2-295C-949C-7E5481717820}"/>
              </a:ext>
            </a:extLst>
          </p:cNvPr>
          <p:cNvSpPr/>
          <p:nvPr/>
        </p:nvSpPr>
        <p:spPr>
          <a:xfrm>
            <a:off x="10567481" y="1505355"/>
            <a:ext cx="2895600" cy="914400"/>
          </a:xfrm>
          <a:prstGeom prst="rect">
            <a:avLst/>
          </a:prstGeom>
          <a:solidFill>
            <a:srgbClr val="0F4E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urgent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7FC4B8E-AEA2-C977-018C-A484317A87BA}"/>
              </a:ext>
            </a:extLst>
          </p:cNvPr>
          <p:cNvSpPr/>
          <p:nvPr/>
        </p:nvSpPr>
        <p:spPr>
          <a:xfrm>
            <a:off x="13544145" y="1485900"/>
            <a:ext cx="2895600" cy="914400"/>
          </a:xfrm>
          <a:prstGeom prst="rect">
            <a:avLst/>
          </a:prstGeom>
          <a:solidFill>
            <a:srgbClr val="0F4E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diversity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7319C3-6BA8-3259-0B1D-CFBC4FF613A4}"/>
              </a:ext>
            </a:extLst>
          </p:cNvPr>
          <p:cNvSpPr txBox="1"/>
          <p:nvPr/>
        </p:nvSpPr>
        <p:spPr>
          <a:xfrm>
            <a:off x="800100" y="2850888"/>
            <a:ext cx="11772900" cy="7095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1.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The government encourages people to protect the _________ of their communities. </a:t>
            </a:r>
          </a:p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There is a(n) _________ need to preserve biological diversity of our national parks. </a:t>
            </a:r>
          </a:p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_________ between Israel and Jordan, the Dead Sea is the lowest place on Earth. </a:t>
            </a:r>
          </a:p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When I asked her to go to Lan Ha Bay with me, she agreed without _________. </a:t>
            </a:r>
          </a:p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5.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They do not _________ visitors to take photographs of the palace.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bin" pitchFamily="2" charset="77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34A864-BAB4-692E-0123-0A6F8C7603F1}"/>
              </a:ext>
            </a:extLst>
          </p:cNvPr>
          <p:cNvSpPr/>
          <p:nvPr/>
        </p:nvSpPr>
        <p:spPr>
          <a:xfrm>
            <a:off x="12573000" y="2850888"/>
            <a:ext cx="5388256" cy="70958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947DA-61E9-6E36-C7A4-19CA6769C711}"/>
              </a:ext>
            </a:extLst>
          </p:cNvPr>
          <p:cNvSpPr txBox="1"/>
          <p:nvPr/>
        </p:nvSpPr>
        <p:spPr>
          <a:xfrm>
            <a:off x="800100" y="3521214"/>
            <a:ext cx="27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C00000"/>
                </a:solidFill>
                <a:latin typeface="Cabin" pitchFamily="2" charset="77"/>
              </a:rPr>
              <a:t>diversity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14006-D766-3039-3372-ACB8AA1584D6}"/>
              </a:ext>
            </a:extLst>
          </p:cNvPr>
          <p:cNvSpPr txBox="1"/>
          <p:nvPr/>
        </p:nvSpPr>
        <p:spPr>
          <a:xfrm>
            <a:off x="4126960" y="4221605"/>
            <a:ext cx="27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C00000"/>
                </a:solidFill>
                <a:latin typeface="Cabin" pitchFamily="2" charset="77"/>
              </a:rPr>
              <a:t>urgent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57AEA-9F56-7FE2-BA9A-804C356AE0DC}"/>
              </a:ext>
            </a:extLst>
          </p:cNvPr>
          <p:cNvSpPr txBox="1"/>
          <p:nvPr/>
        </p:nvSpPr>
        <p:spPr>
          <a:xfrm>
            <a:off x="1403215" y="5602933"/>
            <a:ext cx="27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C00000"/>
                </a:solidFill>
                <a:latin typeface="Cabin" pitchFamily="2" charset="77"/>
              </a:rPr>
              <a:t>Located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03181-6851-AE08-BF3B-D2B8FA253F15}"/>
              </a:ext>
            </a:extLst>
          </p:cNvPr>
          <p:cNvSpPr txBox="1"/>
          <p:nvPr/>
        </p:nvSpPr>
        <p:spPr>
          <a:xfrm>
            <a:off x="4165870" y="7704108"/>
            <a:ext cx="27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C00000"/>
                </a:solidFill>
                <a:latin typeface="Cabin" pitchFamily="2" charset="77"/>
              </a:rPr>
              <a:t>hesitation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1D28C6-5ADD-848B-DFEE-37BD7C86BEE9}"/>
              </a:ext>
            </a:extLst>
          </p:cNvPr>
          <p:cNvSpPr txBox="1"/>
          <p:nvPr/>
        </p:nvSpPr>
        <p:spPr>
          <a:xfrm>
            <a:off x="4049139" y="8443410"/>
            <a:ext cx="27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C00000"/>
                </a:solidFill>
                <a:latin typeface="Cabin" pitchFamily="2" charset="77"/>
              </a:rPr>
              <a:t>permit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FD5FE-D778-8F75-FBB1-D91B438905EC}"/>
              </a:ext>
            </a:extLst>
          </p:cNvPr>
          <p:cNvSpPr txBox="1"/>
          <p:nvPr/>
        </p:nvSpPr>
        <p:spPr>
          <a:xfrm>
            <a:off x="12801600" y="30861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/>
              <a:t>.diversity (n): </a:t>
            </a:r>
            <a:r>
              <a:rPr lang="en-VN" sz="3600" dirty="0"/>
              <a:t>sự đa dạng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FDDB4-CF63-2580-7C3F-7BE9AAB267E0}"/>
              </a:ext>
            </a:extLst>
          </p:cNvPr>
          <p:cNvSpPr txBox="1"/>
          <p:nvPr/>
        </p:nvSpPr>
        <p:spPr>
          <a:xfrm>
            <a:off x="12801600" y="4430806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/>
              <a:t>.urgent (n): </a:t>
            </a:r>
            <a:r>
              <a:rPr lang="en-VN" sz="3600" dirty="0"/>
              <a:t>sự khẩn cấp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E6231-8CDD-F4A0-60D3-DDD30095C178}"/>
              </a:ext>
            </a:extLst>
          </p:cNvPr>
          <p:cNvSpPr txBox="1"/>
          <p:nvPr/>
        </p:nvSpPr>
        <p:spPr>
          <a:xfrm>
            <a:off x="12801600" y="5793441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/>
              <a:t>.Located (v): </a:t>
            </a:r>
            <a:r>
              <a:rPr lang="en-VN" sz="3600" dirty="0"/>
              <a:t>đặt ở đâu đó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F1954A-472C-5929-3112-94F707FFEFFB}"/>
              </a:ext>
            </a:extLst>
          </p:cNvPr>
          <p:cNvSpPr txBox="1"/>
          <p:nvPr/>
        </p:nvSpPr>
        <p:spPr>
          <a:xfrm>
            <a:off x="12837459" y="7245724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/>
              <a:t>.hesitation (n): </a:t>
            </a:r>
            <a:r>
              <a:rPr lang="en-VN" sz="3600" dirty="0"/>
              <a:t>sự chần chừ/ lưỡng lự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F2AA37-E863-E146-A2F9-773DEB8DD61B}"/>
              </a:ext>
            </a:extLst>
          </p:cNvPr>
          <p:cNvSpPr txBox="1"/>
          <p:nvPr/>
        </p:nvSpPr>
        <p:spPr>
          <a:xfrm>
            <a:off x="12855388" y="8429065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/>
              <a:t>.permit (v): </a:t>
            </a:r>
            <a:r>
              <a:rPr lang="en-VN" sz="3600" dirty="0"/>
              <a:t>cho phép</a:t>
            </a:r>
          </a:p>
        </p:txBody>
      </p:sp>
    </p:spTree>
    <p:extLst>
      <p:ext uri="{BB962C8B-B14F-4D97-AF65-F5344CB8AC3E}">
        <p14:creationId xmlns:p14="http://schemas.microsoft.com/office/powerpoint/2010/main" val="187253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 animBg="1"/>
      <p:bldP spid="64" grpId="0" animBg="1"/>
      <p:bldP spid="65" grpId="0" animBg="1"/>
      <p:bldP spid="66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3200399" y="397957"/>
            <a:ext cx="11043554" cy="832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GUESS THE NATURAL WONDERS</a:t>
            </a:r>
          </a:p>
        </p:txBody>
      </p:sp>
      <p:pic>
        <p:nvPicPr>
          <p:cNvPr id="18" name="Video warm up">
            <a:hlinkClick r:id="" action="ppaction://media"/>
            <a:extLst>
              <a:ext uri="{FF2B5EF4-FFF2-40B4-BE49-F238E27FC236}">
                <a16:creationId xmlns:a16="http://schemas.microsoft.com/office/drawing/2014/main" id="{93322970-D4DA-4BCE-30E5-1E793B8115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9819.28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502746"/>
            <a:ext cx="14853553" cy="835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475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990600" y="678991"/>
            <a:ext cx="8681353" cy="7694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PRONUNCIATION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769262C-3B62-9D9D-F81D-394071758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71" y="1900902"/>
            <a:ext cx="6343577" cy="6420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Mua Frito Lay Ultimate Snack Care Package, Variety Assortment of Chips,  Cookies, Crackers &amp; More, (Pack of 40) trên Amazon Mỹ chính hãng 2024 | Fado">
            <a:extLst>
              <a:ext uri="{FF2B5EF4-FFF2-40B4-BE49-F238E27FC236}">
                <a16:creationId xmlns:a16="http://schemas.microsoft.com/office/drawing/2014/main" id="{A5A85B12-444A-4032-F967-85534B0AB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582" y="1971711"/>
            <a:ext cx="6343577" cy="6343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2">
            <a:extLst>
              <a:ext uri="{FF2B5EF4-FFF2-40B4-BE49-F238E27FC236}">
                <a16:creationId xmlns:a16="http://schemas.microsoft.com/office/drawing/2014/main" id="{CA384E19-4941-025D-3209-21F0E52AEDF8}"/>
              </a:ext>
            </a:extLst>
          </p:cNvPr>
          <p:cNvSpPr txBox="1"/>
          <p:nvPr/>
        </p:nvSpPr>
        <p:spPr>
          <a:xfrm>
            <a:off x="8075874" y="678990"/>
            <a:ext cx="8681353" cy="7694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What is this called?</a:t>
            </a: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34E95644-338C-3DED-392F-2696FE0C2660}"/>
              </a:ext>
            </a:extLst>
          </p:cNvPr>
          <p:cNvSpPr txBox="1"/>
          <p:nvPr/>
        </p:nvSpPr>
        <p:spPr>
          <a:xfrm>
            <a:off x="2109911" y="8386099"/>
            <a:ext cx="6619840" cy="7694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slippery</a:t>
            </a:r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8F2B1A64-BCF4-1062-E3C6-BD11F8175B77}"/>
              </a:ext>
            </a:extLst>
          </p:cNvPr>
          <p:cNvSpPr txBox="1"/>
          <p:nvPr/>
        </p:nvSpPr>
        <p:spPr>
          <a:xfrm>
            <a:off x="9990910" y="8386099"/>
            <a:ext cx="6619840" cy="7694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snack</a:t>
            </a: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C3C62FEF-2E3E-6491-B25C-75003B0F80A0}"/>
              </a:ext>
            </a:extLst>
          </p:cNvPr>
          <p:cNvSpPr txBox="1"/>
          <p:nvPr/>
        </p:nvSpPr>
        <p:spPr>
          <a:xfrm>
            <a:off x="2104583" y="8386568"/>
            <a:ext cx="6619840" cy="7694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sl</a:t>
            </a:r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ippery</a:t>
            </a: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BD49564B-27D5-D287-524C-4FA81D0E2C41}"/>
              </a:ext>
            </a:extLst>
          </p:cNvPr>
          <p:cNvSpPr txBox="1"/>
          <p:nvPr/>
        </p:nvSpPr>
        <p:spPr>
          <a:xfrm>
            <a:off x="9985582" y="8386098"/>
            <a:ext cx="6619840" cy="7694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sn</a:t>
            </a:r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ack</a:t>
            </a: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A6B5267D-639D-2BF2-AF4F-A261B7DE224F}"/>
              </a:ext>
            </a:extLst>
          </p:cNvPr>
          <p:cNvSpPr txBox="1"/>
          <p:nvPr/>
        </p:nvSpPr>
        <p:spPr>
          <a:xfrm>
            <a:off x="2021356" y="9223288"/>
            <a:ext cx="6619840" cy="7694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/</a:t>
            </a:r>
            <a:r>
              <a:rPr kumimoji="0" lang="en-US" sz="50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sl</a:t>
            </a:r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/</a:t>
            </a:r>
            <a:endParaRPr kumimoji="0" lang="en-US" sz="5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003C1F34-149F-A20A-3073-50B2583AB965}"/>
              </a:ext>
            </a:extLst>
          </p:cNvPr>
          <p:cNvSpPr txBox="1"/>
          <p:nvPr/>
        </p:nvSpPr>
        <p:spPr>
          <a:xfrm>
            <a:off x="10137387" y="9155539"/>
            <a:ext cx="6619840" cy="7694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/</a:t>
            </a:r>
            <a:r>
              <a:rPr kumimoji="0" lang="en-US" sz="50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sn</a:t>
            </a:r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/</a:t>
            </a:r>
            <a:endParaRPr kumimoji="0" lang="en-US" sz="5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T Hoves Bold"/>
              <a:ea typeface="TT Hoves Bold"/>
              <a:cs typeface="TT Hoves Bold"/>
              <a:sym typeface="TT Hoves Bold"/>
            </a:endParaRPr>
          </a:p>
        </p:txBody>
      </p:sp>
    </p:spTree>
    <p:extLst>
      <p:ext uri="{BB962C8B-B14F-4D97-AF65-F5344CB8AC3E}">
        <p14:creationId xmlns:p14="http://schemas.microsoft.com/office/powerpoint/2010/main" val="6603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990600" y="678991"/>
            <a:ext cx="8681353" cy="7694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PRONUNCIATION</a:t>
            </a:r>
          </a:p>
        </p:txBody>
      </p:sp>
      <p:pic>
        <p:nvPicPr>
          <p:cNvPr id="2" name="G9 Unit 7 Lesson 2 Video pronunciation">
            <a:hlinkClick r:id="" action="ppaction://media"/>
            <a:extLst>
              <a:ext uri="{FF2B5EF4-FFF2-40B4-BE49-F238E27FC236}">
                <a16:creationId xmlns:a16="http://schemas.microsoft.com/office/drawing/2014/main" id="{AF3D4F85-7641-B876-CCE9-387584AA0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1561083"/>
            <a:ext cx="14305647" cy="8046926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22892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914400" y="646956"/>
            <a:ext cx="16459200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Ex 4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pg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 74). Listen and repeat the words.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Pay attention to the sounds 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sl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/ and 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sn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/. 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73098B80-D4D0-A733-9F4C-2B2D07B36D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7497121"/>
              </p:ext>
            </p:extLst>
          </p:nvPr>
        </p:nvGraphicFramePr>
        <p:xfrm>
          <a:off x="943708" y="2247900"/>
          <a:ext cx="16429892" cy="7392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7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2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33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000" dirty="0">
                          <a:solidFill>
                            <a:schemeClr val="bg1"/>
                          </a:solidFill>
                          <a:latin typeface="Cabin" pitchFamily="2" charset="77"/>
                        </a:rPr>
                        <a:t>/</a:t>
                      </a:r>
                      <a:r>
                        <a:rPr lang="en-US" sz="6000" dirty="0" err="1">
                          <a:solidFill>
                            <a:schemeClr val="bg1"/>
                          </a:solidFill>
                          <a:latin typeface="Cabin" pitchFamily="2" charset="77"/>
                        </a:rPr>
                        <a:t>sl</a:t>
                      </a:r>
                      <a:r>
                        <a:rPr lang="en-US" sz="6000" dirty="0">
                          <a:solidFill>
                            <a:schemeClr val="bg1"/>
                          </a:solidFill>
                          <a:latin typeface="Cabin" pitchFamily="2" charset="77"/>
                        </a:rPr>
                        <a:t>/</a:t>
                      </a:r>
                    </a:p>
                  </a:txBody>
                  <a:tcPr>
                    <a:solidFill>
                      <a:srgbClr val="0F4E2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000" dirty="0">
                          <a:solidFill>
                            <a:schemeClr val="bg1"/>
                          </a:solidFill>
                          <a:latin typeface="Cabin" pitchFamily="2" charset="77"/>
                        </a:rPr>
                        <a:t>/</a:t>
                      </a:r>
                      <a:r>
                        <a:rPr lang="en-US" sz="6000" dirty="0" err="1">
                          <a:solidFill>
                            <a:schemeClr val="bg1"/>
                          </a:solidFill>
                          <a:latin typeface="Cabin" pitchFamily="2" charset="77"/>
                        </a:rPr>
                        <a:t>sn</a:t>
                      </a:r>
                      <a:r>
                        <a:rPr lang="en-US" sz="6000" dirty="0">
                          <a:solidFill>
                            <a:schemeClr val="bg1"/>
                          </a:solidFill>
                          <a:latin typeface="Cabin" pitchFamily="2" charset="77"/>
                        </a:rPr>
                        <a:t>/</a:t>
                      </a:r>
                    </a:p>
                  </a:txBody>
                  <a:tcPr>
                    <a:solidFill>
                      <a:srgbClr val="0F4E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877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Cabin" pitchFamily="2" charset="77"/>
                        </a:rPr>
                        <a:t>sl</a:t>
                      </a:r>
                      <a:r>
                        <a:rPr lang="en-US" sz="7200" dirty="0">
                          <a:latin typeface="Cabin" pitchFamily="2" charset="77"/>
                        </a:rPr>
                        <a:t>eepy</a:t>
                      </a:r>
                    </a:p>
                    <a:p>
                      <a:pPr algn="ctr">
                        <a:buNone/>
                      </a:pPr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Cabin" pitchFamily="2" charset="77"/>
                        </a:rPr>
                        <a:t>sl</a:t>
                      </a:r>
                      <a:r>
                        <a:rPr lang="en-US" sz="7200" dirty="0">
                          <a:latin typeface="Cabin" pitchFamily="2" charset="77"/>
                        </a:rPr>
                        <a:t>ice </a:t>
                      </a:r>
                    </a:p>
                    <a:p>
                      <a:pPr algn="ctr">
                        <a:buNone/>
                      </a:pPr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Cabin" pitchFamily="2" charset="77"/>
                        </a:rPr>
                        <a:t>sl</a:t>
                      </a:r>
                      <a:r>
                        <a:rPr lang="en-US" sz="7200" dirty="0">
                          <a:latin typeface="Cabin" pitchFamily="2" charset="77"/>
                        </a:rPr>
                        <a:t>ippery</a:t>
                      </a:r>
                    </a:p>
                    <a:p>
                      <a:pPr algn="ctr">
                        <a:buNone/>
                      </a:pPr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Cabin" pitchFamily="2" charset="77"/>
                        </a:rPr>
                        <a:t>sl</a:t>
                      </a:r>
                      <a:r>
                        <a:rPr lang="en-US" sz="7200" dirty="0">
                          <a:latin typeface="Cabin" pitchFamily="2" charset="77"/>
                        </a:rPr>
                        <a:t>ogan </a:t>
                      </a:r>
                    </a:p>
                    <a:p>
                      <a:pPr algn="ctr">
                        <a:buNone/>
                      </a:pPr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Cabin" pitchFamily="2" charset="77"/>
                        </a:rPr>
                        <a:t>sl</a:t>
                      </a:r>
                      <a:r>
                        <a:rPr lang="en-US" sz="7200" dirty="0">
                          <a:latin typeface="Cabin" pitchFamily="2" charset="77"/>
                        </a:rPr>
                        <a:t>ope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Cabin" pitchFamily="2" charset="77"/>
                        </a:rPr>
                        <a:t>sn</a:t>
                      </a:r>
                      <a:r>
                        <a:rPr lang="en-US" sz="7200" dirty="0">
                          <a:latin typeface="Cabin" pitchFamily="2" charset="77"/>
                        </a:rPr>
                        <a:t>ack</a:t>
                      </a:r>
                    </a:p>
                    <a:p>
                      <a:pPr algn="ctr">
                        <a:buNone/>
                      </a:pPr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Cabin" pitchFamily="2" charset="77"/>
                        </a:rPr>
                        <a:t>sn</a:t>
                      </a:r>
                      <a:r>
                        <a:rPr lang="en-US" sz="7200" dirty="0">
                          <a:latin typeface="Cabin" pitchFamily="2" charset="77"/>
                        </a:rPr>
                        <a:t>owy</a:t>
                      </a:r>
                    </a:p>
                    <a:p>
                      <a:pPr algn="ctr">
                        <a:buNone/>
                      </a:pPr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Cabin" pitchFamily="2" charset="77"/>
                        </a:rPr>
                        <a:t>sn</a:t>
                      </a:r>
                      <a:r>
                        <a:rPr lang="en-US" sz="7200" dirty="0">
                          <a:latin typeface="Cabin" pitchFamily="2" charset="77"/>
                        </a:rPr>
                        <a:t>eeze</a:t>
                      </a:r>
                    </a:p>
                    <a:p>
                      <a:pPr algn="ctr">
                        <a:buNone/>
                      </a:pPr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Cabin" pitchFamily="2" charset="77"/>
                        </a:rPr>
                        <a:t>sn</a:t>
                      </a:r>
                      <a:r>
                        <a:rPr lang="en-US" sz="7200" dirty="0">
                          <a:latin typeface="Cabin" pitchFamily="2" charset="77"/>
                        </a:rPr>
                        <a:t>eaker </a:t>
                      </a:r>
                    </a:p>
                    <a:p>
                      <a:pPr algn="ctr">
                        <a:buNone/>
                      </a:pPr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Cabin" pitchFamily="2" charset="77"/>
                        </a:rPr>
                        <a:t>sn</a:t>
                      </a:r>
                      <a:r>
                        <a:rPr lang="en-US" sz="7200" dirty="0">
                          <a:latin typeface="Cabin" pitchFamily="2" charset="77"/>
                        </a:rPr>
                        <a:t>ake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5" name="042">
            <a:hlinkClick r:id="" action="ppaction://media"/>
            <a:extLst>
              <a:ext uri="{FF2B5EF4-FFF2-40B4-BE49-F238E27FC236}">
                <a16:creationId xmlns:a16="http://schemas.microsoft.com/office/drawing/2014/main" id="{A9C622A7-F9DE-CDD3-794F-FA9158B4F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515229"/>
            <a:ext cx="1494559" cy="149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8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685800" y="616178"/>
            <a:ext cx="16687800" cy="129266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Ex 5 (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pg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 74). Listen and repeat the sentences. Pay attention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the underlined words.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25B8F-FB84-45C4-564B-19B7B0B541BA}"/>
              </a:ext>
            </a:extLst>
          </p:cNvPr>
          <p:cNvSpPr txBox="1"/>
          <p:nvPr/>
        </p:nvSpPr>
        <p:spPr>
          <a:xfrm>
            <a:off x="685800" y="1908141"/>
            <a:ext cx="17830800" cy="756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000" b="1" dirty="0">
                <a:latin typeface="Cabin" pitchFamily="2" charset="77"/>
              </a:rPr>
              <a:t>1.</a:t>
            </a:r>
            <a:r>
              <a:rPr lang="en-US" sz="5000" dirty="0">
                <a:latin typeface="Cabin" pitchFamily="2" charset="77"/>
              </a:rPr>
              <a:t> There are many </a:t>
            </a:r>
            <a:r>
              <a:rPr lang="en-US" sz="5000" b="1" dirty="0">
                <a:highlight>
                  <a:srgbClr val="F3F877"/>
                </a:highlight>
                <a:latin typeface="Cabin" pitchFamily="2" charset="77"/>
              </a:rPr>
              <a:t>snowstorms</a:t>
            </a:r>
            <a:r>
              <a:rPr lang="en-US" sz="5000" dirty="0">
                <a:latin typeface="Cabin" pitchFamily="2" charset="77"/>
              </a:rPr>
              <a:t> on Mount Everest.</a:t>
            </a:r>
          </a:p>
          <a:p>
            <a:pPr>
              <a:lnSpc>
                <a:spcPct val="200000"/>
              </a:lnSpc>
            </a:pPr>
            <a:r>
              <a:rPr lang="en-US" sz="5000" b="1" dirty="0">
                <a:latin typeface="Cabin" pitchFamily="2" charset="77"/>
              </a:rPr>
              <a:t>2</a:t>
            </a:r>
            <a:r>
              <a:rPr lang="en-US" sz="5000" dirty="0">
                <a:latin typeface="Cabin" pitchFamily="2" charset="77"/>
              </a:rPr>
              <a:t>. He went down the </a:t>
            </a:r>
            <a:r>
              <a:rPr lang="en-US" sz="5000" b="1" dirty="0">
                <a:highlight>
                  <a:srgbClr val="F3F877"/>
                </a:highlight>
                <a:latin typeface="Cabin" pitchFamily="2" charset="77"/>
              </a:rPr>
              <a:t>slope</a:t>
            </a:r>
            <a:r>
              <a:rPr lang="en-US" sz="5000" dirty="0">
                <a:latin typeface="Cabin" pitchFamily="2" charset="77"/>
              </a:rPr>
              <a:t>, wearing a pair of </a:t>
            </a:r>
            <a:r>
              <a:rPr lang="en-US" sz="5000" b="1" dirty="0">
                <a:highlight>
                  <a:srgbClr val="F3F877"/>
                </a:highlight>
                <a:latin typeface="Cabin" pitchFamily="2" charset="77"/>
              </a:rPr>
              <a:t>sneakers</a:t>
            </a:r>
            <a:r>
              <a:rPr lang="en-US" sz="5000" dirty="0">
                <a:latin typeface="Cabin" pitchFamily="2" charset="7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5000" b="1" dirty="0">
                <a:latin typeface="Cabin" pitchFamily="2" charset="77"/>
              </a:rPr>
              <a:t>3</a:t>
            </a:r>
            <a:r>
              <a:rPr lang="en-US" sz="5000" dirty="0">
                <a:latin typeface="Cabin" pitchFamily="2" charset="77"/>
              </a:rPr>
              <a:t>. She </a:t>
            </a:r>
            <a:r>
              <a:rPr lang="en-US" sz="5000" b="1" dirty="0">
                <a:highlight>
                  <a:srgbClr val="F3F877"/>
                </a:highlight>
                <a:latin typeface="Cabin" pitchFamily="2" charset="77"/>
              </a:rPr>
              <a:t>sneezed</a:t>
            </a:r>
            <a:r>
              <a:rPr lang="en-US" sz="5000" dirty="0">
                <a:latin typeface="Cabin" pitchFamily="2" charset="77"/>
              </a:rPr>
              <a:t> when I gave her a </a:t>
            </a:r>
            <a:r>
              <a:rPr lang="en-US" sz="5000" b="1" dirty="0">
                <a:highlight>
                  <a:srgbClr val="F3F877"/>
                </a:highlight>
                <a:latin typeface="Cabin" pitchFamily="2" charset="77"/>
              </a:rPr>
              <a:t>slice</a:t>
            </a:r>
            <a:r>
              <a:rPr lang="en-US" sz="5000" dirty="0">
                <a:latin typeface="Cabin" pitchFamily="2" charset="77"/>
              </a:rPr>
              <a:t> of pizza.</a:t>
            </a:r>
          </a:p>
          <a:p>
            <a:pPr>
              <a:lnSpc>
                <a:spcPct val="200000"/>
              </a:lnSpc>
            </a:pPr>
            <a:r>
              <a:rPr lang="en-US" sz="5000" b="1" dirty="0">
                <a:latin typeface="Cabin" pitchFamily="2" charset="77"/>
              </a:rPr>
              <a:t>4</a:t>
            </a:r>
            <a:r>
              <a:rPr lang="en-US" sz="5000" dirty="0">
                <a:latin typeface="Cabin" pitchFamily="2" charset="77"/>
              </a:rPr>
              <a:t>. The way down the hill was </a:t>
            </a:r>
            <a:r>
              <a:rPr lang="en-US" sz="5000" b="1" dirty="0">
                <a:highlight>
                  <a:srgbClr val="F3F877"/>
                </a:highlight>
                <a:latin typeface="Cabin" pitchFamily="2" charset="77"/>
              </a:rPr>
              <a:t>slippery</a:t>
            </a:r>
            <a:r>
              <a:rPr lang="en-US" sz="5000" dirty="0">
                <a:latin typeface="Cabin" pitchFamily="2" charset="77"/>
              </a:rPr>
              <a:t> as it was covered in snow.</a:t>
            </a:r>
          </a:p>
          <a:p>
            <a:pPr>
              <a:lnSpc>
                <a:spcPct val="200000"/>
              </a:lnSpc>
            </a:pPr>
            <a:r>
              <a:rPr lang="en-US" sz="5000" b="1" dirty="0">
                <a:latin typeface="Cabin" pitchFamily="2" charset="77"/>
              </a:rPr>
              <a:t>5</a:t>
            </a:r>
            <a:r>
              <a:rPr lang="en-US" sz="5000" dirty="0">
                <a:latin typeface="Cabin" pitchFamily="2" charset="77"/>
              </a:rPr>
              <a:t>. After eating a </a:t>
            </a:r>
            <a:r>
              <a:rPr lang="en-US" sz="5000" b="1" dirty="0">
                <a:highlight>
                  <a:srgbClr val="F3F877"/>
                </a:highlight>
                <a:latin typeface="Cabin" pitchFamily="2" charset="77"/>
              </a:rPr>
              <a:t>snack</a:t>
            </a:r>
            <a:r>
              <a:rPr lang="en-US" sz="5000" dirty="0">
                <a:latin typeface="Cabin" pitchFamily="2" charset="77"/>
              </a:rPr>
              <a:t>, she felt very </a:t>
            </a:r>
            <a:r>
              <a:rPr lang="en-US" sz="5000" b="1" dirty="0">
                <a:highlight>
                  <a:srgbClr val="F3F877"/>
                </a:highlight>
                <a:latin typeface="Cabin" pitchFamily="2" charset="77"/>
              </a:rPr>
              <a:t>sleepy</a:t>
            </a:r>
            <a:r>
              <a:rPr lang="en-US" sz="5000" dirty="0">
                <a:latin typeface="Cabin" pitchFamily="2" charset="77"/>
              </a:rPr>
              <a:t>.</a:t>
            </a:r>
          </a:p>
        </p:txBody>
      </p:sp>
      <p:pic>
        <p:nvPicPr>
          <p:cNvPr id="3" name="043">
            <a:hlinkClick r:id="" action="ppaction://media"/>
            <a:extLst>
              <a:ext uri="{FF2B5EF4-FFF2-40B4-BE49-F238E27FC236}">
                <a16:creationId xmlns:a16="http://schemas.microsoft.com/office/drawing/2014/main" id="{B4EE5047-3B3F-283B-E447-727A30580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70961" y="575583"/>
            <a:ext cx="943271" cy="94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8143" y="2516853"/>
            <a:ext cx="6972484" cy="8278353"/>
            <a:chOff x="0" y="0"/>
            <a:chExt cx="1080220" cy="1282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0220" cy="1282533"/>
            </a:xfrm>
            <a:custGeom>
              <a:avLst/>
              <a:gdLst/>
              <a:ahLst/>
              <a:cxnLst/>
              <a:rect l="l" t="t" r="r" b="b"/>
              <a:pathLst>
                <a:path w="1080220" h="1282533">
                  <a:moveTo>
                    <a:pt x="56628" y="0"/>
                  </a:moveTo>
                  <a:lnTo>
                    <a:pt x="1023592" y="0"/>
                  </a:lnTo>
                  <a:cubicBezTo>
                    <a:pt x="1038611" y="0"/>
                    <a:pt x="1053015" y="5966"/>
                    <a:pt x="1063634" y="16586"/>
                  </a:cubicBezTo>
                  <a:cubicBezTo>
                    <a:pt x="1074254" y="27206"/>
                    <a:pt x="1080220" y="41609"/>
                    <a:pt x="1080220" y="56628"/>
                  </a:cubicBezTo>
                  <a:lnTo>
                    <a:pt x="1080220" y="1225905"/>
                  </a:lnTo>
                  <a:cubicBezTo>
                    <a:pt x="1080220" y="1257180"/>
                    <a:pt x="1054867" y="1282533"/>
                    <a:pt x="1023592" y="1282533"/>
                  </a:cubicBezTo>
                  <a:lnTo>
                    <a:pt x="56628" y="1282533"/>
                  </a:lnTo>
                  <a:cubicBezTo>
                    <a:pt x="41609" y="1282533"/>
                    <a:pt x="27206" y="1276567"/>
                    <a:pt x="16586" y="1265947"/>
                  </a:cubicBezTo>
                  <a:cubicBezTo>
                    <a:pt x="5966" y="1255328"/>
                    <a:pt x="0" y="1240924"/>
                    <a:pt x="0" y="1225905"/>
                  </a:cubicBezTo>
                  <a:lnTo>
                    <a:pt x="0" y="56628"/>
                  </a:lnTo>
                  <a:cubicBezTo>
                    <a:pt x="0" y="25353"/>
                    <a:pt x="25353" y="0"/>
                    <a:pt x="56628" y="0"/>
                  </a:cubicBezTo>
                  <a:close/>
                </a:path>
              </a:pathLst>
            </a:custGeom>
            <a:blipFill>
              <a:blip r:embed="rId2"/>
              <a:stretch>
                <a:fillRect t="-6150" b="-615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631914"/>
            <a:ext cx="441974" cy="382849"/>
          </a:xfrm>
          <a:custGeom>
            <a:avLst/>
            <a:gdLst/>
            <a:ahLst/>
            <a:cxnLst/>
            <a:rect l="l" t="t" r="r" b="b"/>
            <a:pathLst>
              <a:path w="441974" h="382849">
                <a:moveTo>
                  <a:pt x="0" y="0"/>
                </a:moveTo>
                <a:lnTo>
                  <a:pt x="441974" y="0"/>
                </a:lnTo>
                <a:lnTo>
                  <a:pt x="441974" y="382849"/>
                </a:lnTo>
                <a:lnTo>
                  <a:pt x="0" y="382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5529615" y="641439"/>
            <a:ext cx="1430097" cy="396786"/>
            <a:chOff x="0" y="0"/>
            <a:chExt cx="376651" cy="1045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6651" cy="104503"/>
            </a:xfrm>
            <a:custGeom>
              <a:avLst/>
              <a:gdLst/>
              <a:ahLst/>
              <a:cxnLst/>
              <a:rect l="l" t="t" r="r" b="b"/>
              <a:pathLst>
                <a:path w="376651" h="104503">
                  <a:moveTo>
                    <a:pt x="52252" y="0"/>
                  </a:moveTo>
                  <a:lnTo>
                    <a:pt x="324399" y="0"/>
                  </a:lnTo>
                  <a:cubicBezTo>
                    <a:pt x="353257" y="0"/>
                    <a:pt x="376651" y="23394"/>
                    <a:pt x="376651" y="52252"/>
                  </a:cubicBezTo>
                  <a:lnTo>
                    <a:pt x="376651" y="52252"/>
                  </a:lnTo>
                  <a:cubicBezTo>
                    <a:pt x="376651" y="81110"/>
                    <a:pt x="353257" y="104503"/>
                    <a:pt x="324399" y="104503"/>
                  </a:cubicBezTo>
                  <a:lnTo>
                    <a:pt x="52252" y="104503"/>
                  </a:lnTo>
                  <a:cubicBezTo>
                    <a:pt x="23394" y="104503"/>
                    <a:pt x="0" y="81110"/>
                    <a:pt x="0" y="52252"/>
                  </a:cubicBezTo>
                  <a:lnTo>
                    <a:pt x="0" y="52252"/>
                  </a:lnTo>
                  <a:cubicBezTo>
                    <a:pt x="0" y="23394"/>
                    <a:pt x="23394" y="0"/>
                    <a:pt x="522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76651" cy="133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68143" y="717494"/>
            <a:ext cx="1685492" cy="24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"/>
                <a:ea typeface="TT Hoves"/>
                <a:cs typeface="TT Hoves"/>
                <a:sym typeface="TT Hoves"/>
              </a:rPr>
              <a:t>SHODWE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84795" y="5095875"/>
            <a:ext cx="1685492" cy="33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EMAIL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84795" y="6823511"/>
            <a:ext cx="1685492" cy="31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ZALO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42541" y="5095875"/>
            <a:ext cx="1685492" cy="33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PHONE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56709" y="717494"/>
            <a:ext cx="1517586" cy="24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"/>
                <a:ea typeface="TT Hoves"/>
                <a:cs typeface="TT Hoves"/>
                <a:sym typeface="TT Hoves"/>
              </a:rPr>
              <a:t>HOME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43826" y="717494"/>
            <a:ext cx="1797429" cy="24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"/>
                <a:ea typeface="TT Hoves"/>
                <a:cs typeface="TT Hoves"/>
                <a:sym typeface="TT Hoves"/>
              </a:rPr>
              <a:t>SERVICE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271577" y="717494"/>
            <a:ext cx="1987723" cy="24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"/>
                <a:ea typeface="TT Hoves"/>
                <a:cs typeface="TT Hoves"/>
                <a:sym typeface="TT Hoves"/>
              </a:rPr>
              <a:t>CONTACT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83870" y="717494"/>
            <a:ext cx="1954141" cy="24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"/>
                <a:ea typeface="TT Hoves"/>
                <a:cs typeface="TT Hoves"/>
                <a:sym typeface="TT Hoves"/>
              </a:rPr>
              <a:t>ABOUT US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84794" y="5590253"/>
            <a:ext cx="3359031" cy="284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6ps.teachingmaterials@gmail.com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84795" y="7317889"/>
            <a:ext cx="2148527" cy="591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96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Ms. Hanh</a:t>
            </a:r>
          </a:p>
          <a:p>
            <a:pPr marL="0" marR="0" lvl="0" indent="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039. 702.7436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42541" y="5590253"/>
            <a:ext cx="2691194" cy="284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039.702.7536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84795" y="2412078"/>
            <a:ext cx="645986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Thank You</a:t>
            </a: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for Attention</a:t>
            </a:r>
          </a:p>
        </p:txBody>
      </p:sp>
      <p:sp>
        <p:nvSpPr>
          <p:cNvPr id="22" name="Freeform 22"/>
          <p:cNvSpPr/>
          <p:nvPr/>
        </p:nvSpPr>
        <p:spPr>
          <a:xfrm>
            <a:off x="15812412" y="2843248"/>
            <a:ext cx="1842645" cy="1350156"/>
          </a:xfrm>
          <a:custGeom>
            <a:avLst/>
            <a:gdLst/>
            <a:ahLst/>
            <a:cxnLst/>
            <a:rect l="l" t="t" r="r" b="b"/>
            <a:pathLst>
              <a:path w="1842645" h="1350156">
                <a:moveTo>
                  <a:pt x="0" y="0"/>
                </a:moveTo>
                <a:lnTo>
                  <a:pt x="1842646" y="0"/>
                </a:lnTo>
                <a:lnTo>
                  <a:pt x="1842646" y="1350156"/>
                </a:lnTo>
                <a:lnTo>
                  <a:pt x="0" y="1350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561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35682" y="243296"/>
            <a:ext cx="4058222" cy="4114800"/>
          </a:xfrm>
          <a:custGeom>
            <a:avLst/>
            <a:gdLst/>
            <a:ahLst/>
            <a:cxnLst/>
            <a:rect l="l" t="t" r="r" b="b"/>
            <a:pathLst>
              <a:path w="4058222" h="4114800">
                <a:moveTo>
                  <a:pt x="0" y="0"/>
                </a:moveTo>
                <a:lnTo>
                  <a:pt x="4058221" y="0"/>
                </a:lnTo>
                <a:lnTo>
                  <a:pt x="4058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6873658" y="490496"/>
            <a:ext cx="4540685" cy="4114800"/>
          </a:xfrm>
          <a:custGeom>
            <a:avLst/>
            <a:gdLst/>
            <a:ahLst/>
            <a:cxnLst/>
            <a:rect l="l" t="t" r="r" b="b"/>
            <a:pathLst>
              <a:path w="4540685" h="4114800">
                <a:moveTo>
                  <a:pt x="0" y="0"/>
                </a:moveTo>
                <a:lnTo>
                  <a:pt x="4540684" y="0"/>
                </a:lnTo>
                <a:lnTo>
                  <a:pt x="45406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0831773" y="5143500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707193" y="7465717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12168523" y="388856"/>
            <a:ext cx="4242640" cy="3823679"/>
          </a:xfrm>
          <a:custGeom>
            <a:avLst/>
            <a:gdLst/>
            <a:ahLst/>
            <a:cxnLst/>
            <a:rect l="l" t="t" r="r" b="b"/>
            <a:pathLst>
              <a:path w="4242640" h="3823679">
                <a:moveTo>
                  <a:pt x="0" y="0"/>
                </a:moveTo>
                <a:lnTo>
                  <a:pt x="4242640" y="0"/>
                </a:lnTo>
                <a:lnTo>
                  <a:pt x="4242640" y="3823679"/>
                </a:lnTo>
                <a:lnTo>
                  <a:pt x="0" y="38236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4759" y="265797"/>
            <a:ext cx="4292379" cy="4877703"/>
          </a:xfrm>
          <a:custGeom>
            <a:avLst/>
            <a:gdLst/>
            <a:ahLst/>
            <a:cxnLst/>
            <a:rect l="l" t="t" r="r" b="b"/>
            <a:pathLst>
              <a:path w="4292379" h="4877703">
                <a:moveTo>
                  <a:pt x="0" y="0"/>
                </a:moveTo>
                <a:lnTo>
                  <a:pt x="4292379" y="0"/>
                </a:lnTo>
                <a:lnTo>
                  <a:pt x="4292379" y="4877703"/>
                </a:lnTo>
                <a:lnTo>
                  <a:pt x="0" y="487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3609652" y="265797"/>
            <a:ext cx="4122982" cy="3532021"/>
          </a:xfrm>
          <a:custGeom>
            <a:avLst/>
            <a:gdLst/>
            <a:ahLst/>
            <a:cxnLst/>
            <a:rect l="l" t="t" r="r" b="b"/>
            <a:pathLst>
              <a:path w="4122982" h="3532021">
                <a:moveTo>
                  <a:pt x="0" y="0"/>
                </a:moveTo>
                <a:lnTo>
                  <a:pt x="4122982" y="0"/>
                </a:lnTo>
                <a:lnTo>
                  <a:pt x="4122982" y="3532021"/>
                </a:lnTo>
                <a:lnTo>
                  <a:pt x="0" y="3532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989488" y="7116236"/>
            <a:ext cx="8115300" cy="2678049"/>
          </a:xfrm>
          <a:custGeom>
            <a:avLst/>
            <a:gdLst/>
            <a:ahLst/>
            <a:cxnLst/>
            <a:rect l="l" t="t" r="r" b="b"/>
            <a:pathLst>
              <a:path w="8115300" h="2678049">
                <a:moveTo>
                  <a:pt x="0" y="0"/>
                </a:moveTo>
                <a:lnTo>
                  <a:pt x="8115300" y="0"/>
                </a:lnTo>
                <a:lnTo>
                  <a:pt x="8115300" y="2678049"/>
                </a:lnTo>
                <a:lnTo>
                  <a:pt x="0" y="267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6358395" y="1028700"/>
            <a:ext cx="5940000" cy="4114800"/>
          </a:xfrm>
          <a:custGeom>
            <a:avLst/>
            <a:gdLst/>
            <a:ahLst/>
            <a:cxnLst/>
            <a:rect l="l" t="t" r="r" b="b"/>
            <a:pathLst>
              <a:path w="5940000" h="4114800">
                <a:moveTo>
                  <a:pt x="0" y="0"/>
                </a:moveTo>
                <a:lnTo>
                  <a:pt x="5940000" y="0"/>
                </a:lnTo>
                <a:lnTo>
                  <a:pt x="594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9486858" y="5408582"/>
            <a:ext cx="6184285" cy="3849718"/>
          </a:xfrm>
          <a:custGeom>
            <a:avLst/>
            <a:gdLst/>
            <a:ahLst/>
            <a:cxnLst/>
            <a:rect l="l" t="t" r="r" b="b"/>
            <a:pathLst>
              <a:path w="6184285" h="3849718">
                <a:moveTo>
                  <a:pt x="0" y="0"/>
                </a:moveTo>
                <a:lnTo>
                  <a:pt x="6184285" y="0"/>
                </a:lnTo>
                <a:lnTo>
                  <a:pt x="6184285" y="3849718"/>
                </a:lnTo>
                <a:lnTo>
                  <a:pt x="0" y="3849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7200" y="456011"/>
            <a:ext cx="6930189" cy="4114800"/>
          </a:xfrm>
          <a:custGeom>
            <a:avLst/>
            <a:gdLst/>
            <a:ahLst/>
            <a:cxnLst/>
            <a:rect l="l" t="t" r="r" b="b"/>
            <a:pathLst>
              <a:path w="6930189" h="4114800">
                <a:moveTo>
                  <a:pt x="0" y="0"/>
                </a:moveTo>
                <a:lnTo>
                  <a:pt x="6930190" y="0"/>
                </a:lnTo>
                <a:lnTo>
                  <a:pt x="69301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639002" y="1023661"/>
            <a:ext cx="6972484" cy="8278353"/>
            <a:chOff x="0" y="0"/>
            <a:chExt cx="1080220" cy="12825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80220" cy="1282533"/>
            </a:xfrm>
            <a:custGeom>
              <a:avLst/>
              <a:gdLst/>
              <a:ahLst/>
              <a:cxnLst/>
              <a:rect l="l" t="t" r="r" b="b"/>
              <a:pathLst>
                <a:path w="1080220" h="1282533">
                  <a:moveTo>
                    <a:pt x="56628" y="0"/>
                  </a:moveTo>
                  <a:lnTo>
                    <a:pt x="1023592" y="0"/>
                  </a:lnTo>
                  <a:cubicBezTo>
                    <a:pt x="1038611" y="0"/>
                    <a:pt x="1053015" y="5966"/>
                    <a:pt x="1063634" y="16586"/>
                  </a:cubicBezTo>
                  <a:cubicBezTo>
                    <a:pt x="1074254" y="27206"/>
                    <a:pt x="1080220" y="41609"/>
                    <a:pt x="1080220" y="56628"/>
                  </a:cubicBezTo>
                  <a:lnTo>
                    <a:pt x="1080220" y="1225905"/>
                  </a:lnTo>
                  <a:cubicBezTo>
                    <a:pt x="1080220" y="1257180"/>
                    <a:pt x="1054867" y="1282533"/>
                    <a:pt x="1023592" y="1282533"/>
                  </a:cubicBezTo>
                  <a:lnTo>
                    <a:pt x="56628" y="1282533"/>
                  </a:lnTo>
                  <a:cubicBezTo>
                    <a:pt x="41609" y="1282533"/>
                    <a:pt x="27206" y="1276567"/>
                    <a:pt x="16586" y="1265947"/>
                  </a:cubicBezTo>
                  <a:cubicBezTo>
                    <a:pt x="5966" y="1255328"/>
                    <a:pt x="0" y="1240924"/>
                    <a:pt x="0" y="1225905"/>
                  </a:cubicBezTo>
                  <a:lnTo>
                    <a:pt x="0" y="56628"/>
                  </a:lnTo>
                  <a:cubicBezTo>
                    <a:pt x="0" y="25353"/>
                    <a:pt x="25353" y="0"/>
                    <a:pt x="56628" y="0"/>
                  </a:cubicBezTo>
                  <a:close/>
                </a:path>
              </a:pathLst>
            </a:custGeom>
            <a:blipFill>
              <a:blip r:embed="rId2"/>
              <a:stretch>
                <a:fillRect l="-29152" r="-2915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39002" y="9592494"/>
            <a:ext cx="1954141" cy="396786"/>
            <a:chOff x="0" y="0"/>
            <a:chExt cx="514671" cy="1045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4671" cy="104503"/>
            </a:xfrm>
            <a:custGeom>
              <a:avLst/>
              <a:gdLst/>
              <a:ahLst/>
              <a:cxnLst/>
              <a:rect l="l" t="t" r="r" b="b"/>
              <a:pathLst>
                <a:path w="514671" h="104503">
                  <a:moveTo>
                    <a:pt x="52252" y="0"/>
                  </a:moveTo>
                  <a:lnTo>
                    <a:pt x="462419" y="0"/>
                  </a:lnTo>
                  <a:cubicBezTo>
                    <a:pt x="491277" y="0"/>
                    <a:pt x="514671" y="23394"/>
                    <a:pt x="514671" y="52252"/>
                  </a:cubicBezTo>
                  <a:lnTo>
                    <a:pt x="514671" y="52252"/>
                  </a:lnTo>
                  <a:cubicBezTo>
                    <a:pt x="514671" y="81110"/>
                    <a:pt x="491277" y="104503"/>
                    <a:pt x="462419" y="104503"/>
                  </a:cubicBezTo>
                  <a:lnTo>
                    <a:pt x="52252" y="104503"/>
                  </a:lnTo>
                  <a:cubicBezTo>
                    <a:pt x="23394" y="104503"/>
                    <a:pt x="0" y="81110"/>
                    <a:pt x="0" y="52252"/>
                  </a:cubicBezTo>
                  <a:lnTo>
                    <a:pt x="0" y="52252"/>
                  </a:lnTo>
                  <a:cubicBezTo>
                    <a:pt x="0" y="23394"/>
                    <a:pt x="23394" y="0"/>
                    <a:pt x="522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514671" cy="133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1203428" y="9474354"/>
            <a:ext cx="192222" cy="633066"/>
          </a:xfrm>
          <a:custGeom>
            <a:avLst/>
            <a:gdLst/>
            <a:ahLst/>
            <a:cxnLst/>
            <a:rect l="l" t="t" r="r" b="b"/>
            <a:pathLst>
              <a:path w="192222" h="633066">
                <a:moveTo>
                  <a:pt x="0" y="0"/>
                </a:moveTo>
                <a:lnTo>
                  <a:pt x="192222" y="0"/>
                </a:lnTo>
                <a:lnTo>
                  <a:pt x="192222" y="633066"/>
                </a:lnTo>
                <a:lnTo>
                  <a:pt x="0" y="6330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962187" y="2276179"/>
            <a:ext cx="699715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After learning this lesson, students will be able to: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864251" y="1009475"/>
            <a:ext cx="6459868" cy="83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OBJECTIVES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1C7BD76-76F8-53C9-0EA9-E7A340561265}"/>
              </a:ext>
            </a:extLst>
          </p:cNvPr>
          <p:cNvSpPr/>
          <p:nvPr/>
        </p:nvSpPr>
        <p:spPr>
          <a:xfrm>
            <a:off x="8843660" y="3810243"/>
            <a:ext cx="8153813" cy="2595927"/>
          </a:xfrm>
          <a:prstGeom prst="roundRect">
            <a:avLst>
              <a:gd name="adj" fmla="val 6440"/>
            </a:avLst>
          </a:prstGeom>
          <a:solidFill>
            <a:srgbClr val="B1CDB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TextBox 27">
            <a:extLst>
              <a:ext uri="{FF2B5EF4-FFF2-40B4-BE49-F238E27FC236}">
                <a16:creationId xmlns:a16="http://schemas.microsoft.com/office/drawing/2014/main" id="{73084270-7603-A372-8712-81AC4534818D}"/>
              </a:ext>
            </a:extLst>
          </p:cNvPr>
          <p:cNvSpPr txBox="1"/>
          <p:nvPr/>
        </p:nvSpPr>
        <p:spPr>
          <a:xfrm>
            <a:off x="9164782" y="4179554"/>
            <a:ext cx="338656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Vocabulary</a:t>
            </a: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4DF3D9E9-B19C-E288-E1FF-E78E49D28605}"/>
              </a:ext>
            </a:extLst>
          </p:cNvPr>
          <p:cNvSpPr txBox="1"/>
          <p:nvPr/>
        </p:nvSpPr>
        <p:spPr>
          <a:xfrm>
            <a:off x="9164782" y="5070702"/>
            <a:ext cx="719656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Use the lexical items related to the topic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Natural wonders of the world.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01BF1D2-AF97-8BC6-2CA5-A9CECA83DCAC}"/>
              </a:ext>
            </a:extLst>
          </p:cNvPr>
          <p:cNvSpPr/>
          <p:nvPr/>
        </p:nvSpPr>
        <p:spPr>
          <a:xfrm>
            <a:off x="8843660" y="6698916"/>
            <a:ext cx="8153813" cy="2595927"/>
          </a:xfrm>
          <a:prstGeom prst="roundRect">
            <a:avLst>
              <a:gd name="adj" fmla="val 6440"/>
            </a:avLst>
          </a:prstGeom>
          <a:solidFill>
            <a:srgbClr val="0F4E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D49D6A0D-A838-78B1-5841-6C588B28E599}"/>
              </a:ext>
            </a:extLst>
          </p:cNvPr>
          <p:cNvSpPr txBox="1"/>
          <p:nvPr/>
        </p:nvSpPr>
        <p:spPr>
          <a:xfrm>
            <a:off x="9144000" y="7005881"/>
            <a:ext cx="338656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TT Hoves Bold"/>
                <a:ea typeface="TT Hoves Bold"/>
                <a:cs typeface="TT Hoves Bold"/>
                <a:sym typeface="TT Hoves Bold"/>
              </a:rPr>
              <a:t>Pronunciation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id="{56F33627-B421-DF38-8D8B-40A27A305D67}"/>
              </a:ext>
            </a:extLst>
          </p:cNvPr>
          <p:cNvSpPr txBox="1"/>
          <p:nvPr/>
        </p:nvSpPr>
        <p:spPr>
          <a:xfrm>
            <a:off x="9144000" y="7897029"/>
            <a:ext cx="719656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Pronounce the sounds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sl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sn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in words and sentences correctly.</a:t>
            </a:r>
          </a:p>
        </p:txBody>
      </p:sp>
    </p:spTree>
    <p:extLst>
      <p:ext uri="{BB962C8B-B14F-4D97-AF65-F5344CB8AC3E}">
        <p14:creationId xmlns:p14="http://schemas.microsoft.com/office/powerpoint/2010/main" val="182317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9" grpId="0" animBg="1"/>
      <p:bldP spid="30" grpId="0"/>
      <p:bldP spid="31" grpId="0"/>
      <p:bldP spid="33" grpId="0" animBg="1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43000" y="9181527"/>
            <a:ext cx="1954141" cy="396786"/>
            <a:chOff x="0" y="0"/>
            <a:chExt cx="514671" cy="1045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4671" cy="104503"/>
            </a:xfrm>
            <a:custGeom>
              <a:avLst/>
              <a:gdLst/>
              <a:ahLst/>
              <a:cxnLst/>
              <a:rect l="l" t="t" r="r" b="b"/>
              <a:pathLst>
                <a:path w="514671" h="104503">
                  <a:moveTo>
                    <a:pt x="52252" y="0"/>
                  </a:moveTo>
                  <a:lnTo>
                    <a:pt x="462419" y="0"/>
                  </a:lnTo>
                  <a:cubicBezTo>
                    <a:pt x="491277" y="0"/>
                    <a:pt x="514671" y="23394"/>
                    <a:pt x="514671" y="52252"/>
                  </a:cubicBezTo>
                  <a:lnTo>
                    <a:pt x="514671" y="52252"/>
                  </a:lnTo>
                  <a:cubicBezTo>
                    <a:pt x="514671" y="81110"/>
                    <a:pt x="491277" y="104503"/>
                    <a:pt x="462419" y="104503"/>
                  </a:cubicBezTo>
                  <a:lnTo>
                    <a:pt x="52252" y="104503"/>
                  </a:lnTo>
                  <a:cubicBezTo>
                    <a:pt x="23394" y="104503"/>
                    <a:pt x="0" y="81110"/>
                    <a:pt x="0" y="52252"/>
                  </a:cubicBezTo>
                  <a:lnTo>
                    <a:pt x="0" y="52252"/>
                  </a:lnTo>
                  <a:cubicBezTo>
                    <a:pt x="0" y="23394"/>
                    <a:pt x="23394" y="0"/>
                    <a:pt x="522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14671" cy="133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628463" y="9063387"/>
            <a:ext cx="192222" cy="633066"/>
          </a:xfrm>
          <a:custGeom>
            <a:avLst/>
            <a:gdLst/>
            <a:ahLst/>
            <a:cxnLst/>
            <a:rect l="l" t="t" r="r" b="b"/>
            <a:pathLst>
              <a:path w="192222" h="633066">
                <a:moveTo>
                  <a:pt x="0" y="0"/>
                </a:moveTo>
                <a:lnTo>
                  <a:pt x="192222" y="0"/>
                </a:lnTo>
                <a:lnTo>
                  <a:pt x="192222" y="633066"/>
                </a:lnTo>
                <a:lnTo>
                  <a:pt x="0" y="633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839198" y="4480343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to allow something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000" y="907080"/>
            <a:ext cx="5626014" cy="92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NEW </a:t>
            </a:r>
            <a:r>
              <a:rPr lang="en-US" sz="66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WORDS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8057268C-9F1D-1484-A142-7ACA67447E3B}"/>
              </a:ext>
            </a:extLst>
          </p:cNvPr>
          <p:cNvSpPr txBox="1"/>
          <p:nvPr/>
        </p:nvSpPr>
        <p:spPr>
          <a:xfrm>
            <a:off x="9369875" y="2228178"/>
            <a:ext cx="76200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permit (v)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43B81227-3819-10B0-BFF6-3C2A5D09DECF}"/>
              </a:ext>
            </a:extLst>
          </p:cNvPr>
          <p:cNvSpPr txBox="1"/>
          <p:nvPr/>
        </p:nvSpPr>
        <p:spPr>
          <a:xfrm>
            <a:off x="8825343" y="5793790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pəˈmɪt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CD84DE-F0EC-AD9A-30F3-062C3B6A3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184" y="2231642"/>
            <a:ext cx="6146200" cy="623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ermit">
            <a:hlinkClick r:id="" action="ppaction://media"/>
            <a:extLst>
              <a:ext uri="{FF2B5EF4-FFF2-40B4-BE49-F238E27FC236}">
                <a16:creationId xmlns:a16="http://schemas.microsoft.com/office/drawing/2014/main" id="{9AEBA522-A4B3-AA35-2AC5-1E23507ADC99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06600" y="5463987"/>
            <a:ext cx="1648216" cy="1490601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F8C80FC3-F878-B305-FF02-D35583B49CF4}"/>
              </a:ext>
            </a:extLst>
          </p:cNvPr>
          <p:cNvSpPr txBox="1"/>
          <p:nvPr/>
        </p:nvSpPr>
        <p:spPr>
          <a:xfrm>
            <a:off x="8463648" y="7482247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phép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đồng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953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8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8" grpId="0"/>
      <p:bldP spid="19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43000" y="9181527"/>
            <a:ext cx="1954141" cy="396786"/>
            <a:chOff x="0" y="0"/>
            <a:chExt cx="514671" cy="1045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4671" cy="104503"/>
            </a:xfrm>
            <a:custGeom>
              <a:avLst/>
              <a:gdLst/>
              <a:ahLst/>
              <a:cxnLst/>
              <a:rect l="l" t="t" r="r" b="b"/>
              <a:pathLst>
                <a:path w="514671" h="104503">
                  <a:moveTo>
                    <a:pt x="52252" y="0"/>
                  </a:moveTo>
                  <a:lnTo>
                    <a:pt x="462419" y="0"/>
                  </a:lnTo>
                  <a:cubicBezTo>
                    <a:pt x="491277" y="0"/>
                    <a:pt x="514671" y="23394"/>
                    <a:pt x="514671" y="52252"/>
                  </a:cubicBezTo>
                  <a:lnTo>
                    <a:pt x="514671" y="52252"/>
                  </a:lnTo>
                  <a:cubicBezTo>
                    <a:pt x="514671" y="81110"/>
                    <a:pt x="491277" y="104503"/>
                    <a:pt x="462419" y="104503"/>
                  </a:cubicBezTo>
                  <a:lnTo>
                    <a:pt x="52252" y="104503"/>
                  </a:lnTo>
                  <a:cubicBezTo>
                    <a:pt x="23394" y="104503"/>
                    <a:pt x="0" y="81110"/>
                    <a:pt x="0" y="52252"/>
                  </a:cubicBezTo>
                  <a:lnTo>
                    <a:pt x="0" y="52252"/>
                  </a:lnTo>
                  <a:cubicBezTo>
                    <a:pt x="0" y="23394"/>
                    <a:pt x="23394" y="0"/>
                    <a:pt x="522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14671" cy="133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628463" y="9063387"/>
            <a:ext cx="192222" cy="633066"/>
          </a:xfrm>
          <a:custGeom>
            <a:avLst/>
            <a:gdLst/>
            <a:ahLst/>
            <a:cxnLst/>
            <a:rect l="l" t="t" r="r" b="b"/>
            <a:pathLst>
              <a:path w="192222" h="633066">
                <a:moveTo>
                  <a:pt x="0" y="0"/>
                </a:moveTo>
                <a:lnTo>
                  <a:pt x="192222" y="0"/>
                </a:lnTo>
                <a:lnTo>
                  <a:pt x="192222" y="633066"/>
                </a:lnTo>
                <a:lnTo>
                  <a:pt x="0" y="633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13855" y="4691139"/>
            <a:ext cx="868135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an amazing place that seems perfect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000" y="907080"/>
            <a:ext cx="5626014" cy="92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NEW WORDS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8057268C-9F1D-1484-A142-7ACA67447E3B}"/>
              </a:ext>
            </a:extLst>
          </p:cNvPr>
          <p:cNvSpPr txBox="1"/>
          <p:nvPr/>
        </p:nvSpPr>
        <p:spPr>
          <a:xfrm>
            <a:off x="8541564" y="2756522"/>
            <a:ext cx="8991601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paradise (n)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43B81227-3819-10B0-BFF6-3C2A5D09DECF}"/>
              </a:ext>
            </a:extLst>
          </p:cNvPr>
          <p:cNvSpPr txBox="1"/>
          <p:nvPr/>
        </p:nvSpPr>
        <p:spPr>
          <a:xfrm>
            <a:off x="8506690" y="6844903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/ˈ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pærədaɪs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</a:t>
            </a:r>
          </a:p>
        </p:txBody>
      </p:sp>
      <p:pic>
        <p:nvPicPr>
          <p:cNvPr id="1026" name="Picture 2" descr="Paradise Heaven Images – Browse 12,902,816 Stock Photos, Vectors, and Video  | Adobe Stock">
            <a:extLst>
              <a:ext uri="{FF2B5EF4-FFF2-40B4-BE49-F238E27FC236}">
                <a16:creationId xmlns:a16="http://schemas.microsoft.com/office/drawing/2014/main" id="{675A6EA2-7BB9-017A-7B88-55E39B506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7" y="2928861"/>
            <a:ext cx="6858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radise">
            <a:hlinkClick r:id="" action="ppaction://media"/>
            <a:extLst>
              <a:ext uri="{FF2B5EF4-FFF2-40B4-BE49-F238E27FC236}">
                <a16:creationId xmlns:a16="http://schemas.microsoft.com/office/drawing/2014/main" id="{4CD182A6-0D3F-0403-DA42-C2C8201D4A03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11400" y="6552636"/>
            <a:ext cx="1415529" cy="1415529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F30763A8-685B-99B7-60C6-D20EE9E3F041}"/>
              </a:ext>
            </a:extLst>
          </p:cNvPr>
          <p:cNvSpPr txBox="1"/>
          <p:nvPr/>
        </p:nvSpPr>
        <p:spPr>
          <a:xfrm>
            <a:off x="8506689" y="7978556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thiên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đường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991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8" grpId="0"/>
      <p:bldP spid="19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43000" y="9181527"/>
            <a:ext cx="1954141" cy="396786"/>
            <a:chOff x="0" y="0"/>
            <a:chExt cx="514671" cy="1045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4671" cy="104503"/>
            </a:xfrm>
            <a:custGeom>
              <a:avLst/>
              <a:gdLst/>
              <a:ahLst/>
              <a:cxnLst/>
              <a:rect l="l" t="t" r="r" b="b"/>
              <a:pathLst>
                <a:path w="514671" h="104503">
                  <a:moveTo>
                    <a:pt x="52252" y="0"/>
                  </a:moveTo>
                  <a:lnTo>
                    <a:pt x="462419" y="0"/>
                  </a:lnTo>
                  <a:cubicBezTo>
                    <a:pt x="491277" y="0"/>
                    <a:pt x="514671" y="23394"/>
                    <a:pt x="514671" y="52252"/>
                  </a:cubicBezTo>
                  <a:lnTo>
                    <a:pt x="514671" y="52252"/>
                  </a:lnTo>
                  <a:cubicBezTo>
                    <a:pt x="514671" y="81110"/>
                    <a:pt x="491277" y="104503"/>
                    <a:pt x="462419" y="104503"/>
                  </a:cubicBezTo>
                  <a:lnTo>
                    <a:pt x="52252" y="104503"/>
                  </a:lnTo>
                  <a:cubicBezTo>
                    <a:pt x="23394" y="104503"/>
                    <a:pt x="0" y="81110"/>
                    <a:pt x="0" y="52252"/>
                  </a:cubicBezTo>
                  <a:lnTo>
                    <a:pt x="0" y="52252"/>
                  </a:lnTo>
                  <a:cubicBezTo>
                    <a:pt x="0" y="23394"/>
                    <a:pt x="23394" y="0"/>
                    <a:pt x="522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14671" cy="133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628463" y="9063387"/>
            <a:ext cx="192222" cy="633066"/>
          </a:xfrm>
          <a:custGeom>
            <a:avLst/>
            <a:gdLst/>
            <a:ahLst/>
            <a:cxnLst/>
            <a:rect l="l" t="t" r="r" b="b"/>
            <a:pathLst>
              <a:path w="192222" h="633066">
                <a:moveTo>
                  <a:pt x="0" y="0"/>
                </a:moveTo>
                <a:lnTo>
                  <a:pt x="192222" y="0"/>
                </a:lnTo>
                <a:lnTo>
                  <a:pt x="192222" y="633066"/>
                </a:lnTo>
                <a:lnTo>
                  <a:pt x="0" y="633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343400" y="6923979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5" indent="-635" algn="ctr"/>
            <a:r>
              <a:rPr lang="en-US" sz="5400" b="1" dirty="0">
                <a:solidFill>
                  <a:srgbClr val="000000"/>
                </a:solidFill>
                <a:latin typeface="Questrial"/>
                <a:ea typeface="Questrial"/>
                <a:cs typeface="Questrial"/>
              </a:rPr>
              <a:t>happening once every year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000" y="907080"/>
            <a:ext cx="5626014" cy="92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NEW WORDS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8057268C-9F1D-1484-A142-7ACA67447E3B}"/>
              </a:ext>
            </a:extLst>
          </p:cNvPr>
          <p:cNvSpPr txBox="1"/>
          <p:nvPr/>
        </p:nvSpPr>
        <p:spPr>
          <a:xfrm>
            <a:off x="4188277" y="5102708"/>
            <a:ext cx="8991601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annual (adj)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43B81227-3819-10B0-BFF6-3C2A5D09DECF}"/>
              </a:ext>
            </a:extLst>
          </p:cNvPr>
          <p:cNvSpPr txBox="1"/>
          <p:nvPr/>
        </p:nvSpPr>
        <p:spPr>
          <a:xfrm>
            <a:off x="4343400" y="7960751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/ˈ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ænjuəl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F6392166-CCEB-40A7-198A-A783E5FB3DD9}"/>
              </a:ext>
            </a:extLst>
          </p:cNvPr>
          <p:cNvSpPr txBox="1"/>
          <p:nvPr/>
        </p:nvSpPr>
        <p:spPr>
          <a:xfrm>
            <a:off x="682217" y="1868623"/>
            <a:ext cx="16923565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Example: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Tết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Nguyên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Đán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is an 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F4E29"/>
                </a:highlight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annual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celebration that marks the beginning of the Lunar New Year in Vietnam</a:t>
            </a:r>
          </a:p>
        </p:txBody>
      </p:sp>
      <p:pic>
        <p:nvPicPr>
          <p:cNvPr id="4" name="annual">
            <a:hlinkClick r:id="" action="ppaction://media"/>
            <a:extLst>
              <a:ext uri="{FF2B5EF4-FFF2-40B4-BE49-F238E27FC236}">
                <a16:creationId xmlns:a16="http://schemas.microsoft.com/office/drawing/2014/main" id="{4A5A8D14-956B-25E9-67F2-E8459C8AB20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9400" y="7806532"/>
            <a:ext cx="1303655" cy="1303655"/>
          </a:xfrm>
          <a:prstGeom prst="rect">
            <a:avLst/>
          </a:pr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1433BF4F-9732-0486-2733-784B2B1C6F3D}"/>
              </a:ext>
            </a:extLst>
          </p:cNvPr>
          <p:cNvSpPr txBox="1"/>
          <p:nvPr/>
        </p:nvSpPr>
        <p:spPr>
          <a:xfrm>
            <a:off x="4343399" y="8997523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hằng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năm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20529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8" grpId="0"/>
      <p:bldP spid="19" grpId="0"/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43000" y="9181527"/>
            <a:ext cx="1954141" cy="396786"/>
            <a:chOff x="0" y="0"/>
            <a:chExt cx="514671" cy="1045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4671" cy="104503"/>
            </a:xfrm>
            <a:custGeom>
              <a:avLst/>
              <a:gdLst/>
              <a:ahLst/>
              <a:cxnLst/>
              <a:rect l="l" t="t" r="r" b="b"/>
              <a:pathLst>
                <a:path w="514671" h="104503">
                  <a:moveTo>
                    <a:pt x="52252" y="0"/>
                  </a:moveTo>
                  <a:lnTo>
                    <a:pt x="462419" y="0"/>
                  </a:lnTo>
                  <a:cubicBezTo>
                    <a:pt x="491277" y="0"/>
                    <a:pt x="514671" y="23394"/>
                    <a:pt x="514671" y="52252"/>
                  </a:cubicBezTo>
                  <a:lnTo>
                    <a:pt x="514671" y="52252"/>
                  </a:lnTo>
                  <a:cubicBezTo>
                    <a:pt x="514671" y="81110"/>
                    <a:pt x="491277" y="104503"/>
                    <a:pt x="462419" y="104503"/>
                  </a:cubicBezTo>
                  <a:lnTo>
                    <a:pt x="52252" y="104503"/>
                  </a:lnTo>
                  <a:cubicBezTo>
                    <a:pt x="23394" y="104503"/>
                    <a:pt x="0" y="81110"/>
                    <a:pt x="0" y="52252"/>
                  </a:cubicBezTo>
                  <a:lnTo>
                    <a:pt x="0" y="52252"/>
                  </a:lnTo>
                  <a:cubicBezTo>
                    <a:pt x="0" y="23394"/>
                    <a:pt x="23394" y="0"/>
                    <a:pt x="522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14671" cy="133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628463" y="9063387"/>
            <a:ext cx="192222" cy="633066"/>
          </a:xfrm>
          <a:custGeom>
            <a:avLst/>
            <a:gdLst/>
            <a:ahLst/>
            <a:cxnLst/>
            <a:rect l="l" t="t" r="r" b="b"/>
            <a:pathLst>
              <a:path w="192222" h="633066">
                <a:moveTo>
                  <a:pt x="0" y="0"/>
                </a:moveTo>
                <a:lnTo>
                  <a:pt x="192222" y="0"/>
                </a:lnTo>
                <a:lnTo>
                  <a:pt x="192222" y="633066"/>
                </a:lnTo>
                <a:lnTo>
                  <a:pt x="0" y="633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63782" y="6137941"/>
            <a:ext cx="147828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5" marR="0" lvl="0" indent="-63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</a:rPr>
              <a:t>the method or possibility of getting near to a place or person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000" y="907080"/>
            <a:ext cx="5626014" cy="92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NEW WORDS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8057268C-9F1D-1484-A142-7ACA67447E3B}"/>
              </a:ext>
            </a:extLst>
          </p:cNvPr>
          <p:cNvSpPr txBox="1"/>
          <p:nvPr/>
        </p:nvSpPr>
        <p:spPr>
          <a:xfrm>
            <a:off x="4209059" y="4316670"/>
            <a:ext cx="8991601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access (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n,v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)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43B81227-3819-10B0-BFF6-3C2A5D09DECF}"/>
              </a:ext>
            </a:extLst>
          </p:cNvPr>
          <p:cNvSpPr txBox="1"/>
          <p:nvPr/>
        </p:nvSpPr>
        <p:spPr>
          <a:xfrm>
            <a:off x="3983182" y="8096273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/ˈ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ækses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F6392166-CCEB-40A7-198A-A783E5FB3DD9}"/>
              </a:ext>
            </a:extLst>
          </p:cNvPr>
          <p:cNvSpPr txBox="1"/>
          <p:nvPr/>
        </p:nvSpPr>
        <p:spPr>
          <a:xfrm>
            <a:off x="228600" y="1851703"/>
            <a:ext cx="1692356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Example: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He has </a:t>
            </a: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F4E29"/>
                </a:highlight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access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to a good education.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B25AF570-977B-2663-6EAD-E1FA7C732AD2}"/>
              </a:ext>
            </a:extLst>
          </p:cNvPr>
          <p:cNvSpPr txBox="1"/>
          <p:nvPr/>
        </p:nvSpPr>
        <p:spPr>
          <a:xfrm>
            <a:off x="4017818" y="9060532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truy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cập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9" name="access">
            <a:hlinkClick r:id="" action="ppaction://media"/>
            <a:extLst>
              <a:ext uri="{FF2B5EF4-FFF2-40B4-BE49-F238E27FC236}">
                <a16:creationId xmlns:a16="http://schemas.microsoft.com/office/drawing/2014/main" id="{F4D1EA99-8B09-A03D-7361-4A5C69A7FC29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8001513"/>
            <a:ext cx="1020515" cy="10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2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  <p:bldP spid="18" grpId="0"/>
      <p:bldP spid="19" grpId="0"/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43000" y="9181527"/>
            <a:ext cx="1954141" cy="396786"/>
            <a:chOff x="0" y="0"/>
            <a:chExt cx="514671" cy="1045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4671" cy="104503"/>
            </a:xfrm>
            <a:custGeom>
              <a:avLst/>
              <a:gdLst/>
              <a:ahLst/>
              <a:cxnLst/>
              <a:rect l="l" t="t" r="r" b="b"/>
              <a:pathLst>
                <a:path w="514671" h="104503">
                  <a:moveTo>
                    <a:pt x="52252" y="0"/>
                  </a:moveTo>
                  <a:lnTo>
                    <a:pt x="462419" y="0"/>
                  </a:lnTo>
                  <a:cubicBezTo>
                    <a:pt x="491277" y="0"/>
                    <a:pt x="514671" y="23394"/>
                    <a:pt x="514671" y="52252"/>
                  </a:cubicBezTo>
                  <a:lnTo>
                    <a:pt x="514671" y="52252"/>
                  </a:lnTo>
                  <a:cubicBezTo>
                    <a:pt x="514671" y="81110"/>
                    <a:pt x="491277" y="104503"/>
                    <a:pt x="462419" y="104503"/>
                  </a:cubicBezTo>
                  <a:lnTo>
                    <a:pt x="52252" y="104503"/>
                  </a:lnTo>
                  <a:cubicBezTo>
                    <a:pt x="23394" y="104503"/>
                    <a:pt x="0" y="81110"/>
                    <a:pt x="0" y="52252"/>
                  </a:cubicBezTo>
                  <a:lnTo>
                    <a:pt x="0" y="52252"/>
                  </a:lnTo>
                  <a:cubicBezTo>
                    <a:pt x="0" y="23394"/>
                    <a:pt x="23394" y="0"/>
                    <a:pt x="522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14671" cy="133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628463" y="9063387"/>
            <a:ext cx="192222" cy="633066"/>
          </a:xfrm>
          <a:custGeom>
            <a:avLst/>
            <a:gdLst/>
            <a:ahLst/>
            <a:cxnLst/>
            <a:rect l="l" t="t" r="r" b="b"/>
            <a:pathLst>
              <a:path w="192222" h="633066">
                <a:moveTo>
                  <a:pt x="0" y="0"/>
                </a:moveTo>
                <a:lnTo>
                  <a:pt x="192222" y="0"/>
                </a:lnTo>
                <a:lnTo>
                  <a:pt x="192222" y="633066"/>
                </a:lnTo>
                <a:lnTo>
                  <a:pt x="0" y="633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06690" y="4744509"/>
            <a:ext cx="89916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very important and needing attention immediately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000" y="907080"/>
            <a:ext cx="5626014" cy="92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NEW WORDS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8057268C-9F1D-1484-A142-7ACA67447E3B}"/>
              </a:ext>
            </a:extLst>
          </p:cNvPr>
          <p:cNvSpPr txBox="1"/>
          <p:nvPr/>
        </p:nvSpPr>
        <p:spPr>
          <a:xfrm>
            <a:off x="8541564" y="2756522"/>
            <a:ext cx="8991601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urgent (adj)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43B81227-3819-10B0-BFF6-3C2A5D09DECF}"/>
              </a:ext>
            </a:extLst>
          </p:cNvPr>
          <p:cNvSpPr txBox="1"/>
          <p:nvPr/>
        </p:nvSpPr>
        <p:spPr>
          <a:xfrm>
            <a:off x="8506690" y="6844903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/ˈ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ɜːdʒənt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DB20D-9C5F-3B1F-7AF3-B84D4F1C5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44" y="2228650"/>
            <a:ext cx="6129696" cy="614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26FA933D-C995-87A1-D620-08BB79ADD302}"/>
              </a:ext>
            </a:extLst>
          </p:cNvPr>
          <p:cNvSpPr txBox="1"/>
          <p:nvPr/>
        </p:nvSpPr>
        <p:spPr>
          <a:xfrm>
            <a:off x="8492835" y="8149892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khẩn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cấp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cấp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bách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" name="urgent">
            <a:hlinkClick r:id="" action="ppaction://media"/>
            <a:extLst>
              <a:ext uri="{FF2B5EF4-FFF2-40B4-BE49-F238E27FC236}">
                <a16:creationId xmlns:a16="http://schemas.microsoft.com/office/drawing/2014/main" id="{8ADD562C-DB41-CBC3-B359-12B3475F26EC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30400" y="6837607"/>
            <a:ext cx="1012260" cy="10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8" grpId="0"/>
      <p:bldP spid="19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43000" y="9181527"/>
            <a:ext cx="1954141" cy="396786"/>
            <a:chOff x="0" y="0"/>
            <a:chExt cx="514671" cy="1045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4671" cy="104503"/>
            </a:xfrm>
            <a:custGeom>
              <a:avLst/>
              <a:gdLst/>
              <a:ahLst/>
              <a:cxnLst/>
              <a:rect l="l" t="t" r="r" b="b"/>
              <a:pathLst>
                <a:path w="514671" h="104503">
                  <a:moveTo>
                    <a:pt x="52252" y="0"/>
                  </a:moveTo>
                  <a:lnTo>
                    <a:pt x="462419" y="0"/>
                  </a:lnTo>
                  <a:cubicBezTo>
                    <a:pt x="491277" y="0"/>
                    <a:pt x="514671" y="23394"/>
                    <a:pt x="514671" y="52252"/>
                  </a:cubicBezTo>
                  <a:lnTo>
                    <a:pt x="514671" y="52252"/>
                  </a:lnTo>
                  <a:cubicBezTo>
                    <a:pt x="514671" y="81110"/>
                    <a:pt x="491277" y="104503"/>
                    <a:pt x="462419" y="104503"/>
                  </a:cubicBezTo>
                  <a:lnTo>
                    <a:pt x="52252" y="104503"/>
                  </a:lnTo>
                  <a:cubicBezTo>
                    <a:pt x="23394" y="104503"/>
                    <a:pt x="0" y="81110"/>
                    <a:pt x="0" y="52252"/>
                  </a:cubicBezTo>
                  <a:lnTo>
                    <a:pt x="0" y="52252"/>
                  </a:lnTo>
                  <a:cubicBezTo>
                    <a:pt x="0" y="23394"/>
                    <a:pt x="23394" y="0"/>
                    <a:pt x="522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14671" cy="133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628463" y="9063387"/>
            <a:ext cx="192222" cy="633066"/>
          </a:xfrm>
          <a:custGeom>
            <a:avLst/>
            <a:gdLst/>
            <a:ahLst/>
            <a:cxnLst/>
            <a:rect l="l" t="t" r="r" b="b"/>
            <a:pathLst>
              <a:path w="192222" h="633066">
                <a:moveTo>
                  <a:pt x="0" y="0"/>
                </a:moveTo>
                <a:lnTo>
                  <a:pt x="192222" y="0"/>
                </a:lnTo>
                <a:lnTo>
                  <a:pt x="192222" y="633066"/>
                </a:lnTo>
                <a:lnTo>
                  <a:pt x="0" y="633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06690" y="3817121"/>
            <a:ext cx="8991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to pause before you do or say something, often because you are uncertain or nervous about it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000" y="907080"/>
            <a:ext cx="5626014" cy="92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NEW WORDS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8057268C-9F1D-1484-A142-7ACA67447E3B}"/>
              </a:ext>
            </a:extLst>
          </p:cNvPr>
          <p:cNvSpPr txBox="1"/>
          <p:nvPr/>
        </p:nvSpPr>
        <p:spPr>
          <a:xfrm>
            <a:off x="8541564" y="1829134"/>
            <a:ext cx="8991601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T Hoves Bold"/>
                <a:ea typeface="TT Hoves Bold"/>
                <a:cs typeface="TT Hoves Bold"/>
                <a:sym typeface="TT Hoves Bold"/>
              </a:rPr>
              <a:t>hesitate (v)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43B81227-3819-10B0-BFF6-3C2A5D09DECF}"/>
              </a:ext>
            </a:extLst>
          </p:cNvPr>
          <p:cNvSpPr txBox="1"/>
          <p:nvPr/>
        </p:nvSpPr>
        <p:spPr>
          <a:xfrm>
            <a:off x="8492835" y="6286847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/ˈ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hezɪteɪt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B881BD-8193-53E0-E42D-A8B84DF60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6" y="2071158"/>
            <a:ext cx="6698673" cy="654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82644643-4F9C-9426-37F6-4E85480D2B89}"/>
              </a:ext>
            </a:extLst>
          </p:cNvPr>
          <p:cNvSpPr txBox="1"/>
          <p:nvPr/>
        </p:nvSpPr>
        <p:spPr>
          <a:xfrm>
            <a:off x="8463648" y="7482247"/>
            <a:ext cx="86813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lưỡng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lự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" name="hesitate">
            <a:hlinkClick r:id="" action="ppaction://media"/>
            <a:extLst>
              <a:ext uri="{FF2B5EF4-FFF2-40B4-BE49-F238E27FC236}">
                <a16:creationId xmlns:a16="http://schemas.microsoft.com/office/drawing/2014/main" id="{5806AC8D-2B01-075F-F339-CE29CF927015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82800" y="6197272"/>
            <a:ext cx="981076" cy="9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1089</Words>
  <Application>Microsoft Macintosh PowerPoint</Application>
  <PresentationFormat>Custom</PresentationFormat>
  <Paragraphs>228</Paragraphs>
  <Slides>27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Mango AC</vt:lpstr>
      <vt:lpstr>Genty Sans</vt:lpstr>
      <vt:lpstr>Questrial</vt:lpstr>
      <vt:lpstr>TT Hoves</vt:lpstr>
      <vt:lpstr>Calibri</vt:lpstr>
      <vt:lpstr>Patrick Hand</vt:lpstr>
      <vt:lpstr>Rugrats Sans</vt:lpstr>
      <vt:lpstr>TT Hoves Bold</vt:lpstr>
      <vt:lpstr>Cabin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Hanh Ng</cp:lastModifiedBy>
  <cp:revision>43</cp:revision>
  <dcterms:created xsi:type="dcterms:W3CDTF">2006-08-16T00:00:00Z</dcterms:created>
  <dcterms:modified xsi:type="dcterms:W3CDTF">2024-12-29T12:30:28Z</dcterms:modified>
  <dc:identifier>DAGaaE81xaU</dc:identifier>
</cp:coreProperties>
</file>