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8" r:id="rId3"/>
    <p:sldMasterId id="2147483696" r:id="rId4"/>
    <p:sldMasterId id="2147483708" r:id="rId5"/>
    <p:sldMasterId id="2147483726" r:id="rId6"/>
  </p:sldMasterIdLst>
  <p:notesMasterIdLst>
    <p:notesMasterId r:id="rId27"/>
  </p:notesMasterIdLst>
  <p:sldIdLst>
    <p:sldId id="256" r:id="rId7"/>
    <p:sldId id="383" r:id="rId8"/>
    <p:sldId id="272" r:id="rId9"/>
    <p:sldId id="393" r:id="rId10"/>
    <p:sldId id="385" r:id="rId11"/>
    <p:sldId id="403" r:id="rId12"/>
    <p:sldId id="386" r:id="rId13"/>
    <p:sldId id="389" r:id="rId14"/>
    <p:sldId id="388" r:id="rId15"/>
    <p:sldId id="390" r:id="rId16"/>
    <p:sldId id="397" r:id="rId17"/>
    <p:sldId id="396" r:id="rId18"/>
    <p:sldId id="395" r:id="rId19"/>
    <p:sldId id="391" r:id="rId20"/>
    <p:sldId id="377" r:id="rId21"/>
    <p:sldId id="365" r:id="rId22"/>
    <p:sldId id="404" r:id="rId23"/>
    <p:sldId id="371" r:id="rId24"/>
    <p:sldId id="401" r:id="rId25"/>
    <p:sldId id="318" r:id="rId26"/>
  </p:sldIdLst>
  <p:sldSz cx="12192000" cy="6858000"/>
  <p:notesSz cx="6858000" cy="9144000"/>
  <p:embeddedFontLst>
    <p:embeddedFont>
      <p:font typeface="Consolas" pitchFamily="49" charset="0"/>
      <p:regular r:id="rId28"/>
      <p:bold r:id="rId29"/>
      <p:italic r:id="rId30"/>
      <p:boldItalic r:id="rId31"/>
    </p:embeddedFont>
    <p:embeddedFont>
      <p:font typeface="Verdana" pitchFamily="34" charset="0"/>
      <p:regular r:id="rId32"/>
      <p:bold r:id="rId33"/>
      <p:italic r:id="rId34"/>
      <p:boldItalic r:id="rId35"/>
    </p:embeddedFont>
    <p:embeddedFont>
      <p:font typeface="Garamond" pitchFamily="18" charset="0"/>
      <p:regular r:id="rId36"/>
      <p:bold r:id="rId37"/>
      <p:italic r:id="rId38"/>
    </p:embeddedFont>
    <p:embeddedFont>
      <p:font typeface="Tahoma" pitchFamily="34" charset="0"/>
      <p:regular r:id="rId39"/>
      <p:bold r:id="rId40"/>
    </p:embeddedFont>
    <p:embeddedFont>
      <p:font typeface="Constantia" pitchFamily="18" charset="0"/>
      <p:regular r:id="rId41"/>
      <p:bold r:id="rId42"/>
      <p:italic r:id="rId43"/>
      <p:boldItalic r:id="rId44"/>
    </p:embeddedFont>
    <p:embeddedFont>
      <p:font typeface=".VnTeknical"/>
      <p:regular r:id="rId45"/>
    </p:embeddedFont>
    <p:embeddedFont>
      <p:font typeface="Impact" pitchFamily="34" charset="0"/>
      <p:regular r:id="rId46"/>
    </p:embeddedFont>
    <p:embeddedFont>
      <p:font typeface="Century Gothic" pitchFamily="34" charset="0"/>
      <p:regular r:id="rId47"/>
      <p:bold r:id="rId48"/>
      <p:italic r:id="rId49"/>
      <p:boldItalic r:id="rId50"/>
    </p:embeddedFont>
    <p:embeddedFont>
      <p:font typeface="Gill Sans MT" pitchFamily="34" charset="0"/>
      <p:regular r:id="rId51"/>
      <p:bold r:id="rId52"/>
      <p:italic r:id="rId53"/>
      <p:boldItalic r:id="rId54"/>
    </p:embeddedFont>
    <p:embeddedFont>
      <p:font typeface="Trebuchet MS" pitchFamily="34" charset="0"/>
      <p:regular r:id="rId55"/>
      <p:bold r:id="rId56"/>
      <p:italic r:id="rId57"/>
      <p:boldItalic r:id="rId58"/>
    </p:embeddedFont>
    <p:embeddedFont>
      <p:font typeface="Rockwell" pitchFamily="18" charset="0"/>
      <p:regular r:id="rId59"/>
      <p:bold r:id="rId60"/>
      <p:italic r:id="rId61"/>
      <p:boldItalic r:id="rId62"/>
    </p:embeddedFont>
    <p:embeddedFont>
      <p:font typeface="Corbel" pitchFamily="34" charset="0"/>
      <p:regular r:id="rId63"/>
      <p:bold r:id="rId64"/>
      <p:italic r:id="rId65"/>
      <p:boldItalic r:id="rId66"/>
    </p:embeddedFont>
    <p:embeddedFont>
      <p:font typeface="Bookman Old Style" pitchFamily="18" charset="0"/>
      <p:regular r:id="rId67"/>
      <p:bold r:id="rId68"/>
      <p:italic r:id="rId69"/>
      <p:boldItalic r:id="rId70"/>
    </p:embeddedFont>
    <p:embeddedFont>
      <p:font typeface="Calibri" pitchFamily="34" charset="0"/>
      <p:regular r:id="rId71"/>
      <p:bold r:id="rId72"/>
      <p:italic r:id="rId73"/>
      <p:boldItalic r:id="rId74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FF00"/>
    <a:srgbClr val="000099"/>
    <a:srgbClr val="800000"/>
    <a:srgbClr val="FFFF66"/>
    <a:srgbClr val="663300"/>
    <a:srgbClr val="0000FF"/>
    <a:srgbClr val="3333CC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89" autoAdjust="0"/>
    <p:restoredTop sz="94837" autoAdjust="0"/>
  </p:normalViewPr>
  <p:slideViewPr>
    <p:cSldViewPr>
      <p:cViewPr varScale="1">
        <p:scale>
          <a:sx n="117" d="100"/>
          <a:sy n="117" d="100"/>
        </p:scale>
        <p:origin x="-22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63" Type="http://schemas.openxmlformats.org/officeDocument/2006/relationships/font" Target="fonts/font36.fntdata"/><Relationship Id="rId68" Type="http://schemas.openxmlformats.org/officeDocument/2006/relationships/font" Target="fonts/font41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66" Type="http://schemas.openxmlformats.org/officeDocument/2006/relationships/font" Target="fonts/font39.fntdata"/><Relationship Id="rId74" Type="http://schemas.openxmlformats.org/officeDocument/2006/relationships/font" Target="fonts/font47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34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font" Target="fonts/font37.fntdata"/><Relationship Id="rId69" Type="http://schemas.openxmlformats.org/officeDocument/2006/relationships/font" Target="fonts/font42.fntdata"/><Relationship Id="rId77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24.fntdata"/><Relationship Id="rId72" Type="http://schemas.openxmlformats.org/officeDocument/2006/relationships/font" Target="fonts/font4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Relationship Id="rId67" Type="http://schemas.openxmlformats.org/officeDocument/2006/relationships/font" Target="fonts/font40.fntdata"/><Relationship Id="rId20" Type="http://schemas.openxmlformats.org/officeDocument/2006/relationships/slide" Target="slides/slide14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font" Target="fonts/font35.fntdata"/><Relationship Id="rId70" Type="http://schemas.openxmlformats.org/officeDocument/2006/relationships/font" Target="fonts/font4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10" Type="http://schemas.openxmlformats.org/officeDocument/2006/relationships/slide" Target="slides/slide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font" Target="fonts/font33.fntdata"/><Relationship Id="rId65" Type="http://schemas.openxmlformats.org/officeDocument/2006/relationships/font" Target="fonts/font38.fntdata"/><Relationship Id="rId73" Type="http://schemas.openxmlformats.org/officeDocument/2006/relationships/font" Target="fonts/font46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12.fntdata"/><Relationship Id="rId34" Type="http://schemas.openxmlformats.org/officeDocument/2006/relationships/font" Target="fonts/font7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6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font" Target="fonts/font44.fntdata"/><Relationship Id="rId2" Type="http://schemas.openxmlformats.org/officeDocument/2006/relationships/slideMaster" Target="slideMasters/slideMaster2.xml"/><Relationship Id="rId2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 b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0924939-6570-474F-B67B-4E74E7DAA497}" type="datetimeFigureOut">
              <a:rPr lang="en-US"/>
              <a:t>21/1/2025</a:t>
            </a:fld>
            <a:endParaRPr lang="en-US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 b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6EDE770-646B-492E-9B96-211444995F8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75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F2A70B-78F2-4DCF-B53B-C990D2FAFB8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1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F2A70B-78F2-4DCF-B53B-C990D2FAFB8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F2A70B-78F2-4DCF-B53B-C990D2FAFB8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3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vi-VN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9BD0-8024-439A-99DD-04231873004C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A9A39-50E3-43A7-92A2-581301ACEFC6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AB904-1759-4A1D-A422-27A13522CE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9BD0-8024-439A-99DD-04231873004C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vi-VN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7CDE23F-C819-4F90-A36E-4AECD95B2FC5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2811" y="274638"/>
            <a:ext cx="9146380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160" name="dòng" descr="Đồ họa dòng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161" name="Hình tự do 160"/>
            <p:cNvSpPr/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2" name="Hình tự do 161"/>
            <p:cNvSpPr/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3" name="Hình tự do 162"/>
            <p:cNvSpPr/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4" name="Hình tự do 15"/>
            <p:cNvSpPr/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5" name="Hình tự do 16"/>
            <p:cNvSpPr/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6" name="Hình tự do 17"/>
            <p:cNvSpPr/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7" name="Hình tự do 18"/>
            <p:cNvSpPr/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8" name="Hình tự do 19"/>
            <p:cNvSpPr/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9" name="Hình tự do 20"/>
            <p:cNvSpPr/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0" name="Hình tự do 21"/>
            <p:cNvSpPr/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1" name="Hình tự do 22"/>
            <p:cNvSpPr/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2" name="Hình tự do 23"/>
            <p:cNvSpPr/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3" name="Hình tự do 24"/>
            <p:cNvSpPr/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4" name="Hình tự do 25"/>
            <p:cNvSpPr/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5" name="Hình tự do 26"/>
            <p:cNvSpPr/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6" name="Hình tự do 27"/>
            <p:cNvSpPr/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7" name="Hình tự do 28"/>
            <p:cNvSpPr/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8" name="Hình tự do 29"/>
            <p:cNvSpPr/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9" name="Hình tự do 30"/>
            <p:cNvSpPr/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0" name="Hình tự do 31"/>
            <p:cNvSpPr/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1" name="Hình tự do 32"/>
            <p:cNvSpPr/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2" name="Hình tự do 33"/>
            <p:cNvSpPr/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3" name="Hình tự do 34"/>
            <p:cNvSpPr/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4" name="Hình tự do 35"/>
            <p:cNvSpPr/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5" name="Hình tự do 36"/>
            <p:cNvSpPr/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6" name="Hình tự do 37"/>
            <p:cNvSpPr/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7" name="Hình tự do 38"/>
            <p:cNvSpPr/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8" name="Hình tự do 39"/>
            <p:cNvSpPr/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9" name="Hình tự do 40"/>
            <p:cNvSpPr/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0" name="Hình tự do 41"/>
            <p:cNvSpPr/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1" name="Hình tự do 42"/>
            <p:cNvSpPr/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2" name="Hình tự do 43"/>
            <p:cNvSpPr/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3" name="Hình tự do 44"/>
            <p:cNvSpPr/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4" name="Hình tự do 45"/>
            <p:cNvSpPr/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5" name="Hình tự do 46"/>
            <p:cNvSpPr/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6" name="Hình tự do 47"/>
            <p:cNvSpPr/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7" name="Hình tự do 48"/>
            <p:cNvSpPr/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8" name="Hình tự do 49"/>
            <p:cNvSpPr/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9" name="Hình tự do 50"/>
            <p:cNvSpPr/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0" name="Hình tự do 51"/>
            <p:cNvSpPr/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1" name="Hình tự do 52"/>
            <p:cNvSpPr/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2" name="Hình tự do 53"/>
            <p:cNvSpPr/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3" name="Hình tự do 54"/>
            <p:cNvSpPr/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4" name="Hình tự do 55"/>
            <p:cNvSpPr/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5" name="Hình tự do 56"/>
            <p:cNvSpPr/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6" name="Hình tự do 57"/>
            <p:cNvSpPr/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7" name="Hình tự do 58"/>
            <p:cNvSpPr/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8" name="Hình tự do 59"/>
            <p:cNvSpPr/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9" name="Hình tự do 60"/>
            <p:cNvSpPr/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0" name="Hình tự do 61"/>
            <p:cNvSpPr/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1" name="Hình tự do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2" name="Hình tự do 63"/>
            <p:cNvSpPr/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3" name="Hình tự do 64"/>
            <p:cNvSpPr/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4" name="Hình tự do 65"/>
            <p:cNvSpPr/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5" name="Hình tự do 66"/>
            <p:cNvSpPr/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6" name="Hình tự do 67"/>
            <p:cNvSpPr/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7" name="Hình tự do 68"/>
            <p:cNvSpPr/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8" name="Hình tự do 69"/>
            <p:cNvSpPr/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9" name="Hình tự do 70"/>
            <p:cNvSpPr/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0" name="Hình tự do 71"/>
            <p:cNvSpPr/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1" name="Hình tự do 72"/>
            <p:cNvSpPr/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2" name="Hình tự do 73"/>
            <p:cNvSpPr/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3" name="Hình tự do 74"/>
            <p:cNvSpPr/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4" name="Hình tự do 75"/>
            <p:cNvSpPr/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5" name="Hình tự do 76"/>
            <p:cNvSpPr/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6" name="Hình tự do 77"/>
            <p:cNvSpPr/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7" name="Hình tự do 78"/>
            <p:cNvSpPr/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8" name="Hình tự do 79"/>
            <p:cNvSpPr/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9" name="Hình tự do 80"/>
            <p:cNvSpPr/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30" name="Hình tự do 81"/>
            <p:cNvSpPr/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31" name="Hình tự do 82"/>
            <p:cNvSpPr/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32" name="Hình tự do 83"/>
            <p:cNvSpPr/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33" name="Hình tự do 84"/>
            <p:cNvSpPr/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34" name="Hình tự do 85"/>
            <p:cNvSpPr/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</p:grp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2814" y="1905000"/>
            <a:ext cx="4417703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2814" y="2819407"/>
            <a:ext cx="4417703" cy="3352801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68120">
              <a:defRPr sz="1200"/>
            </a:lvl6pPr>
            <a:lvl7pPr marL="1468120">
              <a:defRPr sz="1200" baseline="0"/>
            </a:lvl7pPr>
            <a:lvl8pPr marL="1468120">
              <a:defRPr sz="1200" baseline="0"/>
            </a:lvl8pPr>
            <a:lvl9pPr marL="1468120">
              <a:defRPr sz="1200" baseline="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51493" y="1905000"/>
            <a:ext cx="4417703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AA061C-F451-454E-A9FD-8A9C6F486F58}" type="datetime1">
              <a:rPr lang="vi-VN" smtClean="0"/>
              <a:t>21/01/2025</a:t>
            </a:fld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vi-VN"/>
              <a:t>‹#›</a:t>
            </a:fld>
            <a:endParaRPr lang="vi-VN" dirty="0"/>
          </a:p>
        </p:txBody>
      </p:sp>
      <p:sp>
        <p:nvSpPr>
          <p:cNvPr id="85" name="Chỗ dành sẵn cho Nội dung 3"/>
          <p:cNvSpPr>
            <a:spLocks noGrp="1"/>
          </p:cNvSpPr>
          <p:nvPr>
            <p:ph sz="half" idx="13" hasCustomPrompt="1"/>
          </p:nvPr>
        </p:nvSpPr>
        <p:spPr>
          <a:xfrm>
            <a:off x="6251493" y="2819408"/>
            <a:ext cx="4417703" cy="3352801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68120">
              <a:defRPr sz="1200"/>
            </a:lvl6pPr>
            <a:lvl7pPr marL="1468120">
              <a:defRPr sz="1200" baseline="0"/>
            </a:lvl7pPr>
            <a:lvl8pPr marL="1468120">
              <a:defRPr sz="1200" baseline="0"/>
            </a:lvl8pPr>
            <a:lvl9pPr marL="1468120">
              <a:defRPr sz="1200" baseline="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8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13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2">
                <a:lumMod val="75000"/>
              </a:schemeClr>
            </a:glow>
            <a:softEdge rad="558800"/>
          </a:effectLst>
        </p:spPr>
      </p:pic>
      <p:sp>
        <p:nvSpPr>
          <p:cNvPr id="7" name="Hộp Văn bản 6"/>
          <p:cNvSpPr txBox="1"/>
          <p:nvPr/>
        </p:nvSpPr>
        <p:spPr>
          <a:xfrm>
            <a:off x="762002" y="1904765"/>
            <a:ext cx="10667998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b="0" u="none" dirty="0">
                <a:ln w="31750">
                  <a:solidFill>
                    <a:srgbClr val="E7E0C7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ahoma" panose="020B0604030504040204" pitchFamily="34" charset="0"/>
              </a:rPr>
              <a:t>TRƯỜNG THCS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b="0" u="none" dirty="0">
                <a:ln w="31750">
                  <a:solidFill>
                    <a:srgbClr val="E7E0C7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ahoma" panose="020B0604030504040204" pitchFamily="34" charset="0"/>
              </a:rPr>
              <a:t>CÁT </a:t>
            </a:r>
            <a:r>
              <a:rPr lang="en-US" sz="7200" b="0" u="none" dirty="0" smtClean="0">
                <a:ln w="31750">
                  <a:solidFill>
                    <a:srgbClr val="E7E0C7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ahoma" panose="020B0604030504040204" pitchFamily="34" charset="0"/>
              </a:rPr>
              <a:t>KHÁNH</a:t>
            </a:r>
            <a:endParaRPr lang="en-US" sz="7200" b="0" u="none" dirty="0">
              <a:ln w="31750">
                <a:solidFill>
                  <a:srgbClr val="E7E0C7">
                    <a:lumMod val="20000"/>
                    <a:lumOff val="80000"/>
                  </a:srgbClr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ahoma" panose="020B060403050404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u="none" dirty="0">
              <a:ln w="31750">
                <a:solidFill>
                  <a:srgbClr val="E7E0C7">
                    <a:lumMod val="20000"/>
                    <a:lumOff val="80000"/>
                  </a:srgbClr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ahoma" panose="020B060403050404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5400" b="0" u="none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1609033" y="152401"/>
            <a:ext cx="897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ular Callout 12"/>
          <p:cNvSpPr/>
          <p:nvPr/>
        </p:nvSpPr>
        <p:spPr>
          <a:xfrm>
            <a:off x="5756880" y="3124200"/>
            <a:ext cx="5977920" cy="3415895"/>
          </a:xfrm>
          <a:prstGeom prst="wedgeRectCallout">
            <a:avLst>
              <a:gd name="adj1" fmla="val -21243"/>
              <a:gd name="adj2" fmla="val -59062"/>
            </a:avLst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l">
              <a:buFontTx/>
              <a:buChar char="-"/>
              <a:defRPr/>
            </a:pP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le 15"/>
          <p:cNvSpPr/>
          <p:nvPr/>
        </p:nvSpPr>
        <p:spPr>
          <a:xfrm>
            <a:off x="5756880" y="1219200"/>
            <a:ext cx="5977920" cy="2362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B1.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Xác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định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vị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và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tỉ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lệ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của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hình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cắt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trang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trên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sản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phẩm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thời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trang.</a:t>
            </a:r>
            <a:endParaRPr lang="en-US" sz="3600" u="none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3"/>
          <a:stretch>
            <a:fillRect/>
          </a:stretch>
        </p:blipFill>
        <p:spPr>
          <a:xfrm>
            <a:off x="431800" y="1219200"/>
            <a:ext cx="5016364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/>
          <p:cNvSpPr txBox="1"/>
          <p:nvPr/>
        </p:nvSpPr>
        <p:spPr>
          <a:xfrm>
            <a:off x="1609033" y="176128"/>
            <a:ext cx="897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ular Callout 28"/>
          <p:cNvSpPr>
            <a:spLocks noChangeArrowheads="1"/>
          </p:cNvSpPr>
          <p:nvPr/>
        </p:nvSpPr>
        <p:spPr bwMode="auto">
          <a:xfrm>
            <a:off x="4953000" y="3124200"/>
            <a:ext cx="6781800" cy="3429000"/>
          </a:xfrm>
          <a:prstGeom prst="wedgeRectCallout">
            <a:avLst>
              <a:gd name="adj1" fmla="val -21158"/>
              <a:gd name="adj2" fmla="val -61005"/>
            </a:avLst>
          </a:prstGeom>
          <a:solidFill>
            <a:schemeClr val="accent4">
              <a:lumMod val="50000"/>
            </a:schemeClr>
          </a:solidFill>
          <a:ln w="38100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342900" indent="-342900" algn="l">
              <a:buFontTx/>
              <a:buChar char="-"/>
              <a:defRPr/>
            </a:pP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Tỉ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lệ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của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hình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trang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trí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so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với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kích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thước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sản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phẩm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thời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trang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r="17265"/>
          <a:stretch>
            <a:fillRect/>
          </a:stretch>
        </p:blipFill>
        <p:spPr>
          <a:xfrm>
            <a:off x="457199" y="1239408"/>
            <a:ext cx="4112663" cy="5313792"/>
          </a:xfrm>
          <a:prstGeom prst="rect">
            <a:avLst/>
          </a:prstGeom>
        </p:spPr>
      </p:pic>
      <p:sp>
        <p:nvSpPr>
          <p:cNvPr id="9" name="Rounded Rectangle 16"/>
          <p:cNvSpPr/>
          <p:nvPr/>
        </p:nvSpPr>
        <p:spPr>
          <a:xfrm>
            <a:off x="4953000" y="1219201"/>
            <a:ext cx="6781800" cy="2362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B2.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Cắt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mảnh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giấy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có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kích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thước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phù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hợp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với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hình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sẽ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endParaRPr lang="en-US" sz="3600" u="none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609033" y="176128"/>
            <a:ext cx="897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ular Callout 29"/>
          <p:cNvSpPr>
            <a:spLocks noChangeArrowheads="1"/>
          </p:cNvSpPr>
          <p:nvPr/>
        </p:nvSpPr>
        <p:spPr bwMode="auto">
          <a:xfrm>
            <a:off x="5867400" y="3137305"/>
            <a:ext cx="5870758" cy="3415895"/>
          </a:xfrm>
          <a:prstGeom prst="wedgeRectCallout">
            <a:avLst>
              <a:gd name="adj1" fmla="val -20913"/>
              <a:gd name="adj2" fmla="val -60377"/>
            </a:avLst>
          </a:prstGeom>
          <a:solidFill>
            <a:schemeClr val="accent4">
              <a:lumMod val="50000"/>
            </a:schemeClr>
          </a:solidFill>
          <a:ln w="38100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342900" indent="-342900" algn="l">
              <a:buFontTx/>
              <a:buChar char="-"/>
              <a:defRPr/>
            </a:pP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Lựa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chọn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họa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tiết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thời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Tiền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sử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đã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học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bài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1.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1" y="1203459"/>
            <a:ext cx="5129075" cy="4740141"/>
          </a:xfrm>
          <a:prstGeom prst="rect">
            <a:avLst/>
          </a:prstGeom>
        </p:spPr>
      </p:pic>
      <p:sp>
        <p:nvSpPr>
          <p:cNvPr id="5" name="Rounded Rectangle 21"/>
          <p:cNvSpPr/>
          <p:nvPr/>
        </p:nvSpPr>
        <p:spPr>
          <a:xfrm>
            <a:off x="5867400" y="1219200"/>
            <a:ext cx="5870758" cy="2362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B3.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Vẽ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,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cắt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và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dán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hình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vào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vị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đã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chọn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609033" y="176128"/>
            <a:ext cx="897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ular Callout 30"/>
          <p:cNvSpPr>
            <a:spLocks noChangeArrowheads="1"/>
          </p:cNvSpPr>
          <p:nvPr/>
        </p:nvSpPr>
        <p:spPr bwMode="auto">
          <a:xfrm>
            <a:off x="5791200" y="3048000"/>
            <a:ext cx="5927234" cy="3500110"/>
          </a:xfrm>
          <a:prstGeom prst="wedgeRectCallout">
            <a:avLst>
              <a:gd name="adj1" fmla="val -20513"/>
              <a:gd name="adj2" fmla="val -57642"/>
            </a:avLst>
          </a:prstGeom>
          <a:solidFill>
            <a:schemeClr val="accent4">
              <a:lumMod val="50000"/>
            </a:schemeClr>
          </a:solidFill>
          <a:ln w="38100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342900" indent="-342900" algn="l">
              <a:buFontTx/>
              <a:buChar char="-"/>
              <a:defRPr/>
            </a:pPr>
            <a:r>
              <a:rPr lang="en-US" sz="3600" b="0" u="none" dirty="0" err="1"/>
              <a:t>Kết</a:t>
            </a:r>
            <a:r>
              <a:rPr lang="en-US" sz="3600" b="0" u="none" dirty="0"/>
              <a:t> </a:t>
            </a:r>
            <a:r>
              <a:rPr lang="en-US" sz="3600" b="0" u="none" dirty="0" err="1"/>
              <a:t>hợp</a:t>
            </a:r>
            <a:r>
              <a:rPr lang="en-US" sz="3600" b="0" u="none" dirty="0"/>
              <a:t> </a:t>
            </a:r>
            <a:r>
              <a:rPr lang="en-US" sz="3600" b="0" u="none" dirty="0" err="1"/>
              <a:t>hình</a:t>
            </a:r>
            <a:r>
              <a:rPr lang="en-US" sz="3600" b="0" u="none" dirty="0"/>
              <a:t> </a:t>
            </a:r>
            <a:r>
              <a:rPr lang="en-US" sz="3600" b="0" u="none" dirty="0" err="1"/>
              <a:t>vẽ</a:t>
            </a:r>
            <a:r>
              <a:rPr lang="en-US" sz="3600" b="0" u="none" dirty="0"/>
              <a:t> </a:t>
            </a:r>
            <a:r>
              <a:rPr lang="en-US" sz="3600" b="0" u="none" dirty="0" err="1"/>
              <a:t>thời</a:t>
            </a:r>
            <a:r>
              <a:rPr lang="en-US" sz="3600" b="0" u="none" dirty="0"/>
              <a:t> </a:t>
            </a:r>
            <a:r>
              <a:rPr lang="en-US" sz="3600" b="0" u="none" dirty="0" err="1"/>
              <a:t>Tiền</a:t>
            </a:r>
            <a:r>
              <a:rPr lang="en-US" sz="3600" b="0" u="none" dirty="0"/>
              <a:t> </a:t>
            </a:r>
            <a:r>
              <a:rPr lang="en-US" sz="3600" b="0" u="none" dirty="0" err="1"/>
              <a:t>sử</a:t>
            </a:r>
            <a:r>
              <a:rPr lang="en-US" sz="3600" b="0" u="none" dirty="0"/>
              <a:t> </a:t>
            </a:r>
            <a:r>
              <a:rPr lang="en-US" sz="3600" b="0" u="none" dirty="0" err="1"/>
              <a:t>với</a:t>
            </a:r>
            <a:r>
              <a:rPr lang="en-US" sz="3600" b="0" u="none" dirty="0"/>
              <a:t> </a:t>
            </a:r>
            <a:r>
              <a:rPr lang="en-US" sz="3600" b="0" u="none" dirty="0" err="1"/>
              <a:t>họa</a:t>
            </a:r>
            <a:r>
              <a:rPr lang="en-US" sz="3600" b="0" u="none" dirty="0"/>
              <a:t> </a:t>
            </a:r>
            <a:r>
              <a:rPr lang="en-US" sz="3600" b="0" u="none" dirty="0" err="1"/>
              <a:t>tiết</a:t>
            </a:r>
            <a:r>
              <a:rPr lang="en-US" sz="3600" b="0" u="none" dirty="0"/>
              <a:t> </a:t>
            </a:r>
            <a:r>
              <a:rPr lang="en-US" sz="3600" b="0" u="none" dirty="0" err="1"/>
              <a:t>trang</a:t>
            </a:r>
            <a:r>
              <a:rPr lang="en-US" sz="3600" b="0" u="none" dirty="0"/>
              <a:t> </a:t>
            </a:r>
            <a:r>
              <a:rPr lang="en-US" sz="3600" b="0" u="none" dirty="0" err="1"/>
              <a:t>trí</a:t>
            </a:r>
            <a:r>
              <a:rPr lang="en-US" sz="3600" b="0" u="none" dirty="0"/>
              <a:t> </a:t>
            </a:r>
            <a:r>
              <a:rPr lang="en-US" sz="3600" b="0" u="none" dirty="0" err="1"/>
              <a:t>hiện</a:t>
            </a:r>
            <a:r>
              <a:rPr lang="en-US" sz="3600" b="0" u="none" dirty="0"/>
              <a:t> </a:t>
            </a:r>
            <a:r>
              <a:rPr lang="en-US" sz="3600" b="0" u="none" dirty="0" err="1"/>
              <a:t>đại</a:t>
            </a:r>
            <a:r>
              <a:rPr lang="en-US" sz="3600" b="0" u="none" dirty="0"/>
              <a:t>.</a:t>
            </a:r>
          </a:p>
          <a:p>
            <a:pPr marL="342900" indent="-342900" algn="l">
              <a:buFontTx/>
              <a:buChar char="-"/>
              <a:defRPr/>
            </a:pP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Chú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ý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tương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phản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giữa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họa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tiết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và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nền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6" y="1219200"/>
            <a:ext cx="5016362" cy="4724400"/>
          </a:xfrm>
          <a:prstGeom prst="rect">
            <a:avLst/>
          </a:prstGeom>
        </p:spPr>
      </p:pic>
      <p:sp>
        <p:nvSpPr>
          <p:cNvPr id="5" name="Rounded Rectangle 22"/>
          <p:cNvSpPr/>
          <p:nvPr/>
        </p:nvSpPr>
        <p:spPr>
          <a:xfrm>
            <a:off x="5756881" y="1219200"/>
            <a:ext cx="5977919" cy="22098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B4. Trang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thêm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để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hoàn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thiện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97" y="1676400"/>
            <a:ext cx="8588606" cy="4191240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81" y="920086"/>
            <a:ext cx="7579638" cy="5703868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39" y="920086"/>
            <a:ext cx="8539122" cy="5703868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21379"/>
            <a:ext cx="6553200" cy="5701282"/>
          </a:xfrm>
          <a:prstGeom prst="rect">
            <a:avLst/>
          </a:prstGeom>
        </p:spPr>
      </p:pic>
      <p:pic>
        <p:nvPicPr>
          <p:cNvPr id="28" name="Hình ảnh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14712"/>
            <a:ext cx="8077200" cy="5714616"/>
          </a:xfrm>
          <a:prstGeom prst="rect">
            <a:avLst/>
          </a:prstGeom>
        </p:spPr>
      </p:pic>
      <p:pic>
        <p:nvPicPr>
          <p:cNvPr id="30" name="Hình ảnh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17" y="920086"/>
            <a:ext cx="8564166" cy="5703868"/>
          </a:xfrm>
          <a:prstGeom prst="rect">
            <a:avLst/>
          </a:prstGeom>
        </p:spPr>
      </p:pic>
      <p:pic>
        <p:nvPicPr>
          <p:cNvPr id="32" name="Hình ảnh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26" y="920086"/>
            <a:ext cx="3712348" cy="5703868"/>
          </a:xfrm>
          <a:prstGeom prst="rect">
            <a:avLst/>
          </a:prstGeom>
        </p:spPr>
      </p:pic>
      <p:pic>
        <p:nvPicPr>
          <p:cNvPr id="34" name="Hình ảnh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20086"/>
            <a:ext cx="8534400" cy="5703868"/>
          </a:xfrm>
          <a:prstGeom prst="rect">
            <a:avLst/>
          </a:prstGeom>
        </p:spPr>
      </p:pic>
      <p:sp>
        <p:nvSpPr>
          <p:cNvPr id="22" name="Hộp Văn bản 21"/>
          <p:cNvSpPr txBox="1"/>
          <p:nvPr/>
        </p:nvSpPr>
        <p:spPr>
          <a:xfrm>
            <a:off x="1029814" y="228600"/>
            <a:ext cx="1013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 SỐ HỌA TIẾT THỜI TIỀN SỬ THẾ GIỚI VÀ VIỆT NAM:</a:t>
            </a:r>
            <a:endParaRPr lang="vi-VN" sz="2800" u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76" y="930964"/>
            <a:ext cx="5102248" cy="5698436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179" y="930964"/>
            <a:ext cx="6871642" cy="5698436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245" y="930964"/>
            <a:ext cx="5319510" cy="5698436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79" y="930964"/>
            <a:ext cx="7192042" cy="5698436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930964"/>
            <a:ext cx="3962402" cy="5698436"/>
          </a:xfrm>
          <a:prstGeom prst="rect">
            <a:avLst/>
          </a:prstGeom>
        </p:spPr>
      </p:pic>
      <p:sp>
        <p:nvSpPr>
          <p:cNvPr id="166943" name="WordArt 31"/>
          <p:cNvSpPr>
            <a:spLocks noChangeArrowheads="1" noChangeShapeType="1" noTextEdit="1"/>
          </p:cNvSpPr>
          <p:nvPr/>
        </p:nvSpPr>
        <p:spPr bwMode="auto">
          <a:xfrm>
            <a:off x="1524000" y="304800"/>
            <a:ext cx="9144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u="none" kern="10" dirty="0">
                <a:ln w="9525">
                  <a:solidFill>
                    <a:srgbClr val="FF0000"/>
                  </a:solidFill>
                  <a:round/>
                </a:ln>
                <a:cs typeface="Times New Roman" panose="02020603050405020304" pitchFamily="18" charset="0"/>
              </a:rPr>
              <a:t>BÀI THAM KHẢO SẢN PHẨM THỜI TRANG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295403" y="152400"/>
            <a:ext cx="9753598" cy="126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3. Trang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trí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sản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phẩm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trang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bằng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hình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vẽ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Tiền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sử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295403" y="2163695"/>
            <a:ext cx="9753598" cy="198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600" u="none" dirty="0">
                <a:solidFill>
                  <a:srgbClr val="002060"/>
                </a:solidFill>
                <a:latin typeface=".VnTeknical" panose="020B7200000000000000" pitchFamily="34" charset="0"/>
              </a:rPr>
              <a:t> </a:t>
            </a:r>
            <a:r>
              <a:rPr lang="en-US" altLang="vi-VN" sz="3600" u="none" dirty="0">
                <a:solidFill>
                  <a:srgbClr val="002060"/>
                </a:solidFill>
                <a:latin typeface="Arial" panose="020B0604020202020204" pitchFamily="34" charset="0"/>
              </a:rPr>
              <a:t>THỰC HÀNH</a:t>
            </a: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Tạo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hình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và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trang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trí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sản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phẩm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trang</a:t>
            </a:r>
            <a:endParaRPr lang="en-US" altLang="vi-VN" sz="3600" u="none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bằng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hình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vẽ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Tiền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sử</a:t>
            </a:r>
            <a:endParaRPr lang="en-US" altLang="vi-VN" sz="3600" u="none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1676400" y="4604540"/>
            <a:ext cx="10286997" cy="1340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Khổ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giấy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: A3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Tùy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Bong bóng Ý nghĩ: Hình đám mây 1"/>
          <p:cNvSpPr/>
          <p:nvPr/>
        </p:nvSpPr>
        <p:spPr>
          <a:xfrm>
            <a:off x="8229600" y="912965"/>
            <a:ext cx="3581400" cy="1984069"/>
          </a:xfrm>
          <a:prstGeom prst="cloudCallout">
            <a:avLst>
              <a:gd name="adj1" fmla="val -65357"/>
              <a:gd name="adj2" fmla="val 3579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 2 HS</a:t>
            </a:r>
            <a:endParaRPr lang="vi-VN" sz="48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19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19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295403" y="152400"/>
            <a:ext cx="9753598" cy="126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3. Trang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trí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sản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phẩm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trang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bằng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hình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vẽ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Tiền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sử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8" name="Hộp Văn bản 7"/>
          <p:cNvSpPr txBox="1"/>
          <p:nvPr/>
        </p:nvSpPr>
        <p:spPr>
          <a:xfrm>
            <a:off x="1295403" y="3364739"/>
            <a:ext cx="10286997" cy="2731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Tiền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họa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phụ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Bong bóng Ý nghĩ: Hình đám mây 4"/>
          <p:cNvSpPr/>
          <p:nvPr/>
        </p:nvSpPr>
        <p:spPr>
          <a:xfrm>
            <a:off x="7162800" y="1066800"/>
            <a:ext cx="4648200" cy="2577426"/>
          </a:xfrm>
          <a:prstGeom prst="cloudCallout">
            <a:avLst>
              <a:gd name="adj1" fmla="val -65598"/>
              <a:gd name="adj2" fmla="val 33906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vi-VN" sz="38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/>
          <p:cNvSpPr txBox="1"/>
          <p:nvPr/>
        </p:nvSpPr>
        <p:spPr>
          <a:xfrm>
            <a:off x="1891296" y="2916096"/>
            <a:ext cx="94571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i="1" u="none" dirty="0">
                <a:solidFill>
                  <a:srgbClr val="7030A0"/>
                </a:solidFill>
              </a:rPr>
              <a:t>+ </a:t>
            </a:r>
            <a:r>
              <a:rPr lang="vi-VN" sz="3600" i="1" u="none" dirty="0">
                <a:solidFill>
                  <a:srgbClr val="7030A0"/>
                </a:solidFill>
              </a:rPr>
              <a:t>S</a:t>
            </a:r>
            <a:r>
              <a:rPr lang="en-US" sz="3600" i="1" u="none" dirty="0" err="1">
                <a:solidFill>
                  <a:srgbClr val="7030A0"/>
                </a:solidFill>
              </a:rPr>
              <a:t>ản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yêu</a:t>
            </a:r>
            <a:r>
              <a:rPr lang="vi-VN" sz="3600" i="1" u="none" dirty="0">
                <a:solidFill>
                  <a:srgbClr val="7030A0"/>
                </a:solidFill>
              </a:rPr>
              <a:t> </a:t>
            </a:r>
            <a:r>
              <a:rPr lang="vi-VN" sz="3600" i="1" u="none" dirty="0" err="1">
                <a:solidFill>
                  <a:srgbClr val="7030A0"/>
                </a:solidFill>
              </a:rPr>
              <a:t>thíc</a:t>
            </a:r>
            <a:r>
              <a:rPr lang="en-US" sz="3600" i="1" u="none" dirty="0">
                <a:solidFill>
                  <a:srgbClr val="7030A0"/>
                </a:solidFill>
              </a:rPr>
              <a:t>h.</a:t>
            </a:r>
            <a:endParaRPr lang="vi-VN" sz="3600" u="none" dirty="0">
              <a:solidFill>
                <a:srgbClr val="7030A0"/>
              </a:solidFill>
            </a:endParaRPr>
          </a:p>
          <a:p>
            <a:pPr algn="l"/>
            <a:r>
              <a:rPr lang="en-US" sz="3600" i="1" u="none" dirty="0">
                <a:solidFill>
                  <a:srgbClr val="7030A0"/>
                </a:solidFill>
              </a:rPr>
              <a:t>+ </a:t>
            </a:r>
            <a:r>
              <a:rPr lang="vi-VN" sz="3600" i="1" u="none" dirty="0">
                <a:solidFill>
                  <a:srgbClr val="7030A0"/>
                </a:solidFill>
              </a:rPr>
              <a:t>S</a:t>
            </a:r>
            <a:r>
              <a:rPr lang="en-US" sz="3600" i="1" u="none" dirty="0">
                <a:solidFill>
                  <a:srgbClr val="7030A0"/>
                </a:solidFill>
              </a:rPr>
              <a:t>ự </a:t>
            </a:r>
            <a:r>
              <a:rPr lang="en-US" sz="3600" i="1" u="none" dirty="0" err="1">
                <a:solidFill>
                  <a:srgbClr val="7030A0"/>
                </a:solidFill>
              </a:rPr>
              <a:t>độc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đáo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của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</a:rPr>
              <a:t>.</a:t>
            </a:r>
            <a:endParaRPr lang="vi-VN" sz="3600" u="none" dirty="0">
              <a:solidFill>
                <a:srgbClr val="7030A0"/>
              </a:solidFill>
            </a:endParaRPr>
          </a:p>
          <a:p>
            <a:pPr algn="l"/>
            <a:r>
              <a:rPr lang="en-US" sz="3600" i="1" u="none" dirty="0">
                <a:solidFill>
                  <a:srgbClr val="7030A0"/>
                </a:solidFill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</a:rPr>
              <a:t>Màu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sắc</a:t>
            </a:r>
            <a:r>
              <a:rPr lang="en-US" sz="3600" i="1" u="none" dirty="0">
                <a:solidFill>
                  <a:srgbClr val="7030A0"/>
                </a:solidFill>
              </a:rPr>
              <a:t>, </a:t>
            </a:r>
            <a:r>
              <a:rPr lang="en-US" sz="3600" i="1" u="none" dirty="0" err="1">
                <a:solidFill>
                  <a:srgbClr val="7030A0"/>
                </a:solidFill>
              </a:rPr>
              <a:t>tỉ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lệ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hình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mô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phỏng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trên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</a:rPr>
              <a:t>.</a:t>
            </a:r>
            <a:endParaRPr lang="vi-VN" sz="3600" u="none" dirty="0">
              <a:solidFill>
                <a:srgbClr val="7030A0"/>
              </a:solidFill>
            </a:endParaRPr>
          </a:p>
          <a:p>
            <a:pPr algn="l"/>
            <a:r>
              <a:rPr lang="en-US" sz="3600" i="1" u="none" dirty="0">
                <a:solidFill>
                  <a:srgbClr val="7030A0"/>
                </a:solidFill>
              </a:rPr>
              <a:t>+ </a:t>
            </a:r>
            <a:r>
              <a:rPr lang="vi-VN" sz="3600" i="1" u="none" dirty="0">
                <a:solidFill>
                  <a:srgbClr val="7030A0"/>
                </a:solidFill>
              </a:rPr>
              <a:t>Ý </a:t>
            </a:r>
            <a:r>
              <a:rPr lang="vi-VN" sz="3600" i="1" u="none" dirty="0" err="1">
                <a:solidFill>
                  <a:srgbClr val="7030A0"/>
                </a:solidFill>
              </a:rPr>
              <a:t>tưởng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điều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chỉnh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để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hợp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lí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hơn</a:t>
            </a:r>
            <a:r>
              <a:rPr lang="en-US" sz="3600" i="1" u="none" dirty="0">
                <a:solidFill>
                  <a:srgbClr val="7030A0"/>
                </a:solidFill>
              </a:rPr>
              <a:t>.</a:t>
            </a:r>
            <a:endParaRPr lang="vi-VN" sz="3600" u="none" dirty="0">
              <a:solidFill>
                <a:srgbClr val="7030A0"/>
              </a:solidFill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371600" y="1978170"/>
            <a:ext cx="9976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" y="304800"/>
            <a:ext cx="11048999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u="none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cs typeface="Tahoma" panose="020B0604030504040204" pitchFamily="34" charset="0"/>
              </a:rPr>
              <a:t>CHỦ ĐỀ: NGHỆ THUẬT TIỀN SỬ THẾ GIỚI VÀ VIỆT NAM</a:t>
            </a:r>
            <a:br>
              <a:rPr lang="en-US" sz="1800" b="0" u="none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cs typeface="Tahoma" panose="020B0604030504040204" pitchFamily="34" charset="0"/>
              </a:rPr>
            </a:br>
            <a:endParaRPr lang="en-US" sz="1800" b="0" u="none" dirty="0">
              <a:solidFill>
                <a:schemeClr val="accent6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TM Akashi" panose="02040603050506020204" pitchFamily="18" charset="0"/>
              <a:cs typeface="Tahoma" panose="020B0604030504040204" pitchFamily="34" charset="0"/>
            </a:endParaRPr>
          </a:p>
          <a:p>
            <a: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u="none" dirty="0">
                <a:solidFill>
                  <a:srgbClr val="FFFF66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cs typeface="Tahoma" panose="020B0604030504040204" pitchFamily="34" charset="0"/>
              </a:rPr>
              <a:t>BÀI 2: THỜI TRANG VỚI HÌNH VẼ THỜI TIỀN SỬ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1219200" y="152400"/>
            <a:ext cx="10253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87" y="3965634"/>
            <a:ext cx="2807813" cy="2762815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56" y="990600"/>
            <a:ext cx="2425944" cy="2881884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15" y="3942784"/>
            <a:ext cx="2336985" cy="2762816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24642"/>
            <a:ext cx="2778075" cy="2762815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882" y="1033234"/>
            <a:ext cx="2569118" cy="2891408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966592"/>
            <a:ext cx="2688682" cy="2771160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1219200" y="1777472"/>
            <a:ext cx="5498856" cy="123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vi-VN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ách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vi-VN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vi-VN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219200" y="1780183"/>
            <a:ext cx="5498856" cy="183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họa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i="1" u="none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3600" i="1" u="none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i="1" u="none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mĩ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1219200" y="1775100"/>
            <a:ext cx="5498856" cy="183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vi-VN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hững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vi-VN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1219200" y="1449000"/>
            <a:ext cx="5498856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góp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tăng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vẻ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đẹp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ấn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tượng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thời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vi-VN" sz="3600" u="non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2" grpId="0"/>
      <p:bldP spid="12" grpId="1"/>
      <p:bldP spid="14" grpId="0"/>
      <p:bldP spid="14" grpId="1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êu đề 12"/>
          <p:cNvSpPr txBox="1"/>
          <p:nvPr/>
        </p:nvSpPr>
        <p:spPr>
          <a:xfrm>
            <a:off x="6096000" y="990600"/>
            <a:ext cx="4999528" cy="663067"/>
          </a:xfrm>
          <a:prstGeom prst="rect">
            <a:avLst/>
          </a:prstGeom>
        </p:spPr>
        <p:txBody>
          <a:bodyPr vert="horz" lIns="68599" tIns="34299" rIns="68599" bIns="34299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vi-VN" sz="4800" u="none" dirty="0" err="1">
                <a:solidFill>
                  <a:prstClr val="white"/>
                </a:solidFill>
                <a:latin typeface="Tahoma" panose="020B0604030504040204" pitchFamily="34" charset="0"/>
              </a:rPr>
              <a:t>Khởi</a:t>
            </a:r>
            <a:r>
              <a:rPr lang="vi-VN" sz="4800" u="none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vi-VN" sz="4800" u="none" dirty="0" err="1">
                <a:solidFill>
                  <a:prstClr val="white"/>
                </a:solidFill>
                <a:latin typeface="Tahoma" panose="020B0604030504040204" pitchFamily="34" charset="0"/>
              </a:rPr>
              <a:t>động</a:t>
            </a:r>
            <a:endParaRPr lang="vi-VN" sz="4800" u="none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19" name="Hộp Văn bản 18"/>
          <p:cNvSpPr txBox="1"/>
          <p:nvPr/>
        </p:nvSpPr>
        <p:spPr>
          <a:xfrm>
            <a:off x="1219201" y="2895600"/>
            <a:ext cx="9753600" cy="207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vi-VN" sz="1200" u="none" dirty="0">
              <a:solidFill>
                <a:prstClr val="white"/>
              </a:solidFill>
              <a:latin typeface="Tahoma" panose="020B0604030504040204" pitchFamily="34" charset="0"/>
            </a:endParaRPr>
          </a:p>
          <a:p>
            <a:pPr algn="l" defTabSz="6858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vi-VN" sz="1600" u="none" dirty="0">
              <a:solidFill>
                <a:srgbClr val="FFFF00"/>
              </a:solidFill>
              <a:latin typeface="Tahoma" panose="020B0604030504040204" pitchFamily="34" charset="0"/>
            </a:endParaRPr>
          </a:p>
          <a:p>
            <a:pPr defTabSz="6858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500" b="0" u="none" dirty="0">
                <a:ln w="31750">
                  <a:solidFill>
                    <a:srgbClr val="E7E0C7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ahoma" panose="020B0604030504040204" pitchFamily="34" charset="0"/>
              </a:rPr>
              <a:t>“ XIN MỜI 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2667000" y="2690336"/>
            <a:ext cx="6705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600" u="none" dirty="0">
                <a:solidFill>
                  <a:srgbClr val="7030A0"/>
                </a:solidFill>
              </a:rPr>
              <a:t>- </a:t>
            </a:r>
            <a:r>
              <a:rPr lang="en-US" sz="3600" u="none" dirty="0" err="1">
                <a:solidFill>
                  <a:srgbClr val="7030A0"/>
                </a:solidFill>
              </a:rPr>
              <a:t>Hoàn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thành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bài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vẽ</a:t>
            </a:r>
            <a:r>
              <a:rPr lang="en-US" sz="3600" u="none" dirty="0">
                <a:solidFill>
                  <a:srgbClr val="7030A0"/>
                </a:solidFill>
              </a:rPr>
              <a:t>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600" u="none" dirty="0">
                <a:solidFill>
                  <a:srgbClr val="7030A0"/>
                </a:solidFill>
              </a:rPr>
              <a:t>- </a:t>
            </a:r>
            <a:r>
              <a:rPr lang="en-US" sz="3600" u="none" dirty="0" err="1">
                <a:solidFill>
                  <a:srgbClr val="7030A0"/>
                </a:solidFill>
              </a:rPr>
              <a:t>Tham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khảo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bài</a:t>
            </a:r>
            <a:r>
              <a:rPr lang="en-US" sz="3600" u="none" dirty="0">
                <a:solidFill>
                  <a:srgbClr val="7030A0"/>
                </a:solidFill>
              </a:rPr>
              <a:t> 3 </a:t>
            </a:r>
            <a:r>
              <a:rPr lang="en-US" sz="3600" u="none" dirty="0" err="1">
                <a:solidFill>
                  <a:srgbClr val="7030A0"/>
                </a:solidFill>
              </a:rPr>
              <a:t>của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chủ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đề</a:t>
            </a:r>
            <a:r>
              <a:rPr lang="en-US" sz="3600" u="none" dirty="0">
                <a:solidFill>
                  <a:srgbClr val="7030A0"/>
                </a:solidFill>
              </a:rPr>
              <a:t>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2459"/>
            <a:ext cx="12192000" cy="6870459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117" y="2755588"/>
            <a:ext cx="3545084" cy="3797611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872">
            <a:off x="4542298" y="4090934"/>
            <a:ext cx="2004497" cy="22387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315">
            <a:off x="851071" y="2010307"/>
            <a:ext cx="2818241" cy="40529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76400" y="655757"/>
            <a:ext cx="9829800" cy="3001844"/>
          </a:xfrm>
          <a:prstGeom prst="rect">
            <a:avLst/>
          </a:prstGeom>
        </p:spPr>
        <p:txBody>
          <a:bodyPr vert="horz" lIns="68599" tIns="34299" rIns="68599" bIns="34299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defRPr>
            </a:lvl1pPr>
          </a:lstStyle>
          <a:p>
            <a:pPr algn="ctr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u="none" dirty="0">
                <a:ln w="6350">
                  <a:solidFill>
                    <a:srgbClr val="F3F3F2">
                      <a:lumMod val="60000"/>
                      <a:lumOff val="40000"/>
                    </a:srgbClr>
                  </a:solidFill>
                </a:ln>
                <a:solidFill>
                  <a:srgbClr val="826276">
                    <a:lumMod val="50000"/>
                  </a:srgbClr>
                </a:solidFill>
                <a:effectLst>
                  <a:outerShdw blurRad="254000" dist="38100" dir="5400000" algn="t" rotWithShape="0">
                    <a:srgbClr val="2A1A00">
                      <a:lumMod val="50000"/>
                    </a:srgbClr>
                  </a:outerShdw>
                </a:effectLst>
                <a:latin typeface="UTM Akashi" panose="02040603050506020204" pitchFamily="18" charset="0"/>
                <a:cs typeface="Tahoma" panose="020B0604030504040204" pitchFamily="34" charset="0"/>
              </a:rPr>
              <a:t>CHỦ ĐỀ: NGHỆ THUẬT TIỀN SỬ THẾ GIỚI VÀ VIỆT NAM</a:t>
            </a:r>
          </a:p>
          <a:p>
            <a:pPr algn="ctr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u="none" dirty="0">
              <a:ln w="6350">
                <a:solidFill>
                  <a:srgbClr val="F3F3F2">
                    <a:lumMod val="60000"/>
                    <a:lumOff val="40000"/>
                  </a:srgbClr>
                </a:solidFill>
              </a:ln>
              <a:solidFill>
                <a:srgbClr val="826276">
                  <a:lumMod val="50000"/>
                </a:srgbClr>
              </a:solidFill>
              <a:effectLst>
                <a:outerShdw blurRad="254000" dist="38100" dir="5400000" algn="t" rotWithShape="0">
                  <a:srgbClr val="2A1A00">
                    <a:lumMod val="50000"/>
                  </a:srgbClr>
                </a:outerShdw>
              </a:effectLst>
              <a:latin typeface="UTM Akashi" panose="02040603050506020204" pitchFamily="18" charset="0"/>
              <a:cs typeface="Tahoma" panose="020B0604030504040204" pitchFamily="34" charset="0"/>
            </a:endParaRPr>
          </a:p>
          <a:p>
            <a:pPr algn="ctr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0" u="none" dirty="0">
                <a:ln w="31750">
                  <a:solidFill>
                    <a:srgbClr val="F3F3F2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254000" dist="38100" dir="5400000" algn="t" rotWithShape="0">
                    <a:srgbClr val="2A1A00">
                      <a:lumMod val="50000"/>
                    </a:srgbClr>
                  </a:outerShdw>
                </a:effectLst>
                <a:latin typeface="UTM Showcard" panose="02040603050506020204" pitchFamily="18" charset="0"/>
                <a:cs typeface="Tahoma" panose="020B0604030504040204" pitchFamily="34" charset="0"/>
              </a:rPr>
              <a:t>BÀI 2: THỜI TRANG </a:t>
            </a:r>
          </a:p>
          <a:p>
            <a:pPr algn="ctr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0" u="none" dirty="0">
                <a:ln w="31750">
                  <a:solidFill>
                    <a:srgbClr val="F3F3F2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254000" dist="38100" dir="5400000" algn="t" rotWithShape="0">
                    <a:srgbClr val="2A1A00">
                      <a:lumMod val="50000"/>
                    </a:srgbClr>
                  </a:outerShdw>
                </a:effectLst>
                <a:latin typeface="UTM Showcard" panose="02040603050506020204" pitchFamily="18" charset="0"/>
                <a:cs typeface="Tahoma" panose="020B0604030504040204" pitchFamily="34" charset="0"/>
              </a:rPr>
              <a:t>VỚI HÌNH VẼ THỜI TIỀN SỬ</a:t>
            </a:r>
          </a:p>
        </p:txBody>
      </p:sp>
      <p:pic>
        <p:nvPicPr>
          <p:cNvPr id="16" name="Hình ảnh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287">
            <a:off x="7334503" y="4193980"/>
            <a:ext cx="1398925" cy="20326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1673718" y="1981200"/>
            <a:ext cx="8305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1402002" y="3167390"/>
            <a:ext cx="9494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,…?</a:t>
            </a:r>
            <a:endParaRPr lang="vi-VN" sz="3600" i="1" u="none" dirty="0">
              <a:solidFill>
                <a:srgbClr val="000099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" y="304800"/>
            <a:ext cx="10896599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u="none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cs typeface="Tahoma" panose="020B0604030504040204" pitchFamily="34" charset="0"/>
              </a:rPr>
              <a:t>CHỦ ĐỀ: NGHỆ THUẬT TIỀN SỬ THẾ GIỚI VÀ VIỆT NAM</a:t>
            </a:r>
            <a:br>
              <a:rPr lang="en-US" sz="1800" b="0" u="none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cs typeface="Tahoma" panose="020B0604030504040204" pitchFamily="34" charset="0"/>
              </a:rPr>
            </a:br>
            <a:endParaRPr lang="en-US" sz="1800" b="0" u="none" dirty="0">
              <a:solidFill>
                <a:schemeClr val="accent6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TM Akashi" panose="02040603050506020204" pitchFamily="18" charset="0"/>
              <a:cs typeface="Tahoma" panose="020B0604030504040204" pitchFamily="34" charset="0"/>
            </a:endParaRPr>
          </a:p>
          <a:p>
            <a: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u="none" dirty="0">
                <a:solidFill>
                  <a:srgbClr val="FFFF66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cs typeface="Tahoma" panose="020B0604030504040204" pitchFamily="34" charset="0"/>
              </a:rPr>
              <a:t>BÀI 2: THỜI TRANG VỚI HÌNH VẼ THỜI TIỀN SỬ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121055"/>
            <a:ext cx="7918724" cy="4353752"/>
          </a:xfrm>
          <a:prstGeom prst="rect">
            <a:avLst/>
          </a:prstGeom>
        </p:spPr>
      </p:pic>
      <p:sp>
        <p:nvSpPr>
          <p:cNvPr id="5" name="Hộp chú thích: Đường Cong 4"/>
          <p:cNvSpPr/>
          <p:nvPr/>
        </p:nvSpPr>
        <p:spPr>
          <a:xfrm flipH="1">
            <a:off x="1487955" y="5092135"/>
            <a:ext cx="1498601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5"/>
              <a:gd name="adj6" fmla="val -1257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ộp chú thích: Đường Cong 8"/>
          <p:cNvSpPr/>
          <p:nvPr/>
        </p:nvSpPr>
        <p:spPr>
          <a:xfrm flipH="1">
            <a:off x="1487956" y="5830725"/>
            <a:ext cx="1498600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8611"/>
              <a:gd name="adj6" fmla="val -1317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ộp chú thích: Đường Cong 10"/>
          <p:cNvSpPr/>
          <p:nvPr/>
        </p:nvSpPr>
        <p:spPr>
          <a:xfrm flipH="1">
            <a:off x="1487955" y="2850698"/>
            <a:ext cx="1498601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976"/>
              <a:gd name="adj6" fmla="val -1064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ộp chú thích: Đường Cong 11"/>
          <p:cNvSpPr/>
          <p:nvPr/>
        </p:nvSpPr>
        <p:spPr>
          <a:xfrm flipH="1">
            <a:off x="1132355" y="3582298"/>
            <a:ext cx="1854201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262"/>
              <a:gd name="adj6" fmla="val -1240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ộp chú thích: Đường Cong 12"/>
          <p:cNvSpPr/>
          <p:nvPr/>
        </p:nvSpPr>
        <p:spPr>
          <a:xfrm flipH="1">
            <a:off x="1284757" y="4353545"/>
            <a:ext cx="1701799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2739"/>
              <a:gd name="adj6" fmla="val -77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1749911" y="357980"/>
            <a:ext cx="8305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ộp chú thích: Đường Cong 16"/>
          <p:cNvSpPr/>
          <p:nvPr/>
        </p:nvSpPr>
        <p:spPr>
          <a:xfrm flipH="1">
            <a:off x="1487955" y="2091496"/>
            <a:ext cx="1498601" cy="455776"/>
          </a:xfrm>
          <a:prstGeom prst="borderCallout2">
            <a:avLst>
              <a:gd name="adj1" fmla="val 18750"/>
              <a:gd name="adj2" fmla="val -8333"/>
              <a:gd name="adj3" fmla="val 16679"/>
              <a:gd name="adj4" fmla="val -84329"/>
              <a:gd name="adj5" fmla="val 43017"/>
              <a:gd name="adj6" fmla="val -1819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2135658" y="1163775"/>
            <a:ext cx="4480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-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Các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bộ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phận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của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áo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:</a:t>
            </a:r>
            <a:endParaRPr lang="vi-VN" sz="3600" u="none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3" grpId="0" animBg="1"/>
      <p:bldP spid="14" grpId="0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57" y="1728374"/>
            <a:ext cx="4963052" cy="5048438"/>
          </a:xfrm>
          <a:prstGeom prst="rect">
            <a:avLst/>
          </a:prstGeom>
        </p:spPr>
      </p:pic>
      <p:sp>
        <p:nvSpPr>
          <p:cNvPr id="9" name="Hộp chú thích: Đường Cong 8"/>
          <p:cNvSpPr/>
          <p:nvPr/>
        </p:nvSpPr>
        <p:spPr>
          <a:xfrm flipH="1">
            <a:off x="2285998" y="5830725"/>
            <a:ext cx="2286002" cy="457200"/>
          </a:xfrm>
          <a:prstGeom prst="borderCallout2">
            <a:avLst>
              <a:gd name="adj1" fmla="val 18750"/>
              <a:gd name="adj2" fmla="val -8333"/>
              <a:gd name="adj3" fmla="val 142559"/>
              <a:gd name="adj4" fmla="val -44604"/>
              <a:gd name="adj5" fmla="val 139881"/>
              <a:gd name="adj6" fmla="val -167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ộp chú thích: Đường Cong 10"/>
          <p:cNvSpPr/>
          <p:nvPr/>
        </p:nvSpPr>
        <p:spPr>
          <a:xfrm flipH="1">
            <a:off x="2285998" y="2850698"/>
            <a:ext cx="2286001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1388"/>
              <a:gd name="adj6" fmla="val -1232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ộp chú thích: Đường Cong 12"/>
          <p:cNvSpPr/>
          <p:nvPr/>
        </p:nvSpPr>
        <p:spPr>
          <a:xfrm flipH="1">
            <a:off x="2285998" y="4353545"/>
            <a:ext cx="2286002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341"/>
              <a:gd name="adj6" fmla="val -1796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1749911" y="357980"/>
            <a:ext cx="8305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ộp chú thích: Đường Cong 16"/>
          <p:cNvSpPr/>
          <p:nvPr/>
        </p:nvSpPr>
        <p:spPr>
          <a:xfrm flipH="1">
            <a:off x="2286000" y="2091496"/>
            <a:ext cx="2286000" cy="455776"/>
          </a:xfrm>
          <a:prstGeom prst="borderCallout2">
            <a:avLst>
              <a:gd name="adj1" fmla="val 18750"/>
              <a:gd name="adj2" fmla="val -8333"/>
              <a:gd name="adj3" fmla="val 16679"/>
              <a:gd name="adj4" fmla="val -84329"/>
              <a:gd name="adj5" fmla="val 20725"/>
              <a:gd name="adj6" fmla="val -1457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2135658" y="1163775"/>
            <a:ext cx="4788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-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Các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bộ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phận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túi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xách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:</a:t>
            </a:r>
            <a:endParaRPr lang="vi-VN" sz="3600" u="none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ình chữ nhật: Góc Tròn 22"/>
          <p:cNvSpPr/>
          <p:nvPr/>
        </p:nvSpPr>
        <p:spPr>
          <a:xfrm>
            <a:off x="8380792" y="686950"/>
            <a:ext cx="3543985" cy="5943599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Hình chữ nhật: Góc Tròn 21"/>
          <p:cNvSpPr/>
          <p:nvPr/>
        </p:nvSpPr>
        <p:spPr>
          <a:xfrm>
            <a:off x="4251069" y="685799"/>
            <a:ext cx="3768555" cy="5943599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1" name="Hình chữ nhật: Góc Tròn 20"/>
          <p:cNvSpPr/>
          <p:nvPr/>
        </p:nvSpPr>
        <p:spPr>
          <a:xfrm>
            <a:off x="332735" y="685799"/>
            <a:ext cx="3535819" cy="5943599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0" y="771835"/>
            <a:ext cx="2685714" cy="2004555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205" y="4543715"/>
            <a:ext cx="1499157" cy="2004554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45" y="766864"/>
            <a:ext cx="1638095" cy="2009524"/>
          </a:xfrm>
          <a:prstGeom prst="rect">
            <a:avLst/>
          </a:prstGeom>
        </p:spPr>
      </p:pic>
      <p:pic>
        <p:nvPicPr>
          <p:cNvPr id="26" name="Hình ảnh 2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25"/>
          <a:stretch>
            <a:fillRect/>
          </a:stretch>
        </p:blipFill>
        <p:spPr>
          <a:xfrm>
            <a:off x="8809926" y="766864"/>
            <a:ext cx="2685714" cy="2009526"/>
          </a:xfrm>
          <a:prstGeom prst="rect">
            <a:avLst/>
          </a:prstGeom>
        </p:spPr>
      </p:pic>
      <p:pic>
        <p:nvPicPr>
          <p:cNvPr id="28" name="Hình ảnh 2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966" y="4543715"/>
            <a:ext cx="1308759" cy="2004555"/>
          </a:xfrm>
          <a:prstGeom prst="rect">
            <a:avLst/>
          </a:prstGeom>
        </p:spPr>
      </p:pic>
      <p:pic>
        <p:nvPicPr>
          <p:cNvPr id="29" name="Hình ảnh 2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59" y="4543715"/>
            <a:ext cx="2685714" cy="2004555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1639141" y="76200"/>
            <a:ext cx="8959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ular Callout 30"/>
          <p:cNvSpPr>
            <a:spLocks noChangeArrowheads="1"/>
          </p:cNvSpPr>
          <p:nvPr/>
        </p:nvSpPr>
        <p:spPr bwMode="auto">
          <a:xfrm>
            <a:off x="332736" y="3021657"/>
            <a:ext cx="3535818" cy="1321743"/>
          </a:xfrm>
          <a:prstGeom prst="wedgeRectCallout">
            <a:avLst>
              <a:gd name="adj1" fmla="val 27243"/>
              <a:gd name="adj2" fmla="val -4881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u="none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ular Callout 30"/>
          <p:cNvSpPr>
            <a:spLocks noChangeArrowheads="1"/>
          </p:cNvSpPr>
          <p:nvPr/>
        </p:nvSpPr>
        <p:spPr bwMode="auto">
          <a:xfrm>
            <a:off x="4278236" y="3016235"/>
            <a:ext cx="3741388" cy="1320392"/>
          </a:xfrm>
          <a:prstGeom prst="wedgeRectCallout">
            <a:avLst>
              <a:gd name="adj1" fmla="val -9976"/>
              <a:gd name="adj2" fmla="val -45249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u="none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ular Callout 30"/>
          <p:cNvSpPr>
            <a:spLocks noChangeArrowheads="1"/>
          </p:cNvSpPr>
          <p:nvPr/>
        </p:nvSpPr>
        <p:spPr bwMode="auto">
          <a:xfrm>
            <a:off x="8402139" y="3011414"/>
            <a:ext cx="3503850" cy="1325213"/>
          </a:xfrm>
          <a:prstGeom prst="wedgeRectCallout">
            <a:avLst>
              <a:gd name="adj1" fmla="val -12576"/>
              <a:gd name="adj2" fmla="val -4459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</p:txBody>
      </p:sp>
      <p:sp>
        <p:nvSpPr>
          <p:cNvPr id="30" name="Mũi tên: Phải 29"/>
          <p:cNvSpPr/>
          <p:nvPr/>
        </p:nvSpPr>
        <p:spPr>
          <a:xfrm>
            <a:off x="8371290" y="2837516"/>
            <a:ext cx="620310" cy="368281"/>
          </a:xfrm>
          <a:prstGeom prst="rightArrow">
            <a:avLst>
              <a:gd name="adj1" fmla="val 10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/>
              <a:t>3</a:t>
            </a:r>
            <a:endParaRPr lang="vi-VN" sz="2800" u="none" dirty="0"/>
          </a:p>
        </p:txBody>
      </p:sp>
      <p:sp>
        <p:nvSpPr>
          <p:cNvPr id="31" name="Mũi tên: Phải 30"/>
          <p:cNvSpPr/>
          <p:nvPr/>
        </p:nvSpPr>
        <p:spPr>
          <a:xfrm>
            <a:off x="4248482" y="2851070"/>
            <a:ext cx="661245" cy="368281"/>
          </a:xfrm>
          <a:prstGeom prst="rightArrow">
            <a:avLst>
              <a:gd name="adj1" fmla="val 100000"/>
              <a:gd name="adj2" fmla="val 551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/>
              <a:t>2</a:t>
            </a:r>
            <a:endParaRPr lang="vi-VN" sz="2800" u="none" dirty="0"/>
          </a:p>
        </p:txBody>
      </p:sp>
      <p:sp>
        <p:nvSpPr>
          <p:cNvPr id="32" name="Mũi tên: Phải 31"/>
          <p:cNvSpPr/>
          <p:nvPr/>
        </p:nvSpPr>
        <p:spPr>
          <a:xfrm>
            <a:off x="325777" y="2851071"/>
            <a:ext cx="645411" cy="368281"/>
          </a:xfrm>
          <a:prstGeom prst="rightArrow">
            <a:avLst>
              <a:gd name="adj1" fmla="val 100000"/>
              <a:gd name="adj2" fmla="val 586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/>
              <a:t>1</a:t>
            </a:r>
            <a:endParaRPr lang="vi-VN" sz="2800" u="none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  <p:bldP spid="11" grpId="0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/>
          <p:cNvSpPr txBox="1"/>
          <p:nvPr/>
        </p:nvSpPr>
        <p:spPr>
          <a:xfrm>
            <a:off x="1066800" y="1655916"/>
            <a:ext cx="1005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u="none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1828800" y="3429001"/>
            <a:ext cx="899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• Quan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4000" i="1" u="none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u="none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-8305" y="0"/>
            <a:ext cx="12200306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cs typeface="Tahoma" panose="020B0604030504040204" pitchFamily="34" charset="0"/>
              </a:rPr>
              <a:t>CHỦ ĐỀ: NGHỆ THUẬT TIỀN SỬ THẾ GIỚI VÀ VIỆT NAM</a:t>
            </a:r>
            <a:r>
              <a:rPr lang="en-US" sz="1800" b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cs typeface="Tahoma" panose="020B0604030504040204" pitchFamily="34" charset="0"/>
              </a:rPr>
              <a:t/>
            </a:r>
            <a:br>
              <a:rPr lang="en-US" sz="1800" b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cs typeface="Tahoma" panose="020B0604030504040204" pitchFamily="34" charset="0"/>
              </a:rPr>
            </a:br>
            <a:endParaRPr lang="en-US" sz="1800" b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anose="02040603050506020204" pitchFamily="18" charset="0"/>
              <a:cs typeface="Tahoma" panose="020B0604030504040204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u="none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cs typeface="Tahoma" panose="020B0604030504040204" pitchFamily="34" charset="0"/>
              </a:rPr>
              <a:t>BÀI 2: THỜI TRANG VỚI HÌNH VẼ THỜI TIỀN SỬ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1066800" y="2329078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1609035" y="457200"/>
            <a:ext cx="897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58" y="2097813"/>
            <a:ext cx="3031634" cy="2855187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3"/>
          <a:stretch>
            <a:fillRect/>
          </a:stretch>
        </p:blipFill>
        <p:spPr>
          <a:xfrm>
            <a:off x="168766" y="2097813"/>
            <a:ext cx="3031634" cy="2855186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r="17265"/>
          <a:stretch>
            <a:fillRect/>
          </a:stretch>
        </p:blipFill>
        <p:spPr>
          <a:xfrm>
            <a:off x="3352800" y="2097813"/>
            <a:ext cx="2209800" cy="2855186"/>
          </a:xfrm>
          <a:prstGeom prst="rect">
            <a:avLst/>
          </a:prstGeom>
        </p:spPr>
      </p:pic>
      <p:pic>
        <p:nvPicPr>
          <p:cNvPr id="26" name="Hình ảnh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00" y="2097813"/>
            <a:ext cx="3089458" cy="285518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uy hiệu">
  <a:themeElements>
    <a:clrScheme name="Huy hiệu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Huy hiệu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uy hiệu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1</TotalTime>
  <Words>685</Words>
  <Application>Microsoft Office PowerPoint</Application>
  <PresentationFormat>Custom</PresentationFormat>
  <Paragraphs>89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Arial</vt:lpstr>
      <vt:lpstr>Consolas</vt:lpstr>
      <vt:lpstr>Verdana</vt:lpstr>
      <vt:lpstr>Garamond</vt:lpstr>
      <vt:lpstr>Tahoma</vt:lpstr>
      <vt:lpstr>Constantia</vt:lpstr>
      <vt:lpstr>.VnTeknical</vt:lpstr>
      <vt:lpstr>Impact</vt:lpstr>
      <vt:lpstr>Century Gothic</vt:lpstr>
      <vt:lpstr>Gill Sans MT</vt:lpstr>
      <vt:lpstr>Trebuchet MS</vt:lpstr>
      <vt:lpstr>UTM Showcard</vt:lpstr>
      <vt:lpstr>Times New Roman</vt:lpstr>
      <vt:lpstr>Rockwell</vt:lpstr>
      <vt:lpstr>Corbel</vt:lpstr>
      <vt:lpstr>UTM Akashi</vt:lpstr>
      <vt:lpstr>Bookman Old Style</vt:lpstr>
      <vt:lpstr>VNI-Times</vt:lpstr>
      <vt:lpstr>Calibri</vt:lpstr>
      <vt:lpstr>Savon</vt:lpstr>
      <vt:lpstr>Berlin</vt:lpstr>
      <vt:lpstr>2_Damask</vt:lpstr>
      <vt:lpstr>Huy hiệu</vt:lpstr>
      <vt:lpstr>1_Damask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640</cp:revision>
  <dcterms:created xsi:type="dcterms:W3CDTF">2006-12-02T03:33:00Z</dcterms:created>
  <dcterms:modified xsi:type="dcterms:W3CDTF">2025-01-21T02:54:37Z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D26C90F1818F4605A7C9DC84FE32F545</vt:lpwstr>
  </property>
  <property fmtid="{D5CDD505-2E9C-101B-9397-08002B2CF9AE}" pid="3" name="KSOProductBuildVer">
    <vt:lpwstr>1033-11.2.0.11380</vt:lpwstr>
  </property>
</Properties>
</file>