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71" r:id="rId8"/>
    <p:sldId id="262" r:id="rId9"/>
    <p:sldId id="263" r:id="rId10"/>
    <p:sldId id="265" r:id="rId11"/>
    <p:sldId id="266" r:id="rId12"/>
    <p:sldId id="267" r:id="rId13"/>
    <p:sldId id="268" r:id="rId14"/>
    <p:sldId id="269" r:id="rId15"/>
    <p:sldId id="270" r:id="rId16"/>
  </p:sldIdLst>
  <p:sldSz cx="12192000" cy="6858000"/>
  <p:notesSz cx="6858000" cy="9144000"/>
  <p:embeddedFontLst>
    <p:embeddedFont>
      <p:font typeface="Lato Light" panose="020F0502020204030203"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Tahoma" panose="020B060403050404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IZ9Me4oUM5OKkj98HRliZmHvK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242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redirect?event=video_description&amp;redir_token=QUFFLUhqbDY2UldVSTJrQTc4QlAzZ08wdTFBVWNtWERsQXxBQ3Jtc0tsS252YUxfVWtEVzhkWjZpcU1aWGgwTFUtZktocmVRdDJsN1hFUjdsSGU0Y0syUGhmSE9ueU5ONC1ONlhWQlNRdTNIZDdfNzJyWGdQSkMwU3lPNlhCOFNNcTdsOWYzcHlkY0VkTWNycmpHdXc4a0hNUQ&amp;q=https://bit.ly/3xaOm8X&amp;v=svEQfIw13B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25"/>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28"/>
          <p:cNvSpPr/>
          <p:nvPr/>
        </p:nvSpPr>
        <p:spPr>
          <a:xfrm>
            <a:off x="9326878" y="3742787"/>
            <a:ext cx="2706579" cy="969890"/>
          </a:xfrm>
          <a:prstGeom prst="snip1Rect">
            <a:avLst>
              <a:gd name="adj" fmla="val 1666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28"/>
          <p:cNvSpPr/>
          <p:nvPr/>
        </p:nvSpPr>
        <p:spPr>
          <a:xfrm rot="10800000" flipH="1">
            <a:off x="9099080" y="2002645"/>
            <a:ext cx="2978224" cy="1532012"/>
          </a:xfrm>
          <a:custGeom>
            <a:avLst/>
            <a:gdLst/>
            <a:ahLst/>
            <a:cxnLst/>
            <a:rect l="l" t="t" r="r" b="b"/>
            <a:pathLst>
              <a:path w="6414354" h="3260612" extrusionOk="0">
                <a:moveTo>
                  <a:pt x="473954" y="543446"/>
                </a:moveTo>
                <a:cubicBezTo>
                  <a:pt x="473954" y="243309"/>
                  <a:pt x="449977" y="0"/>
                  <a:pt x="750114" y="0"/>
                </a:cubicBezTo>
                <a:lnTo>
                  <a:pt x="1463761" y="0"/>
                </a:lnTo>
                <a:lnTo>
                  <a:pt x="1463761" y="0"/>
                </a:lnTo>
                <a:lnTo>
                  <a:pt x="2948472" y="0"/>
                </a:lnTo>
                <a:lnTo>
                  <a:pt x="6150706" y="14068"/>
                </a:lnTo>
                <a:cubicBezTo>
                  <a:pt x="6450843" y="14068"/>
                  <a:pt x="6412798" y="243309"/>
                  <a:pt x="6412798" y="543446"/>
                </a:cubicBezTo>
                <a:lnTo>
                  <a:pt x="6412798" y="1902024"/>
                </a:lnTo>
                <a:lnTo>
                  <a:pt x="6412798" y="1902024"/>
                </a:lnTo>
                <a:lnTo>
                  <a:pt x="6412798" y="2717177"/>
                </a:lnTo>
                <a:lnTo>
                  <a:pt x="6412798" y="2717166"/>
                </a:lnTo>
                <a:cubicBezTo>
                  <a:pt x="6412798" y="3017303"/>
                  <a:pt x="6464911" y="3260612"/>
                  <a:pt x="5869352" y="3260612"/>
                </a:cubicBezTo>
                <a:lnTo>
                  <a:pt x="2948472" y="3260612"/>
                </a:lnTo>
                <a:lnTo>
                  <a:pt x="1463761" y="3260612"/>
                </a:lnTo>
                <a:lnTo>
                  <a:pt x="74864" y="3260612"/>
                </a:lnTo>
                <a:cubicBezTo>
                  <a:pt x="-225273" y="3260612"/>
                  <a:pt x="473954" y="3017303"/>
                  <a:pt x="473954" y="2717166"/>
                </a:cubicBezTo>
                <a:lnTo>
                  <a:pt x="473954" y="2717177"/>
                </a:lnTo>
                <a:lnTo>
                  <a:pt x="473954" y="1902024"/>
                </a:lnTo>
                <a:lnTo>
                  <a:pt x="473954" y="1902024"/>
                </a:lnTo>
                <a:lnTo>
                  <a:pt x="473954" y="543446"/>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28"/>
          <p:cNvSpPr txBox="1"/>
          <p:nvPr/>
        </p:nvSpPr>
        <p:spPr>
          <a:xfrm>
            <a:off x="9326880" y="2132265"/>
            <a:ext cx="2750424" cy="135630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200"/>
              </a:spcBef>
              <a:spcAft>
                <a:spcPts val="0"/>
              </a:spcAft>
              <a:buClr>
                <a:srgbClr val="663300"/>
              </a:buClr>
              <a:buSzPts val="1600"/>
              <a:buFont typeface="Arial"/>
              <a:buNone/>
            </a:pPr>
            <a:r>
              <a:rPr lang="en-US" sz="2200" b="0" i="0" u="none" strike="noStrike" cap="none">
                <a:solidFill>
                  <a:srgbClr val="663300"/>
                </a:solidFill>
                <a:latin typeface="Tahoma"/>
                <a:ea typeface="Tahoma"/>
                <a:cs typeface="Tahoma"/>
                <a:sym typeface="Tahoma"/>
              </a:rPr>
              <a:t>Tham khảo:</a:t>
            </a:r>
            <a:endParaRPr/>
          </a:p>
          <a:p>
            <a:pPr marL="127000" marR="0" lvl="0" indent="0" algn="l" rtl="0">
              <a:lnSpc>
                <a:spcPct val="90000"/>
              </a:lnSpc>
              <a:spcBef>
                <a:spcPts val="400"/>
              </a:spcBef>
              <a:spcAft>
                <a:spcPts val="200"/>
              </a:spcAft>
              <a:buClr>
                <a:srgbClr val="663300"/>
              </a:buClr>
              <a:buSzPts val="1600"/>
              <a:buFont typeface="Arial"/>
              <a:buNone/>
            </a:pPr>
            <a:r>
              <a:rPr lang="en-US" sz="2000" b="0" i="0" u="none" strike="noStrike" cap="none">
                <a:solidFill>
                  <a:srgbClr val="663300"/>
                </a:solidFill>
                <a:latin typeface="Tahoma"/>
                <a:ea typeface="Tahoma"/>
                <a:cs typeface="Tahoma"/>
                <a:sym typeface="Tahoma"/>
              </a:rPr>
              <a:t>+ </a:t>
            </a:r>
            <a:r>
              <a:rPr lang="en-US" sz="2000" b="0" i="0" u="none" strike="noStrike" cap="none">
                <a:solidFill>
                  <a:srgbClr val="800000"/>
                </a:solidFill>
                <a:latin typeface="Arial"/>
                <a:ea typeface="Arial"/>
                <a:cs typeface="Arial"/>
                <a:sym typeface="Arial"/>
              </a:rPr>
              <a:t>Tỉ lệ các bộ phận trên mặt người</a:t>
            </a:r>
            <a:endParaRPr sz="2000" b="0" i="0" u="none" strike="noStrike" cap="none">
              <a:solidFill>
                <a:srgbClr val="800000"/>
              </a:solidFill>
              <a:latin typeface="Arial"/>
              <a:ea typeface="Arial"/>
              <a:cs typeface="Arial"/>
              <a:sym typeface="Arial"/>
            </a:endParaRPr>
          </a:p>
        </p:txBody>
      </p:sp>
      <p:sp>
        <p:nvSpPr>
          <p:cNvPr id="212" name="Google Shape;212;p28"/>
          <p:cNvSpPr txBox="1"/>
          <p:nvPr/>
        </p:nvSpPr>
        <p:spPr>
          <a:xfrm>
            <a:off x="9326879" y="3753890"/>
            <a:ext cx="2762561"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dk1"/>
              </a:buClr>
              <a:buSzPts val="1600"/>
              <a:buFont typeface="Arial"/>
              <a:buNone/>
            </a:pPr>
            <a:endParaRPr sz="100" b="0" i="0" u="none" strike="noStrike" cap="none">
              <a:solidFill>
                <a:srgbClr val="F4B081"/>
              </a:solidFill>
              <a:latin typeface="Arial"/>
              <a:ea typeface="Arial"/>
              <a:cs typeface="Arial"/>
              <a:sym typeface="Arial"/>
            </a:endParaRPr>
          </a:p>
          <a:p>
            <a:pPr marL="457200" marR="0" lvl="0" indent="-330200" algn="l" rtl="0">
              <a:lnSpc>
                <a:spcPct val="90000"/>
              </a:lnSpc>
              <a:spcBef>
                <a:spcPts val="200"/>
              </a:spcBef>
              <a:spcAft>
                <a:spcPts val="200"/>
              </a:spcAft>
              <a:buClr>
                <a:srgbClr val="F4B081"/>
              </a:buClr>
              <a:buSzPts val="1600"/>
              <a:buFont typeface="Arial"/>
              <a:buChar char="￮"/>
            </a:pPr>
            <a:r>
              <a:rPr lang="en-US" sz="1800" b="0" i="0" u="none" strike="noStrike" cap="none">
                <a:solidFill>
                  <a:srgbClr val="F4B081"/>
                </a:solidFill>
                <a:latin typeface="Arial"/>
                <a:ea typeface="Arial"/>
                <a:cs typeface="Arial"/>
                <a:sym typeface="Arial"/>
              </a:rPr>
              <a:t>Em hãy tạo một tượng chân dung người yêu thích.</a:t>
            </a:r>
            <a:endParaRPr sz="1800" b="0" i="0" u="none" strike="noStrike" cap="none">
              <a:solidFill>
                <a:srgbClr val="000000"/>
              </a:solidFill>
              <a:latin typeface="Arial"/>
              <a:ea typeface="Arial"/>
              <a:cs typeface="Arial"/>
              <a:sym typeface="Arial"/>
            </a:endParaRPr>
          </a:p>
        </p:txBody>
      </p:sp>
      <p:sp>
        <p:nvSpPr>
          <p:cNvPr id="215" name="Google Shape;215;p28"/>
          <p:cNvSpPr txBox="1">
            <a:spLocks noGrp="1"/>
          </p:cNvSpPr>
          <p:nvPr>
            <p:ph type="title"/>
          </p:nvPr>
        </p:nvSpPr>
        <p:spPr>
          <a:xfrm>
            <a:off x="6507633" y="1227865"/>
            <a:ext cx="5684367"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2300"/>
              <a:buNone/>
            </a:pPr>
            <a:r>
              <a:rPr lang="en-US" sz="2300" b="1">
                <a:solidFill>
                  <a:srgbClr val="FEE599"/>
                </a:solidFill>
                <a:latin typeface="Tahoma"/>
                <a:ea typeface="Tahoma"/>
                <a:cs typeface="Tahoma"/>
                <a:sym typeface="Tahoma"/>
              </a:rPr>
              <a:t>3. </a:t>
            </a:r>
            <a:r>
              <a:rPr lang="en-US" sz="2300" b="1" u="sng">
                <a:solidFill>
                  <a:srgbClr val="FEE599"/>
                </a:solidFill>
                <a:latin typeface="Tahoma"/>
                <a:ea typeface="Tahoma"/>
                <a:cs typeface="Tahoma"/>
                <a:sym typeface="Tahoma"/>
              </a:rPr>
              <a:t>Tạo tượng chân dung nhân vật.</a:t>
            </a:r>
            <a:endParaRPr sz="2300" b="1">
              <a:solidFill>
                <a:srgbClr val="FEE599"/>
              </a:solidFill>
            </a:endParaRPr>
          </a:p>
        </p:txBody>
      </p:sp>
      <p:sp>
        <p:nvSpPr>
          <p:cNvPr id="216" name="Google Shape;216;p28"/>
          <p:cNvSpPr/>
          <p:nvPr/>
        </p:nvSpPr>
        <p:spPr>
          <a:xfrm>
            <a:off x="1524728" y="221764"/>
            <a:ext cx="8711039" cy="723235"/>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US" sz="4100" b="1" i="0" u="none" strike="noStrike" cap="none">
                <a:solidFill>
                  <a:srgbClr val="FFD966"/>
                </a:solidFill>
                <a:latin typeface="Arial"/>
                <a:ea typeface="Arial"/>
                <a:cs typeface="Arial"/>
                <a:sym typeface="Arial"/>
              </a:rPr>
              <a:t>TƯỢNG CHÂN DUNG NHÂN VẬT</a:t>
            </a:r>
            <a:endParaRPr sz="4100" b="1" i="0" u="none" strike="noStrike" cap="none">
              <a:solidFill>
                <a:srgbClr val="FFD966"/>
              </a:solidFill>
              <a:latin typeface="Arial"/>
              <a:ea typeface="Arial"/>
              <a:cs typeface="Arial"/>
              <a:sym typeface="Arial"/>
            </a:endParaRPr>
          </a:p>
        </p:txBody>
      </p:sp>
      <p:pic>
        <p:nvPicPr>
          <p:cNvPr id="217" name="Google Shape;217;p28"/>
          <p:cNvPicPr preferRelativeResize="0"/>
          <p:nvPr/>
        </p:nvPicPr>
        <p:blipFill rotWithShape="1">
          <a:blip r:embed="rId4">
            <a:alphaModFix/>
          </a:blip>
          <a:srcRect/>
          <a:stretch/>
        </p:blipFill>
        <p:spPr>
          <a:xfrm>
            <a:off x="204006" y="221764"/>
            <a:ext cx="1224610" cy="1230227"/>
          </a:xfrm>
          <a:prstGeom prst="flowChartConnector">
            <a:avLst/>
          </a:prstGeom>
          <a:noFill/>
          <a:ln>
            <a:noFill/>
          </a:ln>
          <a:effectLst>
            <a:outerShdw blurRad="50800" dist="38100" dir="2700000" algn="tl" rotWithShape="0">
              <a:srgbClr val="000000">
                <a:alpha val="40000"/>
              </a:srgbClr>
            </a:outerShdw>
            <a:reflection stA="52000" endA="300" endPos="35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5" name="Google Shape;225;p29"/>
          <p:cNvSpPr/>
          <p:nvPr/>
        </p:nvSpPr>
        <p:spPr>
          <a:xfrm rot="10800000" flipH="1">
            <a:off x="9099080" y="2002645"/>
            <a:ext cx="2978224" cy="1532012"/>
          </a:xfrm>
          <a:custGeom>
            <a:avLst/>
            <a:gdLst/>
            <a:ahLst/>
            <a:cxnLst/>
            <a:rect l="l" t="t" r="r" b="b"/>
            <a:pathLst>
              <a:path w="6414354" h="3260612" extrusionOk="0">
                <a:moveTo>
                  <a:pt x="473954" y="543446"/>
                </a:moveTo>
                <a:cubicBezTo>
                  <a:pt x="473954" y="243309"/>
                  <a:pt x="449977" y="0"/>
                  <a:pt x="750114" y="0"/>
                </a:cubicBezTo>
                <a:lnTo>
                  <a:pt x="1463761" y="0"/>
                </a:lnTo>
                <a:lnTo>
                  <a:pt x="1463761" y="0"/>
                </a:lnTo>
                <a:lnTo>
                  <a:pt x="2948472" y="0"/>
                </a:lnTo>
                <a:lnTo>
                  <a:pt x="6150706" y="14068"/>
                </a:lnTo>
                <a:cubicBezTo>
                  <a:pt x="6450843" y="14068"/>
                  <a:pt x="6412798" y="243309"/>
                  <a:pt x="6412798" y="543446"/>
                </a:cubicBezTo>
                <a:lnTo>
                  <a:pt x="6412798" y="1902024"/>
                </a:lnTo>
                <a:lnTo>
                  <a:pt x="6412798" y="1902024"/>
                </a:lnTo>
                <a:lnTo>
                  <a:pt x="6412798" y="2717177"/>
                </a:lnTo>
                <a:lnTo>
                  <a:pt x="6412798" y="2717166"/>
                </a:lnTo>
                <a:cubicBezTo>
                  <a:pt x="6412798" y="3017303"/>
                  <a:pt x="6464911" y="3260612"/>
                  <a:pt x="5869352" y="3260612"/>
                </a:cubicBezTo>
                <a:lnTo>
                  <a:pt x="2948472" y="3260612"/>
                </a:lnTo>
                <a:lnTo>
                  <a:pt x="1463761" y="3260612"/>
                </a:lnTo>
                <a:lnTo>
                  <a:pt x="74864" y="3260612"/>
                </a:lnTo>
                <a:cubicBezTo>
                  <a:pt x="-225273" y="3260612"/>
                  <a:pt x="473954" y="3017303"/>
                  <a:pt x="473954" y="2717166"/>
                </a:cubicBezTo>
                <a:lnTo>
                  <a:pt x="473954" y="2717177"/>
                </a:lnTo>
                <a:lnTo>
                  <a:pt x="473954" y="1902024"/>
                </a:lnTo>
                <a:lnTo>
                  <a:pt x="473954" y="1902024"/>
                </a:lnTo>
                <a:lnTo>
                  <a:pt x="473954" y="543446"/>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29"/>
          <p:cNvSpPr txBox="1"/>
          <p:nvPr/>
        </p:nvSpPr>
        <p:spPr>
          <a:xfrm>
            <a:off x="9326880" y="2132265"/>
            <a:ext cx="2750424" cy="135630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200"/>
              </a:spcBef>
              <a:spcAft>
                <a:spcPts val="0"/>
              </a:spcAft>
              <a:buClr>
                <a:srgbClr val="663300"/>
              </a:buClr>
              <a:buSzPts val="1600"/>
              <a:buFont typeface="Arial"/>
              <a:buNone/>
            </a:pPr>
            <a:r>
              <a:rPr lang="en-US" sz="2200" b="0" i="0" u="none" strike="noStrike" cap="none">
                <a:solidFill>
                  <a:srgbClr val="663300"/>
                </a:solidFill>
                <a:latin typeface="Tahoma"/>
                <a:ea typeface="Tahoma"/>
                <a:cs typeface="Tahoma"/>
                <a:sym typeface="Tahoma"/>
              </a:rPr>
              <a:t>Tham khảo:</a:t>
            </a:r>
            <a:endParaRPr/>
          </a:p>
          <a:p>
            <a:pPr marL="127000" marR="0" lvl="0" indent="0" algn="l" rtl="0">
              <a:lnSpc>
                <a:spcPct val="90000"/>
              </a:lnSpc>
              <a:spcBef>
                <a:spcPts val="400"/>
              </a:spcBef>
              <a:spcAft>
                <a:spcPts val="200"/>
              </a:spcAft>
              <a:buClr>
                <a:srgbClr val="663300"/>
              </a:buClr>
              <a:buSzPts val="1600"/>
              <a:buFont typeface="Arial"/>
              <a:buNone/>
            </a:pPr>
            <a:r>
              <a:rPr lang="en-US" sz="2000" b="0" i="0" u="none" strike="noStrike" cap="none">
                <a:solidFill>
                  <a:srgbClr val="663300"/>
                </a:solidFill>
                <a:latin typeface="Tahoma"/>
                <a:ea typeface="Tahoma"/>
                <a:cs typeface="Tahoma"/>
                <a:sym typeface="Tahoma"/>
              </a:rPr>
              <a:t>+ </a:t>
            </a:r>
            <a:r>
              <a:rPr lang="en-US" sz="2000" b="0" i="0" u="none" strike="noStrike" cap="none">
                <a:solidFill>
                  <a:srgbClr val="800000"/>
                </a:solidFill>
                <a:latin typeface="Arial"/>
                <a:ea typeface="Arial"/>
                <a:cs typeface="Arial"/>
                <a:sym typeface="Arial"/>
              </a:rPr>
              <a:t>Tỉ lệ các bộ phận trên mặt người</a:t>
            </a:r>
            <a:endParaRPr sz="2000" b="0" i="0" u="none" strike="noStrike" cap="none">
              <a:solidFill>
                <a:srgbClr val="800000"/>
              </a:solidFill>
              <a:latin typeface="Arial"/>
              <a:ea typeface="Arial"/>
              <a:cs typeface="Arial"/>
              <a:sym typeface="Arial"/>
            </a:endParaRPr>
          </a:p>
        </p:txBody>
      </p:sp>
      <p:sp>
        <p:nvSpPr>
          <p:cNvPr id="227" name="Google Shape;227;p29"/>
          <p:cNvSpPr/>
          <p:nvPr/>
        </p:nvSpPr>
        <p:spPr>
          <a:xfrm>
            <a:off x="9326878" y="3742787"/>
            <a:ext cx="2706579" cy="969890"/>
          </a:xfrm>
          <a:prstGeom prst="snip1Rect">
            <a:avLst>
              <a:gd name="adj" fmla="val 1666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29"/>
          <p:cNvSpPr txBox="1"/>
          <p:nvPr/>
        </p:nvSpPr>
        <p:spPr>
          <a:xfrm>
            <a:off x="9326879" y="3753890"/>
            <a:ext cx="2762561"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dk1"/>
              </a:buClr>
              <a:buSzPts val="1600"/>
              <a:buFont typeface="Arial"/>
              <a:buNone/>
            </a:pPr>
            <a:endParaRPr sz="100" b="0" i="0" u="none" strike="noStrike" cap="none">
              <a:solidFill>
                <a:srgbClr val="F4B081"/>
              </a:solidFill>
              <a:latin typeface="Arial"/>
              <a:ea typeface="Arial"/>
              <a:cs typeface="Arial"/>
              <a:sym typeface="Arial"/>
            </a:endParaRPr>
          </a:p>
          <a:p>
            <a:pPr marL="457200" marR="0" lvl="0" indent="-330200" algn="l" rtl="0">
              <a:lnSpc>
                <a:spcPct val="90000"/>
              </a:lnSpc>
              <a:spcBef>
                <a:spcPts val="200"/>
              </a:spcBef>
              <a:spcAft>
                <a:spcPts val="200"/>
              </a:spcAft>
              <a:buClr>
                <a:srgbClr val="F4B081"/>
              </a:buClr>
              <a:buSzPts val="1600"/>
              <a:buFont typeface="Arial"/>
              <a:buChar char="￮"/>
            </a:pPr>
            <a:r>
              <a:rPr lang="en-US" sz="1800" b="0" i="0" u="none" strike="noStrike" cap="none">
                <a:solidFill>
                  <a:srgbClr val="F4B081"/>
                </a:solidFill>
                <a:latin typeface="Arial"/>
                <a:ea typeface="Arial"/>
                <a:cs typeface="Arial"/>
                <a:sym typeface="Arial"/>
              </a:rPr>
              <a:t>Em hãy tạo một tượng chân dung người yêu thích.</a:t>
            </a:r>
            <a:endParaRPr sz="1800" b="0" i="0" u="none" strike="noStrike" cap="none">
              <a:solidFill>
                <a:srgbClr val="000000"/>
              </a:solidFill>
              <a:latin typeface="Arial"/>
              <a:ea typeface="Arial"/>
              <a:cs typeface="Arial"/>
              <a:sym typeface="Arial"/>
            </a:endParaRPr>
          </a:p>
        </p:txBody>
      </p:sp>
      <p:sp>
        <p:nvSpPr>
          <p:cNvPr id="231" name="Google Shape;231;p29"/>
          <p:cNvSpPr txBox="1">
            <a:spLocks noGrp="1"/>
          </p:cNvSpPr>
          <p:nvPr>
            <p:ph type="title"/>
          </p:nvPr>
        </p:nvSpPr>
        <p:spPr>
          <a:xfrm>
            <a:off x="6507633" y="1227865"/>
            <a:ext cx="5684367"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2300"/>
              <a:buNone/>
            </a:pPr>
            <a:r>
              <a:rPr lang="en-US" sz="2300" b="1">
                <a:solidFill>
                  <a:srgbClr val="FEE599"/>
                </a:solidFill>
                <a:latin typeface="Tahoma"/>
                <a:ea typeface="Tahoma"/>
                <a:cs typeface="Tahoma"/>
                <a:sym typeface="Tahoma"/>
              </a:rPr>
              <a:t>3. </a:t>
            </a:r>
            <a:r>
              <a:rPr lang="en-US" sz="2300" b="1" u="sng">
                <a:solidFill>
                  <a:srgbClr val="FEE599"/>
                </a:solidFill>
                <a:latin typeface="Tahoma"/>
                <a:ea typeface="Tahoma"/>
                <a:cs typeface="Tahoma"/>
                <a:sym typeface="Tahoma"/>
              </a:rPr>
              <a:t>Tạo tượng chân dung nhân vật.</a:t>
            </a:r>
            <a:endParaRPr sz="2300" b="1">
              <a:solidFill>
                <a:srgbClr val="FEE599"/>
              </a:solidFill>
            </a:endParaRPr>
          </a:p>
        </p:txBody>
      </p:sp>
      <p:pic>
        <p:nvPicPr>
          <p:cNvPr id="232" name="Google Shape;232;p29"/>
          <p:cNvPicPr preferRelativeResize="0"/>
          <p:nvPr/>
        </p:nvPicPr>
        <p:blipFill rotWithShape="1">
          <a:blip r:embed="rId4">
            <a:alphaModFix/>
          </a:blip>
          <a:srcRect/>
          <a:stretch/>
        </p:blipFill>
        <p:spPr>
          <a:xfrm>
            <a:off x="78963" y="2544899"/>
            <a:ext cx="2241070" cy="3184679"/>
          </a:xfrm>
          <a:prstGeom prst="rect">
            <a:avLst/>
          </a:prstGeom>
          <a:noFill/>
          <a:ln>
            <a:noFill/>
          </a:ln>
        </p:spPr>
      </p:pic>
      <p:pic>
        <p:nvPicPr>
          <p:cNvPr id="233" name="Google Shape;233;p29"/>
          <p:cNvPicPr preferRelativeResize="0"/>
          <p:nvPr/>
        </p:nvPicPr>
        <p:blipFill rotWithShape="1">
          <a:blip r:embed="rId5">
            <a:alphaModFix/>
          </a:blip>
          <a:srcRect/>
          <a:stretch/>
        </p:blipFill>
        <p:spPr>
          <a:xfrm>
            <a:off x="6285653" y="2555359"/>
            <a:ext cx="2762560" cy="3179027"/>
          </a:xfrm>
          <a:prstGeom prst="rect">
            <a:avLst/>
          </a:prstGeom>
          <a:noFill/>
          <a:ln>
            <a:noFill/>
          </a:ln>
        </p:spPr>
      </p:pic>
      <p:pic>
        <p:nvPicPr>
          <p:cNvPr id="234" name="Google Shape;234;p29"/>
          <p:cNvPicPr preferRelativeResize="0"/>
          <p:nvPr/>
        </p:nvPicPr>
        <p:blipFill rotWithShape="1">
          <a:blip r:embed="rId6">
            <a:alphaModFix/>
          </a:blip>
          <a:srcRect/>
          <a:stretch/>
        </p:blipFill>
        <p:spPr>
          <a:xfrm>
            <a:off x="2494620" y="2002644"/>
            <a:ext cx="3639071" cy="4420232"/>
          </a:xfrm>
          <a:prstGeom prst="rect">
            <a:avLst/>
          </a:prstGeom>
          <a:noFill/>
          <a:ln>
            <a:noFill/>
          </a:ln>
        </p:spPr>
      </p:pic>
      <p:sp>
        <p:nvSpPr>
          <p:cNvPr id="235" name="Google Shape;235;p29"/>
          <p:cNvSpPr/>
          <p:nvPr/>
        </p:nvSpPr>
        <p:spPr>
          <a:xfrm>
            <a:off x="1524728" y="221764"/>
            <a:ext cx="8711039" cy="723235"/>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US" sz="4100" b="1" i="0" u="none" strike="noStrike" cap="none">
                <a:solidFill>
                  <a:srgbClr val="FFD966"/>
                </a:solidFill>
                <a:latin typeface="Arial"/>
                <a:ea typeface="Arial"/>
                <a:cs typeface="Arial"/>
                <a:sym typeface="Arial"/>
              </a:rPr>
              <a:t>TƯỢNG CHÂN DUNG NHÂN VẬT</a:t>
            </a:r>
            <a:endParaRPr sz="4100" b="1" i="0" u="none" strike="noStrike" cap="none">
              <a:solidFill>
                <a:srgbClr val="FFD966"/>
              </a:solidFill>
              <a:latin typeface="Arial"/>
              <a:ea typeface="Arial"/>
              <a:cs typeface="Arial"/>
              <a:sym typeface="Arial"/>
            </a:endParaRPr>
          </a:p>
        </p:txBody>
      </p:sp>
      <p:pic>
        <p:nvPicPr>
          <p:cNvPr id="236" name="Google Shape;236;p29"/>
          <p:cNvPicPr preferRelativeResize="0"/>
          <p:nvPr/>
        </p:nvPicPr>
        <p:blipFill rotWithShape="1">
          <a:blip r:embed="rId7">
            <a:alphaModFix/>
          </a:blip>
          <a:srcRect/>
          <a:stretch/>
        </p:blipFill>
        <p:spPr>
          <a:xfrm>
            <a:off x="204006" y="221764"/>
            <a:ext cx="1224610" cy="1230227"/>
          </a:xfrm>
          <a:prstGeom prst="flowChartConnector">
            <a:avLst/>
          </a:prstGeom>
          <a:noFill/>
          <a:ln>
            <a:noFill/>
          </a:ln>
          <a:effectLst>
            <a:outerShdw blurRad="50800" dist="38100" dir="2700000" algn="tl" rotWithShape="0">
              <a:srgbClr val="000000">
                <a:alpha val="40000"/>
              </a:srgbClr>
            </a:outerShdw>
            <a:reflection stA="52000" endA="300" endPos="35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7"/>
          <p:cNvSpPr txBox="1"/>
          <p:nvPr/>
        </p:nvSpPr>
        <p:spPr>
          <a:xfrm>
            <a:off x="861285" y="6858000"/>
            <a:ext cx="563006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Calibri"/>
                <a:ea typeface="Calibri"/>
                <a:cs typeface="Calibri"/>
                <a:sym typeface="Calibri"/>
              </a:rPr>
              <a:t>Link xem video: https://youtu.be/svEQfIw13Bc</a:t>
            </a:r>
            <a:endParaRPr sz="1400" b="0" i="0" u="none" strike="noStrike" cap="none">
              <a:solidFill>
                <a:srgbClr val="000000"/>
              </a:solidFill>
              <a:latin typeface="Arial"/>
              <a:ea typeface="Arial"/>
              <a:cs typeface="Arial"/>
              <a:sym typeface="Arial"/>
            </a:endParaRPr>
          </a:p>
        </p:txBody>
      </p:sp>
      <p:sp>
        <p:nvSpPr>
          <p:cNvPr id="244" name="Google Shape;244;p7"/>
          <p:cNvSpPr/>
          <p:nvPr/>
        </p:nvSpPr>
        <p:spPr>
          <a:xfrm rot="10800000" flipH="1">
            <a:off x="6966857" y="2002645"/>
            <a:ext cx="4965417" cy="4085914"/>
          </a:xfrm>
          <a:custGeom>
            <a:avLst/>
            <a:gdLst/>
            <a:ahLst/>
            <a:cxnLst/>
            <a:rect l="l" t="t" r="r" b="b"/>
            <a:pathLst>
              <a:path w="6414354" h="3260612" extrusionOk="0">
                <a:moveTo>
                  <a:pt x="473954" y="543446"/>
                </a:moveTo>
                <a:cubicBezTo>
                  <a:pt x="473954" y="243309"/>
                  <a:pt x="449977" y="0"/>
                  <a:pt x="750114" y="0"/>
                </a:cubicBezTo>
                <a:lnTo>
                  <a:pt x="1463761" y="0"/>
                </a:lnTo>
                <a:lnTo>
                  <a:pt x="1463761" y="0"/>
                </a:lnTo>
                <a:lnTo>
                  <a:pt x="2948472" y="0"/>
                </a:lnTo>
                <a:lnTo>
                  <a:pt x="6150706" y="14068"/>
                </a:lnTo>
                <a:cubicBezTo>
                  <a:pt x="6450843" y="14068"/>
                  <a:pt x="6412798" y="243309"/>
                  <a:pt x="6412798" y="543446"/>
                </a:cubicBezTo>
                <a:lnTo>
                  <a:pt x="6412798" y="1902024"/>
                </a:lnTo>
                <a:lnTo>
                  <a:pt x="6412798" y="1902024"/>
                </a:lnTo>
                <a:lnTo>
                  <a:pt x="6412798" y="2717177"/>
                </a:lnTo>
                <a:lnTo>
                  <a:pt x="6412798" y="2717166"/>
                </a:lnTo>
                <a:cubicBezTo>
                  <a:pt x="6412798" y="3017303"/>
                  <a:pt x="6464911" y="3260612"/>
                  <a:pt x="5869352" y="3260612"/>
                </a:cubicBezTo>
                <a:lnTo>
                  <a:pt x="2948472" y="3260612"/>
                </a:lnTo>
                <a:lnTo>
                  <a:pt x="1463761" y="3260612"/>
                </a:lnTo>
                <a:lnTo>
                  <a:pt x="74864" y="3260612"/>
                </a:lnTo>
                <a:cubicBezTo>
                  <a:pt x="-225273" y="3260612"/>
                  <a:pt x="473954" y="3017303"/>
                  <a:pt x="473954" y="2717166"/>
                </a:cubicBezTo>
                <a:lnTo>
                  <a:pt x="473954" y="2717177"/>
                </a:lnTo>
                <a:lnTo>
                  <a:pt x="473954" y="1902024"/>
                </a:lnTo>
                <a:lnTo>
                  <a:pt x="473954" y="1902024"/>
                </a:lnTo>
                <a:lnTo>
                  <a:pt x="473954" y="543446"/>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5" name="Google Shape;245;p7"/>
          <p:cNvSpPr txBox="1"/>
          <p:nvPr/>
        </p:nvSpPr>
        <p:spPr>
          <a:xfrm>
            <a:off x="7460344" y="2132264"/>
            <a:ext cx="4397828" cy="3794595"/>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200"/>
              </a:spcBef>
              <a:spcAft>
                <a:spcPts val="0"/>
              </a:spcAft>
              <a:buClr>
                <a:srgbClr val="663300"/>
              </a:buClr>
              <a:buSzPts val="1600"/>
              <a:buFont typeface="Arial"/>
              <a:buNone/>
            </a:pPr>
            <a:r>
              <a:rPr lang="en-US" sz="2200" b="0" i="0" u="none" strike="noStrike" cap="none">
                <a:solidFill>
                  <a:srgbClr val="663300"/>
                </a:solidFill>
                <a:latin typeface="Tahoma"/>
                <a:ea typeface="Tahoma"/>
                <a:cs typeface="Tahoma"/>
                <a:sym typeface="Tahoma"/>
              </a:rPr>
              <a:t>Chia sẻ:</a:t>
            </a:r>
            <a:endParaRPr sz="2200" b="0" i="0" u="none" strike="noStrike" cap="none">
              <a:solidFill>
                <a:srgbClr val="663300"/>
              </a:solidFill>
              <a:latin typeface="Tahoma"/>
              <a:ea typeface="Tahoma"/>
              <a:cs typeface="Tahoma"/>
              <a:sym typeface="Tahoma"/>
            </a:endParaRPr>
          </a:p>
          <a:p>
            <a:pPr marL="127000" marR="0" lvl="0" indent="0" algn="l" rtl="0">
              <a:lnSpc>
                <a:spcPct val="90000"/>
              </a:lnSpc>
              <a:spcBef>
                <a:spcPts val="400"/>
              </a:spcBef>
              <a:spcAft>
                <a:spcPts val="0"/>
              </a:spcAft>
              <a:buNone/>
            </a:pPr>
            <a:r>
              <a:rPr lang="en-US" sz="1800" b="0" i="0" u="none" strike="noStrike" cap="none">
                <a:solidFill>
                  <a:srgbClr val="663300"/>
                </a:solidFill>
                <a:latin typeface="Tahoma"/>
                <a:ea typeface="Tahoma"/>
                <a:cs typeface="Tahoma"/>
                <a:sym typeface="Tahoma"/>
              </a:rPr>
              <a:t>+</a:t>
            </a:r>
            <a:r>
              <a:rPr lang="en-US" sz="1800" b="0" i="0" u="none" strike="noStrike" cap="none">
                <a:solidFill>
                  <a:srgbClr val="800000"/>
                </a:solidFill>
                <a:latin typeface="Arial"/>
                <a:ea typeface="Arial"/>
                <a:cs typeface="Arial"/>
                <a:sym typeface="Arial"/>
              </a:rPr>
              <a:t> Em thích sản phẩm tượng chân dung nào ?</a:t>
            </a:r>
            <a:endParaRPr/>
          </a:p>
          <a:p>
            <a:pPr marL="127000" marR="0" lvl="0" indent="0" algn="l" rtl="0">
              <a:lnSpc>
                <a:spcPct val="90000"/>
              </a:lnSpc>
              <a:spcBef>
                <a:spcPts val="400"/>
              </a:spcBef>
              <a:spcAft>
                <a:spcPts val="0"/>
              </a:spcAft>
              <a:buNone/>
            </a:pPr>
            <a:r>
              <a:rPr lang="en-US" sz="1800" b="0" i="0" u="none" strike="noStrike" cap="none">
                <a:solidFill>
                  <a:srgbClr val="800000"/>
                </a:solidFill>
                <a:latin typeface="Arial"/>
                <a:ea typeface="Arial"/>
                <a:cs typeface="Arial"/>
                <a:sym typeface="Arial"/>
              </a:rPr>
              <a:t>+ Hình khối, tỉ lệ các bộ phận trên khuôn mặt nhân vật được thể hiện ra sao?</a:t>
            </a:r>
            <a:endParaRPr/>
          </a:p>
          <a:p>
            <a:pPr marL="127000" marR="0" lvl="0" indent="0" algn="l" rtl="0">
              <a:lnSpc>
                <a:spcPct val="90000"/>
              </a:lnSpc>
              <a:spcBef>
                <a:spcPts val="400"/>
              </a:spcBef>
              <a:spcAft>
                <a:spcPts val="0"/>
              </a:spcAft>
              <a:buNone/>
            </a:pPr>
            <a:r>
              <a:rPr lang="en-US" sz="1800" b="0" i="0" u="none" strike="noStrike" cap="none">
                <a:solidFill>
                  <a:srgbClr val="800000"/>
                </a:solidFill>
                <a:latin typeface="Arial"/>
                <a:ea typeface="Arial"/>
                <a:cs typeface="Arial"/>
                <a:sym typeface="Arial"/>
              </a:rPr>
              <a:t>+ Nét biểu cảm thể hiện như thế nào ?</a:t>
            </a:r>
            <a:endParaRPr/>
          </a:p>
          <a:p>
            <a:pPr marL="127000" marR="0" lvl="0" indent="0" algn="l" rtl="0">
              <a:lnSpc>
                <a:spcPct val="90000"/>
              </a:lnSpc>
              <a:spcBef>
                <a:spcPts val="400"/>
              </a:spcBef>
              <a:spcAft>
                <a:spcPts val="0"/>
              </a:spcAft>
              <a:buNone/>
            </a:pPr>
            <a:r>
              <a:rPr lang="en-US" sz="1800" b="0" i="0" u="none" strike="noStrike" cap="none">
                <a:solidFill>
                  <a:srgbClr val="800000"/>
                </a:solidFill>
                <a:latin typeface="Arial"/>
                <a:ea typeface="Arial"/>
                <a:cs typeface="Arial"/>
                <a:sym typeface="Arial"/>
              </a:rPr>
              <a:t>+ Kỹ thuật thể hiện tượng chân dung có gì đặc biệt?</a:t>
            </a:r>
            <a:endParaRPr/>
          </a:p>
          <a:p>
            <a:pPr marL="127000" marR="0" lvl="0" indent="0" algn="l" rtl="0">
              <a:lnSpc>
                <a:spcPct val="90000"/>
              </a:lnSpc>
              <a:spcBef>
                <a:spcPts val="400"/>
              </a:spcBef>
              <a:spcAft>
                <a:spcPts val="200"/>
              </a:spcAft>
              <a:buNone/>
            </a:pPr>
            <a:r>
              <a:rPr lang="en-US" sz="1800" b="0" i="0" u="none" strike="noStrike" cap="none">
                <a:solidFill>
                  <a:srgbClr val="800000"/>
                </a:solidFill>
                <a:latin typeface="Arial"/>
                <a:ea typeface="Arial"/>
                <a:cs typeface="Arial"/>
                <a:sym typeface="Arial"/>
              </a:rPr>
              <a:t>+ Cần điều chỉnh gì để hình khối tỉ lệ các bộ phận khuôn mặt của nhân vật hoàn thiện hơn?</a:t>
            </a:r>
            <a:endParaRPr sz="1800" b="0" i="0" u="none" strike="noStrike" cap="none">
              <a:solidFill>
                <a:srgbClr val="800000"/>
              </a:solidFill>
              <a:latin typeface="Arial"/>
              <a:ea typeface="Arial"/>
              <a:cs typeface="Arial"/>
              <a:sym typeface="Arial"/>
            </a:endParaRPr>
          </a:p>
        </p:txBody>
      </p:sp>
      <p:sp>
        <p:nvSpPr>
          <p:cNvPr id="246" name="Google Shape;246;p7"/>
          <p:cNvSpPr txBox="1">
            <a:spLocks noGrp="1"/>
          </p:cNvSpPr>
          <p:nvPr>
            <p:ph type="title"/>
          </p:nvPr>
        </p:nvSpPr>
        <p:spPr>
          <a:xfrm>
            <a:off x="6507633" y="1227865"/>
            <a:ext cx="5684367"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2300"/>
              <a:buNone/>
            </a:pPr>
            <a:r>
              <a:rPr lang="en-US" sz="2300" b="1">
                <a:solidFill>
                  <a:srgbClr val="FEE599"/>
                </a:solidFill>
                <a:latin typeface="Tahoma"/>
                <a:ea typeface="Tahoma"/>
                <a:cs typeface="Tahoma"/>
                <a:sym typeface="Tahoma"/>
              </a:rPr>
              <a:t>4. </a:t>
            </a:r>
            <a:r>
              <a:rPr lang="en-US" sz="2300" b="1" u="sng">
                <a:solidFill>
                  <a:srgbClr val="FEE599"/>
                </a:solidFill>
                <a:latin typeface="Tahoma"/>
                <a:ea typeface="Tahoma"/>
                <a:cs typeface="Tahoma"/>
                <a:sym typeface="Tahoma"/>
              </a:rPr>
              <a:t>Trưng bày sản phẩm và chia sẻ.</a:t>
            </a:r>
            <a:endParaRPr sz="2300" b="1">
              <a:solidFill>
                <a:srgbClr val="FEE599"/>
              </a:solidFill>
            </a:endParaRPr>
          </a:p>
        </p:txBody>
      </p:sp>
      <p:pic>
        <p:nvPicPr>
          <p:cNvPr id="247" name="Google Shape;247;p7" descr="4 lưu ý với giáo viên Mĩ thuật khi triển khai chương trình mới | Báo Giáo  dục và Thời đại Online"/>
          <p:cNvPicPr preferRelativeResize="0"/>
          <p:nvPr/>
        </p:nvPicPr>
        <p:blipFill rotWithShape="1">
          <a:blip r:embed="rId4">
            <a:alphaModFix/>
          </a:blip>
          <a:srcRect/>
          <a:stretch/>
        </p:blipFill>
        <p:spPr>
          <a:xfrm>
            <a:off x="259975" y="1920697"/>
            <a:ext cx="6593282" cy="4390162"/>
          </a:xfrm>
          <a:prstGeom prst="rect">
            <a:avLst/>
          </a:prstGeom>
          <a:noFill/>
          <a:ln>
            <a:noFill/>
          </a:ln>
        </p:spPr>
      </p:pic>
      <p:sp>
        <p:nvSpPr>
          <p:cNvPr id="248" name="Google Shape;248;p7"/>
          <p:cNvSpPr/>
          <p:nvPr/>
        </p:nvSpPr>
        <p:spPr>
          <a:xfrm>
            <a:off x="1524728" y="221764"/>
            <a:ext cx="8711039" cy="723235"/>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US" sz="4100" b="1" i="0" u="none" strike="noStrike" cap="none">
                <a:solidFill>
                  <a:srgbClr val="FFD966"/>
                </a:solidFill>
                <a:latin typeface="Arial"/>
                <a:ea typeface="Arial"/>
                <a:cs typeface="Arial"/>
                <a:sym typeface="Arial"/>
              </a:rPr>
              <a:t>TƯỢNG CHÂN DUNG NHÂN VẬT</a:t>
            </a:r>
            <a:endParaRPr sz="4100" b="1" i="0" u="none" strike="noStrike" cap="none">
              <a:solidFill>
                <a:srgbClr val="FFD966"/>
              </a:solidFill>
              <a:latin typeface="Arial"/>
              <a:ea typeface="Arial"/>
              <a:cs typeface="Arial"/>
              <a:sym typeface="Arial"/>
            </a:endParaRPr>
          </a:p>
        </p:txBody>
      </p:sp>
      <p:pic>
        <p:nvPicPr>
          <p:cNvPr id="249" name="Google Shape;249;p7"/>
          <p:cNvPicPr preferRelativeResize="0"/>
          <p:nvPr/>
        </p:nvPicPr>
        <p:blipFill rotWithShape="1">
          <a:blip r:embed="rId5">
            <a:alphaModFix/>
          </a:blip>
          <a:srcRect/>
          <a:stretch/>
        </p:blipFill>
        <p:spPr>
          <a:xfrm>
            <a:off x="204006" y="221764"/>
            <a:ext cx="1224610" cy="1230227"/>
          </a:xfrm>
          <a:prstGeom prst="flowChartConnector">
            <a:avLst/>
          </a:prstGeom>
          <a:noFill/>
          <a:ln>
            <a:noFill/>
          </a:ln>
          <a:effectLst>
            <a:outerShdw blurRad="50800" dist="38100" dir="2700000" algn="tl" rotWithShape="0">
              <a:srgbClr val="000000">
                <a:alpha val="40000"/>
              </a:srgbClr>
            </a:outerShdw>
            <a:reflection stA="52000" endA="300" endPos="35000" sy="-100000" algn="bl" rotWithShape="0"/>
          </a:effectLst>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p:tgtEl>
                                          <p:spTgt spid="246"/>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50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500"/>
                                        <p:tgtEl>
                                          <p:spTgt spid="244"/>
                                        </p:tgtEl>
                                      </p:cBhvr>
                                    </p:animEffect>
                                  </p:childTnLst>
                                </p:cTn>
                              </p:par>
                              <p:par>
                                <p:cTn id="11" presetID="10" presetClass="entr" presetSubtype="0" fill="hold" nodeType="withEffect">
                                  <p:stCondLst>
                                    <p:cond delay="900"/>
                                  </p:stCondLst>
                                  <p:childTnLst>
                                    <p:set>
                                      <p:cBhvr>
                                        <p:cTn id="12" dur="1" fill="hold">
                                          <p:stCondLst>
                                            <p:cond delay="0"/>
                                          </p:stCondLst>
                                        </p:cTn>
                                        <p:tgtEl>
                                          <p:spTgt spid="247"/>
                                        </p:tgtEl>
                                        <p:attrNameLst>
                                          <p:attrName>style.visibility</p:attrName>
                                        </p:attrNameLst>
                                      </p:cBhvr>
                                      <p:to>
                                        <p:strVal val="visible"/>
                                      </p:to>
                                    </p:set>
                                    <p:animEffect transition="in" filter="fade">
                                      <p:cBhvr>
                                        <p:cTn id="13" dur="500"/>
                                        <p:tgtEl>
                                          <p:spTgt spid="2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5">
                                            <p:txEl>
                                              <p:pRg st="0" end="0"/>
                                            </p:txEl>
                                          </p:spTgt>
                                        </p:tgtEl>
                                        <p:attrNameLst>
                                          <p:attrName>style.visibility</p:attrName>
                                        </p:attrNameLst>
                                      </p:cBhvr>
                                      <p:to>
                                        <p:strVal val="visible"/>
                                      </p:to>
                                    </p:set>
                                    <p:animEffect transition="in" filter="fade">
                                      <p:cBhvr>
                                        <p:cTn id="18" dur="500"/>
                                        <p:tgtEl>
                                          <p:spTgt spid="24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5">
                                            <p:txEl>
                                              <p:pRg st="1" end="1"/>
                                            </p:txEl>
                                          </p:spTgt>
                                        </p:tgtEl>
                                        <p:attrNameLst>
                                          <p:attrName>style.visibility</p:attrName>
                                        </p:attrNameLst>
                                      </p:cBhvr>
                                      <p:to>
                                        <p:strVal val="visible"/>
                                      </p:to>
                                    </p:set>
                                    <p:animEffect transition="in" filter="fade">
                                      <p:cBhvr>
                                        <p:cTn id="23" dur="500"/>
                                        <p:tgtEl>
                                          <p:spTgt spid="24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5">
                                            <p:txEl>
                                              <p:pRg st="2" end="2"/>
                                            </p:txEl>
                                          </p:spTgt>
                                        </p:tgtEl>
                                        <p:attrNameLst>
                                          <p:attrName>style.visibility</p:attrName>
                                        </p:attrNameLst>
                                      </p:cBhvr>
                                      <p:to>
                                        <p:strVal val="visible"/>
                                      </p:to>
                                    </p:set>
                                    <p:animEffect transition="in" filter="fade">
                                      <p:cBhvr>
                                        <p:cTn id="28" dur="500"/>
                                        <p:tgtEl>
                                          <p:spTgt spid="24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5">
                                            <p:txEl>
                                              <p:pRg st="3" end="3"/>
                                            </p:txEl>
                                          </p:spTgt>
                                        </p:tgtEl>
                                        <p:attrNameLst>
                                          <p:attrName>style.visibility</p:attrName>
                                        </p:attrNameLst>
                                      </p:cBhvr>
                                      <p:to>
                                        <p:strVal val="visible"/>
                                      </p:to>
                                    </p:set>
                                    <p:animEffect transition="in" filter="fade">
                                      <p:cBhvr>
                                        <p:cTn id="33" dur="500"/>
                                        <p:tgtEl>
                                          <p:spTgt spid="24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5">
                                            <p:txEl>
                                              <p:pRg st="4" end="4"/>
                                            </p:txEl>
                                          </p:spTgt>
                                        </p:tgtEl>
                                        <p:attrNameLst>
                                          <p:attrName>style.visibility</p:attrName>
                                        </p:attrNameLst>
                                      </p:cBhvr>
                                      <p:to>
                                        <p:strVal val="visible"/>
                                      </p:to>
                                    </p:set>
                                    <p:animEffect transition="in" filter="fade">
                                      <p:cBhvr>
                                        <p:cTn id="38" dur="500"/>
                                        <p:tgtEl>
                                          <p:spTgt spid="24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5">
                                            <p:txEl>
                                              <p:pRg st="5" end="5"/>
                                            </p:txEl>
                                          </p:spTgt>
                                        </p:tgtEl>
                                        <p:attrNameLst>
                                          <p:attrName>style.visibility</p:attrName>
                                        </p:attrNameLst>
                                      </p:cBhvr>
                                      <p:to>
                                        <p:strVal val="visible"/>
                                      </p:to>
                                    </p:set>
                                    <p:animEffect transition="in" filter="fade">
                                      <p:cBhvr>
                                        <p:cTn id="43" dur="500"/>
                                        <p:tgtEl>
                                          <p:spTgt spid="2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p10"/>
          <p:cNvSpPr/>
          <p:nvPr/>
        </p:nvSpPr>
        <p:spPr>
          <a:xfrm rot="10800000" flipH="1">
            <a:off x="7866744" y="2069726"/>
            <a:ext cx="4078514" cy="3300560"/>
          </a:xfrm>
          <a:custGeom>
            <a:avLst/>
            <a:gdLst/>
            <a:ahLst/>
            <a:cxnLst/>
            <a:rect l="l" t="t" r="r" b="b"/>
            <a:pathLst>
              <a:path w="6414354" h="3260612" extrusionOk="0">
                <a:moveTo>
                  <a:pt x="473954" y="543446"/>
                </a:moveTo>
                <a:cubicBezTo>
                  <a:pt x="473954" y="243309"/>
                  <a:pt x="449977" y="0"/>
                  <a:pt x="750114" y="0"/>
                </a:cubicBezTo>
                <a:lnTo>
                  <a:pt x="1463761" y="0"/>
                </a:lnTo>
                <a:lnTo>
                  <a:pt x="1463761" y="0"/>
                </a:lnTo>
                <a:lnTo>
                  <a:pt x="2948472" y="0"/>
                </a:lnTo>
                <a:lnTo>
                  <a:pt x="6150706" y="14068"/>
                </a:lnTo>
                <a:cubicBezTo>
                  <a:pt x="6450843" y="14068"/>
                  <a:pt x="6412798" y="243309"/>
                  <a:pt x="6412798" y="543446"/>
                </a:cubicBezTo>
                <a:lnTo>
                  <a:pt x="6412798" y="1902024"/>
                </a:lnTo>
                <a:lnTo>
                  <a:pt x="6412798" y="1902024"/>
                </a:lnTo>
                <a:lnTo>
                  <a:pt x="6412798" y="2717177"/>
                </a:lnTo>
                <a:lnTo>
                  <a:pt x="6412798" y="2717166"/>
                </a:lnTo>
                <a:cubicBezTo>
                  <a:pt x="6412798" y="3017303"/>
                  <a:pt x="6464911" y="3260612"/>
                  <a:pt x="5869352" y="3260612"/>
                </a:cubicBezTo>
                <a:lnTo>
                  <a:pt x="2948472" y="3260612"/>
                </a:lnTo>
                <a:lnTo>
                  <a:pt x="1463761" y="3260612"/>
                </a:lnTo>
                <a:lnTo>
                  <a:pt x="74864" y="3260612"/>
                </a:lnTo>
                <a:cubicBezTo>
                  <a:pt x="-225273" y="3260612"/>
                  <a:pt x="473954" y="3017303"/>
                  <a:pt x="473954" y="2717166"/>
                </a:cubicBezTo>
                <a:lnTo>
                  <a:pt x="473954" y="2717177"/>
                </a:lnTo>
                <a:lnTo>
                  <a:pt x="473954" y="1902024"/>
                </a:lnTo>
                <a:lnTo>
                  <a:pt x="473954" y="1902024"/>
                </a:lnTo>
                <a:lnTo>
                  <a:pt x="473954" y="543446"/>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10"/>
          <p:cNvSpPr txBox="1"/>
          <p:nvPr/>
        </p:nvSpPr>
        <p:spPr>
          <a:xfrm>
            <a:off x="8418287" y="2203045"/>
            <a:ext cx="3526970"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663300"/>
              </a:buClr>
              <a:buSzPts val="1600"/>
              <a:buFont typeface="Arial"/>
              <a:buNone/>
            </a:pPr>
            <a:r>
              <a:rPr lang="en-US" sz="2500" b="0" i="0" u="none" strike="noStrike" cap="none">
                <a:solidFill>
                  <a:srgbClr val="663300"/>
                </a:solidFill>
                <a:latin typeface="Tahoma"/>
                <a:ea typeface="Tahoma"/>
                <a:cs typeface="Tahoma"/>
                <a:sym typeface="Tahoma"/>
              </a:rPr>
              <a:t>Quan sát, suy nghĩ:</a:t>
            </a:r>
            <a:endParaRPr sz="2500" b="0" i="0" u="none" strike="noStrike" cap="none">
              <a:solidFill>
                <a:srgbClr val="6633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100" b="0" i="0" u="none" strike="noStrike" cap="none">
              <a:solidFill>
                <a:srgbClr val="1F3864"/>
              </a:solidFill>
              <a:latin typeface="Arial"/>
              <a:ea typeface="Arial"/>
              <a:cs typeface="Arial"/>
              <a:sym typeface="Arial"/>
            </a:endParaRPr>
          </a:p>
          <a:p>
            <a:pPr marL="127000" marR="0" lvl="0" indent="0" algn="l" rtl="0">
              <a:lnSpc>
                <a:spcPct val="90000"/>
              </a:lnSpc>
              <a:spcBef>
                <a:spcPts val="0"/>
              </a:spcBef>
              <a:spcAft>
                <a:spcPts val="0"/>
              </a:spcAft>
              <a:buNone/>
            </a:pPr>
            <a:r>
              <a:rPr lang="en-US" sz="2200" b="0" i="0" u="none" strike="noStrike" cap="none">
                <a:solidFill>
                  <a:srgbClr val="800000"/>
                </a:solidFill>
                <a:latin typeface="Arial"/>
                <a:ea typeface="Arial"/>
                <a:cs typeface="Arial"/>
                <a:sym typeface="Arial"/>
              </a:rPr>
              <a:t>+ Kể tên những tác giả, tác phẩm điêu khắc của Việt Nam?</a:t>
            </a:r>
            <a:endParaRPr sz="2200" b="0" i="0" u="none" strike="noStrike" cap="none">
              <a:solidFill>
                <a:srgbClr val="800000"/>
              </a:solidFill>
              <a:latin typeface="Arial"/>
              <a:ea typeface="Arial"/>
              <a:cs typeface="Arial"/>
              <a:sym typeface="Arial"/>
            </a:endParaRPr>
          </a:p>
          <a:p>
            <a:pPr marL="127000" marR="0" lvl="0" indent="0" algn="l" rtl="0">
              <a:lnSpc>
                <a:spcPct val="90000"/>
              </a:lnSpc>
              <a:spcBef>
                <a:spcPts val="0"/>
              </a:spcBef>
              <a:spcAft>
                <a:spcPts val="0"/>
              </a:spcAft>
              <a:buNone/>
            </a:pPr>
            <a:endParaRPr sz="1500" b="0" i="0" u="none" strike="noStrike" cap="none">
              <a:solidFill>
                <a:srgbClr val="800000"/>
              </a:solidFill>
              <a:latin typeface="Arial"/>
              <a:ea typeface="Arial"/>
              <a:cs typeface="Arial"/>
              <a:sym typeface="Arial"/>
            </a:endParaRPr>
          </a:p>
          <a:p>
            <a:pPr marL="127000" marR="0" lvl="0" indent="0" algn="l" rtl="0">
              <a:lnSpc>
                <a:spcPct val="90000"/>
              </a:lnSpc>
              <a:spcBef>
                <a:spcPts val="0"/>
              </a:spcBef>
              <a:spcAft>
                <a:spcPts val="0"/>
              </a:spcAft>
              <a:buNone/>
            </a:pPr>
            <a:r>
              <a:rPr lang="en-US" sz="2200" b="0" i="0" u="none" strike="noStrike" cap="none">
                <a:solidFill>
                  <a:srgbClr val="800000"/>
                </a:solidFill>
                <a:latin typeface="Arial"/>
                <a:ea typeface="Arial"/>
                <a:cs typeface="Arial"/>
                <a:sym typeface="Arial"/>
              </a:rPr>
              <a:t>+ Biểu cảm của nhân vật được thể hiện như thế nào trên tượng chân dung?</a:t>
            </a:r>
            <a:endParaRPr/>
          </a:p>
        </p:txBody>
      </p:sp>
      <p:sp>
        <p:nvSpPr>
          <p:cNvPr id="258" name="Google Shape;258;p10"/>
          <p:cNvSpPr txBox="1">
            <a:spLocks noGrp="1"/>
          </p:cNvSpPr>
          <p:nvPr>
            <p:ph type="title"/>
          </p:nvPr>
        </p:nvSpPr>
        <p:spPr>
          <a:xfrm>
            <a:off x="6507633" y="1227865"/>
            <a:ext cx="5684367"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599"/>
              </a:buClr>
              <a:buSzPts val="2300"/>
              <a:buNone/>
            </a:pPr>
            <a:r>
              <a:rPr lang="en-US" sz="2300" b="1">
                <a:solidFill>
                  <a:srgbClr val="FEE599"/>
                </a:solidFill>
                <a:latin typeface="Tahoma"/>
                <a:ea typeface="Tahoma"/>
                <a:cs typeface="Tahoma"/>
                <a:sym typeface="Tahoma"/>
              </a:rPr>
              <a:t>5. </a:t>
            </a:r>
            <a:r>
              <a:rPr lang="en-US" sz="2300" b="1" u="sng">
                <a:solidFill>
                  <a:srgbClr val="FEE599"/>
                </a:solidFill>
                <a:latin typeface="Tahoma"/>
                <a:ea typeface="Tahoma"/>
                <a:cs typeface="Tahoma"/>
                <a:sym typeface="Tahoma"/>
              </a:rPr>
              <a:t>Tìm hiểu tác giả và tác phẩm điêu khắc hiện đại Việt Nam.</a:t>
            </a:r>
            <a:endParaRPr/>
          </a:p>
        </p:txBody>
      </p:sp>
      <p:sp>
        <p:nvSpPr>
          <p:cNvPr id="259" name="Google Shape;259;p10"/>
          <p:cNvSpPr/>
          <p:nvPr/>
        </p:nvSpPr>
        <p:spPr>
          <a:xfrm>
            <a:off x="1524728" y="221764"/>
            <a:ext cx="8711039" cy="723235"/>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US" sz="4100" b="1" i="0" u="none" strike="noStrike" cap="none">
                <a:solidFill>
                  <a:srgbClr val="FFD966"/>
                </a:solidFill>
                <a:latin typeface="Arial"/>
                <a:ea typeface="Arial"/>
                <a:cs typeface="Arial"/>
                <a:sym typeface="Arial"/>
              </a:rPr>
              <a:t>TƯỢNG CHÂN DUNG NHÂN VẬT</a:t>
            </a:r>
            <a:endParaRPr sz="4100" b="1" i="0" u="none" strike="noStrike" cap="none">
              <a:solidFill>
                <a:srgbClr val="FFD966"/>
              </a:solidFill>
              <a:latin typeface="Arial"/>
              <a:ea typeface="Arial"/>
              <a:cs typeface="Arial"/>
              <a:sym typeface="Arial"/>
            </a:endParaRPr>
          </a:p>
        </p:txBody>
      </p:sp>
      <p:pic>
        <p:nvPicPr>
          <p:cNvPr id="260" name="Google Shape;260;p10"/>
          <p:cNvPicPr preferRelativeResize="0"/>
          <p:nvPr/>
        </p:nvPicPr>
        <p:blipFill rotWithShape="1">
          <a:blip r:embed="rId4">
            <a:alphaModFix/>
          </a:blip>
          <a:srcRect/>
          <a:stretch/>
        </p:blipFill>
        <p:spPr>
          <a:xfrm>
            <a:off x="204006" y="221764"/>
            <a:ext cx="1224610" cy="1230227"/>
          </a:xfrm>
          <a:prstGeom prst="flowChartConnector">
            <a:avLst/>
          </a:prstGeom>
          <a:noFill/>
          <a:ln>
            <a:noFill/>
          </a:ln>
          <a:effectLst>
            <a:outerShdw blurRad="50800" dist="38100" dir="2700000" algn="tl" rotWithShape="0">
              <a:srgbClr val="000000">
                <a:alpha val="40000"/>
              </a:srgbClr>
            </a:outerShdw>
            <a:reflection stA="52000" endA="300" endPos="35000" sy="-100000" algn="bl" rotWithShape="0"/>
          </a:effectLst>
        </p:spPr>
      </p:pic>
      <p:pic>
        <p:nvPicPr>
          <p:cNvPr id="263" name="Google Shape;263;p10"/>
          <p:cNvPicPr preferRelativeResize="0"/>
          <p:nvPr/>
        </p:nvPicPr>
        <p:blipFill rotWithShape="1">
          <a:blip r:embed="rId5">
            <a:alphaModFix/>
          </a:blip>
          <a:srcRect/>
          <a:stretch/>
        </p:blipFill>
        <p:spPr>
          <a:xfrm>
            <a:off x="5796688" y="2053023"/>
            <a:ext cx="1826555" cy="3084286"/>
          </a:xfrm>
          <a:prstGeom prst="rect">
            <a:avLst/>
          </a:prstGeom>
          <a:noFill/>
          <a:ln>
            <a:noFill/>
          </a:ln>
        </p:spPr>
      </p:pic>
      <p:pic>
        <p:nvPicPr>
          <p:cNvPr id="264" name="Google Shape;264;p10"/>
          <p:cNvPicPr preferRelativeResize="0"/>
          <p:nvPr/>
        </p:nvPicPr>
        <p:blipFill rotWithShape="1">
          <a:blip r:embed="rId6">
            <a:alphaModFix/>
          </a:blip>
          <a:srcRect/>
          <a:stretch/>
        </p:blipFill>
        <p:spPr>
          <a:xfrm>
            <a:off x="1680828" y="2037052"/>
            <a:ext cx="3994257" cy="3115520"/>
          </a:xfrm>
          <a:prstGeom prst="rect">
            <a:avLst/>
          </a:prstGeom>
          <a:noFill/>
          <a:ln>
            <a:noFill/>
          </a:ln>
        </p:spPr>
      </p:pic>
      <p:pic>
        <p:nvPicPr>
          <p:cNvPr id="265" name="Google Shape;265;p10"/>
          <p:cNvPicPr preferRelativeResize="0"/>
          <p:nvPr/>
        </p:nvPicPr>
        <p:blipFill rotWithShape="1">
          <a:blip r:embed="rId7">
            <a:alphaModFix/>
          </a:blip>
          <a:srcRect/>
          <a:stretch/>
        </p:blipFill>
        <p:spPr>
          <a:xfrm>
            <a:off x="267324" y="2037762"/>
            <a:ext cx="1267498" cy="3114809"/>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500"/>
                                        <p:tgtEl>
                                          <p:spTgt spid="25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fade">
                                      <p:cBhvr>
                                        <p:cTn id="12" dur="500"/>
                                        <p:tgtEl>
                                          <p:spTgt spid="254"/>
                                        </p:tgtEl>
                                      </p:cBhvr>
                                    </p:animEffect>
                                  </p:childTnLst>
                                </p:cTn>
                              </p:par>
                              <p:par>
                                <p:cTn id="13" presetID="10" presetClass="entr" presetSubtype="0" fill="hold" nodeType="withEffect">
                                  <p:stCondLst>
                                    <p:cond delay="300"/>
                                  </p:stCondLst>
                                  <p:childTnLst>
                                    <p:set>
                                      <p:cBhvr>
                                        <p:cTn id="14" dur="1" fill="hold">
                                          <p:stCondLst>
                                            <p:cond delay="0"/>
                                          </p:stCondLst>
                                        </p:cTn>
                                        <p:tgtEl>
                                          <p:spTgt spid="255">
                                            <p:txEl>
                                              <p:pRg st="0" end="0"/>
                                            </p:txEl>
                                          </p:spTgt>
                                        </p:tgtEl>
                                        <p:attrNameLst>
                                          <p:attrName>style.visibility</p:attrName>
                                        </p:attrNameLst>
                                      </p:cBhvr>
                                      <p:to>
                                        <p:strVal val="visible"/>
                                      </p:to>
                                    </p:set>
                                    <p:animEffect transition="in" filter="fade">
                                      <p:cBhvr>
                                        <p:cTn id="15" dur="500"/>
                                        <p:tgtEl>
                                          <p:spTgt spid="255">
                                            <p:txEl>
                                              <p:pRg st="0" end="0"/>
                                            </p:txEl>
                                          </p:spTgt>
                                        </p:tgtEl>
                                      </p:cBhvr>
                                    </p:animEffect>
                                  </p:childTnLst>
                                </p:cTn>
                              </p:par>
                              <p:par>
                                <p:cTn id="16" presetID="10" presetClass="entr" presetSubtype="0" fill="hold" nodeType="withEffect">
                                  <p:stCondLst>
                                    <p:cond delay="300"/>
                                  </p:stCondLst>
                                  <p:childTnLst>
                                    <p:set>
                                      <p:cBhvr>
                                        <p:cTn id="17" dur="1" fill="hold">
                                          <p:stCondLst>
                                            <p:cond delay="0"/>
                                          </p:stCondLst>
                                        </p:cTn>
                                        <p:tgtEl>
                                          <p:spTgt spid="255">
                                            <p:txEl>
                                              <p:pRg st="1" end="1"/>
                                            </p:txEl>
                                          </p:spTgt>
                                        </p:tgtEl>
                                        <p:attrNameLst>
                                          <p:attrName>style.visibility</p:attrName>
                                        </p:attrNameLst>
                                      </p:cBhvr>
                                      <p:to>
                                        <p:strVal val="visible"/>
                                      </p:to>
                                    </p:set>
                                    <p:animEffect transition="in" filter="fade">
                                      <p:cBhvr>
                                        <p:cTn id="18" dur="500"/>
                                        <p:tgtEl>
                                          <p:spTgt spid="255">
                                            <p:txEl>
                                              <p:pRg st="1" end="1"/>
                                            </p:txEl>
                                          </p:spTgt>
                                        </p:tgtEl>
                                      </p:cBhvr>
                                    </p:animEffect>
                                  </p:childTnLst>
                                </p:cTn>
                              </p:par>
                              <p:par>
                                <p:cTn id="19" presetID="10" presetClass="entr" presetSubtype="0" fill="hold" nodeType="withEffect">
                                  <p:stCondLst>
                                    <p:cond delay="300"/>
                                  </p:stCondLst>
                                  <p:childTnLst>
                                    <p:set>
                                      <p:cBhvr>
                                        <p:cTn id="20" dur="1" fill="hold">
                                          <p:stCondLst>
                                            <p:cond delay="0"/>
                                          </p:stCondLst>
                                        </p:cTn>
                                        <p:tgtEl>
                                          <p:spTgt spid="255">
                                            <p:txEl>
                                              <p:pRg st="2" end="2"/>
                                            </p:txEl>
                                          </p:spTgt>
                                        </p:tgtEl>
                                        <p:attrNameLst>
                                          <p:attrName>style.visibility</p:attrName>
                                        </p:attrNameLst>
                                      </p:cBhvr>
                                      <p:to>
                                        <p:strVal val="visible"/>
                                      </p:to>
                                    </p:set>
                                    <p:animEffect transition="in" filter="fade">
                                      <p:cBhvr>
                                        <p:cTn id="21" dur="500"/>
                                        <p:tgtEl>
                                          <p:spTgt spid="255">
                                            <p:txEl>
                                              <p:pRg st="2" end="2"/>
                                            </p:txEl>
                                          </p:spTgt>
                                        </p:tgtEl>
                                      </p:cBhvr>
                                    </p:animEffect>
                                  </p:childTnLst>
                                </p:cTn>
                              </p:par>
                              <p:par>
                                <p:cTn id="22" presetID="10" presetClass="entr" presetSubtype="0" fill="hold" nodeType="withEffect">
                                  <p:stCondLst>
                                    <p:cond delay="300"/>
                                  </p:stCondLst>
                                  <p:childTnLst>
                                    <p:set>
                                      <p:cBhvr>
                                        <p:cTn id="23" dur="1" fill="hold">
                                          <p:stCondLst>
                                            <p:cond delay="0"/>
                                          </p:stCondLst>
                                        </p:cTn>
                                        <p:tgtEl>
                                          <p:spTgt spid="255">
                                            <p:txEl>
                                              <p:pRg st="3" end="3"/>
                                            </p:txEl>
                                          </p:spTgt>
                                        </p:tgtEl>
                                        <p:attrNameLst>
                                          <p:attrName>style.visibility</p:attrName>
                                        </p:attrNameLst>
                                      </p:cBhvr>
                                      <p:to>
                                        <p:strVal val="visible"/>
                                      </p:to>
                                    </p:set>
                                    <p:animEffect transition="in" filter="fade">
                                      <p:cBhvr>
                                        <p:cTn id="24" dur="500"/>
                                        <p:tgtEl>
                                          <p:spTgt spid="255">
                                            <p:txEl>
                                              <p:pRg st="3" end="3"/>
                                            </p:txEl>
                                          </p:spTgt>
                                        </p:tgtEl>
                                      </p:cBhvr>
                                    </p:animEffect>
                                  </p:childTnLst>
                                </p:cTn>
                              </p:par>
                              <p:par>
                                <p:cTn id="25" presetID="10" presetClass="entr" presetSubtype="0" fill="hold" nodeType="withEffect">
                                  <p:stCondLst>
                                    <p:cond delay="300"/>
                                  </p:stCondLst>
                                  <p:childTnLst>
                                    <p:set>
                                      <p:cBhvr>
                                        <p:cTn id="26" dur="1" fill="hold">
                                          <p:stCondLst>
                                            <p:cond delay="0"/>
                                          </p:stCondLst>
                                        </p:cTn>
                                        <p:tgtEl>
                                          <p:spTgt spid="255">
                                            <p:txEl>
                                              <p:pRg st="4" end="4"/>
                                            </p:txEl>
                                          </p:spTgt>
                                        </p:tgtEl>
                                        <p:attrNameLst>
                                          <p:attrName>style.visibility</p:attrName>
                                        </p:attrNameLst>
                                      </p:cBhvr>
                                      <p:to>
                                        <p:strVal val="visible"/>
                                      </p:to>
                                    </p:set>
                                    <p:animEffect transition="in" filter="fade">
                                      <p:cBhvr>
                                        <p:cTn id="27" dur="500"/>
                                        <p:tgtEl>
                                          <p:spTgt spid="2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0"/>
        <p:cNvGrpSpPr/>
        <p:nvPr/>
      </p:nvGrpSpPr>
      <p:grpSpPr>
        <a:xfrm>
          <a:off x="0" y="0"/>
          <a:ext cx="0" cy="0"/>
          <a:chOff x="0" y="0"/>
          <a:chExt cx="0" cy="0"/>
        </a:xfrm>
      </p:grpSpPr>
      <p:sp>
        <p:nvSpPr>
          <p:cNvPr id="271" name="Google Shape;271;p11"/>
          <p:cNvSpPr/>
          <p:nvPr/>
        </p:nvSpPr>
        <p:spPr>
          <a:xfrm>
            <a:off x="478972" y="2861503"/>
            <a:ext cx="3082002" cy="2191547"/>
          </a:xfrm>
          <a:prstGeom prst="rect">
            <a:avLst/>
          </a:prstGeom>
          <a:solidFill>
            <a:srgbClr val="AEABAB">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p11"/>
          <p:cNvSpPr txBox="1"/>
          <p:nvPr/>
        </p:nvSpPr>
        <p:spPr>
          <a:xfrm>
            <a:off x="5745864" y="2861503"/>
            <a:ext cx="5647850" cy="81962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None/>
            </a:pPr>
            <a:r>
              <a:rPr lang="en-US" sz="2800" b="1" i="0" u="none" strike="noStrike" cap="none">
                <a:solidFill>
                  <a:srgbClr val="F7CAAC"/>
                </a:solidFill>
                <a:latin typeface="Tahoma"/>
                <a:ea typeface="Tahoma"/>
                <a:cs typeface="Tahoma"/>
                <a:sym typeface="Tahoma"/>
              </a:rPr>
              <a:t>Đọc trước bài 7 “Tạo mẫu nền trang trí với hoạ tiết dân tộc thiểu số Việt Nam”</a:t>
            </a:r>
            <a:endParaRPr sz="2800" b="1" i="0" u="none" strike="noStrike" cap="none">
              <a:solidFill>
                <a:srgbClr val="F7CAAC"/>
              </a:solidFill>
              <a:latin typeface="Tahoma"/>
              <a:ea typeface="Tahoma"/>
              <a:cs typeface="Tahoma"/>
              <a:sym typeface="Tahoma"/>
            </a:endParaRPr>
          </a:p>
          <a:p>
            <a:pPr marL="0" marR="0" lvl="0" indent="0" algn="l" rtl="0">
              <a:lnSpc>
                <a:spcPct val="90000"/>
              </a:lnSpc>
              <a:spcBef>
                <a:spcPts val="600"/>
              </a:spcBef>
              <a:spcAft>
                <a:spcPts val="0"/>
              </a:spcAft>
              <a:buClr>
                <a:schemeClr val="dk1"/>
              </a:buClr>
              <a:buSzPts val="2800"/>
              <a:buFont typeface="Arial"/>
              <a:buNone/>
            </a:pPr>
            <a:endParaRPr sz="2800" b="0" i="0" u="none" strike="noStrike" cap="none">
              <a:solidFill>
                <a:schemeClr val="dk1"/>
              </a:solidFill>
              <a:latin typeface="Tahoma"/>
              <a:ea typeface="Tahoma"/>
              <a:cs typeface="Tahoma"/>
              <a:sym typeface="Tahoma"/>
            </a:endParaRPr>
          </a:p>
        </p:txBody>
      </p:sp>
      <p:sp>
        <p:nvSpPr>
          <p:cNvPr id="273" name="Google Shape;273;p11"/>
          <p:cNvSpPr txBox="1">
            <a:spLocks noGrp="1"/>
          </p:cNvSpPr>
          <p:nvPr>
            <p:ph type="title"/>
          </p:nvPr>
        </p:nvSpPr>
        <p:spPr>
          <a:xfrm>
            <a:off x="2548329" y="938067"/>
            <a:ext cx="6835514" cy="1041726"/>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FEE599"/>
              </a:buClr>
              <a:buSzPts val="6000"/>
              <a:buFont typeface="Roboto"/>
              <a:buNone/>
            </a:pPr>
            <a:r>
              <a:rPr lang="en-US" sz="6000" b="1">
                <a:solidFill>
                  <a:srgbClr val="FEE599"/>
                </a:solidFill>
                <a:latin typeface="Roboto"/>
                <a:ea typeface="Roboto"/>
                <a:cs typeface="Roboto"/>
                <a:sym typeface="Roboto"/>
              </a:rPr>
              <a:t>CHUẨN BỊ BÀI SAU</a:t>
            </a:r>
            <a:endParaRPr sz="6000" b="1">
              <a:solidFill>
                <a:srgbClr val="FEE599"/>
              </a:solidFill>
              <a:latin typeface="Roboto"/>
              <a:ea typeface="Roboto"/>
              <a:cs typeface="Roboto"/>
              <a:sym typeface="Roboto"/>
            </a:endParaRPr>
          </a:p>
        </p:txBody>
      </p:sp>
      <p:sp>
        <p:nvSpPr>
          <p:cNvPr id="274" name="Google Shape;274;p11"/>
          <p:cNvSpPr/>
          <p:nvPr/>
        </p:nvSpPr>
        <p:spPr>
          <a:xfrm>
            <a:off x="4652726" y="4422108"/>
            <a:ext cx="1103095"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0" i="0" u="none" strike="noStrike" cap="none">
                <a:solidFill>
                  <a:srgbClr val="F7CAAC"/>
                </a:solidFill>
                <a:latin typeface="Lato Light"/>
                <a:ea typeface="Lato Light"/>
                <a:cs typeface="Lato Light"/>
                <a:sym typeface="Lato Light"/>
              </a:rPr>
              <a:t>🎨</a:t>
            </a:r>
            <a:endParaRPr sz="3500" b="0" i="0" u="none" strike="noStrike" cap="none">
              <a:solidFill>
                <a:srgbClr val="F7CAAC"/>
              </a:solidFill>
              <a:latin typeface="Calibri"/>
              <a:ea typeface="Calibri"/>
              <a:cs typeface="Calibri"/>
              <a:sym typeface="Calibri"/>
            </a:endParaRPr>
          </a:p>
        </p:txBody>
      </p:sp>
      <p:sp>
        <p:nvSpPr>
          <p:cNvPr id="275" name="Google Shape;275;p11"/>
          <p:cNvSpPr/>
          <p:nvPr/>
        </p:nvSpPr>
        <p:spPr>
          <a:xfrm>
            <a:off x="4652726" y="3050181"/>
            <a:ext cx="1207548"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0" i="0" u="none" strike="noStrike" cap="none">
                <a:solidFill>
                  <a:srgbClr val="F7CAAC"/>
                </a:solidFill>
                <a:latin typeface="Lato Light"/>
                <a:ea typeface="Lato Light"/>
                <a:cs typeface="Lato Light"/>
                <a:sym typeface="Lato Light"/>
              </a:rPr>
              <a:t>📖</a:t>
            </a:r>
            <a:endParaRPr sz="3500" b="0" i="0" u="none" strike="noStrike" cap="none">
              <a:solidFill>
                <a:srgbClr val="F7CAAC"/>
              </a:solidFill>
              <a:latin typeface="Calibri"/>
              <a:ea typeface="Calibri"/>
              <a:cs typeface="Calibri"/>
              <a:sym typeface="Calibri"/>
            </a:endParaRPr>
          </a:p>
        </p:txBody>
      </p:sp>
      <p:sp>
        <p:nvSpPr>
          <p:cNvPr id="276" name="Google Shape;276;p11"/>
          <p:cNvSpPr txBox="1"/>
          <p:nvPr/>
        </p:nvSpPr>
        <p:spPr>
          <a:xfrm>
            <a:off x="5755820" y="4233429"/>
            <a:ext cx="6436180" cy="14293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lt2"/>
              </a:buClr>
              <a:buSzPts val="1600"/>
              <a:buFont typeface="Lato Light"/>
              <a:buNone/>
            </a:pPr>
            <a:r>
              <a:rPr lang="en-US" sz="2800" b="1" i="0" u="none" strike="noStrike" cap="none">
                <a:solidFill>
                  <a:srgbClr val="F7CAAC"/>
                </a:solidFill>
                <a:latin typeface="Tahoma"/>
                <a:ea typeface="Tahoma"/>
                <a:cs typeface="Tahoma"/>
                <a:sym typeface="Tahoma"/>
              </a:rPr>
              <a:t>Chuẩn bị: Giấy màu, bìa các- tông, kéo, hồ dán...</a:t>
            </a:r>
            <a:endParaRPr sz="2800" b="1" i="0" u="none" strike="noStrike" cap="none">
              <a:solidFill>
                <a:srgbClr val="F7CAAC"/>
              </a:solidFill>
              <a:latin typeface="Tahoma"/>
              <a:ea typeface="Tahoma"/>
              <a:cs typeface="Tahoma"/>
              <a:sym typeface="Tahoma"/>
            </a:endParaRPr>
          </a:p>
        </p:txBody>
      </p:sp>
      <p:pic>
        <p:nvPicPr>
          <p:cNvPr id="277" name="Google Shape;277;p11"/>
          <p:cNvPicPr preferRelativeResize="0"/>
          <p:nvPr/>
        </p:nvPicPr>
        <p:blipFill rotWithShape="1">
          <a:blip r:embed="rId4">
            <a:alphaModFix/>
          </a:blip>
          <a:srcRect/>
          <a:stretch/>
        </p:blipFill>
        <p:spPr>
          <a:xfrm>
            <a:off x="699802" y="3069570"/>
            <a:ext cx="2639063" cy="1757816"/>
          </a:xfrm>
          <a:prstGeom prst="rect">
            <a:avLst/>
          </a:prstGeom>
          <a:noFill/>
          <a:ln w="9525" cap="flat" cmpd="sng">
            <a:solidFill>
              <a:srgbClr val="A5A5A5"/>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900" advTm="20106">
        <p14:warp/>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1000"/>
                                        <p:tgtEl>
                                          <p:spTgt spid="273"/>
                                        </p:tgtEl>
                                      </p:cBhvr>
                                    </p:animEffect>
                                  </p:childTnLst>
                                </p:cTn>
                              </p:par>
                              <p:par>
                                <p:cTn id="8" presetID="10" presetClass="entr" presetSubtype="0" fill="hold" nodeType="withEffect">
                                  <p:stCondLst>
                                    <p:cond delay="0"/>
                                  </p:stCondLst>
                                  <p:childTnLst>
                                    <p:set>
                                      <p:cBhvr>
                                        <p:cTn id="9" dur="1" fill="hold">
                                          <p:stCondLst>
                                            <p:cond delay="0"/>
                                          </p:stCondLst>
                                        </p:cTn>
                                        <p:tgtEl>
                                          <p:spTgt spid="275"/>
                                        </p:tgtEl>
                                        <p:attrNameLst>
                                          <p:attrName>style.visibility</p:attrName>
                                        </p:attrNameLst>
                                      </p:cBhvr>
                                      <p:to>
                                        <p:strVal val="visible"/>
                                      </p:to>
                                    </p:set>
                                    <p:animEffect transition="in" filter="fade">
                                      <p:cBhvr>
                                        <p:cTn id="10" dur="500"/>
                                        <p:tgtEl>
                                          <p:spTgt spid="275"/>
                                        </p:tgtEl>
                                      </p:cBhvr>
                                    </p:animEffect>
                                  </p:childTnLst>
                                </p:cTn>
                              </p:par>
                              <p:par>
                                <p:cTn id="11" presetID="10" presetClass="entr" presetSubtype="0" fill="hold" nodeType="withEffect">
                                  <p:stCondLst>
                                    <p:cond delay="0"/>
                                  </p:stCondLst>
                                  <p:childTnLst>
                                    <p:set>
                                      <p:cBhvr>
                                        <p:cTn id="12" dur="1" fill="hold">
                                          <p:stCondLst>
                                            <p:cond delay="0"/>
                                          </p:stCondLst>
                                        </p:cTn>
                                        <p:tgtEl>
                                          <p:spTgt spid="271"/>
                                        </p:tgtEl>
                                        <p:attrNameLst>
                                          <p:attrName>style.visibility</p:attrName>
                                        </p:attrNameLst>
                                      </p:cBhvr>
                                      <p:to>
                                        <p:strVal val="visible"/>
                                      </p:to>
                                    </p:set>
                                    <p:animEffect transition="in" filter="fade">
                                      <p:cBhvr>
                                        <p:cTn id="13" dur="500"/>
                                        <p:tgtEl>
                                          <p:spTgt spid="2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300"/>
                                  </p:stCondLst>
                                  <p:childTnLst>
                                    <p:set>
                                      <p:cBhvr>
                                        <p:cTn id="17" dur="1" fill="hold">
                                          <p:stCondLst>
                                            <p:cond delay="0"/>
                                          </p:stCondLst>
                                        </p:cTn>
                                        <p:tgtEl>
                                          <p:spTgt spid="274"/>
                                        </p:tgtEl>
                                        <p:attrNameLst>
                                          <p:attrName>style.visibility</p:attrName>
                                        </p:attrNameLst>
                                      </p:cBhvr>
                                      <p:to>
                                        <p:strVal val="visible"/>
                                      </p:to>
                                    </p:set>
                                    <p:animEffect transition="in" filter="fade">
                                      <p:cBhvr>
                                        <p:cTn id="18" dur="500"/>
                                        <p:tgtEl>
                                          <p:spTgt spid="274"/>
                                        </p:tgtEl>
                                      </p:cBhvr>
                                    </p:animEffect>
                                  </p:childTnLst>
                                </p:cTn>
                              </p:par>
                              <p:par>
                                <p:cTn id="19" presetID="10" presetClass="entr" presetSubtype="0" fill="hold" nodeType="withEffect">
                                  <p:stCondLst>
                                    <p:cond delay="200"/>
                                  </p:stCondLst>
                                  <p:childTnLst>
                                    <p:set>
                                      <p:cBhvr>
                                        <p:cTn id="20" dur="1" fill="hold">
                                          <p:stCondLst>
                                            <p:cond delay="0"/>
                                          </p:stCondLst>
                                        </p:cTn>
                                        <p:tgtEl>
                                          <p:spTgt spid="275"/>
                                        </p:tgtEl>
                                        <p:attrNameLst>
                                          <p:attrName>style.visibility</p:attrName>
                                        </p:attrNameLst>
                                      </p:cBhvr>
                                      <p:to>
                                        <p:strVal val="visible"/>
                                      </p:to>
                                    </p:set>
                                    <p:animEffect transition="in" filter="fade">
                                      <p:cBhvr>
                                        <p:cTn id="21" dur="500"/>
                                        <p:tgtEl>
                                          <p:spTgt spid="27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2">
                                            <p:txEl>
                                              <p:pRg st="0" end="0"/>
                                            </p:txEl>
                                          </p:spTgt>
                                        </p:tgtEl>
                                        <p:attrNameLst>
                                          <p:attrName>style.visibility</p:attrName>
                                        </p:attrNameLst>
                                      </p:cBhvr>
                                      <p:to>
                                        <p:strVal val="visible"/>
                                      </p:to>
                                    </p:set>
                                    <p:animEffect transition="in" filter="fade">
                                      <p:cBhvr>
                                        <p:cTn id="26" dur="500"/>
                                        <p:tgtEl>
                                          <p:spTgt spid="27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2">
                                            <p:txEl>
                                              <p:pRg st="1" end="1"/>
                                            </p:txEl>
                                          </p:spTgt>
                                        </p:tgtEl>
                                        <p:attrNameLst>
                                          <p:attrName>style.visibility</p:attrName>
                                        </p:attrNameLst>
                                      </p:cBhvr>
                                      <p:to>
                                        <p:strVal val="visible"/>
                                      </p:to>
                                    </p:set>
                                    <p:animEffect transition="in" filter="fade">
                                      <p:cBhvr>
                                        <p:cTn id="31" dur="500"/>
                                        <p:tgtEl>
                                          <p:spTgt spid="272">
                                            <p:txEl>
                                              <p:pRg st="1" end="1"/>
                                            </p:txEl>
                                          </p:spTgt>
                                        </p:tgtEl>
                                      </p:cBhvr>
                                    </p:animEffect>
                                  </p:childTnLst>
                                </p:cTn>
                              </p:par>
                              <p:par>
                                <p:cTn id="32" presetID="10" presetClass="entr" presetSubtype="0" fill="hold" nodeType="withEffect">
                                  <p:stCondLst>
                                    <p:cond delay="300"/>
                                  </p:stCondLst>
                                  <p:childTnLst>
                                    <p:set>
                                      <p:cBhvr>
                                        <p:cTn id="33" dur="1" fill="hold">
                                          <p:stCondLst>
                                            <p:cond delay="0"/>
                                          </p:stCondLst>
                                        </p:cTn>
                                        <p:tgtEl>
                                          <p:spTgt spid="276"/>
                                        </p:tgtEl>
                                        <p:attrNameLst>
                                          <p:attrName>style.visibility</p:attrName>
                                        </p:attrNameLst>
                                      </p:cBhvr>
                                      <p:to>
                                        <p:strVal val="visible"/>
                                      </p:to>
                                    </p:set>
                                    <p:animEffect transition="in" filter="fade">
                                      <p:cBhvr>
                                        <p:cTn id="34"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sp>
        <p:nvSpPr>
          <p:cNvPr id="284" name="Google Shape;284;p12"/>
          <p:cNvSpPr txBox="1"/>
          <p:nvPr/>
        </p:nvSpPr>
        <p:spPr>
          <a:xfrm>
            <a:off x="1575119" y="7113688"/>
            <a:ext cx="419647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Calibri"/>
                <a:ea typeface="Calibri"/>
                <a:cs typeface="Calibri"/>
                <a:sym typeface="Calibri"/>
              </a:rPr>
              <a:t>Link xem video: </a:t>
            </a:r>
            <a:r>
              <a:rPr lang="en-US" sz="1800" b="0" i="0" u="sng" strike="noStrike" cap="none">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https://bit.ly/3xaOm8X</a:t>
            </a:r>
            <a:endParaRPr sz="2200" b="0" i="0" u="none" strike="noStrike" cap="none">
              <a:solidFill>
                <a:schemeClr val="lt1"/>
              </a:solidFill>
              <a:latin typeface="Calibri"/>
              <a:ea typeface="Calibri"/>
              <a:cs typeface="Calibri"/>
              <a:sym typeface="Calibri"/>
            </a:endParaRPr>
          </a:p>
        </p:txBody>
      </p:sp>
      <p:sp>
        <p:nvSpPr>
          <p:cNvPr id="285" name="Google Shape;285;p12"/>
          <p:cNvSpPr txBox="1"/>
          <p:nvPr/>
        </p:nvSpPr>
        <p:spPr>
          <a:xfrm>
            <a:off x="1575127" y="7637487"/>
            <a:ext cx="94278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FF0000"/>
                </a:solidFill>
                <a:latin typeface="Calibri"/>
                <a:ea typeface="Calibri"/>
                <a:cs typeface="Calibri"/>
                <a:sym typeface="Calibri"/>
              </a:rPr>
              <a:t>Bài giảng full (minh họa) tại: https://youtu.be/bAzo8ylEwvo</a:t>
            </a:r>
            <a:endParaRPr sz="2500" b="0" i="0" u="none" strike="noStrike" cap="none">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1438821" y="3612312"/>
            <a:ext cx="6939656" cy="49040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7CAAC"/>
              </a:buClr>
              <a:buSzPts val="2100"/>
              <a:buFont typeface="Arial"/>
              <a:buNone/>
            </a:pPr>
            <a:r>
              <a:rPr lang="en-US" sz="1500" b="1">
                <a:solidFill>
                  <a:srgbClr val="F7CAAC"/>
                </a:solidFill>
                <a:latin typeface="Arial"/>
                <a:ea typeface="Arial"/>
                <a:cs typeface="Arial"/>
                <a:sym typeface="Arial"/>
              </a:rPr>
              <a:t>Chủ đề: NGHỆ THUẬT HIỆN ĐẠI VIỆT NAM</a:t>
            </a:r>
            <a:endParaRPr sz="1500" b="1">
              <a:solidFill>
                <a:srgbClr val="F7CAAC"/>
              </a:solidFill>
              <a:latin typeface="Arial"/>
              <a:ea typeface="Arial"/>
              <a:cs typeface="Arial"/>
              <a:sym typeface="Arial"/>
            </a:endParaRPr>
          </a:p>
        </p:txBody>
      </p:sp>
      <p:cxnSp>
        <p:nvCxnSpPr>
          <p:cNvPr id="94" name="Google Shape;94;p1"/>
          <p:cNvCxnSpPr/>
          <p:nvPr/>
        </p:nvCxnSpPr>
        <p:spPr>
          <a:xfrm>
            <a:off x="1922886" y="4185094"/>
            <a:ext cx="5971526" cy="913"/>
          </a:xfrm>
          <a:prstGeom prst="straightConnector1">
            <a:avLst/>
          </a:prstGeom>
          <a:noFill/>
          <a:ln w="50800" cap="flat" cmpd="sng">
            <a:solidFill>
              <a:srgbClr val="8296B0"/>
            </a:solidFill>
            <a:prstDash val="solid"/>
            <a:miter lim="800000"/>
            <a:headEnd type="none" w="sm" len="sm"/>
            <a:tailEnd type="none" w="sm" len="sm"/>
          </a:ln>
        </p:spPr>
      </p:cxnSp>
      <p:pic>
        <p:nvPicPr>
          <p:cNvPr id="95" name="Google Shape;95;p1"/>
          <p:cNvPicPr preferRelativeResize="0"/>
          <p:nvPr/>
        </p:nvPicPr>
        <p:blipFill rotWithShape="1">
          <a:blip r:embed="rId4">
            <a:alphaModFix/>
          </a:blip>
          <a:srcRect/>
          <a:stretch/>
        </p:blipFill>
        <p:spPr>
          <a:xfrm rot="473543">
            <a:off x="8714155" y="2294303"/>
            <a:ext cx="2206286" cy="3781579"/>
          </a:xfrm>
          <a:prstGeom prst="rect">
            <a:avLst/>
          </a:prstGeom>
          <a:noFill/>
          <a:ln>
            <a:noFill/>
          </a:ln>
          <a:effectLst>
            <a:outerShdw blurRad="50800" dist="38100" dir="2700000" algn="tl" rotWithShape="0">
              <a:srgbClr val="000000">
                <a:alpha val="33333"/>
              </a:srgbClr>
            </a:outerShdw>
          </a:effectLst>
        </p:spPr>
      </p:pic>
      <p:pic>
        <p:nvPicPr>
          <p:cNvPr id="96" name="Google Shape;96;p1"/>
          <p:cNvPicPr preferRelativeResize="0"/>
          <p:nvPr/>
        </p:nvPicPr>
        <p:blipFill rotWithShape="1">
          <a:blip r:embed="rId5">
            <a:alphaModFix/>
          </a:blip>
          <a:srcRect t="5898" b="5898"/>
          <a:stretch/>
        </p:blipFill>
        <p:spPr>
          <a:xfrm rot="-344488">
            <a:off x="6849642" y="1399145"/>
            <a:ext cx="2262535" cy="2793106"/>
          </a:xfrm>
          <a:prstGeom prst="rect">
            <a:avLst/>
          </a:prstGeom>
          <a:noFill/>
          <a:ln>
            <a:noFill/>
          </a:ln>
          <a:effectLst>
            <a:outerShdw blurRad="50800" dist="38100" dir="2700000" algn="tl" rotWithShape="0">
              <a:srgbClr val="000000">
                <a:alpha val="40000"/>
              </a:srgbClr>
            </a:outerShdw>
          </a:effectLst>
        </p:spPr>
      </p:pic>
      <p:sp>
        <p:nvSpPr>
          <p:cNvPr id="98" name="Google Shape;98;p1"/>
          <p:cNvSpPr txBox="1"/>
          <p:nvPr/>
        </p:nvSpPr>
        <p:spPr>
          <a:xfrm>
            <a:off x="1736720" y="6858000"/>
            <a:ext cx="94278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FFFF00"/>
                </a:solidFill>
                <a:latin typeface="Calibri"/>
                <a:ea typeface="Calibri"/>
                <a:cs typeface="Calibri"/>
                <a:sym typeface="Calibri"/>
              </a:rPr>
              <a:t>Bài giảng full (minh họa) tại: https://youtu.be/bAzo8ylEwvo</a:t>
            </a:r>
            <a:endParaRPr sz="2500" b="0" i="0" u="none" strike="noStrike" cap="none">
              <a:solidFill>
                <a:srgbClr val="FFFF00"/>
              </a:solidFill>
              <a:latin typeface="Calibri"/>
              <a:ea typeface="Calibri"/>
              <a:cs typeface="Calibri"/>
              <a:sym typeface="Calibri"/>
            </a:endParaRPr>
          </a:p>
        </p:txBody>
      </p:sp>
      <p:sp>
        <p:nvSpPr>
          <p:cNvPr id="99" name="Google Shape;99;p1"/>
          <p:cNvSpPr/>
          <p:nvPr/>
        </p:nvSpPr>
        <p:spPr>
          <a:xfrm>
            <a:off x="0" y="4192532"/>
            <a:ext cx="9817298"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3500" b="0" i="0" u="sng" strike="noStrike" cap="none">
                <a:solidFill>
                  <a:schemeClr val="lt1"/>
                </a:solidFill>
                <a:latin typeface="Arial"/>
                <a:ea typeface="Arial"/>
                <a:cs typeface="Arial"/>
                <a:sym typeface="Arial"/>
              </a:rPr>
              <a:t>Bài 6:</a:t>
            </a:r>
            <a:endParaRPr sz="3500" b="0"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lt1"/>
                </a:solidFill>
                <a:latin typeface="Arial"/>
                <a:ea typeface="Arial"/>
                <a:cs typeface="Arial"/>
                <a:sym typeface="Arial"/>
              </a:rPr>
              <a:t>TƯỢNG CHÂN DUNG NHÂN VẬT</a:t>
            </a:r>
            <a:endParaRPr sz="37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p:tgtEl>
                                          <p:spTgt spid="95"/>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1000"/>
                                        <p:tgtEl>
                                          <p:spTgt spid="93"/>
                                        </p:tgtEl>
                                      </p:cBhvr>
                                    </p:animEffect>
                                  </p:childTnLst>
                                </p:cTn>
                              </p:par>
                              <p:par>
                                <p:cTn id="16" presetID="10" presetClass="entr" presetSubtype="0" fill="hold" nodeType="withEffect">
                                  <p:stCondLst>
                                    <p:cond delay="40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500"/>
                                        <p:tgtEl>
                                          <p:spTgt spid="94"/>
                                        </p:tgtEl>
                                      </p:cBhvr>
                                    </p:animEffect>
                                  </p:childTnLst>
                                </p:cTn>
                              </p:par>
                              <p:par>
                                <p:cTn id="19" presetID="10" presetClass="entr" presetSubtype="0" fill="hold" nodeType="withEffect">
                                  <p:stCondLst>
                                    <p:cond delay="700"/>
                                  </p:stCondLst>
                                  <p:childTnLst>
                                    <p:set>
                                      <p:cBhvr>
                                        <p:cTn id="20" dur="1" fill="hold">
                                          <p:stCondLst>
                                            <p:cond delay="0"/>
                                          </p:stCondLst>
                                        </p:cTn>
                                        <p:tgtEl>
                                          <p:spTgt spid="99"/>
                                        </p:tgtEl>
                                        <p:attrNameLst>
                                          <p:attrName>style.visibility</p:attrName>
                                        </p:attrNameLst>
                                      </p:cBhvr>
                                      <p:to>
                                        <p:strVal val="visible"/>
                                      </p:to>
                                    </p:set>
                                    <p:animEffect transition="in" filter="fade">
                                      <p:cBhvr>
                                        <p:cTn id="21"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pic>
        <p:nvPicPr>
          <p:cNvPr id="105" name="Google Shape;105;p2"/>
          <p:cNvPicPr preferRelativeResize="0"/>
          <p:nvPr/>
        </p:nvPicPr>
        <p:blipFill rotWithShape="1">
          <a:blip r:embed="rId4">
            <a:alphaModFix/>
          </a:blip>
          <a:srcRect/>
          <a:stretch/>
        </p:blipFill>
        <p:spPr>
          <a:xfrm>
            <a:off x="0" y="-46019"/>
            <a:ext cx="12192000" cy="6960426"/>
          </a:xfrm>
          <a:prstGeom prst="rect">
            <a:avLst/>
          </a:prstGeom>
          <a:noFill/>
          <a:ln>
            <a:noFill/>
          </a:ln>
        </p:spPr>
      </p:pic>
      <p:sp>
        <p:nvSpPr>
          <p:cNvPr id="106" name="Google Shape;106;p2"/>
          <p:cNvSpPr/>
          <p:nvPr/>
        </p:nvSpPr>
        <p:spPr>
          <a:xfrm>
            <a:off x="0" y="2220685"/>
            <a:ext cx="12192000" cy="3610489"/>
          </a:xfrm>
          <a:prstGeom prst="rect">
            <a:avLst/>
          </a:prstGeom>
          <a:solidFill>
            <a:schemeClr val="dk1">
              <a:alpha val="309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p:cNvSpPr txBox="1"/>
          <p:nvPr/>
        </p:nvSpPr>
        <p:spPr>
          <a:xfrm>
            <a:off x="2815693" y="803626"/>
            <a:ext cx="6595672" cy="1339187"/>
          </a:xfrm>
          <a:prstGeom prst="rect">
            <a:avLst/>
          </a:prstGeom>
          <a:noFill/>
          <a:ln>
            <a:noFill/>
          </a:ln>
        </p:spPr>
        <p:txBody>
          <a:bodyPr spcFirstLastPara="1" wrap="square" lIns="91425" tIns="91425" rIns="91425" bIns="91425" anchor="b" anchorCtr="0">
            <a:noAutofit/>
          </a:bodyPr>
          <a:lstStyle/>
          <a:p>
            <a:pPr marL="0" marR="0" lvl="0" indent="0" algn="r" rtl="0">
              <a:lnSpc>
                <a:spcPct val="90000"/>
              </a:lnSpc>
              <a:spcBef>
                <a:spcPts val="0"/>
              </a:spcBef>
              <a:spcAft>
                <a:spcPts val="0"/>
              </a:spcAft>
              <a:buClr>
                <a:srgbClr val="FEE599"/>
              </a:buClr>
              <a:buSzPts val="5500"/>
              <a:buFont typeface="Roboto"/>
              <a:buNone/>
            </a:pPr>
            <a:r>
              <a:rPr lang="en-US" sz="5500" b="1" i="0" u="none" strike="noStrike" cap="none">
                <a:solidFill>
                  <a:srgbClr val="FEE599"/>
                </a:solidFill>
                <a:latin typeface="Roboto"/>
                <a:ea typeface="Roboto"/>
                <a:cs typeface="Roboto"/>
                <a:sym typeface="Roboto"/>
              </a:rPr>
              <a:t>YÊU CẦU CẦN ĐẠT</a:t>
            </a:r>
            <a:endParaRPr sz="5500" b="1" i="0" u="none" strike="noStrike" cap="none">
              <a:solidFill>
                <a:srgbClr val="FEE599"/>
              </a:solidFill>
              <a:latin typeface="Roboto"/>
              <a:ea typeface="Roboto"/>
              <a:cs typeface="Roboto"/>
              <a:sym typeface="Roboto"/>
            </a:endParaRPr>
          </a:p>
        </p:txBody>
      </p:sp>
      <p:sp>
        <p:nvSpPr>
          <p:cNvPr id="108" name="Google Shape;108;p2"/>
          <p:cNvSpPr txBox="1"/>
          <p:nvPr/>
        </p:nvSpPr>
        <p:spPr>
          <a:xfrm>
            <a:off x="655598" y="2553394"/>
            <a:ext cx="11200649" cy="29238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300" b="0" i="0" u="none" strike="noStrike" cap="none">
                <a:solidFill>
                  <a:schemeClr val="lt1"/>
                </a:solidFill>
                <a:latin typeface="Arial"/>
                <a:ea typeface="Arial"/>
                <a:cs typeface="Arial"/>
                <a:sym typeface="Arial"/>
              </a:rPr>
              <a:t>– Nêu được khái quát về thành tựu, một số tác giả, tác phẩm tiêu biểu của điêu khắc hiện đại Việt Nam. Chỉ ra được cách tạo hình khối, chất cảm cho tượng chân dung nhân vật. </a:t>
            </a:r>
            <a:endParaRPr/>
          </a:p>
          <a:p>
            <a:pPr marL="0" marR="0" lvl="0" indent="0" algn="l" rtl="0">
              <a:lnSpc>
                <a:spcPct val="100000"/>
              </a:lnSpc>
              <a:spcBef>
                <a:spcPts val="0"/>
              </a:spcBef>
              <a:spcAft>
                <a:spcPts val="0"/>
              </a:spcAft>
              <a:buNone/>
            </a:pPr>
            <a:r>
              <a:rPr lang="en-US" sz="2300" b="0" i="0" u="none" strike="noStrike" cap="none">
                <a:solidFill>
                  <a:schemeClr val="lt1"/>
                </a:solidFill>
                <a:latin typeface="Arial"/>
                <a:ea typeface="Arial"/>
                <a:cs typeface="Arial"/>
                <a:sym typeface="Arial"/>
              </a:rPr>
              <a:t>– Tạo được tượng chân dung nhân vật có tỉ lệ hài hoà với hình mẫu bằng đất nặn. </a:t>
            </a:r>
            <a:endParaRPr/>
          </a:p>
          <a:p>
            <a:pPr marL="0" marR="0" lvl="0" indent="0" algn="l" rtl="0">
              <a:lnSpc>
                <a:spcPct val="100000"/>
              </a:lnSpc>
              <a:spcBef>
                <a:spcPts val="0"/>
              </a:spcBef>
              <a:spcAft>
                <a:spcPts val="0"/>
              </a:spcAft>
              <a:buNone/>
            </a:pPr>
            <a:r>
              <a:rPr lang="en-US" sz="2300" b="0" i="0" u="none" strike="noStrike" cap="none">
                <a:solidFill>
                  <a:schemeClr val="lt1"/>
                </a:solidFill>
                <a:latin typeface="Arial"/>
                <a:ea typeface="Arial"/>
                <a:cs typeface="Arial"/>
                <a:sym typeface="Arial"/>
              </a:rPr>
              <a:t>– Sử dụng được cách tạo khối, chất cảm cho tượng chân dung nhân vật em yêu thích. </a:t>
            </a:r>
            <a:endParaRPr/>
          </a:p>
          <a:p>
            <a:pPr marL="0" marR="0" lvl="0" indent="0" algn="l" rtl="0">
              <a:lnSpc>
                <a:spcPct val="100000"/>
              </a:lnSpc>
              <a:spcBef>
                <a:spcPts val="0"/>
              </a:spcBef>
              <a:spcAft>
                <a:spcPts val="0"/>
              </a:spcAft>
              <a:buNone/>
            </a:pPr>
            <a:r>
              <a:rPr lang="en-US" sz="2300" b="0" i="0" u="none" strike="noStrike" cap="none">
                <a:solidFill>
                  <a:schemeClr val="lt1"/>
                </a:solidFill>
                <a:latin typeface="Arial"/>
                <a:ea typeface="Arial"/>
                <a:cs typeface="Arial"/>
                <a:sym typeface="Arial"/>
              </a:rPr>
              <a:t>– Tôn trọng sự khác biệt về cách thể hiện đặc điểm riêng bên ngoài và cảm xúc của mỗi cá nhân trong cuộc sống.</a:t>
            </a:r>
            <a:endParaRPr/>
          </a:p>
        </p:txBody>
      </p:sp>
      <p:pic>
        <p:nvPicPr>
          <p:cNvPr id="109" name="Google Shape;109;p2"/>
          <p:cNvPicPr preferRelativeResize="0"/>
          <p:nvPr/>
        </p:nvPicPr>
        <p:blipFill rotWithShape="1">
          <a:blip r:embed="rId5">
            <a:alphaModFix/>
          </a:blip>
          <a:srcRect/>
          <a:stretch/>
        </p:blipFill>
        <p:spPr>
          <a:xfrm>
            <a:off x="1770300" y="522513"/>
            <a:ext cx="1538958" cy="1804539"/>
          </a:xfrm>
          <a:prstGeom prst="rect">
            <a:avLst/>
          </a:prstGeom>
          <a:noFill/>
          <a:ln w="25400" cap="flat" cmpd="sng">
            <a:solidFill>
              <a:schemeClr val="lt1"/>
            </a:solidFill>
            <a:prstDash val="solid"/>
            <a:round/>
            <a:headEnd type="none" w="sm" len="sm"/>
            <a:tailEnd type="none" w="sm" len="sm"/>
          </a:ln>
        </p:spPr>
      </p:pic>
      <p:sp>
        <p:nvSpPr>
          <p:cNvPr id="110" name="Google Shape;110;p2"/>
          <p:cNvSpPr txBox="1"/>
          <p:nvPr/>
        </p:nvSpPr>
        <p:spPr>
          <a:xfrm>
            <a:off x="2278453" y="6854242"/>
            <a:ext cx="84351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FFFF00"/>
                </a:solidFill>
                <a:latin typeface="Calibri"/>
                <a:ea typeface="Calibri"/>
                <a:cs typeface="Calibri"/>
                <a:sym typeface="Calibri"/>
              </a:rPr>
              <a:t>Bài giảng full (minh họa) tại: https://youtu.be/bAzo8ylEwvo</a:t>
            </a:r>
            <a:endParaRPr sz="2500" b="0" i="0" u="none" strike="noStrike" cap="none">
              <a:solidFill>
                <a:srgbClr val="FFFF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800"/>
                                        <p:tgtEl>
                                          <p:spTgt spid="107"/>
                                        </p:tgtEl>
                                      </p:cBhvr>
                                    </p:animEffect>
                                  </p:childTnLst>
                                </p:cTn>
                              </p:par>
                              <p:par>
                                <p:cTn id="8" presetID="2" presetClass="entr" presetSubtype="8" fill="hold" nodeType="withEffect">
                                  <p:stCondLst>
                                    <p:cond delay="200"/>
                                  </p:stCondLst>
                                  <p:childTnLst>
                                    <p:set>
                                      <p:cBhvr>
                                        <p:cTn id="9" dur="1" fill="hold">
                                          <p:stCondLst>
                                            <p:cond delay="0"/>
                                          </p:stCondLst>
                                        </p:cTn>
                                        <p:tgtEl>
                                          <p:spTgt spid="109"/>
                                        </p:tgtEl>
                                        <p:attrNameLst>
                                          <p:attrName>style.visibility</p:attrName>
                                        </p:attrNameLst>
                                      </p:cBhvr>
                                      <p:to>
                                        <p:strVal val="visible"/>
                                      </p:to>
                                    </p:set>
                                    <p:anim calcmode="lin" valueType="num">
                                      <p:cBhvr additive="base">
                                        <p:cTn id="10" dur="500"/>
                                        <p:tgtEl>
                                          <p:spTgt spid="109"/>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700"/>
                                  </p:stCondLst>
                                  <p:childTnLst>
                                    <p:set>
                                      <p:cBhvr>
                                        <p:cTn id="12" dur="1" fill="hold">
                                          <p:stCondLst>
                                            <p:cond delay="0"/>
                                          </p:stCondLst>
                                        </p:cTn>
                                        <p:tgtEl>
                                          <p:spTgt spid="106"/>
                                        </p:tgtEl>
                                        <p:attrNameLst>
                                          <p:attrName>style.visibility</p:attrName>
                                        </p:attrNameLst>
                                      </p:cBhvr>
                                      <p:to>
                                        <p:strVal val="visible"/>
                                      </p:to>
                                    </p:set>
                                    <p:anim calcmode="lin" valueType="num">
                                      <p:cBhvr additive="base">
                                        <p:cTn id="13" dur="1000"/>
                                        <p:tgtEl>
                                          <p:spTgt spid="106"/>
                                        </p:tgtEl>
                                        <p:attrNameLst>
                                          <p:attrName>ppt_x</p:attrName>
                                        </p:attrNameLst>
                                      </p:cBhvr>
                                      <p:tavLst>
                                        <p:tav tm="0">
                                          <p:val>
                                            <p:strVal val="#ppt_x+1"/>
                                          </p:val>
                                        </p:tav>
                                        <p:tav tm="100000">
                                          <p:val>
                                            <p:strVal val="#ppt_x"/>
                                          </p:val>
                                        </p:tav>
                                      </p:tavLst>
                                    </p:anim>
                                  </p:childTnLst>
                                </p:cTn>
                              </p:par>
                              <p:par>
                                <p:cTn id="14" presetID="10" presetClass="entr" presetSubtype="0" fill="hold" nodeType="withEffect">
                                  <p:stCondLst>
                                    <p:cond delay="120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7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55000"/>
          </a:blip>
          <a:stretch>
            <a:fillRect/>
          </a:stretch>
        </a:blipFill>
        <a:effectLst/>
      </p:bgPr>
    </p:bg>
    <p:spTree>
      <p:nvGrpSpPr>
        <p:cNvPr id="1" name="Shape 116"/>
        <p:cNvGrpSpPr/>
        <p:nvPr/>
      </p:nvGrpSpPr>
      <p:grpSpPr>
        <a:xfrm>
          <a:off x="0" y="0"/>
          <a:ext cx="0" cy="0"/>
          <a:chOff x="0" y="0"/>
          <a:chExt cx="0" cy="0"/>
        </a:xfrm>
      </p:grpSpPr>
      <p:pic>
        <p:nvPicPr>
          <p:cNvPr id="117" name="Google Shape;117;p3"/>
          <p:cNvPicPr preferRelativeResize="0"/>
          <p:nvPr/>
        </p:nvPicPr>
        <p:blipFill rotWithShape="1">
          <a:blip r:embed="rId4">
            <a:alphaModFix/>
          </a:blip>
          <a:srcRect/>
          <a:stretch/>
        </p:blipFill>
        <p:spPr>
          <a:xfrm>
            <a:off x="-151854" y="0"/>
            <a:ext cx="12343854" cy="6943402"/>
          </a:xfrm>
          <a:prstGeom prst="rect">
            <a:avLst/>
          </a:prstGeom>
          <a:noFill/>
          <a:ln>
            <a:noFill/>
          </a:ln>
        </p:spPr>
      </p:pic>
      <p:sp>
        <p:nvSpPr>
          <p:cNvPr id="118" name="Google Shape;118;p3"/>
          <p:cNvSpPr/>
          <p:nvPr/>
        </p:nvSpPr>
        <p:spPr>
          <a:xfrm>
            <a:off x="-151855" y="1508760"/>
            <a:ext cx="12343855" cy="4815840"/>
          </a:xfrm>
          <a:prstGeom prst="rect">
            <a:avLst/>
          </a:prstGeom>
          <a:solidFill>
            <a:schemeClr val="dk1">
              <a:alpha val="6156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3"/>
          <p:cNvSpPr txBox="1"/>
          <p:nvPr/>
        </p:nvSpPr>
        <p:spPr>
          <a:xfrm>
            <a:off x="5593236" y="1389225"/>
            <a:ext cx="5201586" cy="1115198"/>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FFF2CC"/>
              </a:buClr>
              <a:buSzPts val="8000"/>
              <a:buFont typeface="Roboto"/>
              <a:buNone/>
            </a:pPr>
            <a:r>
              <a:rPr lang="en-US" sz="5000" b="1" i="0" u="none" strike="noStrike" cap="none">
                <a:solidFill>
                  <a:srgbClr val="FFF2CC"/>
                </a:solidFill>
                <a:latin typeface="Roboto"/>
                <a:ea typeface="Roboto"/>
                <a:cs typeface="Roboto"/>
                <a:sym typeface="Roboto"/>
              </a:rPr>
              <a:t>NỘI DUNG</a:t>
            </a:r>
            <a:endParaRPr sz="5000" b="1" i="0" u="none" strike="noStrike" cap="none">
              <a:solidFill>
                <a:srgbClr val="FFF2CC"/>
              </a:solidFill>
              <a:latin typeface="Roboto"/>
              <a:ea typeface="Roboto"/>
              <a:cs typeface="Roboto"/>
              <a:sym typeface="Roboto"/>
            </a:endParaRPr>
          </a:p>
        </p:txBody>
      </p:sp>
      <p:sp>
        <p:nvSpPr>
          <p:cNvPr id="120" name="Google Shape;120;p3"/>
          <p:cNvSpPr txBox="1"/>
          <p:nvPr/>
        </p:nvSpPr>
        <p:spPr>
          <a:xfrm>
            <a:off x="2902497" y="2504423"/>
            <a:ext cx="9170683" cy="3247861"/>
          </a:xfrm>
          <a:prstGeom prst="rect">
            <a:avLst/>
          </a:prstGeom>
          <a:noFill/>
          <a:ln>
            <a:noFill/>
          </a:ln>
        </p:spPr>
        <p:txBody>
          <a:bodyPr spcFirstLastPara="1" wrap="square" lIns="91425" tIns="91425" rIns="91425" bIns="91425" anchor="t" anchorCtr="0">
            <a:noAutofit/>
          </a:bodyPr>
          <a:lstStyle/>
          <a:p>
            <a:pPr marL="514350" marR="0" lvl="0" indent="-514350" algn="l" rtl="0">
              <a:lnSpc>
                <a:spcPct val="100000"/>
              </a:lnSpc>
              <a:spcBef>
                <a:spcPts val="1200"/>
              </a:spcBef>
              <a:spcAft>
                <a:spcPts val="0"/>
              </a:spcAft>
              <a:buClr>
                <a:schemeClr val="lt1"/>
              </a:buClr>
              <a:buSzPts val="2700"/>
              <a:buFont typeface="Calibri"/>
              <a:buAutoNum type="arabicPeriod"/>
            </a:pPr>
            <a:r>
              <a:rPr lang="en-US" sz="2500" b="0" i="0" u="none" strike="noStrike" cap="none">
                <a:solidFill>
                  <a:schemeClr val="lt1"/>
                </a:solidFill>
                <a:latin typeface="Tahoma"/>
                <a:ea typeface="Tahoma"/>
                <a:cs typeface="Tahoma"/>
                <a:sym typeface="Tahoma"/>
              </a:rPr>
              <a:t>Quan sát - nhận thức về về tượng chân dung của điêu khắc hiện đại Việt Nam.</a:t>
            </a:r>
            <a:endParaRPr sz="2500" b="0" i="0" u="none" strike="noStrike" cap="none">
              <a:solidFill>
                <a:srgbClr val="000000"/>
              </a:solidFill>
              <a:latin typeface="Arial"/>
              <a:ea typeface="Arial"/>
              <a:cs typeface="Arial"/>
              <a:sym typeface="Arial"/>
            </a:endParaRPr>
          </a:p>
          <a:p>
            <a:pPr marL="514350" marR="0" lvl="0" indent="-514350" algn="l" rtl="0">
              <a:lnSpc>
                <a:spcPct val="100000"/>
              </a:lnSpc>
              <a:spcBef>
                <a:spcPts val="1200"/>
              </a:spcBef>
              <a:spcAft>
                <a:spcPts val="0"/>
              </a:spcAft>
              <a:buClr>
                <a:schemeClr val="lt1"/>
              </a:buClr>
              <a:buSzPts val="2700"/>
              <a:buFont typeface="Calibri"/>
              <a:buAutoNum type="arabicPeriod"/>
            </a:pPr>
            <a:r>
              <a:rPr lang="en-US" sz="2500" b="0" i="0" u="none" strike="noStrike" cap="none">
                <a:solidFill>
                  <a:schemeClr val="lt1"/>
                </a:solidFill>
                <a:latin typeface="Tahoma"/>
                <a:ea typeface="Tahoma"/>
                <a:cs typeface="Tahoma"/>
                <a:sym typeface="Tahoma"/>
              </a:rPr>
              <a:t>Cách tạo tượng chân dung bằng đất nặn.</a:t>
            </a:r>
            <a:endParaRPr sz="2500" b="0" i="0" u="none" strike="noStrike" cap="none">
              <a:solidFill>
                <a:schemeClr val="lt1"/>
              </a:solidFill>
              <a:latin typeface="Tahoma"/>
              <a:ea typeface="Tahoma"/>
              <a:cs typeface="Tahoma"/>
              <a:sym typeface="Tahoma"/>
            </a:endParaRPr>
          </a:p>
          <a:p>
            <a:pPr marL="514350" marR="0" lvl="0" indent="-514350" algn="l" rtl="0">
              <a:lnSpc>
                <a:spcPct val="100000"/>
              </a:lnSpc>
              <a:spcBef>
                <a:spcPts val="1200"/>
              </a:spcBef>
              <a:spcAft>
                <a:spcPts val="0"/>
              </a:spcAft>
              <a:buClr>
                <a:schemeClr val="lt1"/>
              </a:buClr>
              <a:buSzPts val="2700"/>
              <a:buFont typeface="Calibri"/>
              <a:buAutoNum type="arabicPeriod"/>
            </a:pPr>
            <a:r>
              <a:rPr lang="en-US" sz="2500" b="0" i="0" u="none" strike="noStrike" cap="none">
                <a:solidFill>
                  <a:schemeClr val="lt1"/>
                </a:solidFill>
                <a:latin typeface="Tahoma"/>
                <a:ea typeface="Tahoma"/>
                <a:cs typeface="Tahoma"/>
                <a:sym typeface="Tahoma"/>
              </a:rPr>
              <a:t>Tạo tượng chân dung nhân vật.</a:t>
            </a:r>
            <a:endParaRPr sz="2500" b="0" i="0" u="none" strike="noStrike" cap="none">
              <a:solidFill>
                <a:schemeClr val="lt1"/>
              </a:solidFill>
              <a:latin typeface="Tahoma"/>
              <a:ea typeface="Tahoma"/>
              <a:cs typeface="Tahoma"/>
              <a:sym typeface="Tahoma"/>
            </a:endParaRPr>
          </a:p>
          <a:p>
            <a:pPr marL="514350" marR="0" lvl="0" indent="-514350" algn="l" rtl="0">
              <a:lnSpc>
                <a:spcPct val="100000"/>
              </a:lnSpc>
              <a:spcBef>
                <a:spcPts val="1200"/>
              </a:spcBef>
              <a:spcAft>
                <a:spcPts val="0"/>
              </a:spcAft>
              <a:buClr>
                <a:schemeClr val="lt1"/>
              </a:buClr>
              <a:buSzPts val="2700"/>
              <a:buFont typeface="Calibri"/>
              <a:buAutoNum type="arabicPeriod"/>
            </a:pPr>
            <a:r>
              <a:rPr lang="en-US" sz="2500" b="0" i="0" u="none" strike="noStrike" cap="none">
                <a:solidFill>
                  <a:schemeClr val="lt1"/>
                </a:solidFill>
                <a:latin typeface="Tahoma"/>
                <a:ea typeface="Tahoma"/>
                <a:cs typeface="Tahoma"/>
                <a:sym typeface="Tahoma"/>
              </a:rPr>
              <a:t>Trưng bày sản phẩm và chia sẻ.</a:t>
            </a:r>
            <a:endParaRPr/>
          </a:p>
          <a:p>
            <a:pPr marL="514350" marR="0" lvl="0" indent="-514350" algn="l" rtl="0">
              <a:lnSpc>
                <a:spcPct val="100000"/>
              </a:lnSpc>
              <a:spcBef>
                <a:spcPts val="1200"/>
              </a:spcBef>
              <a:spcAft>
                <a:spcPts val="0"/>
              </a:spcAft>
              <a:buClr>
                <a:schemeClr val="lt1"/>
              </a:buClr>
              <a:buSzPts val="2700"/>
              <a:buFont typeface="Calibri"/>
              <a:buAutoNum type="arabicPeriod"/>
            </a:pPr>
            <a:r>
              <a:rPr lang="en-US" sz="2500" b="0" i="0" u="none" strike="noStrike" cap="none">
                <a:solidFill>
                  <a:schemeClr val="lt1"/>
                </a:solidFill>
                <a:latin typeface="Tahoma"/>
                <a:ea typeface="Tahoma"/>
                <a:cs typeface="Tahoma"/>
                <a:sym typeface="Tahoma"/>
              </a:rPr>
              <a:t>Tìm hiểu tác giả và tác phẩm điêu khắc hiện đại Việt Nam.</a:t>
            </a:r>
            <a:endParaRPr sz="2500" b="0" i="0" u="none" strike="noStrike" cap="none">
              <a:solidFill>
                <a:schemeClr val="lt1"/>
              </a:solidFill>
              <a:latin typeface="Tahoma"/>
              <a:ea typeface="Tahoma"/>
              <a:cs typeface="Tahoma"/>
              <a:sym typeface="Tahoma"/>
            </a:endParaRPr>
          </a:p>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rgbClr val="4C5D67"/>
              </a:solidFill>
              <a:latin typeface="Tahoma"/>
              <a:ea typeface="Tahoma"/>
              <a:cs typeface="Tahoma"/>
              <a:sym typeface="Tahoma"/>
            </a:endParaRPr>
          </a:p>
        </p:txBody>
      </p:sp>
      <p:pic>
        <p:nvPicPr>
          <p:cNvPr id="121" name="Google Shape;121;p3"/>
          <p:cNvPicPr preferRelativeResize="0"/>
          <p:nvPr/>
        </p:nvPicPr>
        <p:blipFill rotWithShape="1">
          <a:blip r:embed="rId5">
            <a:alphaModFix/>
          </a:blip>
          <a:srcRect/>
          <a:stretch/>
        </p:blipFill>
        <p:spPr>
          <a:xfrm>
            <a:off x="391886" y="2232983"/>
            <a:ext cx="2071679" cy="29940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2" presetClass="entr" presetSubtype="8" fill="hold" nodeType="withEffect">
                                  <p:stCondLst>
                                    <p:cond delay="200"/>
                                  </p:stCondLst>
                                  <p:childTnLst>
                                    <p:set>
                                      <p:cBhvr>
                                        <p:cTn id="9" dur="1" fill="hold">
                                          <p:stCondLst>
                                            <p:cond delay="0"/>
                                          </p:stCondLst>
                                        </p:cTn>
                                        <p:tgtEl>
                                          <p:spTgt spid="118"/>
                                        </p:tgtEl>
                                        <p:attrNameLst>
                                          <p:attrName>style.visibility</p:attrName>
                                        </p:attrNameLst>
                                      </p:cBhvr>
                                      <p:to>
                                        <p:strVal val="visible"/>
                                      </p:to>
                                    </p:set>
                                    <p:anim calcmode="lin" valueType="num">
                                      <p:cBhvr additive="base">
                                        <p:cTn id="10" dur="500"/>
                                        <p:tgtEl>
                                          <p:spTgt spid="118"/>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900"/>
                                  </p:stCondLst>
                                  <p:childTnLst>
                                    <p:set>
                                      <p:cBhvr>
                                        <p:cTn id="12" dur="1" fill="hold">
                                          <p:stCondLst>
                                            <p:cond delay="0"/>
                                          </p:stCondLst>
                                        </p:cTn>
                                        <p:tgtEl>
                                          <p:spTgt spid="120">
                                            <p:txEl>
                                              <p:pRg st="0" end="0"/>
                                            </p:txEl>
                                          </p:spTgt>
                                        </p:tgtEl>
                                        <p:attrNameLst>
                                          <p:attrName>style.visibility</p:attrName>
                                        </p:attrNameLst>
                                      </p:cBhvr>
                                      <p:to>
                                        <p:strVal val="visible"/>
                                      </p:to>
                                    </p:set>
                                    <p:anim calcmode="lin" valueType="num">
                                      <p:cBhvr additive="base">
                                        <p:cTn id="13" dur="500"/>
                                        <p:tgtEl>
                                          <p:spTgt spid="120">
                                            <p:txEl>
                                              <p:pRg st="0" end="0"/>
                                            </p:txEl>
                                          </p:spTgt>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900"/>
                                  </p:stCondLst>
                                  <p:childTnLst>
                                    <p:set>
                                      <p:cBhvr>
                                        <p:cTn id="15" dur="1" fill="hold">
                                          <p:stCondLst>
                                            <p:cond delay="0"/>
                                          </p:stCondLst>
                                        </p:cTn>
                                        <p:tgtEl>
                                          <p:spTgt spid="120">
                                            <p:txEl>
                                              <p:pRg st="1" end="1"/>
                                            </p:txEl>
                                          </p:spTgt>
                                        </p:tgtEl>
                                        <p:attrNameLst>
                                          <p:attrName>style.visibility</p:attrName>
                                        </p:attrNameLst>
                                      </p:cBhvr>
                                      <p:to>
                                        <p:strVal val="visible"/>
                                      </p:to>
                                    </p:set>
                                    <p:anim calcmode="lin" valueType="num">
                                      <p:cBhvr additive="base">
                                        <p:cTn id="16" dur="500"/>
                                        <p:tgtEl>
                                          <p:spTgt spid="120">
                                            <p:txEl>
                                              <p:pRg st="1" end="1"/>
                                            </p:txEl>
                                          </p:spTgt>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900"/>
                                  </p:stCondLst>
                                  <p:childTnLst>
                                    <p:set>
                                      <p:cBhvr>
                                        <p:cTn id="18" dur="1" fill="hold">
                                          <p:stCondLst>
                                            <p:cond delay="0"/>
                                          </p:stCondLst>
                                        </p:cTn>
                                        <p:tgtEl>
                                          <p:spTgt spid="120">
                                            <p:txEl>
                                              <p:pRg st="2" end="2"/>
                                            </p:txEl>
                                          </p:spTgt>
                                        </p:tgtEl>
                                        <p:attrNameLst>
                                          <p:attrName>style.visibility</p:attrName>
                                        </p:attrNameLst>
                                      </p:cBhvr>
                                      <p:to>
                                        <p:strVal val="visible"/>
                                      </p:to>
                                    </p:set>
                                    <p:anim calcmode="lin" valueType="num">
                                      <p:cBhvr additive="base">
                                        <p:cTn id="19" dur="500"/>
                                        <p:tgtEl>
                                          <p:spTgt spid="120">
                                            <p:txEl>
                                              <p:pRg st="2" end="2"/>
                                            </p:txEl>
                                          </p:spTgt>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900"/>
                                  </p:stCondLst>
                                  <p:childTnLst>
                                    <p:set>
                                      <p:cBhvr>
                                        <p:cTn id="21" dur="1" fill="hold">
                                          <p:stCondLst>
                                            <p:cond delay="0"/>
                                          </p:stCondLst>
                                        </p:cTn>
                                        <p:tgtEl>
                                          <p:spTgt spid="120">
                                            <p:txEl>
                                              <p:pRg st="3" end="3"/>
                                            </p:txEl>
                                          </p:spTgt>
                                        </p:tgtEl>
                                        <p:attrNameLst>
                                          <p:attrName>style.visibility</p:attrName>
                                        </p:attrNameLst>
                                      </p:cBhvr>
                                      <p:to>
                                        <p:strVal val="visible"/>
                                      </p:to>
                                    </p:set>
                                    <p:anim calcmode="lin" valueType="num">
                                      <p:cBhvr additive="base">
                                        <p:cTn id="22" dur="500"/>
                                        <p:tgtEl>
                                          <p:spTgt spid="120">
                                            <p:txEl>
                                              <p:pRg st="3" end="3"/>
                                            </p:txEl>
                                          </p:spTgt>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900"/>
                                  </p:stCondLst>
                                  <p:childTnLst>
                                    <p:set>
                                      <p:cBhvr>
                                        <p:cTn id="24" dur="1" fill="hold">
                                          <p:stCondLst>
                                            <p:cond delay="0"/>
                                          </p:stCondLst>
                                        </p:cTn>
                                        <p:tgtEl>
                                          <p:spTgt spid="120">
                                            <p:txEl>
                                              <p:pRg st="4" end="4"/>
                                            </p:txEl>
                                          </p:spTgt>
                                        </p:tgtEl>
                                        <p:attrNameLst>
                                          <p:attrName>style.visibility</p:attrName>
                                        </p:attrNameLst>
                                      </p:cBhvr>
                                      <p:to>
                                        <p:strVal val="visible"/>
                                      </p:to>
                                    </p:set>
                                    <p:anim calcmode="lin" valueType="num">
                                      <p:cBhvr additive="base">
                                        <p:cTn id="25" dur="500"/>
                                        <p:tgtEl>
                                          <p:spTgt spid="120">
                                            <p:txEl>
                                              <p:pRg st="4" end="4"/>
                                            </p:txEl>
                                          </p:spTgt>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900"/>
                                  </p:stCondLst>
                                  <p:childTnLst>
                                    <p:set>
                                      <p:cBhvr>
                                        <p:cTn id="27" dur="1" fill="hold">
                                          <p:stCondLst>
                                            <p:cond delay="0"/>
                                          </p:stCondLst>
                                        </p:cTn>
                                        <p:tgtEl>
                                          <p:spTgt spid="120">
                                            <p:txEl>
                                              <p:pRg st="5" end="5"/>
                                            </p:txEl>
                                          </p:spTgt>
                                        </p:tgtEl>
                                        <p:attrNameLst>
                                          <p:attrName>style.visibility</p:attrName>
                                        </p:attrNameLst>
                                      </p:cBhvr>
                                      <p:to>
                                        <p:strVal val="visible"/>
                                      </p:to>
                                    </p:set>
                                    <p:anim calcmode="lin" valueType="num">
                                      <p:cBhvr additive="base">
                                        <p:cTn id="28" dur="500"/>
                                        <p:tgtEl>
                                          <p:spTgt spid="120">
                                            <p:txEl>
                                              <p:pRg st="5" end="5"/>
                                            </p:txEl>
                                          </p:spTgt>
                                        </p:tgtEl>
                                        <p:attrNameLst>
                                          <p:attrName>ppt_x</p:attrName>
                                        </p:attrNameLst>
                                      </p:cBhvr>
                                      <p:tavLst>
                                        <p:tav tm="0">
                                          <p:val>
                                            <p:strVal val="#ppt_x+1"/>
                                          </p:val>
                                        </p:tav>
                                        <p:tav tm="100000">
                                          <p:val>
                                            <p:strVal val="#ppt_x"/>
                                          </p:val>
                                        </p:tav>
                                      </p:tavLst>
                                    </p:anim>
                                  </p:childTnLst>
                                </p:cTn>
                              </p:par>
                              <p:par>
                                <p:cTn id="29" presetID="10" presetClass="entr" presetSubtype="0" fill="hold" nodeType="withEffect">
                                  <p:stCondLst>
                                    <p:cond delay="400"/>
                                  </p:stCondLst>
                                  <p:childTnLst>
                                    <p:set>
                                      <p:cBhvr>
                                        <p:cTn id="30" dur="1" fill="hold">
                                          <p:stCondLst>
                                            <p:cond delay="0"/>
                                          </p:stCondLst>
                                        </p:cTn>
                                        <p:tgtEl>
                                          <p:spTgt spid="121"/>
                                        </p:tgtEl>
                                        <p:attrNameLst>
                                          <p:attrName>style.visibility</p:attrName>
                                        </p:attrNameLst>
                                      </p:cBhvr>
                                      <p:to>
                                        <p:strVal val="visible"/>
                                      </p:to>
                                    </p:set>
                                    <p:animEffect transition="in" filter="fade">
                                      <p:cBhvr>
                                        <p:cTn id="31"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4"/>
          <p:cNvSpPr/>
          <p:nvPr/>
        </p:nvSpPr>
        <p:spPr>
          <a:xfrm>
            <a:off x="1524728" y="221764"/>
            <a:ext cx="8711039" cy="723235"/>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US" sz="4100" b="1" i="0" u="none" strike="noStrike" cap="none">
                <a:solidFill>
                  <a:srgbClr val="FFD966"/>
                </a:solidFill>
                <a:latin typeface="Arial"/>
                <a:ea typeface="Arial"/>
                <a:cs typeface="Arial"/>
                <a:sym typeface="Arial"/>
              </a:rPr>
              <a:t>TƯỢNG CHÂN DUNG NHÂN VẬT</a:t>
            </a:r>
            <a:endParaRPr sz="4100" b="1" i="0" u="none" strike="noStrike" cap="none">
              <a:solidFill>
                <a:srgbClr val="FFD966"/>
              </a:solidFill>
              <a:latin typeface="Arial"/>
              <a:ea typeface="Arial"/>
              <a:cs typeface="Arial"/>
              <a:sym typeface="Arial"/>
            </a:endParaRPr>
          </a:p>
        </p:txBody>
      </p:sp>
      <p:sp>
        <p:nvSpPr>
          <p:cNvPr id="129" name="Google Shape;129;p4"/>
          <p:cNvSpPr/>
          <p:nvPr/>
        </p:nvSpPr>
        <p:spPr>
          <a:xfrm rot="10800000" flipH="1">
            <a:off x="7445829" y="2087877"/>
            <a:ext cx="4542165" cy="3215342"/>
          </a:xfrm>
          <a:custGeom>
            <a:avLst/>
            <a:gdLst/>
            <a:ahLst/>
            <a:cxnLst/>
            <a:rect l="l" t="t" r="r" b="b"/>
            <a:pathLst>
              <a:path w="6414354" h="3260612" extrusionOk="0">
                <a:moveTo>
                  <a:pt x="473954" y="543446"/>
                </a:moveTo>
                <a:cubicBezTo>
                  <a:pt x="473954" y="243309"/>
                  <a:pt x="449977" y="0"/>
                  <a:pt x="750114" y="0"/>
                </a:cubicBezTo>
                <a:lnTo>
                  <a:pt x="1463761" y="0"/>
                </a:lnTo>
                <a:lnTo>
                  <a:pt x="1463761" y="0"/>
                </a:lnTo>
                <a:lnTo>
                  <a:pt x="2948472" y="0"/>
                </a:lnTo>
                <a:lnTo>
                  <a:pt x="6150706" y="14068"/>
                </a:lnTo>
                <a:cubicBezTo>
                  <a:pt x="6450843" y="14068"/>
                  <a:pt x="6412798" y="243309"/>
                  <a:pt x="6412798" y="543446"/>
                </a:cubicBezTo>
                <a:lnTo>
                  <a:pt x="6412798" y="1902024"/>
                </a:lnTo>
                <a:lnTo>
                  <a:pt x="6412798" y="1902024"/>
                </a:lnTo>
                <a:lnTo>
                  <a:pt x="6412798" y="2717177"/>
                </a:lnTo>
                <a:lnTo>
                  <a:pt x="6412798" y="2717166"/>
                </a:lnTo>
                <a:cubicBezTo>
                  <a:pt x="6412798" y="3017303"/>
                  <a:pt x="6464911" y="3260612"/>
                  <a:pt x="5869352" y="3260612"/>
                </a:cubicBezTo>
                <a:lnTo>
                  <a:pt x="2948472" y="3260612"/>
                </a:lnTo>
                <a:lnTo>
                  <a:pt x="1463761" y="3260612"/>
                </a:lnTo>
                <a:lnTo>
                  <a:pt x="74864" y="3260612"/>
                </a:lnTo>
                <a:cubicBezTo>
                  <a:pt x="-225273" y="3260612"/>
                  <a:pt x="473954" y="3017303"/>
                  <a:pt x="473954" y="2717166"/>
                </a:cubicBezTo>
                <a:lnTo>
                  <a:pt x="473954" y="2717177"/>
                </a:lnTo>
                <a:lnTo>
                  <a:pt x="473954" y="1902024"/>
                </a:lnTo>
                <a:lnTo>
                  <a:pt x="473954" y="1902024"/>
                </a:lnTo>
                <a:lnTo>
                  <a:pt x="473954" y="543446"/>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4"/>
          <p:cNvSpPr txBox="1">
            <a:spLocks noGrp="1"/>
          </p:cNvSpPr>
          <p:nvPr>
            <p:ph type="title"/>
          </p:nvPr>
        </p:nvSpPr>
        <p:spPr>
          <a:xfrm>
            <a:off x="5101531" y="1330136"/>
            <a:ext cx="6790351" cy="80989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E599"/>
              </a:buClr>
              <a:buSzPct val="100000"/>
              <a:buNone/>
            </a:pPr>
            <a:r>
              <a:rPr lang="en-US" sz="2300" b="1">
                <a:solidFill>
                  <a:srgbClr val="FEE599"/>
                </a:solidFill>
                <a:latin typeface="Tahoma"/>
                <a:ea typeface="Tahoma"/>
                <a:cs typeface="Tahoma"/>
                <a:sym typeface="Tahoma"/>
              </a:rPr>
              <a:t>1. </a:t>
            </a:r>
            <a:r>
              <a:rPr lang="en-US" sz="2300" b="1" u="sng">
                <a:solidFill>
                  <a:srgbClr val="FEE599"/>
                </a:solidFill>
                <a:latin typeface="Tahoma"/>
                <a:ea typeface="Tahoma"/>
                <a:cs typeface="Tahoma"/>
                <a:sym typeface="Tahoma"/>
              </a:rPr>
              <a:t>Quan sát - nhận thức về về tượng chân dung của điêu khắc hiện đại Việt Nam.</a:t>
            </a:r>
            <a:br>
              <a:rPr lang="en-US" sz="2300" b="1" u="sng">
                <a:solidFill>
                  <a:srgbClr val="FEE599"/>
                </a:solidFill>
                <a:latin typeface="Tahoma"/>
                <a:ea typeface="Tahoma"/>
                <a:cs typeface="Tahoma"/>
                <a:sym typeface="Tahoma"/>
              </a:rPr>
            </a:br>
            <a:br>
              <a:rPr lang="en-US" sz="2300" b="1" u="sng">
                <a:solidFill>
                  <a:srgbClr val="FEE599"/>
                </a:solidFill>
                <a:latin typeface="Tahoma"/>
                <a:ea typeface="Tahoma"/>
                <a:cs typeface="Tahoma"/>
                <a:sym typeface="Tahoma"/>
              </a:rPr>
            </a:br>
            <a:endParaRPr sz="2300" b="1">
              <a:solidFill>
                <a:srgbClr val="FEE599"/>
              </a:solidFill>
            </a:endParaRPr>
          </a:p>
        </p:txBody>
      </p:sp>
      <p:sp>
        <p:nvSpPr>
          <p:cNvPr id="131" name="Google Shape;131;p4"/>
          <p:cNvSpPr txBox="1"/>
          <p:nvPr/>
        </p:nvSpPr>
        <p:spPr>
          <a:xfrm>
            <a:off x="7765142" y="2251412"/>
            <a:ext cx="4126740" cy="135630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663300"/>
              </a:buClr>
              <a:buSzPts val="1600"/>
              <a:buFont typeface="Arial"/>
              <a:buNone/>
            </a:pPr>
            <a:r>
              <a:rPr lang="en-US" sz="2200" b="0" i="0" u="none" strike="noStrike" cap="none">
                <a:solidFill>
                  <a:srgbClr val="663300"/>
                </a:solidFill>
                <a:latin typeface="Tahoma"/>
                <a:ea typeface="Tahoma"/>
                <a:cs typeface="Tahoma"/>
                <a:sym typeface="Tahoma"/>
              </a:rPr>
              <a:t>Quan sát, theo dõi và trả lời:</a:t>
            </a:r>
            <a:endParaRPr sz="2200" b="0" i="0" u="none" strike="noStrike" cap="none">
              <a:solidFill>
                <a:srgbClr val="6633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200" b="0" i="0" u="none" strike="noStrike" cap="none">
              <a:solidFill>
                <a:srgbClr val="1F3864"/>
              </a:solidFill>
              <a:latin typeface="Arial"/>
              <a:ea typeface="Arial"/>
              <a:cs typeface="Arial"/>
              <a:sym typeface="Arial"/>
            </a:endParaRPr>
          </a:p>
          <a:p>
            <a:pPr marL="127000" marR="0" lvl="0" indent="0" algn="l" rtl="0">
              <a:lnSpc>
                <a:spcPct val="90000"/>
              </a:lnSpc>
              <a:spcBef>
                <a:spcPts val="400"/>
              </a:spcBef>
              <a:spcAft>
                <a:spcPts val="0"/>
              </a:spcAft>
              <a:buNone/>
            </a:pPr>
            <a:r>
              <a:rPr lang="en-US" sz="1800" b="0" i="0" u="none" strike="noStrike" cap="none">
                <a:solidFill>
                  <a:srgbClr val="800000"/>
                </a:solidFill>
                <a:latin typeface="Arial"/>
                <a:ea typeface="Arial"/>
                <a:cs typeface="Arial"/>
                <a:sym typeface="Arial"/>
              </a:rPr>
              <a:t>+ Hình thức tượng thể hiện thế nào?</a:t>
            </a:r>
            <a:endParaRPr/>
          </a:p>
          <a:p>
            <a:pPr marL="127000" marR="0" lvl="0" indent="0" algn="l" rtl="0">
              <a:lnSpc>
                <a:spcPct val="90000"/>
              </a:lnSpc>
              <a:spcBef>
                <a:spcPts val="800"/>
              </a:spcBef>
              <a:spcAft>
                <a:spcPts val="0"/>
              </a:spcAft>
              <a:buNone/>
            </a:pPr>
            <a:r>
              <a:rPr lang="en-US" sz="1800" b="0" i="0" u="none" strike="noStrike" cap="none">
                <a:solidFill>
                  <a:srgbClr val="800000"/>
                </a:solidFill>
                <a:latin typeface="Arial"/>
                <a:ea typeface="Arial"/>
                <a:cs typeface="Arial"/>
                <a:sym typeface="Arial"/>
              </a:rPr>
              <a:t>+ Cấu trúc, tỷ lệ hình khối các bộ phận trên tượng?</a:t>
            </a:r>
            <a:endParaRPr/>
          </a:p>
          <a:p>
            <a:pPr marL="127000" marR="0" lvl="0" indent="0" algn="l" rtl="0">
              <a:lnSpc>
                <a:spcPct val="90000"/>
              </a:lnSpc>
              <a:spcBef>
                <a:spcPts val="800"/>
              </a:spcBef>
              <a:spcAft>
                <a:spcPts val="0"/>
              </a:spcAft>
              <a:buNone/>
            </a:pPr>
            <a:r>
              <a:rPr lang="en-US" sz="1800" b="0" i="0" u="none" strike="noStrike" cap="none">
                <a:solidFill>
                  <a:srgbClr val="800000"/>
                </a:solidFill>
                <a:latin typeface="Arial"/>
                <a:ea typeface="Arial"/>
                <a:cs typeface="Arial"/>
                <a:sym typeface="Arial"/>
              </a:rPr>
              <a:t>+ Biểu cảm trên khuôn mặt?</a:t>
            </a:r>
            <a:endParaRPr/>
          </a:p>
          <a:p>
            <a:pPr marL="127000" marR="0" lvl="0" indent="0" algn="l" rtl="0">
              <a:lnSpc>
                <a:spcPct val="90000"/>
              </a:lnSpc>
              <a:spcBef>
                <a:spcPts val="800"/>
              </a:spcBef>
              <a:spcAft>
                <a:spcPts val="400"/>
              </a:spcAft>
              <a:buNone/>
            </a:pPr>
            <a:r>
              <a:rPr lang="en-US" sz="1800" b="0" i="0" u="none" strike="noStrike" cap="none">
                <a:solidFill>
                  <a:srgbClr val="800000"/>
                </a:solidFill>
                <a:latin typeface="Arial"/>
                <a:ea typeface="Arial"/>
                <a:cs typeface="Arial"/>
                <a:sym typeface="Arial"/>
              </a:rPr>
              <a:t>+ Nêu đặc trưng riêng của mỗi tượng chân dung thể hiện ở chi tiết nào?</a:t>
            </a:r>
            <a:endParaRPr/>
          </a:p>
        </p:txBody>
      </p:sp>
      <p:pic>
        <p:nvPicPr>
          <p:cNvPr id="134" name="Google Shape;134;p4"/>
          <p:cNvPicPr preferRelativeResize="0"/>
          <p:nvPr/>
        </p:nvPicPr>
        <p:blipFill rotWithShape="1">
          <a:blip r:embed="rId4">
            <a:alphaModFix/>
          </a:blip>
          <a:srcRect/>
          <a:stretch/>
        </p:blipFill>
        <p:spPr>
          <a:xfrm>
            <a:off x="204006" y="221764"/>
            <a:ext cx="1224610" cy="1230227"/>
          </a:xfrm>
          <a:prstGeom prst="flowChartConnector">
            <a:avLst/>
          </a:prstGeom>
          <a:noFill/>
          <a:ln>
            <a:noFill/>
          </a:ln>
          <a:effectLst>
            <a:outerShdw blurRad="50800" dist="38100" dir="2700000" algn="tl" rotWithShape="0">
              <a:srgbClr val="000000">
                <a:alpha val="40000"/>
              </a:srgbClr>
            </a:outerShdw>
            <a:reflection stA="52000" endA="300" endPos="35000" sy="-100000" algn="bl" rotWithShape="0"/>
          </a:effectLst>
        </p:spPr>
      </p:pic>
      <p:pic>
        <p:nvPicPr>
          <p:cNvPr id="137" name="Google Shape;137;p4"/>
          <p:cNvPicPr preferRelativeResize="0"/>
          <p:nvPr/>
        </p:nvPicPr>
        <p:blipFill rotWithShape="1">
          <a:blip r:embed="rId5">
            <a:alphaModFix/>
          </a:blip>
          <a:srcRect/>
          <a:stretch/>
        </p:blipFill>
        <p:spPr>
          <a:xfrm>
            <a:off x="5039905" y="2080199"/>
            <a:ext cx="2218155" cy="3055025"/>
          </a:xfrm>
          <a:prstGeom prst="rect">
            <a:avLst/>
          </a:prstGeom>
          <a:noFill/>
          <a:ln>
            <a:noFill/>
          </a:ln>
        </p:spPr>
      </p:pic>
      <p:pic>
        <p:nvPicPr>
          <p:cNvPr id="138" name="Google Shape;138;p4"/>
          <p:cNvPicPr preferRelativeResize="0"/>
          <p:nvPr/>
        </p:nvPicPr>
        <p:blipFill rotWithShape="1">
          <a:blip r:embed="rId6">
            <a:alphaModFix/>
          </a:blip>
          <a:srcRect/>
          <a:stretch/>
        </p:blipFill>
        <p:spPr>
          <a:xfrm>
            <a:off x="2659627" y="2095176"/>
            <a:ext cx="2232535" cy="3040048"/>
          </a:xfrm>
          <a:prstGeom prst="rect">
            <a:avLst/>
          </a:prstGeom>
          <a:noFill/>
          <a:ln>
            <a:noFill/>
          </a:ln>
        </p:spPr>
      </p:pic>
      <p:pic>
        <p:nvPicPr>
          <p:cNvPr id="139" name="Google Shape;139;p4"/>
          <p:cNvPicPr preferRelativeResize="0"/>
          <p:nvPr/>
        </p:nvPicPr>
        <p:blipFill rotWithShape="1">
          <a:blip r:embed="rId7">
            <a:alphaModFix/>
          </a:blip>
          <a:srcRect/>
          <a:stretch/>
        </p:blipFill>
        <p:spPr>
          <a:xfrm>
            <a:off x="365859" y="2087876"/>
            <a:ext cx="2137506" cy="30473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advTm="76310">
        <p14:shred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30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p:tgtEl>
                                          <p:spTgt spid="128"/>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30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500"/>
                                        <p:tgtEl>
                                          <p:spTgt spid="13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500"/>
                                        <p:tgtEl>
                                          <p:spTgt spid="130"/>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500"/>
                                        <p:tgtEl>
                                          <p:spTgt spid="129"/>
                                        </p:tgtEl>
                                      </p:cBhvr>
                                    </p:animEffect>
                                  </p:childTnLst>
                                </p:cTn>
                              </p:par>
                              <p:par>
                                <p:cTn id="21" presetID="2" presetClass="entr" presetSubtype="2" fill="hold" nodeType="withEffect">
                                  <p:stCondLst>
                                    <p:cond delay="300"/>
                                  </p:stCondLst>
                                  <p:childTnLst>
                                    <p:set>
                                      <p:cBhvr>
                                        <p:cTn id="22" dur="1" fill="hold">
                                          <p:stCondLst>
                                            <p:cond delay="0"/>
                                          </p:stCondLst>
                                        </p:cTn>
                                        <p:tgtEl>
                                          <p:spTgt spid="131"/>
                                        </p:tgtEl>
                                        <p:attrNameLst>
                                          <p:attrName>style.visibility</p:attrName>
                                        </p:attrNameLst>
                                      </p:cBhvr>
                                      <p:to>
                                        <p:strVal val="visible"/>
                                      </p:to>
                                    </p:set>
                                    <p:anim calcmode="lin" valueType="num">
                                      <p:cBhvr additive="base">
                                        <p:cTn id="23" dur="500"/>
                                        <p:tgtEl>
                                          <p:spTgt spid="131"/>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700"/>
                                  </p:stCondLst>
                                  <p:childTnLst>
                                    <p:set>
                                      <p:cBhvr>
                                        <p:cTn id="25" dur="1" fill="hold">
                                          <p:stCondLst>
                                            <p:cond delay="0"/>
                                          </p:stCondLst>
                                        </p:cTn>
                                        <p:tgtEl>
                                          <p:spTgt spid="131">
                                            <p:txEl>
                                              <p:pRg st="0" end="0"/>
                                            </p:txEl>
                                          </p:spTgt>
                                        </p:tgtEl>
                                        <p:attrNameLst>
                                          <p:attrName>style.visibility</p:attrName>
                                        </p:attrNameLst>
                                      </p:cBhvr>
                                      <p:to>
                                        <p:strVal val="visible"/>
                                      </p:to>
                                    </p:set>
                                    <p:anim calcmode="lin" valueType="num">
                                      <p:cBhvr additive="base">
                                        <p:cTn id="26" dur="500"/>
                                        <p:tgtEl>
                                          <p:spTgt spid="131">
                                            <p:txEl>
                                              <p:pRg st="0" end="0"/>
                                            </p:txEl>
                                          </p:spTgt>
                                        </p:tgtEl>
                                        <p:attrNameLst>
                                          <p:attrName>ppt_x</p:attrName>
                                        </p:attrNameLst>
                                      </p:cBhvr>
                                      <p:tavLst>
                                        <p:tav tm="0">
                                          <p:val>
                                            <p:strVal val="#ppt_x+1"/>
                                          </p:val>
                                        </p:tav>
                                        <p:tav tm="100000">
                                          <p:val>
                                            <p:strVal val="#ppt_x"/>
                                          </p:val>
                                        </p:tav>
                                      </p:tavLst>
                                    </p:anim>
                                  </p:childTnLst>
                                </p:cTn>
                              </p:par>
                              <p:par>
                                <p:cTn id="27" presetID="2" presetClass="entr" presetSubtype="2" fill="hold" nodeType="withEffect">
                                  <p:stCondLst>
                                    <p:cond delay="700"/>
                                  </p:stCondLst>
                                  <p:childTnLst>
                                    <p:set>
                                      <p:cBhvr>
                                        <p:cTn id="28" dur="1" fill="hold">
                                          <p:stCondLst>
                                            <p:cond delay="0"/>
                                          </p:stCondLst>
                                        </p:cTn>
                                        <p:tgtEl>
                                          <p:spTgt spid="131">
                                            <p:txEl>
                                              <p:pRg st="1" end="1"/>
                                            </p:txEl>
                                          </p:spTgt>
                                        </p:tgtEl>
                                        <p:attrNameLst>
                                          <p:attrName>style.visibility</p:attrName>
                                        </p:attrNameLst>
                                      </p:cBhvr>
                                      <p:to>
                                        <p:strVal val="visible"/>
                                      </p:to>
                                    </p:set>
                                    <p:anim calcmode="lin" valueType="num">
                                      <p:cBhvr additive="base">
                                        <p:cTn id="29" dur="500"/>
                                        <p:tgtEl>
                                          <p:spTgt spid="131">
                                            <p:txEl>
                                              <p:pRg st="1" end="1"/>
                                            </p:txEl>
                                          </p:spTgt>
                                        </p:tgtEl>
                                        <p:attrNameLst>
                                          <p:attrName>ppt_x</p:attrName>
                                        </p:attrNameLst>
                                      </p:cBhvr>
                                      <p:tavLst>
                                        <p:tav tm="0">
                                          <p:val>
                                            <p:strVal val="#ppt_x+1"/>
                                          </p:val>
                                        </p:tav>
                                        <p:tav tm="100000">
                                          <p:val>
                                            <p:strVal val="#ppt_x"/>
                                          </p:val>
                                        </p:tav>
                                      </p:tavLst>
                                    </p:anim>
                                  </p:childTnLst>
                                </p:cTn>
                              </p:par>
                              <p:par>
                                <p:cTn id="30" presetID="2" presetClass="entr" presetSubtype="2" fill="hold" nodeType="withEffect">
                                  <p:stCondLst>
                                    <p:cond delay="700"/>
                                  </p:stCondLst>
                                  <p:childTnLst>
                                    <p:set>
                                      <p:cBhvr>
                                        <p:cTn id="31" dur="1" fill="hold">
                                          <p:stCondLst>
                                            <p:cond delay="0"/>
                                          </p:stCondLst>
                                        </p:cTn>
                                        <p:tgtEl>
                                          <p:spTgt spid="131">
                                            <p:txEl>
                                              <p:pRg st="2" end="2"/>
                                            </p:txEl>
                                          </p:spTgt>
                                        </p:tgtEl>
                                        <p:attrNameLst>
                                          <p:attrName>style.visibility</p:attrName>
                                        </p:attrNameLst>
                                      </p:cBhvr>
                                      <p:to>
                                        <p:strVal val="visible"/>
                                      </p:to>
                                    </p:set>
                                    <p:anim calcmode="lin" valueType="num">
                                      <p:cBhvr additive="base">
                                        <p:cTn id="32" dur="500"/>
                                        <p:tgtEl>
                                          <p:spTgt spid="131">
                                            <p:txEl>
                                              <p:pRg st="2" end="2"/>
                                            </p:txEl>
                                          </p:spTgt>
                                        </p:tgtEl>
                                        <p:attrNameLst>
                                          <p:attrName>ppt_x</p:attrName>
                                        </p:attrNameLst>
                                      </p:cBhvr>
                                      <p:tavLst>
                                        <p:tav tm="0">
                                          <p:val>
                                            <p:strVal val="#ppt_x+1"/>
                                          </p:val>
                                        </p:tav>
                                        <p:tav tm="100000">
                                          <p:val>
                                            <p:strVal val="#ppt_x"/>
                                          </p:val>
                                        </p:tav>
                                      </p:tavLst>
                                    </p:anim>
                                  </p:childTnLst>
                                </p:cTn>
                              </p:par>
                              <p:par>
                                <p:cTn id="33" presetID="2" presetClass="entr" presetSubtype="2" fill="hold" nodeType="withEffect">
                                  <p:stCondLst>
                                    <p:cond delay="700"/>
                                  </p:stCondLst>
                                  <p:childTnLst>
                                    <p:set>
                                      <p:cBhvr>
                                        <p:cTn id="34" dur="1" fill="hold">
                                          <p:stCondLst>
                                            <p:cond delay="0"/>
                                          </p:stCondLst>
                                        </p:cTn>
                                        <p:tgtEl>
                                          <p:spTgt spid="131">
                                            <p:txEl>
                                              <p:pRg st="3" end="3"/>
                                            </p:txEl>
                                          </p:spTgt>
                                        </p:tgtEl>
                                        <p:attrNameLst>
                                          <p:attrName>style.visibility</p:attrName>
                                        </p:attrNameLst>
                                      </p:cBhvr>
                                      <p:to>
                                        <p:strVal val="visible"/>
                                      </p:to>
                                    </p:set>
                                    <p:anim calcmode="lin" valueType="num">
                                      <p:cBhvr additive="base">
                                        <p:cTn id="35" dur="500"/>
                                        <p:tgtEl>
                                          <p:spTgt spid="131">
                                            <p:txEl>
                                              <p:pRg st="3" end="3"/>
                                            </p:txEl>
                                          </p:spTgt>
                                        </p:tgtEl>
                                        <p:attrNameLst>
                                          <p:attrName>ppt_x</p:attrName>
                                        </p:attrNameLst>
                                      </p:cBhvr>
                                      <p:tavLst>
                                        <p:tav tm="0">
                                          <p:val>
                                            <p:strVal val="#ppt_x+1"/>
                                          </p:val>
                                        </p:tav>
                                        <p:tav tm="100000">
                                          <p:val>
                                            <p:strVal val="#ppt_x"/>
                                          </p:val>
                                        </p:tav>
                                      </p:tavLst>
                                    </p:anim>
                                  </p:childTnLst>
                                </p:cTn>
                              </p:par>
                              <p:par>
                                <p:cTn id="36" presetID="2" presetClass="entr" presetSubtype="2" fill="hold" nodeType="withEffect">
                                  <p:stCondLst>
                                    <p:cond delay="700"/>
                                  </p:stCondLst>
                                  <p:childTnLst>
                                    <p:set>
                                      <p:cBhvr>
                                        <p:cTn id="37" dur="1" fill="hold">
                                          <p:stCondLst>
                                            <p:cond delay="0"/>
                                          </p:stCondLst>
                                        </p:cTn>
                                        <p:tgtEl>
                                          <p:spTgt spid="131">
                                            <p:txEl>
                                              <p:pRg st="4" end="4"/>
                                            </p:txEl>
                                          </p:spTgt>
                                        </p:tgtEl>
                                        <p:attrNameLst>
                                          <p:attrName>style.visibility</p:attrName>
                                        </p:attrNameLst>
                                      </p:cBhvr>
                                      <p:to>
                                        <p:strVal val="visible"/>
                                      </p:to>
                                    </p:set>
                                    <p:anim calcmode="lin" valueType="num">
                                      <p:cBhvr additive="base">
                                        <p:cTn id="38" dur="500"/>
                                        <p:tgtEl>
                                          <p:spTgt spid="131">
                                            <p:txEl>
                                              <p:pRg st="4" end="4"/>
                                            </p:txEl>
                                          </p:spTgt>
                                        </p:tgtEl>
                                        <p:attrNameLst>
                                          <p:attrName>ppt_x</p:attrName>
                                        </p:attrNameLst>
                                      </p:cBhvr>
                                      <p:tavLst>
                                        <p:tav tm="0">
                                          <p:val>
                                            <p:strVal val="#ppt_x+1"/>
                                          </p:val>
                                        </p:tav>
                                        <p:tav tm="100000">
                                          <p:val>
                                            <p:strVal val="#ppt_x"/>
                                          </p:val>
                                        </p:tav>
                                      </p:tavLst>
                                    </p:anim>
                                  </p:childTnLst>
                                </p:cTn>
                              </p:par>
                              <p:par>
                                <p:cTn id="39" presetID="2" presetClass="entr" presetSubtype="2" fill="hold" nodeType="withEffect">
                                  <p:stCondLst>
                                    <p:cond delay="700"/>
                                  </p:stCondLst>
                                  <p:childTnLst>
                                    <p:set>
                                      <p:cBhvr>
                                        <p:cTn id="40" dur="1" fill="hold">
                                          <p:stCondLst>
                                            <p:cond delay="0"/>
                                          </p:stCondLst>
                                        </p:cTn>
                                        <p:tgtEl>
                                          <p:spTgt spid="131">
                                            <p:txEl>
                                              <p:pRg st="5" end="5"/>
                                            </p:txEl>
                                          </p:spTgt>
                                        </p:tgtEl>
                                        <p:attrNameLst>
                                          <p:attrName>style.visibility</p:attrName>
                                        </p:attrNameLst>
                                      </p:cBhvr>
                                      <p:to>
                                        <p:strVal val="visible"/>
                                      </p:to>
                                    </p:set>
                                    <p:anim calcmode="lin" valueType="num">
                                      <p:cBhvr additive="base">
                                        <p:cTn id="41" dur="500"/>
                                        <p:tgtEl>
                                          <p:spTgt spid="131">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5"/>
          <p:cNvSpPr/>
          <p:nvPr/>
        </p:nvSpPr>
        <p:spPr>
          <a:xfrm>
            <a:off x="8631935" y="1835257"/>
            <a:ext cx="3432685" cy="2681333"/>
          </a:xfrm>
          <a:prstGeom prst="snip1Rect">
            <a:avLst>
              <a:gd name="adj" fmla="val 1666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5"/>
          <p:cNvSpPr txBox="1"/>
          <p:nvPr/>
        </p:nvSpPr>
        <p:spPr>
          <a:xfrm>
            <a:off x="8924543" y="1999849"/>
            <a:ext cx="3267457"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D966"/>
              </a:buClr>
              <a:buSzPts val="1600"/>
              <a:buFont typeface="Arial"/>
              <a:buNone/>
            </a:pPr>
            <a:r>
              <a:rPr lang="en-US" sz="2500" b="1" i="0" u="none" strike="noStrike" cap="none">
                <a:solidFill>
                  <a:srgbClr val="FFD966"/>
                </a:solidFill>
                <a:latin typeface="Tahoma"/>
                <a:ea typeface="Tahoma"/>
                <a:cs typeface="Tahoma"/>
                <a:sym typeface="Tahoma"/>
              </a:rPr>
              <a:t>Nhận định:</a:t>
            </a:r>
            <a:endParaRPr sz="2500" b="1" i="0" u="none" strike="noStrike" cap="none">
              <a:solidFill>
                <a:srgbClr val="FFD966"/>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100" b="0" i="0" u="none" strike="noStrike" cap="none">
              <a:solidFill>
                <a:srgbClr val="F4B081"/>
              </a:solidFill>
              <a:latin typeface="Arial"/>
              <a:ea typeface="Arial"/>
              <a:cs typeface="Arial"/>
              <a:sym typeface="Arial"/>
            </a:endParaRPr>
          </a:p>
          <a:p>
            <a:pPr marL="457200" marR="0" lvl="0" indent="-330200" algn="l" rtl="0">
              <a:lnSpc>
                <a:spcPct val="90000"/>
              </a:lnSpc>
              <a:spcBef>
                <a:spcPts val="0"/>
              </a:spcBef>
              <a:spcAft>
                <a:spcPts val="0"/>
              </a:spcAft>
              <a:buClr>
                <a:srgbClr val="F4B081"/>
              </a:buClr>
              <a:buSzPts val="1600"/>
              <a:buFont typeface="Arial"/>
              <a:buChar char="￮"/>
            </a:pPr>
            <a:r>
              <a:rPr lang="en-US" sz="2300" b="0" i="0" u="none" strike="noStrike" cap="none">
                <a:solidFill>
                  <a:srgbClr val="F4B081"/>
                </a:solidFill>
                <a:latin typeface="Arial"/>
                <a:ea typeface="Arial"/>
                <a:cs typeface="Arial"/>
                <a:sym typeface="Arial"/>
              </a:rPr>
              <a:t>Hình thức:…</a:t>
            </a:r>
            <a:endParaRPr/>
          </a:p>
          <a:p>
            <a:pPr marL="457200" marR="0" lvl="0" indent="-330200" algn="l" rtl="0">
              <a:lnSpc>
                <a:spcPct val="90000"/>
              </a:lnSpc>
              <a:spcBef>
                <a:spcPts val="0"/>
              </a:spcBef>
              <a:spcAft>
                <a:spcPts val="0"/>
              </a:spcAft>
              <a:buClr>
                <a:srgbClr val="F4B081"/>
              </a:buClr>
              <a:buSzPts val="1600"/>
              <a:buFont typeface="Arial"/>
              <a:buChar char="￮"/>
            </a:pPr>
            <a:r>
              <a:rPr lang="en-US" sz="2300" b="0" i="0" u="none" strike="noStrike" cap="none">
                <a:solidFill>
                  <a:srgbClr val="F4B081"/>
                </a:solidFill>
                <a:latin typeface="Arial"/>
                <a:ea typeface="Arial"/>
                <a:cs typeface="Arial"/>
                <a:sym typeface="Arial"/>
              </a:rPr>
              <a:t>Cấu trúc:….</a:t>
            </a:r>
            <a:endParaRPr/>
          </a:p>
          <a:p>
            <a:pPr marL="457200" marR="0" lvl="0" indent="-330200" algn="l" rtl="0">
              <a:lnSpc>
                <a:spcPct val="90000"/>
              </a:lnSpc>
              <a:spcBef>
                <a:spcPts val="0"/>
              </a:spcBef>
              <a:spcAft>
                <a:spcPts val="0"/>
              </a:spcAft>
              <a:buClr>
                <a:srgbClr val="F4B081"/>
              </a:buClr>
              <a:buSzPts val="1600"/>
              <a:buFont typeface="Arial"/>
              <a:buChar char="￮"/>
            </a:pPr>
            <a:r>
              <a:rPr lang="en-US" sz="2300" b="0" i="0" u="none" strike="noStrike" cap="none">
                <a:solidFill>
                  <a:srgbClr val="F4B081"/>
                </a:solidFill>
                <a:latin typeface="Arial"/>
                <a:ea typeface="Arial"/>
                <a:cs typeface="Arial"/>
                <a:sym typeface="Arial"/>
              </a:rPr>
              <a:t>Biểu cảm:….</a:t>
            </a:r>
            <a:endParaRPr/>
          </a:p>
          <a:p>
            <a:pPr marL="457200" marR="0" lvl="0" indent="-330200" algn="l" rtl="0">
              <a:lnSpc>
                <a:spcPct val="90000"/>
              </a:lnSpc>
              <a:spcBef>
                <a:spcPts val="0"/>
              </a:spcBef>
              <a:spcAft>
                <a:spcPts val="0"/>
              </a:spcAft>
              <a:buClr>
                <a:srgbClr val="F4B081"/>
              </a:buClr>
              <a:buSzPts val="1600"/>
              <a:buFont typeface="Arial"/>
              <a:buChar char="￮"/>
            </a:pPr>
            <a:r>
              <a:rPr lang="en-US" sz="2300" b="0" i="0" u="none" strike="noStrike" cap="none">
                <a:solidFill>
                  <a:srgbClr val="F4B081"/>
                </a:solidFill>
                <a:latin typeface="Arial"/>
                <a:ea typeface="Arial"/>
                <a:cs typeface="Arial"/>
                <a:sym typeface="Arial"/>
              </a:rPr>
              <a:t>Nét đặc trưng:….</a:t>
            </a:r>
            <a:endParaRPr sz="1400" b="0" i="0" u="none" strike="noStrike" cap="none">
              <a:solidFill>
                <a:srgbClr val="000000"/>
              </a:solidFill>
              <a:latin typeface="Arial"/>
              <a:ea typeface="Arial"/>
              <a:cs typeface="Arial"/>
              <a:sym typeface="Arial"/>
            </a:endParaRPr>
          </a:p>
        </p:txBody>
      </p:sp>
      <p:sp>
        <p:nvSpPr>
          <p:cNvPr id="146" name="Google Shape;146;p5"/>
          <p:cNvSpPr txBox="1">
            <a:spLocks noGrp="1"/>
          </p:cNvSpPr>
          <p:nvPr>
            <p:ph type="title"/>
          </p:nvPr>
        </p:nvSpPr>
        <p:spPr>
          <a:xfrm>
            <a:off x="5101531" y="1330136"/>
            <a:ext cx="6790351" cy="80989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E599"/>
              </a:buClr>
              <a:buSzPct val="100000"/>
              <a:buNone/>
            </a:pPr>
            <a:r>
              <a:rPr lang="en-US" sz="2300" b="1">
                <a:solidFill>
                  <a:srgbClr val="FEE599"/>
                </a:solidFill>
                <a:latin typeface="Tahoma"/>
                <a:ea typeface="Tahoma"/>
                <a:cs typeface="Tahoma"/>
                <a:sym typeface="Tahoma"/>
              </a:rPr>
              <a:t>1. </a:t>
            </a:r>
            <a:r>
              <a:rPr lang="en-US" sz="2300" b="1" u="sng">
                <a:solidFill>
                  <a:srgbClr val="FEE599"/>
                </a:solidFill>
                <a:latin typeface="Tahoma"/>
                <a:ea typeface="Tahoma"/>
                <a:cs typeface="Tahoma"/>
                <a:sym typeface="Tahoma"/>
              </a:rPr>
              <a:t>Quan sát - nhận thức về về tượng chân dung của điêu khắc hiện đại Việt Nam.</a:t>
            </a:r>
            <a:br>
              <a:rPr lang="en-US" sz="2300" b="1" u="sng">
                <a:solidFill>
                  <a:srgbClr val="FEE599"/>
                </a:solidFill>
                <a:latin typeface="Tahoma"/>
                <a:ea typeface="Tahoma"/>
                <a:cs typeface="Tahoma"/>
                <a:sym typeface="Tahoma"/>
              </a:rPr>
            </a:br>
            <a:br>
              <a:rPr lang="en-US" sz="2300" b="1" u="sng">
                <a:solidFill>
                  <a:srgbClr val="FEE599"/>
                </a:solidFill>
                <a:latin typeface="Tahoma"/>
                <a:ea typeface="Tahoma"/>
                <a:cs typeface="Tahoma"/>
                <a:sym typeface="Tahoma"/>
              </a:rPr>
            </a:br>
            <a:endParaRPr sz="2300" b="1">
              <a:solidFill>
                <a:srgbClr val="FEE599"/>
              </a:solidFill>
            </a:endParaRPr>
          </a:p>
        </p:txBody>
      </p:sp>
      <p:sp>
        <p:nvSpPr>
          <p:cNvPr id="147" name="Google Shape;147;p5"/>
          <p:cNvSpPr/>
          <p:nvPr/>
        </p:nvSpPr>
        <p:spPr>
          <a:xfrm>
            <a:off x="1524728" y="221764"/>
            <a:ext cx="8711039" cy="723235"/>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US" sz="4100" b="1" i="0" u="none" strike="noStrike" cap="none">
                <a:solidFill>
                  <a:srgbClr val="FFD966"/>
                </a:solidFill>
                <a:latin typeface="Arial"/>
                <a:ea typeface="Arial"/>
                <a:cs typeface="Arial"/>
                <a:sym typeface="Arial"/>
              </a:rPr>
              <a:t>TƯỢNG CHÂN DUNG NHÂN VẬT</a:t>
            </a:r>
            <a:endParaRPr sz="4100" b="1" i="0" u="none" strike="noStrike" cap="none">
              <a:solidFill>
                <a:srgbClr val="FFD966"/>
              </a:solidFill>
              <a:latin typeface="Arial"/>
              <a:ea typeface="Arial"/>
              <a:cs typeface="Arial"/>
              <a:sym typeface="Arial"/>
            </a:endParaRPr>
          </a:p>
        </p:txBody>
      </p:sp>
      <p:pic>
        <p:nvPicPr>
          <p:cNvPr id="148" name="Google Shape;148;p5"/>
          <p:cNvPicPr preferRelativeResize="0"/>
          <p:nvPr/>
        </p:nvPicPr>
        <p:blipFill rotWithShape="1">
          <a:blip r:embed="rId4">
            <a:alphaModFix/>
          </a:blip>
          <a:srcRect/>
          <a:stretch/>
        </p:blipFill>
        <p:spPr>
          <a:xfrm>
            <a:off x="204006" y="221764"/>
            <a:ext cx="1224610" cy="1230227"/>
          </a:xfrm>
          <a:prstGeom prst="flowChartConnector">
            <a:avLst/>
          </a:prstGeom>
          <a:noFill/>
          <a:ln>
            <a:noFill/>
          </a:ln>
          <a:effectLst>
            <a:outerShdw blurRad="50800" dist="38100" dir="2700000" algn="tl" rotWithShape="0">
              <a:srgbClr val="000000">
                <a:alpha val="40000"/>
              </a:srgbClr>
            </a:outerShdw>
            <a:reflection stA="52000" endA="300" endPos="35000" sy="-100000" algn="bl" rotWithShape="0"/>
          </a:effectLst>
        </p:spPr>
      </p:pic>
      <p:pic>
        <p:nvPicPr>
          <p:cNvPr id="151" name="Google Shape;151;p5"/>
          <p:cNvPicPr preferRelativeResize="0"/>
          <p:nvPr/>
        </p:nvPicPr>
        <p:blipFill rotWithShape="1">
          <a:blip r:embed="rId5">
            <a:alphaModFix/>
          </a:blip>
          <a:srcRect/>
          <a:stretch/>
        </p:blipFill>
        <p:spPr>
          <a:xfrm>
            <a:off x="5039905" y="2080199"/>
            <a:ext cx="2218155" cy="3055025"/>
          </a:xfrm>
          <a:prstGeom prst="rect">
            <a:avLst/>
          </a:prstGeom>
          <a:noFill/>
          <a:ln>
            <a:noFill/>
          </a:ln>
        </p:spPr>
      </p:pic>
      <p:pic>
        <p:nvPicPr>
          <p:cNvPr id="152" name="Google Shape;152;p5"/>
          <p:cNvPicPr preferRelativeResize="0"/>
          <p:nvPr/>
        </p:nvPicPr>
        <p:blipFill rotWithShape="1">
          <a:blip r:embed="rId6">
            <a:alphaModFix/>
          </a:blip>
          <a:srcRect/>
          <a:stretch/>
        </p:blipFill>
        <p:spPr>
          <a:xfrm>
            <a:off x="2659627" y="2095176"/>
            <a:ext cx="2232535" cy="3040048"/>
          </a:xfrm>
          <a:prstGeom prst="rect">
            <a:avLst/>
          </a:prstGeom>
          <a:noFill/>
          <a:ln>
            <a:noFill/>
          </a:ln>
        </p:spPr>
      </p:pic>
      <p:pic>
        <p:nvPicPr>
          <p:cNvPr id="153" name="Google Shape;153;p5"/>
          <p:cNvPicPr preferRelativeResize="0"/>
          <p:nvPr/>
        </p:nvPicPr>
        <p:blipFill rotWithShape="1">
          <a:blip r:embed="rId7">
            <a:alphaModFix/>
          </a:blip>
          <a:srcRect/>
          <a:stretch/>
        </p:blipFill>
        <p:spPr>
          <a:xfrm>
            <a:off x="365859" y="2087876"/>
            <a:ext cx="2137506" cy="30473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fade">
                                      <p:cBhvr>
                                        <p:cTn id="7" dur="500"/>
                                        <p:tgtEl>
                                          <p:spTgt spid="1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Effect transition="in" filter="fade">
                                      <p:cBhvr>
                                        <p:cTn id="12" dur="500"/>
                                        <p:tgtEl>
                                          <p:spTgt spid="1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Effect transition="in" filter="fade">
                                      <p:cBhvr>
                                        <p:cTn id="17" dur="500"/>
                                        <p:tgtEl>
                                          <p:spTgt spid="1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xEl>
                                              <p:pRg st="3" end="3"/>
                                            </p:txEl>
                                          </p:spTgt>
                                        </p:tgtEl>
                                        <p:attrNameLst>
                                          <p:attrName>style.visibility</p:attrName>
                                        </p:attrNameLst>
                                      </p:cBhvr>
                                      <p:to>
                                        <p:strVal val="visible"/>
                                      </p:to>
                                    </p:set>
                                    <p:animEffect transition="in" filter="fade">
                                      <p:cBhvr>
                                        <p:cTn id="22" dur="500"/>
                                        <p:tgtEl>
                                          <p:spTgt spid="1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xEl>
                                              <p:pRg st="4" end="4"/>
                                            </p:txEl>
                                          </p:spTgt>
                                        </p:tgtEl>
                                        <p:attrNameLst>
                                          <p:attrName>style.visibility</p:attrName>
                                        </p:attrNameLst>
                                      </p:cBhvr>
                                      <p:to>
                                        <p:strVal val="visible"/>
                                      </p:to>
                                    </p:set>
                                    <p:animEffect transition="in" filter="fade">
                                      <p:cBhvr>
                                        <p:cTn id="27" dur="500"/>
                                        <p:tgtEl>
                                          <p:spTgt spid="1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5">
                                            <p:txEl>
                                              <p:pRg st="5" end="5"/>
                                            </p:txEl>
                                          </p:spTgt>
                                        </p:tgtEl>
                                        <p:attrNameLst>
                                          <p:attrName>style.visibility</p:attrName>
                                        </p:attrNameLst>
                                      </p:cBhvr>
                                      <p:to>
                                        <p:strVal val="visible"/>
                                      </p:to>
                                    </p:set>
                                    <p:animEffect transition="in" filter="fade">
                                      <p:cBhvr>
                                        <p:cTn id="32" dur="500"/>
                                        <p:tgtEl>
                                          <p:spTgt spid="145">
                                            <p:txEl>
                                              <p:pRg st="5" end="5"/>
                                            </p:txEl>
                                          </p:spTgt>
                                        </p:tgtEl>
                                      </p:cBhvr>
                                    </p:animEffect>
                                  </p:childTnLst>
                                </p:cTn>
                              </p:par>
                              <p:par>
                                <p:cTn id="33" presetID="10" presetClass="entr" presetSubtype="0" fill="hold" nodeType="withEffect">
                                  <p:stCondLst>
                                    <p:cond delay="200"/>
                                  </p:stCondLst>
                                  <p:childTnLst>
                                    <p:set>
                                      <p:cBhvr>
                                        <p:cTn id="34" dur="1" fill="hold">
                                          <p:stCondLst>
                                            <p:cond delay="0"/>
                                          </p:stCondLst>
                                        </p:cTn>
                                        <p:tgtEl>
                                          <p:spTgt spid="144"/>
                                        </p:tgtEl>
                                        <p:attrNameLst>
                                          <p:attrName>style.visibility</p:attrName>
                                        </p:attrNameLst>
                                      </p:cBhvr>
                                      <p:to>
                                        <p:strVal val="visible"/>
                                      </p:to>
                                    </p:set>
                                    <p:animEffect transition="in" filter="fade">
                                      <p:cBhvr>
                                        <p:cTn id="35"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27"/>
          <p:cNvSpPr/>
          <p:nvPr/>
        </p:nvSpPr>
        <p:spPr>
          <a:xfrm>
            <a:off x="9326878" y="3742787"/>
            <a:ext cx="2706579" cy="969890"/>
          </a:xfrm>
          <a:prstGeom prst="snip1Rect">
            <a:avLst>
              <a:gd name="adj" fmla="val 16667"/>
            </a:avLst>
          </a:prstGeom>
          <a:solidFill>
            <a:srgbClr val="2626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93" name="Google Shape;193;p27"/>
          <p:cNvPicPr preferRelativeResize="0"/>
          <p:nvPr/>
        </p:nvPicPr>
        <p:blipFill rotWithShape="1">
          <a:blip r:embed="rId4">
            <a:alphaModFix/>
          </a:blip>
          <a:srcRect/>
          <a:stretch/>
        </p:blipFill>
        <p:spPr>
          <a:xfrm>
            <a:off x="231346" y="2132265"/>
            <a:ext cx="3601506" cy="3999347"/>
          </a:xfrm>
          <a:prstGeom prst="rect">
            <a:avLst/>
          </a:prstGeom>
          <a:noFill/>
          <a:ln>
            <a:noFill/>
          </a:ln>
          <a:effectLst>
            <a:outerShdw blurRad="50800" dist="38100" dir="2700000" algn="tl" rotWithShape="0">
              <a:srgbClr val="000000">
                <a:alpha val="40000"/>
              </a:srgbClr>
            </a:outerShdw>
          </a:effectLst>
        </p:spPr>
      </p:pic>
      <p:pic>
        <p:nvPicPr>
          <p:cNvPr id="194" name="Google Shape;194;p27"/>
          <p:cNvPicPr preferRelativeResize="0"/>
          <p:nvPr/>
        </p:nvPicPr>
        <p:blipFill rotWithShape="1">
          <a:blip r:embed="rId5">
            <a:alphaModFix/>
          </a:blip>
          <a:srcRect/>
          <a:stretch/>
        </p:blipFill>
        <p:spPr>
          <a:xfrm>
            <a:off x="4060652" y="2132265"/>
            <a:ext cx="3939152" cy="3999347"/>
          </a:xfrm>
          <a:prstGeom prst="rect">
            <a:avLst/>
          </a:prstGeom>
          <a:noFill/>
          <a:ln>
            <a:noFill/>
          </a:ln>
          <a:effectLst>
            <a:outerShdw blurRad="50800" dist="38100" dir="2700000" algn="tl" rotWithShape="0">
              <a:srgbClr val="000000">
                <a:alpha val="40000"/>
              </a:srgbClr>
            </a:outerShdw>
          </a:effectLst>
        </p:spPr>
      </p:pic>
      <p:sp>
        <p:nvSpPr>
          <p:cNvPr id="195" name="Google Shape;195;p27"/>
          <p:cNvSpPr/>
          <p:nvPr/>
        </p:nvSpPr>
        <p:spPr>
          <a:xfrm rot="10800000" flipH="1">
            <a:off x="9099080" y="2002645"/>
            <a:ext cx="2978224" cy="1532012"/>
          </a:xfrm>
          <a:custGeom>
            <a:avLst/>
            <a:gdLst/>
            <a:ahLst/>
            <a:cxnLst/>
            <a:rect l="l" t="t" r="r" b="b"/>
            <a:pathLst>
              <a:path w="6414354" h="3260612" extrusionOk="0">
                <a:moveTo>
                  <a:pt x="473954" y="543446"/>
                </a:moveTo>
                <a:cubicBezTo>
                  <a:pt x="473954" y="243309"/>
                  <a:pt x="449977" y="0"/>
                  <a:pt x="750114" y="0"/>
                </a:cubicBezTo>
                <a:lnTo>
                  <a:pt x="1463761" y="0"/>
                </a:lnTo>
                <a:lnTo>
                  <a:pt x="1463761" y="0"/>
                </a:lnTo>
                <a:lnTo>
                  <a:pt x="2948472" y="0"/>
                </a:lnTo>
                <a:lnTo>
                  <a:pt x="6150706" y="14068"/>
                </a:lnTo>
                <a:cubicBezTo>
                  <a:pt x="6450843" y="14068"/>
                  <a:pt x="6412798" y="243309"/>
                  <a:pt x="6412798" y="543446"/>
                </a:cubicBezTo>
                <a:lnTo>
                  <a:pt x="6412798" y="1902024"/>
                </a:lnTo>
                <a:lnTo>
                  <a:pt x="6412798" y="1902024"/>
                </a:lnTo>
                <a:lnTo>
                  <a:pt x="6412798" y="2717177"/>
                </a:lnTo>
                <a:lnTo>
                  <a:pt x="6412798" y="2717166"/>
                </a:lnTo>
                <a:cubicBezTo>
                  <a:pt x="6412798" y="3017303"/>
                  <a:pt x="6464911" y="3260612"/>
                  <a:pt x="5869352" y="3260612"/>
                </a:cubicBezTo>
                <a:lnTo>
                  <a:pt x="2948472" y="3260612"/>
                </a:lnTo>
                <a:lnTo>
                  <a:pt x="1463761" y="3260612"/>
                </a:lnTo>
                <a:lnTo>
                  <a:pt x="74864" y="3260612"/>
                </a:lnTo>
                <a:cubicBezTo>
                  <a:pt x="-225273" y="3260612"/>
                  <a:pt x="473954" y="3017303"/>
                  <a:pt x="473954" y="2717166"/>
                </a:cubicBezTo>
                <a:lnTo>
                  <a:pt x="473954" y="2717177"/>
                </a:lnTo>
                <a:lnTo>
                  <a:pt x="473954" y="1902024"/>
                </a:lnTo>
                <a:lnTo>
                  <a:pt x="473954" y="1902024"/>
                </a:lnTo>
                <a:lnTo>
                  <a:pt x="473954" y="543446"/>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6" name="Google Shape;196;p27"/>
          <p:cNvSpPr txBox="1"/>
          <p:nvPr/>
        </p:nvSpPr>
        <p:spPr>
          <a:xfrm>
            <a:off x="9326880" y="2132265"/>
            <a:ext cx="2750424" cy="1356300"/>
          </a:xfrm>
          <a:prstGeom prst="rect">
            <a:avLst/>
          </a:prstGeom>
          <a:noFill/>
          <a:ln>
            <a:noFill/>
          </a:ln>
        </p:spPr>
        <p:txBody>
          <a:bodyPr spcFirstLastPara="1" wrap="square" lIns="91425" tIns="91425" rIns="91425" bIns="91425" anchor="t" anchorCtr="0">
            <a:noAutofit/>
          </a:bodyPr>
          <a:lstStyle/>
          <a:p>
            <a:pPr marL="127000" marR="0" lvl="0" indent="0" algn="l" defTabSz="914400" rtl="0" eaLnBrk="1" fontAlgn="auto" latinLnBrk="0" hangingPunct="1">
              <a:lnSpc>
                <a:spcPct val="90000"/>
              </a:lnSpc>
              <a:spcBef>
                <a:spcPts val="200"/>
              </a:spcBef>
              <a:spcAft>
                <a:spcPts val="0"/>
              </a:spcAft>
              <a:buClr>
                <a:srgbClr val="663300"/>
              </a:buClr>
              <a:buSzPts val="1600"/>
              <a:buFont typeface="Arial"/>
              <a:buNone/>
              <a:tabLst/>
              <a:defRPr/>
            </a:pPr>
            <a:r>
              <a:rPr kumimoji="0" lang="en-US" sz="2200" b="0" i="0" u="none" strike="noStrike" kern="0" cap="none" spc="0" normalizeH="0" baseline="0" noProof="0">
                <a:ln>
                  <a:noFill/>
                </a:ln>
                <a:solidFill>
                  <a:srgbClr val="663300"/>
                </a:solidFill>
                <a:effectLst/>
                <a:uLnTx/>
                <a:uFillTx/>
                <a:latin typeface="Tahoma"/>
                <a:ea typeface="Tahoma"/>
                <a:cs typeface="Tahoma"/>
                <a:sym typeface="Tahoma"/>
              </a:rPr>
              <a:t>Tham khảo: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27000" marR="0" lvl="0" indent="0" algn="l" defTabSz="914400" rtl="0" eaLnBrk="1" fontAlgn="auto" latinLnBrk="0" hangingPunct="1">
              <a:lnSpc>
                <a:spcPct val="90000"/>
              </a:lnSpc>
              <a:spcBef>
                <a:spcPts val="400"/>
              </a:spcBef>
              <a:spcAft>
                <a:spcPts val="200"/>
              </a:spcAft>
              <a:buClr>
                <a:srgbClr val="663300"/>
              </a:buClr>
              <a:buSzPts val="1600"/>
              <a:buFont typeface="Arial"/>
              <a:buNone/>
              <a:tabLst/>
              <a:defRPr/>
            </a:pPr>
            <a:r>
              <a:rPr kumimoji="0" lang="en-US" sz="2000" b="0" i="0" u="none" strike="noStrike" kern="0" cap="none" spc="0" normalizeH="0" baseline="0" noProof="0">
                <a:ln>
                  <a:noFill/>
                </a:ln>
                <a:solidFill>
                  <a:srgbClr val="663300"/>
                </a:solidFill>
                <a:effectLst/>
                <a:uLnTx/>
                <a:uFillTx/>
                <a:latin typeface="Tahoma"/>
                <a:ea typeface="Tahoma"/>
                <a:cs typeface="Tahoma"/>
                <a:sym typeface="Tahoma"/>
              </a:rPr>
              <a:t>+ </a:t>
            </a:r>
            <a:r>
              <a:rPr kumimoji="0" lang="en-US" sz="2000" b="0" i="0" u="none" strike="noStrike" kern="0" cap="none" spc="0" normalizeH="0" baseline="0" noProof="0">
                <a:ln>
                  <a:noFill/>
                </a:ln>
                <a:solidFill>
                  <a:srgbClr val="800000"/>
                </a:solidFill>
                <a:effectLst/>
                <a:uLnTx/>
                <a:uFillTx/>
                <a:latin typeface="Arial"/>
                <a:ea typeface="Arial"/>
                <a:cs typeface="Arial"/>
                <a:sym typeface="Arial"/>
              </a:rPr>
              <a:t>Tỉ lệ các bộ phận trên mặt người</a:t>
            </a:r>
            <a:endParaRPr kumimoji="0" sz="2000" b="0" i="0" u="none" strike="noStrike" kern="0" cap="none" spc="0" normalizeH="0" baseline="0" noProof="0">
              <a:ln>
                <a:noFill/>
              </a:ln>
              <a:solidFill>
                <a:srgbClr val="800000"/>
              </a:solidFill>
              <a:effectLst/>
              <a:uLnTx/>
              <a:uFillTx/>
              <a:latin typeface="Arial"/>
              <a:ea typeface="Arial"/>
              <a:cs typeface="Arial"/>
              <a:sym typeface="Arial"/>
            </a:endParaRPr>
          </a:p>
        </p:txBody>
      </p:sp>
      <p:sp>
        <p:nvSpPr>
          <p:cNvPr id="197" name="Google Shape;197;p27"/>
          <p:cNvSpPr txBox="1"/>
          <p:nvPr/>
        </p:nvSpPr>
        <p:spPr>
          <a:xfrm>
            <a:off x="9326879" y="3753890"/>
            <a:ext cx="2762561" cy="1356440"/>
          </a:xfrm>
          <a:prstGeom prst="rect">
            <a:avLst/>
          </a:prstGeom>
          <a:noFill/>
          <a:ln>
            <a:noFill/>
          </a:ln>
        </p:spPr>
        <p:txBody>
          <a:bodyPr spcFirstLastPara="1" wrap="square" lIns="91425" tIns="91425" rIns="91425" bIns="91425" anchor="t" anchorCtr="0">
            <a:noAutofit/>
          </a:bodyPr>
          <a:lstStyle/>
          <a:p>
            <a:pPr marL="12700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endParaRPr kumimoji="0" sz="100" b="0" i="0" u="none" strike="noStrike" kern="0" cap="none" spc="0" normalizeH="0" baseline="0" noProof="0">
              <a:ln>
                <a:noFill/>
              </a:ln>
              <a:solidFill>
                <a:srgbClr val="F4B081"/>
              </a:solidFill>
              <a:effectLst/>
              <a:uLnTx/>
              <a:uFillTx/>
              <a:latin typeface="Arial"/>
              <a:ea typeface="Arial"/>
              <a:cs typeface="Arial"/>
              <a:sym typeface="Arial"/>
            </a:endParaRPr>
          </a:p>
          <a:p>
            <a:pPr marL="457200" marR="0" lvl="0" indent="-330200" algn="l" defTabSz="914400" rtl="0" eaLnBrk="1" fontAlgn="auto" latinLnBrk="0" hangingPunct="1">
              <a:lnSpc>
                <a:spcPct val="90000"/>
              </a:lnSpc>
              <a:spcBef>
                <a:spcPts val="200"/>
              </a:spcBef>
              <a:spcAft>
                <a:spcPts val="200"/>
              </a:spcAft>
              <a:buClr>
                <a:srgbClr val="F4B081"/>
              </a:buClr>
              <a:buSzPts val="1600"/>
              <a:buFont typeface="Arial"/>
              <a:buChar char="￮"/>
              <a:tabLst/>
              <a:defRPr/>
            </a:pPr>
            <a:r>
              <a:rPr kumimoji="0" lang="en-US" sz="1800" b="0" i="0" u="none" strike="noStrike" kern="0" cap="none" spc="0" normalizeH="0" baseline="0" noProof="0">
                <a:ln>
                  <a:noFill/>
                </a:ln>
                <a:solidFill>
                  <a:srgbClr val="F4B081"/>
                </a:solidFill>
                <a:effectLst/>
                <a:uLnTx/>
                <a:uFillTx/>
                <a:latin typeface="Arial"/>
                <a:ea typeface="Arial"/>
                <a:cs typeface="Arial"/>
                <a:sym typeface="Arial"/>
              </a:rPr>
              <a:t>Em hãy tạo một tượng chân dung người yêu thích.</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8" name="Google Shape;198;p27"/>
          <p:cNvSpPr/>
          <p:nvPr/>
        </p:nvSpPr>
        <p:spPr>
          <a:xfrm>
            <a:off x="441960" y="2804160"/>
            <a:ext cx="7557844" cy="949730"/>
          </a:xfrm>
          <a:prstGeom prst="rect">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9" name="Google Shape;199;p27"/>
          <p:cNvSpPr/>
          <p:nvPr/>
        </p:nvSpPr>
        <p:spPr>
          <a:xfrm>
            <a:off x="441960" y="3778066"/>
            <a:ext cx="7557844" cy="949730"/>
          </a:xfrm>
          <a:prstGeom prst="rect">
            <a:avLst/>
          </a:prstGeom>
          <a:solidFill>
            <a:srgbClr val="92D050">
              <a:alpha val="40784"/>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0" name="Google Shape;200;p27"/>
          <p:cNvSpPr/>
          <p:nvPr/>
        </p:nvSpPr>
        <p:spPr>
          <a:xfrm>
            <a:off x="441960" y="4751972"/>
            <a:ext cx="7557844" cy="949730"/>
          </a:xfrm>
          <a:prstGeom prst="rect">
            <a:avLst/>
          </a:prstGeom>
          <a:solidFill>
            <a:srgbClr val="7030A0">
              <a:alpha val="42745"/>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1" name="Google Shape;201;p27"/>
          <p:cNvSpPr/>
          <p:nvPr/>
        </p:nvSpPr>
        <p:spPr>
          <a:xfrm>
            <a:off x="1524728" y="221764"/>
            <a:ext cx="8711039" cy="723235"/>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100"/>
              <a:buFont typeface="Arial"/>
              <a:buNone/>
              <a:tabLst/>
              <a:defRPr/>
            </a:pPr>
            <a:r>
              <a:rPr kumimoji="0" lang="en-US" sz="4100" b="1" i="0" u="none" strike="noStrike" kern="0" cap="none" spc="0" normalizeH="0" baseline="0" noProof="0">
                <a:ln>
                  <a:noFill/>
                </a:ln>
                <a:solidFill>
                  <a:srgbClr val="FFD966"/>
                </a:solidFill>
                <a:effectLst/>
                <a:uLnTx/>
                <a:uFillTx/>
                <a:latin typeface="Arial"/>
                <a:ea typeface="Arial"/>
                <a:cs typeface="Arial"/>
                <a:sym typeface="Arial"/>
              </a:rPr>
              <a:t>TƯỢNG CHÂN DUNG NHÂN VẬT</a:t>
            </a:r>
            <a:endParaRPr kumimoji="0" sz="4100" b="1" i="0" u="none" strike="noStrike" kern="0" cap="none" spc="0" normalizeH="0" baseline="0" noProof="0">
              <a:ln>
                <a:noFill/>
              </a:ln>
              <a:solidFill>
                <a:srgbClr val="FFD966"/>
              </a:solidFill>
              <a:effectLst/>
              <a:uLnTx/>
              <a:uFillTx/>
              <a:latin typeface="Arial"/>
              <a:ea typeface="Arial"/>
              <a:cs typeface="Arial"/>
              <a:sym typeface="Arial"/>
            </a:endParaRPr>
          </a:p>
        </p:txBody>
      </p:sp>
      <p:pic>
        <p:nvPicPr>
          <p:cNvPr id="202" name="Google Shape;202;p27"/>
          <p:cNvPicPr preferRelativeResize="0"/>
          <p:nvPr/>
        </p:nvPicPr>
        <p:blipFill rotWithShape="1">
          <a:blip r:embed="rId6">
            <a:alphaModFix/>
          </a:blip>
          <a:srcRect/>
          <a:stretch/>
        </p:blipFill>
        <p:spPr>
          <a:xfrm>
            <a:off x="204006" y="221764"/>
            <a:ext cx="1224610" cy="1230227"/>
          </a:xfrm>
          <a:prstGeom prst="flowChartConnector">
            <a:avLst/>
          </a:prstGeom>
          <a:noFill/>
          <a:ln>
            <a:noFill/>
          </a:ln>
          <a:effectLst>
            <a:outerShdw blurRad="50800" dist="38100" dir="2700000" algn="tl" rotWithShape="0">
              <a:srgbClr val="000000">
                <a:alpha val="40000"/>
              </a:srgbClr>
            </a:outerShdw>
            <a:reflection stA="52000" endA="300" endPos="35000" sy="-100000" algn="bl" rotWithShape="0"/>
          </a:effectLst>
        </p:spPr>
      </p:pic>
      <p:sp>
        <p:nvSpPr>
          <p:cNvPr id="3" name="Title 2">
            <a:extLst>
              <a:ext uri="{FF2B5EF4-FFF2-40B4-BE49-F238E27FC236}">
                <a16:creationId xmlns:a16="http://schemas.microsoft.com/office/drawing/2014/main" id="{3F9F1A0B-DFD4-FBD5-0A3B-4CB69135B2A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535305042"/>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par>
                                <p:cTn id="8" presetID="10" presetClass="entr" presetSubtype="0" fill="hold" nodeType="withEffect">
                                  <p:stCondLst>
                                    <p:cond delay="500"/>
                                  </p:stCondLst>
                                  <p:childTnLst>
                                    <p:set>
                                      <p:cBhvr>
                                        <p:cTn id="9" dur="1" fill="hold">
                                          <p:stCondLst>
                                            <p:cond delay="0"/>
                                          </p:stCondLst>
                                        </p:cTn>
                                        <p:tgtEl>
                                          <p:spTgt spid="196">
                                            <p:txEl>
                                              <p:pRg st="0" end="0"/>
                                            </p:txEl>
                                          </p:spTgt>
                                        </p:tgtEl>
                                        <p:attrNameLst>
                                          <p:attrName>style.visibility</p:attrName>
                                        </p:attrNameLst>
                                      </p:cBhvr>
                                      <p:to>
                                        <p:strVal val="visible"/>
                                      </p:to>
                                    </p:set>
                                    <p:animEffect transition="in" filter="fade">
                                      <p:cBhvr>
                                        <p:cTn id="10" dur="500"/>
                                        <p:tgtEl>
                                          <p:spTgt spid="196">
                                            <p:txEl>
                                              <p:pRg st="0" end="0"/>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196">
                                            <p:txEl>
                                              <p:pRg st="1" end="1"/>
                                            </p:txEl>
                                          </p:spTgt>
                                        </p:tgtEl>
                                        <p:attrNameLst>
                                          <p:attrName>style.visibility</p:attrName>
                                        </p:attrNameLst>
                                      </p:cBhvr>
                                      <p:to>
                                        <p:strVal val="visible"/>
                                      </p:to>
                                    </p:set>
                                    <p:animEffect transition="in" filter="fade">
                                      <p:cBhvr>
                                        <p:cTn id="13" dur="500"/>
                                        <p:tgtEl>
                                          <p:spTgt spid="19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3"/>
                                        </p:tgtEl>
                                        <p:attrNameLst>
                                          <p:attrName>style.visibility</p:attrName>
                                        </p:attrNameLst>
                                      </p:cBhvr>
                                      <p:to>
                                        <p:strVal val="visible"/>
                                      </p:to>
                                    </p:set>
                                    <p:anim calcmode="lin" valueType="num">
                                      <p:cBhvr additive="base">
                                        <p:cTn id="18" dur="500"/>
                                        <p:tgtEl>
                                          <p:spTgt spid="193"/>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194"/>
                                        </p:tgtEl>
                                        <p:attrNameLst>
                                          <p:attrName>style.visibility</p:attrName>
                                        </p:attrNameLst>
                                      </p:cBhvr>
                                      <p:to>
                                        <p:strVal val="visible"/>
                                      </p:to>
                                    </p:set>
                                    <p:anim calcmode="lin" valueType="num">
                                      <p:cBhvr additive="base">
                                        <p:cTn id="21" dur="500"/>
                                        <p:tgtEl>
                                          <p:spTgt spid="19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8"/>
                                        </p:tgtEl>
                                        <p:attrNameLst>
                                          <p:attrName>style.visibility</p:attrName>
                                        </p:attrNameLst>
                                      </p:cBhvr>
                                      <p:to>
                                        <p:strVal val="visible"/>
                                      </p:to>
                                    </p:set>
                                    <p:animEffect transition="in" filter="fade">
                                      <p:cBhvr>
                                        <p:cTn id="26" dur="500"/>
                                        <p:tgtEl>
                                          <p:spTgt spid="19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0"/>
                                        </p:tgtEl>
                                        <p:attrNameLst>
                                          <p:attrName>style.visibility</p:attrName>
                                        </p:attrNameLst>
                                      </p:cBhvr>
                                      <p:to>
                                        <p:strVal val="visible"/>
                                      </p:to>
                                    </p:set>
                                    <p:animEffect transition="in" filter="fade">
                                      <p:cBhvr>
                                        <p:cTn id="36" dur="500"/>
                                        <p:tgtEl>
                                          <p:spTgt spid="20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1"/>
                                        </p:tgtEl>
                                        <p:attrNameLst>
                                          <p:attrName>style.visibility</p:attrName>
                                        </p:attrNameLst>
                                      </p:cBhvr>
                                      <p:to>
                                        <p:strVal val="visible"/>
                                      </p:to>
                                    </p:set>
                                    <p:animEffect transition="in" filter="fade">
                                      <p:cBhvr>
                                        <p:cTn id="41"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pic>
        <p:nvPicPr>
          <p:cNvPr id="158" name="Google Shape;158;p6"/>
          <p:cNvPicPr preferRelativeResize="0"/>
          <p:nvPr/>
        </p:nvPicPr>
        <p:blipFill rotWithShape="1">
          <a:blip r:embed="rId4">
            <a:alphaModFix/>
          </a:blip>
          <a:srcRect/>
          <a:stretch/>
        </p:blipFill>
        <p:spPr>
          <a:xfrm>
            <a:off x="131200" y="1766302"/>
            <a:ext cx="6019800" cy="2790825"/>
          </a:xfrm>
          <a:prstGeom prst="rect">
            <a:avLst/>
          </a:prstGeom>
          <a:noFill/>
          <a:ln>
            <a:noFill/>
          </a:ln>
        </p:spPr>
      </p:pic>
      <p:sp>
        <p:nvSpPr>
          <p:cNvPr id="159" name="Google Shape;159;p6"/>
          <p:cNvSpPr/>
          <p:nvPr/>
        </p:nvSpPr>
        <p:spPr>
          <a:xfrm rot="10800000" flipH="1">
            <a:off x="8028432" y="2002645"/>
            <a:ext cx="4048872" cy="1532012"/>
          </a:xfrm>
          <a:custGeom>
            <a:avLst/>
            <a:gdLst/>
            <a:ahLst/>
            <a:cxnLst/>
            <a:rect l="l" t="t" r="r" b="b"/>
            <a:pathLst>
              <a:path w="6414354" h="3260612" extrusionOk="0">
                <a:moveTo>
                  <a:pt x="473954" y="543446"/>
                </a:moveTo>
                <a:cubicBezTo>
                  <a:pt x="473954" y="243309"/>
                  <a:pt x="449977" y="0"/>
                  <a:pt x="750114" y="0"/>
                </a:cubicBezTo>
                <a:lnTo>
                  <a:pt x="1463761" y="0"/>
                </a:lnTo>
                <a:lnTo>
                  <a:pt x="1463761" y="0"/>
                </a:lnTo>
                <a:lnTo>
                  <a:pt x="2948472" y="0"/>
                </a:lnTo>
                <a:lnTo>
                  <a:pt x="6150706" y="14068"/>
                </a:lnTo>
                <a:cubicBezTo>
                  <a:pt x="6450843" y="14068"/>
                  <a:pt x="6412798" y="243309"/>
                  <a:pt x="6412798" y="543446"/>
                </a:cubicBezTo>
                <a:lnTo>
                  <a:pt x="6412798" y="1902024"/>
                </a:lnTo>
                <a:lnTo>
                  <a:pt x="6412798" y="1902024"/>
                </a:lnTo>
                <a:lnTo>
                  <a:pt x="6412798" y="2717177"/>
                </a:lnTo>
                <a:lnTo>
                  <a:pt x="6412798" y="2717166"/>
                </a:lnTo>
                <a:cubicBezTo>
                  <a:pt x="6412798" y="3017303"/>
                  <a:pt x="6464911" y="3260612"/>
                  <a:pt x="5869352" y="3260612"/>
                </a:cubicBezTo>
                <a:lnTo>
                  <a:pt x="2948472" y="3260612"/>
                </a:lnTo>
                <a:lnTo>
                  <a:pt x="1463761" y="3260612"/>
                </a:lnTo>
                <a:lnTo>
                  <a:pt x="74864" y="3260612"/>
                </a:lnTo>
                <a:cubicBezTo>
                  <a:pt x="-225273" y="3260612"/>
                  <a:pt x="473954" y="3017303"/>
                  <a:pt x="473954" y="2717166"/>
                </a:cubicBezTo>
                <a:lnTo>
                  <a:pt x="473954" y="2717177"/>
                </a:lnTo>
                <a:lnTo>
                  <a:pt x="473954" y="1902024"/>
                </a:lnTo>
                <a:lnTo>
                  <a:pt x="473954" y="1902024"/>
                </a:lnTo>
                <a:lnTo>
                  <a:pt x="473954" y="543446"/>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6"/>
          <p:cNvSpPr txBox="1"/>
          <p:nvPr/>
        </p:nvSpPr>
        <p:spPr>
          <a:xfrm>
            <a:off x="8427703" y="2132265"/>
            <a:ext cx="3649601" cy="135630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200"/>
              </a:spcBef>
              <a:spcAft>
                <a:spcPts val="0"/>
              </a:spcAft>
              <a:buClr>
                <a:srgbClr val="663300"/>
              </a:buClr>
              <a:buSzPts val="1600"/>
              <a:buFont typeface="Arial"/>
              <a:buNone/>
            </a:pPr>
            <a:r>
              <a:rPr lang="en-US" sz="2200" b="0" i="0" u="none" strike="noStrike" cap="none">
                <a:solidFill>
                  <a:srgbClr val="663300"/>
                </a:solidFill>
                <a:latin typeface="Tahoma"/>
                <a:ea typeface="Tahoma"/>
                <a:cs typeface="Tahoma"/>
                <a:sym typeface="Tahoma"/>
              </a:rPr>
              <a:t>Quan sát và trả lời:</a:t>
            </a:r>
            <a:endParaRPr/>
          </a:p>
          <a:p>
            <a:pPr marL="127000" marR="0" lvl="0" indent="0" algn="l" rtl="0">
              <a:lnSpc>
                <a:spcPct val="90000"/>
              </a:lnSpc>
              <a:spcBef>
                <a:spcPts val="400"/>
              </a:spcBef>
              <a:spcAft>
                <a:spcPts val="200"/>
              </a:spcAft>
              <a:buClr>
                <a:srgbClr val="663300"/>
              </a:buClr>
              <a:buSzPts val="1600"/>
              <a:buFont typeface="Arial"/>
              <a:buNone/>
            </a:pPr>
            <a:r>
              <a:rPr lang="en-US" sz="2000" b="0" i="0" u="none" strike="noStrike" cap="none">
                <a:solidFill>
                  <a:srgbClr val="663300"/>
                </a:solidFill>
                <a:latin typeface="Tahoma"/>
                <a:ea typeface="Tahoma"/>
                <a:cs typeface="Tahoma"/>
                <a:sym typeface="Tahoma"/>
              </a:rPr>
              <a:t>+ </a:t>
            </a:r>
            <a:r>
              <a:rPr lang="en-US" sz="2000" b="0" i="0" u="none" strike="noStrike" cap="none">
                <a:solidFill>
                  <a:srgbClr val="800000"/>
                </a:solidFill>
                <a:latin typeface="Arial"/>
                <a:ea typeface="Arial"/>
                <a:cs typeface="Arial"/>
                <a:sym typeface="Arial"/>
              </a:rPr>
              <a:t>Để tạo tượng chân dung,</a:t>
            </a:r>
            <a:r>
              <a:rPr lang="en-US" sz="2000" b="0" i="0" u="none" strike="noStrike" cap="none">
                <a:solidFill>
                  <a:srgbClr val="000000"/>
                </a:solidFill>
                <a:latin typeface="Arial"/>
                <a:ea typeface="Arial"/>
                <a:cs typeface="Arial"/>
                <a:sym typeface="Arial"/>
              </a:rPr>
              <a:t> </a:t>
            </a:r>
            <a:r>
              <a:rPr lang="en-US" sz="2000" b="0" i="0" u="none" strike="noStrike" cap="none">
                <a:solidFill>
                  <a:srgbClr val="800000"/>
                </a:solidFill>
                <a:latin typeface="Arial"/>
                <a:ea typeface="Arial"/>
                <a:cs typeface="Arial"/>
                <a:sym typeface="Arial"/>
              </a:rPr>
              <a:t>ta làm theo thứ tự nào?</a:t>
            </a:r>
            <a:endParaRPr sz="2000" b="0" i="0" u="none" strike="noStrike" cap="none">
              <a:solidFill>
                <a:srgbClr val="800000"/>
              </a:solidFill>
              <a:latin typeface="Arial"/>
              <a:ea typeface="Arial"/>
              <a:cs typeface="Arial"/>
              <a:sym typeface="Arial"/>
            </a:endParaRPr>
          </a:p>
        </p:txBody>
      </p:sp>
      <p:sp>
        <p:nvSpPr>
          <p:cNvPr id="161" name="Google Shape;161;p6"/>
          <p:cNvSpPr/>
          <p:nvPr/>
        </p:nvSpPr>
        <p:spPr>
          <a:xfrm>
            <a:off x="8438076" y="3742787"/>
            <a:ext cx="3595382" cy="1863586"/>
          </a:xfrm>
          <a:prstGeom prst="snip1Rect">
            <a:avLst>
              <a:gd name="adj" fmla="val 1666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6"/>
          <p:cNvSpPr txBox="1"/>
          <p:nvPr/>
        </p:nvSpPr>
        <p:spPr>
          <a:xfrm>
            <a:off x="8359149" y="3753890"/>
            <a:ext cx="3730292"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dk1"/>
              </a:buClr>
              <a:buSzPts val="1600"/>
              <a:buFont typeface="Arial"/>
              <a:buNone/>
            </a:pPr>
            <a:endParaRPr sz="100" b="0" i="0" u="none" strike="noStrike" cap="none">
              <a:solidFill>
                <a:srgbClr val="F4B081"/>
              </a:solidFill>
              <a:latin typeface="Arial"/>
              <a:ea typeface="Arial"/>
              <a:cs typeface="Arial"/>
              <a:sym typeface="Arial"/>
            </a:endParaRPr>
          </a:p>
          <a:p>
            <a:pPr marL="457200" marR="0" lvl="0" indent="-330200" algn="l" rtl="0">
              <a:lnSpc>
                <a:spcPct val="90000"/>
              </a:lnSpc>
              <a:spcBef>
                <a:spcPts val="200"/>
              </a:spcBef>
              <a:spcAft>
                <a:spcPts val="0"/>
              </a:spcAft>
              <a:buClr>
                <a:srgbClr val="F4B081"/>
              </a:buClr>
              <a:buSzPts val="1600"/>
              <a:buFont typeface="Arial"/>
              <a:buChar char="￮"/>
            </a:pPr>
            <a:r>
              <a:rPr lang="en-US" sz="1800" b="0" i="0" u="none" strike="noStrike" cap="none">
                <a:solidFill>
                  <a:srgbClr val="F4B081"/>
                </a:solidFill>
                <a:latin typeface="Arial"/>
                <a:ea typeface="Arial"/>
                <a:cs typeface="Arial"/>
                <a:sym typeface="Arial"/>
              </a:rPr>
              <a:t>Tạo khối cầu (Đầu), trụ (Cổ)</a:t>
            </a:r>
            <a:endParaRPr sz="1800" b="0" i="0" u="none" strike="noStrike" cap="none">
              <a:solidFill>
                <a:srgbClr val="000000"/>
              </a:solidFill>
              <a:latin typeface="Arial"/>
              <a:ea typeface="Arial"/>
              <a:cs typeface="Arial"/>
              <a:sym typeface="Arial"/>
            </a:endParaRPr>
          </a:p>
          <a:p>
            <a:pPr marL="457200" marR="0" lvl="0" indent="-330200" algn="l" rtl="0">
              <a:lnSpc>
                <a:spcPct val="90000"/>
              </a:lnSpc>
              <a:spcBef>
                <a:spcPts val="400"/>
              </a:spcBef>
              <a:spcAft>
                <a:spcPts val="0"/>
              </a:spcAft>
              <a:buClr>
                <a:srgbClr val="F4B081"/>
              </a:buClr>
              <a:buSzPts val="1600"/>
              <a:buFont typeface="Arial"/>
              <a:buChar char="￮"/>
            </a:pPr>
            <a:r>
              <a:rPr lang="en-US" sz="1800" b="0" i="0" u="none" strike="noStrike" cap="none">
                <a:solidFill>
                  <a:srgbClr val="F4B081"/>
                </a:solidFill>
                <a:latin typeface="Arial"/>
                <a:ea typeface="Arial"/>
                <a:cs typeface="Arial"/>
                <a:sym typeface="Arial"/>
              </a:rPr>
              <a:t>Phác trục, tỉ lệ các bộ phận trên mặt (mắt, mũi, miệng…)</a:t>
            </a:r>
            <a:endParaRPr sz="1800" b="0" i="0" u="none" strike="noStrike" cap="none">
              <a:solidFill>
                <a:srgbClr val="000000"/>
              </a:solidFill>
              <a:latin typeface="Arial"/>
              <a:ea typeface="Arial"/>
              <a:cs typeface="Arial"/>
              <a:sym typeface="Arial"/>
            </a:endParaRPr>
          </a:p>
          <a:p>
            <a:pPr marL="457200" marR="0" lvl="0" indent="-330200" algn="l" rtl="0">
              <a:lnSpc>
                <a:spcPct val="90000"/>
              </a:lnSpc>
              <a:spcBef>
                <a:spcPts val="400"/>
              </a:spcBef>
              <a:spcAft>
                <a:spcPts val="0"/>
              </a:spcAft>
              <a:buClr>
                <a:srgbClr val="F4B081"/>
              </a:buClr>
              <a:buSzPts val="1600"/>
              <a:buFont typeface="Arial"/>
              <a:buChar char="￮"/>
            </a:pPr>
            <a:r>
              <a:rPr lang="en-US" sz="1800" b="0" i="0" u="none" strike="noStrike" cap="none">
                <a:solidFill>
                  <a:srgbClr val="F4B081"/>
                </a:solidFill>
                <a:latin typeface="Arial"/>
                <a:ea typeface="Arial"/>
                <a:cs typeface="Arial"/>
                <a:sym typeface="Arial"/>
              </a:rPr>
              <a:t>Tạo khối cho mắt, mũi, miêng..</a:t>
            </a:r>
            <a:endParaRPr/>
          </a:p>
          <a:p>
            <a:pPr marL="457200" marR="0" lvl="0" indent="-330200" algn="l" rtl="0">
              <a:lnSpc>
                <a:spcPct val="90000"/>
              </a:lnSpc>
              <a:spcBef>
                <a:spcPts val="400"/>
              </a:spcBef>
              <a:spcAft>
                <a:spcPts val="200"/>
              </a:spcAft>
              <a:buClr>
                <a:srgbClr val="F4B081"/>
              </a:buClr>
              <a:buSzPts val="1600"/>
              <a:buFont typeface="Arial"/>
              <a:buChar char="￮"/>
            </a:pPr>
            <a:r>
              <a:rPr lang="en-US" sz="1800" b="0" i="0" u="none" strike="noStrike" cap="none">
                <a:solidFill>
                  <a:srgbClr val="F4B081"/>
                </a:solidFill>
                <a:latin typeface="Arial"/>
                <a:ea typeface="Arial"/>
                <a:cs typeface="Arial"/>
                <a:sym typeface="Arial"/>
              </a:rPr>
              <a:t>Điều chỉnh chi tiết.</a:t>
            </a:r>
            <a:endParaRPr sz="1800" b="0" i="0" u="none" strike="noStrike" cap="none">
              <a:solidFill>
                <a:srgbClr val="000000"/>
              </a:solidFill>
              <a:latin typeface="Arial"/>
              <a:ea typeface="Arial"/>
              <a:cs typeface="Arial"/>
              <a:sym typeface="Arial"/>
            </a:endParaRPr>
          </a:p>
        </p:txBody>
      </p:sp>
      <p:sp>
        <p:nvSpPr>
          <p:cNvPr id="163" name="Google Shape;163;p6"/>
          <p:cNvSpPr/>
          <p:nvPr/>
        </p:nvSpPr>
        <p:spPr>
          <a:xfrm>
            <a:off x="1082961" y="4180035"/>
            <a:ext cx="377092" cy="377092"/>
          </a:xfrm>
          <a:prstGeom prst="ellipse">
            <a:avLst/>
          </a:prstGeom>
          <a:solidFill>
            <a:srgbClr val="FFD9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C00000"/>
                </a:solidFill>
                <a:latin typeface="Calibri"/>
                <a:ea typeface="Calibri"/>
                <a:cs typeface="Calibri"/>
                <a:sym typeface="Calibri"/>
              </a:rPr>
              <a:t>1</a:t>
            </a:r>
            <a:endParaRPr sz="3000" b="1" i="0" u="none" strike="noStrike" cap="none">
              <a:solidFill>
                <a:srgbClr val="C00000"/>
              </a:solidFill>
              <a:latin typeface="Calibri"/>
              <a:ea typeface="Calibri"/>
              <a:cs typeface="Calibri"/>
              <a:sym typeface="Calibri"/>
            </a:endParaRPr>
          </a:p>
        </p:txBody>
      </p:sp>
      <p:sp>
        <p:nvSpPr>
          <p:cNvPr id="164" name="Google Shape;164;p6"/>
          <p:cNvSpPr/>
          <p:nvPr/>
        </p:nvSpPr>
        <p:spPr>
          <a:xfrm>
            <a:off x="5801900" y="4180035"/>
            <a:ext cx="377092" cy="377092"/>
          </a:xfrm>
          <a:prstGeom prst="ellipse">
            <a:avLst/>
          </a:prstGeom>
          <a:solidFill>
            <a:srgbClr val="FFD9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C00000"/>
                </a:solidFill>
                <a:latin typeface="Calibri"/>
                <a:ea typeface="Calibri"/>
                <a:cs typeface="Calibri"/>
                <a:sym typeface="Calibri"/>
              </a:rPr>
              <a:t>3</a:t>
            </a:r>
            <a:endParaRPr sz="3000" b="1" i="0" u="none" strike="noStrike" cap="none">
              <a:solidFill>
                <a:srgbClr val="C00000"/>
              </a:solidFill>
              <a:latin typeface="Calibri"/>
              <a:ea typeface="Calibri"/>
              <a:cs typeface="Calibri"/>
              <a:sym typeface="Calibri"/>
            </a:endParaRPr>
          </a:p>
        </p:txBody>
      </p:sp>
      <p:sp>
        <p:nvSpPr>
          <p:cNvPr id="165" name="Google Shape;165;p6"/>
          <p:cNvSpPr/>
          <p:nvPr/>
        </p:nvSpPr>
        <p:spPr>
          <a:xfrm>
            <a:off x="2952554" y="4180035"/>
            <a:ext cx="377092" cy="377092"/>
          </a:xfrm>
          <a:prstGeom prst="ellipse">
            <a:avLst/>
          </a:prstGeom>
          <a:solidFill>
            <a:srgbClr val="FFD9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C00000"/>
                </a:solidFill>
                <a:latin typeface="Calibri"/>
                <a:ea typeface="Calibri"/>
                <a:cs typeface="Calibri"/>
                <a:sym typeface="Calibri"/>
              </a:rPr>
              <a:t>2</a:t>
            </a:r>
            <a:endParaRPr sz="3000" b="1" i="0" u="none" strike="noStrike" cap="none">
              <a:solidFill>
                <a:srgbClr val="C00000"/>
              </a:solidFill>
              <a:latin typeface="Calibri"/>
              <a:ea typeface="Calibri"/>
              <a:cs typeface="Calibri"/>
              <a:sym typeface="Calibri"/>
            </a:endParaRPr>
          </a:p>
        </p:txBody>
      </p:sp>
      <p:sp>
        <p:nvSpPr>
          <p:cNvPr id="166" name="Google Shape;166;p6"/>
          <p:cNvSpPr txBox="1">
            <a:spLocks noGrp="1"/>
          </p:cNvSpPr>
          <p:nvPr>
            <p:ph type="title"/>
          </p:nvPr>
        </p:nvSpPr>
        <p:spPr>
          <a:xfrm>
            <a:off x="5101531" y="1330136"/>
            <a:ext cx="7090469" cy="80989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E599"/>
              </a:buClr>
              <a:buSzPct val="100000"/>
              <a:buNone/>
            </a:pPr>
            <a:r>
              <a:rPr lang="en-US" sz="2300" b="1">
                <a:solidFill>
                  <a:srgbClr val="FEE599"/>
                </a:solidFill>
                <a:latin typeface="Tahoma"/>
                <a:ea typeface="Tahoma"/>
                <a:cs typeface="Tahoma"/>
                <a:sym typeface="Tahoma"/>
              </a:rPr>
              <a:t>2. </a:t>
            </a:r>
            <a:r>
              <a:rPr lang="en-US" sz="2300" b="1" u="sng">
                <a:solidFill>
                  <a:srgbClr val="FEE599"/>
                </a:solidFill>
                <a:latin typeface="Tahoma"/>
                <a:ea typeface="Tahoma"/>
                <a:cs typeface="Tahoma"/>
                <a:sym typeface="Tahoma"/>
              </a:rPr>
              <a:t>Cách tạo tượng chân dung bằng đất nặn.</a:t>
            </a:r>
            <a:br>
              <a:rPr lang="en-US" sz="2300" b="1" u="sng">
                <a:solidFill>
                  <a:srgbClr val="FEE599"/>
                </a:solidFill>
                <a:latin typeface="Tahoma"/>
                <a:ea typeface="Tahoma"/>
                <a:cs typeface="Tahoma"/>
                <a:sym typeface="Tahoma"/>
              </a:rPr>
            </a:br>
            <a:br>
              <a:rPr lang="en-US" sz="2300" b="1" u="sng">
                <a:solidFill>
                  <a:srgbClr val="FEE599"/>
                </a:solidFill>
                <a:latin typeface="Tahoma"/>
                <a:ea typeface="Tahoma"/>
                <a:cs typeface="Tahoma"/>
                <a:sym typeface="Tahoma"/>
              </a:rPr>
            </a:br>
            <a:endParaRPr sz="2300" b="1">
              <a:solidFill>
                <a:srgbClr val="FEE599"/>
              </a:solidFill>
            </a:endParaRPr>
          </a:p>
        </p:txBody>
      </p:sp>
      <p:pic>
        <p:nvPicPr>
          <p:cNvPr id="167" name="Google Shape;167;p6"/>
          <p:cNvPicPr preferRelativeResize="0"/>
          <p:nvPr/>
        </p:nvPicPr>
        <p:blipFill rotWithShape="1">
          <a:blip r:embed="rId5">
            <a:alphaModFix/>
          </a:blip>
          <a:srcRect/>
          <a:stretch/>
        </p:blipFill>
        <p:spPr>
          <a:xfrm>
            <a:off x="6246423" y="3742787"/>
            <a:ext cx="1975485" cy="2376660"/>
          </a:xfrm>
          <a:prstGeom prst="rect">
            <a:avLst/>
          </a:prstGeom>
          <a:noFill/>
          <a:ln>
            <a:noFill/>
          </a:ln>
        </p:spPr>
      </p:pic>
      <p:sp>
        <p:nvSpPr>
          <p:cNvPr id="168" name="Google Shape;168;p6"/>
          <p:cNvSpPr/>
          <p:nvPr/>
        </p:nvSpPr>
        <p:spPr>
          <a:xfrm>
            <a:off x="6068701" y="5815793"/>
            <a:ext cx="377092" cy="377092"/>
          </a:xfrm>
          <a:prstGeom prst="ellipse">
            <a:avLst/>
          </a:prstGeom>
          <a:solidFill>
            <a:srgbClr val="FFD9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C00000"/>
                </a:solidFill>
                <a:latin typeface="Calibri"/>
                <a:ea typeface="Calibri"/>
                <a:cs typeface="Calibri"/>
                <a:sym typeface="Calibri"/>
              </a:rPr>
              <a:t>4</a:t>
            </a:r>
            <a:endParaRPr sz="3000" b="1" i="0" u="none" strike="noStrike" cap="none">
              <a:solidFill>
                <a:srgbClr val="C00000"/>
              </a:solidFill>
              <a:latin typeface="Calibri"/>
              <a:ea typeface="Calibri"/>
              <a:cs typeface="Calibri"/>
              <a:sym typeface="Calibri"/>
            </a:endParaRPr>
          </a:p>
        </p:txBody>
      </p:sp>
      <p:sp>
        <p:nvSpPr>
          <p:cNvPr id="169" name="Google Shape;169;p6"/>
          <p:cNvSpPr/>
          <p:nvPr/>
        </p:nvSpPr>
        <p:spPr>
          <a:xfrm>
            <a:off x="1524728" y="221764"/>
            <a:ext cx="8711039" cy="723235"/>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US" sz="4100" b="1" i="0" u="none" strike="noStrike" cap="none">
                <a:solidFill>
                  <a:srgbClr val="FFD966"/>
                </a:solidFill>
                <a:latin typeface="Arial"/>
                <a:ea typeface="Arial"/>
                <a:cs typeface="Arial"/>
                <a:sym typeface="Arial"/>
              </a:rPr>
              <a:t>TƯỢNG CHÂN DUNG NHÂN VẬT</a:t>
            </a:r>
            <a:endParaRPr sz="4100" b="1" i="0" u="none" strike="noStrike" cap="none">
              <a:solidFill>
                <a:srgbClr val="FFD966"/>
              </a:solidFill>
              <a:latin typeface="Arial"/>
              <a:ea typeface="Arial"/>
              <a:cs typeface="Arial"/>
              <a:sym typeface="Arial"/>
            </a:endParaRPr>
          </a:p>
        </p:txBody>
      </p:sp>
      <p:pic>
        <p:nvPicPr>
          <p:cNvPr id="170" name="Google Shape;170;p6"/>
          <p:cNvPicPr preferRelativeResize="0"/>
          <p:nvPr/>
        </p:nvPicPr>
        <p:blipFill rotWithShape="1">
          <a:blip r:embed="rId6">
            <a:alphaModFix/>
          </a:blip>
          <a:srcRect/>
          <a:stretch/>
        </p:blipFill>
        <p:spPr>
          <a:xfrm>
            <a:off x="204006" y="221764"/>
            <a:ext cx="1224610" cy="1230227"/>
          </a:xfrm>
          <a:prstGeom prst="flowChartConnector">
            <a:avLst/>
          </a:prstGeom>
          <a:noFill/>
          <a:ln>
            <a:noFill/>
          </a:ln>
          <a:effectLst>
            <a:outerShdw blurRad="50800" dist="38100" dir="2700000" algn="tl" rotWithShape="0">
              <a:srgbClr val="000000">
                <a:alpha val="40000"/>
              </a:srgbClr>
            </a:outerShdw>
            <a:reflection stA="52000" endA="300" endPos="35000" sy="-100000" algn="bl" rotWithShape="0"/>
          </a:effectLst>
        </p:spPr>
      </p:pic>
      <p:sp>
        <p:nvSpPr>
          <p:cNvPr id="171" name="Google Shape;171;p6"/>
          <p:cNvSpPr txBox="1"/>
          <p:nvPr/>
        </p:nvSpPr>
        <p:spPr>
          <a:xfrm>
            <a:off x="204000" y="5673050"/>
            <a:ext cx="4902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rgbClr val="FFFF00"/>
                </a:solidFill>
              </a:rPr>
              <a:t>Xem Bài giảng hay tại đây: </a:t>
            </a:r>
            <a:r>
              <a:rPr lang="en-US" sz="1700">
                <a:solidFill>
                  <a:srgbClr val="FFFFFF"/>
                </a:solidFill>
                <a:highlight>
                  <a:srgbClr val="282828"/>
                </a:highlight>
                <a:latin typeface="Roboto"/>
                <a:ea typeface="Roboto"/>
                <a:cs typeface="Roboto"/>
                <a:sym typeface="Roboto"/>
              </a:rPr>
              <a:t>https://bit.ly/3tRblro</a:t>
            </a:r>
            <a:endParaRPr sz="1700">
              <a:solidFill>
                <a:srgbClr val="FFFF00"/>
              </a:solidFil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p:tgtEl>
                                          <p:spTgt spid="16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fade">
                                      <p:cBhvr>
                                        <p:cTn id="12" dur="500"/>
                                        <p:tgtEl>
                                          <p:spTgt spid="159"/>
                                        </p:tgtEl>
                                      </p:cBhvr>
                                    </p:animEffect>
                                  </p:childTnLst>
                                </p:cTn>
                              </p:par>
                              <p:par>
                                <p:cTn id="13" presetID="10" presetClass="entr" presetSubtype="0" fill="hold" nodeType="withEffect">
                                  <p:stCondLst>
                                    <p:cond delay="400"/>
                                  </p:stCondLst>
                                  <p:childTnLst>
                                    <p:set>
                                      <p:cBhvr>
                                        <p:cTn id="14" dur="1" fill="hold">
                                          <p:stCondLst>
                                            <p:cond delay="0"/>
                                          </p:stCondLst>
                                        </p:cTn>
                                        <p:tgtEl>
                                          <p:spTgt spid="158"/>
                                        </p:tgtEl>
                                        <p:attrNameLst>
                                          <p:attrName>style.visibility</p:attrName>
                                        </p:attrNameLst>
                                      </p:cBhvr>
                                      <p:to>
                                        <p:strVal val="visible"/>
                                      </p:to>
                                    </p:set>
                                    <p:animEffect transition="in" filter="fade">
                                      <p:cBhvr>
                                        <p:cTn id="15" dur="500"/>
                                        <p:tgtEl>
                                          <p:spTgt spid="15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58"/>
                                        </p:tgtEl>
                                        <p:attrNameLst>
                                          <p:attrName>style.visibility</p:attrName>
                                        </p:attrNameLst>
                                      </p:cBhvr>
                                      <p:to>
                                        <p:strVal val="visible"/>
                                      </p:to>
                                    </p:set>
                                    <p:anim calcmode="lin" valueType="num">
                                      <p:cBhvr additive="base">
                                        <p:cTn id="20" dur="500"/>
                                        <p:tgtEl>
                                          <p:spTgt spid="158"/>
                                        </p:tgtEl>
                                        <p:attrNameLst>
                                          <p:attrName>ppt_x</p:attrName>
                                        </p:attrNameLst>
                                      </p:cBhvr>
                                      <p:tavLst>
                                        <p:tav tm="0">
                                          <p:val>
                                            <p:strVal val="#ppt_x-1"/>
                                          </p:val>
                                        </p:tav>
                                        <p:tav tm="100000">
                                          <p:val>
                                            <p:strVal val="#ppt_x"/>
                                          </p:val>
                                        </p:tav>
                                      </p:tavLst>
                                    </p:anim>
                                  </p:childTnLst>
                                </p:cTn>
                              </p:par>
                              <p:par>
                                <p:cTn id="21" presetID="2" presetClass="entr" presetSubtype="4" fill="hold" nodeType="withEffect">
                                  <p:stCondLst>
                                    <p:cond delay="0"/>
                                  </p:stCondLst>
                                  <p:childTnLst>
                                    <p:set>
                                      <p:cBhvr>
                                        <p:cTn id="22" dur="1" fill="hold">
                                          <p:stCondLst>
                                            <p:cond delay="0"/>
                                          </p:stCondLst>
                                        </p:cTn>
                                        <p:tgtEl>
                                          <p:spTgt spid="159"/>
                                        </p:tgtEl>
                                        <p:attrNameLst>
                                          <p:attrName>style.visibility</p:attrName>
                                        </p:attrNameLst>
                                      </p:cBhvr>
                                      <p:to>
                                        <p:strVal val="visible"/>
                                      </p:to>
                                    </p:set>
                                    <p:anim calcmode="lin" valueType="num">
                                      <p:cBhvr additive="base">
                                        <p:cTn id="23" dur="500"/>
                                        <p:tgtEl>
                                          <p:spTgt spid="159"/>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400"/>
                                  </p:stCondLst>
                                  <p:childTnLst>
                                    <p:set>
                                      <p:cBhvr>
                                        <p:cTn id="25" dur="1" fill="hold">
                                          <p:stCondLst>
                                            <p:cond delay="0"/>
                                          </p:stCondLst>
                                        </p:cTn>
                                        <p:tgtEl>
                                          <p:spTgt spid="163"/>
                                        </p:tgtEl>
                                        <p:attrNameLst>
                                          <p:attrName>style.visibility</p:attrName>
                                        </p:attrNameLst>
                                      </p:cBhvr>
                                      <p:to>
                                        <p:strVal val="visible"/>
                                      </p:to>
                                    </p:set>
                                    <p:animEffect transition="in" filter="fade">
                                      <p:cBhvr>
                                        <p:cTn id="26" dur="500"/>
                                        <p:tgtEl>
                                          <p:spTgt spid="163"/>
                                        </p:tgtEl>
                                      </p:cBhvr>
                                    </p:animEffect>
                                  </p:childTnLst>
                                </p:cTn>
                              </p:par>
                              <p:par>
                                <p:cTn id="27" presetID="10" presetClass="entr" presetSubtype="0" fill="hold" nodeType="withEffect">
                                  <p:stCondLst>
                                    <p:cond delay="700"/>
                                  </p:stCondLst>
                                  <p:childTnLst>
                                    <p:set>
                                      <p:cBhvr>
                                        <p:cTn id="28" dur="1" fill="hold">
                                          <p:stCondLst>
                                            <p:cond delay="0"/>
                                          </p:stCondLst>
                                        </p:cTn>
                                        <p:tgtEl>
                                          <p:spTgt spid="165"/>
                                        </p:tgtEl>
                                        <p:attrNameLst>
                                          <p:attrName>style.visibility</p:attrName>
                                        </p:attrNameLst>
                                      </p:cBhvr>
                                      <p:to>
                                        <p:strVal val="visible"/>
                                      </p:to>
                                    </p:set>
                                    <p:animEffect transition="in" filter="fade">
                                      <p:cBhvr>
                                        <p:cTn id="29" dur="500"/>
                                        <p:tgtEl>
                                          <p:spTgt spid="165"/>
                                        </p:tgtEl>
                                      </p:cBhvr>
                                    </p:animEffect>
                                  </p:childTnLst>
                                </p:cTn>
                              </p:par>
                              <p:par>
                                <p:cTn id="30" presetID="10" presetClass="entr" presetSubtype="0" fill="hold" nodeType="withEffect">
                                  <p:stCondLst>
                                    <p:cond delay="1000"/>
                                  </p:stCondLst>
                                  <p:childTnLst>
                                    <p:set>
                                      <p:cBhvr>
                                        <p:cTn id="31" dur="1" fill="hold">
                                          <p:stCondLst>
                                            <p:cond delay="0"/>
                                          </p:stCondLst>
                                        </p:cTn>
                                        <p:tgtEl>
                                          <p:spTgt spid="164"/>
                                        </p:tgtEl>
                                        <p:attrNameLst>
                                          <p:attrName>style.visibility</p:attrName>
                                        </p:attrNameLst>
                                      </p:cBhvr>
                                      <p:to>
                                        <p:strVal val="visible"/>
                                      </p:to>
                                    </p:set>
                                    <p:animEffect transition="in" filter="fade">
                                      <p:cBhvr>
                                        <p:cTn id="32" dur="500"/>
                                        <p:tgtEl>
                                          <p:spTgt spid="164"/>
                                        </p:tgtEl>
                                      </p:cBhvr>
                                    </p:animEffect>
                                  </p:childTnLst>
                                </p:cTn>
                              </p:par>
                              <p:par>
                                <p:cTn id="33" presetID="10" presetClass="entr" presetSubtype="0" fill="hold" nodeType="withEffect">
                                  <p:stCondLst>
                                    <p:cond delay="1300"/>
                                  </p:stCondLst>
                                  <p:childTnLst>
                                    <p:set>
                                      <p:cBhvr>
                                        <p:cTn id="34" dur="1" fill="hold">
                                          <p:stCondLst>
                                            <p:cond delay="0"/>
                                          </p:stCondLst>
                                        </p:cTn>
                                        <p:tgtEl>
                                          <p:spTgt spid="168"/>
                                        </p:tgtEl>
                                        <p:attrNameLst>
                                          <p:attrName>style.visibility</p:attrName>
                                        </p:attrNameLst>
                                      </p:cBhvr>
                                      <p:to>
                                        <p:strVal val="visible"/>
                                      </p:to>
                                    </p:set>
                                    <p:animEffect transition="in" filter="fade">
                                      <p:cBhvr>
                                        <p:cTn id="35" dur="500"/>
                                        <p:tgtEl>
                                          <p:spTgt spid="16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1"/>
                                        </p:tgtEl>
                                        <p:attrNameLst>
                                          <p:attrName>style.visibility</p:attrName>
                                        </p:attrNameLst>
                                      </p:cBhvr>
                                      <p:to>
                                        <p:strVal val="visible"/>
                                      </p:to>
                                    </p:set>
                                    <p:animEffect transition="in" filter="fade">
                                      <p:cBhvr>
                                        <p:cTn id="40"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26"/>
          <p:cNvSpPr/>
          <p:nvPr/>
        </p:nvSpPr>
        <p:spPr>
          <a:xfrm rot="10800000" flipH="1">
            <a:off x="8028432" y="2002645"/>
            <a:ext cx="4048872" cy="1532012"/>
          </a:xfrm>
          <a:custGeom>
            <a:avLst/>
            <a:gdLst/>
            <a:ahLst/>
            <a:cxnLst/>
            <a:rect l="l" t="t" r="r" b="b"/>
            <a:pathLst>
              <a:path w="6414354" h="3260612" extrusionOk="0">
                <a:moveTo>
                  <a:pt x="473954" y="543446"/>
                </a:moveTo>
                <a:cubicBezTo>
                  <a:pt x="473954" y="243309"/>
                  <a:pt x="449977" y="0"/>
                  <a:pt x="750114" y="0"/>
                </a:cubicBezTo>
                <a:lnTo>
                  <a:pt x="1463761" y="0"/>
                </a:lnTo>
                <a:lnTo>
                  <a:pt x="1463761" y="0"/>
                </a:lnTo>
                <a:lnTo>
                  <a:pt x="2948472" y="0"/>
                </a:lnTo>
                <a:lnTo>
                  <a:pt x="6150706" y="14068"/>
                </a:lnTo>
                <a:cubicBezTo>
                  <a:pt x="6450843" y="14068"/>
                  <a:pt x="6412798" y="243309"/>
                  <a:pt x="6412798" y="543446"/>
                </a:cubicBezTo>
                <a:lnTo>
                  <a:pt x="6412798" y="1902024"/>
                </a:lnTo>
                <a:lnTo>
                  <a:pt x="6412798" y="1902024"/>
                </a:lnTo>
                <a:lnTo>
                  <a:pt x="6412798" y="2717177"/>
                </a:lnTo>
                <a:lnTo>
                  <a:pt x="6412798" y="2717166"/>
                </a:lnTo>
                <a:cubicBezTo>
                  <a:pt x="6412798" y="3017303"/>
                  <a:pt x="6464911" y="3260612"/>
                  <a:pt x="5869352" y="3260612"/>
                </a:cubicBezTo>
                <a:lnTo>
                  <a:pt x="2948472" y="3260612"/>
                </a:lnTo>
                <a:lnTo>
                  <a:pt x="1463761" y="3260612"/>
                </a:lnTo>
                <a:lnTo>
                  <a:pt x="74864" y="3260612"/>
                </a:lnTo>
                <a:cubicBezTo>
                  <a:pt x="-225273" y="3260612"/>
                  <a:pt x="473954" y="3017303"/>
                  <a:pt x="473954" y="2717166"/>
                </a:cubicBezTo>
                <a:lnTo>
                  <a:pt x="473954" y="2717177"/>
                </a:lnTo>
                <a:lnTo>
                  <a:pt x="473954" y="1902024"/>
                </a:lnTo>
                <a:lnTo>
                  <a:pt x="473954" y="1902024"/>
                </a:lnTo>
                <a:lnTo>
                  <a:pt x="473954" y="543446"/>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26"/>
          <p:cNvSpPr txBox="1"/>
          <p:nvPr/>
        </p:nvSpPr>
        <p:spPr>
          <a:xfrm>
            <a:off x="8427703" y="2132265"/>
            <a:ext cx="3649601" cy="135630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200"/>
              </a:spcBef>
              <a:spcAft>
                <a:spcPts val="0"/>
              </a:spcAft>
              <a:buClr>
                <a:srgbClr val="663300"/>
              </a:buClr>
              <a:buSzPts val="1600"/>
              <a:buFont typeface="Arial"/>
              <a:buNone/>
            </a:pPr>
            <a:r>
              <a:rPr lang="en-US" sz="2200" b="0" i="0" u="none" strike="noStrike" cap="none">
                <a:solidFill>
                  <a:srgbClr val="663300"/>
                </a:solidFill>
                <a:latin typeface="Tahoma"/>
                <a:ea typeface="Tahoma"/>
                <a:cs typeface="Tahoma"/>
                <a:sym typeface="Tahoma"/>
              </a:rPr>
              <a:t>Quan sát và trả lời:</a:t>
            </a:r>
            <a:endParaRPr/>
          </a:p>
          <a:p>
            <a:pPr marL="127000" marR="0" lvl="0" indent="0" algn="l" rtl="0">
              <a:lnSpc>
                <a:spcPct val="90000"/>
              </a:lnSpc>
              <a:spcBef>
                <a:spcPts val="400"/>
              </a:spcBef>
              <a:spcAft>
                <a:spcPts val="200"/>
              </a:spcAft>
              <a:buClr>
                <a:srgbClr val="663300"/>
              </a:buClr>
              <a:buSzPts val="1600"/>
              <a:buFont typeface="Arial"/>
              <a:buNone/>
            </a:pPr>
            <a:r>
              <a:rPr lang="en-US" sz="2000" b="0" i="0" u="none" strike="noStrike" cap="none">
                <a:solidFill>
                  <a:srgbClr val="663300"/>
                </a:solidFill>
                <a:latin typeface="Tahoma"/>
                <a:ea typeface="Tahoma"/>
                <a:cs typeface="Tahoma"/>
                <a:sym typeface="Tahoma"/>
              </a:rPr>
              <a:t>+ </a:t>
            </a:r>
            <a:r>
              <a:rPr lang="en-US" sz="2000" b="0" i="0" u="none" strike="noStrike" cap="none">
                <a:solidFill>
                  <a:srgbClr val="800000"/>
                </a:solidFill>
                <a:latin typeface="Arial"/>
                <a:ea typeface="Arial"/>
                <a:cs typeface="Arial"/>
                <a:sym typeface="Arial"/>
              </a:rPr>
              <a:t>Để tạo tượng chân dung,</a:t>
            </a:r>
            <a:r>
              <a:rPr lang="en-US" sz="2000" b="0" i="0" u="none" strike="noStrike" cap="none">
                <a:solidFill>
                  <a:srgbClr val="000000"/>
                </a:solidFill>
                <a:latin typeface="Arial"/>
                <a:ea typeface="Arial"/>
                <a:cs typeface="Arial"/>
                <a:sym typeface="Arial"/>
              </a:rPr>
              <a:t> </a:t>
            </a:r>
            <a:r>
              <a:rPr lang="en-US" sz="2000" b="0" i="0" u="none" strike="noStrike" cap="none">
                <a:solidFill>
                  <a:srgbClr val="800000"/>
                </a:solidFill>
                <a:latin typeface="Arial"/>
                <a:ea typeface="Arial"/>
                <a:cs typeface="Arial"/>
                <a:sym typeface="Arial"/>
              </a:rPr>
              <a:t>ta làm theo thứ tự nào?</a:t>
            </a:r>
            <a:endParaRPr sz="2000" b="0" i="0" u="none" strike="noStrike" cap="none">
              <a:solidFill>
                <a:srgbClr val="800000"/>
              </a:solidFill>
              <a:latin typeface="Arial"/>
              <a:ea typeface="Arial"/>
              <a:cs typeface="Arial"/>
              <a:sym typeface="Arial"/>
            </a:endParaRPr>
          </a:p>
        </p:txBody>
      </p:sp>
      <p:sp>
        <p:nvSpPr>
          <p:cNvPr id="178" name="Google Shape;178;p26"/>
          <p:cNvSpPr/>
          <p:nvPr/>
        </p:nvSpPr>
        <p:spPr>
          <a:xfrm>
            <a:off x="8438076" y="3742787"/>
            <a:ext cx="3595382" cy="1863586"/>
          </a:xfrm>
          <a:prstGeom prst="snip1Rect">
            <a:avLst>
              <a:gd name="adj" fmla="val 16667"/>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26"/>
          <p:cNvSpPr txBox="1"/>
          <p:nvPr/>
        </p:nvSpPr>
        <p:spPr>
          <a:xfrm>
            <a:off x="8359149" y="3753890"/>
            <a:ext cx="3730292"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dk1"/>
              </a:buClr>
              <a:buSzPts val="1600"/>
              <a:buFont typeface="Arial"/>
              <a:buNone/>
            </a:pPr>
            <a:endParaRPr sz="100" b="0" i="0" u="none" strike="noStrike" cap="none">
              <a:solidFill>
                <a:srgbClr val="F4B081"/>
              </a:solidFill>
              <a:latin typeface="Arial"/>
              <a:ea typeface="Arial"/>
              <a:cs typeface="Arial"/>
              <a:sym typeface="Arial"/>
            </a:endParaRPr>
          </a:p>
          <a:p>
            <a:pPr marL="457200" marR="0" lvl="0" indent="-330200" algn="l" rtl="0">
              <a:lnSpc>
                <a:spcPct val="90000"/>
              </a:lnSpc>
              <a:spcBef>
                <a:spcPts val="200"/>
              </a:spcBef>
              <a:spcAft>
                <a:spcPts val="0"/>
              </a:spcAft>
              <a:buClr>
                <a:srgbClr val="F4B081"/>
              </a:buClr>
              <a:buSzPts val="1600"/>
              <a:buFont typeface="Arial"/>
              <a:buChar char="￮"/>
            </a:pPr>
            <a:r>
              <a:rPr lang="en-US" sz="1800" b="0" i="0" u="none" strike="noStrike" cap="none">
                <a:solidFill>
                  <a:srgbClr val="F4B081"/>
                </a:solidFill>
                <a:latin typeface="Arial"/>
                <a:ea typeface="Arial"/>
                <a:cs typeface="Arial"/>
                <a:sym typeface="Arial"/>
              </a:rPr>
              <a:t>Tạo khối cầu (Đầu), trụ (Cổ)</a:t>
            </a:r>
            <a:endParaRPr sz="1800" b="0" i="0" u="none" strike="noStrike" cap="none">
              <a:solidFill>
                <a:srgbClr val="000000"/>
              </a:solidFill>
              <a:latin typeface="Arial"/>
              <a:ea typeface="Arial"/>
              <a:cs typeface="Arial"/>
              <a:sym typeface="Arial"/>
            </a:endParaRPr>
          </a:p>
          <a:p>
            <a:pPr marL="457200" marR="0" lvl="0" indent="-330200" algn="l" rtl="0">
              <a:lnSpc>
                <a:spcPct val="90000"/>
              </a:lnSpc>
              <a:spcBef>
                <a:spcPts val="400"/>
              </a:spcBef>
              <a:spcAft>
                <a:spcPts val="0"/>
              </a:spcAft>
              <a:buClr>
                <a:srgbClr val="F4B081"/>
              </a:buClr>
              <a:buSzPts val="1600"/>
              <a:buFont typeface="Arial"/>
              <a:buChar char="￮"/>
            </a:pPr>
            <a:r>
              <a:rPr lang="en-US" sz="1800" b="0" i="0" u="none" strike="noStrike" cap="none">
                <a:solidFill>
                  <a:srgbClr val="F4B081"/>
                </a:solidFill>
                <a:latin typeface="Arial"/>
                <a:ea typeface="Arial"/>
                <a:cs typeface="Arial"/>
                <a:sym typeface="Arial"/>
              </a:rPr>
              <a:t>Phác trục, tỉ lệ các bộ phận trên mặt (mắt, mũi, miệng…)</a:t>
            </a:r>
            <a:endParaRPr sz="1800" b="0" i="0" u="none" strike="noStrike" cap="none">
              <a:solidFill>
                <a:srgbClr val="000000"/>
              </a:solidFill>
              <a:latin typeface="Arial"/>
              <a:ea typeface="Arial"/>
              <a:cs typeface="Arial"/>
              <a:sym typeface="Arial"/>
            </a:endParaRPr>
          </a:p>
          <a:p>
            <a:pPr marL="457200" marR="0" lvl="0" indent="-330200" algn="l" rtl="0">
              <a:lnSpc>
                <a:spcPct val="90000"/>
              </a:lnSpc>
              <a:spcBef>
                <a:spcPts val="400"/>
              </a:spcBef>
              <a:spcAft>
                <a:spcPts val="0"/>
              </a:spcAft>
              <a:buClr>
                <a:srgbClr val="F4B081"/>
              </a:buClr>
              <a:buSzPts val="1600"/>
              <a:buFont typeface="Arial"/>
              <a:buChar char="￮"/>
            </a:pPr>
            <a:r>
              <a:rPr lang="en-US" sz="1800" b="0" i="0" u="none" strike="noStrike" cap="none">
                <a:solidFill>
                  <a:srgbClr val="F4B081"/>
                </a:solidFill>
                <a:latin typeface="Arial"/>
                <a:ea typeface="Arial"/>
                <a:cs typeface="Arial"/>
                <a:sym typeface="Arial"/>
              </a:rPr>
              <a:t>Tạo khối cho mắt, mũi, miêng..</a:t>
            </a:r>
            <a:endParaRPr/>
          </a:p>
          <a:p>
            <a:pPr marL="457200" marR="0" lvl="0" indent="-330200" algn="l" rtl="0">
              <a:lnSpc>
                <a:spcPct val="90000"/>
              </a:lnSpc>
              <a:spcBef>
                <a:spcPts val="400"/>
              </a:spcBef>
              <a:spcAft>
                <a:spcPts val="200"/>
              </a:spcAft>
              <a:buClr>
                <a:srgbClr val="F4B081"/>
              </a:buClr>
              <a:buSzPts val="1600"/>
              <a:buFont typeface="Arial"/>
              <a:buChar char="￮"/>
            </a:pPr>
            <a:r>
              <a:rPr lang="en-US" sz="1800" b="0" i="0" u="none" strike="noStrike" cap="none">
                <a:solidFill>
                  <a:srgbClr val="F4B081"/>
                </a:solidFill>
                <a:latin typeface="Arial"/>
                <a:ea typeface="Arial"/>
                <a:cs typeface="Arial"/>
                <a:sym typeface="Arial"/>
              </a:rPr>
              <a:t>Điều chỉnh chi tiết.</a:t>
            </a:r>
            <a:endParaRPr sz="1800" b="0" i="0" u="none" strike="noStrike" cap="none">
              <a:solidFill>
                <a:srgbClr val="000000"/>
              </a:solidFill>
              <a:latin typeface="Arial"/>
              <a:ea typeface="Arial"/>
              <a:cs typeface="Arial"/>
              <a:sym typeface="Arial"/>
            </a:endParaRPr>
          </a:p>
        </p:txBody>
      </p:sp>
      <p:sp>
        <p:nvSpPr>
          <p:cNvPr id="180" name="Google Shape;180;p26"/>
          <p:cNvSpPr txBox="1"/>
          <p:nvPr/>
        </p:nvSpPr>
        <p:spPr>
          <a:xfrm>
            <a:off x="9246449" y="5976203"/>
            <a:ext cx="196723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FFC000"/>
                </a:solidFill>
                <a:latin typeface="Arial"/>
                <a:ea typeface="Arial"/>
                <a:cs typeface="Arial"/>
                <a:sym typeface="Arial"/>
              </a:rPr>
              <a:t>Xem video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Roboto"/>
              <a:ea typeface="Roboto"/>
              <a:cs typeface="Roboto"/>
              <a:sym typeface="Roboto"/>
            </a:endParaRPr>
          </a:p>
        </p:txBody>
      </p:sp>
      <p:pic>
        <p:nvPicPr>
          <p:cNvPr id="181" name="Google Shape;181;p26"/>
          <p:cNvPicPr preferRelativeResize="0"/>
          <p:nvPr/>
        </p:nvPicPr>
        <p:blipFill rotWithShape="1">
          <a:blip r:embed="rId4">
            <a:alphaModFix/>
          </a:blip>
          <a:srcRect/>
          <a:stretch/>
        </p:blipFill>
        <p:spPr>
          <a:xfrm>
            <a:off x="8488789" y="5814504"/>
            <a:ext cx="690228" cy="690228"/>
          </a:xfrm>
          <a:prstGeom prst="rect">
            <a:avLst/>
          </a:prstGeom>
          <a:noFill/>
          <a:ln>
            <a:noFill/>
          </a:ln>
        </p:spPr>
      </p:pic>
      <p:sp>
        <p:nvSpPr>
          <p:cNvPr id="182" name="Google Shape;182;p26"/>
          <p:cNvSpPr txBox="1">
            <a:spLocks noGrp="1"/>
          </p:cNvSpPr>
          <p:nvPr>
            <p:ph type="title"/>
          </p:nvPr>
        </p:nvSpPr>
        <p:spPr>
          <a:xfrm>
            <a:off x="5101531" y="1330136"/>
            <a:ext cx="7090469" cy="80989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E599"/>
              </a:buClr>
              <a:buSzPct val="100000"/>
              <a:buNone/>
            </a:pPr>
            <a:r>
              <a:rPr lang="en-US" sz="2300" b="1">
                <a:solidFill>
                  <a:srgbClr val="FEE599"/>
                </a:solidFill>
                <a:latin typeface="Tahoma"/>
                <a:ea typeface="Tahoma"/>
                <a:cs typeface="Tahoma"/>
                <a:sym typeface="Tahoma"/>
              </a:rPr>
              <a:t>2. </a:t>
            </a:r>
            <a:r>
              <a:rPr lang="en-US" sz="2300" b="1" u="sng">
                <a:solidFill>
                  <a:srgbClr val="FEE599"/>
                </a:solidFill>
                <a:latin typeface="Tahoma"/>
                <a:ea typeface="Tahoma"/>
                <a:cs typeface="Tahoma"/>
                <a:sym typeface="Tahoma"/>
              </a:rPr>
              <a:t>Cách tạo tượng chân dung bằng đất nặn.</a:t>
            </a:r>
            <a:br>
              <a:rPr lang="en-US" sz="2300" b="1" u="sng">
                <a:solidFill>
                  <a:srgbClr val="FEE599"/>
                </a:solidFill>
                <a:latin typeface="Tahoma"/>
                <a:ea typeface="Tahoma"/>
                <a:cs typeface="Tahoma"/>
                <a:sym typeface="Tahoma"/>
              </a:rPr>
            </a:br>
            <a:br>
              <a:rPr lang="en-US" sz="2300" b="1" u="sng">
                <a:solidFill>
                  <a:srgbClr val="FEE599"/>
                </a:solidFill>
                <a:latin typeface="Tahoma"/>
                <a:ea typeface="Tahoma"/>
                <a:cs typeface="Tahoma"/>
                <a:sym typeface="Tahoma"/>
              </a:rPr>
            </a:br>
            <a:endParaRPr sz="2300" b="1">
              <a:solidFill>
                <a:srgbClr val="FEE599"/>
              </a:solidFill>
            </a:endParaRPr>
          </a:p>
        </p:txBody>
      </p:sp>
      <p:sp>
        <p:nvSpPr>
          <p:cNvPr id="183" name="Google Shape;183;p26"/>
          <p:cNvSpPr/>
          <p:nvPr/>
        </p:nvSpPr>
        <p:spPr>
          <a:xfrm>
            <a:off x="1524728" y="221764"/>
            <a:ext cx="8711039" cy="723235"/>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US" sz="4100" b="1" i="0" u="none" strike="noStrike" cap="none">
                <a:solidFill>
                  <a:srgbClr val="FFD966"/>
                </a:solidFill>
                <a:latin typeface="Arial"/>
                <a:ea typeface="Arial"/>
                <a:cs typeface="Arial"/>
                <a:sym typeface="Arial"/>
              </a:rPr>
              <a:t>TƯỢNG CHÂN DUNG NHÂN VẬT</a:t>
            </a:r>
            <a:endParaRPr sz="4100" b="1" i="0" u="none" strike="noStrike" cap="none">
              <a:solidFill>
                <a:srgbClr val="FFD966"/>
              </a:solidFill>
              <a:latin typeface="Arial"/>
              <a:ea typeface="Arial"/>
              <a:cs typeface="Arial"/>
              <a:sym typeface="Arial"/>
            </a:endParaRPr>
          </a:p>
        </p:txBody>
      </p:sp>
      <p:pic>
        <p:nvPicPr>
          <p:cNvPr id="184" name="Google Shape;184;p26"/>
          <p:cNvPicPr preferRelativeResize="0"/>
          <p:nvPr/>
        </p:nvPicPr>
        <p:blipFill rotWithShape="1">
          <a:blip r:embed="rId5">
            <a:alphaModFix/>
          </a:blip>
          <a:srcRect/>
          <a:stretch/>
        </p:blipFill>
        <p:spPr>
          <a:xfrm>
            <a:off x="204006" y="221764"/>
            <a:ext cx="1224610" cy="1230227"/>
          </a:xfrm>
          <a:prstGeom prst="flowChartConnector">
            <a:avLst/>
          </a:prstGeom>
          <a:noFill/>
          <a:ln>
            <a:noFill/>
          </a:ln>
          <a:effectLst>
            <a:outerShdw blurRad="50800" dist="38100" dir="2700000" algn="tl" rotWithShape="0">
              <a:srgbClr val="000000">
                <a:alpha val="40000"/>
              </a:srgbClr>
            </a:outerShdw>
            <a:reflection stA="52000" endA="300" endPos="35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par>
                                <p:cTn id="8" presetID="10" presetClass="entr" presetSubtype="0" fill="hold" nodeType="withEffect">
                                  <p:stCondLst>
                                    <p:cond delay="300"/>
                                  </p:stCondLst>
                                  <p:childTnLst>
                                    <p:set>
                                      <p:cBhvr>
                                        <p:cTn id="9" dur="1" fill="hold">
                                          <p:stCondLst>
                                            <p:cond delay="0"/>
                                          </p:stCondLst>
                                        </p:cTn>
                                        <p:tgtEl>
                                          <p:spTgt spid="180"/>
                                        </p:tgtEl>
                                        <p:attrNameLst>
                                          <p:attrName>style.visibility</p:attrName>
                                        </p:attrNameLst>
                                      </p:cBhvr>
                                      <p:to>
                                        <p:strVal val="visible"/>
                                      </p:to>
                                    </p:set>
                                    <p:animEffect transition="in" filter="fade">
                                      <p:cBhvr>
                                        <p:cTn id="10"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858</Words>
  <Application>Microsoft Office PowerPoint</Application>
  <PresentationFormat>Widescreen</PresentationFormat>
  <Paragraphs>97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Roboto</vt:lpstr>
      <vt:lpstr>Lato Light</vt:lpstr>
      <vt:lpstr>Tahoma</vt:lpstr>
      <vt:lpstr>Arial</vt:lpstr>
      <vt:lpstr>Office Theme</vt:lpstr>
      <vt:lpstr>PowerPoint Presentation</vt:lpstr>
      <vt:lpstr>Chủ đề: NGHỆ THUẬT HIỆN ĐẠI VIỆT NAM</vt:lpstr>
      <vt:lpstr>PowerPoint Presentation</vt:lpstr>
      <vt:lpstr>PowerPoint Presentation</vt:lpstr>
      <vt:lpstr>1. Quan sát - nhận thức về về tượng chân dung của điêu khắc hiện đại Việt Nam.  </vt:lpstr>
      <vt:lpstr>1. Quan sát - nhận thức về về tượng chân dung của điêu khắc hiện đại Việt Nam.  </vt:lpstr>
      <vt:lpstr>PowerPoint Presentation</vt:lpstr>
      <vt:lpstr>2. Cách tạo tượng chân dung bằng đất nặn.  </vt:lpstr>
      <vt:lpstr>2. Cách tạo tượng chân dung bằng đất nặn.  </vt:lpstr>
      <vt:lpstr>3. Tạo tượng chân dung nhân vật.</vt:lpstr>
      <vt:lpstr>3. Tạo tượng chân dung nhân vật.</vt:lpstr>
      <vt:lpstr>4. Trưng bày sản phẩm và chia sẻ.</vt:lpstr>
      <vt:lpstr>5. Tìm hiểu tác giả và tác phẩm điêu khắc hiện đại Việt Nam.</vt:lpstr>
      <vt:lpstr>CHUẨN BỊ BÀI SAU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Mr.Vuong</cp:lastModifiedBy>
  <cp:revision>2</cp:revision>
  <dcterms:created xsi:type="dcterms:W3CDTF">2022-08-27T01:00:52Z</dcterms:created>
  <dcterms:modified xsi:type="dcterms:W3CDTF">2024-11-15T09:07:44Z</dcterms:modified>
</cp:coreProperties>
</file>