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342" r:id="rId4"/>
    <p:sldId id="269" r:id="rId5"/>
    <p:sldId id="264" r:id="rId6"/>
    <p:sldId id="272" r:id="rId7"/>
    <p:sldId id="273" r:id="rId8"/>
    <p:sldId id="278" r:id="rId9"/>
    <p:sldId id="343" r:id="rId10"/>
    <p:sldId id="344" r:id="rId11"/>
    <p:sldId id="345" r:id="rId12"/>
    <p:sldId id="346" r:id="rId13"/>
    <p:sldId id="334" r:id="rId14"/>
    <p:sldId id="276" r:id="rId15"/>
    <p:sldId id="335" r:id="rId16"/>
    <p:sldId id="265" r:id="rId17"/>
    <p:sldId id="291" r:id="rId18"/>
    <p:sldId id="292" r:id="rId19"/>
    <p:sldId id="293" r:id="rId20"/>
    <p:sldId id="294" r:id="rId21"/>
    <p:sldId id="311" r:id="rId22"/>
    <p:sldId id="347" r:id="rId23"/>
    <p:sldId id="349" r:id="rId24"/>
    <p:sldId id="350" r:id="rId25"/>
    <p:sldId id="351" r:id="rId26"/>
    <p:sldId id="352" r:id="rId27"/>
    <p:sldId id="353" r:id="rId28"/>
    <p:sldId id="354" r:id="rId29"/>
    <p:sldId id="355" r:id="rId30"/>
    <p:sldId id="356" r:id="rId31"/>
    <p:sldId id="357" r:id="rId32"/>
    <p:sldId id="359" r:id="rId33"/>
    <p:sldId id="360" r:id="rId34"/>
    <p:sldId id="361" r:id="rId35"/>
    <p:sldId id="362" r:id="rId36"/>
  </p:sldIdLst>
  <p:sldSz cx="18288000" cy="10287000"/>
  <p:notesSz cx="6858000" cy="9144000"/>
  <p:embeddedFontLst>
    <p:embeddedFont>
      <p:font typeface="Fira Sans Extra Condensed" panose="020B060402020202020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E7"/>
    <a:srgbClr val="FFAD75"/>
    <a:srgbClr val="FFDBC3"/>
    <a:srgbClr val="D2E3EE"/>
    <a:srgbClr val="FFF8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94622" autoAdjust="0"/>
  </p:normalViewPr>
  <p:slideViewPr>
    <p:cSldViewPr>
      <p:cViewPr varScale="1">
        <p:scale>
          <a:sx n="73" d="100"/>
          <a:sy n="73" d="100"/>
        </p:scale>
        <p:origin x="45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25.png"/><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2E3EE"/>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28575" cap="rnd">
              <a:solidFill>
                <a:srgbClr val="3E342F"/>
              </a:solidFill>
              <a:prstDash val="solid"/>
              <a:round/>
            </a:ln>
          </p:spPr>
        </p:sp>
        <p:sp>
          <p:nvSpPr>
            <p:cNvPr id="4" name="TextBox 4"/>
            <p:cNvSpPr txBox="1"/>
            <p:nvPr/>
          </p:nvSpPr>
          <p:spPr>
            <a:xfrm>
              <a:off x="0" y="-38100"/>
              <a:ext cx="4500504" cy="2451414"/>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934554" y="4533900"/>
            <a:ext cx="14437941" cy="3105209"/>
          </a:xfrm>
          <a:prstGeom prst="rect">
            <a:avLst/>
          </a:prstGeom>
        </p:spPr>
        <p:txBody>
          <a:bodyPr lIns="0" tIns="0" rIns="0" bIns="0" rtlCol="0" anchor="t">
            <a:prstTxWarp prst="textArchUp">
              <a:avLst/>
            </a:prstTxWarp>
            <a:spAutoFit/>
          </a:bodyPr>
          <a:lstStyle/>
          <a:p>
            <a:pPr algn="ctr">
              <a:lnSpc>
                <a:spcPct val="150000"/>
              </a:lnSpc>
            </a:pPr>
            <a:r>
              <a:rPr lang="en-US" sz="8000" b="1" dirty="0">
                <a:solidFill>
                  <a:schemeClr val="tx2">
                    <a:lumMod val="75000"/>
                  </a:schemeClr>
                </a:solidFill>
                <a:latin typeface="Arial" panose="020B0604020202020204" pitchFamily="34" charset="0"/>
                <a:cs typeface="Arial" panose="020B0604020202020204" pitchFamily="34" charset="0"/>
              </a:rPr>
              <a:t>CHÀO MỪNG CÁC EM </a:t>
            </a:r>
          </a:p>
          <a:p>
            <a:pPr algn="ctr">
              <a:lnSpc>
                <a:spcPct val="150000"/>
              </a:lnSpc>
            </a:pPr>
            <a:r>
              <a:rPr lang="en-US" sz="8000" b="1" dirty="0">
                <a:solidFill>
                  <a:schemeClr val="tx2">
                    <a:lumMod val="75000"/>
                  </a:schemeClr>
                </a:solidFill>
                <a:latin typeface="Arial" panose="020B0604020202020204" pitchFamily="34" charset="0"/>
                <a:cs typeface="Arial" panose="020B0604020202020204" pitchFamily="34" charset="0"/>
              </a:rPr>
              <a:t>ĐẾN VỚI BÀI HỌC HÔM NAY!</a:t>
            </a:r>
          </a:p>
        </p:txBody>
      </p:sp>
      <p:pic>
        <p:nvPicPr>
          <p:cNvPr id="8" name="Picture 7"/>
          <p:cNvPicPr>
            <a:picLocks noChangeAspect="1"/>
          </p:cNvPicPr>
          <p:nvPr/>
        </p:nvPicPr>
        <p:blipFill>
          <a:blip r:embed="rId2"/>
          <a:stretch>
            <a:fillRect/>
          </a:stretch>
        </p:blipFill>
        <p:spPr>
          <a:xfrm>
            <a:off x="5181600" y="5950268"/>
            <a:ext cx="8034716" cy="3783012"/>
          </a:xfrm>
          <a:prstGeom prst="rect">
            <a:avLst/>
          </a:prstGeom>
        </p:spPr>
      </p:pic>
      <p:sp>
        <p:nvSpPr>
          <p:cNvPr id="7" name="Freeform 41">
            <a:hlinkClick r:id="rId3" action="ppaction://hlinksldjump"/>
            <a:extLst>
              <a:ext uri="{FF2B5EF4-FFF2-40B4-BE49-F238E27FC236}">
                <a16:creationId xmlns:a16="http://schemas.microsoft.com/office/drawing/2014/main" id="{F5A29E93-1E8B-C617-9BA7-AA7219A9EC89}"/>
              </a:ext>
            </a:extLst>
          </p:cNvPr>
          <p:cNvSpPr/>
          <p:nvPr/>
        </p:nvSpPr>
        <p:spPr>
          <a:xfrm>
            <a:off x="16538216" y="8801100"/>
            <a:ext cx="1219200" cy="1219200"/>
          </a:xfrm>
          <a:custGeom>
            <a:avLst/>
            <a:gdLst/>
            <a:ahLst/>
            <a:cxnLst/>
            <a:rect l="l" t="t" r="r" b="b"/>
            <a:pathLst>
              <a:path w="1284222" h="1284222">
                <a:moveTo>
                  <a:pt x="0" y="0"/>
                </a:moveTo>
                <a:lnTo>
                  <a:pt x="1284223" y="0"/>
                </a:lnTo>
                <a:lnTo>
                  <a:pt x="1284223" y="1284222"/>
                </a:lnTo>
                <a:lnTo>
                  <a:pt x="0" y="12842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transition spd="med">
    <p:plus/>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Arrow: Pentagon 47">
            <a:extLst>
              <a:ext uri="{FF2B5EF4-FFF2-40B4-BE49-F238E27FC236}">
                <a16:creationId xmlns:a16="http://schemas.microsoft.com/office/drawing/2014/main" id="{B8DF4568-DA98-0D34-F070-3B0ADDD9B0A0}"/>
              </a:ext>
            </a:extLst>
          </p:cNvPr>
          <p:cNvSpPr/>
          <p:nvPr/>
        </p:nvSpPr>
        <p:spPr>
          <a:xfrm>
            <a:off x="0" y="571500"/>
            <a:ext cx="9982200" cy="1447800"/>
          </a:xfrm>
          <a:prstGeom prst="homePlat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ea typeface="Times New Roman" panose="02020603050405020304" pitchFamily="18" charset="0"/>
                <a:cs typeface="Arial" panose="020B0604020202020204" pitchFamily="34" charset="0"/>
              </a:rPr>
              <a:t>C</a:t>
            </a: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ác dụng cụ đã biết trong các thí nghiệm </a:t>
            </a:r>
          </a:p>
        </p:txBody>
      </p:sp>
      <p:sp>
        <p:nvSpPr>
          <p:cNvPr id="49" name="Rectangle: Rounded Corners 48">
            <a:extLst>
              <a:ext uri="{FF2B5EF4-FFF2-40B4-BE49-F238E27FC236}">
                <a16:creationId xmlns:a16="http://schemas.microsoft.com/office/drawing/2014/main" id="{3245BFDB-91C6-8501-328A-513A17DFD601}"/>
              </a:ext>
            </a:extLst>
          </p:cNvPr>
          <p:cNvSpPr/>
          <p:nvPr/>
        </p:nvSpPr>
        <p:spPr>
          <a:xfrm>
            <a:off x="12808610" y="2359129"/>
            <a:ext cx="4625959" cy="1295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Dây điện trở</a:t>
            </a:r>
          </a:p>
        </p:txBody>
      </p:sp>
      <p:sp>
        <p:nvSpPr>
          <p:cNvPr id="50" name="Rectangle: Rounded Corners 49">
            <a:extLst>
              <a:ext uri="{FF2B5EF4-FFF2-40B4-BE49-F238E27FC236}">
                <a16:creationId xmlns:a16="http://schemas.microsoft.com/office/drawing/2014/main" id="{34F2E4B3-6B83-9C02-8995-F44B87315D60}"/>
              </a:ext>
            </a:extLst>
          </p:cNvPr>
          <p:cNvSpPr/>
          <p:nvPr/>
        </p:nvSpPr>
        <p:spPr>
          <a:xfrm>
            <a:off x="12808610" y="5997063"/>
            <a:ext cx="4625959" cy="1295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Nguồn điện</a:t>
            </a:r>
          </a:p>
        </p:txBody>
      </p:sp>
      <p:sp>
        <p:nvSpPr>
          <p:cNvPr id="53" name="Left Brace 52">
            <a:extLst>
              <a:ext uri="{FF2B5EF4-FFF2-40B4-BE49-F238E27FC236}">
                <a16:creationId xmlns:a16="http://schemas.microsoft.com/office/drawing/2014/main" id="{D3527E0E-9EC8-A661-3400-918C3BC7ACFE}"/>
              </a:ext>
            </a:extLst>
          </p:cNvPr>
          <p:cNvSpPr/>
          <p:nvPr/>
        </p:nvSpPr>
        <p:spPr>
          <a:xfrm>
            <a:off x="10160908" y="3086100"/>
            <a:ext cx="2615747" cy="536595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4" name="Freeform 3">
            <a:extLst>
              <a:ext uri="{FF2B5EF4-FFF2-40B4-BE49-F238E27FC236}">
                <a16:creationId xmlns:a16="http://schemas.microsoft.com/office/drawing/2014/main" id="{2126E74E-6667-5A71-94FC-30E5888D050A}"/>
              </a:ext>
            </a:extLst>
          </p:cNvPr>
          <p:cNvSpPr/>
          <p:nvPr/>
        </p:nvSpPr>
        <p:spPr>
          <a:xfrm>
            <a:off x="8639614" y="3927371"/>
            <a:ext cx="2295716" cy="2971800"/>
          </a:xfrm>
          <a:custGeom>
            <a:avLst/>
            <a:gdLst/>
            <a:ahLst/>
            <a:cxnLst/>
            <a:rect l="l" t="t" r="r" b="b"/>
            <a:pathLst>
              <a:path w="3178683" h="4114800">
                <a:moveTo>
                  <a:pt x="0" y="0"/>
                </a:moveTo>
                <a:lnTo>
                  <a:pt x="3178683" y="0"/>
                </a:lnTo>
                <a:lnTo>
                  <a:pt x="317868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Rectangle: Rounded Corners 2">
            <a:extLst>
              <a:ext uri="{FF2B5EF4-FFF2-40B4-BE49-F238E27FC236}">
                <a16:creationId xmlns:a16="http://schemas.microsoft.com/office/drawing/2014/main" id="{9F7072AF-954B-F024-44BC-166E8AEB4F45}"/>
              </a:ext>
            </a:extLst>
          </p:cNvPr>
          <p:cNvSpPr/>
          <p:nvPr/>
        </p:nvSpPr>
        <p:spPr>
          <a:xfrm>
            <a:off x="12808610" y="4227257"/>
            <a:ext cx="4625959" cy="1295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Đồng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hồ</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năng</a:t>
            </a:r>
            <a:endParaRPr lang="en-US" sz="4000" dirty="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3BC342E8-A21C-66B8-0D3F-6CA49C0ABAC4}"/>
              </a:ext>
            </a:extLst>
          </p:cNvPr>
          <p:cNvSpPr/>
          <p:nvPr/>
        </p:nvSpPr>
        <p:spPr>
          <a:xfrm>
            <a:off x="12808610" y="7756421"/>
            <a:ext cx="4625959" cy="1295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Dây dẫn</a:t>
            </a:r>
          </a:p>
        </p:txBody>
      </p:sp>
      <p:pic>
        <p:nvPicPr>
          <p:cNvPr id="5" name="Picture 4">
            <a:extLst>
              <a:ext uri="{FF2B5EF4-FFF2-40B4-BE49-F238E27FC236}">
                <a16:creationId xmlns:a16="http://schemas.microsoft.com/office/drawing/2014/main" id="{DBB69B37-43F7-9F09-4F75-3FD89CF325C5}"/>
              </a:ext>
            </a:extLst>
          </p:cNvPr>
          <p:cNvPicPr>
            <a:picLocks noChangeAspect="1"/>
          </p:cNvPicPr>
          <p:nvPr/>
        </p:nvPicPr>
        <p:blipFill>
          <a:blip r:embed="rId4"/>
          <a:stretch>
            <a:fillRect/>
          </a:stretch>
        </p:blipFill>
        <p:spPr>
          <a:xfrm>
            <a:off x="152400" y="3314700"/>
            <a:ext cx="7677363" cy="4800600"/>
          </a:xfrm>
          <a:prstGeom prst="rect">
            <a:avLst/>
          </a:prstGeom>
        </p:spPr>
      </p:pic>
    </p:spTree>
    <p:extLst>
      <p:ext uri="{BB962C8B-B14F-4D97-AF65-F5344CB8AC3E}">
        <p14:creationId xmlns:p14="http://schemas.microsoft.com/office/powerpoint/2010/main" val="60411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randombar(horizontal)">
                                      <p:cBhvr>
                                        <p:cTn id="24" dur="500"/>
                                        <p:tgtEl>
                                          <p:spTgt spid="5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3"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Arrow: Pentagon 47">
            <a:extLst>
              <a:ext uri="{FF2B5EF4-FFF2-40B4-BE49-F238E27FC236}">
                <a16:creationId xmlns:a16="http://schemas.microsoft.com/office/drawing/2014/main" id="{B8DF4568-DA98-0D34-F070-3B0ADDD9B0A0}"/>
              </a:ext>
            </a:extLst>
          </p:cNvPr>
          <p:cNvSpPr/>
          <p:nvPr/>
        </p:nvSpPr>
        <p:spPr>
          <a:xfrm>
            <a:off x="0" y="571500"/>
            <a:ext cx="9982200" cy="1447800"/>
          </a:xfrm>
          <a:prstGeom prst="homePlat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ea typeface="Times New Roman" panose="02020603050405020304" pitchFamily="18" charset="0"/>
                <a:cs typeface="Arial" panose="020B0604020202020204" pitchFamily="34" charset="0"/>
              </a:rPr>
              <a:t>C</a:t>
            </a: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ác dụng cụ đã biết trong các thí nghiệm </a:t>
            </a:r>
          </a:p>
        </p:txBody>
      </p:sp>
      <p:sp>
        <p:nvSpPr>
          <p:cNvPr id="49" name="Rectangle: Rounded Corners 48">
            <a:extLst>
              <a:ext uri="{FF2B5EF4-FFF2-40B4-BE49-F238E27FC236}">
                <a16:creationId xmlns:a16="http://schemas.microsoft.com/office/drawing/2014/main" id="{3245BFDB-91C6-8501-328A-513A17DFD601}"/>
              </a:ext>
            </a:extLst>
          </p:cNvPr>
          <p:cNvSpPr/>
          <p:nvPr/>
        </p:nvSpPr>
        <p:spPr>
          <a:xfrm>
            <a:off x="12808610" y="2359129"/>
            <a:ext cx="4625959" cy="1295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Cuộn dây</a:t>
            </a:r>
          </a:p>
        </p:txBody>
      </p:sp>
      <p:sp>
        <p:nvSpPr>
          <p:cNvPr id="50" name="Rectangle: Rounded Corners 49">
            <a:extLst>
              <a:ext uri="{FF2B5EF4-FFF2-40B4-BE49-F238E27FC236}">
                <a16:creationId xmlns:a16="http://schemas.microsoft.com/office/drawing/2014/main" id="{34F2E4B3-6B83-9C02-8995-F44B87315D60}"/>
              </a:ext>
            </a:extLst>
          </p:cNvPr>
          <p:cNvSpPr/>
          <p:nvPr/>
        </p:nvSpPr>
        <p:spPr>
          <a:xfrm>
            <a:off x="12808610" y="5997063"/>
            <a:ext cx="4625959" cy="1295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Dây dẫn</a:t>
            </a:r>
          </a:p>
        </p:txBody>
      </p:sp>
      <p:sp>
        <p:nvSpPr>
          <p:cNvPr id="53" name="Left Brace 52">
            <a:extLst>
              <a:ext uri="{FF2B5EF4-FFF2-40B4-BE49-F238E27FC236}">
                <a16:creationId xmlns:a16="http://schemas.microsoft.com/office/drawing/2014/main" id="{D3527E0E-9EC8-A661-3400-918C3BC7ACFE}"/>
              </a:ext>
            </a:extLst>
          </p:cNvPr>
          <p:cNvSpPr/>
          <p:nvPr/>
        </p:nvSpPr>
        <p:spPr>
          <a:xfrm>
            <a:off x="10160908" y="3086100"/>
            <a:ext cx="2615747" cy="536595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4" name="Freeform 3">
            <a:extLst>
              <a:ext uri="{FF2B5EF4-FFF2-40B4-BE49-F238E27FC236}">
                <a16:creationId xmlns:a16="http://schemas.microsoft.com/office/drawing/2014/main" id="{2126E74E-6667-5A71-94FC-30E5888D050A}"/>
              </a:ext>
            </a:extLst>
          </p:cNvPr>
          <p:cNvSpPr/>
          <p:nvPr/>
        </p:nvSpPr>
        <p:spPr>
          <a:xfrm>
            <a:off x="8639614" y="3927371"/>
            <a:ext cx="2295716" cy="2971800"/>
          </a:xfrm>
          <a:custGeom>
            <a:avLst/>
            <a:gdLst/>
            <a:ahLst/>
            <a:cxnLst/>
            <a:rect l="l" t="t" r="r" b="b"/>
            <a:pathLst>
              <a:path w="3178683" h="4114800">
                <a:moveTo>
                  <a:pt x="0" y="0"/>
                </a:moveTo>
                <a:lnTo>
                  <a:pt x="3178683" y="0"/>
                </a:lnTo>
                <a:lnTo>
                  <a:pt x="317868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Rectangle: Rounded Corners 2">
            <a:extLst>
              <a:ext uri="{FF2B5EF4-FFF2-40B4-BE49-F238E27FC236}">
                <a16:creationId xmlns:a16="http://schemas.microsoft.com/office/drawing/2014/main" id="{9F7072AF-954B-F024-44BC-166E8AEB4F45}"/>
              </a:ext>
            </a:extLst>
          </p:cNvPr>
          <p:cNvSpPr/>
          <p:nvPr/>
        </p:nvSpPr>
        <p:spPr>
          <a:xfrm>
            <a:off x="12808610" y="4227257"/>
            <a:ext cx="4625959" cy="1295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Giá đỡ thí nghiệm</a:t>
            </a:r>
          </a:p>
        </p:txBody>
      </p:sp>
      <p:sp>
        <p:nvSpPr>
          <p:cNvPr id="4" name="Rectangle: Rounded Corners 3">
            <a:extLst>
              <a:ext uri="{FF2B5EF4-FFF2-40B4-BE49-F238E27FC236}">
                <a16:creationId xmlns:a16="http://schemas.microsoft.com/office/drawing/2014/main" id="{3BC342E8-A21C-66B8-0D3F-6CA49C0ABAC4}"/>
              </a:ext>
            </a:extLst>
          </p:cNvPr>
          <p:cNvSpPr/>
          <p:nvPr/>
        </p:nvSpPr>
        <p:spPr>
          <a:xfrm>
            <a:off x="12808610" y="7756421"/>
            <a:ext cx="4625959" cy="1295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Điện kế</a:t>
            </a:r>
          </a:p>
        </p:txBody>
      </p:sp>
      <p:pic>
        <p:nvPicPr>
          <p:cNvPr id="2" name="Picture 1">
            <a:extLst>
              <a:ext uri="{FF2B5EF4-FFF2-40B4-BE49-F238E27FC236}">
                <a16:creationId xmlns:a16="http://schemas.microsoft.com/office/drawing/2014/main" id="{1A54DDFA-BE1A-870A-D6BE-F56D7C991ECD}"/>
              </a:ext>
            </a:extLst>
          </p:cNvPr>
          <p:cNvPicPr>
            <a:picLocks noChangeAspect="1"/>
          </p:cNvPicPr>
          <p:nvPr/>
        </p:nvPicPr>
        <p:blipFill>
          <a:blip r:embed="rId4"/>
          <a:stretch>
            <a:fillRect/>
          </a:stretch>
        </p:blipFill>
        <p:spPr>
          <a:xfrm>
            <a:off x="304800" y="2495754"/>
            <a:ext cx="7543800" cy="6556067"/>
          </a:xfrm>
          <a:prstGeom prst="rect">
            <a:avLst/>
          </a:prstGeom>
        </p:spPr>
      </p:pic>
    </p:spTree>
    <p:extLst>
      <p:ext uri="{BB962C8B-B14F-4D97-AF65-F5344CB8AC3E}">
        <p14:creationId xmlns:p14="http://schemas.microsoft.com/office/powerpoint/2010/main" val="424293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randombar(horizontal)">
                                      <p:cBhvr>
                                        <p:cTn id="24" dur="500"/>
                                        <p:tgtEl>
                                          <p:spTgt spid="5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3"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B44212E-2409-91AF-B125-D17EBBFA448F}"/>
              </a:ext>
            </a:extLst>
          </p:cNvPr>
          <p:cNvGrpSpPr/>
          <p:nvPr/>
        </p:nvGrpSpPr>
        <p:grpSpPr>
          <a:xfrm>
            <a:off x="457200" y="190500"/>
            <a:ext cx="19646501" cy="1459399"/>
            <a:chOff x="470299" y="2183297"/>
            <a:chExt cx="19646501" cy="1459399"/>
          </a:xfrm>
        </p:grpSpPr>
        <p:sp>
          <p:nvSpPr>
            <p:cNvPr id="9" name="TextBox 8">
              <a:extLst>
                <a:ext uri="{FF2B5EF4-FFF2-40B4-BE49-F238E27FC236}">
                  <a16:creationId xmlns:a16="http://schemas.microsoft.com/office/drawing/2014/main" id="{9BC3CE5D-AC02-2CFA-BF81-F09EEB177C9D}"/>
                </a:ext>
              </a:extLst>
            </p:cNvPr>
            <p:cNvSpPr txBox="1"/>
            <p:nvPr/>
          </p:nvSpPr>
          <p:spPr>
            <a:xfrm>
              <a:off x="2667000" y="2462201"/>
              <a:ext cx="17449800"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Thảo luận theo nhóm đôi, nghiên cứu SGK và trả lời nội dung sau: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2" name="Picture 18">
              <a:extLst>
                <a:ext uri="{FF2B5EF4-FFF2-40B4-BE49-F238E27FC236}">
                  <a16:creationId xmlns:a16="http://schemas.microsoft.com/office/drawing/2014/main" id="{235A47E6-0BB1-3110-2A4B-EF7146CE3622}"/>
                </a:ext>
              </a:extLst>
            </p:cNvPr>
            <p:cNvPicPr>
              <a:picLocks noChangeAspect="1"/>
            </p:cNvPicPr>
            <p:nvPr/>
          </p:nvPicPr>
          <p:blipFill>
            <a:blip r:embed="rId2"/>
            <a:srcRect/>
            <a:stretch>
              <a:fillRect/>
            </a:stretch>
          </p:blipFill>
          <p:spPr>
            <a:xfrm>
              <a:off x="470299" y="2183297"/>
              <a:ext cx="2164746" cy="1459399"/>
            </a:xfrm>
            <a:prstGeom prst="rect">
              <a:avLst/>
            </a:prstGeom>
          </p:spPr>
        </p:pic>
      </p:grpSp>
      <p:sp>
        <p:nvSpPr>
          <p:cNvPr id="22" name="Rectangle 21">
            <a:extLst>
              <a:ext uri="{FF2B5EF4-FFF2-40B4-BE49-F238E27FC236}">
                <a16:creationId xmlns:a16="http://schemas.microsoft.com/office/drawing/2014/main" id="{598A8C42-E167-464B-8C0B-081364463BC1}"/>
              </a:ext>
            </a:extLst>
          </p:cNvPr>
          <p:cNvSpPr/>
          <p:nvPr/>
        </p:nvSpPr>
        <p:spPr>
          <a:xfrm>
            <a:off x="890888" y="2165662"/>
            <a:ext cx="7772400" cy="3757915"/>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hỏi 2 (SGK – tr7):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 biết tên các dụng cụ được sử dụng trong thí nghiệm ở hình 6.</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B200277-3BB9-43CC-C262-5684BB069552}"/>
              </a:ext>
            </a:extLst>
          </p:cNvPr>
          <p:cNvPicPr>
            <a:picLocks noChangeAspect="1"/>
          </p:cNvPicPr>
          <p:nvPr/>
        </p:nvPicPr>
        <p:blipFill>
          <a:blip r:embed="rId3"/>
          <a:stretch>
            <a:fillRect/>
          </a:stretch>
        </p:blipFill>
        <p:spPr>
          <a:xfrm>
            <a:off x="9525000" y="1649899"/>
            <a:ext cx="7772400" cy="5593580"/>
          </a:xfrm>
          <a:prstGeom prst="rect">
            <a:avLst/>
          </a:prstGeom>
        </p:spPr>
      </p:pic>
      <p:sp>
        <p:nvSpPr>
          <p:cNvPr id="8" name="Arrow: Right 7">
            <a:extLst>
              <a:ext uri="{FF2B5EF4-FFF2-40B4-BE49-F238E27FC236}">
                <a16:creationId xmlns:a16="http://schemas.microsoft.com/office/drawing/2014/main" id="{EFC33A4B-6F39-D958-0990-C27CFC415172}"/>
              </a:ext>
            </a:extLst>
          </p:cNvPr>
          <p:cNvSpPr/>
          <p:nvPr/>
        </p:nvSpPr>
        <p:spPr>
          <a:xfrm>
            <a:off x="304800" y="8121338"/>
            <a:ext cx="1981200" cy="121920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0CB4E85-2202-D6A3-BD88-92AA5E73F336}"/>
              </a:ext>
            </a:extLst>
          </p:cNvPr>
          <p:cNvSpPr txBox="1"/>
          <p:nvPr/>
        </p:nvSpPr>
        <p:spPr>
          <a:xfrm>
            <a:off x="2673566" y="7356811"/>
            <a:ext cx="15004834" cy="2748253"/>
          </a:xfrm>
          <a:prstGeom prst="rect">
            <a:avLst/>
          </a:prstGeom>
          <a:noFill/>
        </p:spPr>
        <p:txBody>
          <a:bodyPr wrap="square">
            <a:spAutoFit/>
          </a:bodyPr>
          <a:lstStyle/>
          <a:p>
            <a:pPr marL="0" marR="0" algn="just">
              <a:lnSpc>
                <a:spcPct val="150000"/>
              </a:lnSpc>
              <a:spcBef>
                <a:spcPts val="0"/>
              </a:spcBef>
              <a:spcAft>
                <a:spcPts val="800"/>
              </a:spcAft>
            </a:pP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cụ</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thí</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6: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bộ</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ống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dẫn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khí</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thủy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bộ</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nút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cao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ống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dẫn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cao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ống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thí</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đèn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cồn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bông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262648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0-#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6F8"/>
        </a:solidFill>
        <a:effectLst/>
      </p:bgPr>
    </p:bg>
    <p:spTree>
      <p:nvGrpSpPr>
        <p:cNvPr id="1" name=""/>
        <p:cNvGrpSpPr/>
        <p:nvPr/>
      </p:nvGrpSpPr>
      <p:grpSpPr>
        <a:xfrm>
          <a:off x="0" y="0"/>
          <a:ext cx="0" cy="0"/>
          <a:chOff x="0" y="0"/>
          <a:chExt cx="0" cy="0"/>
        </a:xfrm>
      </p:grpSpPr>
      <p:grpSp>
        <p:nvGrpSpPr>
          <p:cNvPr id="2" name="Group 2"/>
          <p:cNvGrpSpPr/>
          <p:nvPr/>
        </p:nvGrpSpPr>
        <p:grpSpPr>
          <a:xfrm>
            <a:off x="1348470" y="2095500"/>
            <a:ext cx="15999213" cy="6693068"/>
            <a:chOff x="-48571" y="0"/>
            <a:chExt cx="1551941" cy="1303676"/>
          </a:xfrm>
        </p:grpSpPr>
        <p:sp>
          <p:nvSpPr>
            <p:cNvPr id="3" name="Freeform 3"/>
            <p:cNvSpPr/>
            <p:nvPr/>
          </p:nvSpPr>
          <p:spPr>
            <a:xfrm>
              <a:off x="-48571" y="0"/>
              <a:ext cx="1551941" cy="1303676"/>
            </a:xfrm>
            <a:custGeom>
              <a:avLst/>
              <a:gdLst/>
              <a:ahLst/>
              <a:cxnLst/>
              <a:rect l="l" t="t" r="r" b="b"/>
              <a:pathLst>
                <a:path w="1503370" h="1303676">
                  <a:moveTo>
                    <a:pt x="0" y="0"/>
                  </a:moveTo>
                  <a:lnTo>
                    <a:pt x="1503370" y="0"/>
                  </a:lnTo>
                  <a:lnTo>
                    <a:pt x="1503370" y="1303676"/>
                  </a:lnTo>
                  <a:lnTo>
                    <a:pt x="0" y="1303676"/>
                  </a:lnTo>
                  <a:close/>
                </a:path>
              </a:pathLst>
            </a:custGeom>
            <a:solidFill>
              <a:srgbClr val="FFFFFF"/>
            </a:solidFill>
            <a:ln w="9525" cap="sq">
              <a:solidFill>
                <a:srgbClr val="000000"/>
              </a:solidFill>
              <a:prstDash val="solid"/>
              <a:miter/>
            </a:ln>
          </p:spPr>
        </p:sp>
        <p:sp>
          <p:nvSpPr>
            <p:cNvPr id="4" name="TextBox 4"/>
            <p:cNvSpPr txBox="1"/>
            <p:nvPr/>
          </p:nvSpPr>
          <p:spPr>
            <a:xfrm>
              <a:off x="0" y="28575"/>
              <a:ext cx="1503370" cy="1275101"/>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B2B0B6C6-A3CD-570A-8EEA-37DD42AB1F6F}"/>
              </a:ext>
            </a:extLst>
          </p:cNvPr>
          <p:cNvGrpSpPr/>
          <p:nvPr/>
        </p:nvGrpSpPr>
        <p:grpSpPr>
          <a:xfrm>
            <a:off x="955161" y="1388527"/>
            <a:ext cx="16392522" cy="1560651"/>
            <a:chOff x="947739" y="2310874"/>
            <a:chExt cx="16392522" cy="1560651"/>
          </a:xfrm>
        </p:grpSpPr>
        <p:grpSp>
          <p:nvGrpSpPr>
            <p:cNvPr id="15" name="Group 15"/>
            <p:cNvGrpSpPr/>
            <p:nvPr/>
          </p:nvGrpSpPr>
          <p:grpSpPr>
            <a:xfrm>
              <a:off x="947739" y="2310874"/>
              <a:ext cx="16392522" cy="1560651"/>
              <a:chOff x="0" y="0"/>
              <a:chExt cx="14429599" cy="2411711"/>
            </a:xfrm>
          </p:grpSpPr>
          <p:grpSp>
            <p:nvGrpSpPr>
              <p:cNvPr id="16" name="Group 16"/>
              <p:cNvGrpSpPr/>
              <p:nvPr/>
            </p:nvGrpSpPr>
            <p:grpSpPr>
              <a:xfrm>
                <a:off x="0" y="203200"/>
                <a:ext cx="14226399" cy="2208511"/>
                <a:chOff x="0" y="0"/>
                <a:chExt cx="2078263" cy="322630"/>
              </a:xfrm>
            </p:grpSpPr>
            <p:sp>
              <p:nvSpPr>
                <p:cNvPr id="20" name="Freeform 17"/>
                <p:cNvSpPr/>
                <p:nvPr/>
              </p:nvSpPr>
              <p:spPr>
                <a:xfrm>
                  <a:off x="0" y="0"/>
                  <a:ext cx="2078263" cy="322630"/>
                </a:xfrm>
                <a:custGeom>
                  <a:avLst/>
                  <a:gdLst/>
                  <a:ahLst/>
                  <a:cxnLst/>
                  <a:rect l="l" t="t" r="r" b="b"/>
                  <a:pathLst>
                    <a:path w="2078263" h="322630">
                      <a:moveTo>
                        <a:pt x="0" y="0"/>
                      </a:moveTo>
                      <a:lnTo>
                        <a:pt x="2078263" y="0"/>
                      </a:lnTo>
                      <a:lnTo>
                        <a:pt x="2078263" y="322630"/>
                      </a:lnTo>
                      <a:lnTo>
                        <a:pt x="0" y="322630"/>
                      </a:lnTo>
                      <a:close/>
                    </a:path>
                  </a:pathLst>
                </a:custGeom>
                <a:solidFill>
                  <a:srgbClr val="C6DBF6"/>
                </a:solidFill>
                <a:ln w="9525" cap="sq">
                  <a:solidFill>
                    <a:srgbClr val="000000"/>
                  </a:solidFill>
                  <a:prstDash val="solid"/>
                  <a:miter/>
                </a:ln>
              </p:spPr>
            </p:sp>
            <p:sp>
              <p:nvSpPr>
                <p:cNvPr id="21" name="TextBox 18"/>
                <p:cNvSpPr txBox="1"/>
                <p:nvPr/>
              </p:nvSpPr>
              <p:spPr>
                <a:xfrm>
                  <a:off x="0" y="28575"/>
                  <a:ext cx="2078263" cy="294055"/>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9"/>
              <p:cNvGrpSpPr/>
              <p:nvPr/>
            </p:nvGrpSpPr>
            <p:grpSpPr>
              <a:xfrm>
                <a:off x="203200" y="0"/>
                <a:ext cx="14226399" cy="2226214"/>
                <a:chOff x="0" y="0"/>
                <a:chExt cx="2078263" cy="325216"/>
              </a:xfrm>
            </p:grpSpPr>
            <p:sp>
              <p:nvSpPr>
                <p:cNvPr id="18" name="Freeform 20"/>
                <p:cNvSpPr/>
                <p:nvPr/>
              </p:nvSpPr>
              <p:spPr>
                <a:xfrm>
                  <a:off x="0" y="0"/>
                  <a:ext cx="2078263" cy="325216"/>
                </a:xfrm>
                <a:custGeom>
                  <a:avLst/>
                  <a:gdLst/>
                  <a:ahLst/>
                  <a:cxnLst/>
                  <a:rect l="l" t="t" r="r" b="b"/>
                  <a:pathLst>
                    <a:path w="2078263" h="325216">
                      <a:moveTo>
                        <a:pt x="0" y="0"/>
                      </a:moveTo>
                      <a:lnTo>
                        <a:pt x="2078263" y="0"/>
                      </a:lnTo>
                      <a:lnTo>
                        <a:pt x="2078263" y="325216"/>
                      </a:lnTo>
                      <a:lnTo>
                        <a:pt x="0" y="325216"/>
                      </a:lnTo>
                      <a:close/>
                    </a:path>
                  </a:pathLst>
                </a:custGeom>
                <a:solidFill>
                  <a:srgbClr val="68AC94"/>
                </a:solidFill>
                <a:ln w="9525" cap="sq">
                  <a:solidFill>
                    <a:srgbClr val="000000"/>
                  </a:solidFill>
                  <a:prstDash val="solid"/>
                  <a:miter/>
                </a:ln>
              </p:spPr>
            </p:sp>
            <p:sp>
              <p:nvSpPr>
                <p:cNvPr id="19" name="TextBox 21"/>
                <p:cNvSpPr txBox="1"/>
                <p:nvPr/>
              </p:nvSpPr>
              <p:spPr>
                <a:xfrm>
                  <a:off x="0" y="28575"/>
                  <a:ext cx="2078263" cy="296641"/>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4" name="TextBox 24"/>
            <p:cNvSpPr txBox="1"/>
            <p:nvPr/>
          </p:nvSpPr>
          <p:spPr>
            <a:xfrm>
              <a:off x="4068718" y="2568946"/>
              <a:ext cx="10121162" cy="923330"/>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GHI NHỚ</a:t>
              </a:r>
              <a:endParaRPr kumimoji="0" lang="en-US"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8" name="Rectangle 27"/>
          <p:cNvSpPr/>
          <p:nvPr/>
        </p:nvSpPr>
        <p:spPr>
          <a:xfrm>
            <a:off x="1600200" y="3800411"/>
            <a:ext cx="15339330" cy="3671583"/>
          </a:xfrm>
          <a:prstGeom prst="rect">
            <a:avLst/>
          </a:prstGeom>
        </p:spPr>
        <p:txBody>
          <a:bodyPr wrap="square">
            <a:spAutoFit/>
          </a:bodyPr>
          <a:lstStyle/>
          <a:p>
            <a:pPr lvl="0" algn="just">
              <a:lnSpc>
                <a:spcPct val="150000"/>
              </a:lnSpc>
            </a:pPr>
            <a:r>
              <a:rPr lang="en-US" sz="4000">
                <a:latin typeface="Arial" panose="020B0604020202020204" pitchFamily="34" charset="0"/>
                <a:cs typeface="Arial" panose="020B0604020202020204" pitchFamily="34" charset="0"/>
              </a:rPr>
              <a:t>Một số dụng cụ thí nghiệm được sử dụng trong quá trình học tập môn Khoa học tự nhiên 9 như: </a:t>
            </a:r>
            <a:r>
              <a:rPr lang="en-US" sz="4000" i="1">
                <a:latin typeface="Arial" panose="020B0604020202020204" pitchFamily="34" charset="0"/>
                <a:cs typeface="Arial" panose="020B0604020202020204" pitchFamily="34" charset="0"/>
              </a:rPr>
              <a:t>đèn laser, lăng kính, thấu kính, dây điện trở, cuộn dây dẫn, bộ ống dẫn khí bằng thủy tinh, bộ nút cao su, ống dẫn cao su,…</a:t>
            </a:r>
            <a:endParaRPr kumimoji="0" lang="en-US" sz="40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2"/>
          <a:stretch>
            <a:fillRect/>
          </a:stretch>
        </p:blipFill>
        <p:spPr>
          <a:xfrm>
            <a:off x="16131530" y="478605"/>
            <a:ext cx="1917945" cy="2066684"/>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39" y="525297"/>
            <a:ext cx="1554370" cy="1777085"/>
          </a:xfrm>
          <a:prstGeom prst="rect">
            <a:avLst/>
          </a:prstGeom>
        </p:spPr>
      </p:pic>
    </p:spTree>
    <p:extLst>
      <p:ext uri="{BB962C8B-B14F-4D97-AF65-F5344CB8AC3E}">
        <p14:creationId xmlns:p14="http://schemas.microsoft.com/office/powerpoint/2010/main" val="262195619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D66DB82-B954-3B6D-8167-25540B854E57}"/>
              </a:ext>
            </a:extLst>
          </p:cNvPr>
          <p:cNvGrpSpPr/>
          <p:nvPr/>
        </p:nvGrpSpPr>
        <p:grpSpPr>
          <a:xfrm>
            <a:off x="0" y="723899"/>
            <a:ext cx="18288000" cy="1143001"/>
            <a:chOff x="-533400" y="723899"/>
            <a:chExt cx="19416410" cy="2376249"/>
          </a:xfrm>
        </p:grpSpPr>
        <p:grpSp>
          <p:nvGrpSpPr>
            <p:cNvPr id="2" name="Group 5"/>
            <p:cNvGrpSpPr/>
            <p:nvPr/>
          </p:nvGrpSpPr>
          <p:grpSpPr>
            <a:xfrm>
              <a:off x="-533400" y="723899"/>
              <a:ext cx="19416410" cy="2376249"/>
              <a:chOff x="0" y="0"/>
              <a:chExt cx="5040515" cy="301241"/>
            </a:xfrm>
          </p:grpSpPr>
          <p:sp>
            <p:nvSpPr>
              <p:cNvPr id="3" name="Freeform 6"/>
              <p:cNvSpPr/>
              <p:nvPr/>
            </p:nvSpPr>
            <p:spPr>
              <a:xfrm>
                <a:off x="0" y="0"/>
                <a:ext cx="5040515" cy="301241"/>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D2E3EE"/>
              </a:solidFill>
              <a:ln w="38100" cap="rnd">
                <a:solidFill>
                  <a:srgbClr val="3E342F"/>
                </a:solidFill>
                <a:prstDash val="solid"/>
                <a:round/>
              </a:ln>
            </p:spPr>
          </p:sp>
          <p:sp>
            <p:nvSpPr>
              <p:cNvPr id="4" name="TextBox 7"/>
              <p:cNvSpPr txBox="1"/>
              <p:nvPr/>
            </p:nvSpPr>
            <p:spPr>
              <a:xfrm>
                <a:off x="0" y="-38100"/>
                <a:ext cx="5040515" cy="339341"/>
              </a:xfrm>
              <a:prstGeom prst="rect">
                <a:avLst/>
              </a:prstGeom>
            </p:spPr>
            <p:txBody>
              <a:bodyPr lIns="50800" tIns="50800" rIns="50800" bIns="50800" rtlCol="0" anchor="ctr"/>
              <a:lstStyle/>
              <a:p>
                <a:pPr algn="ctr">
                  <a:lnSpc>
                    <a:spcPts val="2659"/>
                  </a:lnSpc>
                </a:pPr>
                <a:endParaRPr/>
              </a:p>
            </p:txBody>
          </p:sp>
        </p:grpSp>
        <p:sp>
          <p:nvSpPr>
            <p:cNvPr id="5" name="Rectangle 4"/>
            <p:cNvSpPr/>
            <p:nvPr/>
          </p:nvSpPr>
          <p:spPr>
            <a:xfrm>
              <a:off x="-297505" y="839999"/>
              <a:ext cx="18883010" cy="1002710"/>
            </a:xfrm>
            <a:prstGeom prst="rect">
              <a:avLst/>
            </a:prstGeom>
          </p:spPr>
          <p:txBody>
            <a:bodyPr wrap="square">
              <a:spAutoFit/>
            </a:bodyPr>
            <a:lstStyle/>
            <a:p>
              <a:pPr algn="ctr">
                <a:lnSpc>
                  <a:spcPct val="150000"/>
                </a:lnSpc>
                <a:spcAft>
                  <a:spcPts val="800"/>
                </a:spcAft>
              </a:pPr>
              <a:r>
                <a:rPr lang="en-US" sz="4500" b="1">
                  <a:latin typeface="Arial" panose="020B0604020202020204" pitchFamily="34" charset="0"/>
                  <a:cs typeface="Arial" panose="020B0604020202020204" pitchFamily="34" charset="0"/>
                </a:rPr>
                <a:t>2. Một số hóa chất</a:t>
              </a:r>
              <a:endParaRPr lang="en-US" sz="4500">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CCEDC790-8207-99F4-8671-82905BB8C7EF}"/>
              </a:ext>
            </a:extLst>
          </p:cNvPr>
          <p:cNvPicPr>
            <a:picLocks noChangeAspect="1"/>
          </p:cNvPicPr>
          <p:nvPr/>
        </p:nvPicPr>
        <p:blipFill>
          <a:blip r:embed="rId2"/>
          <a:stretch>
            <a:fillRect/>
          </a:stretch>
        </p:blipFill>
        <p:spPr>
          <a:xfrm>
            <a:off x="13411200" y="2344421"/>
            <a:ext cx="4419600" cy="7218680"/>
          </a:xfrm>
          <a:prstGeom prst="rect">
            <a:avLst/>
          </a:prstGeom>
        </p:spPr>
      </p:pic>
      <p:grpSp>
        <p:nvGrpSpPr>
          <p:cNvPr id="11" name="Group 10">
            <a:extLst>
              <a:ext uri="{FF2B5EF4-FFF2-40B4-BE49-F238E27FC236}">
                <a16:creationId xmlns:a16="http://schemas.microsoft.com/office/drawing/2014/main" id="{9394132A-E877-2B8F-DF4F-485204BB08EF}"/>
              </a:ext>
            </a:extLst>
          </p:cNvPr>
          <p:cNvGrpSpPr/>
          <p:nvPr/>
        </p:nvGrpSpPr>
        <p:grpSpPr>
          <a:xfrm>
            <a:off x="191053" y="2324702"/>
            <a:ext cx="13330016" cy="3398088"/>
            <a:chOff x="191053" y="2324702"/>
            <a:chExt cx="13330016" cy="3398088"/>
          </a:xfrm>
        </p:grpSpPr>
        <p:sp>
          <p:nvSpPr>
            <p:cNvPr id="9" name="TextBox 8">
              <a:extLst>
                <a:ext uri="{FF2B5EF4-FFF2-40B4-BE49-F238E27FC236}">
                  <a16:creationId xmlns:a16="http://schemas.microsoft.com/office/drawing/2014/main" id="{7F2A9BD0-7A22-7ADB-43F4-8529ECDF705E}"/>
                </a:ext>
              </a:extLst>
            </p:cNvPr>
            <p:cNvSpPr txBox="1"/>
            <p:nvPr/>
          </p:nvSpPr>
          <p:spPr>
            <a:xfrm>
              <a:off x="2117949" y="2974537"/>
              <a:ext cx="11403120" cy="2748253"/>
            </a:xfrm>
            <a:prstGeom prst="rect">
              <a:avLst/>
            </a:prstGeom>
            <a:noFill/>
          </p:spPr>
          <p:txBody>
            <a:bodyPr wrap="square">
              <a:spAutoFit/>
            </a:bodyPr>
            <a:lstStyle/>
            <a:p>
              <a:pPr marL="0" marR="0" algn="just">
                <a:lnSpc>
                  <a:spcPct val="150000"/>
                </a:lnSpc>
                <a:spcBef>
                  <a:spcPts val="0"/>
                </a:spcBef>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quá trình học tập chủ đề "Chất và sự biến đổi của chất", các em sẽ được sử dụng một số hóa chất mới để tiến hành các thí nghiệm.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0" name="Freeform 7">
              <a:extLst>
                <a:ext uri="{FF2B5EF4-FFF2-40B4-BE49-F238E27FC236}">
                  <a16:creationId xmlns:a16="http://schemas.microsoft.com/office/drawing/2014/main" id="{34733BA4-1DBD-509F-D39A-7785A007F414}"/>
                </a:ext>
              </a:extLst>
            </p:cNvPr>
            <p:cNvSpPr/>
            <p:nvPr/>
          </p:nvSpPr>
          <p:spPr>
            <a:xfrm>
              <a:off x="191053" y="2324702"/>
              <a:ext cx="1926896" cy="1828800"/>
            </a:xfrm>
            <a:custGeom>
              <a:avLst/>
              <a:gdLst/>
              <a:ahLst/>
              <a:cxnLst/>
              <a:rect l="l" t="t" r="r" b="b"/>
              <a:pathLst>
                <a:path w="2351704" h="2231981">
                  <a:moveTo>
                    <a:pt x="0" y="0"/>
                  </a:moveTo>
                  <a:lnTo>
                    <a:pt x="2351704" y="0"/>
                  </a:lnTo>
                  <a:lnTo>
                    <a:pt x="2351704" y="2231981"/>
                  </a:lnTo>
                  <a:lnTo>
                    <a:pt x="0" y="22319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35" name="Group 34">
            <a:extLst>
              <a:ext uri="{FF2B5EF4-FFF2-40B4-BE49-F238E27FC236}">
                <a16:creationId xmlns:a16="http://schemas.microsoft.com/office/drawing/2014/main" id="{87B89C06-2118-12F3-E001-6BBFCAD6A0A6}"/>
              </a:ext>
            </a:extLst>
          </p:cNvPr>
          <p:cNvGrpSpPr/>
          <p:nvPr/>
        </p:nvGrpSpPr>
        <p:grpSpPr>
          <a:xfrm>
            <a:off x="609600" y="6192348"/>
            <a:ext cx="12192000" cy="2986023"/>
            <a:chOff x="126000" y="7086155"/>
            <a:chExt cx="12530574" cy="2476946"/>
          </a:xfrm>
        </p:grpSpPr>
        <p:sp>
          <p:nvSpPr>
            <p:cNvPr id="16" name="Rectangle: Rounded Corners 15">
              <a:extLst>
                <a:ext uri="{FF2B5EF4-FFF2-40B4-BE49-F238E27FC236}">
                  <a16:creationId xmlns:a16="http://schemas.microsoft.com/office/drawing/2014/main" id="{67317554-1F29-67EA-5778-7C3F59118811}"/>
                </a:ext>
              </a:extLst>
            </p:cNvPr>
            <p:cNvSpPr/>
            <p:nvPr/>
          </p:nvSpPr>
          <p:spPr>
            <a:xfrm>
              <a:off x="1037258" y="7680079"/>
              <a:ext cx="11619316" cy="1883022"/>
            </a:xfrm>
            <a:prstGeom prst="round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Thảo luận theo nhóm đôi, nghiên cứu SGK và nêu tên các loại hóa chất.</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4" name="Freeform 9">
              <a:extLst>
                <a:ext uri="{FF2B5EF4-FFF2-40B4-BE49-F238E27FC236}">
                  <a16:creationId xmlns:a16="http://schemas.microsoft.com/office/drawing/2014/main" id="{3CC79BBB-685E-6507-0978-4933F8A0368C}"/>
                </a:ext>
              </a:extLst>
            </p:cNvPr>
            <p:cNvSpPr/>
            <p:nvPr/>
          </p:nvSpPr>
          <p:spPr>
            <a:xfrm>
              <a:off x="126000" y="7086155"/>
              <a:ext cx="1359765" cy="1258178"/>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Tree>
    <p:extLst>
      <p:ext uri="{BB962C8B-B14F-4D97-AF65-F5344CB8AC3E}">
        <p14:creationId xmlns:p14="http://schemas.microsoft.com/office/powerpoint/2010/main" val="13951962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F5111A5-81E0-D5DE-0586-9DB0464FD46D}"/>
              </a:ext>
            </a:extLst>
          </p:cNvPr>
          <p:cNvSpPr/>
          <p:nvPr/>
        </p:nvSpPr>
        <p:spPr>
          <a:xfrm>
            <a:off x="356936" y="1315622"/>
            <a:ext cx="3802347" cy="1066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Hóa chất rắn</a:t>
            </a:r>
          </a:p>
        </p:txBody>
      </p:sp>
      <p:sp>
        <p:nvSpPr>
          <p:cNvPr id="8" name="TextBox 7">
            <a:extLst>
              <a:ext uri="{FF2B5EF4-FFF2-40B4-BE49-F238E27FC236}">
                <a16:creationId xmlns:a16="http://schemas.microsoft.com/office/drawing/2014/main" id="{C50F2808-6671-0D66-EF0D-5C0C55B0400F}"/>
              </a:ext>
            </a:extLst>
          </p:cNvPr>
          <p:cNvSpPr txBox="1"/>
          <p:nvPr/>
        </p:nvSpPr>
        <p:spPr>
          <a:xfrm>
            <a:off x="4849490" y="314772"/>
            <a:ext cx="13563600" cy="553998"/>
          </a:xfrm>
          <a:prstGeom prst="rect">
            <a:avLst/>
          </a:prstGeom>
          <a:noFill/>
        </p:spPr>
        <p:txBody>
          <a:bodyPr wrap="square" rtlCol="0">
            <a:spAutoFit/>
          </a:bodyPr>
          <a:lstStyle/>
          <a:p>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loại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natri</a:t>
            </a:r>
            <a:r>
              <a:rPr lang="en-US" sz="3000" dirty="0">
                <a:latin typeface="Arial" panose="020B0604020202020204" pitchFamily="34" charset="0"/>
                <a:cs typeface="Arial" panose="020B0604020202020204" pitchFamily="34" charset="0"/>
              </a:rPr>
              <a:t> (sodium – Na), </a:t>
            </a:r>
            <a:r>
              <a:rPr lang="en-US" sz="3000" dirty="0" err="1">
                <a:latin typeface="Arial" panose="020B0604020202020204" pitchFamily="34" charset="0"/>
                <a:cs typeface="Arial" panose="020B0604020202020204" pitchFamily="34" charset="0"/>
              </a:rPr>
              <a:t>đinh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sắt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phoi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bào</a:t>
            </a:r>
            <a:r>
              <a:rPr lang="en-US" sz="3000" dirty="0">
                <a:latin typeface="Arial" panose="020B0604020202020204" pitchFamily="34" charset="0"/>
                <a:cs typeface="Arial" panose="020B0604020202020204" pitchFamily="34" charset="0"/>
              </a:rPr>
              <a:t> (copper – Cu)</a:t>
            </a:r>
          </a:p>
        </p:txBody>
      </p:sp>
      <p:sp>
        <p:nvSpPr>
          <p:cNvPr id="9" name="TextBox 8">
            <a:extLst>
              <a:ext uri="{FF2B5EF4-FFF2-40B4-BE49-F238E27FC236}">
                <a16:creationId xmlns:a16="http://schemas.microsoft.com/office/drawing/2014/main" id="{5FEB72BF-963F-4CB5-68CA-21FF486FCC2B}"/>
              </a:ext>
            </a:extLst>
          </p:cNvPr>
          <p:cNvSpPr txBox="1"/>
          <p:nvPr/>
        </p:nvSpPr>
        <p:spPr>
          <a:xfrm>
            <a:off x="4849490" y="1219611"/>
            <a:ext cx="13133710" cy="1391728"/>
          </a:xfrm>
          <a:prstGeom prst="rect">
            <a:avLst/>
          </a:prstGeom>
          <a:noFill/>
        </p:spPr>
        <p:txBody>
          <a:bodyPr wrap="square" rtlCol="0">
            <a:spAutoFit/>
          </a:bodyPr>
          <a:lstStyle/>
          <a:p>
            <a:pPr algn="just">
              <a:lnSpc>
                <a:spcPct val="150000"/>
              </a:lnSpc>
            </a:pPr>
            <a:r>
              <a:rPr lang="en-US" sz="3000">
                <a:latin typeface="Arial" panose="020B0604020202020204" pitchFamily="34" charset="0"/>
                <a:cs typeface="Arial" panose="020B0604020202020204" pitchFamily="34" charset="0"/>
              </a:rPr>
              <a:t>Một số muối như silver nitrate ( AgNO</a:t>
            </a:r>
            <a:r>
              <a:rPr lang="en-US" sz="3000" baseline="-25000">
                <a:latin typeface="Arial" panose="020B0604020202020204" pitchFamily="34" charset="0"/>
                <a:cs typeface="Arial" panose="020B0604020202020204" pitchFamily="34" charset="0"/>
              </a:rPr>
              <a:t>3</a:t>
            </a:r>
            <a:r>
              <a:rPr lang="en-US" sz="3000">
                <a:latin typeface="Arial" panose="020B0604020202020204" pitchFamily="34" charset="0"/>
                <a:cs typeface="Arial" panose="020B0604020202020204" pitchFamily="34" charset="0"/>
              </a:rPr>
              <a:t>), copper(II) sulfate dạng ngâm nước (CuSO</a:t>
            </a:r>
            <a:r>
              <a:rPr lang="en-US" sz="3000" baseline="-25000">
                <a:latin typeface="Arial" panose="020B0604020202020204" pitchFamily="34" charset="0"/>
                <a:cs typeface="Arial" panose="020B0604020202020204" pitchFamily="34" charset="0"/>
              </a:rPr>
              <a:t>4</a:t>
            </a:r>
            <a:r>
              <a:rPr lang="en-US" sz="3000">
                <a:latin typeface="Arial" panose="020B0604020202020204" pitchFamily="34" charset="0"/>
                <a:cs typeface="Arial" panose="020B0604020202020204" pitchFamily="34" charset="0"/>
              </a:rPr>
              <a:t>.5H</a:t>
            </a:r>
            <a:r>
              <a:rPr lang="en-US" sz="3000" baseline="-25000">
                <a:latin typeface="Arial" panose="020B0604020202020204" pitchFamily="34" charset="0"/>
                <a:cs typeface="Arial" panose="020B0604020202020204" pitchFamily="34" charset="0"/>
              </a:rPr>
              <a:t>2</a:t>
            </a:r>
            <a:r>
              <a:rPr lang="en-US" sz="3000">
                <a:latin typeface="Arial" panose="020B0604020202020204" pitchFamily="34" charset="0"/>
                <a:cs typeface="Arial" panose="020B0604020202020204" pitchFamily="34" charset="0"/>
              </a:rPr>
              <a:t>0)</a:t>
            </a:r>
          </a:p>
        </p:txBody>
      </p:sp>
      <p:sp>
        <p:nvSpPr>
          <p:cNvPr id="10" name="TextBox 9">
            <a:extLst>
              <a:ext uri="{FF2B5EF4-FFF2-40B4-BE49-F238E27FC236}">
                <a16:creationId xmlns:a16="http://schemas.microsoft.com/office/drawing/2014/main" id="{6BB00EB3-3FB0-9779-0693-F6958CEE668C}"/>
              </a:ext>
            </a:extLst>
          </p:cNvPr>
          <p:cNvSpPr txBox="1"/>
          <p:nvPr/>
        </p:nvSpPr>
        <p:spPr>
          <a:xfrm>
            <a:off x="4868809" y="2965302"/>
            <a:ext cx="11829363"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Glucose, tinh bột, giấy phenolphathalein, giấy pH,…</a:t>
            </a:r>
          </a:p>
        </p:txBody>
      </p:sp>
      <p:sp>
        <p:nvSpPr>
          <p:cNvPr id="11" name="TextBox 10">
            <a:extLst>
              <a:ext uri="{FF2B5EF4-FFF2-40B4-BE49-F238E27FC236}">
                <a16:creationId xmlns:a16="http://schemas.microsoft.com/office/drawing/2014/main" id="{F87C50DC-C6EE-D9DE-D1D2-99EFCA67D102}"/>
              </a:ext>
            </a:extLst>
          </p:cNvPr>
          <p:cNvSpPr txBox="1"/>
          <p:nvPr/>
        </p:nvSpPr>
        <p:spPr>
          <a:xfrm>
            <a:off x="4873725" y="3970875"/>
            <a:ext cx="5386411" cy="553998"/>
          </a:xfrm>
          <a:prstGeom prst="rect">
            <a:avLst/>
          </a:prstGeom>
          <a:noFill/>
        </p:spPr>
        <p:txBody>
          <a:bodyPr wrap="none" rtlCol="0">
            <a:spAutoFit/>
          </a:bodyPr>
          <a:lstStyle/>
          <a:p>
            <a:r>
              <a:rPr lang="en-US" sz="3000">
                <a:latin typeface="Arial" panose="020B0604020202020204" pitchFamily="34" charset="0"/>
                <a:cs typeface="Arial" panose="020B0604020202020204" pitchFamily="34" charset="0"/>
              </a:rPr>
              <a:t>Dung dịch ammonia (NH</a:t>
            </a:r>
            <a:r>
              <a:rPr lang="en-US" sz="3000" baseline="-25000">
                <a:latin typeface="Arial" panose="020B0604020202020204" pitchFamily="34" charset="0"/>
                <a:cs typeface="Arial" panose="020B0604020202020204" pitchFamily="34" charset="0"/>
              </a:rPr>
              <a:t>3</a:t>
            </a:r>
            <a:r>
              <a:rPr lang="en-US" sz="3000">
                <a:latin typeface="Arial" panose="020B0604020202020204" pitchFamily="34" charset="0"/>
                <a:cs typeface="Arial" panose="020B0604020202020204" pitchFamily="34" charset="0"/>
              </a:rPr>
              <a:t>) đặc</a:t>
            </a:r>
          </a:p>
        </p:txBody>
      </p:sp>
      <p:sp>
        <p:nvSpPr>
          <p:cNvPr id="12" name="TextBox 11">
            <a:extLst>
              <a:ext uri="{FF2B5EF4-FFF2-40B4-BE49-F238E27FC236}">
                <a16:creationId xmlns:a16="http://schemas.microsoft.com/office/drawing/2014/main" id="{C9D3FB29-7404-875B-9008-051BEC3A8F8E}"/>
              </a:ext>
            </a:extLst>
          </p:cNvPr>
          <p:cNvSpPr txBox="1"/>
          <p:nvPr/>
        </p:nvSpPr>
        <p:spPr>
          <a:xfrm>
            <a:off x="4873725" y="4795370"/>
            <a:ext cx="3656770" cy="553998"/>
          </a:xfrm>
          <a:prstGeom prst="rect">
            <a:avLst/>
          </a:prstGeom>
          <a:noFill/>
        </p:spPr>
        <p:txBody>
          <a:bodyPr wrap="none" rtlCol="0">
            <a:spAutoFit/>
          </a:bodyPr>
          <a:lstStyle/>
          <a:p>
            <a:r>
              <a:rPr lang="en-US" sz="3000">
                <a:latin typeface="Arial" panose="020B0604020202020204" pitchFamily="34" charset="0"/>
                <a:cs typeface="Arial" panose="020B0604020202020204" pitchFamily="34" charset="0"/>
              </a:rPr>
              <a:t>Dung dịch iodine (I</a:t>
            </a:r>
            <a:r>
              <a:rPr lang="en-US" sz="3000" baseline="-25000">
                <a:latin typeface="Arial" panose="020B0604020202020204" pitchFamily="34" charset="0"/>
                <a:cs typeface="Arial" panose="020B0604020202020204" pitchFamily="34" charset="0"/>
              </a:rPr>
              <a:t>2</a:t>
            </a:r>
            <a:r>
              <a:rPr lang="en-US" sz="3000">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C4B427A4-74D5-CC51-8E20-368E62B76264}"/>
              </a:ext>
            </a:extLst>
          </p:cNvPr>
          <p:cNvSpPr txBox="1"/>
          <p:nvPr/>
        </p:nvSpPr>
        <p:spPr>
          <a:xfrm>
            <a:off x="4873725" y="5633295"/>
            <a:ext cx="3549370" cy="553998"/>
          </a:xfrm>
          <a:prstGeom prst="rect">
            <a:avLst/>
          </a:prstGeom>
          <a:noFill/>
        </p:spPr>
        <p:txBody>
          <a:bodyPr wrap="none" rtlCol="0">
            <a:spAutoFit/>
          </a:bodyPr>
          <a:lstStyle/>
          <a:p>
            <a:r>
              <a:rPr lang="en-US" sz="3000">
                <a:latin typeface="Arial" panose="020B0604020202020204" pitchFamily="34" charset="0"/>
                <a:cs typeface="Arial" panose="020B0604020202020204" pitchFamily="34" charset="0"/>
              </a:rPr>
              <a:t>Nước bromine (Br</a:t>
            </a:r>
            <a:r>
              <a:rPr lang="en-US" sz="3000" baseline="-25000">
                <a:latin typeface="Arial" panose="020B0604020202020204" pitchFamily="34" charset="0"/>
                <a:cs typeface="Arial" panose="020B0604020202020204" pitchFamily="34" charset="0"/>
              </a:rPr>
              <a:t>2</a:t>
            </a:r>
            <a:r>
              <a:rPr lang="en-US" sz="3000">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3F51EDD0-FCBC-C5D2-C2AB-F88F4E345EDF}"/>
              </a:ext>
            </a:extLst>
          </p:cNvPr>
          <p:cNvSpPr txBox="1"/>
          <p:nvPr/>
        </p:nvSpPr>
        <p:spPr>
          <a:xfrm>
            <a:off x="4873725" y="6424124"/>
            <a:ext cx="6050054" cy="553998"/>
          </a:xfrm>
          <a:prstGeom prst="rect">
            <a:avLst/>
          </a:prstGeom>
          <a:noFill/>
        </p:spPr>
        <p:txBody>
          <a:bodyPr wrap="none" rtlCol="0">
            <a:spAutoFit/>
          </a:bodyPr>
          <a:lstStyle/>
          <a:p>
            <a:r>
              <a:rPr lang="en-US" sz="3000">
                <a:latin typeface="Arial" panose="020B0604020202020204" pitchFamily="34" charset="0"/>
                <a:cs typeface="Arial" panose="020B0604020202020204" pitchFamily="34" charset="0"/>
              </a:rPr>
              <a:t>Dung dịch acetic acid (CH</a:t>
            </a:r>
            <a:r>
              <a:rPr lang="en-US" sz="3000" baseline="-25000">
                <a:latin typeface="Arial" panose="020B0604020202020204" pitchFamily="34" charset="0"/>
                <a:cs typeface="Arial" panose="020B0604020202020204" pitchFamily="34" charset="0"/>
              </a:rPr>
              <a:t>3</a:t>
            </a:r>
            <a:r>
              <a:rPr lang="en-US" sz="3000">
                <a:latin typeface="Arial" panose="020B0604020202020204" pitchFamily="34" charset="0"/>
                <a:cs typeface="Arial" panose="020B0604020202020204" pitchFamily="34" charset="0"/>
              </a:rPr>
              <a:t>COOH)</a:t>
            </a:r>
          </a:p>
        </p:txBody>
      </p:sp>
      <p:sp>
        <p:nvSpPr>
          <p:cNvPr id="15" name="TextBox 14">
            <a:extLst>
              <a:ext uri="{FF2B5EF4-FFF2-40B4-BE49-F238E27FC236}">
                <a16:creationId xmlns:a16="http://schemas.microsoft.com/office/drawing/2014/main" id="{4444E38E-71AE-D074-F9A5-AA0B3538072F}"/>
              </a:ext>
            </a:extLst>
          </p:cNvPr>
          <p:cNvSpPr txBox="1"/>
          <p:nvPr/>
        </p:nvSpPr>
        <p:spPr>
          <a:xfrm>
            <a:off x="4868809" y="9050778"/>
            <a:ext cx="6405921" cy="553998"/>
          </a:xfrm>
          <a:prstGeom prst="rect">
            <a:avLst/>
          </a:prstGeom>
          <a:noFill/>
        </p:spPr>
        <p:txBody>
          <a:bodyPr wrap="none" rtlCol="0">
            <a:spAutoFit/>
          </a:bodyPr>
          <a:lstStyle/>
          <a:p>
            <a:r>
              <a:rPr lang="en-US" sz="3000">
                <a:latin typeface="Arial" panose="020B0604020202020204" pitchFamily="34" charset="0"/>
                <a:cs typeface="Arial" panose="020B0604020202020204" pitchFamily="34" charset="0"/>
              </a:rPr>
              <a:t>Dung dịch sulfuric acid (H</a:t>
            </a:r>
            <a:r>
              <a:rPr lang="en-US" sz="3000" baseline="-25000">
                <a:latin typeface="Arial" panose="020B0604020202020204" pitchFamily="34" charset="0"/>
                <a:cs typeface="Arial" panose="020B0604020202020204" pitchFamily="34" charset="0"/>
              </a:rPr>
              <a:t>2</a:t>
            </a:r>
            <a:r>
              <a:rPr lang="en-US" sz="3000">
                <a:latin typeface="Arial" panose="020B0604020202020204" pitchFamily="34" charset="0"/>
                <a:cs typeface="Arial" panose="020B0604020202020204" pitchFamily="34" charset="0"/>
              </a:rPr>
              <a:t>SO</a:t>
            </a:r>
            <a:r>
              <a:rPr lang="en-US" sz="3000" baseline="-25000">
                <a:latin typeface="Arial" panose="020B0604020202020204" pitchFamily="34" charset="0"/>
                <a:cs typeface="Arial" panose="020B0604020202020204" pitchFamily="34" charset="0"/>
              </a:rPr>
              <a:t>4</a:t>
            </a:r>
            <a:r>
              <a:rPr lang="en-US" sz="3000">
                <a:latin typeface="Arial" panose="020B0604020202020204" pitchFamily="34" charset="0"/>
                <a:cs typeface="Arial" panose="020B0604020202020204" pitchFamily="34" charset="0"/>
              </a:rPr>
              <a:t>) 98%</a:t>
            </a:r>
          </a:p>
        </p:txBody>
      </p:sp>
      <p:sp>
        <p:nvSpPr>
          <p:cNvPr id="16" name="TextBox 15">
            <a:extLst>
              <a:ext uri="{FF2B5EF4-FFF2-40B4-BE49-F238E27FC236}">
                <a16:creationId xmlns:a16="http://schemas.microsoft.com/office/drawing/2014/main" id="{D26EE338-4262-5F3F-1899-B2C0E35AC41A}"/>
              </a:ext>
            </a:extLst>
          </p:cNvPr>
          <p:cNvSpPr txBox="1"/>
          <p:nvPr/>
        </p:nvSpPr>
        <p:spPr>
          <a:xfrm>
            <a:off x="4868809" y="7605430"/>
            <a:ext cx="4419800" cy="553998"/>
          </a:xfrm>
          <a:prstGeom prst="rect">
            <a:avLst/>
          </a:prstGeom>
          <a:noFill/>
        </p:spPr>
        <p:txBody>
          <a:bodyPr wrap="none" rtlCol="0">
            <a:spAutoFit/>
          </a:bodyPr>
          <a:lstStyle/>
          <a:p>
            <a:r>
              <a:rPr lang="en-US" sz="3000">
                <a:latin typeface="Arial" panose="020B0604020202020204" pitchFamily="34" charset="0"/>
                <a:cs typeface="Arial" panose="020B0604020202020204" pitchFamily="34" charset="0"/>
              </a:rPr>
              <a:t>Ethylic alcohol (C</a:t>
            </a:r>
            <a:r>
              <a:rPr lang="en-US" sz="3000" baseline="-25000">
                <a:latin typeface="Arial" panose="020B0604020202020204" pitchFamily="34" charset="0"/>
                <a:cs typeface="Arial" panose="020B0604020202020204" pitchFamily="34" charset="0"/>
              </a:rPr>
              <a:t>2</a:t>
            </a:r>
            <a:r>
              <a:rPr lang="en-US" sz="3000">
                <a:latin typeface="Arial" panose="020B0604020202020204" pitchFamily="34" charset="0"/>
                <a:cs typeface="Arial" panose="020B0604020202020204" pitchFamily="34" charset="0"/>
              </a:rPr>
              <a:t>H</a:t>
            </a:r>
            <a:r>
              <a:rPr lang="en-US" sz="3000" baseline="-25000">
                <a:latin typeface="Arial" panose="020B0604020202020204" pitchFamily="34" charset="0"/>
                <a:cs typeface="Arial" panose="020B0604020202020204" pitchFamily="34" charset="0"/>
              </a:rPr>
              <a:t>5</a:t>
            </a:r>
            <a:r>
              <a:rPr lang="en-US" sz="3000">
                <a:latin typeface="Arial" panose="020B0604020202020204" pitchFamily="34" charset="0"/>
                <a:cs typeface="Arial" panose="020B0604020202020204" pitchFamily="34" charset="0"/>
              </a:rPr>
              <a:t>OH)</a:t>
            </a:r>
          </a:p>
        </p:txBody>
      </p:sp>
      <p:sp>
        <p:nvSpPr>
          <p:cNvPr id="17" name="Rectangle: Rounded Corners 16">
            <a:extLst>
              <a:ext uri="{FF2B5EF4-FFF2-40B4-BE49-F238E27FC236}">
                <a16:creationId xmlns:a16="http://schemas.microsoft.com/office/drawing/2014/main" id="{DAB5D8D1-9127-4BDA-01A0-7895BDA93B0C}"/>
              </a:ext>
            </a:extLst>
          </p:cNvPr>
          <p:cNvSpPr/>
          <p:nvPr/>
        </p:nvSpPr>
        <p:spPr>
          <a:xfrm>
            <a:off x="356936" y="4941098"/>
            <a:ext cx="3802347" cy="1066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Hóa chất lỏng</a:t>
            </a:r>
          </a:p>
        </p:txBody>
      </p:sp>
      <p:sp>
        <p:nvSpPr>
          <p:cNvPr id="21" name="Rectangle: Rounded Corners 20">
            <a:extLst>
              <a:ext uri="{FF2B5EF4-FFF2-40B4-BE49-F238E27FC236}">
                <a16:creationId xmlns:a16="http://schemas.microsoft.com/office/drawing/2014/main" id="{0422A92D-0826-05B6-9B00-C99416A3070B}"/>
              </a:ext>
            </a:extLst>
          </p:cNvPr>
          <p:cNvSpPr/>
          <p:nvPr/>
        </p:nvSpPr>
        <p:spPr>
          <a:xfrm>
            <a:off x="356937" y="7336072"/>
            <a:ext cx="3802347" cy="1066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Hóa chất nguy hiểm</a:t>
            </a:r>
          </a:p>
        </p:txBody>
      </p:sp>
      <p:sp>
        <p:nvSpPr>
          <p:cNvPr id="22" name="Rectangle: Rounded Corners 21">
            <a:extLst>
              <a:ext uri="{FF2B5EF4-FFF2-40B4-BE49-F238E27FC236}">
                <a16:creationId xmlns:a16="http://schemas.microsoft.com/office/drawing/2014/main" id="{D81627CF-29AE-DB15-F2FD-8C79526557BB}"/>
              </a:ext>
            </a:extLst>
          </p:cNvPr>
          <p:cNvSpPr/>
          <p:nvPr/>
        </p:nvSpPr>
        <p:spPr>
          <a:xfrm>
            <a:off x="285134" y="8801100"/>
            <a:ext cx="3802347" cy="1066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Hóa chất dễ cháy</a:t>
            </a:r>
          </a:p>
        </p:txBody>
      </p:sp>
      <p:sp>
        <p:nvSpPr>
          <p:cNvPr id="23" name="Left Brace 22">
            <a:extLst>
              <a:ext uri="{FF2B5EF4-FFF2-40B4-BE49-F238E27FC236}">
                <a16:creationId xmlns:a16="http://schemas.microsoft.com/office/drawing/2014/main" id="{5006005E-DE21-EEDE-BE22-0318D4A86CB0}"/>
              </a:ext>
            </a:extLst>
          </p:cNvPr>
          <p:cNvSpPr/>
          <p:nvPr/>
        </p:nvSpPr>
        <p:spPr>
          <a:xfrm>
            <a:off x="4159284" y="495300"/>
            <a:ext cx="709525" cy="2800958"/>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4" name="Left Brace 23">
            <a:extLst>
              <a:ext uri="{FF2B5EF4-FFF2-40B4-BE49-F238E27FC236}">
                <a16:creationId xmlns:a16="http://schemas.microsoft.com/office/drawing/2014/main" id="{4D9B907A-FB01-D635-2CA1-00C44912CDCD}"/>
              </a:ext>
            </a:extLst>
          </p:cNvPr>
          <p:cNvSpPr/>
          <p:nvPr/>
        </p:nvSpPr>
        <p:spPr>
          <a:xfrm>
            <a:off x="4159284" y="4179356"/>
            <a:ext cx="709525" cy="2591878"/>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9F9B56B6-2CC2-9979-3E52-9A09896BDA5D}"/>
              </a:ext>
            </a:extLst>
          </p:cNvPr>
          <p:cNvCxnSpPr>
            <a:stCxn id="21" idx="3"/>
            <a:endCxn id="16" idx="1"/>
          </p:cNvCxnSpPr>
          <p:nvPr/>
        </p:nvCxnSpPr>
        <p:spPr>
          <a:xfrm>
            <a:off x="4159284" y="7869472"/>
            <a:ext cx="709525" cy="12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30D856D1-2DA2-7EC3-8D50-AF201BAB72AF}"/>
              </a:ext>
            </a:extLst>
          </p:cNvPr>
          <p:cNvCxnSpPr>
            <a:stCxn id="22" idx="3"/>
            <a:endCxn id="15" idx="1"/>
          </p:cNvCxnSpPr>
          <p:nvPr/>
        </p:nvCxnSpPr>
        <p:spPr>
          <a:xfrm flipV="1">
            <a:off x="4087481" y="9327777"/>
            <a:ext cx="781328" cy="67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1" name="Picture 22">
            <a:extLst>
              <a:ext uri="{FF2B5EF4-FFF2-40B4-BE49-F238E27FC236}">
                <a16:creationId xmlns:a16="http://schemas.microsoft.com/office/drawing/2014/main" id="{007EE525-0630-01BC-6FFF-A06E416EB8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947381" y="6424124"/>
            <a:ext cx="5352909" cy="3867477"/>
          </a:xfrm>
          <a:prstGeom prst="rect">
            <a:avLst/>
          </a:prstGeom>
        </p:spPr>
      </p:pic>
      <p:sp>
        <p:nvSpPr>
          <p:cNvPr id="47" name="Oval 46">
            <a:extLst>
              <a:ext uri="{FF2B5EF4-FFF2-40B4-BE49-F238E27FC236}">
                <a16:creationId xmlns:a16="http://schemas.microsoft.com/office/drawing/2014/main" id="{3FE7E184-C9B9-F368-5681-4B863FE3F189}"/>
              </a:ext>
            </a:extLst>
          </p:cNvPr>
          <p:cNvSpPr/>
          <p:nvPr/>
        </p:nvSpPr>
        <p:spPr>
          <a:xfrm>
            <a:off x="14401800" y="4941098"/>
            <a:ext cx="3048000" cy="1246195"/>
          </a:xfrm>
          <a:prstGeom prst="ellipse">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Trả lời</a:t>
            </a:r>
          </a:p>
        </p:txBody>
      </p:sp>
    </p:spTree>
    <p:extLst>
      <p:ext uri="{BB962C8B-B14F-4D97-AF65-F5344CB8AC3E}">
        <p14:creationId xmlns:p14="http://schemas.microsoft.com/office/powerpoint/2010/main" val="16317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500"/>
                                        <p:tgtEl>
                                          <p:spTgt spid="11"/>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randombar(horizont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62" dur="500"/>
                                        <p:tgtEl>
                                          <p:spTgt spid="16">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randombar(horizontal)">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left)">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randombar(horizont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P spid="13" grpId="0"/>
      <p:bldP spid="14" grpId="0"/>
      <p:bldP spid="15" grpId="0"/>
      <p:bldP spid="17" grpId="0" animBg="1"/>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EDEF4"/>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19050" cap="rnd">
              <a:solidFill>
                <a:srgbClr val="3E342F"/>
              </a:solidFill>
              <a:prstDash val="solid"/>
              <a:round/>
            </a:ln>
          </p:spPr>
        </p:sp>
        <p:sp>
          <p:nvSpPr>
            <p:cNvPr id="4" name="TextBox 4"/>
            <p:cNvSpPr txBox="1"/>
            <p:nvPr/>
          </p:nvSpPr>
          <p:spPr>
            <a:xfrm>
              <a:off x="0" y="-38100"/>
              <a:ext cx="4500504" cy="2451414"/>
            </a:xfrm>
            <a:prstGeom prst="rect">
              <a:avLst/>
            </a:prstGeom>
          </p:spPr>
          <p:txBody>
            <a:bodyPr lIns="50800" tIns="50800" rIns="50800" bIns="50800" rtlCol="0" anchor="ctr"/>
            <a:lstStyle/>
            <a:p>
              <a:pPr algn="ctr">
                <a:lnSpc>
                  <a:spcPts val="2659"/>
                </a:lnSpc>
              </a:pPr>
              <a:endParaRPr/>
            </a:p>
          </p:txBody>
        </p:sp>
      </p:grpSp>
      <p:sp>
        <p:nvSpPr>
          <p:cNvPr id="20" name="Rounded Rectangle 19"/>
          <p:cNvSpPr/>
          <p:nvPr/>
        </p:nvSpPr>
        <p:spPr>
          <a:xfrm>
            <a:off x="6096000" y="876300"/>
            <a:ext cx="5791200" cy="1066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5000" b="1">
                <a:solidFill>
                  <a:schemeClr val="bg1"/>
                </a:solidFill>
                <a:latin typeface="Arial" panose="020B0604020202020204" pitchFamily="34" charset="0"/>
                <a:cs typeface="Arial" panose="020B0604020202020204" pitchFamily="34" charset="0"/>
              </a:rPr>
              <a:t>KẾT LUẬN</a:t>
            </a:r>
            <a:endParaRPr lang="en-US" sz="5000" b="1" dirty="0">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1495424" y="2098822"/>
            <a:ext cx="15316200" cy="4594912"/>
          </a:xfrm>
          <a:prstGeom prst="rect">
            <a:avLst/>
          </a:prstGeom>
        </p:spPr>
        <p:txBody>
          <a:bodyPr wrap="square">
            <a:spAutoFit/>
          </a:bodyPr>
          <a:lstStyle/>
          <a:p>
            <a:pPr marL="571500" indent="-571500" algn="just">
              <a:lnSpc>
                <a:spcPct val="150000"/>
              </a:lnSpc>
              <a:buFont typeface="Wingdings" panose="05000000000000000000" pitchFamily="2" charset="2"/>
              <a:buChar char="q"/>
            </a:pP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hóa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hóa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rắn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hóa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lỏng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hóa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nổ</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q"/>
            </a:pPr>
            <a:r>
              <a:rPr lang="en-US" sz="4000" dirty="0">
                <a:latin typeface="Arial" panose="020B0604020202020204" pitchFamily="34" charset="0"/>
                <a:cs typeface="Arial" panose="020B0604020202020204" pitchFamily="34" charset="0"/>
              </a:rPr>
              <a:t>Các </a:t>
            </a:r>
            <a:r>
              <a:rPr lang="en-US" sz="4000" dirty="0" err="1">
                <a:latin typeface="Arial" panose="020B0604020202020204" pitchFamily="34" charset="0"/>
                <a:cs typeface="Arial" panose="020B0604020202020204" pitchFamily="34" charset="0"/>
              </a:rPr>
              <a:t>hóa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lọ</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hóa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a:t>
            </a:r>
          </a:p>
        </p:txBody>
      </p:sp>
      <p:pic>
        <p:nvPicPr>
          <p:cNvPr id="25" name="Picture 24"/>
          <p:cNvPicPr>
            <a:picLocks noChangeAspect="1"/>
          </p:cNvPicPr>
          <p:nvPr/>
        </p:nvPicPr>
        <p:blipFill>
          <a:blip r:embed="rId2"/>
          <a:stretch>
            <a:fillRect/>
          </a:stretch>
        </p:blipFill>
        <p:spPr>
          <a:xfrm>
            <a:off x="5242554" y="6243363"/>
            <a:ext cx="7821940" cy="3483660"/>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85800" y="647700"/>
            <a:ext cx="15925800" cy="1930354"/>
            <a:chOff x="685800" y="647700"/>
            <a:chExt cx="15925800" cy="1930354"/>
          </a:xfrm>
        </p:grpSpPr>
        <p:sp>
          <p:nvSpPr>
            <p:cNvPr id="2" name="Rectangle 1"/>
            <p:cNvSpPr/>
            <p:nvPr/>
          </p:nvSpPr>
          <p:spPr>
            <a:xfrm>
              <a:off x="2590800" y="647700"/>
              <a:ext cx="14020800" cy="1824923"/>
            </a:xfrm>
            <a:prstGeom prst="rect">
              <a:avLst/>
            </a:prstGeom>
          </p:spPr>
          <p:txBody>
            <a:bodyPr wrap="square">
              <a:spAutoFit/>
            </a:bodyPr>
            <a:lstStyle/>
            <a:p>
              <a:pPr algn="ctr">
                <a:lnSpc>
                  <a:spcPct val="150000"/>
                </a:lnSpc>
              </a:pPr>
              <a:r>
                <a:rPr lang="en-US" sz="4000" b="1" dirty="0" err="1">
                  <a:solidFill>
                    <a:schemeClr val="accent2"/>
                  </a:solidFill>
                  <a:latin typeface="Arial" panose="020B0604020202020204" pitchFamily="34" charset="0"/>
                  <a:cs typeface="Arial" panose="020B0604020202020204" pitchFamily="34" charset="0"/>
                </a:rPr>
                <a:t>Một</a:t>
              </a:r>
              <a:r>
                <a:rPr lang="en-US" sz="4000" b="1" dirty="0">
                  <a:solidFill>
                    <a:schemeClr val="accent2"/>
                  </a:solidFill>
                  <a:latin typeface="Arial" panose="020B0604020202020204" pitchFamily="34" charset="0"/>
                  <a:cs typeface="Arial" panose="020B0604020202020204" pitchFamily="34" charset="0"/>
                </a:rPr>
                <a:t> </a:t>
              </a:r>
              <a:r>
                <a:rPr lang="en-US" sz="4000" b="1" dirty="0" err="1">
                  <a:solidFill>
                    <a:schemeClr val="accent2"/>
                  </a:solidFill>
                  <a:latin typeface="Arial" panose="020B0604020202020204" pitchFamily="34" charset="0"/>
                  <a:cs typeface="Arial" panose="020B0604020202020204" pitchFamily="34" charset="0"/>
                </a:rPr>
                <a:t>số</a:t>
              </a:r>
              <a:r>
                <a:rPr lang="en-US" sz="4000" b="1" dirty="0">
                  <a:solidFill>
                    <a:schemeClr val="accent2"/>
                  </a:solidFill>
                  <a:latin typeface="Arial" panose="020B0604020202020204" pitchFamily="34" charset="0"/>
                  <a:cs typeface="Arial" panose="020B0604020202020204" pitchFamily="34" charset="0"/>
                </a:rPr>
                <a:t> </a:t>
              </a:r>
              <a:r>
                <a:rPr lang="en-US" sz="4000" b="1" dirty="0" err="1">
                  <a:solidFill>
                    <a:schemeClr val="accent2"/>
                  </a:solidFill>
                  <a:latin typeface="Arial" panose="020B0604020202020204" pitchFamily="34" charset="0"/>
                  <a:cs typeface="Arial" panose="020B0604020202020204" pitchFamily="34" charset="0"/>
                </a:rPr>
                <a:t>hóa</a:t>
              </a:r>
              <a:r>
                <a:rPr lang="en-US" sz="4000" b="1" dirty="0">
                  <a:solidFill>
                    <a:schemeClr val="accent2"/>
                  </a:solidFill>
                  <a:latin typeface="Arial" panose="020B0604020202020204" pitchFamily="34" charset="0"/>
                  <a:cs typeface="Arial" panose="020B0604020202020204" pitchFamily="34" charset="0"/>
                </a:rPr>
                <a:t> </a:t>
              </a:r>
              <a:r>
                <a:rPr lang="en-US" sz="4000" b="1" dirty="0" err="1">
                  <a:solidFill>
                    <a:schemeClr val="accent2"/>
                  </a:solidFill>
                  <a:latin typeface="Arial" panose="020B0604020202020204" pitchFamily="34" charset="0"/>
                  <a:cs typeface="Arial" panose="020B0604020202020204" pitchFamily="34" charset="0"/>
                </a:rPr>
                <a:t>chất</a:t>
              </a:r>
              <a:r>
                <a:rPr lang="en-US" sz="4000" b="1" dirty="0">
                  <a:solidFill>
                    <a:schemeClr val="accent2"/>
                  </a:solidFill>
                  <a:latin typeface="Arial" panose="020B0604020202020204" pitchFamily="34" charset="0"/>
                  <a:cs typeface="Arial" panose="020B0604020202020204" pitchFamily="34" charset="0"/>
                </a:rPr>
                <a:t> </a:t>
              </a:r>
              <a:r>
                <a:rPr lang="en-US" sz="4000" b="1" dirty="0" err="1">
                  <a:solidFill>
                    <a:schemeClr val="accent2"/>
                  </a:solidFill>
                  <a:latin typeface="Arial" panose="020B0604020202020204" pitchFamily="34" charset="0"/>
                  <a:cs typeface="Arial" panose="020B0604020202020204" pitchFamily="34" charset="0"/>
                </a:rPr>
                <a:t>cơ</a:t>
              </a:r>
              <a:r>
                <a:rPr lang="en-US" sz="4000" b="1" dirty="0">
                  <a:solidFill>
                    <a:schemeClr val="accent2"/>
                  </a:solidFill>
                  <a:latin typeface="Arial" panose="020B0604020202020204" pitchFamily="34" charset="0"/>
                  <a:cs typeface="Arial" panose="020B0604020202020204" pitchFamily="34" charset="0"/>
                </a:rPr>
                <a:t> </a:t>
              </a:r>
              <a:r>
                <a:rPr lang="en-US" sz="4000" b="1" dirty="0" err="1">
                  <a:solidFill>
                    <a:schemeClr val="accent2"/>
                  </a:solidFill>
                  <a:latin typeface="Arial" panose="020B0604020202020204" pitchFamily="34" charset="0"/>
                  <a:cs typeface="Arial" panose="020B0604020202020204" pitchFamily="34" charset="0"/>
                </a:rPr>
                <a:t>bản</a:t>
              </a:r>
              <a:r>
                <a:rPr lang="en-US" sz="4000" b="1" dirty="0">
                  <a:solidFill>
                    <a:schemeClr val="accent2"/>
                  </a:solidFill>
                  <a:latin typeface="Arial" panose="020B0604020202020204" pitchFamily="34" charset="0"/>
                  <a:cs typeface="Arial" panose="020B0604020202020204" pitchFamily="34" charset="0"/>
                </a:rPr>
                <a:t> t</a:t>
              </a:r>
              <a:r>
                <a:rPr lang="vi-VN" sz="4000" b="1" dirty="0">
                  <a:solidFill>
                    <a:schemeClr val="accent2"/>
                  </a:solidFill>
                  <a:latin typeface="Arial" panose="020B0604020202020204" pitchFamily="34" charset="0"/>
                  <a:cs typeface="Arial" panose="020B0604020202020204" pitchFamily="34" charset="0"/>
                </a:rPr>
                <a:t>rong phòng thí nghiệm hóa học ở trường phổ thông </a:t>
              </a:r>
              <a:endParaRPr lang="en-US" sz="4000" b="1" dirty="0">
                <a:solidFill>
                  <a:schemeClr val="accent2"/>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85800" y="647700"/>
              <a:ext cx="1494936" cy="1930354"/>
            </a:xfrm>
            <a:prstGeom prst="rect">
              <a:avLst/>
            </a:prstGeom>
          </p:spPr>
        </p:pic>
      </p:grpSp>
      <p:sp>
        <p:nvSpPr>
          <p:cNvPr id="4" name="Pentagon 3"/>
          <p:cNvSpPr/>
          <p:nvPr/>
        </p:nvSpPr>
        <p:spPr>
          <a:xfrm>
            <a:off x="0" y="3086100"/>
            <a:ext cx="3124200" cy="9144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Kim </a:t>
            </a:r>
            <a:r>
              <a:rPr lang="en-US" sz="4000" b="1" dirty="0" err="1">
                <a:solidFill>
                  <a:schemeClr val="bg1"/>
                </a:solidFill>
                <a:latin typeface="Arial" panose="020B0604020202020204" pitchFamily="34" charset="0"/>
                <a:cs typeface="Arial" panose="020B0604020202020204" pitchFamily="34" charset="0"/>
              </a:rPr>
              <a:t>loại</a:t>
            </a:r>
            <a:endParaRPr lang="en-US" sz="4000" b="1" dirty="0">
              <a:solidFill>
                <a:schemeClr val="bg1"/>
              </a:solidFill>
              <a:latin typeface="Arial" panose="020B0604020202020204" pitchFamily="34" charset="0"/>
              <a:cs typeface="Arial" panose="020B0604020202020204" pitchFamily="34" charset="0"/>
            </a:endParaRPr>
          </a:p>
        </p:txBody>
      </p:sp>
      <p:grpSp>
        <p:nvGrpSpPr>
          <p:cNvPr id="13" name="Group 12"/>
          <p:cNvGrpSpPr/>
          <p:nvPr/>
        </p:nvGrpSpPr>
        <p:grpSpPr>
          <a:xfrm>
            <a:off x="838200" y="4762500"/>
            <a:ext cx="5791200" cy="4929080"/>
            <a:chOff x="838200" y="4762500"/>
            <a:chExt cx="5791200" cy="492908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4762500"/>
              <a:ext cx="5791200" cy="3860800"/>
            </a:xfrm>
            <a:prstGeom prst="rect">
              <a:avLst/>
            </a:prstGeom>
          </p:spPr>
        </p:pic>
        <p:pic>
          <p:nvPicPr>
            <p:cNvPr id="8" name="Picture 7"/>
            <p:cNvPicPr>
              <a:picLocks noChangeAspect="1"/>
            </p:cNvPicPr>
            <p:nvPr/>
          </p:nvPicPr>
          <p:blipFill>
            <a:blip r:embed="rId4"/>
            <a:stretch>
              <a:fillRect/>
            </a:stretch>
          </p:blipFill>
          <p:spPr>
            <a:xfrm>
              <a:off x="2925279" y="8267700"/>
              <a:ext cx="1617042" cy="1423880"/>
            </a:xfrm>
            <a:prstGeom prst="rect">
              <a:avLst/>
            </a:prstGeom>
          </p:spPr>
        </p:pic>
      </p:grpSp>
      <p:grpSp>
        <p:nvGrpSpPr>
          <p:cNvPr id="12" name="Group 11"/>
          <p:cNvGrpSpPr/>
          <p:nvPr/>
        </p:nvGrpSpPr>
        <p:grpSpPr>
          <a:xfrm>
            <a:off x="7162800" y="4762500"/>
            <a:ext cx="5009524" cy="4929080"/>
            <a:chOff x="7162800" y="4762500"/>
            <a:chExt cx="5009524" cy="492908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4762500"/>
              <a:ext cx="5009524" cy="3860800"/>
            </a:xfrm>
            <a:prstGeom prst="rect">
              <a:avLst/>
            </a:prstGeom>
          </p:spPr>
        </p:pic>
        <p:pic>
          <p:nvPicPr>
            <p:cNvPr id="9" name="Picture 8"/>
            <p:cNvPicPr>
              <a:picLocks noChangeAspect="1"/>
            </p:cNvPicPr>
            <p:nvPr/>
          </p:nvPicPr>
          <p:blipFill>
            <a:blip r:embed="rId6"/>
            <a:stretch>
              <a:fillRect/>
            </a:stretch>
          </p:blipFill>
          <p:spPr>
            <a:xfrm>
              <a:off x="8792177" y="8267700"/>
              <a:ext cx="1618046" cy="1423880"/>
            </a:xfrm>
            <a:prstGeom prst="rect">
              <a:avLst/>
            </a:prstGeom>
          </p:spPr>
        </p:pic>
      </p:grpSp>
      <p:grpSp>
        <p:nvGrpSpPr>
          <p:cNvPr id="11" name="Group 10"/>
          <p:cNvGrpSpPr/>
          <p:nvPr/>
        </p:nvGrpSpPr>
        <p:grpSpPr>
          <a:xfrm>
            <a:off x="12705724" y="4762500"/>
            <a:ext cx="5035766" cy="4929080"/>
            <a:chOff x="12705724" y="4762500"/>
            <a:chExt cx="5035766" cy="4929080"/>
          </a:xfrm>
        </p:grpSpPr>
        <p:pic>
          <p:nvPicPr>
            <p:cNvPr id="7" name="Picture 6"/>
            <p:cNvPicPr>
              <a:picLocks noChangeAspect="1"/>
            </p:cNvPicPr>
            <p:nvPr/>
          </p:nvPicPr>
          <p:blipFill rotWithShape="1">
            <a:blip r:embed="rId7"/>
            <a:srcRect l="13143"/>
            <a:stretch/>
          </p:blipFill>
          <p:spPr>
            <a:xfrm>
              <a:off x="12705724" y="4762500"/>
              <a:ext cx="5035766" cy="3860800"/>
            </a:xfrm>
            <a:prstGeom prst="rect">
              <a:avLst/>
            </a:prstGeom>
          </p:spPr>
        </p:pic>
        <p:pic>
          <p:nvPicPr>
            <p:cNvPr id="10" name="Picture 9"/>
            <p:cNvPicPr>
              <a:picLocks noChangeAspect="1"/>
            </p:cNvPicPr>
            <p:nvPr/>
          </p:nvPicPr>
          <p:blipFill>
            <a:blip r:embed="rId8"/>
            <a:stretch>
              <a:fillRect/>
            </a:stretch>
          </p:blipFill>
          <p:spPr>
            <a:xfrm>
              <a:off x="14559483" y="8251011"/>
              <a:ext cx="1640997" cy="1440569"/>
            </a:xfrm>
            <a:prstGeom prst="rect">
              <a:avLst/>
            </a:prstGeom>
          </p:spPr>
        </p:pic>
      </p:grpSp>
    </p:spTree>
    <p:extLst>
      <p:ext uri="{BB962C8B-B14F-4D97-AF65-F5344CB8AC3E}">
        <p14:creationId xmlns:p14="http://schemas.microsoft.com/office/powerpoint/2010/main" val="18413647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0" y="723900"/>
            <a:ext cx="2667000" cy="9144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Phi </a:t>
            </a:r>
            <a:r>
              <a:rPr lang="en-US" sz="4000" b="1" dirty="0" err="1">
                <a:solidFill>
                  <a:schemeClr val="bg1"/>
                </a:solidFill>
                <a:latin typeface="Arial" panose="020B0604020202020204" pitchFamily="34" charset="0"/>
                <a:cs typeface="Arial" panose="020B0604020202020204" pitchFamily="34" charset="0"/>
              </a:rPr>
              <a:t>kim</a:t>
            </a:r>
            <a:endParaRPr lang="en-US" sz="4000" b="1" dirty="0">
              <a:solidFill>
                <a:schemeClr val="bg1"/>
              </a:solidFill>
              <a:latin typeface="Arial" panose="020B0604020202020204" pitchFamily="34" charset="0"/>
              <a:cs typeface="Arial" panose="020B0604020202020204" pitchFamily="34" charset="0"/>
            </a:endParaRPr>
          </a:p>
        </p:txBody>
      </p:sp>
      <p:grpSp>
        <p:nvGrpSpPr>
          <p:cNvPr id="9" name="Group 8"/>
          <p:cNvGrpSpPr/>
          <p:nvPr/>
        </p:nvGrpSpPr>
        <p:grpSpPr>
          <a:xfrm>
            <a:off x="3962400" y="723900"/>
            <a:ext cx="4572000" cy="4380131"/>
            <a:chOff x="3962400" y="723900"/>
            <a:chExt cx="4572000" cy="4380131"/>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634" r="5634" b="7981"/>
            <a:stretch/>
          </p:blipFill>
          <p:spPr>
            <a:xfrm>
              <a:off x="3962400" y="723900"/>
              <a:ext cx="4572000" cy="3556000"/>
            </a:xfrm>
            <a:prstGeom prst="rect">
              <a:avLst/>
            </a:prstGeom>
          </p:spPr>
        </p:pic>
        <p:sp>
          <p:nvSpPr>
            <p:cNvPr id="7" name="TextBox 6"/>
            <p:cNvSpPr txBox="1"/>
            <p:nvPr/>
          </p:nvSpPr>
          <p:spPr>
            <a:xfrm>
              <a:off x="4343400" y="4457700"/>
              <a:ext cx="3810000" cy="646331"/>
            </a:xfrm>
            <a:prstGeom prst="rect">
              <a:avLst/>
            </a:prstGeom>
            <a:noFill/>
          </p:spPr>
          <p:txBody>
            <a:bodyPr wrap="square" rtlCol="0">
              <a:spAutoFit/>
            </a:bodyPr>
            <a:lstStyle/>
            <a:p>
              <a:pPr algn="ctr"/>
              <a:r>
                <a:rPr lang="vi-VN" sz="3600" dirty="0">
                  <a:latin typeface="Arial" panose="020B0604020202020204" pitchFamily="34" charset="0"/>
                  <a:cs typeface="Arial" panose="020B0604020202020204" pitchFamily="34" charset="0"/>
                </a:rPr>
                <a:t>Lưu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huỳnh</a:t>
              </a:r>
              <a:endParaRPr lang="en-US" sz="3600" dirty="0">
                <a:latin typeface="Arial" panose="020B0604020202020204" pitchFamily="34" charset="0"/>
                <a:cs typeface="Arial" panose="020B0604020202020204" pitchFamily="34" charset="0"/>
              </a:endParaRPr>
            </a:p>
          </p:txBody>
        </p:sp>
      </p:grpSp>
      <p:grpSp>
        <p:nvGrpSpPr>
          <p:cNvPr id="10" name="Group 9"/>
          <p:cNvGrpSpPr/>
          <p:nvPr/>
        </p:nvGrpSpPr>
        <p:grpSpPr>
          <a:xfrm>
            <a:off x="9829800" y="723900"/>
            <a:ext cx="6575572" cy="4317802"/>
            <a:chOff x="9829800" y="723900"/>
            <a:chExt cx="6575572" cy="431780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0" y="723900"/>
              <a:ext cx="6575572" cy="3556000"/>
            </a:xfrm>
            <a:prstGeom prst="rect">
              <a:avLst/>
            </a:prstGeom>
          </p:spPr>
        </p:pic>
        <p:sp>
          <p:nvSpPr>
            <p:cNvPr id="8" name="TextBox 7"/>
            <p:cNvSpPr txBox="1"/>
            <p:nvPr/>
          </p:nvSpPr>
          <p:spPr>
            <a:xfrm>
              <a:off x="11212586" y="4395371"/>
              <a:ext cx="3810000"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Iodine</a:t>
              </a:r>
            </a:p>
          </p:txBody>
        </p:sp>
      </p:grpSp>
      <p:sp>
        <p:nvSpPr>
          <p:cNvPr id="11" name="Pentagon 10"/>
          <p:cNvSpPr/>
          <p:nvPr/>
        </p:nvSpPr>
        <p:spPr>
          <a:xfrm>
            <a:off x="0" y="5295900"/>
            <a:ext cx="2667000" cy="9144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Acid</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r="47907"/>
          <a:stretch/>
        </p:blipFill>
        <p:spPr>
          <a:xfrm>
            <a:off x="5181600" y="5621836"/>
            <a:ext cx="2799080" cy="4423543"/>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4293" r="14165"/>
          <a:stretch/>
        </p:blipFill>
        <p:spPr>
          <a:xfrm>
            <a:off x="11212586" y="5588816"/>
            <a:ext cx="2871036" cy="4665164"/>
          </a:xfrm>
          <a:prstGeom prst="rect">
            <a:avLst/>
          </a:prstGeom>
        </p:spPr>
      </p:pic>
      <p:pic>
        <p:nvPicPr>
          <p:cNvPr id="16" name="Picture 15"/>
          <p:cNvPicPr>
            <a:picLocks noChangeAspect="1"/>
          </p:cNvPicPr>
          <p:nvPr/>
        </p:nvPicPr>
        <p:blipFill>
          <a:blip r:embed="rId6"/>
          <a:stretch>
            <a:fillRect/>
          </a:stretch>
        </p:blipFill>
        <p:spPr>
          <a:xfrm>
            <a:off x="16182722" y="7724387"/>
            <a:ext cx="1986246" cy="2562613"/>
          </a:xfrm>
          <a:prstGeom prst="rect">
            <a:avLst/>
          </a:prstGeom>
        </p:spPr>
      </p:pic>
    </p:spTree>
    <p:extLst>
      <p:ext uri="{BB962C8B-B14F-4D97-AF65-F5344CB8AC3E}">
        <p14:creationId xmlns:p14="http://schemas.microsoft.com/office/powerpoint/2010/main" val="25705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0" y="723900"/>
            <a:ext cx="2590800" cy="9144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Base</a:t>
            </a:r>
          </a:p>
        </p:txBody>
      </p:sp>
      <p:sp>
        <p:nvSpPr>
          <p:cNvPr id="5" name="Pentagon 4"/>
          <p:cNvSpPr/>
          <p:nvPr/>
        </p:nvSpPr>
        <p:spPr>
          <a:xfrm>
            <a:off x="0" y="5676900"/>
            <a:ext cx="4038600" cy="9144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Chất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hữu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cơ</a:t>
            </a:r>
            <a:endParaRPr lang="en-US" sz="4000" b="1" dirty="0">
              <a:solidFill>
                <a:schemeClr val="bg1"/>
              </a:solidFill>
              <a:latin typeface="Arial" panose="020B0604020202020204" pitchFamily="34" charset="0"/>
              <a:cs typeface="Arial" panose="020B0604020202020204" pitchFamily="34" charset="0"/>
            </a:endParaRPr>
          </a:p>
        </p:txBody>
      </p:sp>
      <p:grpSp>
        <p:nvGrpSpPr>
          <p:cNvPr id="13" name="Group 12"/>
          <p:cNvGrpSpPr/>
          <p:nvPr/>
        </p:nvGrpSpPr>
        <p:grpSpPr>
          <a:xfrm>
            <a:off x="4800600" y="723900"/>
            <a:ext cx="4191000" cy="4191000"/>
            <a:chOff x="4800600" y="723900"/>
            <a:chExt cx="4191000" cy="41910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723900"/>
              <a:ext cx="4191000" cy="4191000"/>
            </a:xfrm>
            <a:prstGeom prst="rect">
              <a:avLst/>
            </a:prstGeom>
          </p:spPr>
        </p:pic>
        <p:sp>
          <p:nvSpPr>
            <p:cNvPr id="10" name="TextBox 9"/>
            <p:cNvSpPr txBox="1"/>
            <p:nvPr/>
          </p:nvSpPr>
          <p:spPr>
            <a:xfrm>
              <a:off x="6896100" y="857934"/>
              <a:ext cx="1954445" cy="584775"/>
            </a:xfrm>
            <a:prstGeom prst="rect">
              <a:avLst/>
            </a:prstGeom>
            <a:noFill/>
          </p:spPr>
          <p:txBody>
            <a:bodyPr wrap="square" rtlCol="0">
              <a:spAutoFit/>
            </a:bodyPr>
            <a:lstStyle/>
            <a:p>
              <a:pPr algn="r"/>
              <a:r>
                <a:rPr lang="en-US" sz="3200" dirty="0" err="1">
                  <a:latin typeface="Arial" panose="020B0604020202020204" pitchFamily="34" charset="0"/>
                  <a:cs typeface="Arial" panose="020B0604020202020204" pitchFamily="34" charset="0"/>
                </a:rPr>
                <a:t>NaOH</a:t>
              </a:r>
              <a:endParaRPr lang="en-US" sz="3200" dirty="0">
                <a:latin typeface="Arial" panose="020B0604020202020204" pitchFamily="34" charset="0"/>
                <a:cs typeface="Arial" panose="020B0604020202020204" pitchFamily="34" charset="0"/>
              </a:endParaRPr>
            </a:p>
          </p:txBody>
        </p:sp>
      </p:grpSp>
      <p:grpSp>
        <p:nvGrpSpPr>
          <p:cNvPr id="12" name="Group 11"/>
          <p:cNvGrpSpPr/>
          <p:nvPr/>
        </p:nvGrpSpPr>
        <p:grpSpPr>
          <a:xfrm>
            <a:off x="10972800" y="723900"/>
            <a:ext cx="4967110" cy="4191000"/>
            <a:chOff x="10972800" y="723900"/>
            <a:chExt cx="4967110" cy="419100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18" r="6339"/>
            <a:stretch/>
          </p:blipFill>
          <p:spPr>
            <a:xfrm>
              <a:off x="10972800" y="723900"/>
              <a:ext cx="4967110" cy="4191000"/>
            </a:xfrm>
            <a:prstGeom prst="rect">
              <a:avLst/>
            </a:prstGeom>
          </p:spPr>
        </p:pic>
        <p:sp>
          <p:nvSpPr>
            <p:cNvPr id="11" name="TextBox 10"/>
            <p:cNvSpPr txBox="1"/>
            <p:nvPr/>
          </p:nvSpPr>
          <p:spPr>
            <a:xfrm>
              <a:off x="14249400" y="849717"/>
              <a:ext cx="1421045" cy="584775"/>
            </a:xfrm>
            <a:prstGeom prst="rect">
              <a:avLst/>
            </a:prstGeom>
            <a:noFill/>
          </p:spPr>
          <p:txBody>
            <a:bodyPr wrap="square" rtlCol="0">
              <a:spAutoFit/>
            </a:bodyPr>
            <a:lstStyle/>
            <a:p>
              <a:pPr algn="r"/>
              <a:r>
                <a:rPr lang="en-US" sz="3200" dirty="0">
                  <a:solidFill>
                    <a:schemeClr val="bg1"/>
                  </a:solidFill>
                  <a:latin typeface="Arial" panose="020B0604020202020204" pitchFamily="34" charset="0"/>
                  <a:cs typeface="Arial" panose="020B0604020202020204" pitchFamily="34" charset="0"/>
                </a:rPr>
                <a:t>NH</a:t>
              </a:r>
              <a:r>
                <a:rPr lang="en-US" sz="3200" baseline="-25000" dirty="0">
                  <a:solidFill>
                    <a:schemeClr val="bg1"/>
                  </a:solidFill>
                  <a:latin typeface="Arial" panose="020B0604020202020204" pitchFamily="34" charset="0"/>
                  <a:cs typeface="Arial" panose="020B0604020202020204" pitchFamily="34" charset="0"/>
                </a:rPr>
                <a:t>3</a:t>
              </a:r>
              <a:endParaRPr lang="en-US" sz="3200" dirty="0">
                <a:solidFill>
                  <a:schemeClr val="bg1"/>
                </a:solidFill>
                <a:latin typeface="Arial" panose="020B0604020202020204" pitchFamily="34" charset="0"/>
                <a:cs typeface="Arial" panose="020B0604020202020204" pitchFamily="34" charset="0"/>
              </a:endParaRPr>
            </a:p>
          </p:txBody>
        </p:sp>
      </p:grpSp>
      <p:grpSp>
        <p:nvGrpSpPr>
          <p:cNvPr id="15" name="Group 14"/>
          <p:cNvGrpSpPr/>
          <p:nvPr/>
        </p:nvGrpSpPr>
        <p:grpSpPr>
          <a:xfrm>
            <a:off x="4836160" y="6182360"/>
            <a:ext cx="2320883" cy="3917726"/>
            <a:chOff x="4836160" y="6182360"/>
            <a:chExt cx="2320883" cy="3917726"/>
          </a:xfrm>
        </p:grpSpPr>
        <p:pic>
          <p:nvPicPr>
            <p:cNvPr id="7" name="Picture 6"/>
            <p:cNvPicPr>
              <a:picLocks noChangeAspect="1"/>
            </p:cNvPicPr>
            <p:nvPr/>
          </p:nvPicPr>
          <p:blipFill>
            <a:blip r:embed="rId4"/>
            <a:stretch>
              <a:fillRect/>
            </a:stretch>
          </p:blipFill>
          <p:spPr>
            <a:xfrm>
              <a:off x="4927600" y="6182360"/>
              <a:ext cx="2114635" cy="3200400"/>
            </a:xfrm>
            <a:prstGeom prst="rect">
              <a:avLst/>
            </a:prstGeom>
          </p:spPr>
        </p:pic>
        <p:sp>
          <p:nvSpPr>
            <p:cNvPr id="14" name="TextBox 13"/>
            <p:cNvSpPr txBox="1"/>
            <p:nvPr/>
          </p:nvSpPr>
          <p:spPr>
            <a:xfrm>
              <a:off x="4836160" y="9453755"/>
              <a:ext cx="2320883"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C</a:t>
              </a:r>
              <a:r>
                <a:rPr lang="en-US" sz="3600" baseline="-25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H</a:t>
              </a:r>
              <a:r>
                <a:rPr lang="en-US" sz="3600" baseline="-25000" dirty="0">
                  <a:latin typeface="Arial" panose="020B0604020202020204" pitchFamily="34" charset="0"/>
                  <a:cs typeface="Arial" panose="020B0604020202020204" pitchFamily="34" charset="0"/>
                </a:rPr>
                <a:t>3</a:t>
              </a:r>
              <a:r>
                <a:rPr lang="en-US" sz="3600" dirty="0">
                  <a:latin typeface="Arial" panose="020B0604020202020204" pitchFamily="34" charset="0"/>
                  <a:cs typeface="Arial" panose="020B0604020202020204" pitchFamily="34" charset="0"/>
                </a:rPr>
                <a:t>OH</a:t>
              </a:r>
            </a:p>
          </p:txBody>
        </p:sp>
      </p:grpSp>
      <p:grpSp>
        <p:nvGrpSpPr>
          <p:cNvPr id="19" name="Group 18"/>
          <p:cNvGrpSpPr/>
          <p:nvPr/>
        </p:nvGrpSpPr>
        <p:grpSpPr>
          <a:xfrm>
            <a:off x="9328403" y="6182360"/>
            <a:ext cx="2320883" cy="3917725"/>
            <a:chOff x="9328403" y="6182360"/>
            <a:chExt cx="2320883" cy="3917725"/>
          </a:xfrm>
        </p:grpSpPr>
        <p:pic>
          <p:nvPicPr>
            <p:cNvPr id="8" name="Picture 7"/>
            <p:cNvPicPr>
              <a:picLocks noChangeAspect="1"/>
            </p:cNvPicPr>
            <p:nvPr/>
          </p:nvPicPr>
          <p:blipFill>
            <a:blip r:embed="rId5"/>
            <a:stretch>
              <a:fillRect/>
            </a:stretch>
          </p:blipFill>
          <p:spPr>
            <a:xfrm>
              <a:off x="9574445" y="6182360"/>
              <a:ext cx="1828800" cy="3109421"/>
            </a:xfrm>
            <a:prstGeom prst="rect">
              <a:avLst/>
            </a:prstGeom>
          </p:spPr>
        </p:pic>
        <p:sp>
          <p:nvSpPr>
            <p:cNvPr id="16" name="TextBox 15"/>
            <p:cNvSpPr txBox="1"/>
            <p:nvPr/>
          </p:nvSpPr>
          <p:spPr>
            <a:xfrm>
              <a:off x="9328403" y="9453754"/>
              <a:ext cx="2320883"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C</a:t>
              </a:r>
              <a:r>
                <a:rPr lang="en-US" sz="3600" baseline="-25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H</a:t>
              </a:r>
              <a:r>
                <a:rPr lang="en-US" sz="3600" baseline="-25000" dirty="0">
                  <a:latin typeface="Arial" panose="020B0604020202020204" pitchFamily="34" charset="0"/>
                  <a:cs typeface="Arial" panose="020B0604020202020204" pitchFamily="34" charset="0"/>
                </a:rPr>
                <a:t>5</a:t>
              </a:r>
              <a:r>
                <a:rPr lang="en-US" sz="3600" dirty="0">
                  <a:latin typeface="Arial" panose="020B0604020202020204" pitchFamily="34" charset="0"/>
                  <a:cs typeface="Arial" panose="020B0604020202020204" pitchFamily="34" charset="0"/>
                </a:rPr>
                <a:t>OH</a:t>
              </a:r>
            </a:p>
          </p:txBody>
        </p:sp>
      </p:grpSp>
      <p:grpSp>
        <p:nvGrpSpPr>
          <p:cNvPr id="18" name="Group 17"/>
          <p:cNvGrpSpPr/>
          <p:nvPr/>
        </p:nvGrpSpPr>
        <p:grpSpPr>
          <a:xfrm>
            <a:off x="12725400" y="6438900"/>
            <a:ext cx="4453694" cy="3661185"/>
            <a:chOff x="12725400" y="6438900"/>
            <a:chExt cx="4453694" cy="3661185"/>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25400" y="6438900"/>
              <a:ext cx="4453694" cy="3338021"/>
            </a:xfrm>
            <a:prstGeom prst="rect">
              <a:avLst/>
            </a:prstGeom>
          </p:spPr>
        </p:pic>
        <p:sp>
          <p:nvSpPr>
            <p:cNvPr id="17" name="TextBox 16"/>
            <p:cNvSpPr txBox="1"/>
            <p:nvPr/>
          </p:nvSpPr>
          <p:spPr>
            <a:xfrm>
              <a:off x="13791805" y="9453754"/>
              <a:ext cx="2320883"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C</a:t>
              </a:r>
              <a:r>
                <a:rPr lang="en-US" sz="3600" baseline="-25000" dirty="0">
                  <a:latin typeface="Arial" panose="020B0604020202020204" pitchFamily="34" charset="0"/>
                  <a:cs typeface="Arial" panose="020B0604020202020204" pitchFamily="34" charset="0"/>
                </a:rPr>
                <a:t>6</a:t>
              </a:r>
              <a:r>
                <a:rPr lang="en-US" sz="3600" dirty="0">
                  <a:latin typeface="Arial" panose="020B0604020202020204" pitchFamily="34" charset="0"/>
                  <a:cs typeface="Arial" panose="020B0604020202020204" pitchFamily="34" charset="0"/>
                </a:rPr>
                <a:t>H</a:t>
              </a:r>
              <a:r>
                <a:rPr lang="en-US" sz="3600" baseline="-25000" dirty="0">
                  <a:latin typeface="Arial" panose="020B0604020202020204" pitchFamily="34" charset="0"/>
                  <a:cs typeface="Arial" panose="020B0604020202020204" pitchFamily="34" charset="0"/>
                </a:rPr>
                <a:t>12</a:t>
              </a:r>
              <a:r>
                <a:rPr lang="en-US" sz="3600" dirty="0">
                  <a:latin typeface="Arial" panose="020B0604020202020204" pitchFamily="34" charset="0"/>
                  <a:cs typeface="Arial" panose="020B0604020202020204" pitchFamily="34" charset="0"/>
                </a:rPr>
                <a:t>O</a:t>
              </a:r>
              <a:r>
                <a:rPr lang="en-US" sz="3600" baseline="-25000" dirty="0">
                  <a:latin typeface="Arial" panose="020B0604020202020204" pitchFamily="34" charset="0"/>
                  <a:cs typeface="Arial" panose="020B0604020202020204" pitchFamily="34" charset="0"/>
                </a:rPr>
                <a:t>6</a:t>
              </a:r>
              <a:endParaRPr lang="en-US" sz="3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6067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783569"/>
            <a:ext cx="18288003" cy="1752598"/>
          </a:xfrm>
          <a:custGeom>
            <a:avLst/>
            <a:gdLst/>
            <a:ahLst/>
            <a:cxnLst/>
            <a:rect l="l" t="t" r="r" b="b"/>
            <a:pathLst>
              <a:path w="5179428" h="778343">
                <a:moveTo>
                  <a:pt x="15747" y="0"/>
                </a:moveTo>
                <a:lnTo>
                  <a:pt x="5163681" y="0"/>
                </a:lnTo>
                <a:cubicBezTo>
                  <a:pt x="5167858" y="0"/>
                  <a:pt x="5171863" y="1659"/>
                  <a:pt x="5174816" y="4612"/>
                </a:cubicBezTo>
                <a:cubicBezTo>
                  <a:pt x="5177769" y="7565"/>
                  <a:pt x="5179428" y="11571"/>
                  <a:pt x="5179428" y="15747"/>
                </a:cubicBezTo>
                <a:lnTo>
                  <a:pt x="5179428" y="762595"/>
                </a:lnTo>
                <a:cubicBezTo>
                  <a:pt x="5179428" y="766772"/>
                  <a:pt x="5177769" y="770777"/>
                  <a:pt x="5174816" y="773730"/>
                </a:cubicBezTo>
                <a:cubicBezTo>
                  <a:pt x="5171863" y="776683"/>
                  <a:pt x="5167858" y="778343"/>
                  <a:pt x="5163681" y="778343"/>
                </a:cubicBezTo>
                <a:lnTo>
                  <a:pt x="15747" y="778343"/>
                </a:lnTo>
                <a:cubicBezTo>
                  <a:pt x="7050" y="778343"/>
                  <a:pt x="0" y="771292"/>
                  <a:pt x="0" y="762595"/>
                </a:cubicBezTo>
                <a:lnTo>
                  <a:pt x="0" y="15747"/>
                </a:lnTo>
                <a:cubicBezTo>
                  <a:pt x="0" y="7050"/>
                  <a:pt x="7050" y="0"/>
                  <a:pt x="15747" y="0"/>
                </a:cubicBezTo>
                <a:close/>
              </a:path>
            </a:pathLst>
          </a:custGeom>
          <a:solidFill>
            <a:srgbClr val="FFDBC3"/>
          </a:solidFill>
          <a:ln w="19050" cap="rnd">
            <a:noFill/>
            <a:prstDash val="solid"/>
            <a:round/>
          </a:ln>
        </p:spPr>
      </p:sp>
      <p:sp>
        <p:nvSpPr>
          <p:cNvPr id="4" name="TextBox 4"/>
          <p:cNvSpPr txBox="1"/>
          <p:nvPr/>
        </p:nvSpPr>
        <p:spPr>
          <a:xfrm>
            <a:off x="-643860" y="884039"/>
            <a:ext cx="19665642" cy="3099930"/>
          </a:xfrm>
          <a:prstGeom prst="rect">
            <a:avLst/>
          </a:prstGeom>
        </p:spPr>
        <p:txBody>
          <a:bodyPr lIns="50800" tIns="50800" rIns="50800" bIns="50800" rtlCol="0" anchor="ctr"/>
          <a:lstStyle/>
          <a:p>
            <a:pPr algn="ctr">
              <a:lnSpc>
                <a:spcPts val="2659"/>
              </a:lnSpc>
              <a:spcBef>
                <a:spcPct val="0"/>
              </a:spcBef>
            </a:pPr>
            <a:endParaRPr/>
          </a:p>
        </p:txBody>
      </p:sp>
      <p:sp>
        <p:nvSpPr>
          <p:cNvPr id="7" name="TextBox 7"/>
          <p:cNvSpPr txBox="1"/>
          <p:nvPr/>
        </p:nvSpPr>
        <p:spPr>
          <a:xfrm>
            <a:off x="1551667" y="1263182"/>
            <a:ext cx="15184667" cy="1015663"/>
          </a:xfrm>
          <a:prstGeom prst="rect">
            <a:avLst/>
          </a:prstGeom>
        </p:spPr>
        <p:txBody>
          <a:bodyPr lIns="0" tIns="0" rIns="0" bIns="0" rtlCol="0" anchor="t">
            <a:spAutoFit/>
          </a:bodyPr>
          <a:lstStyle/>
          <a:p>
            <a:pPr algn="ctr"/>
            <a:r>
              <a:rPr lang="en-US" sz="6600" b="1" dirty="0">
                <a:solidFill>
                  <a:srgbClr val="000000"/>
                </a:solidFill>
                <a:latin typeface="Arial" panose="020B0604020202020204" pitchFamily="34" charset="0"/>
                <a:cs typeface="Arial" panose="020B0604020202020204" pitchFamily="34" charset="0"/>
              </a:rPr>
              <a:t>KHỞI ĐỘNG</a:t>
            </a:r>
          </a:p>
        </p:txBody>
      </p:sp>
      <p:grpSp>
        <p:nvGrpSpPr>
          <p:cNvPr id="21" name="Group 20">
            <a:extLst>
              <a:ext uri="{FF2B5EF4-FFF2-40B4-BE49-F238E27FC236}">
                <a16:creationId xmlns:a16="http://schemas.microsoft.com/office/drawing/2014/main" id="{BAFAB512-0FA1-85BE-D550-10155B6465CA}"/>
              </a:ext>
            </a:extLst>
          </p:cNvPr>
          <p:cNvGrpSpPr/>
          <p:nvPr/>
        </p:nvGrpSpPr>
        <p:grpSpPr>
          <a:xfrm>
            <a:off x="9601200" y="2636637"/>
            <a:ext cx="8280538" cy="6669504"/>
            <a:chOff x="9601200" y="1621108"/>
            <a:chExt cx="8280538" cy="6669504"/>
          </a:xfrm>
        </p:grpSpPr>
        <p:sp>
          <p:nvSpPr>
            <p:cNvPr id="8" name="TextBox 7">
              <a:extLst>
                <a:ext uri="{FF2B5EF4-FFF2-40B4-BE49-F238E27FC236}">
                  <a16:creationId xmlns:a16="http://schemas.microsoft.com/office/drawing/2014/main" id="{9CA9C316-C6C6-1C9E-6E4F-0E7233CE86B4}"/>
                </a:ext>
              </a:extLst>
            </p:cNvPr>
            <p:cNvSpPr txBox="1"/>
            <p:nvPr/>
          </p:nvSpPr>
          <p:spPr>
            <a:xfrm>
              <a:off x="9601200" y="3695700"/>
              <a:ext cx="8280538" cy="4594912"/>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cụ</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hóa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457200" indent="-457200" algn="just">
                <a:lnSpc>
                  <a:spcPct val="150000"/>
                </a:lnSpc>
                <a:buFont typeface="Arial" panose="020B0604020202020204" pitchFamily="34" charset="0"/>
                <a:buChar char="•"/>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giới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thiệu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cứu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61716846-9857-4677-78ED-AB8A633F1E0A}"/>
                </a:ext>
              </a:extLst>
            </p:cNvPr>
            <p:cNvGrpSpPr/>
            <p:nvPr/>
          </p:nvGrpSpPr>
          <p:grpSpPr>
            <a:xfrm>
              <a:off x="13178690" y="1621108"/>
              <a:ext cx="1905000" cy="2074592"/>
              <a:chOff x="1484415" y="3971417"/>
              <a:chExt cx="4389500" cy="4780273"/>
            </a:xfrm>
          </p:grpSpPr>
          <p:pic>
            <p:nvPicPr>
              <p:cNvPr id="17" name="Picture 16">
                <a:extLst>
                  <a:ext uri="{FF2B5EF4-FFF2-40B4-BE49-F238E27FC236}">
                    <a16:creationId xmlns:a16="http://schemas.microsoft.com/office/drawing/2014/main" id="{38ED8AB8-9791-FF22-3C26-369D88A74D2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484415" y="4636533"/>
                <a:ext cx="4389500" cy="4115157"/>
              </a:xfrm>
              <a:prstGeom prst="rect">
                <a:avLst/>
              </a:prstGeom>
            </p:spPr>
          </p:pic>
          <p:pic>
            <p:nvPicPr>
              <p:cNvPr id="18" name="Picture 17">
                <a:extLst>
                  <a:ext uri="{FF2B5EF4-FFF2-40B4-BE49-F238E27FC236}">
                    <a16:creationId xmlns:a16="http://schemas.microsoft.com/office/drawing/2014/main" id="{25F62042-F1B8-2514-9F35-BF071AF723EF}"/>
                  </a:ext>
                </a:extLst>
              </p:cNvPr>
              <p:cNvPicPr>
                <a:picLocks noChangeAspect="1"/>
              </p:cNvPicPr>
              <p:nvPr/>
            </p:nvPicPr>
            <p:blipFill>
              <a:blip r:embed="rId4"/>
              <a:stretch>
                <a:fillRect/>
              </a:stretch>
            </p:blipFill>
            <p:spPr>
              <a:xfrm>
                <a:off x="4401580" y="3971417"/>
                <a:ext cx="1472335" cy="1330233"/>
              </a:xfrm>
              <a:prstGeom prst="rect">
                <a:avLst/>
              </a:prstGeom>
            </p:spPr>
          </p:pic>
        </p:grpSp>
      </p:grpSp>
      <p:pic>
        <p:nvPicPr>
          <p:cNvPr id="2" name="Picture 1">
            <a:extLst>
              <a:ext uri="{FF2B5EF4-FFF2-40B4-BE49-F238E27FC236}">
                <a16:creationId xmlns:a16="http://schemas.microsoft.com/office/drawing/2014/main" id="{D0EFBB40-AFE3-9512-B186-9922209964D7}"/>
              </a:ext>
            </a:extLst>
          </p:cNvPr>
          <p:cNvPicPr>
            <a:picLocks noChangeAspect="1"/>
          </p:cNvPicPr>
          <p:nvPr/>
        </p:nvPicPr>
        <p:blipFill>
          <a:blip r:embed="rId5"/>
          <a:stretch>
            <a:fillRect/>
          </a:stretch>
        </p:blipFill>
        <p:spPr>
          <a:xfrm>
            <a:off x="0" y="3537418"/>
            <a:ext cx="9414164" cy="5486400"/>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0" y="1028700"/>
            <a:ext cx="4038600" cy="9144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Chất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chỉ</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thị</a:t>
            </a:r>
            <a:endParaRPr lang="en-US" sz="4000" b="1" dirty="0">
              <a:solidFill>
                <a:schemeClr val="bg1"/>
              </a:solidFill>
              <a:latin typeface="Arial" panose="020B0604020202020204" pitchFamily="34" charset="0"/>
              <a:cs typeface="Arial" panose="020B0604020202020204" pitchFamily="34" charset="0"/>
            </a:endParaRPr>
          </a:p>
        </p:txBody>
      </p:sp>
      <p:grpSp>
        <p:nvGrpSpPr>
          <p:cNvPr id="6" name="Group 5"/>
          <p:cNvGrpSpPr/>
          <p:nvPr/>
        </p:nvGrpSpPr>
        <p:grpSpPr>
          <a:xfrm>
            <a:off x="1066800" y="2705100"/>
            <a:ext cx="7696200" cy="6848921"/>
            <a:chOff x="1066800" y="2705100"/>
            <a:chExt cx="7696200" cy="6848921"/>
          </a:xfrm>
        </p:grpSpPr>
        <p:pic>
          <p:nvPicPr>
            <p:cNvPr id="3" name="Picture 2"/>
            <p:cNvPicPr>
              <a:picLocks noChangeAspect="1"/>
            </p:cNvPicPr>
            <p:nvPr/>
          </p:nvPicPr>
          <p:blipFill>
            <a:blip r:embed="rId2"/>
            <a:stretch>
              <a:fillRect/>
            </a:stretch>
          </p:blipFill>
          <p:spPr>
            <a:xfrm>
              <a:off x="1066800" y="2705100"/>
              <a:ext cx="7696200" cy="5971414"/>
            </a:xfrm>
            <a:prstGeom prst="rect">
              <a:avLst/>
            </a:prstGeom>
            <a:ln>
              <a:solidFill>
                <a:schemeClr val="bg2"/>
              </a:solidFill>
            </a:ln>
          </p:spPr>
        </p:pic>
        <p:sp>
          <p:nvSpPr>
            <p:cNvPr id="5" name="Rectangle 4"/>
            <p:cNvSpPr/>
            <p:nvPr/>
          </p:nvSpPr>
          <p:spPr>
            <a:xfrm>
              <a:off x="3987303" y="8907690"/>
              <a:ext cx="1851790" cy="646331"/>
            </a:xfrm>
            <a:prstGeom prst="rect">
              <a:avLst/>
            </a:prstGeom>
          </p:spPr>
          <p:txBody>
            <a:bodyPr wrap="none">
              <a:spAutoFit/>
            </a:bodyPr>
            <a:lstStyle/>
            <a:p>
              <a:pPr algn="ctr"/>
              <a:r>
                <a:rPr lang="en-US" sz="3600" dirty="0" err="1">
                  <a:latin typeface="Arial" panose="020B0604020202020204" pitchFamily="34" charset="0"/>
                  <a:cs typeface="Arial" panose="020B0604020202020204" pitchFamily="34" charset="0"/>
                </a:rPr>
                <a:t>Giấy</a:t>
              </a:r>
              <a:r>
                <a:rPr lang="en-US" sz="3600" dirty="0">
                  <a:latin typeface="Arial" panose="020B0604020202020204" pitchFamily="34" charset="0"/>
                  <a:cs typeface="Arial" panose="020B0604020202020204" pitchFamily="34" charset="0"/>
                </a:rPr>
                <a:t> pH</a:t>
              </a:r>
            </a:p>
          </p:txBody>
        </p:sp>
      </p:grpSp>
      <p:grpSp>
        <p:nvGrpSpPr>
          <p:cNvPr id="8" name="Group 7"/>
          <p:cNvGrpSpPr/>
          <p:nvPr/>
        </p:nvGrpSpPr>
        <p:grpSpPr>
          <a:xfrm>
            <a:off x="9829800" y="2677160"/>
            <a:ext cx="7589943" cy="6876860"/>
            <a:chOff x="9829800" y="2677160"/>
            <a:chExt cx="7589943" cy="6876860"/>
          </a:xfrm>
        </p:grpSpPr>
        <p:pic>
          <p:nvPicPr>
            <p:cNvPr id="4" name="Picture 3"/>
            <p:cNvPicPr>
              <a:picLocks noChangeAspect="1"/>
            </p:cNvPicPr>
            <p:nvPr/>
          </p:nvPicPr>
          <p:blipFill rotWithShape="1">
            <a:blip r:embed="rId3"/>
            <a:srcRect l="15306"/>
            <a:stretch/>
          </p:blipFill>
          <p:spPr>
            <a:xfrm>
              <a:off x="9829800" y="2677160"/>
              <a:ext cx="7589943" cy="5971414"/>
            </a:xfrm>
            <a:prstGeom prst="rect">
              <a:avLst/>
            </a:prstGeom>
            <a:ln>
              <a:solidFill>
                <a:schemeClr val="bg2"/>
              </a:solidFill>
            </a:ln>
          </p:spPr>
        </p:pic>
        <p:sp>
          <p:nvSpPr>
            <p:cNvPr id="7" name="Rectangle 6"/>
            <p:cNvSpPr/>
            <p:nvPr/>
          </p:nvSpPr>
          <p:spPr>
            <a:xfrm>
              <a:off x="11878138" y="8907689"/>
              <a:ext cx="3493265" cy="646331"/>
            </a:xfrm>
            <a:prstGeom prst="rect">
              <a:avLst/>
            </a:prstGeom>
          </p:spPr>
          <p:txBody>
            <a:bodyPr wrap="none">
              <a:spAutoFit/>
            </a:bodyPr>
            <a:lstStyle/>
            <a:p>
              <a:pPr algn="ctr"/>
              <a:r>
                <a:rPr lang="en-US" sz="3600" dirty="0">
                  <a:latin typeface="Arial" panose="020B0604020202020204" pitchFamily="34" charset="0"/>
                  <a:cs typeface="Arial" panose="020B0604020202020204" pitchFamily="34" charset="0"/>
                </a:rPr>
                <a:t>Phenolphthalein</a:t>
              </a:r>
            </a:p>
          </p:txBody>
        </p:sp>
      </p:grpSp>
      <p:pic>
        <p:nvPicPr>
          <p:cNvPr id="9" name="Picture 8"/>
          <p:cNvPicPr>
            <a:picLocks noChangeAspect="1"/>
          </p:cNvPicPr>
          <p:nvPr/>
        </p:nvPicPr>
        <p:blipFill>
          <a:blip r:embed="rId4"/>
          <a:stretch>
            <a:fillRect/>
          </a:stretch>
        </p:blipFill>
        <p:spPr>
          <a:xfrm>
            <a:off x="15621000" y="419100"/>
            <a:ext cx="2374631" cy="1770466"/>
          </a:xfrm>
          <a:prstGeom prst="rect">
            <a:avLst/>
          </a:prstGeom>
        </p:spPr>
      </p:pic>
    </p:spTree>
    <p:extLst>
      <p:ext uri="{BB962C8B-B14F-4D97-AF65-F5344CB8AC3E}">
        <p14:creationId xmlns:p14="http://schemas.microsoft.com/office/powerpoint/2010/main" val="110404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7"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5E8D3"/>
        </a:solidFill>
        <a:effectLst/>
      </p:bgPr>
    </p:bg>
    <p:spTree>
      <p:nvGrpSpPr>
        <p:cNvPr id="1" name=""/>
        <p:cNvGrpSpPr/>
        <p:nvPr/>
      </p:nvGrpSpPr>
      <p:grpSpPr>
        <a:xfrm>
          <a:off x="0" y="0"/>
          <a:ext cx="0" cy="0"/>
          <a:chOff x="0" y="0"/>
          <a:chExt cx="0" cy="0"/>
        </a:xfrm>
      </p:grpSpPr>
      <p:grpSp>
        <p:nvGrpSpPr>
          <p:cNvPr id="2" name="Group 2"/>
          <p:cNvGrpSpPr/>
          <p:nvPr/>
        </p:nvGrpSpPr>
        <p:grpSpPr>
          <a:xfrm>
            <a:off x="0" y="6962887"/>
            <a:ext cx="18288000" cy="3324113"/>
            <a:chOff x="0" y="0"/>
            <a:chExt cx="4816593" cy="875486"/>
          </a:xfrm>
        </p:grpSpPr>
        <p:sp>
          <p:nvSpPr>
            <p:cNvPr id="3" name="Freeform 3"/>
            <p:cNvSpPr/>
            <p:nvPr/>
          </p:nvSpPr>
          <p:spPr>
            <a:xfrm>
              <a:off x="0" y="0"/>
              <a:ext cx="4816592" cy="875486"/>
            </a:xfrm>
            <a:custGeom>
              <a:avLst/>
              <a:gdLst/>
              <a:ahLst/>
              <a:cxnLst/>
              <a:rect l="l" t="t" r="r" b="b"/>
              <a:pathLst>
                <a:path w="4816592" h="875486">
                  <a:moveTo>
                    <a:pt x="0" y="0"/>
                  </a:moveTo>
                  <a:lnTo>
                    <a:pt x="4816592" y="0"/>
                  </a:lnTo>
                  <a:lnTo>
                    <a:pt x="4816592" y="875486"/>
                  </a:lnTo>
                  <a:lnTo>
                    <a:pt x="0" y="875486"/>
                  </a:lnTo>
                  <a:close/>
                </a:path>
              </a:pathLst>
            </a:custGeom>
            <a:solidFill>
              <a:srgbClr val="6BABF4"/>
            </a:solidFill>
          </p:spPr>
        </p:sp>
        <p:sp>
          <p:nvSpPr>
            <p:cNvPr id="4" name="TextBox 4"/>
            <p:cNvSpPr txBox="1"/>
            <p:nvPr/>
          </p:nvSpPr>
          <p:spPr>
            <a:xfrm>
              <a:off x="0" y="-38100"/>
              <a:ext cx="4816593" cy="9135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1"/>
          <p:cNvGrpSpPr/>
          <p:nvPr/>
        </p:nvGrpSpPr>
        <p:grpSpPr>
          <a:xfrm>
            <a:off x="1752600" y="1211698"/>
            <a:ext cx="14630399" cy="7862511"/>
            <a:chOff x="2735451" y="1211698"/>
            <a:chExt cx="12343345" cy="8384863"/>
          </a:xfrm>
        </p:grpSpPr>
        <p:sp>
          <p:nvSpPr>
            <p:cNvPr id="5" name="Freeform 5"/>
            <p:cNvSpPr/>
            <p:nvPr/>
          </p:nvSpPr>
          <p:spPr>
            <a:xfrm>
              <a:off x="2735451" y="1732957"/>
              <a:ext cx="11869591" cy="7863604"/>
            </a:xfrm>
            <a:custGeom>
              <a:avLst/>
              <a:gdLst/>
              <a:ahLst/>
              <a:cxnLst/>
              <a:rect l="l" t="t" r="r" b="b"/>
              <a:pathLst>
                <a:path w="11869591" h="7863604">
                  <a:moveTo>
                    <a:pt x="0" y="0"/>
                  </a:moveTo>
                  <a:lnTo>
                    <a:pt x="11869591" y="0"/>
                  </a:lnTo>
                  <a:lnTo>
                    <a:pt x="11869591" y="7863604"/>
                  </a:lnTo>
                  <a:lnTo>
                    <a:pt x="0" y="7863604"/>
                  </a:lnTo>
                  <a:lnTo>
                    <a:pt x="0" y="0"/>
                  </a:lnTo>
                  <a:close/>
                </a:path>
              </a:pathLst>
            </a:custGeom>
            <a:blipFill>
              <a:blip r:embed="rId2">
                <a:alphaModFix amt="31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3209205" y="1211698"/>
              <a:ext cx="11869591" cy="7863604"/>
            </a:xfrm>
            <a:custGeom>
              <a:avLst/>
              <a:gdLst/>
              <a:ahLst/>
              <a:cxnLst/>
              <a:rect l="l" t="t" r="r" b="b"/>
              <a:pathLst>
                <a:path w="11869591" h="7863604">
                  <a:moveTo>
                    <a:pt x="0" y="0"/>
                  </a:moveTo>
                  <a:lnTo>
                    <a:pt x="11869590" y="0"/>
                  </a:lnTo>
                  <a:lnTo>
                    <a:pt x="11869590" y="7863604"/>
                  </a:lnTo>
                  <a:lnTo>
                    <a:pt x="0" y="7863604"/>
                  </a:lnTo>
                  <a:lnTo>
                    <a:pt x="0" y="0"/>
                  </a:lnTo>
                  <a:close/>
                </a:path>
              </a:pathLst>
            </a:custGeom>
            <a:blipFill>
              <a:blip r:embed="rId4">
                <a:biLevel thresh="25000"/>
                <a:extLst>
                  <a:ext uri="{96DAC541-7B7A-43D3-8B79-37D633B846F1}">
                    <asvg:svgBlip xmlns:asvg="http://schemas.microsoft.com/office/drawing/2016/SVG/main" xmlns="" r:embed="rId5"/>
                  </a:ext>
                </a:extLst>
              </a:blip>
              <a:stretch>
                <a:fillRect/>
              </a:stretch>
            </a:blipFill>
          </p:spPr>
        </p:sp>
      </p:grpSp>
      <p:sp>
        <p:nvSpPr>
          <p:cNvPr id="10" name="Freeform 10"/>
          <p:cNvSpPr/>
          <p:nvPr/>
        </p:nvSpPr>
        <p:spPr>
          <a:xfrm rot="-7092220" flipV="1">
            <a:off x="-2338225" y="4627756"/>
            <a:ext cx="7447102" cy="541607"/>
          </a:xfrm>
          <a:custGeom>
            <a:avLst/>
            <a:gdLst/>
            <a:ahLst/>
            <a:cxnLst/>
            <a:rect l="l" t="t" r="r" b="b"/>
            <a:pathLst>
              <a:path w="13257643" h="964192">
                <a:moveTo>
                  <a:pt x="0" y="0"/>
                </a:moveTo>
                <a:lnTo>
                  <a:pt x="13257643" y="0"/>
                </a:lnTo>
                <a:lnTo>
                  <a:pt x="13257643" y="964193"/>
                </a:lnTo>
                <a:lnTo>
                  <a:pt x="0" y="9641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Rectangle 10"/>
          <p:cNvSpPr/>
          <p:nvPr/>
        </p:nvSpPr>
        <p:spPr>
          <a:xfrm>
            <a:off x="2679454" y="3667968"/>
            <a:ext cx="13142011" cy="2951064"/>
          </a:xfrm>
          <a:prstGeom prst="rect">
            <a:avLst/>
          </a:prstGeom>
        </p:spPr>
        <p:txBody>
          <a:bodyPr wrap="square">
            <a:spAutoFit/>
          </a:bodyPr>
          <a:lstStyle/>
          <a:p>
            <a:pPr algn="ctr">
              <a:lnSpc>
                <a:spcPct val="150000"/>
              </a:lnSpc>
              <a:spcAft>
                <a:spcPts val="800"/>
              </a:spcAft>
            </a:pPr>
            <a:r>
              <a:rPr lang="en-US" sz="6600" b="1">
                <a:solidFill>
                  <a:srgbClr val="000000"/>
                </a:solidFill>
                <a:latin typeface="Arial" panose="020B0604020202020204" pitchFamily="34" charset="0"/>
                <a:ea typeface="Times New Roman" panose="02020603050405020304" pitchFamily="18" charset="0"/>
                <a:cs typeface="Arial" panose="020B0604020202020204" pitchFamily="34" charset="0"/>
              </a:rPr>
              <a:t>QUY TRÌNH VIẾT VÀ TRÌNH BÀY BÁO CÁO</a:t>
            </a:r>
            <a:endParaRPr lang="en-US" sz="5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p:cNvSpPr txBox="1"/>
          <p:nvPr/>
        </p:nvSpPr>
        <p:spPr>
          <a:xfrm>
            <a:off x="8340403" y="2469701"/>
            <a:ext cx="2016324" cy="1323439"/>
          </a:xfrm>
          <a:prstGeom prst="rect">
            <a:avLst/>
          </a:prstGeom>
          <a:noFill/>
        </p:spPr>
        <p:txBody>
          <a:bodyPr wrap="square" rtlCol="0">
            <a:spAutoFit/>
          </a:bodyPr>
          <a:lstStyle/>
          <a:p>
            <a:pPr algn="ctr"/>
            <a:r>
              <a:rPr lang="en-US" sz="8000" b="1">
                <a:solidFill>
                  <a:prstClr val="black"/>
                </a:solidFill>
                <a:latin typeface="Arial" panose="020B0604020202020204" pitchFamily="34" charset="0"/>
                <a:cs typeface="Arial" panose="020B0604020202020204" pitchFamily="34" charset="0"/>
              </a:rPr>
              <a:t>II</a:t>
            </a:r>
            <a:r>
              <a:rPr lang="en-US" sz="8000" b="1" dirty="0">
                <a:solidFill>
                  <a:prstClr val="black"/>
                </a:solidFill>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8"/>
          <a:stretch>
            <a:fillRect/>
          </a:stretch>
        </p:blipFill>
        <p:spPr>
          <a:xfrm>
            <a:off x="13649877" y="7538729"/>
            <a:ext cx="4343176" cy="2093387"/>
          </a:xfrm>
          <a:prstGeom prst="rect">
            <a:avLst/>
          </a:prstGeom>
        </p:spPr>
      </p:pic>
    </p:spTree>
    <p:extLst>
      <p:ext uri="{BB962C8B-B14F-4D97-AF65-F5344CB8AC3E}">
        <p14:creationId xmlns:p14="http://schemas.microsoft.com/office/powerpoint/2010/main" val="102654195"/>
      </p:ext>
    </p:extLst>
  </p:cSld>
  <p:clrMapOvr>
    <a:masterClrMapping/>
  </p:clrMapOvr>
  <p:transition spd="med">
    <p:plus/>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a:extLst>
              <a:ext uri="{FF2B5EF4-FFF2-40B4-BE49-F238E27FC236}">
                <a16:creationId xmlns:a16="http://schemas.microsoft.com/office/drawing/2014/main" id="{D0212E0A-11F6-6F9E-B40B-1BA8FCA839F3}"/>
              </a:ext>
            </a:extLst>
          </p:cNvPr>
          <p:cNvSpPr/>
          <p:nvPr/>
        </p:nvSpPr>
        <p:spPr>
          <a:xfrm>
            <a:off x="1278677" y="3904979"/>
            <a:ext cx="16176698" cy="4676594"/>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232" name="Google Shape;142;p18">
            <a:extLst>
              <a:ext uri="{FF2B5EF4-FFF2-40B4-BE49-F238E27FC236}">
                <a16:creationId xmlns:a16="http://schemas.microsoft.com/office/drawing/2014/main" id="{260702B6-196D-55C4-95FA-DCF871E91607}"/>
              </a:ext>
            </a:extLst>
          </p:cNvPr>
          <p:cNvSpPr txBox="1"/>
          <p:nvPr/>
        </p:nvSpPr>
        <p:spPr>
          <a:xfrm>
            <a:off x="2386881" y="5303950"/>
            <a:ext cx="13960286" cy="168355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pPr lvl="0" algn="ctr">
              <a:lnSpc>
                <a:spcPct val="150000"/>
              </a:lnSpc>
            </a:pPr>
            <a:r>
              <a:rPr lang="vi-VN" sz="4800" dirty="0"/>
              <a:t>Báo cáo khoa học là một v</a:t>
            </a:r>
            <a:r>
              <a:rPr lang="en-US" sz="4800" dirty="0"/>
              <a:t>ă</a:t>
            </a:r>
            <a:r>
              <a:rPr lang="vi-VN" sz="4800" dirty="0"/>
              <a:t>n bản trình bày rõ ràng, đầy đủ, chi tiết quá trình nghiên cứu một vấn đ</a:t>
            </a:r>
            <a:r>
              <a:rPr lang="en-US" sz="4800" dirty="0"/>
              <a:t>ề</a:t>
            </a:r>
            <a:r>
              <a:rPr lang="vi-VN" sz="4800" dirty="0"/>
              <a:t> khoa học</a:t>
            </a:r>
            <a:endParaRPr lang="en-US" sz="5600" kern="0" dirty="0">
              <a:sym typeface="Arial"/>
            </a:endParaRPr>
          </a:p>
        </p:txBody>
      </p:sp>
      <p:pic>
        <p:nvPicPr>
          <p:cNvPr id="8194" name="Picture 2" descr="Goal">
            <a:extLst>
              <a:ext uri="{FF2B5EF4-FFF2-40B4-BE49-F238E27FC236}">
                <a16:creationId xmlns:a16="http://schemas.microsoft.com/office/drawing/2014/main" id="{4C4B00C1-C5B6-E9E4-AB3B-89F3DD4EF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7824" y="23241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9977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randombar(horizontal)">
                                      <p:cBhvr>
                                        <p:cTn id="7" dur="500"/>
                                        <p:tgtEl>
                                          <p:spTgt spid="2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232"/>
                                        </p:tgtEl>
                                        <p:attrNameLst>
                                          <p:attrName>style.visibility</p:attrName>
                                        </p:attrNameLst>
                                      </p:cBhvr>
                                      <p:to>
                                        <p:strVal val="visible"/>
                                      </p:to>
                                    </p:set>
                                    <p:animEffect transition="in" filter="wipe(up)">
                                      <p:cBhvr>
                                        <p:cTn id="12"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2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a:extLst>
              <a:ext uri="{FF2B5EF4-FFF2-40B4-BE49-F238E27FC236}">
                <a16:creationId xmlns:a16="http://schemas.microsoft.com/office/drawing/2014/main" id="{D0212E0A-11F6-6F9E-B40B-1BA8FCA839F3}"/>
              </a:ext>
            </a:extLst>
          </p:cNvPr>
          <p:cNvSpPr/>
          <p:nvPr/>
        </p:nvSpPr>
        <p:spPr>
          <a:xfrm>
            <a:off x="1665250" y="3919720"/>
            <a:ext cx="15358948" cy="5385096"/>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2" name="Rectangle 1">
            <a:extLst>
              <a:ext uri="{FF2B5EF4-FFF2-40B4-BE49-F238E27FC236}">
                <a16:creationId xmlns:a16="http://schemas.microsoft.com/office/drawing/2014/main" id="{AFAE2091-C490-4A27-CEF1-D82F7C24EAEE}"/>
              </a:ext>
            </a:extLst>
          </p:cNvPr>
          <p:cNvSpPr/>
          <p:nvPr/>
        </p:nvSpPr>
        <p:spPr>
          <a:xfrm>
            <a:off x="0" y="1"/>
            <a:ext cx="18288000" cy="836418"/>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3" name="Google Shape;142;p18">
            <a:extLst>
              <a:ext uri="{FF2B5EF4-FFF2-40B4-BE49-F238E27FC236}">
                <a16:creationId xmlns:a16="http://schemas.microsoft.com/office/drawing/2014/main" id="{F7021B73-776F-AF73-D2C2-E43ACF6BF51D}"/>
              </a:ext>
            </a:extLst>
          </p:cNvPr>
          <p:cNvSpPr txBox="1"/>
          <p:nvPr/>
        </p:nvSpPr>
        <p:spPr>
          <a:xfrm>
            <a:off x="165318" y="1009560"/>
            <a:ext cx="11576600" cy="836418"/>
          </a:xfrm>
          <a:prstGeom prst="rect">
            <a:avLst/>
          </a:prstGeom>
          <a:noFill/>
          <a:ln>
            <a:noFill/>
          </a:ln>
        </p:spPr>
        <p:txBody>
          <a:bodyPr spcFirstLastPara="1" wrap="square" lIns="182850" tIns="182850" rIns="182850" bIns="182850" anchor="ctr" anchorCtr="0">
            <a:noAutofit/>
          </a:bodyPr>
          <a:lstStyle/>
          <a:p>
            <a:pPr defTabSz="1828800">
              <a:lnSpc>
                <a:spcPct val="115000"/>
              </a:lnSpc>
              <a:buClr>
                <a:srgbClr val="000000"/>
              </a:buClr>
              <a:defRPr/>
            </a:pPr>
            <a:r>
              <a:rPr lang="vi-VN" sz="4000" b="1" kern="0">
                <a:solidFill>
                  <a:srgbClr val="943557"/>
                </a:solidFill>
                <a:latin typeface="+mj-lt"/>
                <a:ea typeface="Fira Sans Extra Condensed"/>
                <a:cs typeface="Fira Sans Extra Condensed"/>
                <a:sym typeface="Fira Sans Extra Condensed"/>
              </a:rPr>
              <a:t>Bướ</a:t>
            </a:r>
            <a:r>
              <a:rPr lang="en-US" sz="4000" b="1" kern="0">
                <a:solidFill>
                  <a:srgbClr val="943557"/>
                </a:solidFill>
                <a:latin typeface="+mj-lt"/>
                <a:ea typeface="Fira Sans Extra Condensed"/>
                <a:cs typeface="Fira Sans Extra Condensed"/>
                <a:sym typeface="Fira Sans Extra Condensed"/>
              </a:rPr>
              <a:t>c 1: Xác định tên báo cáo (TIÊU ĐỀ)</a:t>
            </a:r>
            <a:endParaRPr lang="en-US" sz="4000" b="1" kern="0" dirty="0">
              <a:solidFill>
                <a:srgbClr val="943557"/>
              </a:solidFill>
              <a:latin typeface="+mj-lt"/>
              <a:ea typeface="Fira Sans Extra Condensed"/>
              <a:cs typeface="Fira Sans Extra Condensed"/>
              <a:sym typeface="Arial"/>
            </a:endParaRPr>
          </a:p>
        </p:txBody>
      </p:sp>
      <p:sp>
        <p:nvSpPr>
          <p:cNvPr id="229" name="Google Shape;142;p18">
            <a:extLst>
              <a:ext uri="{FF2B5EF4-FFF2-40B4-BE49-F238E27FC236}">
                <a16:creationId xmlns:a16="http://schemas.microsoft.com/office/drawing/2014/main" id="{609082C5-AAA8-52BB-0E36-532BC3B7A61A}"/>
              </a:ext>
            </a:extLst>
          </p:cNvPr>
          <p:cNvSpPr txBox="1"/>
          <p:nvPr/>
        </p:nvSpPr>
        <p:spPr>
          <a:xfrm>
            <a:off x="673270" y="1978123"/>
            <a:ext cx="11389116"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defTabSz="1828800">
              <a:buClr>
                <a:srgbClr val="000000"/>
              </a:buClr>
              <a:defRPr/>
            </a:pPr>
            <a:r>
              <a:rPr lang="en-US" sz="3600" kern="0" dirty="0">
                <a:solidFill>
                  <a:srgbClr val="CFE2F3">
                    <a:lumMod val="10000"/>
                  </a:srgbClr>
                </a:solidFill>
                <a:latin typeface="Arial"/>
                <a:sym typeface="Arial"/>
              </a:rPr>
              <a:t>M</a:t>
            </a:r>
            <a:r>
              <a:rPr lang="vi-VN" sz="3600" kern="0" dirty="0">
                <a:solidFill>
                  <a:srgbClr val="CFE2F3">
                    <a:lumMod val="10000"/>
                  </a:srgbClr>
                </a:solidFill>
                <a:latin typeface="Arial" panose="020B0604020202020204" pitchFamily="34" charset="0"/>
                <a:sym typeface="Arial"/>
              </a:rPr>
              <a:t>ô tả ngắn gọn nội dung nghiên cứu</a:t>
            </a:r>
            <a:endParaRPr lang="en-US" sz="3600" kern="0" dirty="0">
              <a:solidFill>
                <a:srgbClr val="CFE2F3">
                  <a:lumMod val="10000"/>
                </a:srgbClr>
              </a:solidFill>
              <a:latin typeface="Arial"/>
              <a:sym typeface="Arial"/>
            </a:endParaRPr>
          </a:p>
        </p:txBody>
      </p:sp>
      <p:sp>
        <p:nvSpPr>
          <p:cNvPr id="230" name="Google Shape;142;p18">
            <a:extLst>
              <a:ext uri="{FF2B5EF4-FFF2-40B4-BE49-F238E27FC236}">
                <a16:creationId xmlns:a16="http://schemas.microsoft.com/office/drawing/2014/main" id="{D3E8C626-22E4-999E-6AF1-E9405D8B3E1D}"/>
              </a:ext>
            </a:extLst>
          </p:cNvPr>
          <p:cNvSpPr txBox="1"/>
          <p:nvPr/>
        </p:nvSpPr>
        <p:spPr>
          <a:xfrm>
            <a:off x="671568" y="2803441"/>
            <a:ext cx="11389116"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defTabSz="1828800">
              <a:buClr>
                <a:srgbClr val="000000"/>
              </a:buClr>
              <a:defRPr/>
            </a:pPr>
            <a:r>
              <a:rPr lang="vi-VN" sz="3600" kern="0" dirty="0">
                <a:solidFill>
                  <a:srgbClr val="CFE2F3">
                    <a:lumMod val="10000"/>
                  </a:srgbClr>
                </a:solidFill>
                <a:latin typeface="Arial" panose="020B0604020202020204" pitchFamily="34" charset="0"/>
                <a:sym typeface="Arial"/>
              </a:rPr>
              <a:t>Kèm tên nhóm và tên người nghiên cứu</a:t>
            </a:r>
            <a:endParaRPr lang="en-US" sz="3200" kern="0" dirty="0">
              <a:solidFill>
                <a:srgbClr val="CFE2F3">
                  <a:lumMod val="10000"/>
                </a:srgbClr>
              </a:solidFill>
              <a:latin typeface="Arial"/>
              <a:sym typeface="Arial"/>
            </a:endParaRPr>
          </a:p>
        </p:txBody>
      </p:sp>
      <p:sp>
        <p:nvSpPr>
          <p:cNvPr id="232" name="Google Shape;142;p18">
            <a:extLst>
              <a:ext uri="{FF2B5EF4-FFF2-40B4-BE49-F238E27FC236}">
                <a16:creationId xmlns:a16="http://schemas.microsoft.com/office/drawing/2014/main" id="{260702B6-196D-55C4-95FA-DCF871E91607}"/>
              </a:ext>
            </a:extLst>
          </p:cNvPr>
          <p:cNvSpPr txBox="1"/>
          <p:nvPr/>
        </p:nvSpPr>
        <p:spPr>
          <a:xfrm>
            <a:off x="2066693" y="5397571"/>
            <a:ext cx="14697307"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pPr lvl="0" algn="ctr"/>
            <a:r>
              <a:rPr lang="en-US" sz="4800" dirty="0"/>
              <a:t>1. </a:t>
            </a:r>
            <a:r>
              <a:rPr lang="en-US" sz="4800" dirty="0" err="1"/>
              <a:t>Tên</a:t>
            </a:r>
            <a:r>
              <a:rPr lang="en-US" sz="4800" dirty="0"/>
              <a:t> </a:t>
            </a:r>
            <a:r>
              <a:rPr lang="en-US" sz="4800" dirty="0" err="1"/>
              <a:t>báo</a:t>
            </a:r>
            <a:r>
              <a:rPr lang="en-US" sz="4800" dirty="0"/>
              <a:t> </a:t>
            </a:r>
            <a:r>
              <a:rPr lang="en-US" sz="4800" dirty="0" err="1"/>
              <a:t>cáo</a:t>
            </a:r>
            <a:endParaRPr lang="en-US" sz="4800" dirty="0"/>
          </a:p>
          <a:p>
            <a:pPr lvl="0" algn="ctr"/>
            <a:r>
              <a:rPr lang="vi-VN" sz="4800" dirty="0"/>
              <a:t>SỰ Đ</a:t>
            </a:r>
            <a:r>
              <a:rPr lang="en-US" sz="4800" dirty="0"/>
              <a:t>Ổ</a:t>
            </a:r>
            <a:r>
              <a:rPr lang="vi-VN" sz="4800" dirty="0"/>
              <a:t>I MÀU CỦA CHẤT CHỈ THỊ TỰ NHIÊN LÀM TỪ HOA ĐẬU BI</a:t>
            </a:r>
            <a:r>
              <a:rPr lang="en-US" sz="4800" dirty="0"/>
              <a:t>Ế</a:t>
            </a:r>
            <a:r>
              <a:rPr lang="vi-VN" sz="4800" dirty="0"/>
              <a:t>C.</a:t>
            </a:r>
            <a:endParaRPr lang="en-US" sz="4800" dirty="0"/>
          </a:p>
        </p:txBody>
      </p:sp>
      <p:sp>
        <p:nvSpPr>
          <p:cNvPr id="234" name="Google Shape;142;p18">
            <a:extLst>
              <a:ext uri="{FF2B5EF4-FFF2-40B4-BE49-F238E27FC236}">
                <a16:creationId xmlns:a16="http://schemas.microsoft.com/office/drawing/2014/main" id="{CAB2D734-DC77-7580-A5C9-3A82D9BBC1E4}"/>
              </a:ext>
            </a:extLst>
          </p:cNvPr>
          <p:cNvSpPr txBox="1"/>
          <p:nvPr/>
        </p:nvSpPr>
        <p:spPr>
          <a:xfrm>
            <a:off x="2301348" y="4240437"/>
            <a:ext cx="1594144"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defTabSz="1828800">
              <a:buClr>
                <a:srgbClr val="000000"/>
              </a:buClr>
              <a:defRPr/>
            </a:pPr>
            <a:r>
              <a:rPr lang="en-US" sz="3600" kern="0" dirty="0" err="1">
                <a:solidFill>
                  <a:srgbClr val="CFE2F3">
                    <a:lumMod val="10000"/>
                  </a:srgbClr>
                </a:solidFill>
                <a:latin typeface="Arial"/>
                <a:sym typeface="Arial"/>
              </a:rPr>
              <a:t>Ví</a:t>
            </a:r>
            <a:r>
              <a:rPr lang="en-US" sz="3600" kern="0" dirty="0">
                <a:solidFill>
                  <a:srgbClr val="CFE2F3">
                    <a:lumMod val="10000"/>
                  </a:srgbClr>
                </a:solidFill>
                <a:latin typeface="Arial"/>
                <a:sym typeface="Arial"/>
              </a:rPr>
              <a:t> </a:t>
            </a:r>
            <a:r>
              <a:rPr lang="en-US" sz="3600" kern="0" dirty="0" err="1">
                <a:solidFill>
                  <a:srgbClr val="CFE2F3">
                    <a:lumMod val="10000"/>
                  </a:srgbClr>
                </a:solidFill>
                <a:latin typeface="Arial"/>
                <a:sym typeface="Arial"/>
              </a:rPr>
              <a:t>dụ</a:t>
            </a:r>
            <a:r>
              <a:rPr lang="en-US" sz="3600" kern="0" dirty="0">
                <a:solidFill>
                  <a:srgbClr val="CFE2F3">
                    <a:lumMod val="10000"/>
                  </a:srgbClr>
                </a:solidFill>
                <a:latin typeface="Arial"/>
                <a:sym typeface="Arial"/>
              </a:rPr>
              <a:t>:</a:t>
            </a:r>
          </a:p>
        </p:txBody>
      </p:sp>
      <p:sp>
        <p:nvSpPr>
          <p:cNvPr id="235" name="Google Shape;142;p18">
            <a:extLst>
              <a:ext uri="{FF2B5EF4-FFF2-40B4-BE49-F238E27FC236}">
                <a16:creationId xmlns:a16="http://schemas.microsoft.com/office/drawing/2014/main" id="{3FBB0EF5-4B2B-882A-E4FF-5D34F8904DB2}"/>
              </a:ext>
            </a:extLst>
          </p:cNvPr>
          <p:cNvSpPr txBox="1"/>
          <p:nvPr/>
        </p:nvSpPr>
        <p:spPr>
          <a:xfrm>
            <a:off x="2301348" y="7212053"/>
            <a:ext cx="11389116"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defTabSz="1828800">
              <a:buClr>
                <a:srgbClr val="000000"/>
              </a:buClr>
              <a:defRPr/>
            </a:pPr>
            <a:r>
              <a:rPr lang="vi-VN" sz="3600" kern="0" dirty="0">
                <a:solidFill>
                  <a:srgbClr val="CFE2F3">
                    <a:lumMod val="10000"/>
                  </a:srgbClr>
                </a:solidFill>
                <a:latin typeface="Arial" panose="020B0604020202020204" pitchFamily="34" charset="0"/>
                <a:sym typeface="Arial"/>
              </a:rPr>
              <a:t>Họ t</a:t>
            </a:r>
            <a:r>
              <a:rPr lang="en-US" sz="3600" kern="0" dirty="0">
                <a:solidFill>
                  <a:srgbClr val="CFE2F3">
                    <a:lumMod val="10000"/>
                  </a:srgbClr>
                </a:solidFill>
                <a:latin typeface="Arial"/>
                <a:sym typeface="Arial"/>
              </a:rPr>
              <a:t>ê</a:t>
            </a:r>
            <a:r>
              <a:rPr lang="vi-VN" sz="3600" kern="0" dirty="0">
                <a:solidFill>
                  <a:srgbClr val="CFE2F3">
                    <a:lumMod val="10000"/>
                  </a:srgbClr>
                </a:solidFill>
                <a:latin typeface="Arial" panose="020B0604020202020204" pitchFamily="34" charset="0"/>
                <a:sym typeface="Arial"/>
              </a:rPr>
              <a:t>n học sinh/ nhóm học sinh:...</a:t>
            </a:r>
            <a:endParaRPr lang="en-US" sz="3600" kern="0" dirty="0">
              <a:solidFill>
                <a:srgbClr val="CFE2F3">
                  <a:lumMod val="10000"/>
                </a:srgbClr>
              </a:solidFill>
              <a:latin typeface="Arial"/>
              <a:sym typeface="Arial"/>
            </a:endParaRPr>
          </a:p>
        </p:txBody>
      </p:sp>
      <p:sp>
        <p:nvSpPr>
          <p:cNvPr id="236" name="Google Shape;142;p18">
            <a:extLst>
              <a:ext uri="{FF2B5EF4-FFF2-40B4-BE49-F238E27FC236}">
                <a16:creationId xmlns:a16="http://schemas.microsoft.com/office/drawing/2014/main" id="{7BA906D6-5ADD-CB24-EA5D-54A3C5C2C708}"/>
              </a:ext>
            </a:extLst>
          </p:cNvPr>
          <p:cNvSpPr txBox="1"/>
          <p:nvPr/>
        </p:nvSpPr>
        <p:spPr>
          <a:xfrm>
            <a:off x="2301348" y="8011705"/>
            <a:ext cx="11389116"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defTabSz="1828800">
              <a:buClr>
                <a:srgbClr val="000000"/>
              </a:buClr>
              <a:defRPr/>
            </a:pPr>
            <a:r>
              <a:rPr lang="vi-VN" sz="3600" kern="0" dirty="0">
                <a:solidFill>
                  <a:srgbClr val="CFE2F3">
                    <a:lumMod val="10000"/>
                  </a:srgbClr>
                </a:solidFill>
                <a:latin typeface="Arial" panose="020B0604020202020204" pitchFamily="34" charset="0"/>
                <a:sym typeface="Arial"/>
              </a:rPr>
              <a:t>Người thực hiện:...</a:t>
            </a:r>
            <a:endParaRPr lang="en-US" sz="3600" kern="0" dirty="0">
              <a:solidFill>
                <a:srgbClr val="CFE2F3">
                  <a:lumMod val="10000"/>
                </a:srgbClr>
              </a:solidFill>
              <a:latin typeface="Arial"/>
              <a:sym typeface="Arial"/>
            </a:endParaRPr>
          </a:p>
        </p:txBody>
      </p:sp>
      <p:pic>
        <p:nvPicPr>
          <p:cNvPr id="2050" name="Picture 2" descr="Knowledge ">
            <a:extLst>
              <a:ext uri="{FF2B5EF4-FFF2-40B4-BE49-F238E27FC236}">
                <a16:creationId xmlns:a16="http://schemas.microsoft.com/office/drawing/2014/main" id="{896D02A1-BD18-1366-75A9-5A39C1F01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2381" y="1723795"/>
            <a:ext cx="3419706" cy="34197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E3D9132-5BB4-0E5E-17FD-743E4D9B905C}"/>
              </a:ext>
            </a:extLst>
          </p:cNvPr>
          <p:cNvSpPr txBox="1"/>
          <p:nvPr/>
        </p:nvSpPr>
        <p:spPr>
          <a:xfrm>
            <a:off x="165318" y="97146"/>
            <a:ext cx="11729316" cy="77579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vi-VN" sz="3600" dirty="0">
                <a:sym typeface="Fira Sans Extra Condensed"/>
              </a:rPr>
              <a:t>1</a:t>
            </a:r>
            <a:r>
              <a:rPr lang="vi-VN" sz="3600">
                <a:sym typeface="Fira Sans Extra Condensed"/>
              </a:rPr>
              <a:t>. </a:t>
            </a:r>
            <a:r>
              <a:rPr lang="en-US" sz="3600">
                <a:sym typeface="Fira Sans Extra Condensed"/>
              </a:rPr>
              <a:t>QUI TRÌNH </a:t>
            </a:r>
            <a:r>
              <a:rPr lang="vi-VN" sz="3600">
                <a:sym typeface="Fira Sans Extra Condensed"/>
              </a:rPr>
              <a:t>CÁC </a:t>
            </a:r>
            <a:r>
              <a:rPr lang="vi-VN" sz="3600" dirty="0">
                <a:sym typeface="Fira Sans Extra Condensed"/>
              </a:rPr>
              <a:t>BƯỚC VIẾT BÁO CÁO</a:t>
            </a:r>
            <a:endParaRPr lang="en-US" sz="3600" dirty="0">
              <a:sym typeface="Fira Sans Extra Condensed"/>
            </a:endParaRPr>
          </a:p>
        </p:txBody>
      </p:sp>
    </p:spTree>
    <p:extLst>
      <p:ext uri="{BB962C8B-B14F-4D97-AF65-F5344CB8AC3E}">
        <p14:creationId xmlns:p14="http://schemas.microsoft.com/office/powerpoint/2010/main" val="31344731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1225"/>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par>
                          <p:cTn id="12" fill="hold">
                            <p:stCondLst>
                              <p:cond delay="1725"/>
                            </p:stCondLst>
                            <p:childTnLst>
                              <p:par>
                                <p:cTn id="13" presetID="14" presetClass="entr" presetSubtype="10" fill="hold" grpId="0" nodeType="afterEffect">
                                  <p:stCondLst>
                                    <p:cond delay="0"/>
                                  </p:stCondLst>
                                  <p:childTnLst>
                                    <p:set>
                                      <p:cBhvr>
                                        <p:cTn id="14" dur="1" fill="hold">
                                          <p:stCondLst>
                                            <p:cond delay="0"/>
                                          </p:stCondLst>
                                        </p:cTn>
                                        <p:tgtEl>
                                          <p:spTgt spid="230"/>
                                        </p:tgtEl>
                                        <p:attrNameLst>
                                          <p:attrName>style.visibility</p:attrName>
                                        </p:attrNameLst>
                                      </p:cBhvr>
                                      <p:to>
                                        <p:strVal val="visible"/>
                                      </p:to>
                                    </p:set>
                                    <p:animEffect transition="in" filter="randombar(horizontal)">
                                      <p:cBhvr>
                                        <p:cTn id="15" dur="500"/>
                                        <p:tgtEl>
                                          <p:spTgt spid="23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31"/>
                                        </p:tgtEl>
                                        <p:attrNameLst>
                                          <p:attrName>style.visibility</p:attrName>
                                        </p:attrNameLst>
                                      </p:cBhvr>
                                      <p:to>
                                        <p:strVal val="visible"/>
                                      </p:to>
                                    </p:set>
                                    <p:animEffect transition="in" filter="randombar(horizontal)">
                                      <p:cBhvr>
                                        <p:cTn id="20" dur="500"/>
                                        <p:tgtEl>
                                          <p:spTgt spid="23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34"/>
                                        </p:tgtEl>
                                        <p:attrNameLst>
                                          <p:attrName>style.visibility</p:attrName>
                                        </p:attrNameLst>
                                      </p:cBhvr>
                                      <p:to>
                                        <p:strVal val="visible"/>
                                      </p:to>
                                    </p:set>
                                    <p:animEffect transition="in" filter="randombar(horizontal)">
                                      <p:cBhvr>
                                        <p:cTn id="25" dur="500"/>
                                        <p:tgtEl>
                                          <p:spTgt spid="2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iterate type="lt">
                                    <p:tmPct val="5000"/>
                                  </p:iterate>
                                  <p:childTnLst>
                                    <p:set>
                                      <p:cBhvr>
                                        <p:cTn id="29" dur="1" fill="hold">
                                          <p:stCondLst>
                                            <p:cond delay="0"/>
                                          </p:stCondLst>
                                        </p:cTn>
                                        <p:tgtEl>
                                          <p:spTgt spid="232"/>
                                        </p:tgtEl>
                                        <p:attrNameLst>
                                          <p:attrName>style.visibility</p:attrName>
                                        </p:attrNameLst>
                                      </p:cBhvr>
                                      <p:to>
                                        <p:strVal val="visible"/>
                                      </p:to>
                                    </p:set>
                                    <p:animEffect transition="in" filter="wipe(up)">
                                      <p:cBhvr>
                                        <p:cTn id="30" dur="500"/>
                                        <p:tgtEl>
                                          <p:spTgt spid="232"/>
                                        </p:tgtEl>
                                      </p:cBhvr>
                                    </p:animEffect>
                                  </p:childTnLst>
                                </p:cTn>
                              </p:par>
                            </p:childTnLst>
                          </p:cTn>
                        </p:par>
                        <p:par>
                          <p:cTn id="31" fill="hold">
                            <p:stCondLst>
                              <p:cond delay="1850"/>
                            </p:stCondLst>
                            <p:childTnLst>
                              <p:par>
                                <p:cTn id="32" presetID="14" presetClass="entr" presetSubtype="10" fill="hold" grpId="0" nodeType="afterEffect">
                                  <p:stCondLst>
                                    <p:cond delay="0"/>
                                  </p:stCondLst>
                                  <p:childTnLst>
                                    <p:set>
                                      <p:cBhvr>
                                        <p:cTn id="33" dur="1" fill="hold">
                                          <p:stCondLst>
                                            <p:cond delay="0"/>
                                          </p:stCondLst>
                                        </p:cTn>
                                        <p:tgtEl>
                                          <p:spTgt spid="235"/>
                                        </p:tgtEl>
                                        <p:attrNameLst>
                                          <p:attrName>style.visibility</p:attrName>
                                        </p:attrNameLst>
                                      </p:cBhvr>
                                      <p:to>
                                        <p:strVal val="visible"/>
                                      </p:to>
                                    </p:set>
                                    <p:animEffect transition="in" filter="randombar(horizontal)">
                                      <p:cBhvr>
                                        <p:cTn id="34" dur="500"/>
                                        <p:tgtEl>
                                          <p:spTgt spid="235"/>
                                        </p:tgtEl>
                                      </p:cBhvr>
                                    </p:animEffect>
                                  </p:childTnLst>
                                </p:cTn>
                              </p:par>
                            </p:childTnLst>
                          </p:cTn>
                        </p:par>
                        <p:par>
                          <p:cTn id="35" fill="hold">
                            <p:stCondLst>
                              <p:cond delay="2350"/>
                            </p:stCondLst>
                            <p:childTnLst>
                              <p:par>
                                <p:cTn id="36" presetID="14" presetClass="entr" presetSubtype="10" fill="hold" grpId="0" nodeType="afterEffect">
                                  <p:stCondLst>
                                    <p:cond delay="0"/>
                                  </p:stCondLst>
                                  <p:childTnLst>
                                    <p:set>
                                      <p:cBhvr>
                                        <p:cTn id="37" dur="1" fill="hold">
                                          <p:stCondLst>
                                            <p:cond delay="0"/>
                                          </p:stCondLst>
                                        </p:cTn>
                                        <p:tgtEl>
                                          <p:spTgt spid="236"/>
                                        </p:tgtEl>
                                        <p:attrNameLst>
                                          <p:attrName>style.visibility</p:attrName>
                                        </p:attrNameLst>
                                      </p:cBhvr>
                                      <p:to>
                                        <p:strVal val="visible"/>
                                      </p:to>
                                    </p:set>
                                    <p:animEffect transition="in" filter="randombar(horizontal)">
                                      <p:cBhvr>
                                        <p:cTn id="38"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0" grpId="0"/>
      <p:bldP spid="232" grpId="0"/>
      <p:bldP spid="234" grpId="0"/>
      <p:bldP spid="235" grpId="0"/>
      <p:bldP spid="2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a:extLst>
              <a:ext uri="{FF2B5EF4-FFF2-40B4-BE49-F238E27FC236}">
                <a16:creationId xmlns:a16="http://schemas.microsoft.com/office/drawing/2014/main" id="{D0212E0A-11F6-6F9E-B40B-1BA8FCA839F3}"/>
              </a:ext>
            </a:extLst>
          </p:cNvPr>
          <p:cNvSpPr/>
          <p:nvPr/>
        </p:nvSpPr>
        <p:spPr>
          <a:xfrm>
            <a:off x="651844" y="2614742"/>
            <a:ext cx="17636156" cy="2177020"/>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3" name="Google Shape;142;p18">
            <a:extLst>
              <a:ext uri="{FF2B5EF4-FFF2-40B4-BE49-F238E27FC236}">
                <a16:creationId xmlns:a16="http://schemas.microsoft.com/office/drawing/2014/main" id="{F7021B73-776F-AF73-D2C2-E43ACF6BF51D}"/>
              </a:ext>
            </a:extLst>
          </p:cNvPr>
          <p:cNvSpPr txBox="1"/>
          <p:nvPr/>
        </p:nvSpPr>
        <p:spPr>
          <a:xfrm>
            <a:off x="165318" y="853135"/>
            <a:ext cx="13557800" cy="836418"/>
          </a:xfrm>
          <a:prstGeom prst="rect">
            <a:avLst/>
          </a:prstGeom>
          <a:noFill/>
          <a:ln>
            <a:noFill/>
          </a:ln>
        </p:spPr>
        <p:txBody>
          <a:bodyPr spcFirstLastPara="1" wrap="square" lIns="182850" tIns="182850" rIns="182850" bIns="182850" anchor="ctr" anchorCtr="0">
            <a:noAutofit/>
          </a:bodyPr>
          <a:lstStyle/>
          <a:p>
            <a:pPr defTabSz="1828800">
              <a:lnSpc>
                <a:spcPct val="115000"/>
              </a:lnSpc>
              <a:buClr>
                <a:srgbClr val="000000"/>
              </a:buClr>
              <a:defRPr/>
            </a:pPr>
            <a:r>
              <a:rPr lang="en-US" sz="4000" b="1" kern="0">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Bước 2: Xác định mục đích nghiên cứu (MỤC TIÊU)</a:t>
            </a:r>
            <a:endParaRPr lang="en-US" sz="4000" b="1" kern="0" dirty="0">
              <a:solidFill>
                <a:srgbClr val="943557"/>
              </a:solidFill>
              <a:latin typeface="Times New Roman" panose="02020603050405020304" pitchFamily="18" charset="0"/>
              <a:ea typeface="Fira Sans Extra Condensed"/>
              <a:cs typeface="Times New Roman" panose="02020603050405020304" pitchFamily="18" charset="0"/>
              <a:sym typeface="Arial"/>
            </a:endParaRPr>
          </a:p>
        </p:txBody>
      </p:sp>
      <p:sp>
        <p:nvSpPr>
          <p:cNvPr id="229" name="Google Shape;142;p18">
            <a:extLst>
              <a:ext uri="{FF2B5EF4-FFF2-40B4-BE49-F238E27FC236}">
                <a16:creationId xmlns:a16="http://schemas.microsoft.com/office/drawing/2014/main" id="{609082C5-AAA8-52BB-0E36-532BC3B7A61A}"/>
              </a:ext>
            </a:extLst>
          </p:cNvPr>
          <p:cNvSpPr txBox="1"/>
          <p:nvPr/>
        </p:nvSpPr>
        <p:spPr>
          <a:xfrm>
            <a:off x="673270" y="1641983"/>
            <a:ext cx="15280408"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tabLst/>
              <a:defRPr kumimoji="0" sz="1800" kern="0" spc="0" normalizeH="0" baseline="0">
                <a:ln>
                  <a:noFill/>
                </a:ln>
                <a:solidFill>
                  <a:srgbClr val="CFE2F3">
                    <a:lumMod val="10000"/>
                  </a:srgbClr>
                </a:solidFill>
                <a:effectLst/>
                <a:uLnTx/>
                <a:uFillTx/>
                <a:latin typeface="Arial" panose="020B0604020202020204" pitchFamily="34" charset="0"/>
                <a:ea typeface="Fira Sans Extra Condensed"/>
                <a:cs typeface="Fira Sans Extra Condensed"/>
              </a:defRPr>
            </a:lvl1pPr>
          </a:lstStyle>
          <a:p>
            <a:r>
              <a:rPr lang="en-US" sz="3600" dirty="0" err="1"/>
              <a:t>Nêu</a:t>
            </a:r>
            <a:r>
              <a:rPr lang="en-US" sz="3600" dirty="0"/>
              <a:t> </a:t>
            </a:r>
            <a:r>
              <a:rPr lang="en-US" sz="3600" dirty="0" err="1"/>
              <a:t>điều</a:t>
            </a:r>
            <a:r>
              <a:rPr lang="en-US" sz="3600" dirty="0"/>
              <a:t> </a:t>
            </a:r>
            <a:r>
              <a:rPr lang="en-US" sz="3600" dirty="0" err="1"/>
              <a:t>cần</a:t>
            </a:r>
            <a:r>
              <a:rPr lang="en-US" sz="3600" dirty="0"/>
              <a:t> </a:t>
            </a:r>
            <a:r>
              <a:rPr lang="en-US" sz="3600" dirty="0" err="1"/>
              <a:t>đạt</a:t>
            </a:r>
            <a:r>
              <a:rPr lang="en-US" sz="3600" dirty="0"/>
              <a:t> </a:t>
            </a:r>
            <a:r>
              <a:rPr lang="en-US" sz="3600" dirty="0" err="1"/>
              <a:t>được</a:t>
            </a:r>
            <a:r>
              <a:rPr lang="en-US" sz="3600" dirty="0"/>
              <a:t> </a:t>
            </a:r>
            <a:r>
              <a:rPr lang="en-US" sz="3600" dirty="0" err="1"/>
              <a:t>của</a:t>
            </a:r>
            <a:r>
              <a:rPr lang="en-US" sz="3600" dirty="0"/>
              <a:t> </a:t>
            </a:r>
            <a:r>
              <a:rPr lang="en-US" sz="3600" dirty="0" err="1"/>
              <a:t>nhà</a:t>
            </a:r>
            <a:r>
              <a:rPr lang="en-US" sz="3600" dirty="0"/>
              <a:t> </a:t>
            </a:r>
            <a:r>
              <a:rPr lang="en-US" sz="3600" dirty="0" err="1"/>
              <a:t>nghiên</a:t>
            </a:r>
            <a:r>
              <a:rPr lang="en-US" sz="3600" dirty="0"/>
              <a:t> </a:t>
            </a:r>
            <a:r>
              <a:rPr lang="en-US" sz="3600" dirty="0" err="1"/>
              <a:t>cứu</a:t>
            </a:r>
            <a:r>
              <a:rPr lang="en-US" sz="3600" dirty="0"/>
              <a:t>.</a:t>
            </a:r>
          </a:p>
        </p:txBody>
      </p:sp>
      <p:sp>
        <p:nvSpPr>
          <p:cNvPr id="235" name="Google Shape;142;p18">
            <a:extLst>
              <a:ext uri="{FF2B5EF4-FFF2-40B4-BE49-F238E27FC236}">
                <a16:creationId xmlns:a16="http://schemas.microsoft.com/office/drawing/2014/main" id="{3FBB0EF5-4B2B-882A-E4FF-5D34F8904DB2}"/>
              </a:ext>
            </a:extLst>
          </p:cNvPr>
          <p:cNvSpPr txBox="1"/>
          <p:nvPr/>
        </p:nvSpPr>
        <p:spPr>
          <a:xfrm>
            <a:off x="801530" y="2594905"/>
            <a:ext cx="17247219" cy="190967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en-US" sz="4000" dirty="0" err="1">
                <a:latin typeface="Times New Roman" panose="02020603050405020304" pitchFamily="18" charset="0"/>
                <a:cs typeface="Times New Roman" panose="02020603050405020304" pitchFamily="18" charset="0"/>
              </a:rPr>
              <a:t>Ví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a:t>
            </a:r>
            <a:r>
              <a:rPr lang="en-US" sz="4000" dirty="0">
                <a:latin typeface="Times New Roman" panose="02020603050405020304" pitchFamily="18" charset="0"/>
                <a:cs typeface="Times New Roman" panose="02020603050405020304" pitchFamily="18" charset="0"/>
              </a:rPr>
              <a:t>: </a:t>
            </a:r>
          </a:p>
          <a:p>
            <a:pPr lvl="0"/>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Mục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cứu</a:t>
            </a:r>
            <a:r>
              <a:rPr lang="en-US" sz="4000" dirty="0">
                <a:latin typeface="Times New Roman" panose="02020603050405020304" pitchFamily="18" charset="0"/>
                <a:cs typeface="Times New Roman" panose="02020603050405020304" pitchFamily="18" charset="0"/>
              </a:rPr>
              <a:t>:</a:t>
            </a:r>
          </a:p>
          <a:p>
            <a:pPr lvl="0"/>
            <a:r>
              <a:rPr lang="vi-VN" sz="4000" dirty="0">
                <a:latin typeface="Times New Roman" panose="02020603050405020304" pitchFamily="18" charset="0"/>
                <a:cs typeface="Times New Roman" panose="02020603050405020304" pitchFamily="18" charset="0"/>
              </a:rPr>
              <a:t>Nghiên cứu phương pháp ch</a:t>
            </a:r>
            <a:r>
              <a:rPr lang="en-US" sz="4000" dirty="0">
                <a:latin typeface="Times New Roman" panose="02020603050405020304" pitchFamily="18" charset="0"/>
                <a:cs typeface="Times New Roman" panose="02020603050405020304" pitchFamily="18" charset="0"/>
              </a:rPr>
              <a:t>ế</a:t>
            </a:r>
            <a:r>
              <a:rPr lang="vi-VN" sz="4000" dirty="0">
                <a:latin typeface="Times New Roman" panose="02020603050405020304" pitchFamily="18" charset="0"/>
                <a:cs typeface="Times New Roman" panose="02020603050405020304" pitchFamily="18" charset="0"/>
              </a:rPr>
              <a:t> tạo ch</a:t>
            </a:r>
            <a:r>
              <a:rPr lang="en-US" sz="4000" dirty="0">
                <a:latin typeface="Times New Roman" panose="02020603050405020304" pitchFamily="18" charset="0"/>
                <a:cs typeface="Times New Roman" panose="02020603050405020304" pitchFamily="18" charset="0"/>
              </a:rPr>
              <a:t>ấ</a:t>
            </a:r>
            <a:r>
              <a:rPr lang="vi-VN" sz="4000" dirty="0">
                <a:latin typeface="Times New Roman" panose="02020603050405020304" pitchFamily="18" charset="0"/>
                <a:cs typeface="Times New Roman" panose="02020603050405020304" pitchFamily="18" charset="0"/>
              </a:rPr>
              <a:t>t chỉ thị tự nhiên l</a:t>
            </a:r>
            <a:r>
              <a:rPr lang="en-US" sz="4000" dirty="0">
                <a:latin typeface="Times New Roman" panose="02020603050405020304" pitchFamily="18" charset="0"/>
                <a:cs typeface="Times New Roman" panose="02020603050405020304" pitchFamily="18" charset="0"/>
              </a:rPr>
              <a:t>à</a:t>
            </a:r>
            <a:r>
              <a:rPr lang="vi-VN" sz="4000" dirty="0">
                <a:latin typeface="Times New Roman" panose="02020603050405020304" pitchFamily="18" charset="0"/>
                <a:cs typeface="Times New Roman" panose="02020603050405020304" pitchFamily="18" charset="0"/>
              </a:rPr>
              <a:t>m từ hoa đậu bi</a:t>
            </a:r>
            <a:r>
              <a:rPr lang="en-US" sz="4000" dirty="0">
                <a:latin typeface="Times New Roman" panose="02020603050405020304" pitchFamily="18" charset="0"/>
                <a:cs typeface="Times New Roman" panose="02020603050405020304" pitchFamily="18" charset="0"/>
              </a:rPr>
              <a:t>ế</a:t>
            </a:r>
            <a:r>
              <a:rPr lang="vi-VN" sz="4000" dirty="0">
                <a:latin typeface="Times New Roman" panose="02020603050405020304" pitchFamily="18" charset="0"/>
                <a:cs typeface="Times New Roman" panose="02020603050405020304" pitchFamily="18" charset="0"/>
              </a:rPr>
              <a:t>c.</a:t>
            </a:r>
            <a:endParaRPr lang="en-US" sz="4000" kern="0" dirty="0">
              <a:solidFill>
                <a:srgbClr val="CFE2F3">
                  <a:lumMod val="10000"/>
                </a:srgbClr>
              </a:solidFill>
              <a:latin typeface="Times New Roman" panose="02020603050405020304" pitchFamily="18" charset="0"/>
              <a:cs typeface="Times New Roman" panose="02020603050405020304" pitchFamily="18" charset="0"/>
              <a:sym typeface="Arial"/>
            </a:endParaRPr>
          </a:p>
        </p:txBody>
      </p:sp>
      <p:sp>
        <p:nvSpPr>
          <p:cNvPr id="5" name="Rectangle: Rounded Corners 4">
            <a:extLst>
              <a:ext uri="{FF2B5EF4-FFF2-40B4-BE49-F238E27FC236}">
                <a16:creationId xmlns:a16="http://schemas.microsoft.com/office/drawing/2014/main" id="{DAF59D60-C924-485B-1F80-B14B65616072}"/>
              </a:ext>
            </a:extLst>
          </p:cNvPr>
          <p:cNvSpPr/>
          <p:nvPr/>
        </p:nvSpPr>
        <p:spPr>
          <a:xfrm>
            <a:off x="525112" y="6724031"/>
            <a:ext cx="16860642" cy="3196411"/>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6" name="Google Shape;142;p18">
            <a:extLst>
              <a:ext uri="{FF2B5EF4-FFF2-40B4-BE49-F238E27FC236}">
                <a16:creationId xmlns:a16="http://schemas.microsoft.com/office/drawing/2014/main" id="{F762D1A5-2A18-8431-9520-B8720D4FBE61}"/>
              </a:ext>
            </a:extLst>
          </p:cNvPr>
          <p:cNvSpPr txBox="1"/>
          <p:nvPr/>
        </p:nvSpPr>
        <p:spPr>
          <a:xfrm>
            <a:off x="294730" y="4972235"/>
            <a:ext cx="12863708"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0" indent="0" defTabSz="914400" eaLnBrk="1" fontAlgn="auto" latinLnBrk="0" hangingPunct="1">
              <a:lnSpc>
                <a:spcPct val="115000"/>
              </a:lnSpc>
              <a:buSzTx/>
              <a:buNone/>
              <a:tabLst/>
              <a:defRPr kumimoji="0" sz="2000" b="1" kern="0" spc="0" normalizeH="0" baseline="0">
                <a:ln>
                  <a:noFill/>
                </a:ln>
                <a:solidFill>
                  <a:srgbClr val="943557"/>
                </a:solidFill>
                <a:effectLst/>
                <a:uLnTx/>
                <a:uFillTx/>
                <a:latin typeface="Fira Sans Extra Condensed Medium" panose="020B0604020202020204" charset="0"/>
                <a:ea typeface="Fira Sans Extra Condensed"/>
                <a:cs typeface="Fira Sans Extra Condensed"/>
              </a:defRPr>
            </a:lvl1pPr>
          </a:lstStyle>
          <a:p>
            <a:r>
              <a:rPr lang="en-US" sz="4000"/>
              <a:t>Bước 3: Nêu câu hỏi nghiên cứu</a:t>
            </a:r>
            <a:endParaRPr lang="en-US" sz="4000" dirty="0"/>
          </a:p>
        </p:txBody>
      </p:sp>
      <p:sp>
        <p:nvSpPr>
          <p:cNvPr id="7" name="Google Shape;142;p18">
            <a:extLst>
              <a:ext uri="{FF2B5EF4-FFF2-40B4-BE49-F238E27FC236}">
                <a16:creationId xmlns:a16="http://schemas.microsoft.com/office/drawing/2014/main" id="{C7046DA8-A098-3CB3-6CDC-C2B22E3EFA53}"/>
              </a:ext>
            </a:extLst>
          </p:cNvPr>
          <p:cNvSpPr txBox="1"/>
          <p:nvPr/>
        </p:nvSpPr>
        <p:spPr>
          <a:xfrm>
            <a:off x="700231" y="5707140"/>
            <a:ext cx="14823686" cy="12268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tabLst/>
              <a:defRPr kumimoji="0" sz="1800" kern="0" spc="0" normalizeH="0" baseline="0">
                <a:ln>
                  <a:noFill/>
                </a:ln>
                <a:solidFill>
                  <a:srgbClr val="CFE2F3">
                    <a:lumMod val="10000"/>
                  </a:srgbClr>
                </a:solidFill>
                <a:effectLst/>
                <a:uLnTx/>
                <a:uFillTx/>
                <a:latin typeface="Arial" panose="020B0604020202020204" pitchFamily="34" charset="0"/>
                <a:ea typeface="Fira Sans Extra Condensed"/>
                <a:cs typeface="Fira Sans Extra Condensed"/>
              </a:defRPr>
            </a:lvl1pPr>
          </a:lstStyle>
          <a:p>
            <a:r>
              <a:rPr lang="en-US" sz="3600" dirty="0" err="1"/>
              <a:t>Xác</a:t>
            </a:r>
            <a:r>
              <a:rPr lang="en-US" sz="3600" dirty="0"/>
              <a:t> </a:t>
            </a:r>
            <a:r>
              <a:rPr lang="en-US" sz="3600" dirty="0" err="1"/>
              <a:t>định</a:t>
            </a:r>
            <a:r>
              <a:rPr lang="en-US" sz="3600" dirty="0"/>
              <a:t> </a:t>
            </a:r>
            <a:r>
              <a:rPr lang="en-US" sz="3600" dirty="0" err="1"/>
              <a:t>các</a:t>
            </a:r>
            <a:r>
              <a:rPr lang="en-US" sz="3600" dirty="0"/>
              <a:t> </a:t>
            </a:r>
            <a:r>
              <a:rPr lang="en-US" sz="3600" dirty="0" err="1"/>
              <a:t>câu</a:t>
            </a:r>
            <a:r>
              <a:rPr lang="en-US" sz="3600" dirty="0"/>
              <a:t> </a:t>
            </a:r>
            <a:r>
              <a:rPr lang="en-US" sz="3600" dirty="0" err="1"/>
              <a:t>hỏi</a:t>
            </a:r>
            <a:r>
              <a:rPr lang="en-US" sz="3600" dirty="0"/>
              <a:t> </a:t>
            </a:r>
            <a:r>
              <a:rPr lang="en-US" sz="3600" dirty="0" err="1"/>
              <a:t>cần</a:t>
            </a:r>
            <a:r>
              <a:rPr lang="en-US" sz="3600" dirty="0"/>
              <a:t> </a:t>
            </a:r>
            <a:r>
              <a:rPr lang="en-US" sz="3600" dirty="0" err="1"/>
              <a:t>trả</a:t>
            </a:r>
            <a:r>
              <a:rPr lang="en-US" sz="3600" dirty="0"/>
              <a:t> </a:t>
            </a:r>
            <a:r>
              <a:rPr lang="en-US" sz="3600" dirty="0" err="1"/>
              <a:t>lời</a:t>
            </a:r>
            <a:r>
              <a:rPr lang="en-US" sz="3600" dirty="0"/>
              <a:t> hay </a:t>
            </a:r>
            <a:r>
              <a:rPr lang="en-US" sz="3600" dirty="0" err="1"/>
              <a:t>các</a:t>
            </a:r>
            <a:r>
              <a:rPr lang="en-US" sz="3600" dirty="0"/>
              <a:t> </a:t>
            </a:r>
            <a:r>
              <a:rPr lang="en-US" sz="3600" dirty="0" err="1"/>
              <a:t>nhiệm</a:t>
            </a:r>
            <a:r>
              <a:rPr lang="en-US" sz="3600" dirty="0"/>
              <a:t> </a:t>
            </a:r>
            <a:r>
              <a:rPr lang="en-US" sz="3600" dirty="0" err="1"/>
              <a:t>vụ</a:t>
            </a:r>
            <a:r>
              <a:rPr lang="en-US" sz="3600" dirty="0"/>
              <a:t> </a:t>
            </a:r>
            <a:r>
              <a:rPr lang="en-US" sz="3600" dirty="0" err="1"/>
              <a:t>cần</a:t>
            </a:r>
            <a:r>
              <a:rPr lang="en-US" sz="3600" dirty="0"/>
              <a:t> </a:t>
            </a:r>
            <a:r>
              <a:rPr lang="en-US" sz="3600" dirty="0" err="1"/>
              <a:t>thực</a:t>
            </a:r>
            <a:r>
              <a:rPr lang="en-US" sz="3600" dirty="0"/>
              <a:t> </a:t>
            </a:r>
            <a:r>
              <a:rPr lang="en-US" sz="3600" dirty="0" err="1"/>
              <a:t>hiện</a:t>
            </a:r>
            <a:r>
              <a:rPr lang="en-US" sz="3600" dirty="0"/>
              <a:t>?</a:t>
            </a:r>
          </a:p>
        </p:txBody>
      </p:sp>
      <p:sp>
        <p:nvSpPr>
          <p:cNvPr id="9" name="Google Shape;142;p18">
            <a:extLst>
              <a:ext uri="{FF2B5EF4-FFF2-40B4-BE49-F238E27FC236}">
                <a16:creationId xmlns:a16="http://schemas.microsoft.com/office/drawing/2014/main" id="{95E840A6-AA77-F032-29DF-B255CA11E51C}"/>
              </a:ext>
            </a:extLst>
          </p:cNvPr>
          <p:cNvSpPr txBox="1"/>
          <p:nvPr/>
        </p:nvSpPr>
        <p:spPr>
          <a:xfrm>
            <a:off x="651844" y="7213526"/>
            <a:ext cx="15921228" cy="2292952"/>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en-US" sz="3600">
                <a:latin typeface="Times New Roman" panose="02020603050405020304" pitchFamily="18" charset="0"/>
                <a:cs typeface="Times New Roman" panose="02020603050405020304" pitchFamily="18" charset="0"/>
              </a:rPr>
              <a:t>Ví Dụ: </a:t>
            </a:r>
          </a:p>
          <a:p>
            <a:pPr lvl="0"/>
            <a:r>
              <a:rPr lang="en-US" sz="3600">
                <a:latin typeface="Times New Roman" panose="02020603050405020304" pitchFamily="18" charset="0"/>
                <a:cs typeface="Times New Roman" panose="02020603050405020304" pitchFamily="18" charset="0"/>
              </a:rPr>
              <a:t>3. Câu hỏi nghiên cứu</a:t>
            </a:r>
          </a:p>
          <a:p>
            <a:pPr lvl="0"/>
            <a:r>
              <a:rPr lang="en-US" sz="3600">
                <a:latin typeface="Times New Roman" panose="02020603050405020304" pitchFamily="18" charset="0"/>
                <a:cs typeface="Times New Roman" panose="02020603050405020304" pitchFamily="18" charset="0"/>
              </a:rPr>
              <a:t>- Cần chọn mẫu vật như thế nào để đảm bảo cho quá trình nghiên cứu ?</a:t>
            </a:r>
          </a:p>
          <a:p>
            <a:pPr lvl="0"/>
            <a:r>
              <a:rPr lang="en-US" sz="3600">
                <a:latin typeface="Times New Roman" panose="02020603050405020304" pitchFamily="18" charset="0"/>
                <a:cs typeface="Times New Roman" panose="02020603050405020304" pitchFamily="18" charset="0"/>
              </a:rPr>
              <a:t> - Khả năng làm đổi màu của chất chỉ thị trong các môi trường như thế nào?</a:t>
            </a:r>
          </a:p>
          <a:p>
            <a:pPr lvl="0"/>
            <a:r>
              <a:rPr lang="en-US" sz="3600" kern="0">
                <a:solidFill>
                  <a:srgbClr val="CFE2F3">
                    <a:lumMod val="10000"/>
                  </a:srgbClr>
                </a:solidFill>
                <a:latin typeface="Times New Roman" panose="02020603050405020304" pitchFamily="18" charset="0"/>
                <a:cs typeface="Times New Roman" panose="02020603050405020304" pitchFamily="18" charset="0"/>
                <a:sym typeface="Arial"/>
              </a:rPr>
              <a:t>- Tiến hành TN như thế nào để thu được kết quả?</a:t>
            </a:r>
            <a:endParaRPr lang="en-US" sz="3600" kern="0" dirty="0">
              <a:solidFill>
                <a:srgbClr val="CFE2F3">
                  <a:lumMod val="10000"/>
                </a:srgbClr>
              </a:solidFill>
              <a:latin typeface="Times New Roman" panose="02020603050405020304" pitchFamily="18" charset="0"/>
              <a:cs typeface="Times New Roman" panose="02020603050405020304" pitchFamily="18" charset="0"/>
              <a:sym typeface="Arial"/>
            </a:endParaRPr>
          </a:p>
        </p:txBody>
      </p:sp>
      <p:pic>
        <p:nvPicPr>
          <p:cNvPr id="3074" name="Picture 2" descr="Learning ">
            <a:extLst>
              <a:ext uri="{FF2B5EF4-FFF2-40B4-BE49-F238E27FC236}">
                <a16:creationId xmlns:a16="http://schemas.microsoft.com/office/drawing/2014/main" id="{799FEC1E-0243-4F7A-99A7-50573F062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3917" y="1412013"/>
            <a:ext cx="1909678" cy="19096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ook">
            <a:extLst>
              <a:ext uri="{FF2B5EF4-FFF2-40B4-BE49-F238E27FC236}">
                <a16:creationId xmlns:a16="http://schemas.microsoft.com/office/drawing/2014/main" id="{12037AAD-2E6B-97FC-91C9-5FABFC127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9554" y="6136902"/>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E82FC2B-30BD-C595-D7F1-E62697CAA175}"/>
              </a:ext>
            </a:extLst>
          </p:cNvPr>
          <p:cNvSpPr txBox="1"/>
          <p:nvPr/>
        </p:nvSpPr>
        <p:spPr>
          <a:xfrm>
            <a:off x="165318" y="97146"/>
            <a:ext cx="11729316" cy="77579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vi-VN" sz="3600" dirty="0">
                <a:sym typeface="Fira Sans Extra Condensed"/>
              </a:rPr>
              <a:t>1. MÔ TẢ CÁC BƯỚC VIẾT BÁO CÁO</a:t>
            </a:r>
            <a:endParaRPr lang="en-US" sz="3600" dirty="0">
              <a:sym typeface="Fira Sans Extra Condensed"/>
            </a:endParaRPr>
          </a:p>
        </p:txBody>
      </p:sp>
      <p:sp>
        <p:nvSpPr>
          <p:cNvPr id="14" name="Rectangle 13">
            <a:extLst>
              <a:ext uri="{FF2B5EF4-FFF2-40B4-BE49-F238E27FC236}">
                <a16:creationId xmlns:a16="http://schemas.microsoft.com/office/drawing/2014/main" id="{AFAE2091-C490-4A27-CEF1-D82F7C24EAEE}"/>
              </a:ext>
            </a:extLst>
          </p:cNvPr>
          <p:cNvSpPr/>
          <p:nvPr/>
        </p:nvSpPr>
        <p:spPr>
          <a:xfrm>
            <a:off x="0" y="1"/>
            <a:ext cx="18288000" cy="836418"/>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15" name="TextBox 14">
            <a:extLst>
              <a:ext uri="{FF2B5EF4-FFF2-40B4-BE49-F238E27FC236}">
                <a16:creationId xmlns:a16="http://schemas.microsoft.com/office/drawing/2014/main" id="{2E3D9132-5BB4-0E5E-17FD-743E4D9B905C}"/>
              </a:ext>
            </a:extLst>
          </p:cNvPr>
          <p:cNvSpPr txBox="1"/>
          <p:nvPr/>
        </p:nvSpPr>
        <p:spPr>
          <a:xfrm>
            <a:off x="165318" y="60624"/>
            <a:ext cx="11729316" cy="77579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vi-VN" sz="3600" dirty="0">
                <a:sym typeface="Fira Sans Extra Condensed"/>
              </a:rPr>
              <a:t>1</a:t>
            </a:r>
            <a:r>
              <a:rPr lang="vi-VN" sz="3600">
                <a:sym typeface="Fira Sans Extra Condensed"/>
              </a:rPr>
              <a:t>. </a:t>
            </a:r>
            <a:r>
              <a:rPr lang="en-US" sz="3600">
                <a:sym typeface="Fira Sans Extra Condensed"/>
              </a:rPr>
              <a:t>QUI TRÌNH </a:t>
            </a:r>
            <a:r>
              <a:rPr lang="vi-VN" sz="3600">
                <a:sym typeface="Fira Sans Extra Condensed"/>
              </a:rPr>
              <a:t>CÁC </a:t>
            </a:r>
            <a:r>
              <a:rPr lang="vi-VN" sz="3600" dirty="0">
                <a:sym typeface="Fira Sans Extra Condensed"/>
              </a:rPr>
              <a:t>BƯỚC VIẾT BÁO CÁO</a:t>
            </a:r>
            <a:endParaRPr lang="en-US" sz="3600" dirty="0">
              <a:sym typeface="Fira Sans Extra Condensed"/>
            </a:endParaRPr>
          </a:p>
        </p:txBody>
      </p:sp>
    </p:spTree>
    <p:extLst>
      <p:ext uri="{BB962C8B-B14F-4D97-AF65-F5344CB8AC3E}">
        <p14:creationId xmlns:p14="http://schemas.microsoft.com/office/powerpoint/2010/main" val="36339547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9"/>
                                        </p:tgtEl>
                                        <p:attrNameLst>
                                          <p:attrName>style.visibility</p:attrName>
                                        </p:attrNameLst>
                                      </p:cBhvr>
                                      <p:to>
                                        <p:strVal val="visible"/>
                                      </p:to>
                                    </p:set>
                                    <p:animEffect transition="in" filter="randombar(horizontal)">
                                      <p:cBhvr>
                                        <p:cTn id="12" dur="500"/>
                                        <p:tgtEl>
                                          <p:spTgt spid="2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1"/>
                                        </p:tgtEl>
                                        <p:attrNameLst>
                                          <p:attrName>style.visibility</p:attrName>
                                        </p:attrNameLst>
                                      </p:cBhvr>
                                      <p:to>
                                        <p:strVal val="visible"/>
                                      </p:to>
                                    </p:set>
                                    <p:animEffect transition="in" filter="randombar(horizontal)">
                                      <p:cBhvr>
                                        <p:cTn id="17" dur="500"/>
                                        <p:tgtEl>
                                          <p:spTgt spid="231"/>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235"/>
                                        </p:tgtEl>
                                        <p:attrNameLst>
                                          <p:attrName>style.visibility</p:attrName>
                                        </p:attrNameLst>
                                      </p:cBhvr>
                                      <p:to>
                                        <p:strVal val="visible"/>
                                      </p:to>
                                    </p:set>
                                    <p:animEffect transition="in" filter="randombar(horizontal)">
                                      <p:cBhvr>
                                        <p:cTn id="21" dur="500"/>
                                        <p:tgtEl>
                                          <p:spTgt spid="2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iterate type="lt">
                                    <p:tmPct val="5000"/>
                                  </p:iterate>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5" grpId="0"/>
      <p:bldP spid="5" grpId="0" animBg="1"/>
      <p:bldP spid="6" grpId="0"/>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AE2091-C490-4A27-CEF1-D82F7C24EAEE}"/>
              </a:ext>
            </a:extLst>
          </p:cNvPr>
          <p:cNvSpPr/>
          <p:nvPr/>
        </p:nvSpPr>
        <p:spPr>
          <a:xfrm>
            <a:off x="0" y="1"/>
            <a:ext cx="18288000" cy="836418"/>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5" name="Rectangle: Rounded Corners 4">
            <a:extLst>
              <a:ext uri="{FF2B5EF4-FFF2-40B4-BE49-F238E27FC236}">
                <a16:creationId xmlns:a16="http://schemas.microsoft.com/office/drawing/2014/main" id="{DAF59D60-C924-485B-1F80-B14B65616072}"/>
              </a:ext>
            </a:extLst>
          </p:cNvPr>
          <p:cNvSpPr/>
          <p:nvPr/>
        </p:nvSpPr>
        <p:spPr>
          <a:xfrm>
            <a:off x="144997" y="4837276"/>
            <a:ext cx="16860642" cy="2502012"/>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6" name="Google Shape;142;p18">
            <a:extLst>
              <a:ext uri="{FF2B5EF4-FFF2-40B4-BE49-F238E27FC236}">
                <a16:creationId xmlns:a16="http://schemas.microsoft.com/office/drawing/2014/main" id="{F762D1A5-2A18-8431-9520-B8720D4FBE61}"/>
              </a:ext>
            </a:extLst>
          </p:cNvPr>
          <p:cNvSpPr txBox="1"/>
          <p:nvPr/>
        </p:nvSpPr>
        <p:spPr>
          <a:xfrm>
            <a:off x="165317" y="1204395"/>
            <a:ext cx="17736105"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0" indent="0" defTabSz="914400" eaLnBrk="1" fontAlgn="auto" latinLnBrk="0" hangingPunct="1">
              <a:lnSpc>
                <a:spcPct val="115000"/>
              </a:lnSpc>
              <a:buSzTx/>
              <a:buNone/>
              <a:tabLst/>
              <a:defRPr kumimoji="0" sz="2000" b="1" kern="0" spc="0" normalizeH="0" baseline="0">
                <a:ln>
                  <a:noFill/>
                </a:ln>
                <a:solidFill>
                  <a:srgbClr val="943557"/>
                </a:solidFill>
                <a:effectLst/>
                <a:uLnTx/>
                <a:uFillTx/>
                <a:latin typeface="Fira Sans Extra Condensed Medium" panose="020B0604020202020204" charset="0"/>
                <a:ea typeface="Fira Sans Extra Condensed"/>
                <a:cs typeface="Fira Sans Extra Condensed"/>
              </a:defRPr>
            </a:lvl1pPr>
          </a:lstStyle>
          <a:p>
            <a:r>
              <a:rPr lang="en-US" sz="4000">
                <a:latin typeface="Times New Roman" panose="02020603050405020304" pitchFamily="18" charset="0"/>
                <a:cs typeface="Times New Roman" panose="02020603050405020304" pitchFamily="18" charset="0"/>
              </a:rPr>
              <a:t>Bước 4: Nêu giả thuyết hay kiến thức lí thuyết cho vấn đề </a:t>
            </a:r>
          </a:p>
          <a:p>
            <a:r>
              <a:rPr lang="en-US" sz="4000">
                <a:latin typeface="Times New Roman" panose="02020603050405020304" pitchFamily="18" charset="0"/>
                <a:cs typeface="Times New Roman" panose="02020603050405020304" pitchFamily="18" charset="0"/>
              </a:rPr>
              <a:t>(</a:t>
            </a:r>
            <a:r>
              <a:rPr lang="vi-VN" sz="4000">
                <a:latin typeface="Times New Roman" panose="02020603050405020304" pitchFamily="18" charset="0"/>
                <a:cs typeface="Times New Roman" panose="02020603050405020304" pitchFamily="18" charset="0"/>
              </a:rPr>
              <a:t>GIẢ </a:t>
            </a:r>
            <a:r>
              <a:rPr lang="vi-VN" sz="4000" dirty="0">
                <a:latin typeface="Times New Roman" panose="02020603050405020304" pitchFamily="18" charset="0"/>
                <a:cs typeface="Times New Roman" panose="02020603050405020304" pitchFamily="18" charset="0"/>
              </a:rPr>
              <a:t>THUYẾT </a:t>
            </a:r>
            <a:r>
              <a:rPr lang="vi-VN" sz="4000">
                <a:latin typeface="Times New Roman" panose="02020603050405020304" pitchFamily="18" charset="0"/>
                <a:cs typeface="Times New Roman" panose="02020603050405020304" pitchFamily="18" charset="0"/>
              </a:rPr>
              <a:t>KHOA HỌC</a:t>
            </a:r>
            <a:r>
              <a:rPr lang="en-US" sz="400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7" name="Google Shape;142;p18">
            <a:extLst>
              <a:ext uri="{FF2B5EF4-FFF2-40B4-BE49-F238E27FC236}">
                <a16:creationId xmlns:a16="http://schemas.microsoft.com/office/drawing/2014/main" id="{C7046DA8-A098-3CB3-6CDC-C2B22E3EFA53}"/>
              </a:ext>
            </a:extLst>
          </p:cNvPr>
          <p:cNvSpPr txBox="1"/>
          <p:nvPr/>
        </p:nvSpPr>
        <p:spPr>
          <a:xfrm>
            <a:off x="461268" y="2742514"/>
            <a:ext cx="14823686" cy="12268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tabLst/>
              <a:defRPr kumimoji="0" sz="1800" kern="0" spc="0" normalizeH="0" baseline="0">
                <a:ln>
                  <a:noFill/>
                </a:ln>
                <a:solidFill>
                  <a:srgbClr val="CFE2F3">
                    <a:lumMod val="10000"/>
                  </a:srgbClr>
                </a:solidFill>
                <a:effectLst/>
                <a:uLnTx/>
                <a:uFillTx/>
                <a:latin typeface="Arial" panose="020B0604020202020204" pitchFamily="34" charset="0"/>
                <a:ea typeface="Fira Sans Extra Condensed"/>
                <a:cs typeface="Fira Sans Extra Condensed"/>
              </a:defRPr>
            </a:lvl1pPr>
          </a:lstStyle>
          <a:p>
            <a:r>
              <a:rPr lang="en-US" sz="3600"/>
              <a:t>   </a:t>
            </a:r>
            <a:r>
              <a:rPr lang="vi-VN" sz="3600"/>
              <a:t>Dựa </a:t>
            </a:r>
            <a:r>
              <a:rPr lang="vi-VN" sz="3600" dirty="0"/>
              <a:t>trên hiểu biết của mình và qua phân tích kết quả quan sát </a:t>
            </a:r>
            <a:r>
              <a:rPr lang="vi-VN" sz="3600"/>
              <a:t>nhằm </a:t>
            </a:r>
            <a:r>
              <a:rPr lang="vi-VN" sz="3600" b="1">
                <a:solidFill>
                  <a:srgbClr val="FF0000"/>
                </a:solidFill>
              </a:rPr>
              <a:t>đ</a:t>
            </a:r>
            <a:r>
              <a:rPr lang="en-US" sz="3600" b="1">
                <a:solidFill>
                  <a:srgbClr val="FF0000"/>
                </a:solidFill>
              </a:rPr>
              <a:t>ư</a:t>
            </a:r>
            <a:r>
              <a:rPr lang="vi-VN" sz="3600" b="1">
                <a:solidFill>
                  <a:srgbClr val="FF0000"/>
                </a:solidFill>
              </a:rPr>
              <a:t>a </a:t>
            </a:r>
            <a:r>
              <a:rPr lang="vi-VN" sz="3600" b="1" dirty="0">
                <a:solidFill>
                  <a:srgbClr val="FF0000"/>
                </a:solidFill>
              </a:rPr>
              <a:t>ra những dự đoán ban đ</a:t>
            </a:r>
            <a:r>
              <a:rPr lang="en-US" sz="3600" b="1" dirty="0">
                <a:solidFill>
                  <a:srgbClr val="FF0000"/>
                </a:solidFill>
              </a:rPr>
              <a:t>ầ</a:t>
            </a:r>
            <a:r>
              <a:rPr lang="vi-VN" sz="3600" b="1" dirty="0">
                <a:solidFill>
                  <a:srgbClr val="FF0000"/>
                </a:solidFill>
              </a:rPr>
              <a:t>u cho việc </a:t>
            </a:r>
            <a:r>
              <a:rPr lang="vi-VN" sz="3600" b="1">
                <a:solidFill>
                  <a:srgbClr val="FF0000"/>
                </a:solidFill>
              </a:rPr>
              <a:t>nghiên c</a:t>
            </a:r>
            <a:r>
              <a:rPr lang="en-US" sz="3600" b="1">
                <a:solidFill>
                  <a:srgbClr val="FF0000"/>
                </a:solidFill>
              </a:rPr>
              <a:t>ứ</a:t>
            </a:r>
            <a:r>
              <a:rPr lang="vi-VN" sz="3600" b="1">
                <a:solidFill>
                  <a:srgbClr val="FF0000"/>
                </a:solidFill>
              </a:rPr>
              <a:t>u</a:t>
            </a:r>
            <a:r>
              <a:rPr lang="vi-VN" sz="3600" dirty="0"/>
              <a:t>.</a:t>
            </a:r>
            <a:endParaRPr lang="en-US" sz="3600" dirty="0"/>
          </a:p>
        </p:txBody>
      </p:sp>
      <p:sp>
        <p:nvSpPr>
          <p:cNvPr id="9" name="Google Shape;142;p18">
            <a:extLst>
              <a:ext uri="{FF2B5EF4-FFF2-40B4-BE49-F238E27FC236}">
                <a16:creationId xmlns:a16="http://schemas.microsoft.com/office/drawing/2014/main" id="{95E840A6-AA77-F032-29DF-B255CA11E51C}"/>
              </a:ext>
            </a:extLst>
          </p:cNvPr>
          <p:cNvSpPr txBox="1"/>
          <p:nvPr/>
        </p:nvSpPr>
        <p:spPr>
          <a:xfrm>
            <a:off x="412454" y="5086830"/>
            <a:ext cx="15921228" cy="190967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en-US" sz="3600" dirty="0"/>
              <a:t>4. </a:t>
            </a:r>
            <a:r>
              <a:rPr lang="en-US" sz="3600" dirty="0" err="1"/>
              <a:t>Giả</a:t>
            </a:r>
            <a:r>
              <a:rPr lang="en-US" sz="3600" dirty="0"/>
              <a:t> </a:t>
            </a:r>
            <a:r>
              <a:rPr lang="en-US" sz="3600" dirty="0" err="1"/>
              <a:t>thuyết</a:t>
            </a:r>
            <a:endParaRPr lang="en-US" sz="3600" dirty="0"/>
          </a:p>
          <a:p>
            <a:pPr lvl="0"/>
            <a:r>
              <a:rPr lang="en-US" sz="3600" dirty="0"/>
              <a:t>   </a:t>
            </a:r>
            <a:r>
              <a:rPr lang="vi-VN" sz="3600" dirty="0"/>
              <a:t>Em có thể dự đoán: Nước hoa đậu bi</a:t>
            </a:r>
            <a:r>
              <a:rPr lang="en-US" sz="3600" dirty="0"/>
              <a:t>ế</a:t>
            </a:r>
            <a:r>
              <a:rPr lang="vi-VN" sz="3600" dirty="0"/>
              <a:t>c có thể là một chất chỉ thị tự nhiên và có khả năng đ</a:t>
            </a:r>
            <a:r>
              <a:rPr lang="en-US" sz="3600" dirty="0"/>
              <a:t>ổ</a:t>
            </a:r>
            <a:r>
              <a:rPr lang="vi-VN" sz="3600" dirty="0"/>
              <a:t>i màu khi gặp acid hoặc base.</a:t>
            </a:r>
            <a:endParaRPr lang="en-US" sz="3600" kern="0" dirty="0">
              <a:solidFill>
                <a:srgbClr val="CFE2F3">
                  <a:lumMod val="10000"/>
                </a:srgbClr>
              </a:solidFill>
              <a:latin typeface="Arial"/>
              <a:sym typeface="Arial"/>
            </a:endParaRPr>
          </a:p>
        </p:txBody>
      </p:sp>
      <p:pic>
        <p:nvPicPr>
          <p:cNvPr id="3074" name="Picture 2" descr="Learning ">
            <a:extLst>
              <a:ext uri="{FF2B5EF4-FFF2-40B4-BE49-F238E27FC236}">
                <a16:creationId xmlns:a16="http://schemas.microsoft.com/office/drawing/2014/main" id="{799FEC1E-0243-4F7A-99A7-50573F062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3917" y="1412013"/>
            <a:ext cx="1909678" cy="19096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ook">
            <a:extLst>
              <a:ext uri="{FF2B5EF4-FFF2-40B4-BE49-F238E27FC236}">
                <a16:creationId xmlns:a16="http://schemas.microsoft.com/office/drawing/2014/main" id="{12037AAD-2E6B-97FC-91C9-5FABFC127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9554" y="6136902"/>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E3D9132-5BB4-0E5E-17FD-743E4D9B905C}"/>
              </a:ext>
            </a:extLst>
          </p:cNvPr>
          <p:cNvSpPr txBox="1"/>
          <p:nvPr/>
        </p:nvSpPr>
        <p:spPr>
          <a:xfrm>
            <a:off x="165318" y="60624"/>
            <a:ext cx="11729316" cy="77579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vi-VN" sz="3600" dirty="0">
                <a:sym typeface="Fira Sans Extra Condensed"/>
              </a:rPr>
              <a:t>1</a:t>
            </a:r>
            <a:r>
              <a:rPr lang="vi-VN" sz="3600">
                <a:sym typeface="Fira Sans Extra Condensed"/>
              </a:rPr>
              <a:t>. </a:t>
            </a:r>
            <a:r>
              <a:rPr lang="en-US" sz="3600">
                <a:sym typeface="Fira Sans Extra Condensed"/>
              </a:rPr>
              <a:t>QUI TRÌNH </a:t>
            </a:r>
            <a:r>
              <a:rPr lang="vi-VN" sz="3600">
                <a:sym typeface="Fira Sans Extra Condensed"/>
              </a:rPr>
              <a:t>CÁC </a:t>
            </a:r>
            <a:r>
              <a:rPr lang="vi-VN" sz="3600" dirty="0">
                <a:sym typeface="Fira Sans Extra Condensed"/>
              </a:rPr>
              <a:t>BƯỚC VIẾT BÁO CÁO</a:t>
            </a:r>
            <a:endParaRPr lang="en-US" sz="3600" dirty="0">
              <a:sym typeface="Fira Sans Extra Condensed"/>
            </a:endParaRPr>
          </a:p>
        </p:txBody>
      </p:sp>
    </p:spTree>
    <p:extLst>
      <p:ext uri="{BB962C8B-B14F-4D97-AF65-F5344CB8AC3E}">
        <p14:creationId xmlns:p14="http://schemas.microsoft.com/office/powerpoint/2010/main" val="116026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205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a:extLst>
              <a:ext uri="{FF2B5EF4-FFF2-40B4-BE49-F238E27FC236}">
                <a16:creationId xmlns:a16="http://schemas.microsoft.com/office/drawing/2014/main" id="{D0212E0A-11F6-6F9E-B40B-1BA8FCA839F3}"/>
              </a:ext>
            </a:extLst>
          </p:cNvPr>
          <p:cNvSpPr/>
          <p:nvPr/>
        </p:nvSpPr>
        <p:spPr>
          <a:xfrm>
            <a:off x="744599" y="4136662"/>
            <a:ext cx="16798802" cy="5837591"/>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2" name="Rectangle 1">
            <a:extLst>
              <a:ext uri="{FF2B5EF4-FFF2-40B4-BE49-F238E27FC236}">
                <a16:creationId xmlns:a16="http://schemas.microsoft.com/office/drawing/2014/main" id="{AFAE2091-C490-4A27-CEF1-D82F7C24EAEE}"/>
              </a:ext>
            </a:extLst>
          </p:cNvPr>
          <p:cNvSpPr/>
          <p:nvPr/>
        </p:nvSpPr>
        <p:spPr>
          <a:xfrm>
            <a:off x="0" y="1"/>
            <a:ext cx="18288000" cy="836418"/>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3" name="Google Shape;142;p18">
            <a:extLst>
              <a:ext uri="{FF2B5EF4-FFF2-40B4-BE49-F238E27FC236}">
                <a16:creationId xmlns:a16="http://schemas.microsoft.com/office/drawing/2014/main" id="{F7021B73-776F-AF73-D2C2-E43ACF6BF51D}"/>
              </a:ext>
            </a:extLst>
          </p:cNvPr>
          <p:cNvSpPr txBox="1"/>
          <p:nvPr/>
        </p:nvSpPr>
        <p:spPr>
          <a:xfrm>
            <a:off x="158198" y="929821"/>
            <a:ext cx="17813409"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tabLst/>
              <a:defRPr kumimoji="0" sz="2200" b="1" kern="0" spc="0" normalizeH="0" baseline="0">
                <a:ln>
                  <a:noFill/>
                </a:ln>
                <a:solidFill>
                  <a:srgbClr val="943557"/>
                </a:solidFill>
                <a:effectLst/>
                <a:uLnTx/>
                <a:uFillTx/>
                <a:latin typeface="Fira Sans Extra Condensed Medium" panose="020B0604020202020204" charset="0"/>
                <a:ea typeface="Fira Sans Extra Condensed"/>
                <a:cs typeface="Fira Sans Extra Condensed"/>
              </a:defRPr>
            </a:lvl1pPr>
          </a:lstStyle>
          <a:p>
            <a:r>
              <a:rPr lang="en-US" sz="4000">
                <a:latin typeface="Times New Roman" panose="02020603050405020304" pitchFamily="18" charset="0"/>
                <a:cs typeface="Times New Roman" panose="02020603050405020304" pitchFamily="18" charset="0"/>
              </a:rPr>
              <a:t>Bước 5: Phương pháp và kế hoạch nghiên cứu (</a:t>
            </a:r>
            <a:r>
              <a:rPr lang="vi-VN" sz="4000">
                <a:latin typeface="Times New Roman" panose="02020603050405020304" pitchFamily="18" charset="0"/>
                <a:cs typeface="Times New Roman" panose="02020603050405020304" pitchFamily="18" charset="0"/>
              </a:rPr>
              <a:t>PHƯƠNG </a:t>
            </a:r>
            <a:r>
              <a:rPr lang="vi-VN" sz="4000" dirty="0">
                <a:latin typeface="Times New Roman" panose="02020603050405020304" pitchFamily="18" charset="0"/>
                <a:cs typeface="Times New Roman" panose="02020603050405020304" pitchFamily="18" charset="0"/>
              </a:rPr>
              <a:t>PHÁP </a:t>
            </a:r>
            <a:r>
              <a:rPr lang="vi-VN" sz="4000">
                <a:latin typeface="Times New Roman" panose="02020603050405020304" pitchFamily="18" charset="0"/>
                <a:cs typeface="Times New Roman" panose="02020603050405020304" pitchFamily="18" charset="0"/>
              </a:rPr>
              <a:t>THỰC HIỆN</a:t>
            </a:r>
            <a:r>
              <a:rPr lang="en-US" sz="400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229" name="Google Shape;142;p18">
            <a:extLst>
              <a:ext uri="{FF2B5EF4-FFF2-40B4-BE49-F238E27FC236}">
                <a16:creationId xmlns:a16="http://schemas.microsoft.com/office/drawing/2014/main" id="{609082C5-AAA8-52BB-0E36-532BC3B7A61A}"/>
              </a:ext>
            </a:extLst>
          </p:cNvPr>
          <p:cNvSpPr txBox="1"/>
          <p:nvPr/>
        </p:nvSpPr>
        <p:spPr>
          <a:xfrm>
            <a:off x="158197" y="1447606"/>
            <a:ext cx="16675074" cy="134452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vi-VN" sz="3600" dirty="0"/>
              <a:t>Tiến hành thí nghiệm để chứng minh gi</a:t>
            </a:r>
            <a:r>
              <a:rPr lang="en-US" sz="3600" dirty="0"/>
              <a:t>ả</a:t>
            </a:r>
            <a:r>
              <a:rPr lang="vi-VN" sz="3600" dirty="0"/>
              <a:t> thuyết khoa học là đúng hay sai. </a:t>
            </a:r>
            <a:endParaRPr lang="en-US" sz="3600" kern="0" dirty="0">
              <a:solidFill>
                <a:srgbClr val="CFE2F3">
                  <a:lumMod val="10000"/>
                </a:srgbClr>
              </a:solidFill>
              <a:latin typeface="Arial"/>
              <a:sym typeface="Arial"/>
            </a:endParaRPr>
          </a:p>
        </p:txBody>
      </p:sp>
      <p:sp>
        <p:nvSpPr>
          <p:cNvPr id="235" name="Google Shape;142;p18">
            <a:extLst>
              <a:ext uri="{FF2B5EF4-FFF2-40B4-BE49-F238E27FC236}">
                <a16:creationId xmlns:a16="http://schemas.microsoft.com/office/drawing/2014/main" id="{3FBB0EF5-4B2B-882A-E4FF-5D34F8904DB2}"/>
              </a:ext>
            </a:extLst>
          </p:cNvPr>
          <p:cNvSpPr txBox="1"/>
          <p:nvPr/>
        </p:nvSpPr>
        <p:spPr>
          <a:xfrm>
            <a:off x="673606" y="6506674"/>
            <a:ext cx="11221028" cy="77042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vi-VN" sz="3400" b="1" dirty="0"/>
              <a:t>Thí nghiệm được tiến hành như sau</a:t>
            </a:r>
            <a:r>
              <a:rPr lang="en-US" sz="3400" b="1" dirty="0"/>
              <a:t>:</a:t>
            </a:r>
            <a:endParaRPr lang="en-US" sz="3400" b="1" kern="0" dirty="0">
              <a:solidFill>
                <a:srgbClr val="CFE2F3">
                  <a:lumMod val="10000"/>
                </a:srgbClr>
              </a:solidFill>
              <a:latin typeface="Arial"/>
              <a:sym typeface="Arial"/>
            </a:endParaRPr>
          </a:p>
        </p:txBody>
      </p:sp>
      <p:pic>
        <p:nvPicPr>
          <p:cNvPr id="5122" name="Picture 2" descr="Goal">
            <a:extLst>
              <a:ext uri="{FF2B5EF4-FFF2-40B4-BE49-F238E27FC236}">
                <a16:creationId xmlns:a16="http://schemas.microsoft.com/office/drawing/2014/main" id="{1C5E4378-3D9A-76B8-7034-40E46B7B7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64806"/>
            <a:ext cx="24384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earning journey">
            <a:extLst>
              <a:ext uri="{FF2B5EF4-FFF2-40B4-BE49-F238E27FC236}">
                <a16:creationId xmlns:a16="http://schemas.microsoft.com/office/drawing/2014/main" id="{12259252-932C-14A2-8317-1DBCD2BBA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9148" y="1572934"/>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42;p18">
            <a:extLst>
              <a:ext uri="{FF2B5EF4-FFF2-40B4-BE49-F238E27FC236}">
                <a16:creationId xmlns:a16="http://schemas.microsoft.com/office/drawing/2014/main" id="{2814286B-AB41-28E9-BDD2-B7C64C008160}"/>
              </a:ext>
            </a:extLst>
          </p:cNvPr>
          <p:cNvSpPr txBox="1"/>
          <p:nvPr/>
        </p:nvSpPr>
        <p:spPr>
          <a:xfrm>
            <a:off x="832626" y="7212064"/>
            <a:ext cx="16710774" cy="105563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en-US" sz="3400" kern="0" dirty="0">
                <a:solidFill>
                  <a:srgbClr val="CFE2F3">
                    <a:lumMod val="10000"/>
                  </a:srgbClr>
                </a:solidFill>
                <a:latin typeface="Arial"/>
                <a:sym typeface="Arial"/>
              </a:rPr>
              <a:t>- </a:t>
            </a:r>
            <a:r>
              <a:rPr lang="vi-VN" sz="3400" dirty="0"/>
              <a:t>Ngâm hoa đậu bi</a:t>
            </a:r>
            <a:r>
              <a:rPr lang="en-US" sz="3400" dirty="0"/>
              <a:t>ế</a:t>
            </a:r>
            <a:r>
              <a:rPr lang="vi-VN" sz="3400" dirty="0"/>
              <a:t>c trong cốc th</a:t>
            </a:r>
            <a:r>
              <a:rPr lang="en-US" sz="3400" dirty="0" err="1"/>
              <a:t>ủy</a:t>
            </a:r>
            <a:r>
              <a:rPr lang="en-US" sz="3400" dirty="0"/>
              <a:t> </a:t>
            </a:r>
            <a:r>
              <a:rPr lang="vi-VN" sz="3400" dirty="0"/>
              <a:t>tinh chứa nước nóng trong 20 phút để tạo dung dịch chất chỉ thị</a:t>
            </a:r>
            <a:endParaRPr lang="en-US" sz="3400" kern="0" dirty="0">
              <a:solidFill>
                <a:srgbClr val="CFE2F3">
                  <a:lumMod val="10000"/>
                </a:srgbClr>
              </a:solidFill>
              <a:latin typeface="Arial"/>
              <a:sym typeface="Arial"/>
            </a:endParaRPr>
          </a:p>
        </p:txBody>
      </p:sp>
      <p:sp>
        <p:nvSpPr>
          <p:cNvPr id="11" name="Google Shape;142;p18">
            <a:extLst>
              <a:ext uri="{FF2B5EF4-FFF2-40B4-BE49-F238E27FC236}">
                <a16:creationId xmlns:a16="http://schemas.microsoft.com/office/drawing/2014/main" id="{A8DB331A-5E48-F1E6-F94D-41A5129E60DB}"/>
              </a:ext>
            </a:extLst>
          </p:cNvPr>
          <p:cNvSpPr txBox="1"/>
          <p:nvPr/>
        </p:nvSpPr>
        <p:spPr>
          <a:xfrm>
            <a:off x="832626" y="2522194"/>
            <a:ext cx="14076076" cy="996232"/>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vi-VN" sz="3600" dirty="0"/>
              <a:t>+ Lập phương án thí nghiệm, khảo sát</a:t>
            </a:r>
            <a:r>
              <a:rPr lang="en-US" sz="3600"/>
              <a:t>, lựa chọn dụng cụ mẫu vật…</a:t>
            </a:r>
            <a:endParaRPr lang="en-US" sz="3600" kern="0" dirty="0">
              <a:solidFill>
                <a:srgbClr val="CFE2F3">
                  <a:lumMod val="10000"/>
                </a:srgbClr>
              </a:solidFill>
              <a:latin typeface="Arial"/>
              <a:sym typeface="Arial"/>
            </a:endParaRPr>
          </a:p>
        </p:txBody>
      </p:sp>
      <p:sp>
        <p:nvSpPr>
          <p:cNvPr id="12" name="Google Shape;142;p18">
            <a:extLst>
              <a:ext uri="{FF2B5EF4-FFF2-40B4-BE49-F238E27FC236}">
                <a16:creationId xmlns:a16="http://schemas.microsoft.com/office/drawing/2014/main" id="{9FD1F3AE-A8A4-C7B1-6675-07BEF753E483}"/>
              </a:ext>
            </a:extLst>
          </p:cNvPr>
          <p:cNvSpPr txBox="1"/>
          <p:nvPr/>
        </p:nvSpPr>
        <p:spPr>
          <a:xfrm>
            <a:off x="832626" y="3355467"/>
            <a:ext cx="10205056"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vi-VN" sz="3600" dirty="0"/>
              <a:t>+</a:t>
            </a:r>
            <a:r>
              <a:rPr lang="en-US" sz="3600" dirty="0"/>
              <a:t> </a:t>
            </a:r>
            <a:r>
              <a:rPr lang="vi-VN" sz="3600" dirty="0"/>
              <a:t>Tiến hành thí nghiệm đã lập</a:t>
            </a:r>
            <a:r>
              <a:rPr lang="en-US" sz="3600" dirty="0"/>
              <a:t>.</a:t>
            </a:r>
            <a:endParaRPr lang="en-US" sz="3600" kern="0" dirty="0">
              <a:solidFill>
                <a:srgbClr val="CFE2F3">
                  <a:lumMod val="10000"/>
                </a:srgbClr>
              </a:solidFill>
              <a:latin typeface="Arial"/>
              <a:sym typeface="Arial"/>
            </a:endParaRPr>
          </a:p>
        </p:txBody>
      </p:sp>
      <p:sp>
        <p:nvSpPr>
          <p:cNvPr id="17" name="Google Shape;142;p18">
            <a:extLst>
              <a:ext uri="{FF2B5EF4-FFF2-40B4-BE49-F238E27FC236}">
                <a16:creationId xmlns:a16="http://schemas.microsoft.com/office/drawing/2014/main" id="{6803E28F-380A-7140-26D3-0A7AC641518B}"/>
              </a:ext>
            </a:extLst>
          </p:cNvPr>
          <p:cNvSpPr txBox="1"/>
          <p:nvPr/>
        </p:nvSpPr>
        <p:spPr>
          <a:xfrm>
            <a:off x="2057399" y="8278864"/>
            <a:ext cx="15486001" cy="105563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en-US" sz="3400" dirty="0"/>
              <a:t>- </a:t>
            </a:r>
            <a:r>
              <a:rPr lang="vi-VN" sz="3400" dirty="0"/>
              <a:t>Chuẩn bị 3 cốc đánh số thứ tự 1,2,3 lấn lượt đựng nước cốt chanh, nước c</a:t>
            </a:r>
            <a:r>
              <a:rPr lang="en-US" sz="3400" dirty="0"/>
              <a:t>ấ</a:t>
            </a:r>
            <a:r>
              <a:rPr lang="vi-VN" sz="3400" dirty="0"/>
              <a:t>t, nước xà phòng</a:t>
            </a:r>
            <a:endParaRPr lang="en-US" sz="3400" kern="0" dirty="0">
              <a:solidFill>
                <a:srgbClr val="CFE2F3">
                  <a:lumMod val="10000"/>
                </a:srgbClr>
              </a:solidFill>
              <a:latin typeface="Arial"/>
              <a:sym typeface="Arial"/>
            </a:endParaRPr>
          </a:p>
        </p:txBody>
      </p:sp>
      <p:sp>
        <p:nvSpPr>
          <p:cNvPr id="18" name="Google Shape;142;p18">
            <a:extLst>
              <a:ext uri="{FF2B5EF4-FFF2-40B4-BE49-F238E27FC236}">
                <a16:creationId xmlns:a16="http://schemas.microsoft.com/office/drawing/2014/main" id="{FE99B965-1D7E-C61D-ABD8-C8503192D844}"/>
              </a:ext>
            </a:extLst>
          </p:cNvPr>
          <p:cNvSpPr txBox="1"/>
          <p:nvPr/>
        </p:nvSpPr>
        <p:spPr>
          <a:xfrm>
            <a:off x="2389375" y="9117064"/>
            <a:ext cx="15154026" cy="105563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en-US" sz="3400" dirty="0"/>
              <a:t>- </a:t>
            </a:r>
            <a:r>
              <a:rPr lang="vi-VN" sz="3400" dirty="0"/>
              <a:t>Dùng </a:t>
            </a:r>
            <a:r>
              <a:rPr lang="en-US" sz="3400" dirty="0"/>
              <a:t>ố</a:t>
            </a:r>
            <a:r>
              <a:rPr lang="vi-VN" sz="3400" dirty="0"/>
              <a:t>ng hút nhỏ giọt cho từng giọt chất chỉ thị vào l</a:t>
            </a:r>
            <a:r>
              <a:rPr lang="en-US" sz="3400" dirty="0"/>
              <a:t>ầ</a:t>
            </a:r>
            <a:r>
              <a:rPr lang="vi-VN" sz="3400" dirty="0"/>
              <a:t>n lượt m</a:t>
            </a:r>
            <a:r>
              <a:rPr lang="en-US" sz="3400" dirty="0"/>
              <a:t>ỗ</a:t>
            </a:r>
            <a:r>
              <a:rPr lang="vi-VN" sz="3400" dirty="0"/>
              <a:t>i cốc 1,2,3</a:t>
            </a:r>
            <a:endParaRPr lang="en-US" sz="3400" kern="0" dirty="0">
              <a:solidFill>
                <a:srgbClr val="CFE2F3">
                  <a:lumMod val="10000"/>
                </a:srgbClr>
              </a:solidFill>
              <a:latin typeface="Arial"/>
              <a:sym typeface="Arial"/>
            </a:endParaRPr>
          </a:p>
        </p:txBody>
      </p:sp>
      <p:sp>
        <p:nvSpPr>
          <p:cNvPr id="15" name="TextBox 14">
            <a:extLst>
              <a:ext uri="{FF2B5EF4-FFF2-40B4-BE49-F238E27FC236}">
                <a16:creationId xmlns:a16="http://schemas.microsoft.com/office/drawing/2014/main" id="{2E3D9132-5BB4-0E5E-17FD-743E4D9B905C}"/>
              </a:ext>
            </a:extLst>
          </p:cNvPr>
          <p:cNvSpPr txBox="1"/>
          <p:nvPr/>
        </p:nvSpPr>
        <p:spPr>
          <a:xfrm>
            <a:off x="165318" y="60624"/>
            <a:ext cx="11729316" cy="77579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vi-VN" sz="3600" dirty="0">
                <a:sym typeface="Fira Sans Extra Condensed"/>
              </a:rPr>
              <a:t>1</a:t>
            </a:r>
            <a:r>
              <a:rPr lang="vi-VN" sz="3600">
                <a:sym typeface="Fira Sans Extra Condensed"/>
              </a:rPr>
              <a:t>. </a:t>
            </a:r>
            <a:r>
              <a:rPr lang="en-US" sz="3600">
                <a:sym typeface="Fira Sans Extra Condensed"/>
              </a:rPr>
              <a:t>QUI TRÌNH </a:t>
            </a:r>
            <a:r>
              <a:rPr lang="vi-VN" sz="3600">
                <a:sym typeface="Fira Sans Extra Condensed"/>
              </a:rPr>
              <a:t>CÁC </a:t>
            </a:r>
            <a:r>
              <a:rPr lang="vi-VN" sz="3600" dirty="0">
                <a:sym typeface="Fira Sans Extra Condensed"/>
              </a:rPr>
              <a:t>BƯỚC VIẾT BÁO CÁO</a:t>
            </a:r>
            <a:endParaRPr lang="en-US" sz="3600" dirty="0">
              <a:sym typeface="Fira Sans Extra Condensed"/>
            </a:endParaRPr>
          </a:p>
        </p:txBody>
      </p:sp>
      <p:sp>
        <p:nvSpPr>
          <p:cNvPr id="16" name="Google Shape;142;p18">
            <a:extLst>
              <a:ext uri="{FF2B5EF4-FFF2-40B4-BE49-F238E27FC236}">
                <a16:creationId xmlns:a16="http://schemas.microsoft.com/office/drawing/2014/main" id="{3FBB0EF5-4B2B-882A-E4FF-5D34F8904DB2}"/>
              </a:ext>
            </a:extLst>
          </p:cNvPr>
          <p:cNvSpPr txBox="1"/>
          <p:nvPr/>
        </p:nvSpPr>
        <p:spPr>
          <a:xfrm>
            <a:off x="744599" y="4342106"/>
            <a:ext cx="16972774" cy="1944394"/>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lnSpc>
                <a:spcPct val="100000"/>
              </a:lnSpc>
            </a:pPr>
            <a:r>
              <a:rPr lang="en-US" sz="3400" b="1" dirty="0"/>
              <a:t>5. Phương </a:t>
            </a:r>
            <a:r>
              <a:rPr lang="en-US" sz="3400" b="1" dirty="0" err="1"/>
              <a:t>pháp</a:t>
            </a:r>
            <a:r>
              <a:rPr lang="en-US" sz="3400" b="1" dirty="0"/>
              <a:t>, </a:t>
            </a:r>
            <a:r>
              <a:rPr lang="en-US" sz="3400" b="1" dirty="0" err="1"/>
              <a:t>các</a:t>
            </a:r>
            <a:r>
              <a:rPr lang="en-US" sz="3400" b="1" dirty="0"/>
              <a:t> </a:t>
            </a:r>
            <a:r>
              <a:rPr lang="en-US" sz="3400" b="1" dirty="0" err="1"/>
              <a:t>bước</a:t>
            </a:r>
            <a:r>
              <a:rPr lang="en-US" sz="3400" b="1" dirty="0"/>
              <a:t>  </a:t>
            </a:r>
            <a:r>
              <a:rPr lang="en-US" sz="3400" b="1" dirty="0" err="1"/>
              <a:t>nghiên</a:t>
            </a:r>
            <a:r>
              <a:rPr lang="en-US" sz="3400" b="1" dirty="0"/>
              <a:t> </a:t>
            </a:r>
            <a:r>
              <a:rPr lang="en-US" sz="3400" b="1" dirty="0" err="1"/>
              <a:t>cứu</a:t>
            </a:r>
            <a:endParaRPr lang="en-US" sz="3400" b="1" dirty="0"/>
          </a:p>
          <a:p>
            <a:pPr lvl="0">
              <a:lnSpc>
                <a:spcPct val="100000"/>
              </a:lnSpc>
            </a:pPr>
            <a:r>
              <a:rPr lang="vi-VN" sz="3400" b="1" dirty="0"/>
              <a:t>M</a:t>
            </a:r>
            <a:r>
              <a:rPr lang="en-US" sz="3400" b="1" dirty="0"/>
              <a:t>ẫ</a:t>
            </a:r>
            <a:r>
              <a:rPr lang="vi-VN" sz="3400" b="1" dirty="0"/>
              <a:t>u vật thí nghiệm</a:t>
            </a:r>
            <a:r>
              <a:rPr lang="vi-VN" sz="3400" dirty="0"/>
              <a:t>: vài bông hoa đậu biếc (tươi hoặc khô), quả chanh, nước xà phòng đã pha loãng, nước cất</a:t>
            </a:r>
            <a:endParaRPr lang="en-US" sz="3400" dirty="0"/>
          </a:p>
          <a:p>
            <a:pPr lvl="0">
              <a:lnSpc>
                <a:spcPct val="100000"/>
              </a:lnSpc>
            </a:pPr>
            <a:r>
              <a:rPr lang="vi-VN" sz="3400" b="1" dirty="0"/>
              <a:t>Dụng cụ thí nghiệm: </a:t>
            </a:r>
            <a:r>
              <a:rPr lang="vi-VN" sz="3400" dirty="0"/>
              <a:t>c</a:t>
            </a:r>
            <a:r>
              <a:rPr lang="en-US" sz="3400" dirty="0"/>
              <a:t>ố</a:t>
            </a:r>
            <a:r>
              <a:rPr lang="vi-VN" sz="3400" dirty="0"/>
              <a:t>c th</a:t>
            </a:r>
            <a:r>
              <a:rPr lang="en-US" sz="3400" dirty="0" err="1"/>
              <a:t>ủy</a:t>
            </a:r>
            <a:r>
              <a:rPr lang="vi-VN" sz="3400" dirty="0"/>
              <a:t> tinh, ống hút nh</a:t>
            </a:r>
            <a:r>
              <a:rPr lang="en-US" sz="3400" dirty="0"/>
              <a:t>ỏ</a:t>
            </a:r>
            <a:r>
              <a:rPr lang="vi-VN" sz="3400" dirty="0"/>
              <a:t> giọt</a:t>
            </a:r>
            <a:endParaRPr lang="en-US" sz="3400" kern="0" dirty="0">
              <a:solidFill>
                <a:srgbClr val="CFE2F3">
                  <a:lumMod val="10000"/>
                </a:srgbClr>
              </a:solidFill>
              <a:latin typeface="Arial"/>
              <a:sym typeface="Arial"/>
            </a:endParaRPr>
          </a:p>
        </p:txBody>
      </p:sp>
    </p:spTree>
    <p:extLst>
      <p:ext uri="{BB962C8B-B14F-4D97-AF65-F5344CB8AC3E}">
        <p14:creationId xmlns:p14="http://schemas.microsoft.com/office/powerpoint/2010/main" val="12483402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1825"/>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par>
                          <p:cTn id="12" fill="hold">
                            <p:stCondLst>
                              <p:cond delay="2325"/>
                            </p:stCondLst>
                            <p:childTnLst>
                              <p:par>
                                <p:cTn id="13" presetID="14" presetClass="entr" presetSubtype="1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par>
                          <p:cTn id="16" fill="hold">
                            <p:stCondLst>
                              <p:cond delay="2825"/>
                            </p:stCondLst>
                            <p:childTnLst>
                              <p:par>
                                <p:cTn id="17" presetID="14" presetClass="entr" presetSubtype="1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31"/>
                                        </p:tgtEl>
                                        <p:attrNameLst>
                                          <p:attrName>style.visibility</p:attrName>
                                        </p:attrNameLst>
                                      </p:cBhvr>
                                      <p:to>
                                        <p:strVal val="visible"/>
                                      </p:to>
                                    </p:set>
                                    <p:animEffect transition="in" filter="randombar(horizontal)">
                                      <p:cBhvr>
                                        <p:cTn id="24" dur="500"/>
                                        <p:tgtEl>
                                          <p:spTgt spid="231"/>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235"/>
                                        </p:tgtEl>
                                        <p:attrNameLst>
                                          <p:attrName>style.visibility</p:attrName>
                                        </p:attrNameLst>
                                      </p:cBhvr>
                                      <p:to>
                                        <p:strVal val="visible"/>
                                      </p:to>
                                    </p:set>
                                    <p:animEffect transition="in" filter="randombar(horizontal)">
                                      <p:cBhvr>
                                        <p:cTn id="32" dur="500"/>
                                        <p:tgtEl>
                                          <p:spTgt spid="235"/>
                                        </p:tgtEl>
                                      </p:cBhvr>
                                    </p:animEffect>
                                  </p:childTnLst>
                                </p:cTn>
                              </p:par>
                            </p:childTnLst>
                          </p:cTn>
                        </p:par>
                        <p:par>
                          <p:cTn id="33" fill="hold">
                            <p:stCondLst>
                              <p:cond delay="1500"/>
                            </p:stCondLst>
                            <p:childTnLst>
                              <p:par>
                                <p:cTn id="34" presetID="14" presetClass="entr" presetSubtype="1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par>
                          <p:cTn id="37" fill="hold">
                            <p:stCondLst>
                              <p:cond delay="2000"/>
                            </p:stCondLst>
                            <p:childTnLst>
                              <p:par>
                                <p:cTn id="38" presetID="14" presetClass="entr" presetSubtype="1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childTnLst>
                          </p:cTn>
                        </p:par>
                        <p:par>
                          <p:cTn id="41" fill="hold">
                            <p:stCondLst>
                              <p:cond delay="2500"/>
                            </p:stCondLst>
                            <p:childTnLst>
                              <p:par>
                                <p:cTn id="42" presetID="14" presetClass="entr" presetSubtype="1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randombar(horizontal)">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5" grpId="0"/>
      <p:bldP spid="5" grpId="0"/>
      <p:bldP spid="11" grpId="0"/>
      <p:bldP spid="12" grpId="0"/>
      <p:bldP spid="17" grpId="0"/>
      <p:bldP spid="18"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a:extLst>
              <a:ext uri="{FF2B5EF4-FFF2-40B4-BE49-F238E27FC236}">
                <a16:creationId xmlns:a16="http://schemas.microsoft.com/office/drawing/2014/main" id="{D0212E0A-11F6-6F9E-B40B-1BA8FCA839F3}"/>
              </a:ext>
            </a:extLst>
          </p:cNvPr>
          <p:cNvSpPr/>
          <p:nvPr/>
        </p:nvSpPr>
        <p:spPr>
          <a:xfrm>
            <a:off x="310599" y="4229100"/>
            <a:ext cx="17581416" cy="5466653"/>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2" name="Rectangle 1">
            <a:extLst>
              <a:ext uri="{FF2B5EF4-FFF2-40B4-BE49-F238E27FC236}">
                <a16:creationId xmlns:a16="http://schemas.microsoft.com/office/drawing/2014/main" id="{AFAE2091-C490-4A27-CEF1-D82F7C24EAEE}"/>
              </a:ext>
            </a:extLst>
          </p:cNvPr>
          <p:cNvSpPr/>
          <p:nvPr/>
        </p:nvSpPr>
        <p:spPr>
          <a:xfrm>
            <a:off x="0" y="1"/>
            <a:ext cx="18288000" cy="836418"/>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3" name="Google Shape;142;p18">
            <a:extLst>
              <a:ext uri="{FF2B5EF4-FFF2-40B4-BE49-F238E27FC236}">
                <a16:creationId xmlns:a16="http://schemas.microsoft.com/office/drawing/2014/main" id="{F7021B73-776F-AF73-D2C2-E43ACF6BF51D}"/>
              </a:ext>
            </a:extLst>
          </p:cNvPr>
          <p:cNvSpPr txBox="1"/>
          <p:nvPr/>
        </p:nvSpPr>
        <p:spPr>
          <a:xfrm>
            <a:off x="310599" y="1003781"/>
            <a:ext cx="17977401"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tabLst/>
              <a:defRPr kumimoji="0" sz="2200" b="1" kern="0" spc="0" normalizeH="0" baseline="0">
                <a:ln>
                  <a:noFill/>
                </a:ln>
                <a:solidFill>
                  <a:srgbClr val="943557"/>
                </a:solidFill>
                <a:effectLst/>
                <a:uLnTx/>
                <a:uFillTx/>
                <a:latin typeface="Fira Sans Extra Condensed Medium" panose="020B0604020202020204" charset="0"/>
                <a:ea typeface="Fira Sans Extra Condensed"/>
                <a:cs typeface="Fira Sans Extra Condensed"/>
              </a:defRPr>
            </a:lvl1pPr>
          </a:lstStyle>
          <a:p>
            <a:r>
              <a:rPr lang="en-US" sz="4400">
                <a:latin typeface="Times New Roman" panose="02020603050405020304" pitchFamily="18" charset="0"/>
                <a:cs typeface="Times New Roman" panose="02020603050405020304" pitchFamily="18" charset="0"/>
              </a:rPr>
              <a:t>Bước 6: Thực hiện nghiên cứu, thu thập thông tin số liệu, kết quả</a:t>
            </a:r>
            <a:endParaRPr lang="en-US" sz="4400" dirty="0">
              <a:latin typeface="Times New Roman" panose="02020603050405020304" pitchFamily="18" charset="0"/>
              <a:cs typeface="Times New Roman" panose="02020603050405020304" pitchFamily="18" charset="0"/>
            </a:endParaRPr>
          </a:p>
        </p:txBody>
      </p:sp>
      <p:sp>
        <p:nvSpPr>
          <p:cNvPr id="229" name="Google Shape;142;p18">
            <a:extLst>
              <a:ext uri="{FF2B5EF4-FFF2-40B4-BE49-F238E27FC236}">
                <a16:creationId xmlns:a16="http://schemas.microsoft.com/office/drawing/2014/main" id="{609082C5-AAA8-52BB-0E36-532BC3B7A61A}"/>
              </a:ext>
            </a:extLst>
          </p:cNvPr>
          <p:cNvSpPr txBox="1"/>
          <p:nvPr/>
        </p:nvSpPr>
        <p:spPr>
          <a:xfrm>
            <a:off x="673270" y="2043634"/>
            <a:ext cx="15443580" cy="121037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en-US" sz="3600"/>
              <a:t>Tiến hành TN…trì</a:t>
            </a:r>
            <a:r>
              <a:rPr lang="vi-VN" sz="3600" dirty="0"/>
              <a:t>nh bày các k</a:t>
            </a:r>
            <a:r>
              <a:rPr lang="en-US" sz="3600" dirty="0"/>
              <a:t>ế</a:t>
            </a:r>
            <a:r>
              <a:rPr lang="vi-VN" sz="3600" dirty="0"/>
              <a:t>t quả đạt được của nghiên cứu, g</a:t>
            </a:r>
            <a:r>
              <a:rPr lang="en-US" sz="3600" dirty="0"/>
              <a:t>ồ</a:t>
            </a:r>
            <a:r>
              <a:rPr lang="vi-VN" sz="3600" dirty="0"/>
              <a:t>m các bảng dữ liệu thực nghiệm, biểu đ</a:t>
            </a:r>
            <a:r>
              <a:rPr lang="en-US" sz="3600" dirty="0"/>
              <a:t>ồ</a:t>
            </a:r>
            <a:r>
              <a:rPr lang="vi-VN" sz="3600" dirty="0"/>
              <a:t>, đ</a:t>
            </a:r>
            <a:r>
              <a:rPr lang="en-US" sz="3600"/>
              <a:t>ồ</a:t>
            </a:r>
            <a:r>
              <a:rPr lang="vi-VN" sz="3600"/>
              <a:t> thị</a:t>
            </a:r>
            <a:r>
              <a:rPr lang="en-US" sz="3600"/>
              <a:t>…</a:t>
            </a:r>
            <a:endParaRPr lang="en-US" sz="3600" kern="0" dirty="0">
              <a:solidFill>
                <a:srgbClr val="CFE2F3">
                  <a:lumMod val="10000"/>
                </a:srgbClr>
              </a:solidFill>
              <a:latin typeface="Arial"/>
              <a:sym typeface="Arial"/>
            </a:endParaRPr>
          </a:p>
        </p:txBody>
      </p:sp>
      <p:sp>
        <p:nvSpPr>
          <p:cNvPr id="232" name="Google Shape;142;p18">
            <a:extLst>
              <a:ext uri="{FF2B5EF4-FFF2-40B4-BE49-F238E27FC236}">
                <a16:creationId xmlns:a16="http://schemas.microsoft.com/office/drawing/2014/main" id="{260702B6-196D-55C4-95FA-DCF871E91607}"/>
              </a:ext>
            </a:extLst>
          </p:cNvPr>
          <p:cNvSpPr txBox="1"/>
          <p:nvPr/>
        </p:nvSpPr>
        <p:spPr>
          <a:xfrm>
            <a:off x="673270" y="4848537"/>
            <a:ext cx="17081330" cy="89395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pPr lvl="0"/>
            <a:r>
              <a:rPr lang="en-US" sz="3600"/>
              <a:t>6. Kết quả </a:t>
            </a:r>
          </a:p>
          <a:p>
            <a:pPr lvl="0"/>
            <a:r>
              <a:rPr lang="vi-VN" sz="3600"/>
              <a:t>Sau </a:t>
            </a:r>
            <a:r>
              <a:rPr lang="vi-VN" sz="3600" dirty="0"/>
              <a:t>khi nhỏ chất chỉ thị vào m</a:t>
            </a:r>
            <a:r>
              <a:rPr lang="en-US" sz="3600" dirty="0"/>
              <a:t>ỗ</a:t>
            </a:r>
            <a:r>
              <a:rPr lang="vi-VN" sz="3600" dirty="0"/>
              <a:t>i cốc, k</a:t>
            </a:r>
            <a:r>
              <a:rPr lang="en-US" sz="3600" dirty="0"/>
              <a:t>ế</a:t>
            </a:r>
            <a:r>
              <a:rPr lang="vi-VN" sz="3600" dirty="0"/>
              <a:t>t qu</a:t>
            </a:r>
            <a:r>
              <a:rPr lang="en-US" sz="3600" dirty="0"/>
              <a:t>ả</a:t>
            </a:r>
            <a:r>
              <a:rPr lang="vi-VN" sz="3600" dirty="0"/>
              <a:t> thí nghiệm được trình bày trong bảng sau</a:t>
            </a:r>
            <a:endParaRPr lang="en-US" sz="3600" kern="0" dirty="0">
              <a:sym typeface="Arial"/>
            </a:endParaRPr>
          </a:p>
        </p:txBody>
      </p:sp>
      <p:graphicFrame>
        <p:nvGraphicFramePr>
          <p:cNvPr id="6" name="Table 5">
            <a:extLst>
              <a:ext uri="{FF2B5EF4-FFF2-40B4-BE49-F238E27FC236}">
                <a16:creationId xmlns:a16="http://schemas.microsoft.com/office/drawing/2014/main" id="{B01FA772-0B36-67E5-01BB-6A0DB62079CD}"/>
              </a:ext>
            </a:extLst>
          </p:cNvPr>
          <p:cNvGraphicFramePr>
            <a:graphicFrameLocks noGrp="1"/>
          </p:cNvGraphicFramePr>
          <p:nvPr/>
        </p:nvGraphicFramePr>
        <p:xfrm>
          <a:off x="1778820" y="6418981"/>
          <a:ext cx="14011304" cy="3072218"/>
        </p:xfrm>
        <a:graphic>
          <a:graphicData uri="http://schemas.openxmlformats.org/drawingml/2006/table">
            <a:tbl>
              <a:tblPr firstRow="1" bandRow="1">
                <a:tableStyleId>{5C22544A-7EE6-4342-B048-85BDC9FD1C3A}</a:tableStyleId>
              </a:tblPr>
              <a:tblGrid>
                <a:gridCol w="3502826">
                  <a:extLst>
                    <a:ext uri="{9D8B030D-6E8A-4147-A177-3AD203B41FA5}">
                      <a16:colId xmlns:a16="http://schemas.microsoft.com/office/drawing/2014/main" val="2463440786"/>
                    </a:ext>
                  </a:extLst>
                </a:gridCol>
                <a:gridCol w="3502826">
                  <a:extLst>
                    <a:ext uri="{9D8B030D-6E8A-4147-A177-3AD203B41FA5}">
                      <a16:colId xmlns:a16="http://schemas.microsoft.com/office/drawing/2014/main" val="738401547"/>
                    </a:ext>
                  </a:extLst>
                </a:gridCol>
                <a:gridCol w="3502826">
                  <a:extLst>
                    <a:ext uri="{9D8B030D-6E8A-4147-A177-3AD203B41FA5}">
                      <a16:colId xmlns:a16="http://schemas.microsoft.com/office/drawing/2014/main" val="982342268"/>
                    </a:ext>
                  </a:extLst>
                </a:gridCol>
                <a:gridCol w="3502826">
                  <a:extLst>
                    <a:ext uri="{9D8B030D-6E8A-4147-A177-3AD203B41FA5}">
                      <a16:colId xmlns:a16="http://schemas.microsoft.com/office/drawing/2014/main" val="2365437312"/>
                    </a:ext>
                  </a:extLst>
                </a:gridCol>
              </a:tblGrid>
              <a:tr h="1792058">
                <a:tc>
                  <a:txBody>
                    <a:bodyPr/>
                    <a:lstStyle/>
                    <a:p>
                      <a:pPr algn="ctr"/>
                      <a:r>
                        <a:rPr lang="en-US" sz="3600" dirty="0" err="1">
                          <a:solidFill>
                            <a:schemeClr val="tx1">
                              <a:lumMod val="95000"/>
                              <a:lumOff val="5000"/>
                            </a:schemeClr>
                          </a:solidFill>
                        </a:rPr>
                        <a:t>Mẫu</a:t>
                      </a:r>
                      <a:r>
                        <a:rPr lang="en-US" sz="3600" dirty="0">
                          <a:solidFill>
                            <a:schemeClr val="tx1">
                              <a:lumMod val="95000"/>
                              <a:lumOff val="5000"/>
                            </a:schemeClr>
                          </a:solidFill>
                        </a:rPr>
                        <a:t> </a:t>
                      </a:r>
                      <a:r>
                        <a:rPr lang="en-US" sz="3600" dirty="0" err="1">
                          <a:solidFill>
                            <a:schemeClr val="tx1">
                              <a:lumMod val="95000"/>
                              <a:lumOff val="5000"/>
                            </a:schemeClr>
                          </a:solidFill>
                        </a:rPr>
                        <a:t>vật</a:t>
                      </a:r>
                      <a:endParaRPr lang="en-US" sz="3600" dirty="0">
                        <a:solidFill>
                          <a:schemeClr val="tx1">
                            <a:lumMod val="95000"/>
                            <a:lumOff val="5000"/>
                          </a:schemeClr>
                        </a:solidFill>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600" b="0" dirty="0" err="1">
                          <a:solidFill>
                            <a:schemeClr val="tx1">
                              <a:lumMod val="95000"/>
                              <a:lumOff val="5000"/>
                            </a:schemeClr>
                          </a:solidFill>
                        </a:rPr>
                        <a:t>Nước</a:t>
                      </a:r>
                      <a:r>
                        <a:rPr lang="en-US" sz="3600" b="0" dirty="0">
                          <a:solidFill>
                            <a:schemeClr val="tx1">
                              <a:lumMod val="95000"/>
                              <a:lumOff val="5000"/>
                            </a:schemeClr>
                          </a:solidFill>
                        </a:rPr>
                        <a:t> </a:t>
                      </a:r>
                      <a:r>
                        <a:rPr lang="en-US" sz="3600" b="0" dirty="0" err="1">
                          <a:solidFill>
                            <a:schemeClr val="tx1">
                              <a:lumMod val="95000"/>
                              <a:lumOff val="5000"/>
                            </a:schemeClr>
                          </a:solidFill>
                        </a:rPr>
                        <a:t>cốt</a:t>
                      </a:r>
                      <a:r>
                        <a:rPr lang="en-US" sz="3600" b="0" dirty="0">
                          <a:solidFill>
                            <a:schemeClr val="tx1">
                              <a:lumMod val="95000"/>
                              <a:lumOff val="5000"/>
                            </a:schemeClr>
                          </a:solidFill>
                        </a:rPr>
                        <a:t> </a:t>
                      </a:r>
                      <a:r>
                        <a:rPr lang="en-US" sz="3600" b="0" dirty="0" err="1">
                          <a:solidFill>
                            <a:schemeClr val="tx1">
                              <a:lumMod val="95000"/>
                              <a:lumOff val="5000"/>
                            </a:schemeClr>
                          </a:solidFill>
                        </a:rPr>
                        <a:t>chanh</a:t>
                      </a:r>
                      <a:endParaRPr lang="en-US" sz="3600" b="0" dirty="0">
                        <a:solidFill>
                          <a:schemeClr val="tx1">
                            <a:lumMod val="95000"/>
                            <a:lumOff val="5000"/>
                          </a:schemeClr>
                        </a:solidFill>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600" b="0" dirty="0" err="1">
                          <a:solidFill>
                            <a:schemeClr val="tx1">
                              <a:lumMod val="95000"/>
                              <a:lumOff val="5000"/>
                            </a:schemeClr>
                          </a:solidFill>
                        </a:rPr>
                        <a:t>Nước</a:t>
                      </a:r>
                      <a:r>
                        <a:rPr lang="en-US" sz="3600" b="0" dirty="0">
                          <a:solidFill>
                            <a:schemeClr val="tx1">
                              <a:lumMod val="95000"/>
                              <a:lumOff val="5000"/>
                            </a:schemeClr>
                          </a:solidFill>
                        </a:rPr>
                        <a:t> </a:t>
                      </a:r>
                      <a:r>
                        <a:rPr lang="en-US" sz="3600" b="0" dirty="0" err="1">
                          <a:solidFill>
                            <a:schemeClr val="tx1">
                              <a:lumMod val="95000"/>
                              <a:lumOff val="5000"/>
                            </a:schemeClr>
                          </a:solidFill>
                        </a:rPr>
                        <a:t>cất</a:t>
                      </a:r>
                      <a:endParaRPr lang="en-US" sz="3600" b="0" dirty="0">
                        <a:solidFill>
                          <a:schemeClr val="tx1">
                            <a:lumMod val="95000"/>
                            <a:lumOff val="5000"/>
                          </a:schemeClr>
                        </a:solidFill>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600" b="0" dirty="0" err="1">
                          <a:solidFill>
                            <a:schemeClr val="tx1">
                              <a:lumMod val="95000"/>
                              <a:lumOff val="5000"/>
                            </a:schemeClr>
                          </a:solidFill>
                        </a:rPr>
                        <a:t>Nước</a:t>
                      </a:r>
                      <a:r>
                        <a:rPr lang="en-US" sz="3600" b="0" dirty="0">
                          <a:solidFill>
                            <a:schemeClr val="tx1">
                              <a:lumMod val="95000"/>
                              <a:lumOff val="5000"/>
                            </a:schemeClr>
                          </a:solidFill>
                        </a:rPr>
                        <a:t> </a:t>
                      </a:r>
                      <a:r>
                        <a:rPr lang="en-US" sz="3600" b="0" dirty="0" err="1">
                          <a:solidFill>
                            <a:schemeClr val="tx1">
                              <a:lumMod val="95000"/>
                              <a:lumOff val="5000"/>
                            </a:schemeClr>
                          </a:solidFill>
                        </a:rPr>
                        <a:t>xà</a:t>
                      </a:r>
                      <a:r>
                        <a:rPr lang="en-US" sz="3600" b="0" dirty="0">
                          <a:solidFill>
                            <a:schemeClr val="tx1">
                              <a:lumMod val="95000"/>
                              <a:lumOff val="5000"/>
                            </a:schemeClr>
                          </a:solidFill>
                        </a:rPr>
                        <a:t> </a:t>
                      </a:r>
                      <a:r>
                        <a:rPr lang="en-US" sz="3600" b="0" dirty="0" err="1">
                          <a:solidFill>
                            <a:schemeClr val="tx1">
                              <a:lumMod val="95000"/>
                              <a:lumOff val="5000"/>
                            </a:schemeClr>
                          </a:solidFill>
                        </a:rPr>
                        <a:t>phòng</a:t>
                      </a:r>
                      <a:endParaRPr lang="en-US" sz="3600" b="0" dirty="0">
                        <a:solidFill>
                          <a:schemeClr val="tx1">
                            <a:lumMod val="95000"/>
                            <a:lumOff val="5000"/>
                          </a:schemeClr>
                        </a:solidFill>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45510394"/>
                  </a:ext>
                </a:extLst>
              </a:tr>
              <a:tr h="128016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i="0" u="none" strike="noStrike" cap="none" dirty="0" err="1">
                          <a:solidFill>
                            <a:schemeClr val="tx1">
                              <a:lumMod val="95000"/>
                              <a:lumOff val="5000"/>
                            </a:schemeClr>
                          </a:solidFill>
                          <a:latin typeface="+mn-lt"/>
                          <a:ea typeface="+mn-ea"/>
                          <a:cs typeface="+mn-cs"/>
                          <a:sym typeface="Arial"/>
                        </a:rPr>
                        <a:t>Hiện</a:t>
                      </a:r>
                      <a:r>
                        <a:rPr lang="en-US" sz="3600" b="1" i="0" u="none" strike="noStrike" cap="none" dirty="0">
                          <a:solidFill>
                            <a:schemeClr val="tx1">
                              <a:lumMod val="95000"/>
                              <a:lumOff val="5000"/>
                            </a:schemeClr>
                          </a:solidFill>
                          <a:latin typeface="+mn-lt"/>
                          <a:ea typeface="+mn-ea"/>
                          <a:cs typeface="+mn-cs"/>
                          <a:sym typeface="Arial"/>
                        </a:rPr>
                        <a:t> </a:t>
                      </a:r>
                      <a:r>
                        <a:rPr lang="en-US" sz="3600" b="1" i="0" u="none" strike="noStrike" cap="none" dirty="0" err="1">
                          <a:solidFill>
                            <a:schemeClr val="tx1">
                              <a:lumMod val="95000"/>
                              <a:lumOff val="5000"/>
                            </a:schemeClr>
                          </a:solidFill>
                          <a:latin typeface="+mn-lt"/>
                          <a:ea typeface="+mn-ea"/>
                          <a:cs typeface="+mn-cs"/>
                          <a:sym typeface="Arial"/>
                        </a:rPr>
                        <a:t>tượng</a:t>
                      </a:r>
                      <a:endParaRPr lang="en-US" sz="3600" b="1" i="0" u="none" strike="noStrike" cap="none" dirty="0">
                        <a:solidFill>
                          <a:schemeClr val="tx1">
                            <a:lumMod val="95000"/>
                            <a:lumOff val="5000"/>
                          </a:schemeClr>
                        </a:solidFill>
                        <a:latin typeface="+mn-lt"/>
                        <a:ea typeface="+mn-ea"/>
                        <a:cs typeface="+mn-cs"/>
                        <a:sym typeface="Arial"/>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vi-VN" sz="3600" b="0" i="0" u="none" strike="noStrike" cap="none" dirty="0">
                          <a:solidFill>
                            <a:schemeClr val="tx1">
                              <a:lumMod val="95000"/>
                              <a:lumOff val="5000"/>
                            </a:schemeClr>
                          </a:solidFill>
                          <a:latin typeface="+mn-lt"/>
                          <a:ea typeface="+mn-ea"/>
                          <a:cs typeface="+mn-cs"/>
                          <a:sym typeface="Arial"/>
                        </a:rPr>
                        <a:t>Nước đ</a:t>
                      </a:r>
                      <a:r>
                        <a:rPr lang="en-US" sz="3600" b="0" i="0" u="none" strike="noStrike" cap="none" dirty="0">
                          <a:solidFill>
                            <a:schemeClr val="tx1">
                              <a:lumMod val="95000"/>
                              <a:lumOff val="5000"/>
                            </a:schemeClr>
                          </a:solidFill>
                          <a:latin typeface="+mn-lt"/>
                          <a:ea typeface="+mn-ea"/>
                          <a:cs typeface="+mn-cs"/>
                          <a:sym typeface="Arial"/>
                        </a:rPr>
                        <a:t>ổ</a:t>
                      </a:r>
                      <a:r>
                        <a:rPr lang="vi-VN" sz="3600" b="0" i="0" u="none" strike="noStrike" cap="none" dirty="0">
                          <a:solidFill>
                            <a:schemeClr val="tx1">
                              <a:lumMod val="95000"/>
                              <a:lumOff val="5000"/>
                            </a:schemeClr>
                          </a:solidFill>
                          <a:latin typeface="+mn-lt"/>
                          <a:ea typeface="+mn-ea"/>
                          <a:cs typeface="+mn-cs"/>
                          <a:sym typeface="Arial"/>
                        </a:rPr>
                        <a:t>i sang màu h</a:t>
                      </a:r>
                      <a:r>
                        <a:rPr lang="en-US" sz="3600" b="0" i="0" u="none" strike="noStrike" cap="none" dirty="0">
                          <a:solidFill>
                            <a:schemeClr val="tx1">
                              <a:lumMod val="95000"/>
                              <a:lumOff val="5000"/>
                            </a:schemeClr>
                          </a:solidFill>
                          <a:latin typeface="+mn-lt"/>
                          <a:ea typeface="+mn-ea"/>
                          <a:cs typeface="+mn-cs"/>
                          <a:sym typeface="Arial"/>
                        </a:rPr>
                        <a:t>ồ</a:t>
                      </a:r>
                      <a:r>
                        <a:rPr lang="vi-VN" sz="3600" b="0" i="0" u="none" strike="noStrike" cap="none" dirty="0">
                          <a:solidFill>
                            <a:schemeClr val="tx1">
                              <a:lumMod val="95000"/>
                              <a:lumOff val="5000"/>
                            </a:schemeClr>
                          </a:solidFill>
                          <a:latin typeface="+mn-lt"/>
                          <a:ea typeface="+mn-ea"/>
                          <a:cs typeface="+mn-cs"/>
                          <a:sym typeface="Arial"/>
                        </a:rPr>
                        <a:t>ng</a:t>
                      </a:r>
                      <a:endParaRPr lang="en-US" sz="3600" b="0" i="0" u="none" strike="noStrike" cap="none" dirty="0">
                        <a:solidFill>
                          <a:schemeClr val="tx1">
                            <a:lumMod val="95000"/>
                            <a:lumOff val="5000"/>
                          </a:schemeClr>
                        </a:solidFill>
                        <a:latin typeface="+mn-lt"/>
                        <a:ea typeface="+mn-ea"/>
                        <a:cs typeface="+mn-cs"/>
                        <a:sym typeface="Arial"/>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600" b="0" dirty="0" err="1">
                          <a:solidFill>
                            <a:schemeClr val="tx1">
                              <a:lumMod val="95000"/>
                              <a:lumOff val="5000"/>
                            </a:schemeClr>
                          </a:solidFill>
                        </a:rPr>
                        <a:t>Không</a:t>
                      </a:r>
                      <a:r>
                        <a:rPr lang="en-US" sz="3600" b="0" dirty="0">
                          <a:solidFill>
                            <a:schemeClr val="tx1">
                              <a:lumMod val="95000"/>
                              <a:lumOff val="5000"/>
                            </a:schemeClr>
                          </a:solidFill>
                        </a:rPr>
                        <a:t> </a:t>
                      </a:r>
                      <a:r>
                        <a:rPr lang="en-US" sz="3600" b="0" dirty="0" err="1">
                          <a:solidFill>
                            <a:schemeClr val="tx1">
                              <a:lumMod val="95000"/>
                              <a:lumOff val="5000"/>
                            </a:schemeClr>
                          </a:solidFill>
                        </a:rPr>
                        <a:t>có</a:t>
                      </a:r>
                      <a:r>
                        <a:rPr lang="en-US" sz="3600" b="0" dirty="0">
                          <a:solidFill>
                            <a:schemeClr val="tx1">
                              <a:lumMod val="95000"/>
                              <a:lumOff val="5000"/>
                            </a:schemeClr>
                          </a:solidFill>
                        </a:rPr>
                        <a:t> </a:t>
                      </a:r>
                      <a:r>
                        <a:rPr lang="en-US" sz="3600" b="0" dirty="0" err="1">
                          <a:solidFill>
                            <a:schemeClr val="tx1">
                              <a:lumMod val="95000"/>
                              <a:lumOff val="5000"/>
                            </a:schemeClr>
                          </a:solidFill>
                        </a:rPr>
                        <a:t>sự</a:t>
                      </a:r>
                      <a:r>
                        <a:rPr lang="en-US" sz="3600" b="0" dirty="0">
                          <a:solidFill>
                            <a:schemeClr val="tx1">
                              <a:lumMod val="95000"/>
                              <a:lumOff val="5000"/>
                            </a:schemeClr>
                          </a:solidFill>
                        </a:rPr>
                        <a:t> </a:t>
                      </a:r>
                      <a:r>
                        <a:rPr lang="en-US" sz="3600" b="0" dirty="0" err="1">
                          <a:solidFill>
                            <a:schemeClr val="tx1">
                              <a:lumMod val="95000"/>
                              <a:lumOff val="5000"/>
                            </a:schemeClr>
                          </a:solidFill>
                        </a:rPr>
                        <a:t>đổi</a:t>
                      </a:r>
                      <a:r>
                        <a:rPr lang="en-US" sz="3600" b="0" dirty="0">
                          <a:solidFill>
                            <a:schemeClr val="tx1">
                              <a:lumMod val="95000"/>
                              <a:lumOff val="5000"/>
                            </a:schemeClr>
                          </a:solidFill>
                        </a:rPr>
                        <a:t> </a:t>
                      </a:r>
                      <a:r>
                        <a:rPr lang="en-US" sz="3600" b="0" dirty="0" err="1">
                          <a:solidFill>
                            <a:schemeClr val="tx1">
                              <a:lumMod val="95000"/>
                              <a:lumOff val="5000"/>
                            </a:schemeClr>
                          </a:solidFill>
                        </a:rPr>
                        <a:t>màu</a:t>
                      </a:r>
                      <a:endParaRPr lang="en-US" sz="3600" b="0" dirty="0">
                        <a:solidFill>
                          <a:schemeClr val="tx1">
                            <a:lumMod val="95000"/>
                            <a:lumOff val="5000"/>
                          </a:schemeClr>
                        </a:solidFill>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vi-VN" sz="3600" b="0" i="0" u="none" strike="noStrike" cap="none" dirty="0">
                          <a:solidFill>
                            <a:schemeClr val="tx1">
                              <a:lumMod val="95000"/>
                              <a:lumOff val="5000"/>
                            </a:schemeClr>
                          </a:solidFill>
                          <a:latin typeface="+mn-lt"/>
                          <a:ea typeface="+mn-ea"/>
                          <a:cs typeface="+mn-cs"/>
                          <a:sym typeface="Arial"/>
                        </a:rPr>
                        <a:t>Nước đ</a:t>
                      </a:r>
                      <a:r>
                        <a:rPr lang="en-US" sz="3600" b="0" i="0" u="none" strike="noStrike" cap="none" dirty="0">
                          <a:solidFill>
                            <a:schemeClr val="tx1">
                              <a:lumMod val="95000"/>
                              <a:lumOff val="5000"/>
                            </a:schemeClr>
                          </a:solidFill>
                          <a:latin typeface="+mn-lt"/>
                          <a:ea typeface="+mn-ea"/>
                          <a:cs typeface="+mn-cs"/>
                          <a:sym typeface="Arial"/>
                        </a:rPr>
                        <a:t>ổ</a:t>
                      </a:r>
                      <a:r>
                        <a:rPr lang="vi-VN" sz="3600" b="0" i="0" u="none" strike="noStrike" cap="none" dirty="0">
                          <a:solidFill>
                            <a:schemeClr val="tx1">
                              <a:lumMod val="95000"/>
                              <a:lumOff val="5000"/>
                            </a:schemeClr>
                          </a:solidFill>
                          <a:latin typeface="+mn-lt"/>
                          <a:ea typeface="+mn-ea"/>
                          <a:cs typeface="+mn-cs"/>
                          <a:sym typeface="Arial"/>
                        </a:rPr>
                        <a:t>i sang màu </a:t>
                      </a:r>
                      <a:r>
                        <a:rPr lang="en-US" sz="3600" b="0" i="0" u="none" strike="noStrike" cap="none" dirty="0" err="1">
                          <a:solidFill>
                            <a:schemeClr val="tx1">
                              <a:lumMod val="95000"/>
                              <a:lumOff val="5000"/>
                            </a:schemeClr>
                          </a:solidFill>
                          <a:latin typeface="+mn-lt"/>
                          <a:ea typeface="+mn-ea"/>
                          <a:cs typeface="+mn-cs"/>
                          <a:sym typeface="Arial"/>
                        </a:rPr>
                        <a:t>xanh</a:t>
                      </a:r>
                      <a:endParaRPr lang="en-US" sz="3600" b="0" i="0" u="none" strike="noStrike" cap="none" dirty="0">
                        <a:solidFill>
                          <a:schemeClr val="tx1">
                            <a:lumMod val="95000"/>
                            <a:lumOff val="5000"/>
                          </a:schemeClr>
                        </a:solidFill>
                        <a:latin typeface="+mn-lt"/>
                        <a:ea typeface="+mn-ea"/>
                        <a:cs typeface="+mn-cs"/>
                        <a:sym typeface="Arial"/>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53767653"/>
                  </a:ext>
                </a:extLst>
              </a:tr>
            </a:tbl>
          </a:graphicData>
        </a:graphic>
      </p:graphicFrame>
      <p:pic>
        <p:nvPicPr>
          <p:cNvPr id="6146" name="Picture 2" descr="Goal">
            <a:extLst>
              <a:ext uri="{FF2B5EF4-FFF2-40B4-BE49-F238E27FC236}">
                <a16:creationId xmlns:a16="http://schemas.microsoft.com/office/drawing/2014/main" id="{F41E47E5-CD9B-C7D6-436E-7FCC221CA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9600" y="2007562"/>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E3D9132-5BB4-0E5E-17FD-743E4D9B905C}"/>
              </a:ext>
            </a:extLst>
          </p:cNvPr>
          <p:cNvSpPr txBox="1"/>
          <p:nvPr/>
        </p:nvSpPr>
        <p:spPr>
          <a:xfrm>
            <a:off x="165318" y="60624"/>
            <a:ext cx="11729316" cy="77579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vi-VN" sz="3600" dirty="0">
                <a:sym typeface="Fira Sans Extra Condensed"/>
              </a:rPr>
              <a:t>1</a:t>
            </a:r>
            <a:r>
              <a:rPr lang="vi-VN" sz="3600">
                <a:sym typeface="Fira Sans Extra Condensed"/>
              </a:rPr>
              <a:t>. </a:t>
            </a:r>
            <a:r>
              <a:rPr lang="en-US" sz="3600">
                <a:sym typeface="Fira Sans Extra Condensed"/>
              </a:rPr>
              <a:t>QUI TRÌNH </a:t>
            </a:r>
            <a:r>
              <a:rPr lang="vi-VN" sz="3600">
                <a:sym typeface="Fira Sans Extra Condensed"/>
              </a:rPr>
              <a:t>CÁC </a:t>
            </a:r>
            <a:r>
              <a:rPr lang="vi-VN" sz="3600" dirty="0">
                <a:sym typeface="Fira Sans Extra Condensed"/>
              </a:rPr>
              <a:t>BƯỚC VIẾT BÁO CÁO</a:t>
            </a:r>
            <a:endParaRPr lang="en-US" sz="3600" dirty="0">
              <a:sym typeface="Fira Sans Extra Condensed"/>
            </a:endParaRPr>
          </a:p>
        </p:txBody>
      </p:sp>
    </p:spTree>
    <p:extLst>
      <p:ext uri="{BB962C8B-B14F-4D97-AF65-F5344CB8AC3E}">
        <p14:creationId xmlns:p14="http://schemas.microsoft.com/office/powerpoint/2010/main" val="30951670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1775"/>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31"/>
                                        </p:tgtEl>
                                        <p:attrNameLst>
                                          <p:attrName>style.visibility</p:attrName>
                                        </p:attrNameLst>
                                      </p:cBhvr>
                                      <p:to>
                                        <p:strVal val="visible"/>
                                      </p:to>
                                    </p:set>
                                    <p:animEffect transition="in" filter="randombar(horizontal)">
                                      <p:cBhvr>
                                        <p:cTn id="16" dur="500"/>
                                        <p:tgtEl>
                                          <p:spTgt spid="23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iterate type="lt">
                                    <p:tmPct val="5000"/>
                                  </p:iterate>
                                  <p:childTnLst>
                                    <p:set>
                                      <p:cBhvr>
                                        <p:cTn id="20" dur="1" fill="hold">
                                          <p:stCondLst>
                                            <p:cond delay="0"/>
                                          </p:stCondLst>
                                        </p:cTn>
                                        <p:tgtEl>
                                          <p:spTgt spid="232"/>
                                        </p:tgtEl>
                                        <p:attrNameLst>
                                          <p:attrName>style.visibility</p:attrName>
                                        </p:attrNameLst>
                                      </p:cBhvr>
                                      <p:to>
                                        <p:strVal val="visible"/>
                                      </p:to>
                                    </p:set>
                                    <p:animEffect transition="in" filter="wipe(up)">
                                      <p:cBhvr>
                                        <p:cTn id="21" dur="500"/>
                                        <p:tgtEl>
                                          <p:spTgt spid="232"/>
                                        </p:tgtEl>
                                      </p:cBhvr>
                                    </p:animEffect>
                                  </p:childTnLst>
                                </p:cTn>
                              </p:par>
                            </p:childTnLst>
                          </p:cTn>
                        </p:par>
                        <p:par>
                          <p:cTn id="22" fill="hold">
                            <p:stCondLst>
                              <p:cond delay="2375"/>
                            </p:stCondLst>
                            <p:childTnLst>
                              <p:par>
                                <p:cTn id="23" presetID="14" presetClass="entr" presetSubtype="1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a:extLst>
              <a:ext uri="{FF2B5EF4-FFF2-40B4-BE49-F238E27FC236}">
                <a16:creationId xmlns:a16="http://schemas.microsoft.com/office/drawing/2014/main" id="{D0212E0A-11F6-6F9E-B40B-1BA8FCA839F3}"/>
              </a:ext>
            </a:extLst>
          </p:cNvPr>
          <p:cNvSpPr/>
          <p:nvPr/>
        </p:nvSpPr>
        <p:spPr>
          <a:xfrm>
            <a:off x="1278677" y="5305134"/>
            <a:ext cx="16176698" cy="3271080"/>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2" name="Rectangle 1">
            <a:extLst>
              <a:ext uri="{FF2B5EF4-FFF2-40B4-BE49-F238E27FC236}">
                <a16:creationId xmlns:a16="http://schemas.microsoft.com/office/drawing/2014/main" id="{AFAE2091-C490-4A27-CEF1-D82F7C24EAEE}"/>
              </a:ext>
            </a:extLst>
          </p:cNvPr>
          <p:cNvSpPr/>
          <p:nvPr/>
        </p:nvSpPr>
        <p:spPr>
          <a:xfrm>
            <a:off x="0" y="1"/>
            <a:ext cx="18288000" cy="836418"/>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3" name="Google Shape;142;p18">
            <a:extLst>
              <a:ext uri="{FF2B5EF4-FFF2-40B4-BE49-F238E27FC236}">
                <a16:creationId xmlns:a16="http://schemas.microsoft.com/office/drawing/2014/main" id="{F7021B73-776F-AF73-D2C2-E43ACF6BF51D}"/>
              </a:ext>
            </a:extLst>
          </p:cNvPr>
          <p:cNvSpPr txBox="1"/>
          <p:nvPr/>
        </p:nvSpPr>
        <p:spPr>
          <a:xfrm>
            <a:off x="457200" y="1160482"/>
            <a:ext cx="13057058"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tabLst/>
              <a:defRPr kumimoji="0" sz="2200" b="1" kern="0" spc="0" normalizeH="0" baseline="0">
                <a:ln>
                  <a:noFill/>
                </a:ln>
                <a:solidFill>
                  <a:srgbClr val="943557"/>
                </a:solidFill>
                <a:effectLst/>
                <a:uLnTx/>
                <a:uFillTx/>
                <a:latin typeface="Fira Sans Extra Condensed Medium" panose="020B0604020202020204" charset="0"/>
                <a:ea typeface="Fira Sans Extra Condensed"/>
                <a:cs typeface="Fira Sans Extra Condensed"/>
              </a:defRPr>
            </a:lvl1pPr>
          </a:lstStyle>
          <a:p>
            <a:r>
              <a:rPr lang="en-US" sz="4000">
                <a:latin typeface="Times New Roman" panose="02020603050405020304" pitchFamily="18" charset="0"/>
                <a:cs typeface="Times New Roman" panose="02020603050405020304" pitchFamily="18" charset="0"/>
              </a:rPr>
              <a:t>Bước 7: Xử lí kết quả và nêu các nhận xét</a:t>
            </a:r>
            <a:endParaRPr lang="en-US" sz="4000" dirty="0">
              <a:latin typeface="Times New Roman" panose="02020603050405020304" pitchFamily="18" charset="0"/>
              <a:cs typeface="Times New Roman" panose="02020603050405020304" pitchFamily="18" charset="0"/>
            </a:endParaRPr>
          </a:p>
        </p:txBody>
      </p:sp>
      <p:sp>
        <p:nvSpPr>
          <p:cNvPr id="229" name="Google Shape;142;p18">
            <a:extLst>
              <a:ext uri="{FF2B5EF4-FFF2-40B4-BE49-F238E27FC236}">
                <a16:creationId xmlns:a16="http://schemas.microsoft.com/office/drawing/2014/main" id="{609082C5-AAA8-52BB-0E36-532BC3B7A61A}"/>
              </a:ext>
            </a:extLst>
          </p:cNvPr>
          <p:cNvSpPr txBox="1"/>
          <p:nvPr/>
        </p:nvSpPr>
        <p:spPr>
          <a:xfrm>
            <a:off x="441960" y="2009600"/>
            <a:ext cx="14721840" cy="1309544"/>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en-US" sz="3600"/>
              <a:t>      Nêu những nhận xét, phân tích các thông tin thu được; đánh giá tính đúng đắn của giả thuyết</a:t>
            </a:r>
            <a:endParaRPr lang="en-US" sz="3600" kern="0" dirty="0">
              <a:solidFill>
                <a:srgbClr val="CFE2F3">
                  <a:lumMod val="10000"/>
                </a:srgbClr>
              </a:solidFill>
              <a:latin typeface="Arial"/>
              <a:sym typeface="Arial"/>
            </a:endParaRPr>
          </a:p>
        </p:txBody>
      </p:sp>
      <p:sp>
        <p:nvSpPr>
          <p:cNvPr id="235" name="Google Shape;142;p18">
            <a:extLst>
              <a:ext uri="{FF2B5EF4-FFF2-40B4-BE49-F238E27FC236}">
                <a16:creationId xmlns:a16="http://schemas.microsoft.com/office/drawing/2014/main" id="{3FBB0EF5-4B2B-882A-E4FF-5D34F8904DB2}"/>
              </a:ext>
            </a:extLst>
          </p:cNvPr>
          <p:cNvSpPr txBox="1"/>
          <p:nvPr/>
        </p:nvSpPr>
        <p:spPr>
          <a:xfrm>
            <a:off x="1566987" y="5771367"/>
            <a:ext cx="15154026" cy="1944394"/>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en-US" sz="3600"/>
              <a:t>Ví dụ:</a:t>
            </a:r>
          </a:p>
          <a:p>
            <a:pPr lvl="0"/>
            <a:r>
              <a:rPr lang="en-US" sz="3600"/>
              <a:t>7. Nhận xét kết quả</a:t>
            </a:r>
          </a:p>
          <a:p>
            <a:pPr lvl="0"/>
            <a:r>
              <a:rPr lang="en-US" sz="3600"/>
              <a:t>      </a:t>
            </a:r>
            <a:r>
              <a:rPr lang="vi-VN" sz="3600"/>
              <a:t>Nước </a:t>
            </a:r>
            <a:r>
              <a:rPr lang="vi-VN" sz="3600" dirty="0"/>
              <a:t>hoa đậu bi</a:t>
            </a:r>
            <a:r>
              <a:rPr lang="en-US" sz="3600" dirty="0"/>
              <a:t>ế</a:t>
            </a:r>
            <a:r>
              <a:rPr lang="vi-VN" sz="3600" dirty="0"/>
              <a:t>c là ch</a:t>
            </a:r>
            <a:r>
              <a:rPr lang="en-US" sz="3600" dirty="0"/>
              <a:t>ấ</a:t>
            </a:r>
            <a:r>
              <a:rPr lang="vi-VN" sz="3600" dirty="0"/>
              <a:t>t chỉ thị tự nhiên và có khả nàng </a:t>
            </a:r>
            <a:r>
              <a:rPr lang="vi-VN" sz="3600"/>
              <a:t>đổi màu acid hoặc base</a:t>
            </a:r>
            <a:endParaRPr lang="en-US" sz="3600" kern="0" dirty="0">
              <a:solidFill>
                <a:srgbClr val="CFE2F3">
                  <a:lumMod val="10000"/>
                </a:srgbClr>
              </a:solidFill>
              <a:latin typeface="Arial"/>
              <a:sym typeface="Arial"/>
            </a:endParaRPr>
          </a:p>
        </p:txBody>
      </p:sp>
      <p:pic>
        <p:nvPicPr>
          <p:cNvPr id="7170" name="Picture 2" descr="Personalized learning">
            <a:extLst>
              <a:ext uri="{FF2B5EF4-FFF2-40B4-BE49-F238E27FC236}">
                <a16:creationId xmlns:a16="http://schemas.microsoft.com/office/drawing/2014/main" id="{C2FA85F9-8409-FD44-2F9D-E5C21937F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0924" y="2319174"/>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E3D9132-5BB4-0E5E-17FD-743E4D9B905C}"/>
              </a:ext>
            </a:extLst>
          </p:cNvPr>
          <p:cNvSpPr txBox="1"/>
          <p:nvPr/>
        </p:nvSpPr>
        <p:spPr>
          <a:xfrm>
            <a:off x="165318" y="60624"/>
            <a:ext cx="11729316" cy="77579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vi-VN" sz="3600" dirty="0">
                <a:sym typeface="Fira Sans Extra Condensed"/>
              </a:rPr>
              <a:t>1</a:t>
            </a:r>
            <a:r>
              <a:rPr lang="vi-VN" sz="3600">
                <a:sym typeface="Fira Sans Extra Condensed"/>
              </a:rPr>
              <a:t>. </a:t>
            </a:r>
            <a:r>
              <a:rPr lang="en-US" sz="3600">
                <a:sym typeface="Fira Sans Extra Condensed"/>
              </a:rPr>
              <a:t>QUI TRÌNH </a:t>
            </a:r>
            <a:r>
              <a:rPr lang="vi-VN" sz="3600">
                <a:sym typeface="Fira Sans Extra Condensed"/>
              </a:rPr>
              <a:t>CÁC </a:t>
            </a:r>
            <a:r>
              <a:rPr lang="vi-VN" sz="3600" dirty="0">
                <a:sym typeface="Fira Sans Extra Condensed"/>
              </a:rPr>
              <a:t>BƯỚC VIẾT BÁO CÁO</a:t>
            </a:r>
            <a:endParaRPr lang="en-US" sz="3600" dirty="0">
              <a:sym typeface="Fira Sans Extra Condensed"/>
            </a:endParaRPr>
          </a:p>
        </p:txBody>
      </p:sp>
    </p:spTree>
    <p:extLst>
      <p:ext uri="{BB962C8B-B14F-4D97-AF65-F5344CB8AC3E}">
        <p14:creationId xmlns:p14="http://schemas.microsoft.com/office/powerpoint/2010/main" val="5567022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1250"/>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31"/>
                                        </p:tgtEl>
                                        <p:attrNameLst>
                                          <p:attrName>style.visibility</p:attrName>
                                        </p:attrNameLst>
                                      </p:cBhvr>
                                      <p:to>
                                        <p:strVal val="visible"/>
                                      </p:to>
                                    </p:set>
                                    <p:animEffect transition="in" filter="randombar(horizontal)">
                                      <p:cBhvr>
                                        <p:cTn id="16" dur="500"/>
                                        <p:tgtEl>
                                          <p:spTgt spid="231"/>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35"/>
                                        </p:tgtEl>
                                        <p:attrNameLst>
                                          <p:attrName>style.visibility</p:attrName>
                                        </p:attrNameLst>
                                      </p:cBhvr>
                                      <p:to>
                                        <p:strVal val="visible"/>
                                      </p:to>
                                    </p:set>
                                    <p:animEffect transition="in" filter="randombar(horizontal)">
                                      <p:cBhvr>
                                        <p:cTn id="20"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a:extLst>
              <a:ext uri="{FF2B5EF4-FFF2-40B4-BE49-F238E27FC236}">
                <a16:creationId xmlns:a16="http://schemas.microsoft.com/office/drawing/2014/main" id="{D0212E0A-11F6-6F9E-B40B-1BA8FCA839F3}"/>
              </a:ext>
            </a:extLst>
          </p:cNvPr>
          <p:cNvSpPr/>
          <p:nvPr/>
        </p:nvSpPr>
        <p:spPr>
          <a:xfrm>
            <a:off x="1278677" y="5305134"/>
            <a:ext cx="16176698" cy="3271080"/>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2" name="Rectangle 1">
            <a:extLst>
              <a:ext uri="{FF2B5EF4-FFF2-40B4-BE49-F238E27FC236}">
                <a16:creationId xmlns:a16="http://schemas.microsoft.com/office/drawing/2014/main" id="{AFAE2091-C490-4A27-CEF1-D82F7C24EAEE}"/>
              </a:ext>
            </a:extLst>
          </p:cNvPr>
          <p:cNvSpPr/>
          <p:nvPr/>
        </p:nvSpPr>
        <p:spPr>
          <a:xfrm>
            <a:off x="0" y="1"/>
            <a:ext cx="18288000" cy="836418"/>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3" name="Google Shape;142;p18">
            <a:extLst>
              <a:ext uri="{FF2B5EF4-FFF2-40B4-BE49-F238E27FC236}">
                <a16:creationId xmlns:a16="http://schemas.microsoft.com/office/drawing/2014/main" id="{F7021B73-776F-AF73-D2C2-E43ACF6BF51D}"/>
              </a:ext>
            </a:extLst>
          </p:cNvPr>
          <p:cNvSpPr txBox="1"/>
          <p:nvPr/>
        </p:nvSpPr>
        <p:spPr>
          <a:xfrm>
            <a:off x="673270" y="1596953"/>
            <a:ext cx="7708730"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tabLst/>
              <a:defRPr kumimoji="0" sz="2200" b="1" kern="0" spc="0" normalizeH="0" baseline="0">
                <a:ln>
                  <a:noFill/>
                </a:ln>
                <a:solidFill>
                  <a:srgbClr val="943557"/>
                </a:solidFill>
                <a:effectLst/>
                <a:uLnTx/>
                <a:uFillTx/>
                <a:latin typeface="Fira Sans Extra Condensed Medium" panose="020B0604020202020204" charset="0"/>
                <a:ea typeface="Fira Sans Extra Condensed"/>
                <a:cs typeface="Fira Sans Extra Condensed"/>
              </a:defRPr>
            </a:lvl1pPr>
          </a:lstStyle>
          <a:p>
            <a:r>
              <a:rPr lang="en-US" sz="4400">
                <a:latin typeface="Times New Roman" panose="02020603050405020304" pitchFamily="18" charset="0"/>
                <a:cs typeface="Times New Roman" panose="02020603050405020304" pitchFamily="18" charset="0"/>
              </a:rPr>
              <a:t>Bước 8: rút ra kết luận</a:t>
            </a:r>
            <a:endParaRPr lang="en-US" sz="4400" dirty="0">
              <a:latin typeface="Times New Roman" panose="02020603050405020304" pitchFamily="18" charset="0"/>
              <a:cs typeface="Times New Roman" panose="02020603050405020304" pitchFamily="18" charset="0"/>
            </a:endParaRPr>
          </a:p>
        </p:txBody>
      </p:sp>
      <p:sp>
        <p:nvSpPr>
          <p:cNvPr id="229" name="Google Shape;142;p18">
            <a:extLst>
              <a:ext uri="{FF2B5EF4-FFF2-40B4-BE49-F238E27FC236}">
                <a16:creationId xmlns:a16="http://schemas.microsoft.com/office/drawing/2014/main" id="{609082C5-AAA8-52BB-0E36-532BC3B7A61A}"/>
              </a:ext>
            </a:extLst>
          </p:cNvPr>
          <p:cNvSpPr txBox="1"/>
          <p:nvPr/>
        </p:nvSpPr>
        <p:spPr>
          <a:xfrm>
            <a:off x="673270" y="3157382"/>
            <a:ext cx="14076076" cy="1309544"/>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vi-VN" sz="3600" dirty="0"/>
              <a:t>Trình bày ngắn gọn và quan trọng những gì đã làm được trong nghiên cứu để đạt được mục tiêu.</a:t>
            </a:r>
            <a:endParaRPr lang="en-US" sz="3600" kern="0" dirty="0">
              <a:solidFill>
                <a:srgbClr val="CFE2F3">
                  <a:lumMod val="10000"/>
                </a:srgbClr>
              </a:solidFill>
              <a:latin typeface="Arial"/>
              <a:sym typeface="Arial"/>
            </a:endParaRPr>
          </a:p>
        </p:txBody>
      </p:sp>
      <p:sp>
        <p:nvSpPr>
          <p:cNvPr id="235" name="Google Shape;142;p18">
            <a:extLst>
              <a:ext uri="{FF2B5EF4-FFF2-40B4-BE49-F238E27FC236}">
                <a16:creationId xmlns:a16="http://schemas.microsoft.com/office/drawing/2014/main" id="{3FBB0EF5-4B2B-882A-E4FF-5D34F8904DB2}"/>
              </a:ext>
            </a:extLst>
          </p:cNvPr>
          <p:cNvSpPr txBox="1"/>
          <p:nvPr/>
        </p:nvSpPr>
        <p:spPr>
          <a:xfrm>
            <a:off x="1566987" y="5779169"/>
            <a:ext cx="15154026" cy="1944394"/>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en-US" sz="3600"/>
              <a:t>Ví dụ: </a:t>
            </a:r>
          </a:p>
          <a:p>
            <a:pPr lvl="0"/>
            <a:r>
              <a:rPr lang="en-US" sz="3600"/>
              <a:t>8. Kết luận</a:t>
            </a:r>
          </a:p>
          <a:p>
            <a:pPr lvl="0"/>
            <a:r>
              <a:rPr lang="en-US" sz="3600"/>
              <a:t>     </a:t>
            </a:r>
            <a:r>
              <a:rPr lang="vi-VN" sz="3600"/>
              <a:t>Nước </a:t>
            </a:r>
            <a:r>
              <a:rPr lang="vi-VN" sz="3600" dirty="0"/>
              <a:t>hoa đậu bi</a:t>
            </a:r>
            <a:r>
              <a:rPr lang="en-US" sz="3600" dirty="0"/>
              <a:t>ế</a:t>
            </a:r>
            <a:r>
              <a:rPr lang="vi-VN" sz="3600" dirty="0"/>
              <a:t>c là ch</a:t>
            </a:r>
            <a:r>
              <a:rPr lang="en-US" sz="3600" dirty="0"/>
              <a:t>ấ</a:t>
            </a:r>
            <a:r>
              <a:rPr lang="vi-VN" sz="3600" dirty="0"/>
              <a:t>t chỉ thị tự nhiên và có khả nàng đổi màu trong các môi trường có pH khác nhau</a:t>
            </a:r>
            <a:endParaRPr lang="en-US" sz="3600" kern="0" dirty="0">
              <a:solidFill>
                <a:srgbClr val="CFE2F3">
                  <a:lumMod val="10000"/>
                </a:srgbClr>
              </a:solidFill>
              <a:latin typeface="Arial"/>
              <a:sym typeface="Arial"/>
            </a:endParaRPr>
          </a:p>
        </p:txBody>
      </p:sp>
      <p:pic>
        <p:nvPicPr>
          <p:cNvPr id="7170" name="Picture 2" descr="Personalized learning">
            <a:extLst>
              <a:ext uri="{FF2B5EF4-FFF2-40B4-BE49-F238E27FC236}">
                <a16:creationId xmlns:a16="http://schemas.microsoft.com/office/drawing/2014/main" id="{C2FA85F9-8409-FD44-2F9D-E5C21937F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0924" y="2319174"/>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E67C7D9-A282-DAAC-5CEE-D05A3F370D88}"/>
              </a:ext>
            </a:extLst>
          </p:cNvPr>
          <p:cNvSpPr txBox="1"/>
          <p:nvPr/>
        </p:nvSpPr>
        <p:spPr>
          <a:xfrm>
            <a:off x="165318" y="97146"/>
            <a:ext cx="11729316" cy="77579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vi-VN" sz="3600" dirty="0">
                <a:sym typeface="Fira Sans Extra Condensed"/>
              </a:rPr>
              <a:t>1. MÔ TẢ CÁC BƯỚC VIẾT BÁO CÁO</a:t>
            </a:r>
            <a:endParaRPr lang="en-US" sz="3600" dirty="0">
              <a:sym typeface="Fira Sans Extra Condensed"/>
            </a:endParaRPr>
          </a:p>
        </p:txBody>
      </p:sp>
    </p:spTree>
    <p:extLst>
      <p:ext uri="{BB962C8B-B14F-4D97-AF65-F5344CB8AC3E}">
        <p14:creationId xmlns:p14="http://schemas.microsoft.com/office/powerpoint/2010/main" val="13145941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925"/>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31"/>
                                        </p:tgtEl>
                                        <p:attrNameLst>
                                          <p:attrName>style.visibility</p:attrName>
                                        </p:attrNameLst>
                                      </p:cBhvr>
                                      <p:to>
                                        <p:strVal val="visible"/>
                                      </p:to>
                                    </p:set>
                                    <p:animEffect transition="in" filter="randombar(horizontal)">
                                      <p:cBhvr>
                                        <p:cTn id="16" dur="500"/>
                                        <p:tgtEl>
                                          <p:spTgt spid="231"/>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35"/>
                                        </p:tgtEl>
                                        <p:attrNameLst>
                                          <p:attrName>style.visibility</p:attrName>
                                        </p:attrNameLst>
                                      </p:cBhvr>
                                      <p:to>
                                        <p:strVal val="visible"/>
                                      </p:to>
                                    </p:set>
                                    <p:animEffect transition="in" filter="randombar(horizontal)">
                                      <p:cBhvr>
                                        <p:cTn id="20"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783569"/>
            <a:ext cx="18288003" cy="1752598"/>
          </a:xfrm>
          <a:custGeom>
            <a:avLst/>
            <a:gdLst/>
            <a:ahLst/>
            <a:cxnLst/>
            <a:rect l="l" t="t" r="r" b="b"/>
            <a:pathLst>
              <a:path w="5179428" h="778343">
                <a:moveTo>
                  <a:pt x="15747" y="0"/>
                </a:moveTo>
                <a:lnTo>
                  <a:pt x="5163681" y="0"/>
                </a:lnTo>
                <a:cubicBezTo>
                  <a:pt x="5167858" y="0"/>
                  <a:pt x="5171863" y="1659"/>
                  <a:pt x="5174816" y="4612"/>
                </a:cubicBezTo>
                <a:cubicBezTo>
                  <a:pt x="5177769" y="7565"/>
                  <a:pt x="5179428" y="11571"/>
                  <a:pt x="5179428" y="15747"/>
                </a:cubicBezTo>
                <a:lnTo>
                  <a:pt x="5179428" y="762595"/>
                </a:lnTo>
                <a:cubicBezTo>
                  <a:pt x="5179428" y="766772"/>
                  <a:pt x="5177769" y="770777"/>
                  <a:pt x="5174816" y="773730"/>
                </a:cubicBezTo>
                <a:cubicBezTo>
                  <a:pt x="5171863" y="776683"/>
                  <a:pt x="5167858" y="778343"/>
                  <a:pt x="5163681" y="778343"/>
                </a:cubicBezTo>
                <a:lnTo>
                  <a:pt x="15747" y="778343"/>
                </a:lnTo>
                <a:cubicBezTo>
                  <a:pt x="7050" y="778343"/>
                  <a:pt x="0" y="771292"/>
                  <a:pt x="0" y="762595"/>
                </a:cubicBezTo>
                <a:lnTo>
                  <a:pt x="0" y="15747"/>
                </a:lnTo>
                <a:cubicBezTo>
                  <a:pt x="0" y="7050"/>
                  <a:pt x="7050" y="0"/>
                  <a:pt x="15747" y="0"/>
                </a:cubicBezTo>
                <a:close/>
              </a:path>
            </a:pathLst>
          </a:custGeom>
          <a:solidFill>
            <a:srgbClr val="FFDBC3"/>
          </a:solidFill>
          <a:ln w="19050" cap="rnd">
            <a:noFill/>
            <a:prstDash val="solid"/>
            <a:round/>
          </a:ln>
        </p:spPr>
      </p:sp>
      <p:sp>
        <p:nvSpPr>
          <p:cNvPr id="4" name="TextBox 4"/>
          <p:cNvSpPr txBox="1"/>
          <p:nvPr/>
        </p:nvSpPr>
        <p:spPr>
          <a:xfrm>
            <a:off x="-643860" y="884039"/>
            <a:ext cx="19665642" cy="309993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551667" y="1263182"/>
            <a:ext cx="15184667" cy="101566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KHỞI ĐỘNG</a:t>
            </a:r>
          </a:p>
        </p:txBody>
      </p:sp>
      <p:grpSp>
        <p:nvGrpSpPr>
          <p:cNvPr id="22" name="Group 21">
            <a:extLst>
              <a:ext uri="{FF2B5EF4-FFF2-40B4-BE49-F238E27FC236}">
                <a16:creationId xmlns:a16="http://schemas.microsoft.com/office/drawing/2014/main" id="{A3D6005A-2B45-B2E1-A6AE-209B58A5B6B1}"/>
              </a:ext>
            </a:extLst>
          </p:cNvPr>
          <p:cNvGrpSpPr/>
          <p:nvPr/>
        </p:nvGrpSpPr>
        <p:grpSpPr>
          <a:xfrm>
            <a:off x="4112458" y="2863590"/>
            <a:ext cx="9103595" cy="1698616"/>
            <a:chOff x="4112458" y="2863590"/>
            <a:chExt cx="9103595" cy="1698616"/>
          </a:xfrm>
        </p:grpSpPr>
        <p:pic>
          <p:nvPicPr>
            <p:cNvPr id="14" name="Picture 13"/>
            <p:cNvPicPr>
              <a:picLocks noChangeAspect="1"/>
            </p:cNvPicPr>
            <p:nvPr/>
          </p:nvPicPr>
          <p:blipFill>
            <a:blip r:embed="rId2"/>
            <a:stretch>
              <a:fillRect/>
            </a:stretch>
          </p:blipFill>
          <p:spPr>
            <a:xfrm>
              <a:off x="4112458" y="2863590"/>
              <a:ext cx="1185749" cy="1698616"/>
            </a:xfrm>
            <a:prstGeom prst="rect">
              <a:avLst/>
            </a:prstGeom>
          </p:spPr>
        </p:pic>
        <p:sp>
          <p:nvSpPr>
            <p:cNvPr id="20" name="TextBox 19">
              <a:extLst>
                <a:ext uri="{FF2B5EF4-FFF2-40B4-BE49-F238E27FC236}">
                  <a16:creationId xmlns:a16="http://schemas.microsoft.com/office/drawing/2014/main" id="{9D304F7F-9CA1-E79E-CDDB-68B05F054647}"/>
                </a:ext>
              </a:extLst>
            </p:cNvPr>
            <p:cNvSpPr txBox="1"/>
            <p:nvPr/>
          </p:nvSpPr>
          <p:spPr>
            <a:xfrm>
              <a:off x="5293291" y="3109920"/>
              <a:ext cx="7922762" cy="1002710"/>
            </a:xfrm>
            <a:prstGeom prst="rect">
              <a:avLst/>
            </a:prstGeom>
            <a:noFill/>
          </p:spPr>
          <p:txBody>
            <a:bodyPr wrap="square">
              <a:spAutoFit/>
            </a:bodyPr>
            <a:lstStyle/>
            <a:p>
              <a:pPr marL="0" marR="0" algn="just">
                <a:lnSpc>
                  <a:spcPct val="150000"/>
                </a:lnSpc>
                <a:spcBef>
                  <a:spcPts val="0"/>
                </a:spcBef>
                <a:spcAft>
                  <a:spcPts val="0"/>
                </a:spcAft>
              </a:pP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tiến hành thí nghiệm cần:</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Rounded Corners 20">
            <a:extLst>
              <a:ext uri="{FF2B5EF4-FFF2-40B4-BE49-F238E27FC236}">
                <a16:creationId xmlns:a16="http://schemas.microsoft.com/office/drawing/2014/main" id="{0D81E361-D376-4C01-FD57-065E7FC3C90A}"/>
              </a:ext>
            </a:extLst>
          </p:cNvPr>
          <p:cNvSpPr/>
          <p:nvPr/>
        </p:nvSpPr>
        <p:spPr>
          <a:xfrm>
            <a:off x="762000" y="5923888"/>
            <a:ext cx="6916665" cy="309993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Xác định rõ mục đích của thí nghiệm.</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6D42CD9D-BAAB-7A6D-1472-10ACB37BD5AE}"/>
              </a:ext>
            </a:extLst>
          </p:cNvPr>
          <p:cNvSpPr/>
          <p:nvPr/>
        </p:nvSpPr>
        <p:spPr>
          <a:xfrm>
            <a:off x="8616143" y="5923888"/>
            <a:ext cx="8909857" cy="309993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Có hiểu biết rõ ràng về công dụng của từng dụng cụ thí nghiệm, tính chất của từng loại hoá chất.</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19546288-0E44-B7E7-41CB-AE803D19A694}"/>
              </a:ext>
            </a:extLst>
          </p:cNvPr>
          <p:cNvCxnSpPr>
            <a:stCxn id="20" idx="2"/>
            <a:endCxn id="21" idx="0"/>
          </p:cNvCxnSpPr>
          <p:nvPr/>
        </p:nvCxnSpPr>
        <p:spPr>
          <a:xfrm flipH="1">
            <a:off x="4220333" y="4112630"/>
            <a:ext cx="5034339" cy="18112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245A4468-166D-CFC9-3456-8FECDD4528E8}"/>
              </a:ext>
            </a:extLst>
          </p:cNvPr>
          <p:cNvCxnSpPr>
            <a:stCxn id="20" idx="2"/>
          </p:cNvCxnSpPr>
          <p:nvPr/>
        </p:nvCxnSpPr>
        <p:spPr>
          <a:xfrm>
            <a:off x="9254672" y="4112630"/>
            <a:ext cx="3961381" cy="18112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a:extLst>
              <a:ext uri="{FF2B5EF4-FFF2-40B4-BE49-F238E27FC236}">
                <a16:creationId xmlns:a16="http://schemas.microsoft.com/office/drawing/2014/main" id="{D0212E0A-11F6-6F9E-B40B-1BA8FCA839F3}"/>
              </a:ext>
            </a:extLst>
          </p:cNvPr>
          <p:cNvSpPr/>
          <p:nvPr/>
        </p:nvSpPr>
        <p:spPr>
          <a:xfrm>
            <a:off x="1278677" y="5305134"/>
            <a:ext cx="16176698" cy="3271080"/>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2" name="Rectangle 1">
            <a:extLst>
              <a:ext uri="{FF2B5EF4-FFF2-40B4-BE49-F238E27FC236}">
                <a16:creationId xmlns:a16="http://schemas.microsoft.com/office/drawing/2014/main" id="{AFAE2091-C490-4A27-CEF1-D82F7C24EAEE}"/>
              </a:ext>
            </a:extLst>
          </p:cNvPr>
          <p:cNvSpPr/>
          <p:nvPr/>
        </p:nvSpPr>
        <p:spPr>
          <a:xfrm>
            <a:off x="0" y="1"/>
            <a:ext cx="18288000" cy="836418"/>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3" name="Google Shape;142;p18">
            <a:extLst>
              <a:ext uri="{FF2B5EF4-FFF2-40B4-BE49-F238E27FC236}">
                <a16:creationId xmlns:a16="http://schemas.microsoft.com/office/drawing/2014/main" id="{F7021B73-776F-AF73-D2C2-E43ACF6BF51D}"/>
              </a:ext>
            </a:extLst>
          </p:cNvPr>
          <p:cNvSpPr txBox="1"/>
          <p:nvPr/>
        </p:nvSpPr>
        <p:spPr>
          <a:xfrm>
            <a:off x="668189" y="1729551"/>
            <a:ext cx="16782105"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tabLst/>
              <a:defRPr kumimoji="0" sz="2200" b="1" kern="0" spc="0" normalizeH="0" baseline="0">
                <a:ln>
                  <a:noFill/>
                </a:ln>
                <a:solidFill>
                  <a:srgbClr val="943557"/>
                </a:solidFill>
                <a:effectLst/>
                <a:uLnTx/>
                <a:uFillTx/>
                <a:latin typeface="Fira Sans Extra Condensed Medium" panose="020B0604020202020204" charset="0"/>
                <a:ea typeface="Fira Sans Extra Condensed"/>
                <a:cs typeface="Fira Sans Extra Condensed"/>
              </a:defRPr>
            </a:lvl1pPr>
          </a:lstStyle>
          <a:p>
            <a:r>
              <a:rPr lang="en-US" sz="4400">
                <a:solidFill>
                  <a:srgbClr val="FF0000"/>
                </a:solidFill>
                <a:latin typeface="Times New Roman" panose="02020603050405020304" pitchFamily="18" charset="0"/>
                <a:cs typeface="Times New Roman" panose="02020603050405020304" pitchFamily="18" charset="0"/>
              </a:rPr>
              <a:t>LT 1</a:t>
            </a:r>
            <a:r>
              <a:rPr lang="en-US" sz="4400">
                <a:solidFill>
                  <a:schemeClr val="tx1"/>
                </a:solidFill>
                <a:latin typeface="Times New Roman" panose="02020603050405020304" pitchFamily="18" charset="0"/>
                <a:cs typeface="Times New Roman" panose="02020603050405020304" pitchFamily="18" charset="0"/>
              </a:rPr>
              <a:t>: Nêu câu hỏi nghiên cứu khoa học đối với đề tài: “</a:t>
            </a:r>
            <a:r>
              <a:rPr lang="en-US" sz="4400" i="1">
                <a:solidFill>
                  <a:schemeClr val="tx1"/>
                </a:solidFill>
                <a:latin typeface="Times New Roman" panose="02020603050405020304" pitchFamily="18" charset="0"/>
                <a:cs typeface="Times New Roman" panose="02020603050405020304" pitchFamily="18" charset="0"/>
              </a:rPr>
              <a:t>Xác định sự phụ thuộc của cường độ dòng điện trong mạch điện vào hiệu điện thế đặt vào 2 đầu đoạn mạch”</a:t>
            </a:r>
            <a:endParaRPr lang="en-US" sz="4400" i="1" dirty="0">
              <a:solidFill>
                <a:schemeClr val="tx1"/>
              </a:solidFill>
              <a:latin typeface="Times New Roman" panose="02020603050405020304" pitchFamily="18" charset="0"/>
              <a:cs typeface="Times New Roman" panose="02020603050405020304" pitchFamily="18" charset="0"/>
            </a:endParaRPr>
          </a:p>
        </p:txBody>
      </p:sp>
      <p:sp>
        <p:nvSpPr>
          <p:cNvPr id="235" name="Google Shape;142;p18">
            <a:extLst>
              <a:ext uri="{FF2B5EF4-FFF2-40B4-BE49-F238E27FC236}">
                <a16:creationId xmlns:a16="http://schemas.microsoft.com/office/drawing/2014/main" id="{3FBB0EF5-4B2B-882A-E4FF-5D34F8904DB2}"/>
              </a:ext>
            </a:extLst>
          </p:cNvPr>
          <p:cNvSpPr txBox="1"/>
          <p:nvPr/>
        </p:nvSpPr>
        <p:spPr>
          <a:xfrm>
            <a:off x="1566987" y="5779169"/>
            <a:ext cx="15154026" cy="1944394"/>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vi-VN" sz="3600"/>
              <a:t>Câu hỏi nghiên cứu:</a:t>
            </a:r>
            <a:endParaRPr lang="en-US" sz="3600"/>
          </a:p>
          <a:p>
            <a:pPr lvl="0"/>
            <a:r>
              <a:rPr lang="en-US" sz="3600"/>
              <a:t>    </a:t>
            </a:r>
            <a:r>
              <a:rPr lang="vi-VN" sz="3600"/>
              <a:t>"Liệu cường độ dòng điện trong mạch điện có ảnh hưởng đến hiệu điện thế đặt vào hai đầu đoạn mạch hay không, và nếu có, sự phụ thuộc này được xác định như thế nào</a:t>
            </a:r>
            <a:r>
              <a:rPr lang="en-US" sz="3600"/>
              <a:t>?”</a:t>
            </a:r>
            <a:endParaRPr lang="en-US" sz="3600" kern="0" dirty="0">
              <a:solidFill>
                <a:srgbClr val="CFE2F3">
                  <a:lumMod val="10000"/>
                </a:srgbClr>
              </a:solidFill>
              <a:latin typeface="Arial"/>
              <a:sym typeface="Arial"/>
            </a:endParaRPr>
          </a:p>
        </p:txBody>
      </p:sp>
      <p:pic>
        <p:nvPicPr>
          <p:cNvPr id="7170" name="Picture 2" descr="Personalized learning">
            <a:extLst>
              <a:ext uri="{FF2B5EF4-FFF2-40B4-BE49-F238E27FC236}">
                <a16:creationId xmlns:a16="http://schemas.microsoft.com/office/drawing/2014/main" id="{C2FA85F9-8409-FD44-2F9D-E5C21937F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1813" y="2356384"/>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E67C7D9-A282-DAAC-5CEE-D05A3F370D88}"/>
              </a:ext>
            </a:extLst>
          </p:cNvPr>
          <p:cNvSpPr txBox="1"/>
          <p:nvPr/>
        </p:nvSpPr>
        <p:spPr>
          <a:xfrm>
            <a:off x="165318" y="97146"/>
            <a:ext cx="11729316" cy="77579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vi-VN" sz="3600" dirty="0">
                <a:sym typeface="Fira Sans Extra Condensed"/>
              </a:rPr>
              <a:t>1. MÔ TẢ CÁC BƯỚC VIẾT BÁO CÁO</a:t>
            </a:r>
            <a:endParaRPr lang="en-US" sz="3600" dirty="0">
              <a:sym typeface="Fira Sans Extra Condensed"/>
            </a:endParaRPr>
          </a:p>
        </p:txBody>
      </p:sp>
    </p:spTree>
    <p:extLst>
      <p:ext uri="{BB962C8B-B14F-4D97-AF65-F5344CB8AC3E}">
        <p14:creationId xmlns:p14="http://schemas.microsoft.com/office/powerpoint/2010/main" val="8150365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1"/>
                                        </p:tgtEl>
                                        <p:attrNameLst>
                                          <p:attrName>style.visibility</p:attrName>
                                        </p:attrNameLst>
                                      </p:cBhvr>
                                      <p:to>
                                        <p:strVal val="visible"/>
                                      </p:to>
                                    </p:set>
                                    <p:animEffect transition="in" filter="randombar(horizontal)">
                                      <p:cBhvr>
                                        <p:cTn id="12" dur="500"/>
                                        <p:tgtEl>
                                          <p:spTgt spid="231"/>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235"/>
                                        </p:tgtEl>
                                        <p:attrNameLst>
                                          <p:attrName>style.visibility</p:attrName>
                                        </p:attrNameLst>
                                      </p:cBhvr>
                                      <p:to>
                                        <p:strVal val="visible"/>
                                      </p:to>
                                    </p:set>
                                    <p:animEffect transition="in" filter="randombar(horizontal)">
                                      <p:cBhvr>
                                        <p:cTn id="16"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a:extLst>
              <a:ext uri="{FF2B5EF4-FFF2-40B4-BE49-F238E27FC236}">
                <a16:creationId xmlns:a16="http://schemas.microsoft.com/office/drawing/2014/main" id="{D0212E0A-11F6-6F9E-B40B-1BA8FCA839F3}"/>
              </a:ext>
            </a:extLst>
          </p:cNvPr>
          <p:cNvSpPr/>
          <p:nvPr/>
        </p:nvSpPr>
        <p:spPr>
          <a:xfrm>
            <a:off x="1278677" y="5305134"/>
            <a:ext cx="16176698" cy="3724566"/>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2" name="Rectangle 1">
            <a:extLst>
              <a:ext uri="{FF2B5EF4-FFF2-40B4-BE49-F238E27FC236}">
                <a16:creationId xmlns:a16="http://schemas.microsoft.com/office/drawing/2014/main" id="{AFAE2091-C490-4A27-CEF1-D82F7C24EAEE}"/>
              </a:ext>
            </a:extLst>
          </p:cNvPr>
          <p:cNvSpPr/>
          <p:nvPr/>
        </p:nvSpPr>
        <p:spPr>
          <a:xfrm>
            <a:off x="0" y="1"/>
            <a:ext cx="18288000" cy="836418"/>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3" name="Google Shape;142;p18">
            <a:extLst>
              <a:ext uri="{FF2B5EF4-FFF2-40B4-BE49-F238E27FC236}">
                <a16:creationId xmlns:a16="http://schemas.microsoft.com/office/drawing/2014/main" id="{F7021B73-776F-AF73-D2C2-E43ACF6BF51D}"/>
              </a:ext>
            </a:extLst>
          </p:cNvPr>
          <p:cNvSpPr txBox="1"/>
          <p:nvPr/>
        </p:nvSpPr>
        <p:spPr>
          <a:xfrm>
            <a:off x="668189" y="1729551"/>
            <a:ext cx="16782105"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tabLst/>
              <a:defRPr kumimoji="0" sz="2200" b="1" kern="0" spc="0" normalizeH="0" baseline="0">
                <a:ln>
                  <a:noFill/>
                </a:ln>
                <a:solidFill>
                  <a:srgbClr val="943557"/>
                </a:solidFill>
                <a:effectLst/>
                <a:uLnTx/>
                <a:uFillTx/>
                <a:latin typeface="Fira Sans Extra Condensed Medium" panose="020B0604020202020204" charset="0"/>
                <a:ea typeface="Fira Sans Extra Condensed"/>
                <a:cs typeface="Fira Sans Extra Condensed"/>
              </a:defRPr>
            </a:lvl1pPr>
          </a:lstStyle>
          <a:p>
            <a:r>
              <a:rPr lang="en-US" sz="4400">
                <a:solidFill>
                  <a:srgbClr val="FF0000"/>
                </a:solidFill>
                <a:latin typeface="Times New Roman" panose="02020603050405020304" pitchFamily="18" charset="0"/>
                <a:cs typeface="Times New Roman" panose="02020603050405020304" pitchFamily="18" charset="0"/>
              </a:rPr>
              <a:t>LT 2</a:t>
            </a:r>
            <a:r>
              <a:rPr lang="en-US" sz="4400">
                <a:solidFill>
                  <a:schemeClr val="tx1"/>
                </a:solidFill>
                <a:latin typeface="Times New Roman" panose="02020603050405020304" pitchFamily="18" charset="0"/>
                <a:cs typeface="Times New Roman" panose="02020603050405020304" pitchFamily="18" charset="0"/>
              </a:rPr>
              <a:t>: </a:t>
            </a:r>
            <a:r>
              <a:rPr lang="vi-VN" sz="4400">
                <a:solidFill>
                  <a:schemeClr val="tx1"/>
                </a:solidFill>
                <a:latin typeface="Times New Roman" panose="02020603050405020304" pitchFamily="18" charset="0"/>
                <a:cs typeface="Times New Roman" panose="02020603050405020304" pitchFamily="18" charset="0"/>
              </a:rPr>
              <a:t>Nêu tiến trình hoạt động khi thực hiện nghiên cứu về cường độ dòng điện ở bài luyện tập 1.</a:t>
            </a:r>
            <a:endParaRPr lang="en-US" sz="4400" i="1" dirty="0">
              <a:solidFill>
                <a:schemeClr val="tx1"/>
              </a:solidFill>
              <a:latin typeface="Times New Roman" panose="02020603050405020304" pitchFamily="18" charset="0"/>
              <a:cs typeface="Times New Roman" panose="02020603050405020304" pitchFamily="18" charset="0"/>
            </a:endParaRPr>
          </a:p>
        </p:txBody>
      </p:sp>
      <p:sp>
        <p:nvSpPr>
          <p:cNvPr id="235" name="Google Shape;142;p18">
            <a:extLst>
              <a:ext uri="{FF2B5EF4-FFF2-40B4-BE49-F238E27FC236}">
                <a16:creationId xmlns:a16="http://schemas.microsoft.com/office/drawing/2014/main" id="{3FBB0EF5-4B2B-882A-E4FF-5D34F8904DB2}"/>
              </a:ext>
            </a:extLst>
          </p:cNvPr>
          <p:cNvSpPr txBox="1"/>
          <p:nvPr/>
        </p:nvSpPr>
        <p:spPr>
          <a:xfrm>
            <a:off x="1566986" y="6195220"/>
            <a:ext cx="16111413" cy="1944394"/>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vi-VN" sz="4000">
                <a:latin typeface="Times New Roman" panose="02020603050405020304" pitchFamily="18" charset="0"/>
                <a:cs typeface="Times New Roman" panose="02020603050405020304" pitchFamily="18" charset="0"/>
              </a:rPr>
              <a:t>Bước 1: Lựa chọn phương pháp và thí nghiệm để tìm hiểu về sự phụ thuộc cường độ dòng điện vào hiệu điện thế</a:t>
            </a:r>
            <a:endParaRPr lang="en-US" sz="4000">
              <a:latin typeface="Times New Roman" panose="02020603050405020304" pitchFamily="18" charset="0"/>
              <a:cs typeface="Times New Roman" panose="02020603050405020304" pitchFamily="18" charset="0"/>
            </a:endParaRPr>
          </a:p>
          <a:p>
            <a:pPr lvl="0"/>
            <a:r>
              <a:rPr lang="vi-VN" sz="4000">
                <a:latin typeface="Times New Roman" panose="02020603050405020304" pitchFamily="18" charset="0"/>
                <a:cs typeface="Times New Roman" panose="02020603050405020304" pitchFamily="18" charset="0"/>
              </a:rPr>
              <a:t>Bước 2: Tiến hành thực hiện thí nghiệm</a:t>
            </a:r>
            <a:endParaRPr lang="en-US" sz="4000">
              <a:latin typeface="Times New Roman" panose="02020603050405020304" pitchFamily="18" charset="0"/>
              <a:cs typeface="Times New Roman" panose="02020603050405020304" pitchFamily="18" charset="0"/>
            </a:endParaRPr>
          </a:p>
          <a:p>
            <a:pPr lvl="0"/>
            <a:r>
              <a:rPr lang="vi-VN" sz="4000">
                <a:latin typeface="Times New Roman" panose="02020603050405020304" pitchFamily="18" charset="0"/>
                <a:cs typeface="Times New Roman" panose="02020603050405020304" pitchFamily="18" charset="0"/>
              </a:rPr>
              <a:t>Bước 3: Xử lí kết quả</a:t>
            </a:r>
            <a:endParaRPr lang="en-US" sz="4000">
              <a:latin typeface="Times New Roman" panose="02020603050405020304" pitchFamily="18" charset="0"/>
              <a:cs typeface="Times New Roman" panose="02020603050405020304" pitchFamily="18" charset="0"/>
            </a:endParaRPr>
          </a:p>
          <a:p>
            <a:pPr lvl="0"/>
            <a:r>
              <a:rPr lang="vi-VN" sz="4000">
                <a:latin typeface="Times New Roman" panose="02020603050405020304" pitchFamily="18" charset="0"/>
                <a:cs typeface="Times New Roman" panose="02020603050405020304" pitchFamily="18" charset="0"/>
              </a:rPr>
              <a:t>Bướ 4: Báo</a:t>
            </a:r>
            <a:r>
              <a:rPr lang="en-US" sz="4000">
                <a:latin typeface="Times New Roman" panose="02020603050405020304" pitchFamily="18" charset="0"/>
                <a:cs typeface="Times New Roman" panose="02020603050405020304" pitchFamily="18" charset="0"/>
              </a:rPr>
              <a:t> cáo</a:t>
            </a:r>
            <a:endParaRPr lang="en-US" sz="4000" kern="0" dirty="0">
              <a:solidFill>
                <a:srgbClr val="CFE2F3">
                  <a:lumMod val="10000"/>
                </a:srgbClr>
              </a:solidFill>
              <a:latin typeface="Times New Roman" panose="02020603050405020304" pitchFamily="18" charset="0"/>
              <a:cs typeface="Times New Roman" panose="02020603050405020304" pitchFamily="18" charset="0"/>
              <a:sym typeface="Arial"/>
            </a:endParaRPr>
          </a:p>
        </p:txBody>
      </p:sp>
      <p:pic>
        <p:nvPicPr>
          <p:cNvPr id="7170" name="Picture 2" descr="Personalized learning">
            <a:extLst>
              <a:ext uri="{FF2B5EF4-FFF2-40B4-BE49-F238E27FC236}">
                <a16:creationId xmlns:a16="http://schemas.microsoft.com/office/drawing/2014/main" id="{C2FA85F9-8409-FD44-2F9D-E5C21937F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1813" y="2356384"/>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E67C7D9-A282-DAAC-5CEE-D05A3F370D88}"/>
              </a:ext>
            </a:extLst>
          </p:cNvPr>
          <p:cNvSpPr txBox="1"/>
          <p:nvPr/>
        </p:nvSpPr>
        <p:spPr>
          <a:xfrm>
            <a:off x="165318" y="97146"/>
            <a:ext cx="11729316" cy="77579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vi-VN" sz="3600" dirty="0">
                <a:sym typeface="Fira Sans Extra Condensed"/>
              </a:rPr>
              <a:t>1. MÔ TẢ CÁC BƯỚC VIẾT BÁO CÁO</a:t>
            </a:r>
            <a:endParaRPr lang="en-US" sz="3600" dirty="0">
              <a:sym typeface="Fira Sans Extra Condensed"/>
            </a:endParaRPr>
          </a:p>
        </p:txBody>
      </p:sp>
    </p:spTree>
    <p:extLst>
      <p:ext uri="{BB962C8B-B14F-4D97-AF65-F5344CB8AC3E}">
        <p14:creationId xmlns:p14="http://schemas.microsoft.com/office/powerpoint/2010/main" val="11622507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1"/>
                                        </p:tgtEl>
                                        <p:attrNameLst>
                                          <p:attrName>style.visibility</p:attrName>
                                        </p:attrNameLst>
                                      </p:cBhvr>
                                      <p:to>
                                        <p:strVal val="visible"/>
                                      </p:to>
                                    </p:set>
                                    <p:animEffect transition="in" filter="randombar(horizontal)">
                                      <p:cBhvr>
                                        <p:cTn id="12" dur="500"/>
                                        <p:tgtEl>
                                          <p:spTgt spid="231"/>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235"/>
                                        </p:tgtEl>
                                        <p:attrNameLst>
                                          <p:attrName>style.visibility</p:attrName>
                                        </p:attrNameLst>
                                      </p:cBhvr>
                                      <p:to>
                                        <p:strVal val="visible"/>
                                      </p:to>
                                    </p:set>
                                    <p:animEffect transition="in" filter="randombar(horizontal)">
                                      <p:cBhvr>
                                        <p:cTn id="16"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AE2091-C490-4A27-CEF1-D82F7C24EAEE}"/>
              </a:ext>
            </a:extLst>
          </p:cNvPr>
          <p:cNvSpPr/>
          <p:nvPr/>
        </p:nvSpPr>
        <p:spPr>
          <a:xfrm>
            <a:off x="0" y="1"/>
            <a:ext cx="18288000" cy="836418"/>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3" name="Google Shape;142;p18">
            <a:extLst>
              <a:ext uri="{FF2B5EF4-FFF2-40B4-BE49-F238E27FC236}">
                <a16:creationId xmlns:a16="http://schemas.microsoft.com/office/drawing/2014/main" id="{F7021B73-776F-AF73-D2C2-E43ACF6BF51D}"/>
              </a:ext>
            </a:extLst>
          </p:cNvPr>
          <p:cNvSpPr txBox="1"/>
          <p:nvPr/>
        </p:nvSpPr>
        <p:spPr>
          <a:xfrm>
            <a:off x="668189" y="1729551"/>
            <a:ext cx="16782105"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tabLst/>
              <a:defRPr kumimoji="0" sz="2200" b="1" kern="0" spc="0" normalizeH="0" baseline="0">
                <a:ln>
                  <a:noFill/>
                </a:ln>
                <a:solidFill>
                  <a:srgbClr val="943557"/>
                </a:solidFill>
                <a:effectLst/>
                <a:uLnTx/>
                <a:uFillTx/>
                <a:latin typeface="Fira Sans Extra Condensed Medium" panose="020B0604020202020204" charset="0"/>
                <a:ea typeface="Fira Sans Extra Condensed"/>
                <a:cs typeface="Fira Sans Extra Condensed"/>
              </a:defRPr>
            </a:lvl1pPr>
          </a:lstStyle>
          <a:p>
            <a:r>
              <a:rPr lang="vi-VN" sz="4400">
                <a:solidFill>
                  <a:srgbClr val="FF0000"/>
                </a:solidFill>
                <a:latin typeface="Times New Roman" panose="02020603050405020304" pitchFamily="18" charset="0"/>
                <a:cs typeface="Times New Roman" panose="02020603050405020304" pitchFamily="18" charset="0"/>
              </a:rPr>
              <a:t>Bướ</a:t>
            </a:r>
            <a:r>
              <a:rPr lang="en-US" sz="4400">
                <a:solidFill>
                  <a:srgbClr val="FF0000"/>
                </a:solidFill>
                <a:latin typeface="Times New Roman" panose="02020603050405020304" pitchFamily="18" charset="0"/>
                <a:cs typeface="Times New Roman" panose="02020603050405020304" pitchFamily="18" charset="0"/>
              </a:rPr>
              <a:t>c 1: Trình bày</a:t>
            </a:r>
            <a:endParaRPr lang="en-US" sz="4400" i="1" dirty="0">
              <a:solidFill>
                <a:schemeClr val="tx1"/>
              </a:solidFill>
              <a:latin typeface="Times New Roman" panose="02020603050405020304" pitchFamily="18" charset="0"/>
              <a:cs typeface="Times New Roman" panose="02020603050405020304" pitchFamily="18" charset="0"/>
            </a:endParaRPr>
          </a:p>
        </p:txBody>
      </p:sp>
      <p:sp>
        <p:nvSpPr>
          <p:cNvPr id="235" name="Google Shape;142;p18">
            <a:extLst>
              <a:ext uri="{FF2B5EF4-FFF2-40B4-BE49-F238E27FC236}">
                <a16:creationId xmlns:a16="http://schemas.microsoft.com/office/drawing/2014/main" id="{3FBB0EF5-4B2B-882A-E4FF-5D34F8904DB2}"/>
              </a:ext>
            </a:extLst>
          </p:cNvPr>
          <p:cNvSpPr txBox="1"/>
          <p:nvPr/>
        </p:nvSpPr>
        <p:spPr>
          <a:xfrm>
            <a:off x="609600" y="4257349"/>
            <a:ext cx="16111413" cy="41148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en-US" sz="4000">
                <a:latin typeface="Times New Roman" panose="02020603050405020304" pitchFamily="18" charset="0"/>
                <a:cs typeface="Times New Roman" panose="02020603050405020304" pitchFamily="18" charset="0"/>
              </a:rPr>
              <a:t>Người NC giới thiệu các nội dung cơ bản:</a:t>
            </a:r>
          </a:p>
          <a:p>
            <a:pPr marL="571500" lvl="0" indent="-571500">
              <a:buFontTx/>
              <a:buChar char="-"/>
            </a:pPr>
            <a:r>
              <a:rPr lang="en-US" sz="4000">
                <a:latin typeface="Times New Roman" panose="02020603050405020304" pitchFamily="18" charset="0"/>
                <a:cs typeface="Times New Roman" panose="02020603050405020304" pitchFamily="18" charset="0"/>
              </a:rPr>
              <a:t>Nêu đầy đủ mục đích, câu hỏi NC, giả thuyết, phương pháp, kế hoạch NC</a:t>
            </a:r>
          </a:p>
          <a:p>
            <a:pPr marL="571500" lvl="0" indent="-571500">
              <a:buFontTx/>
              <a:buChar char="-"/>
            </a:pPr>
            <a:r>
              <a:rPr lang="en-US" sz="4000">
                <a:latin typeface="Times New Roman" panose="02020603050405020304" pitchFamily="18" charset="0"/>
                <a:cs typeface="Times New Roman" panose="02020603050405020304" pitchFamily="18" charset="0"/>
              </a:rPr>
              <a:t>Nêu cách thu thập thông tin (thực hiện khảo sát, điều tra, làm TN…)</a:t>
            </a:r>
          </a:p>
          <a:p>
            <a:pPr marL="571500" lvl="0" indent="-571500">
              <a:buFontTx/>
              <a:buChar char="-"/>
            </a:pPr>
            <a:r>
              <a:rPr lang="en-US" sz="4000">
                <a:latin typeface="Times New Roman" panose="02020603050405020304" pitchFamily="18" charset="0"/>
                <a:cs typeface="Times New Roman" panose="02020603050405020304" pitchFamily="18" charset="0"/>
              </a:rPr>
              <a:t>Nêu kết quả thu được, cách xử lí</a:t>
            </a:r>
          </a:p>
          <a:p>
            <a:pPr marL="571500" lvl="0" indent="-571500">
              <a:buFontTx/>
              <a:buChar char="-"/>
            </a:pPr>
            <a:r>
              <a:rPr lang="en-US" sz="4000">
                <a:latin typeface="Times New Roman" panose="02020603050405020304" pitchFamily="18" charset="0"/>
                <a:cs typeface="Times New Roman" panose="02020603050405020304" pitchFamily="18" charset="0"/>
              </a:rPr>
              <a:t>Nêu nhận xét, bình luận </a:t>
            </a:r>
            <a:r>
              <a:rPr lang="en-US" sz="4000">
                <a:latin typeface="Times New Roman" panose="02020603050405020304" pitchFamily="18" charset="0"/>
                <a:cs typeface="Times New Roman" panose="02020603050405020304" pitchFamily="18" charset="0"/>
                <a:sym typeface="Wingdings" panose="05000000000000000000" pitchFamily="2" charset="2"/>
              </a:rPr>
              <a:t> rút ra KL</a:t>
            </a:r>
            <a:endParaRPr lang="en-US" sz="4000">
              <a:latin typeface="Times New Roman" panose="02020603050405020304" pitchFamily="18" charset="0"/>
              <a:cs typeface="Times New Roman" panose="02020603050405020304" pitchFamily="18" charset="0"/>
            </a:endParaRPr>
          </a:p>
        </p:txBody>
      </p:sp>
      <p:pic>
        <p:nvPicPr>
          <p:cNvPr id="7170" name="Picture 2" descr="Personalized learning">
            <a:extLst>
              <a:ext uri="{FF2B5EF4-FFF2-40B4-BE49-F238E27FC236}">
                <a16:creationId xmlns:a16="http://schemas.microsoft.com/office/drawing/2014/main" id="{C2FA85F9-8409-FD44-2F9D-E5C21937F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1813" y="2356384"/>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E67C7D9-A282-DAAC-5CEE-D05A3F370D88}"/>
              </a:ext>
            </a:extLst>
          </p:cNvPr>
          <p:cNvSpPr txBox="1"/>
          <p:nvPr/>
        </p:nvSpPr>
        <p:spPr>
          <a:xfrm>
            <a:off x="165318" y="97146"/>
            <a:ext cx="11729316" cy="77579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sz="3600" dirty="0">
                <a:sym typeface="Fira Sans Extra Condensed"/>
              </a:rPr>
              <a:t>2</a:t>
            </a:r>
            <a:r>
              <a:rPr lang="vi-VN" sz="3600">
                <a:sym typeface="Fira Sans Extra Condensed"/>
              </a:rPr>
              <a:t>. </a:t>
            </a:r>
            <a:r>
              <a:rPr lang="en-US" sz="3600">
                <a:sym typeface="Fira Sans Extra Condensed"/>
              </a:rPr>
              <a:t>QUI TRÌNH TRÌNH BÀY BÁO CÁO KHOA HỌC</a:t>
            </a:r>
            <a:endParaRPr lang="en-US" sz="3600" dirty="0">
              <a:sym typeface="Fira Sans Extra Condensed"/>
            </a:endParaRPr>
          </a:p>
        </p:txBody>
      </p:sp>
    </p:spTree>
    <p:extLst>
      <p:ext uri="{BB962C8B-B14F-4D97-AF65-F5344CB8AC3E}">
        <p14:creationId xmlns:p14="http://schemas.microsoft.com/office/powerpoint/2010/main" val="23892708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825"/>
                            </p:stCondLst>
                            <p:childTnLst>
                              <p:par>
                                <p:cTn id="9" presetID="14" presetClass="entr" presetSubtype="10" fill="hold" grpId="0" nodeType="afterEffect">
                                  <p:stCondLst>
                                    <p:cond delay="0"/>
                                  </p:stCondLst>
                                  <p:childTnLst>
                                    <p:set>
                                      <p:cBhvr>
                                        <p:cTn id="10" dur="1" fill="hold">
                                          <p:stCondLst>
                                            <p:cond delay="0"/>
                                          </p:stCondLst>
                                        </p:cTn>
                                        <p:tgtEl>
                                          <p:spTgt spid="235"/>
                                        </p:tgtEl>
                                        <p:attrNameLst>
                                          <p:attrName>style.visibility</p:attrName>
                                        </p:attrNameLst>
                                      </p:cBhvr>
                                      <p:to>
                                        <p:strVal val="visible"/>
                                      </p:to>
                                    </p:set>
                                    <p:animEffect transition="in" filter="randombar(horizontal)">
                                      <p:cBhvr>
                                        <p:cTn id="1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AE2091-C490-4A27-CEF1-D82F7C24EAEE}"/>
              </a:ext>
            </a:extLst>
          </p:cNvPr>
          <p:cNvSpPr/>
          <p:nvPr/>
        </p:nvSpPr>
        <p:spPr>
          <a:xfrm>
            <a:off x="0" y="1"/>
            <a:ext cx="18288000" cy="836418"/>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3" name="Google Shape;142;p18">
            <a:extLst>
              <a:ext uri="{FF2B5EF4-FFF2-40B4-BE49-F238E27FC236}">
                <a16:creationId xmlns:a16="http://schemas.microsoft.com/office/drawing/2014/main" id="{F7021B73-776F-AF73-D2C2-E43ACF6BF51D}"/>
              </a:ext>
            </a:extLst>
          </p:cNvPr>
          <p:cNvSpPr txBox="1"/>
          <p:nvPr/>
        </p:nvSpPr>
        <p:spPr>
          <a:xfrm>
            <a:off x="752947" y="1519966"/>
            <a:ext cx="16782105"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tabLst/>
              <a:defRPr kumimoji="0" sz="2200" b="1" kern="0" spc="0" normalizeH="0" baseline="0">
                <a:ln>
                  <a:noFill/>
                </a:ln>
                <a:solidFill>
                  <a:srgbClr val="943557"/>
                </a:solidFill>
                <a:effectLst/>
                <a:uLnTx/>
                <a:uFillTx/>
                <a:latin typeface="Fira Sans Extra Condensed Medium" panose="020B0604020202020204" charset="0"/>
                <a:ea typeface="Fira Sans Extra Condensed"/>
                <a:cs typeface="Fira Sans Extra Condensed"/>
              </a:defRPr>
            </a:lvl1pPr>
          </a:lstStyle>
          <a:p>
            <a:r>
              <a:rPr lang="vi-VN" sz="4400">
                <a:solidFill>
                  <a:srgbClr val="FF0000"/>
                </a:solidFill>
                <a:latin typeface="Times New Roman" panose="02020603050405020304" pitchFamily="18" charset="0"/>
                <a:cs typeface="Times New Roman" panose="02020603050405020304" pitchFamily="18" charset="0"/>
              </a:rPr>
              <a:t>Bướ</a:t>
            </a:r>
            <a:r>
              <a:rPr lang="en-US" sz="4400">
                <a:solidFill>
                  <a:srgbClr val="FF0000"/>
                </a:solidFill>
                <a:latin typeface="Times New Roman" panose="02020603050405020304" pitchFamily="18" charset="0"/>
                <a:cs typeface="Times New Roman" panose="02020603050405020304" pitchFamily="18" charset="0"/>
              </a:rPr>
              <a:t>c 2: Xin ý kiến trao đổi, góp ý</a:t>
            </a:r>
            <a:endParaRPr lang="en-US" sz="4400" i="1" dirty="0">
              <a:solidFill>
                <a:schemeClr val="tx1"/>
              </a:solidFill>
              <a:latin typeface="Times New Roman" panose="02020603050405020304" pitchFamily="18" charset="0"/>
              <a:cs typeface="Times New Roman" panose="02020603050405020304" pitchFamily="18" charset="0"/>
            </a:endParaRPr>
          </a:p>
        </p:txBody>
      </p:sp>
      <p:sp>
        <p:nvSpPr>
          <p:cNvPr id="235" name="Google Shape;142;p18">
            <a:extLst>
              <a:ext uri="{FF2B5EF4-FFF2-40B4-BE49-F238E27FC236}">
                <a16:creationId xmlns:a16="http://schemas.microsoft.com/office/drawing/2014/main" id="{3FBB0EF5-4B2B-882A-E4FF-5D34F8904DB2}"/>
              </a:ext>
            </a:extLst>
          </p:cNvPr>
          <p:cNvSpPr txBox="1"/>
          <p:nvPr/>
        </p:nvSpPr>
        <p:spPr>
          <a:xfrm>
            <a:off x="609600" y="4257349"/>
            <a:ext cx="16111413" cy="2943551"/>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en-US" sz="4000">
                <a:latin typeface="Times New Roman" panose="02020603050405020304" pitchFamily="18" charset="0"/>
                <a:cs typeface="Times New Roman" panose="02020603050405020304" pitchFamily="18" charset="0"/>
              </a:rPr>
              <a:t>- Người tham gia nêu ý kiến, câu hỏi cho từng nội dung</a:t>
            </a:r>
          </a:p>
          <a:p>
            <a:pPr lvl="0"/>
            <a:r>
              <a:rPr lang="en-US" sz="4000">
                <a:latin typeface="Times New Roman" panose="02020603050405020304" pitchFamily="18" charset="0"/>
                <a:cs typeface="Times New Roman" panose="02020603050405020304" pitchFamily="18" charset="0"/>
              </a:rPr>
              <a:t>- Người NC trả lời các câu hỏi đó, ghi nhận các ý kiến đóng góp</a:t>
            </a:r>
          </a:p>
          <a:p>
            <a:pPr lvl="0"/>
            <a:r>
              <a:rPr lang="en-US" sz="4000">
                <a:latin typeface="Times New Roman" panose="02020603050405020304" pitchFamily="18" charset="0"/>
                <a:cs typeface="Times New Roman" panose="02020603050405020304" pitchFamily="18" charset="0"/>
              </a:rPr>
              <a:t>giới thiệu các nội dung cơ bản:</a:t>
            </a:r>
          </a:p>
        </p:txBody>
      </p:sp>
      <p:pic>
        <p:nvPicPr>
          <p:cNvPr id="7170" name="Picture 2" descr="Personalized learning">
            <a:extLst>
              <a:ext uri="{FF2B5EF4-FFF2-40B4-BE49-F238E27FC236}">
                <a16:creationId xmlns:a16="http://schemas.microsoft.com/office/drawing/2014/main" id="{C2FA85F9-8409-FD44-2F9D-E5C21937F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1813" y="2356384"/>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E67C7D9-A282-DAAC-5CEE-D05A3F370D88}"/>
              </a:ext>
            </a:extLst>
          </p:cNvPr>
          <p:cNvSpPr txBox="1"/>
          <p:nvPr/>
        </p:nvSpPr>
        <p:spPr>
          <a:xfrm>
            <a:off x="165318" y="97146"/>
            <a:ext cx="11729316" cy="77579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sz="3600" dirty="0">
                <a:sym typeface="Fira Sans Extra Condensed"/>
              </a:rPr>
              <a:t>2</a:t>
            </a:r>
            <a:r>
              <a:rPr lang="vi-VN" sz="3600">
                <a:sym typeface="Fira Sans Extra Condensed"/>
              </a:rPr>
              <a:t>. </a:t>
            </a:r>
            <a:r>
              <a:rPr lang="en-US" sz="3600">
                <a:sym typeface="Fira Sans Extra Condensed"/>
              </a:rPr>
              <a:t>QUI TRÌNH TRÌNH BÀY BÁO CÁO KHOA HỌC</a:t>
            </a:r>
            <a:endParaRPr lang="en-US" sz="3600" dirty="0">
              <a:sym typeface="Fira Sans Extra Condensed"/>
            </a:endParaRPr>
          </a:p>
        </p:txBody>
      </p:sp>
    </p:spTree>
    <p:extLst>
      <p:ext uri="{BB962C8B-B14F-4D97-AF65-F5344CB8AC3E}">
        <p14:creationId xmlns:p14="http://schemas.microsoft.com/office/powerpoint/2010/main" val="5913228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1125"/>
                            </p:stCondLst>
                            <p:childTnLst>
                              <p:par>
                                <p:cTn id="9" presetID="14" presetClass="entr" presetSubtype="10" fill="hold" grpId="0" nodeType="afterEffect">
                                  <p:stCondLst>
                                    <p:cond delay="0"/>
                                  </p:stCondLst>
                                  <p:childTnLst>
                                    <p:set>
                                      <p:cBhvr>
                                        <p:cTn id="10" dur="1" fill="hold">
                                          <p:stCondLst>
                                            <p:cond delay="0"/>
                                          </p:stCondLst>
                                        </p:cTn>
                                        <p:tgtEl>
                                          <p:spTgt spid="235"/>
                                        </p:tgtEl>
                                        <p:attrNameLst>
                                          <p:attrName>style.visibility</p:attrName>
                                        </p:attrNameLst>
                                      </p:cBhvr>
                                      <p:to>
                                        <p:strVal val="visible"/>
                                      </p:to>
                                    </p:set>
                                    <p:animEffect transition="in" filter="randombar(horizontal)">
                                      <p:cBhvr>
                                        <p:cTn id="1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AE2091-C490-4A27-CEF1-D82F7C24EAEE}"/>
              </a:ext>
            </a:extLst>
          </p:cNvPr>
          <p:cNvSpPr/>
          <p:nvPr/>
        </p:nvSpPr>
        <p:spPr>
          <a:xfrm>
            <a:off x="0" y="1"/>
            <a:ext cx="18288000" cy="836418"/>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CFE2F3"/>
              </a:solidFill>
              <a:latin typeface="Arial"/>
              <a:sym typeface="Arial"/>
            </a:endParaRPr>
          </a:p>
        </p:txBody>
      </p:sp>
      <p:sp>
        <p:nvSpPr>
          <p:cNvPr id="3" name="Google Shape;142;p18">
            <a:extLst>
              <a:ext uri="{FF2B5EF4-FFF2-40B4-BE49-F238E27FC236}">
                <a16:creationId xmlns:a16="http://schemas.microsoft.com/office/drawing/2014/main" id="{F7021B73-776F-AF73-D2C2-E43ACF6BF51D}"/>
              </a:ext>
            </a:extLst>
          </p:cNvPr>
          <p:cNvSpPr txBox="1"/>
          <p:nvPr/>
        </p:nvSpPr>
        <p:spPr>
          <a:xfrm>
            <a:off x="752947" y="1519966"/>
            <a:ext cx="16782105"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tabLst/>
              <a:defRPr kumimoji="0" sz="2200" b="1" kern="0" spc="0" normalizeH="0" baseline="0">
                <a:ln>
                  <a:noFill/>
                </a:ln>
                <a:solidFill>
                  <a:srgbClr val="943557"/>
                </a:solidFill>
                <a:effectLst/>
                <a:uLnTx/>
                <a:uFillTx/>
                <a:latin typeface="Fira Sans Extra Condensed Medium" panose="020B0604020202020204" charset="0"/>
                <a:ea typeface="Fira Sans Extra Condensed"/>
                <a:cs typeface="Fira Sans Extra Condensed"/>
              </a:defRPr>
            </a:lvl1pPr>
          </a:lstStyle>
          <a:p>
            <a:r>
              <a:rPr lang="vi-VN" sz="4400">
                <a:solidFill>
                  <a:srgbClr val="FF0000"/>
                </a:solidFill>
                <a:latin typeface="Times New Roman" panose="02020603050405020304" pitchFamily="18" charset="0"/>
                <a:cs typeface="Times New Roman" panose="02020603050405020304" pitchFamily="18" charset="0"/>
              </a:rPr>
              <a:t>Bướ</a:t>
            </a:r>
            <a:r>
              <a:rPr lang="en-US" sz="4400">
                <a:solidFill>
                  <a:srgbClr val="FF0000"/>
                </a:solidFill>
                <a:latin typeface="Times New Roman" panose="02020603050405020304" pitchFamily="18" charset="0"/>
                <a:cs typeface="Times New Roman" panose="02020603050405020304" pitchFamily="18" charset="0"/>
              </a:rPr>
              <a:t>c 3: Hoàn thiện báo cáo</a:t>
            </a:r>
            <a:endParaRPr lang="en-US" sz="4400" i="1" dirty="0">
              <a:solidFill>
                <a:schemeClr val="tx1"/>
              </a:solidFill>
              <a:latin typeface="Times New Roman" panose="02020603050405020304" pitchFamily="18" charset="0"/>
              <a:cs typeface="Times New Roman" panose="02020603050405020304" pitchFamily="18" charset="0"/>
            </a:endParaRPr>
          </a:p>
        </p:txBody>
      </p:sp>
      <p:sp>
        <p:nvSpPr>
          <p:cNvPr id="235" name="Google Shape;142;p18">
            <a:extLst>
              <a:ext uri="{FF2B5EF4-FFF2-40B4-BE49-F238E27FC236}">
                <a16:creationId xmlns:a16="http://schemas.microsoft.com/office/drawing/2014/main" id="{3FBB0EF5-4B2B-882A-E4FF-5D34F8904DB2}"/>
              </a:ext>
            </a:extLst>
          </p:cNvPr>
          <p:cNvSpPr txBox="1"/>
          <p:nvPr/>
        </p:nvSpPr>
        <p:spPr>
          <a:xfrm>
            <a:off x="165318" y="2356385"/>
            <a:ext cx="16111413" cy="202511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marL="571500" lvl="0" indent="-571500">
              <a:buFontTx/>
              <a:buChar char="-"/>
            </a:pPr>
            <a:r>
              <a:rPr lang="en-US" sz="4000">
                <a:latin typeface="Times New Roman" panose="02020603050405020304" pitchFamily="18" charset="0"/>
                <a:cs typeface="Times New Roman" panose="02020603050405020304" pitchFamily="18" charset="0"/>
              </a:rPr>
              <a:t>Người NC dựa vào nội dung trao đổi để hoàn thiện lại báo cáo hoặc thực hiện điều chỉnh mở rộng</a:t>
            </a:r>
          </a:p>
        </p:txBody>
      </p:sp>
      <p:pic>
        <p:nvPicPr>
          <p:cNvPr id="7170" name="Picture 2" descr="Personalized learning">
            <a:extLst>
              <a:ext uri="{FF2B5EF4-FFF2-40B4-BE49-F238E27FC236}">
                <a16:creationId xmlns:a16="http://schemas.microsoft.com/office/drawing/2014/main" id="{C2FA85F9-8409-FD44-2F9D-E5C21937F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56993" y="97146"/>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E67C7D9-A282-DAAC-5CEE-D05A3F370D88}"/>
              </a:ext>
            </a:extLst>
          </p:cNvPr>
          <p:cNvSpPr txBox="1"/>
          <p:nvPr/>
        </p:nvSpPr>
        <p:spPr>
          <a:xfrm>
            <a:off x="165318" y="97146"/>
            <a:ext cx="11729316" cy="77579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sz="3600" dirty="0">
                <a:sym typeface="Fira Sans Extra Condensed"/>
              </a:rPr>
              <a:t>2</a:t>
            </a:r>
            <a:r>
              <a:rPr lang="vi-VN" sz="3600">
                <a:sym typeface="Fira Sans Extra Condensed"/>
              </a:rPr>
              <a:t>. </a:t>
            </a:r>
            <a:r>
              <a:rPr lang="en-US" sz="3600">
                <a:sym typeface="Fira Sans Extra Condensed"/>
              </a:rPr>
              <a:t>QUI TRÌNH TRÌNH BÀY BÁO CÁO KHOA HỌC</a:t>
            </a:r>
            <a:endParaRPr lang="en-US" sz="3600" dirty="0">
              <a:sym typeface="Fira Sans Extra Condensed"/>
            </a:endParaRPr>
          </a:p>
        </p:txBody>
      </p:sp>
      <p:sp>
        <p:nvSpPr>
          <p:cNvPr id="8" name="Google Shape;142;p18">
            <a:extLst>
              <a:ext uri="{FF2B5EF4-FFF2-40B4-BE49-F238E27FC236}">
                <a16:creationId xmlns:a16="http://schemas.microsoft.com/office/drawing/2014/main" id="{3FBB0EF5-4B2B-882A-E4FF-5D34F8904DB2}"/>
              </a:ext>
            </a:extLst>
          </p:cNvPr>
          <p:cNvSpPr txBox="1"/>
          <p:nvPr/>
        </p:nvSpPr>
        <p:spPr>
          <a:xfrm>
            <a:off x="191899" y="4794784"/>
            <a:ext cx="16111413" cy="2943551"/>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marL="571500" lvl="0" indent="-571500">
              <a:buFont typeface="Wingdings" panose="05000000000000000000" pitchFamily="2" charset="2"/>
              <a:buChar char="à"/>
            </a:pPr>
            <a:r>
              <a:rPr lang="en-US" sz="4000">
                <a:latin typeface="Times New Roman" panose="02020603050405020304" pitchFamily="18" charset="0"/>
                <a:cs typeface="Times New Roman" panose="02020603050405020304" pitchFamily="18" charset="0"/>
                <a:sym typeface="Wingdings" panose="05000000000000000000" pitchFamily="2" charset="2"/>
              </a:rPr>
              <a:t>Lưu ý: Khi trình bày báo cáo cần trình bày dưới dạng:</a:t>
            </a:r>
          </a:p>
          <a:p>
            <a:pPr lvl="0"/>
            <a:r>
              <a:rPr lang="en-US" sz="4000">
                <a:latin typeface="Times New Roman" panose="02020603050405020304" pitchFamily="18" charset="0"/>
                <a:cs typeface="Times New Roman" panose="02020603050405020304" pitchFamily="18" charset="0"/>
                <a:sym typeface="Wingdings" panose="05000000000000000000" pitchFamily="2" charset="2"/>
              </a:rPr>
              <a:t>+ Poster (áp phích)…</a:t>
            </a:r>
          </a:p>
          <a:p>
            <a:pPr lvl="0"/>
            <a:r>
              <a:rPr lang="en-US" sz="4000">
                <a:latin typeface="Times New Roman" panose="02020603050405020304" pitchFamily="18" charset="0"/>
                <a:cs typeface="Times New Roman" panose="02020603050405020304" pitchFamily="18" charset="0"/>
                <a:sym typeface="Wingdings" panose="05000000000000000000" pitchFamily="2" charset="2"/>
              </a:rPr>
              <a:t>+ Trình chiếu dưới dạng Power point. Trong đó thẻ hện nội dung bang các hình ảnh, bảng biểu, sơ đồ, câu từ ngắn gọn dễ hiểu…</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38683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235"/>
                                        </p:tgtEl>
                                        <p:attrNameLst>
                                          <p:attrName>style.visibility</p:attrName>
                                        </p:attrNameLst>
                                      </p:cBhvr>
                                      <p:to>
                                        <p:strVal val="visible"/>
                                      </p:to>
                                    </p:set>
                                    <p:animEffect transition="in" filter="randombar(horizontal)">
                                      <p:cBhvr>
                                        <p:cTn id="11" dur="500"/>
                                        <p:tgtEl>
                                          <p:spTgt spid="235"/>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5"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2;p18">
            <a:extLst>
              <a:ext uri="{FF2B5EF4-FFF2-40B4-BE49-F238E27FC236}">
                <a16:creationId xmlns:a16="http://schemas.microsoft.com/office/drawing/2014/main" id="{F7021B73-776F-AF73-D2C2-E43ACF6BF51D}"/>
              </a:ext>
            </a:extLst>
          </p:cNvPr>
          <p:cNvSpPr txBox="1"/>
          <p:nvPr/>
        </p:nvSpPr>
        <p:spPr>
          <a:xfrm>
            <a:off x="990600" y="219398"/>
            <a:ext cx="6096000" cy="836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tabLst/>
              <a:defRPr kumimoji="0" sz="2200" b="1" kern="0" spc="0" normalizeH="0" baseline="0">
                <a:ln>
                  <a:noFill/>
                </a:ln>
                <a:solidFill>
                  <a:srgbClr val="943557"/>
                </a:solidFill>
                <a:effectLst/>
                <a:uLnTx/>
                <a:uFillTx/>
                <a:latin typeface="Fira Sans Extra Condensed Medium" panose="020B0604020202020204" charset="0"/>
                <a:ea typeface="Fira Sans Extra Condensed"/>
                <a:cs typeface="Fira Sans Extra Condensed"/>
              </a:defRPr>
            </a:lvl1pPr>
          </a:lstStyle>
          <a:p>
            <a:r>
              <a:rPr lang="en-US" sz="4400">
                <a:solidFill>
                  <a:srgbClr val="FF0000"/>
                </a:solidFill>
                <a:latin typeface="Times New Roman" panose="02020603050405020304" pitchFamily="18" charset="0"/>
                <a:cs typeface="Times New Roman" panose="02020603050405020304" pitchFamily="18" charset="0"/>
              </a:rPr>
              <a:t>Câu hỏi vận dụng</a:t>
            </a:r>
            <a:endParaRPr lang="en-US" sz="4400" i="1" dirty="0">
              <a:solidFill>
                <a:schemeClr val="tx1"/>
              </a:solidFill>
              <a:latin typeface="Times New Roman" panose="02020603050405020304" pitchFamily="18" charset="0"/>
              <a:cs typeface="Times New Roman" panose="02020603050405020304" pitchFamily="18" charset="0"/>
            </a:endParaRPr>
          </a:p>
        </p:txBody>
      </p:sp>
      <p:sp>
        <p:nvSpPr>
          <p:cNvPr id="235" name="Google Shape;142;p18">
            <a:extLst>
              <a:ext uri="{FF2B5EF4-FFF2-40B4-BE49-F238E27FC236}">
                <a16:creationId xmlns:a16="http://schemas.microsoft.com/office/drawing/2014/main" id="{3FBB0EF5-4B2B-882A-E4FF-5D34F8904DB2}"/>
              </a:ext>
            </a:extLst>
          </p:cNvPr>
          <p:cNvSpPr txBox="1"/>
          <p:nvPr/>
        </p:nvSpPr>
        <p:spPr>
          <a:xfrm>
            <a:off x="304799" y="645853"/>
            <a:ext cx="16111413" cy="202511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en-US" sz="4000">
                <a:latin typeface="Times New Roman" panose="02020603050405020304" pitchFamily="18" charset="0"/>
                <a:cs typeface="Times New Roman" panose="02020603050405020304" pitchFamily="18" charset="0"/>
              </a:rPr>
              <a:t>     Xây dựng một bài thuyết trình và trình bày về nghiên cứu: Tìm hiểu về mức độ hoạt độ hóa học của một số kim loại?</a:t>
            </a:r>
          </a:p>
        </p:txBody>
      </p:sp>
      <p:pic>
        <p:nvPicPr>
          <p:cNvPr id="7170" name="Picture 2" descr="Personalized learning">
            <a:extLst>
              <a:ext uri="{FF2B5EF4-FFF2-40B4-BE49-F238E27FC236}">
                <a16:creationId xmlns:a16="http://schemas.microsoft.com/office/drawing/2014/main" id="{C2FA85F9-8409-FD44-2F9D-E5C21937F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9599" y="97146"/>
            <a:ext cx="2345793" cy="243840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42;p18">
            <a:extLst>
              <a:ext uri="{FF2B5EF4-FFF2-40B4-BE49-F238E27FC236}">
                <a16:creationId xmlns:a16="http://schemas.microsoft.com/office/drawing/2014/main" id="{3FBB0EF5-4B2B-882A-E4FF-5D34F8904DB2}"/>
              </a:ext>
            </a:extLst>
          </p:cNvPr>
          <p:cNvSpPr txBox="1"/>
          <p:nvPr/>
        </p:nvSpPr>
        <p:spPr>
          <a:xfrm>
            <a:off x="990600" y="2222416"/>
            <a:ext cx="16111413" cy="108573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marL="571500" lvl="0" indent="-571500">
              <a:buFont typeface="Wingdings" panose="05000000000000000000" pitchFamily="2" charset="2"/>
              <a:buChar char="à"/>
            </a:pPr>
            <a:r>
              <a:rPr lang="en-US" sz="40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40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0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Dựa</a:t>
            </a:r>
            <a:r>
              <a:rPr lang="en-US" sz="40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vào</a:t>
            </a:r>
            <a:r>
              <a:rPr lang="en-US" sz="40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quy</a:t>
            </a:r>
            <a:r>
              <a:rPr lang="en-US" sz="40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trình</a:t>
            </a:r>
            <a:r>
              <a:rPr lang="en-US" sz="40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trình</a:t>
            </a:r>
            <a:r>
              <a:rPr lang="en-US" sz="40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bày</a:t>
            </a:r>
            <a:r>
              <a:rPr lang="en-US" sz="40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báo</a:t>
            </a:r>
            <a:r>
              <a:rPr lang="en-US" sz="40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cáo</a:t>
            </a:r>
            <a:r>
              <a:rPr lang="en-US" sz="40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khoa </a:t>
            </a:r>
            <a:r>
              <a:rPr lang="en-US" sz="40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học</a:t>
            </a:r>
            <a:endParaRPr lang="en-US" sz="4000" dirty="0">
              <a:solidFill>
                <a:srgbClr val="7030A0"/>
              </a:solidFill>
              <a:latin typeface="Times New Roman" panose="02020603050405020304" pitchFamily="18" charset="0"/>
              <a:cs typeface="Times New Roman" panose="02020603050405020304" pitchFamily="18" charset="0"/>
            </a:endParaRPr>
          </a:p>
        </p:txBody>
      </p:sp>
      <p:sp>
        <p:nvSpPr>
          <p:cNvPr id="9" name="Google Shape;142;p18">
            <a:extLst>
              <a:ext uri="{FF2B5EF4-FFF2-40B4-BE49-F238E27FC236}">
                <a16:creationId xmlns:a16="http://schemas.microsoft.com/office/drawing/2014/main" id="{3FBB0EF5-4B2B-882A-E4FF-5D34F8904DB2}"/>
              </a:ext>
            </a:extLst>
          </p:cNvPr>
          <p:cNvSpPr txBox="1"/>
          <p:nvPr/>
        </p:nvSpPr>
        <p:spPr>
          <a:xfrm>
            <a:off x="304799" y="3130444"/>
            <a:ext cx="17661993" cy="7067324"/>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a:cs typeface="Fira Sans Extra Condensed"/>
              </a:defRPr>
            </a:lvl1pPr>
          </a:lstStyle>
          <a:p>
            <a:pPr lvl="0"/>
            <a:r>
              <a:rPr lang="vi-VN"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Bước 1:</a:t>
            </a:r>
            <a:endPar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pPr lvl="0"/>
            <a:r>
              <a:rPr lang="vi-VN"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Nêu mục đích nghiên cứu: so sánh mức độ hoạt động hóa học của một số kim loại</a:t>
            </a:r>
            <a:endPar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pPr lvl="0"/>
            <a:r>
              <a:rPr lang="vi-VN"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Nêu cách thu thập thông tin: làm thí nghiệm để sắp xếp các mức độ hoạt động của một số kim loại</a:t>
            </a:r>
            <a:endPar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pPr lvl="0"/>
            <a:r>
              <a:rPr lang="vi-VN"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Nêu kết quả thu được: Dãy hoạt động kim loại giảm dần: K, Na, Ca, Mg, Al, Zn, Fe, Ni, Sn, Pb, H, Cu, Hg, Ag, Pt, Au.</a:t>
            </a:r>
            <a:endPar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pPr lvl="0"/>
            <a:r>
              <a:rPr lang="vi-VN"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Nêu những nhận xét: Kim loại đứng đầu có tính khử mạnh nhất, càng về sau tính khử giảm dần</a:t>
            </a:r>
            <a:endPar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pPr lvl="0"/>
            <a:r>
              <a:rPr lang="vi-VN"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Bước 2: Xin ý kiến góp ý</a:t>
            </a:r>
            <a:endPar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pPr lvl="0"/>
            <a:r>
              <a:rPr lang="vi-VN"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Bước 3: Hoàn thiện báo</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cáo</a:t>
            </a: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88867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5"/>
                                        </p:tgtEl>
                                        <p:attrNameLst>
                                          <p:attrName>style.visibility</p:attrName>
                                        </p:attrNameLst>
                                      </p:cBhvr>
                                      <p:to>
                                        <p:strVal val="visible"/>
                                      </p:to>
                                    </p:set>
                                    <p:anim calcmode="lin" valueType="num">
                                      <p:cBhvr>
                                        <p:cTn id="12" dur="500" fill="hold"/>
                                        <p:tgtEl>
                                          <p:spTgt spid="235"/>
                                        </p:tgtEl>
                                        <p:attrNameLst>
                                          <p:attrName>ppt_w</p:attrName>
                                        </p:attrNameLst>
                                      </p:cBhvr>
                                      <p:tavLst>
                                        <p:tav tm="0">
                                          <p:val>
                                            <p:fltVal val="0"/>
                                          </p:val>
                                        </p:tav>
                                        <p:tav tm="100000">
                                          <p:val>
                                            <p:strVal val="#ppt_w"/>
                                          </p:val>
                                        </p:tav>
                                      </p:tavLst>
                                    </p:anim>
                                    <p:anim calcmode="lin" valueType="num">
                                      <p:cBhvr>
                                        <p:cTn id="13" dur="500" fill="hold"/>
                                        <p:tgtEl>
                                          <p:spTgt spid="235"/>
                                        </p:tgtEl>
                                        <p:attrNameLst>
                                          <p:attrName>ppt_h</p:attrName>
                                        </p:attrNameLst>
                                      </p:cBhvr>
                                      <p:tavLst>
                                        <p:tav tm="0">
                                          <p:val>
                                            <p:fltVal val="0"/>
                                          </p:val>
                                        </p:tav>
                                        <p:tav tm="100000">
                                          <p:val>
                                            <p:strVal val="#ppt_h"/>
                                          </p:val>
                                        </p:tav>
                                      </p:tavLst>
                                    </p:anim>
                                    <p:animEffect transition="in" filter="fade">
                                      <p:cBhvr>
                                        <p:cTn id="14" dur="500"/>
                                        <p:tgtEl>
                                          <p:spTgt spid="23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5"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flipV="1">
            <a:off x="17259300" y="1736465"/>
            <a:ext cx="0" cy="6804309"/>
          </a:xfrm>
          <a:prstGeom prst="line">
            <a:avLst/>
          </a:prstGeom>
          <a:ln w="28575" cap="flat">
            <a:solidFill>
              <a:srgbClr val="000000"/>
            </a:solidFill>
            <a:prstDash val="solid"/>
            <a:headEnd type="none" w="sm" len="sm"/>
            <a:tailEnd type="none" w="sm" len="sm"/>
          </a:ln>
        </p:spPr>
      </p:sp>
      <p:grpSp>
        <p:nvGrpSpPr>
          <p:cNvPr id="2" name="Group 2"/>
          <p:cNvGrpSpPr/>
          <p:nvPr/>
        </p:nvGrpSpPr>
        <p:grpSpPr>
          <a:xfrm>
            <a:off x="-264586" y="-823941"/>
            <a:ext cx="18768830" cy="2560408"/>
            <a:chOff x="0" y="0"/>
            <a:chExt cx="4943231" cy="722098"/>
          </a:xfrm>
        </p:grpSpPr>
        <p:sp>
          <p:nvSpPr>
            <p:cNvPr id="3" name="Freeform 3"/>
            <p:cNvSpPr/>
            <p:nvPr/>
          </p:nvSpPr>
          <p:spPr>
            <a:xfrm>
              <a:off x="0" y="0"/>
              <a:ext cx="4943231" cy="722098"/>
            </a:xfrm>
            <a:custGeom>
              <a:avLst/>
              <a:gdLst/>
              <a:ahLst/>
              <a:cxnLst/>
              <a:rect l="l" t="t" r="r" b="b"/>
              <a:pathLst>
                <a:path w="4943231" h="722098">
                  <a:moveTo>
                    <a:pt x="0" y="0"/>
                  </a:moveTo>
                  <a:lnTo>
                    <a:pt x="4943231" y="0"/>
                  </a:lnTo>
                  <a:lnTo>
                    <a:pt x="4943231" y="722098"/>
                  </a:lnTo>
                  <a:lnTo>
                    <a:pt x="0" y="722098"/>
                  </a:lnTo>
                  <a:close/>
                </a:path>
              </a:pathLst>
            </a:custGeom>
            <a:solidFill>
              <a:srgbClr val="74AAFF"/>
            </a:solidFill>
          </p:spPr>
        </p:sp>
        <p:sp>
          <p:nvSpPr>
            <p:cNvPr id="4" name="TextBox 4"/>
            <p:cNvSpPr txBox="1"/>
            <p:nvPr/>
          </p:nvSpPr>
          <p:spPr>
            <a:xfrm>
              <a:off x="0" y="-47625"/>
              <a:ext cx="4943231" cy="769723"/>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0" y="1736466"/>
            <a:ext cx="18288000" cy="1"/>
          </a:xfrm>
          <a:prstGeom prst="line">
            <a:avLst/>
          </a:prstGeom>
          <a:ln w="28575" cap="flat">
            <a:solidFill>
              <a:srgbClr val="000000"/>
            </a:solidFill>
            <a:prstDash val="solid"/>
            <a:headEnd type="none" w="sm" len="sm"/>
            <a:tailEnd type="none" w="sm" len="sm"/>
          </a:ln>
        </p:spPr>
      </p:sp>
      <p:grpSp>
        <p:nvGrpSpPr>
          <p:cNvPr id="6" name="Group 6"/>
          <p:cNvGrpSpPr/>
          <p:nvPr/>
        </p:nvGrpSpPr>
        <p:grpSpPr>
          <a:xfrm>
            <a:off x="-264586" y="8359950"/>
            <a:ext cx="18768830" cy="2922543"/>
            <a:chOff x="0" y="-47625"/>
            <a:chExt cx="4943231" cy="769723"/>
          </a:xfrm>
        </p:grpSpPr>
        <p:sp>
          <p:nvSpPr>
            <p:cNvPr id="7" name="Freeform 7"/>
            <p:cNvSpPr/>
            <p:nvPr/>
          </p:nvSpPr>
          <p:spPr>
            <a:xfrm>
              <a:off x="0" y="47624"/>
              <a:ext cx="4943231" cy="674474"/>
            </a:xfrm>
            <a:custGeom>
              <a:avLst/>
              <a:gdLst/>
              <a:ahLst/>
              <a:cxnLst/>
              <a:rect l="l" t="t" r="r" b="b"/>
              <a:pathLst>
                <a:path w="4943231" h="722098">
                  <a:moveTo>
                    <a:pt x="0" y="0"/>
                  </a:moveTo>
                  <a:lnTo>
                    <a:pt x="4943231" y="0"/>
                  </a:lnTo>
                  <a:lnTo>
                    <a:pt x="4943231" y="722098"/>
                  </a:lnTo>
                  <a:lnTo>
                    <a:pt x="0" y="722098"/>
                  </a:lnTo>
                  <a:close/>
                </a:path>
              </a:pathLst>
            </a:custGeom>
            <a:solidFill>
              <a:srgbClr val="85D5BB"/>
            </a:solidFill>
          </p:spPr>
        </p:sp>
        <p:sp>
          <p:nvSpPr>
            <p:cNvPr id="8" name="TextBox 8"/>
            <p:cNvSpPr txBox="1"/>
            <p:nvPr/>
          </p:nvSpPr>
          <p:spPr>
            <a:xfrm>
              <a:off x="0" y="-47625"/>
              <a:ext cx="4943231" cy="769723"/>
            </a:xfrm>
            <a:prstGeom prst="rect">
              <a:avLst/>
            </a:prstGeom>
          </p:spPr>
          <p:txBody>
            <a:bodyPr lIns="50800" tIns="50800" rIns="50800" bIns="50800" rtlCol="0" anchor="ctr"/>
            <a:lstStyle/>
            <a:p>
              <a:pPr algn="ctr">
                <a:lnSpc>
                  <a:spcPts val="2659"/>
                </a:lnSpc>
                <a:spcBef>
                  <a:spcPct val="0"/>
                </a:spcBef>
              </a:pPr>
              <a:endParaRPr/>
            </a:p>
          </p:txBody>
        </p:sp>
      </p:grpSp>
      <p:sp>
        <p:nvSpPr>
          <p:cNvPr id="9" name="AutoShape 9"/>
          <p:cNvSpPr/>
          <p:nvPr/>
        </p:nvSpPr>
        <p:spPr>
          <a:xfrm>
            <a:off x="-24171" y="8719444"/>
            <a:ext cx="18287999" cy="1"/>
          </a:xfrm>
          <a:prstGeom prst="line">
            <a:avLst/>
          </a:prstGeom>
          <a:ln w="28575" cap="flat">
            <a:solidFill>
              <a:srgbClr val="000000"/>
            </a:solidFill>
            <a:prstDash val="solid"/>
            <a:headEnd type="none" w="sm" len="sm"/>
            <a:tailEnd type="none" w="sm" len="sm"/>
          </a:ln>
        </p:spPr>
      </p:sp>
      <p:sp>
        <p:nvSpPr>
          <p:cNvPr id="10" name="AutoShape 10"/>
          <p:cNvSpPr/>
          <p:nvPr/>
        </p:nvSpPr>
        <p:spPr>
          <a:xfrm flipH="1" flipV="1">
            <a:off x="1028700" y="1736466"/>
            <a:ext cx="0" cy="6958340"/>
          </a:xfrm>
          <a:prstGeom prst="line">
            <a:avLst/>
          </a:prstGeom>
          <a:ln w="28575" cap="flat">
            <a:solidFill>
              <a:srgbClr val="000000"/>
            </a:solidFill>
            <a:prstDash val="solid"/>
            <a:headEnd type="none" w="sm" len="sm"/>
            <a:tailEnd type="none" w="sm" len="sm"/>
          </a:ln>
        </p:spPr>
      </p:sp>
      <p:sp>
        <p:nvSpPr>
          <p:cNvPr id="12" name="Freeform 12"/>
          <p:cNvSpPr/>
          <p:nvPr/>
        </p:nvSpPr>
        <p:spPr>
          <a:xfrm>
            <a:off x="15573389" y="7338426"/>
            <a:ext cx="2750805" cy="2510735"/>
          </a:xfrm>
          <a:custGeom>
            <a:avLst/>
            <a:gdLst/>
            <a:ahLst/>
            <a:cxnLst/>
            <a:rect l="l" t="t" r="r" b="b"/>
            <a:pathLst>
              <a:path w="2750805" h="2510735">
                <a:moveTo>
                  <a:pt x="0" y="0"/>
                </a:moveTo>
                <a:lnTo>
                  <a:pt x="2750805" y="0"/>
                </a:lnTo>
                <a:lnTo>
                  <a:pt x="2750805" y="2510735"/>
                </a:lnTo>
                <a:lnTo>
                  <a:pt x="0" y="25107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967351" y="609653"/>
            <a:ext cx="2324100" cy="2251472"/>
          </a:xfrm>
          <a:custGeom>
            <a:avLst/>
            <a:gdLst/>
            <a:ahLst/>
            <a:cxnLst/>
            <a:rect l="l" t="t" r="r" b="b"/>
            <a:pathLst>
              <a:path w="2240401" h="2170389">
                <a:moveTo>
                  <a:pt x="0" y="0"/>
                </a:moveTo>
                <a:lnTo>
                  <a:pt x="2240402" y="0"/>
                </a:lnTo>
                <a:lnTo>
                  <a:pt x="2240402" y="2170389"/>
                </a:lnTo>
                <a:lnTo>
                  <a:pt x="0" y="21703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194339" y="1905335"/>
            <a:ext cx="15899323" cy="6442661"/>
          </a:xfrm>
          <a:prstGeom prst="rect">
            <a:avLst/>
          </a:prstGeom>
        </p:spPr>
        <p:txBody>
          <a:bodyPr wrap="square" lIns="0" tIns="0" rIns="0" bIns="0" rtlCol="0" anchor="t">
            <a:spAutoFit/>
          </a:bodyPr>
          <a:lstStyle/>
          <a:p>
            <a:pPr algn="ctr">
              <a:lnSpc>
                <a:spcPct val="150000"/>
              </a:lnSpc>
              <a:spcBef>
                <a:spcPct val="0"/>
              </a:spcBef>
            </a:pPr>
            <a:r>
              <a:rPr lang="en-US" sz="7200" b="1">
                <a:solidFill>
                  <a:schemeClr val="tx2"/>
                </a:solidFill>
                <a:latin typeface="Arial" panose="020B0604020202020204" pitchFamily="34" charset="0"/>
                <a:ea typeface="Times New Roman" panose="02020603050405020304" pitchFamily="18" charset="0"/>
                <a:cs typeface="Arial" panose="020B0604020202020204" pitchFamily="34" charset="0"/>
              </a:rPr>
              <a:t>BÀI MỞ ĐẦU: </a:t>
            </a:r>
          </a:p>
          <a:p>
            <a:pPr algn="ctr">
              <a:lnSpc>
                <a:spcPct val="150000"/>
              </a:lnSpc>
              <a:spcBef>
                <a:spcPct val="0"/>
              </a:spcBef>
            </a:pPr>
            <a:r>
              <a:rPr lang="en-US" sz="7000" b="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HỌC TẬP VÀ TRÌNH BÀY BÁO CÁO KHOA HỌC TRONG MÔN KHOA HỌC TỰ NHIÊN 9</a:t>
            </a:r>
          </a:p>
        </p:txBody>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2E3EE"/>
        </a:solidFill>
        <a:effectLst/>
      </p:bgPr>
    </p:bg>
    <p:spTree>
      <p:nvGrpSpPr>
        <p:cNvPr id="1" name=""/>
        <p:cNvGrpSpPr/>
        <p:nvPr/>
      </p:nvGrpSpPr>
      <p:grpSpPr>
        <a:xfrm>
          <a:off x="0" y="0"/>
          <a:ext cx="0" cy="0"/>
          <a:chOff x="0" y="0"/>
          <a:chExt cx="0" cy="0"/>
        </a:xfrm>
      </p:grpSpPr>
      <p:grpSp>
        <p:nvGrpSpPr>
          <p:cNvPr id="5" name="Group 5"/>
          <p:cNvGrpSpPr/>
          <p:nvPr/>
        </p:nvGrpSpPr>
        <p:grpSpPr>
          <a:xfrm>
            <a:off x="-564205" y="1028700"/>
            <a:ext cx="19416410" cy="1524000"/>
            <a:chOff x="0" y="0"/>
            <a:chExt cx="5040515" cy="301241"/>
          </a:xfrm>
        </p:grpSpPr>
        <p:sp>
          <p:nvSpPr>
            <p:cNvPr id="6" name="Freeform 6"/>
            <p:cNvSpPr/>
            <p:nvPr/>
          </p:nvSpPr>
          <p:spPr>
            <a:xfrm>
              <a:off x="0" y="0"/>
              <a:ext cx="5040515" cy="301241"/>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38100" cap="rnd">
              <a:solidFill>
                <a:srgbClr val="3E342F"/>
              </a:solidFill>
              <a:prstDash val="solid"/>
              <a:round/>
            </a:ln>
          </p:spPr>
        </p:sp>
        <p:sp>
          <p:nvSpPr>
            <p:cNvPr id="7" name="TextBox 7"/>
            <p:cNvSpPr txBox="1"/>
            <p:nvPr/>
          </p:nvSpPr>
          <p:spPr>
            <a:xfrm>
              <a:off x="0" y="-38100"/>
              <a:ext cx="5040515" cy="339341"/>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826374" y="1282868"/>
            <a:ext cx="16635252" cy="1015663"/>
          </a:xfrm>
          <a:prstGeom prst="rect">
            <a:avLst/>
          </a:prstGeom>
        </p:spPr>
        <p:txBody>
          <a:bodyPr lIns="0" tIns="0" rIns="0" bIns="0" rtlCol="0" anchor="t">
            <a:spAutoFit/>
          </a:bodyPr>
          <a:lstStyle/>
          <a:p>
            <a:pPr algn="ctr">
              <a:spcBef>
                <a:spcPct val="0"/>
              </a:spcBef>
            </a:pPr>
            <a:r>
              <a:rPr lang="en-US" sz="6600" b="1" dirty="0">
                <a:solidFill>
                  <a:schemeClr val="tx2"/>
                </a:solidFill>
                <a:latin typeface="Arial" panose="020B0604020202020204" pitchFamily="34" charset="0"/>
                <a:cs typeface="Arial" panose="020B0604020202020204" pitchFamily="34" charset="0"/>
              </a:rPr>
              <a:t>NỘI DUNG BÀI HỌC</a:t>
            </a:r>
          </a:p>
        </p:txBody>
      </p:sp>
      <p:grpSp>
        <p:nvGrpSpPr>
          <p:cNvPr id="64" name="Group 63"/>
          <p:cNvGrpSpPr/>
          <p:nvPr/>
        </p:nvGrpSpPr>
        <p:grpSpPr>
          <a:xfrm>
            <a:off x="8001000" y="3467100"/>
            <a:ext cx="8153400" cy="2514600"/>
            <a:chOff x="1193800" y="3525520"/>
            <a:chExt cx="7162800" cy="2514600"/>
          </a:xfrm>
        </p:grpSpPr>
        <p:sp>
          <p:nvSpPr>
            <p:cNvPr id="56" name="Rounded Rectangle 55"/>
            <p:cNvSpPr/>
            <p:nvPr/>
          </p:nvSpPr>
          <p:spPr>
            <a:xfrm>
              <a:off x="1193800" y="3525520"/>
              <a:ext cx="7162800" cy="2514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p>
          </p:txBody>
        </p:sp>
        <p:sp>
          <p:nvSpPr>
            <p:cNvPr id="60" name="Rectangle 59"/>
            <p:cNvSpPr/>
            <p:nvPr/>
          </p:nvSpPr>
          <p:spPr>
            <a:xfrm>
              <a:off x="1520949" y="4181192"/>
              <a:ext cx="6508501" cy="901593"/>
            </a:xfrm>
            <a:prstGeom prst="rect">
              <a:avLst/>
            </a:prstGeom>
          </p:spPr>
          <p:txBody>
            <a:bodyPr wrap="square">
              <a:spAutoFit/>
            </a:bodyPr>
            <a:lstStyle/>
            <a:p>
              <a:pPr marL="0" marR="0" algn="just">
                <a:lnSpc>
                  <a:spcPct val="150000"/>
                </a:lnSpc>
                <a:spcBef>
                  <a:spcPts val="0"/>
                </a:spcBef>
                <a:spcAft>
                  <a:spcPts val="800"/>
                </a:spcAft>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I.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số dụng cụ và hóa chất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66" name="Group 65"/>
          <p:cNvGrpSpPr/>
          <p:nvPr/>
        </p:nvGrpSpPr>
        <p:grpSpPr>
          <a:xfrm>
            <a:off x="8001000" y="7048500"/>
            <a:ext cx="8153400" cy="2514600"/>
            <a:chOff x="1193800" y="7106920"/>
            <a:chExt cx="7162800" cy="2514600"/>
          </a:xfrm>
        </p:grpSpPr>
        <p:sp>
          <p:nvSpPr>
            <p:cNvPr id="58" name="Rounded Rectangle 57"/>
            <p:cNvSpPr/>
            <p:nvPr/>
          </p:nvSpPr>
          <p:spPr>
            <a:xfrm>
              <a:off x="1193800" y="7106920"/>
              <a:ext cx="7162800" cy="2514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p>
          </p:txBody>
        </p:sp>
        <p:sp>
          <p:nvSpPr>
            <p:cNvPr id="62" name="Rectangle 61"/>
            <p:cNvSpPr/>
            <p:nvPr/>
          </p:nvSpPr>
          <p:spPr>
            <a:xfrm>
              <a:off x="1520949" y="7451758"/>
              <a:ext cx="6508501" cy="1824923"/>
            </a:xfrm>
            <a:prstGeom prst="rect">
              <a:avLst/>
            </a:prstGeom>
          </p:spPr>
          <p:txBody>
            <a:bodyPr wrap="square">
              <a:spAutoFit/>
            </a:bodyPr>
            <a:lstStyle/>
            <a:p>
              <a:pPr algn="just">
                <a:lnSpc>
                  <a:spcPct val="150000"/>
                </a:lnSpc>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II.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 trình viết và trình bày báo cáo</a:t>
              </a:r>
              <a:endParaRPr lang="en-US" sz="4000" dirty="0">
                <a:latin typeface="Arial" panose="020B0604020202020204" pitchFamily="34" charset="0"/>
                <a:cs typeface="Arial" panose="020B0604020202020204" pitchFamily="34" charset="0"/>
              </a:endParaRPr>
            </a:p>
          </p:txBody>
        </p:sp>
      </p:grpSp>
      <p:pic>
        <p:nvPicPr>
          <p:cNvPr id="68" name="Picture 67"/>
          <p:cNvPicPr>
            <a:picLocks noChangeAspect="1"/>
          </p:cNvPicPr>
          <p:nvPr/>
        </p:nvPicPr>
        <p:blipFill>
          <a:blip r:embed="rId2"/>
          <a:stretch>
            <a:fillRect/>
          </a:stretch>
        </p:blipFill>
        <p:spPr>
          <a:xfrm>
            <a:off x="826374" y="3342998"/>
            <a:ext cx="5105400" cy="6944002"/>
          </a:xfrm>
          <a:prstGeom prst="rect">
            <a:avLst/>
          </a:prstGeom>
        </p:spPr>
      </p:pic>
      <p:cxnSp>
        <p:nvCxnSpPr>
          <p:cNvPr id="3" name="Connector: Elbow 2">
            <a:extLst>
              <a:ext uri="{FF2B5EF4-FFF2-40B4-BE49-F238E27FC236}">
                <a16:creationId xmlns:a16="http://schemas.microsoft.com/office/drawing/2014/main" id="{CD7C79B7-3BDA-94B4-7F8C-FDC6613FF1EB}"/>
              </a:ext>
            </a:extLst>
          </p:cNvPr>
          <p:cNvCxnSpPr>
            <a:cxnSpLocks/>
          </p:cNvCxnSpPr>
          <p:nvPr/>
        </p:nvCxnSpPr>
        <p:spPr>
          <a:xfrm flipV="1">
            <a:off x="5105400" y="4610100"/>
            <a:ext cx="2895600" cy="533400"/>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9" name="Connector: Elbow 8">
            <a:extLst>
              <a:ext uri="{FF2B5EF4-FFF2-40B4-BE49-F238E27FC236}">
                <a16:creationId xmlns:a16="http://schemas.microsoft.com/office/drawing/2014/main" id="{11F2E280-42FE-EF70-81D9-0913D1B57178}"/>
              </a:ext>
            </a:extLst>
          </p:cNvPr>
          <p:cNvCxnSpPr/>
          <p:nvPr/>
        </p:nvCxnSpPr>
        <p:spPr>
          <a:xfrm>
            <a:off x="5592734" y="8077200"/>
            <a:ext cx="2372415" cy="457200"/>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fade">
                                      <p:cBhvr>
                                        <p:cTn id="14" dur="5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left)">
                                      <p:cBhvr>
                                        <p:cTn id="24" dur="500"/>
                                        <p:tgtEl>
                                          <p:spTgt spid="6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wipe(left)">
                                      <p:cBhvr>
                                        <p:cTn id="3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5E8D3"/>
        </a:solidFill>
        <a:effectLst/>
      </p:bgPr>
    </p:bg>
    <p:spTree>
      <p:nvGrpSpPr>
        <p:cNvPr id="1" name=""/>
        <p:cNvGrpSpPr/>
        <p:nvPr/>
      </p:nvGrpSpPr>
      <p:grpSpPr>
        <a:xfrm>
          <a:off x="0" y="0"/>
          <a:ext cx="0" cy="0"/>
          <a:chOff x="0" y="0"/>
          <a:chExt cx="0" cy="0"/>
        </a:xfrm>
      </p:grpSpPr>
      <p:grpSp>
        <p:nvGrpSpPr>
          <p:cNvPr id="2" name="Group 2"/>
          <p:cNvGrpSpPr/>
          <p:nvPr/>
        </p:nvGrpSpPr>
        <p:grpSpPr>
          <a:xfrm>
            <a:off x="0" y="6962887"/>
            <a:ext cx="18288000" cy="3324113"/>
            <a:chOff x="0" y="0"/>
            <a:chExt cx="4816593" cy="875486"/>
          </a:xfrm>
        </p:grpSpPr>
        <p:sp>
          <p:nvSpPr>
            <p:cNvPr id="3" name="Freeform 3"/>
            <p:cNvSpPr/>
            <p:nvPr/>
          </p:nvSpPr>
          <p:spPr>
            <a:xfrm>
              <a:off x="0" y="0"/>
              <a:ext cx="4816592" cy="875486"/>
            </a:xfrm>
            <a:custGeom>
              <a:avLst/>
              <a:gdLst/>
              <a:ahLst/>
              <a:cxnLst/>
              <a:rect l="l" t="t" r="r" b="b"/>
              <a:pathLst>
                <a:path w="4816592" h="875486">
                  <a:moveTo>
                    <a:pt x="0" y="0"/>
                  </a:moveTo>
                  <a:lnTo>
                    <a:pt x="4816592" y="0"/>
                  </a:lnTo>
                  <a:lnTo>
                    <a:pt x="4816592" y="875486"/>
                  </a:lnTo>
                  <a:lnTo>
                    <a:pt x="0" y="875486"/>
                  </a:lnTo>
                  <a:close/>
                </a:path>
              </a:pathLst>
            </a:custGeom>
            <a:solidFill>
              <a:srgbClr val="6BABF4"/>
            </a:solidFill>
          </p:spPr>
        </p:sp>
        <p:sp>
          <p:nvSpPr>
            <p:cNvPr id="4" name="TextBox 4"/>
            <p:cNvSpPr txBox="1"/>
            <p:nvPr/>
          </p:nvSpPr>
          <p:spPr>
            <a:xfrm>
              <a:off x="0" y="-38100"/>
              <a:ext cx="4816593" cy="9135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1"/>
          <p:cNvGrpSpPr/>
          <p:nvPr/>
        </p:nvGrpSpPr>
        <p:grpSpPr>
          <a:xfrm>
            <a:off x="1752600" y="1211698"/>
            <a:ext cx="14630399" cy="7862511"/>
            <a:chOff x="2735451" y="1211698"/>
            <a:chExt cx="12343345" cy="8384863"/>
          </a:xfrm>
        </p:grpSpPr>
        <p:sp>
          <p:nvSpPr>
            <p:cNvPr id="5" name="Freeform 5"/>
            <p:cNvSpPr/>
            <p:nvPr/>
          </p:nvSpPr>
          <p:spPr>
            <a:xfrm>
              <a:off x="2735451" y="1732957"/>
              <a:ext cx="11869591" cy="7863604"/>
            </a:xfrm>
            <a:custGeom>
              <a:avLst/>
              <a:gdLst/>
              <a:ahLst/>
              <a:cxnLst/>
              <a:rect l="l" t="t" r="r" b="b"/>
              <a:pathLst>
                <a:path w="11869591" h="7863604">
                  <a:moveTo>
                    <a:pt x="0" y="0"/>
                  </a:moveTo>
                  <a:lnTo>
                    <a:pt x="11869591" y="0"/>
                  </a:lnTo>
                  <a:lnTo>
                    <a:pt x="11869591" y="7863604"/>
                  </a:lnTo>
                  <a:lnTo>
                    <a:pt x="0" y="7863604"/>
                  </a:lnTo>
                  <a:lnTo>
                    <a:pt x="0" y="0"/>
                  </a:lnTo>
                  <a:close/>
                </a:path>
              </a:pathLst>
            </a:custGeom>
            <a:blipFill>
              <a:blip r:embed="rId2">
                <a:alphaModFix amt="31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3209205" y="1211698"/>
              <a:ext cx="11869591" cy="7863604"/>
            </a:xfrm>
            <a:custGeom>
              <a:avLst/>
              <a:gdLst/>
              <a:ahLst/>
              <a:cxnLst/>
              <a:rect l="l" t="t" r="r" b="b"/>
              <a:pathLst>
                <a:path w="11869591" h="7863604">
                  <a:moveTo>
                    <a:pt x="0" y="0"/>
                  </a:moveTo>
                  <a:lnTo>
                    <a:pt x="11869590" y="0"/>
                  </a:lnTo>
                  <a:lnTo>
                    <a:pt x="11869590" y="7863604"/>
                  </a:lnTo>
                  <a:lnTo>
                    <a:pt x="0" y="7863604"/>
                  </a:lnTo>
                  <a:lnTo>
                    <a:pt x="0" y="0"/>
                  </a:lnTo>
                  <a:close/>
                </a:path>
              </a:pathLst>
            </a:custGeom>
            <a:blipFill>
              <a:blip r:embed="rId4">
                <a:biLevel thresh="25000"/>
                <a:extLst>
                  <a:ext uri="{96DAC541-7B7A-43D3-8B79-37D633B846F1}">
                    <asvg:svgBlip xmlns:asvg="http://schemas.microsoft.com/office/drawing/2016/SVG/main" xmlns="" r:embed="rId5"/>
                  </a:ext>
                </a:extLst>
              </a:blip>
              <a:stretch>
                <a:fillRect/>
              </a:stretch>
            </a:blipFill>
          </p:spPr>
        </p:sp>
      </p:grpSp>
      <p:sp>
        <p:nvSpPr>
          <p:cNvPr id="10" name="Freeform 10"/>
          <p:cNvSpPr/>
          <p:nvPr/>
        </p:nvSpPr>
        <p:spPr>
          <a:xfrm rot="-7092220" flipV="1">
            <a:off x="-2338225" y="4627756"/>
            <a:ext cx="7447102" cy="541607"/>
          </a:xfrm>
          <a:custGeom>
            <a:avLst/>
            <a:gdLst/>
            <a:ahLst/>
            <a:cxnLst/>
            <a:rect l="l" t="t" r="r" b="b"/>
            <a:pathLst>
              <a:path w="13257643" h="964192">
                <a:moveTo>
                  <a:pt x="0" y="0"/>
                </a:moveTo>
                <a:lnTo>
                  <a:pt x="13257643" y="0"/>
                </a:lnTo>
                <a:lnTo>
                  <a:pt x="13257643" y="964193"/>
                </a:lnTo>
                <a:lnTo>
                  <a:pt x="0" y="9641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Rectangle 10"/>
          <p:cNvSpPr/>
          <p:nvPr/>
        </p:nvSpPr>
        <p:spPr>
          <a:xfrm>
            <a:off x="2964318" y="3937801"/>
            <a:ext cx="12768493" cy="3306546"/>
          </a:xfrm>
          <a:prstGeom prst="rect">
            <a:avLst/>
          </a:prstGeom>
        </p:spPr>
        <p:txBody>
          <a:bodyPr wrap="square">
            <a:spAutoFit/>
          </a:bodyPr>
          <a:lstStyle/>
          <a:p>
            <a:pPr lvl="0" algn="ctr">
              <a:lnSpc>
                <a:spcPct val="170000"/>
              </a:lnSpc>
            </a:pPr>
            <a:r>
              <a:rPr lang="en-US" sz="6600" b="1">
                <a:solidFill>
                  <a:prstClr val="black"/>
                </a:solidFill>
                <a:latin typeface="Arial" panose="020B0604020202020204" pitchFamily="34" charset="0"/>
                <a:cs typeface="Arial" panose="020B0604020202020204" pitchFamily="34" charset="0"/>
              </a:rPr>
              <a:t>MỘT </a:t>
            </a:r>
            <a:r>
              <a:rPr lang="en-US" sz="6600" b="1" dirty="0">
                <a:solidFill>
                  <a:prstClr val="black"/>
                </a:solidFill>
                <a:latin typeface="Arial" panose="020B0604020202020204" pitchFamily="34" charset="0"/>
                <a:cs typeface="Arial" panose="020B0604020202020204" pitchFamily="34" charset="0"/>
              </a:rPr>
              <a:t>SỐ </a:t>
            </a:r>
            <a:r>
              <a:rPr lang="en-US" sz="6600" b="1">
                <a:solidFill>
                  <a:prstClr val="black"/>
                </a:solidFill>
                <a:latin typeface="Arial" panose="020B0604020202020204" pitchFamily="34" charset="0"/>
                <a:cs typeface="Arial" panose="020B0604020202020204" pitchFamily="34" charset="0"/>
              </a:rPr>
              <a:t>DỤNG CỤ VÀ </a:t>
            </a:r>
          </a:p>
          <a:p>
            <a:pPr lvl="0" algn="ctr">
              <a:lnSpc>
                <a:spcPct val="170000"/>
              </a:lnSpc>
            </a:pPr>
            <a:r>
              <a:rPr lang="en-US" sz="6600" b="1">
                <a:solidFill>
                  <a:prstClr val="black"/>
                </a:solidFill>
                <a:latin typeface="Arial" panose="020B0604020202020204" pitchFamily="34" charset="0"/>
                <a:cs typeface="Arial" panose="020B0604020202020204" pitchFamily="34" charset="0"/>
              </a:rPr>
              <a:t>HÓA CHẤT</a:t>
            </a:r>
            <a:endParaRPr lang="en-US" sz="6600" b="1"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8340403" y="2469701"/>
            <a:ext cx="2016324" cy="1323439"/>
          </a:xfrm>
          <a:prstGeom prst="rect">
            <a:avLst/>
          </a:prstGeom>
          <a:noFill/>
        </p:spPr>
        <p:txBody>
          <a:bodyPr wrap="square" rtlCol="0">
            <a:spAutoFit/>
          </a:bodyPr>
          <a:lstStyle/>
          <a:p>
            <a:pPr algn="ctr"/>
            <a:r>
              <a:rPr lang="en-US" sz="8000" b="1" dirty="0">
                <a:latin typeface="Arial" panose="020B0604020202020204" pitchFamily="34" charset="0"/>
                <a:cs typeface="Arial" panose="020B0604020202020204" pitchFamily="34" charset="0"/>
              </a:rPr>
              <a:t>I.</a:t>
            </a:r>
          </a:p>
        </p:txBody>
      </p:sp>
      <p:pic>
        <p:nvPicPr>
          <p:cNvPr id="14" name="Picture 13"/>
          <p:cNvPicPr>
            <a:picLocks noChangeAspect="1"/>
          </p:cNvPicPr>
          <p:nvPr/>
        </p:nvPicPr>
        <p:blipFill>
          <a:blip r:embed="rId8"/>
          <a:stretch>
            <a:fillRect/>
          </a:stretch>
        </p:blipFill>
        <p:spPr>
          <a:xfrm rot="389513">
            <a:off x="13706657" y="8046188"/>
            <a:ext cx="4198492" cy="1243604"/>
          </a:xfrm>
          <a:prstGeom prst="rect">
            <a:avLst/>
          </a:prstGeom>
        </p:spPr>
      </p:pic>
    </p:spTree>
    <p:extLst>
      <p:ext uri="{BB962C8B-B14F-4D97-AF65-F5344CB8AC3E}">
        <p14:creationId xmlns:p14="http://schemas.microsoft.com/office/powerpoint/2010/main" val="55275470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B27A4359-21B5-A939-59B0-33499CF6B14B}"/>
              </a:ext>
            </a:extLst>
          </p:cNvPr>
          <p:cNvGrpSpPr/>
          <p:nvPr/>
        </p:nvGrpSpPr>
        <p:grpSpPr>
          <a:xfrm>
            <a:off x="-564205" y="399659"/>
            <a:ext cx="19416410" cy="1295543"/>
            <a:chOff x="-533400" y="723900"/>
            <a:chExt cx="19416410" cy="2185628"/>
          </a:xfrm>
        </p:grpSpPr>
        <p:grpSp>
          <p:nvGrpSpPr>
            <p:cNvPr id="2" name="Group 5"/>
            <p:cNvGrpSpPr/>
            <p:nvPr/>
          </p:nvGrpSpPr>
          <p:grpSpPr>
            <a:xfrm>
              <a:off x="-533400" y="723900"/>
              <a:ext cx="19416410" cy="2185628"/>
              <a:chOff x="0" y="0"/>
              <a:chExt cx="5040515" cy="301241"/>
            </a:xfrm>
          </p:grpSpPr>
          <p:sp>
            <p:nvSpPr>
              <p:cNvPr id="3" name="Freeform 6"/>
              <p:cNvSpPr/>
              <p:nvPr/>
            </p:nvSpPr>
            <p:spPr>
              <a:xfrm>
                <a:off x="0" y="0"/>
                <a:ext cx="5040515" cy="301241"/>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D2E3EE"/>
              </a:solidFill>
              <a:ln w="38100" cap="rnd">
                <a:solidFill>
                  <a:srgbClr val="3E342F"/>
                </a:solidFill>
                <a:prstDash val="solid"/>
                <a:round/>
              </a:ln>
            </p:spPr>
          </p:sp>
          <p:sp>
            <p:nvSpPr>
              <p:cNvPr id="4" name="TextBox 7"/>
              <p:cNvSpPr txBox="1"/>
              <p:nvPr/>
            </p:nvSpPr>
            <p:spPr>
              <a:xfrm>
                <a:off x="0" y="-38100"/>
                <a:ext cx="5040515" cy="339341"/>
              </a:xfrm>
              <a:prstGeom prst="rect">
                <a:avLst/>
              </a:prstGeom>
            </p:spPr>
            <p:txBody>
              <a:bodyPr lIns="50800" tIns="50800" rIns="50800" bIns="50800" rtlCol="0" anchor="ctr"/>
              <a:lstStyle/>
              <a:p>
                <a:pPr algn="ctr">
                  <a:lnSpc>
                    <a:spcPts val="2659"/>
                  </a:lnSpc>
                </a:pPr>
                <a:endParaRPr/>
              </a:p>
            </p:txBody>
          </p:sp>
        </p:grpSp>
        <p:sp>
          <p:nvSpPr>
            <p:cNvPr id="5" name="Rectangle 4"/>
            <p:cNvSpPr/>
            <p:nvPr/>
          </p:nvSpPr>
          <p:spPr>
            <a:xfrm>
              <a:off x="5036492" y="775107"/>
              <a:ext cx="8276625" cy="1002710"/>
            </a:xfrm>
            <a:prstGeom prst="rect">
              <a:avLst/>
            </a:prstGeom>
          </p:spPr>
          <p:txBody>
            <a:bodyPr wrap="none">
              <a:spAutoFit/>
            </a:bodyPr>
            <a:lstStyle/>
            <a:p>
              <a:pPr marL="742950" indent="-742950" algn="ctr">
                <a:lnSpc>
                  <a:spcPct val="150000"/>
                </a:lnSpc>
                <a:spcAft>
                  <a:spcPts val="800"/>
                </a:spcAft>
                <a:buAutoNum type="arabicPeriod"/>
              </a:pPr>
              <a:r>
                <a:rPr lang="en-US" sz="4500" b="1">
                  <a:latin typeface="Arial" panose="020B0604020202020204" pitchFamily="34" charset="0"/>
                  <a:cs typeface="Arial" panose="020B0604020202020204" pitchFamily="34" charset="0"/>
                </a:rPr>
                <a:t>Một số dụng cụ thí nghiệm</a:t>
              </a:r>
            </a:p>
          </p:txBody>
        </p:sp>
      </p:grpSp>
      <p:grpSp>
        <p:nvGrpSpPr>
          <p:cNvPr id="13" name="Group 12">
            <a:extLst>
              <a:ext uri="{FF2B5EF4-FFF2-40B4-BE49-F238E27FC236}">
                <a16:creationId xmlns:a16="http://schemas.microsoft.com/office/drawing/2014/main" id="{7B44212E-2409-91AF-B125-D17EBBFA448F}"/>
              </a:ext>
            </a:extLst>
          </p:cNvPr>
          <p:cNvGrpSpPr/>
          <p:nvPr/>
        </p:nvGrpSpPr>
        <p:grpSpPr>
          <a:xfrm>
            <a:off x="457200" y="1967218"/>
            <a:ext cx="19646501" cy="1459399"/>
            <a:chOff x="470299" y="2183297"/>
            <a:chExt cx="19646501" cy="1459399"/>
          </a:xfrm>
        </p:grpSpPr>
        <p:sp>
          <p:nvSpPr>
            <p:cNvPr id="9" name="TextBox 8">
              <a:extLst>
                <a:ext uri="{FF2B5EF4-FFF2-40B4-BE49-F238E27FC236}">
                  <a16:creationId xmlns:a16="http://schemas.microsoft.com/office/drawing/2014/main" id="{9BC3CE5D-AC02-2CFA-BF81-F09EEB177C9D}"/>
                </a:ext>
              </a:extLst>
            </p:cNvPr>
            <p:cNvSpPr txBox="1"/>
            <p:nvPr/>
          </p:nvSpPr>
          <p:spPr>
            <a:xfrm>
              <a:off x="2667000" y="2462201"/>
              <a:ext cx="17449800" cy="901593"/>
            </a:xfrm>
            <a:prstGeom prst="rect">
              <a:avLst/>
            </a:prstGeom>
            <a:noFill/>
          </p:spPr>
          <p:txBody>
            <a:bodyPr wrap="square">
              <a:spAutoFit/>
            </a:bodyPr>
            <a:lstStyle/>
            <a:p>
              <a:pPr marL="0" marR="0" algn="just">
                <a:lnSpc>
                  <a:spcPct val="150000"/>
                </a:lnSpc>
                <a:spcBef>
                  <a:spcPts val="0"/>
                </a:spcBef>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Thảo luận theo nhóm đôi, nghiên cứu SGK và trả lời nội dung sau: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8">
              <a:extLst>
                <a:ext uri="{FF2B5EF4-FFF2-40B4-BE49-F238E27FC236}">
                  <a16:creationId xmlns:a16="http://schemas.microsoft.com/office/drawing/2014/main" id="{235A47E6-0BB1-3110-2A4B-EF7146CE3622}"/>
                </a:ext>
              </a:extLst>
            </p:cNvPr>
            <p:cNvPicPr>
              <a:picLocks noChangeAspect="1"/>
            </p:cNvPicPr>
            <p:nvPr/>
          </p:nvPicPr>
          <p:blipFill>
            <a:blip r:embed="rId2"/>
            <a:srcRect/>
            <a:stretch>
              <a:fillRect/>
            </a:stretch>
          </p:blipFill>
          <p:spPr>
            <a:xfrm>
              <a:off x="470299" y="2183297"/>
              <a:ext cx="2164746" cy="1459399"/>
            </a:xfrm>
            <a:prstGeom prst="rect">
              <a:avLst/>
            </a:prstGeom>
          </p:spPr>
        </p:pic>
      </p:grpSp>
      <p:sp>
        <p:nvSpPr>
          <p:cNvPr id="22" name="Rectangle 21">
            <a:extLst>
              <a:ext uri="{FF2B5EF4-FFF2-40B4-BE49-F238E27FC236}">
                <a16:creationId xmlns:a16="http://schemas.microsoft.com/office/drawing/2014/main" id="{598A8C42-E167-464B-8C0B-081364463BC1}"/>
              </a:ext>
            </a:extLst>
          </p:cNvPr>
          <p:cNvSpPr/>
          <p:nvPr/>
        </p:nvSpPr>
        <p:spPr>
          <a:xfrm>
            <a:off x="0" y="4128785"/>
            <a:ext cx="18288000" cy="18288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hỏi 1 (SGK – tr7):</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Kể tên các dụng cụ đã biết trong các thí nghiệm </a:t>
            </a:r>
          </a:p>
          <a:p>
            <a:pPr algn="ctr">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ở các hình 2 – 5.</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C1C04F11-CDB3-AFA4-D3A7-65E62191534B}"/>
              </a:ext>
            </a:extLst>
          </p:cNvPr>
          <p:cNvGrpSpPr/>
          <p:nvPr/>
        </p:nvGrpSpPr>
        <p:grpSpPr>
          <a:xfrm>
            <a:off x="304800" y="6615958"/>
            <a:ext cx="17475780" cy="3272925"/>
            <a:chOff x="304800" y="6615958"/>
            <a:chExt cx="17475780" cy="3272925"/>
          </a:xfrm>
        </p:grpSpPr>
        <p:pic>
          <p:nvPicPr>
            <p:cNvPr id="23" name="Picture 22">
              <a:extLst>
                <a:ext uri="{FF2B5EF4-FFF2-40B4-BE49-F238E27FC236}">
                  <a16:creationId xmlns:a16="http://schemas.microsoft.com/office/drawing/2014/main" id="{FA611DA0-76C5-669D-B6B0-6C59CBE5EAFD}"/>
                </a:ext>
              </a:extLst>
            </p:cNvPr>
            <p:cNvPicPr>
              <a:picLocks noChangeAspect="1"/>
            </p:cNvPicPr>
            <p:nvPr/>
          </p:nvPicPr>
          <p:blipFill>
            <a:blip r:embed="rId3"/>
            <a:stretch>
              <a:fillRect/>
            </a:stretch>
          </p:blipFill>
          <p:spPr>
            <a:xfrm>
              <a:off x="304800" y="6660667"/>
              <a:ext cx="3954437" cy="2872080"/>
            </a:xfrm>
            <a:prstGeom prst="rect">
              <a:avLst/>
            </a:prstGeom>
          </p:spPr>
        </p:pic>
        <p:pic>
          <p:nvPicPr>
            <p:cNvPr id="25" name="Picture 24">
              <a:extLst>
                <a:ext uri="{FF2B5EF4-FFF2-40B4-BE49-F238E27FC236}">
                  <a16:creationId xmlns:a16="http://schemas.microsoft.com/office/drawing/2014/main" id="{C4411C3C-6C6E-8623-4013-7DE26E7286D2}"/>
                </a:ext>
              </a:extLst>
            </p:cNvPr>
            <p:cNvPicPr>
              <a:picLocks noChangeAspect="1"/>
            </p:cNvPicPr>
            <p:nvPr/>
          </p:nvPicPr>
          <p:blipFill>
            <a:blip r:embed="rId4"/>
            <a:stretch>
              <a:fillRect/>
            </a:stretch>
          </p:blipFill>
          <p:spPr>
            <a:xfrm>
              <a:off x="4650636" y="6660667"/>
              <a:ext cx="3997049" cy="3034007"/>
            </a:xfrm>
            <a:prstGeom prst="rect">
              <a:avLst/>
            </a:prstGeom>
          </p:spPr>
        </p:pic>
        <p:pic>
          <p:nvPicPr>
            <p:cNvPr id="26" name="Picture 25">
              <a:extLst>
                <a:ext uri="{FF2B5EF4-FFF2-40B4-BE49-F238E27FC236}">
                  <a16:creationId xmlns:a16="http://schemas.microsoft.com/office/drawing/2014/main" id="{0ED1808B-ABCA-C89E-476D-F4DF21E5DC23}"/>
                </a:ext>
              </a:extLst>
            </p:cNvPr>
            <p:cNvPicPr>
              <a:picLocks noChangeAspect="1"/>
            </p:cNvPicPr>
            <p:nvPr/>
          </p:nvPicPr>
          <p:blipFill>
            <a:blip r:embed="rId5"/>
            <a:stretch>
              <a:fillRect/>
            </a:stretch>
          </p:blipFill>
          <p:spPr>
            <a:xfrm>
              <a:off x="9034168" y="6660210"/>
              <a:ext cx="4593907" cy="2872537"/>
            </a:xfrm>
            <a:prstGeom prst="rect">
              <a:avLst/>
            </a:prstGeom>
          </p:spPr>
        </p:pic>
        <p:pic>
          <p:nvPicPr>
            <p:cNvPr id="27" name="Picture 26">
              <a:extLst>
                <a:ext uri="{FF2B5EF4-FFF2-40B4-BE49-F238E27FC236}">
                  <a16:creationId xmlns:a16="http://schemas.microsoft.com/office/drawing/2014/main" id="{33EFFB07-3B2F-DC8D-B744-3937138825DE}"/>
                </a:ext>
              </a:extLst>
            </p:cNvPr>
            <p:cNvPicPr>
              <a:picLocks noChangeAspect="1"/>
            </p:cNvPicPr>
            <p:nvPr/>
          </p:nvPicPr>
          <p:blipFill>
            <a:blip r:embed="rId6"/>
            <a:stretch>
              <a:fillRect/>
            </a:stretch>
          </p:blipFill>
          <p:spPr>
            <a:xfrm>
              <a:off x="14014558" y="6615958"/>
              <a:ext cx="3766022" cy="3272925"/>
            </a:xfrm>
            <a:prstGeom prst="rect">
              <a:avLst/>
            </a:prstGeom>
          </p:spPr>
        </p:pic>
      </p:grpSp>
    </p:spTree>
    <p:extLst>
      <p:ext uri="{BB962C8B-B14F-4D97-AF65-F5344CB8AC3E}">
        <p14:creationId xmlns:p14="http://schemas.microsoft.com/office/powerpoint/2010/main" val="10005340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C6B058B4-2B7E-54E2-9439-A080383736B7}"/>
              </a:ext>
            </a:extLst>
          </p:cNvPr>
          <p:cNvPicPr>
            <a:picLocks noChangeAspect="1"/>
          </p:cNvPicPr>
          <p:nvPr/>
        </p:nvPicPr>
        <p:blipFill>
          <a:blip r:embed="rId2"/>
          <a:stretch>
            <a:fillRect/>
          </a:stretch>
        </p:blipFill>
        <p:spPr>
          <a:xfrm>
            <a:off x="417761" y="2859256"/>
            <a:ext cx="9227800" cy="6702087"/>
          </a:xfrm>
          <a:prstGeom prst="rect">
            <a:avLst/>
          </a:prstGeom>
        </p:spPr>
      </p:pic>
      <p:sp>
        <p:nvSpPr>
          <p:cNvPr id="48" name="Arrow: Pentagon 47">
            <a:extLst>
              <a:ext uri="{FF2B5EF4-FFF2-40B4-BE49-F238E27FC236}">
                <a16:creationId xmlns:a16="http://schemas.microsoft.com/office/drawing/2014/main" id="{B8DF4568-DA98-0D34-F070-3B0ADDD9B0A0}"/>
              </a:ext>
            </a:extLst>
          </p:cNvPr>
          <p:cNvSpPr/>
          <p:nvPr/>
        </p:nvSpPr>
        <p:spPr>
          <a:xfrm>
            <a:off x="0" y="571500"/>
            <a:ext cx="9982200" cy="1447800"/>
          </a:xfrm>
          <a:prstGeom prst="homePlat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ea typeface="Times New Roman" panose="02020603050405020304" pitchFamily="18" charset="0"/>
                <a:cs typeface="Arial" panose="020B0604020202020204" pitchFamily="34" charset="0"/>
              </a:rPr>
              <a:t>C</a:t>
            </a: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ác dụng cụ đã biết trong các thí nghiệm </a:t>
            </a:r>
          </a:p>
        </p:txBody>
      </p:sp>
      <p:sp>
        <p:nvSpPr>
          <p:cNvPr id="49" name="Rectangle: Rounded Corners 48">
            <a:extLst>
              <a:ext uri="{FF2B5EF4-FFF2-40B4-BE49-F238E27FC236}">
                <a16:creationId xmlns:a16="http://schemas.microsoft.com/office/drawing/2014/main" id="{3245BFDB-91C6-8501-328A-513A17DFD601}"/>
              </a:ext>
            </a:extLst>
          </p:cNvPr>
          <p:cNvSpPr/>
          <p:nvPr/>
        </p:nvSpPr>
        <p:spPr>
          <a:xfrm>
            <a:off x="13487400" y="3162300"/>
            <a:ext cx="3257550" cy="1295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Lăng kính</a:t>
            </a:r>
            <a:endParaRPr lang="en-US" sz="4000">
              <a:latin typeface="Arial" panose="020B0604020202020204" pitchFamily="34" charset="0"/>
              <a:cs typeface="Arial" panose="020B0604020202020204" pitchFamily="34" charset="0"/>
            </a:endParaRPr>
          </a:p>
        </p:txBody>
      </p:sp>
      <p:sp>
        <p:nvSpPr>
          <p:cNvPr id="50" name="Rectangle: Rounded Corners 49">
            <a:extLst>
              <a:ext uri="{FF2B5EF4-FFF2-40B4-BE49-F238E27FC236}">
                <a16:creationId xmlns:a16="http://schemas.microsoft.com/office/drawing/2014/main" id="{34F2E4B3-6B83-9C02-8995-F44B87315D60}"/>
              </a:ext>
            </a:extLst>
          </p:cNvPr>
          <p:cNvSpPr/>
          <p:nvPr/>
        </p:nvSpPr>
        <p:spPr>
          <a:xfrm>
            <a:off x="13487400" y="6210300"/>
            <a:ext cx="3257550" cy="1295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Đèn laser</a:t>
            </a:r>
            <a:endParaRPr lang="en-US" sz="4000">
              <a:latin typeface="Arial" panose="020B0604020202020204" pitchFamily="34" charset="0"/>
              <a:cs typeface="Arial" panose="020B0604020202020204" pitchFamily="34" charset="0"/>
            </a:endParaRPr>
          </a:p>
        </p:txBody>
      </p:sp>
      <p:sp>
        <p:nvSpPr>
          <p:cNvPr id="53" name="Left Brace 52">
            <a:extLst>
              <a:ext uri="{FF2B5EF4-FFF2-40B4-BE49-F238E27FC236}">
                <a16:creationId xmlns:a16="http://schemas.microsoft.com/office/drawing/2014/main" id="{D3527E0E-9EC8-A661-3400-918C3BC7ACFE}"/>
              </a:ext>
            </a:extLst>
          </p:cNvPr>
          <p:cNvSpPr/>
          <p:nvPr/>
        </p:nvSpPr>
        <p:spPr>
          <a:xfrm>
            <a:off x="11963400" y="3695700"/>
            <a:ext cx="1524000" cy="350520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4" name="Freeform 3">
            <a:extLst>
              <a:ext uri="{FF2B5EF4-FFF2-40B4-BE49-F238E27FC236}">
                <a16:creationId xmlns:a16="http://schemas.microsoft.com/office/drawing/2014/main" id="{2126E74E-6667-5A71-94FC-30E5888D050A}"/>
              </a:ext>
            </a:extLst>
          </p:cNvPr>
          <p:cNvSpPr/>
          <p:nvPr/>
        </p:nvSpPr>
        <p:spPr>
          <a:xfrm>
            <a:off x="10429684" y="3543300"/>
            <a:ext cx="2295716" cy="2971800"/>
          </a:xfrm>
          <a:custGeom>
            <a:avLst/>
            <a:gdLst/>
            <a:ahLst/>
            <a:cxnLst/>
            <a:rect l="l" t="t" r="r" b="b"/>
            <a:pathLst>
              <a:path w="3178683" h="4114800">
                <a:moveTo>
                  <a:pt x="0" y="0"/>
                </a:moveTo>
                <a:lnTo>
                  <a:pt x="3178683" y="0"/>
                </a:lnTo>
                <a:lnTo>
                  <a:pt x="317868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39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randombar(horizontal)">
                                      <p:cBhvr>
                                        <p:cTn id="17" dur="500"/>
                                        <p:tgtEl>
                                          <p:spTgt spid="5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randombar(horizontal)">
                                      <p:cBhvr>
                                        <p:cTn id="20" dur="500"/>
                                        <p:tgtEl>
                                          <p:spTgt spid="5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randombar(horizontal)">
                                      <p:cBhvr>
                                        <p:cTn id="23" dur="500"/>
                                        <p:tgtEl>
                                          <p:spTgt spid="4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randombar(horizontal)">
                                      <p:cBhvr>
                                        <p:cTn id="2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Arrow: Pentagon 47">
            <a:extLst>
              <a:ext uri="{FF2B5EF4-FFF2-40B4-BE49-F238E27FC236}">
                <a16:creationId xmlns:a16="http://schemas.microsoft.com/office/drawing/2014/main" id="{B8DF4568-DA98-0D34-F070-3B0ADDD9B0A0}"/>
              </a:ext>
            </a:extLst>
          </p:cNvPr>
          <p:cNvSpPr/>
          <p:nvPr/>
        </p:nvSpPr>
        <p:spPr>
          <a:xfrm>
            <a:off x="0" y="571500"/>
            <a:ext cx="9982200" cy="1447800"/>
          </a:xfrm>
          <a:prstGeom prst="homePlat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ea typeface="Times New Roman" panose="02020603050405020304" pitchFamily="18" charset="0"/>
                <a:cs typeface="Arial" panose="020B0604020202020204" pitchFamily="34" charset="0"/>
              </a:rPr>
              <a:t>C</a:t>
            </a: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ác dụng cụ đã biết trong các thí nghiệm </a:t>
            </a:r>
          </a:p>
        </p:txBody>
      </p:sp>
      <p:sp>
        <p:nvSpPr>
          <p:cNvPr id="49" name="Rectangle: Rounded Corners 48">
            <a:extLst>
              <a:ext uri="{FF2B5EF4-FFF2-40B4-BE49-F238E27FC236}">
                <a16:creationId xmlns:a16="http://schemas.microsoft.com/office/drawing/2014/main" id="{3245BFDB-91C6-8501-328A-513A17DFD601}"/>
              </a:ext>
            </a:extLst>
          </p:cNvPr>
          <p:cNvSpPr/>
          <p:nvPr/>
        </p:nvSpPr>
        <p:spPr>
          <a:xfrm>
            <a:off x="13128641" y="2359129"/>
            <a:ext cx="3257550" cy="1295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Đèn laser</a:t>
            </a:r>
          </a:p>
        </p:txBody>
      </p:sp>
      <p:sp>
        <p:nvSpPr>
          <p:cNvPr id="50" name="Rectangle: Rounded Corners 49">
            <a:extLst>
              <a:ext uri="{FF2B5EF4-FFF2-40B4-BE49-F238E27FC236}">
                <a16:creationId xmlns:a16="http://schemas.microsoft.com/office/drawing/2014/main" id="{34F2E4B3-6B83-9C02-8995-F44B87315D60}"/>
              </a:ext>
            </a:extLst>
          </p:cNvPr>
          <p:cNvSpPr/>
          <p:nvPr/>
        </p:nvSpPr>
        <p:spPr>
          <a:xfrm>
            <a:off x="13128641" y="5997063"/>
            <a:ext cx="3257550" cy="1295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Màn hứng</a:t>
            </a:r>
          </a:p>
        </p:txBody>
      </p:sp>
      <p:sp>
        <p:nvSpPr>
          <p:cNvPr id="53" name="Left Brace 52">
            <a:extLst>
              <a:ext uri="{FF2B5EF4-FFF2-40B4-BE49-F238E27FC236}">
                <a16:creationId xmlns:a16="http://schemas.microsoft.com/office/drawing/2014/main" id="{D3527E0E-9EC8-A661-3400-918C3BC7ACFE}"/>
              </a:ext>
            </a:extLst>
          </p:cNvPr>
          <p:cNvSpPr/>
          <p:nvPr/>
        </p:nvSpPr>
        <p:spPr>
          <a:xfrm>
            <a:off x="10512894" y="3006829"/>
            <a:ext cx="2615747" cy="536595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4" name="Freeform 3">
            <a:extLst>
              <a:ext uri="{FF2B5EF4-FFF2-40B4-BE49-F238E27FC236}">
                <a16:creationId xmlns:a16="http://schemas.microsoft.com/office/drawing/2014/main" id="{2126E74E-6667-5A71-94FC-30E5888D050A}"/>
              </a:ext>
            </a:extLst>
          </p:cNvPr>
          <p:cNvSpPr/>
          <p:nvPr/>
        </p:nvSpPr>
        <p:spPr>
          <a:xfrm>
            <a:off x="8991600" y="3848100"/>
            <a:ext cx="2295716" cy="2971800"/>
          </a:xfrm>
          <a:custGeom>
            <a:avLst/>
            <a:gdLst/>
            <a:ahLst/>
            <a:cxnLst/>
            <a:rect l="l" t="t" r="r" b="b"/>
            <a:pathLst>
              <a:path w="3178683" h="4114800">
                <a:moveTo>
                  <a:pt x="0" y="0"/>
                </a:moveTo>
                <a:lnTo>
                  <a:pt x="3178683" y="0"/>
                </a:lnTo>
                <a:lnTo>
                  <a:pt x="317868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2" name="Picture 1">
            <a:extLst>
              <a:ext uri="{FF2B5EF4-FFF2-40B4-BE49-F238E27FC236}">
                <a16:creationId xmlns:a16="http://schemas.microsoft.com/office/drawing/2014/main" id="{DD3DE45D-38D6-520F-0E8C-A4AE78FB1BD2}"/>
              </a:ext>
            </a:extLst>
          </p:cNvPr>
          <p:cNvPicPr>
            <a:picLocks noChangeAspect="1"/>
          </p:cNvPicPr>
          <p:nvPr/>
        </p:nvPicPr>
        <p:blipFill>
          <a:blip r:embed="rId4"/>
          <a:stretch>
            <a:fillRect/>
          </a:stretch>
        </p:blipFill>
        <p:spPr>
          <a:xfrm>
            <a:off x="381000" y="2940696"/>
            <a:ext cx="7921363" cy="6012804"/>
          </a:xfrm>
          <a:prstGeom prst="rect">
            <a:avLst/>
          </a:prstGeom>
        </p:spPr>
      </p:pic>
      <p:sp>
        <p:nvSpPr>
          <p:cNvPr id="3" name="Rectangle: Rounded Corners 2">
            <a:extLst>
              <a:ext uri="{FF2B5EF4-FFF2-40B4-BE49-F238E27FC236}">
                <a16:creationId xmlns:a16="http://schemas.microsoft.com/office/drawing/2014/main" id="{9F7072AF-954B-F024-44BC-166E8AEB4F45}"/>
              </a:ext>
            </a:extLst>
          </p:cNvPr>
          <p:cNvSpPr/>
          <p:nvPr/>
        </p:nvSpPr>
        <p:spPr>
          <a:xfrm>
            <a:off x="13128641" y="4227257"/>
            <a:ext cx="3257550" cy="1295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Thấu kính</a:t>
            </a:r>
          </a:p>
        </p:txBody>
      </p:sp>
      <p:sp>
        <p:nvSpPr>
          <p:cNvPr id="4" name="Rectangle: Rounded Corners 3">
            <a:extLst>
              <a:ext uri="{FF2B5EF4-FFF2-40B4-BE49-F238E27FC236}">
                <a16:creationId xmlns:a16="http://schemas.microsoft.com/office/drawing/2014/main" id="{3BC342E8-A21C-66B8-0D3F-6CA49C0ABAC4}"/>
              </a:ext>
            </a:extLst>
          </p:cNvPr>
          <p:cNvSpPr/>
          <p:nvPr/>
        </p:nvSpPr>
        <p:spPr>
          <a:xfrm>
            <a:off x="13128641" y="7756421"/>
            <a:ext cx="3257550" cy="1295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Nguồn điện</a:t>
            </a:r>
          </a:p>
        </p:txBody>
      </p:sp>
    </p:spTree>
    <p:extLst>
      <p:ext uri="{BB962C8B-B14F-4D97-AF65-F5344CB8AC3E}">
        <p14:creationId xmlns:p14="http://schemas.microsoft.com/office/powerpoint/2010/main" val="64071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randombar(horizontal)">
                                      <p:cBhvr>
                                        <p:cTn id="24" dur="500"/>
                                        <p:tgtEl>
                                          <p:spTgt spid="5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3" grpId="0" animBg="1"/>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2073</TotalTime>
  <Words>2097</Words>
  <Application>Microsoft Office PowerPoint</Application>
  <PresentationFormat>Custom</PresentationFormat>
  <Paragraphs>187</Paragraphs>
  <Slides>35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Wingdings</vt:lpstr>
      <vt:lpstr>Fira Sans Extra Condensed</vt:lpstr>
      <vt:lpstr>Fira Sans Extra Condensed Medium</vt:lpstr>
      <vt:lpstr>Calibri</vt:lpstr>
      <vt:lpstr>Fira Sans Condensed Medium</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cp:lastModifiedBy>
  <cp:revision>17</cp:revision>
  <dcterms:created xsi:type="dcterms:W3CDTF">2006-08-16T00:00:00Z</dcterms:created>
  <dcterms:modified xsi:type="dcterms:W3CDTF">2025-09-09T02:40:48Z</dcterms:modified>
  <dc:identifier>DAGFjITYeyA</dc:identifier>
</cp:coreProperties>
</file>