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0"/>
  </p:notesMasterIdLst>
  <p:sldIdLst>
    <p:sldId id="295" r:id="rId4"/>
    <p:sldId id="360" r:id="rId5"/>
    <p:sldId id="256" r:id="rId6"/>
    <p:sldId id="296" r:id="rId7"/>
    <p:sldId id="306" r:id="rId8"/>
    <p:sldId id="374" r:id="rId9"/>
    <p:sldId id="375" r:id="rId10"/>
    <p:sldId id="376" r:id="rId11"/>
    <p:sldId id="377" r:id="rId12"/>
    <p:sldId id="378" r:id="rId13"/>
    <p:sldId id="379" r:id="rId14"/>
    <p:sldId id="380" r:id="rId15"/>
    <p:sldId id="304" r:id="rId16"/>
    <p:sldId id="313" r:id="rId17"/>
    <p:sldId id="381" r:id="rId18"/>
    <p:sldId id="297" r:id="rId19"/>
    <p:sldId id="382" r:id="rId20"/>
    <p:sldId id="383" r:id="rId21"/>
    <p:sldId id="384" r:id="rId22"/>
    <p:sldId id="385" r:id="rId23"/>
    <p:sldId id="386" r:id="rId24"/>
    <p:sldId id="387" r:id="rId25"/>
    <p:sldId id="388" r:id="rId26"/>
    <p:sldId id="389" r:id="rId27"/>
    <p:sldId id="390" r:id="rId28"/>
    <p:sldId id="391" r:id="rId29"/>
    <p:sldId id="392" r:id="rId30"/>
    <p:sldId id="368" r:id="rId31"/>
    <p:sldId id="366" r:id="rId32"/>
    <p:sldId id="342" r:id="rId33"/>
    <p:sldId id="393" r:id="rId34"/>
    <p:sldId id="394" r:id="rId35"/>
    <p:sldId id="396" r:id="rId36"/>
    <p:sldId id="346" r:id="rId37"/>
    <p:sldId id="347" r:id="rId38"/>
    <p:sldId id="348" r:id="rId39"/>
    <p:sldId id="349" r:id="rId40"/>
    <p:sldId id="350" r:id="rId41"/>
    <p:sldId id="351" r:id="rId42"/>
    <p:sldId id="352" r:id="rId43"/>
    <p:sldId id="353" r:id="rId44"/>
    <p:sldId id="354" r:id="rId45"/>
    <p:sldId id="355" r:id="rId46"/>
    <p:sldId id="345" r:id="rId47"/>
    <p:sldId id="338" r:id="rId48"/>
    <p:sldId id="1368" r:id="rId49"/>
  </p:sldIdLst>
  <p:sldSz cx="18288000" cy="10287000"/>
  <p:notesSz cx="6858000" cy="9144000"/>
  <p:embeddedFontLst>
    <p:embeddedFont>
      <p:font typeface=".VnTime" panose="020B720000000000000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Garamond" panose="02020404030301010803" pitchFamily="18" charset="0"/>
      <p:regular r:id="rId61"/>
      <p:bold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595"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4639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12080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44</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45</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9/7/2025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9.jpe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29.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gif"/><Relationship Id="rId12"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41.gif"/><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4.gif"/><Relationship Id="rId18" Type="http://schemas.openxmlformats.org/officeDocument/2006/relationships/slide" Target="slide44.xml"/><Relationship Id="rId3" Type="http://schemas.openxmlformats.org/officeDocument/2006/relationships/image" Target="../media/image51.gif"/><Relationship Id="rId7" Type="http://schemas.openxmlformats.org/officeDocument/2006/relationships/image" Target="../media/image53.gif"/><Relationship Id="rId12" Type="http://schemas.openxmlformats.org/officeDocument/2006/relationships/slide" Target="slide41.xml"/><Relationship Id="rId17" Type="http://schemas.openxmlformats.org/officeDocument/2006/relationships/image" Target="../media/image41.gif"/><Relationship Id="rId2" Type="http://schemas.openxmlformats.org/officeDocument/2006/relationships/slide" Target="slide39.xml"/><Relationship Id="rId16" Type="http://schemas.openxmlformats.org/officeDocument/2006/relationships/slide" Target="slide4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40.gif"/><Relationship Id="rId5" Type="http://schemas.openxmlformats.org/officeDocument/2006/relationships/image" Target="../media/image52.gif"/><Relationship Id="rId15" Type="http://schemas.openxmlformats.org/officeDocument/2006/relationships/image" Target="../media/image55.gif"/><Relationship Id="rId10" Type="http://schemas.openxmlformats.org/officeDocument/2006/relationships/slide" Target="slide36.xml"/><Relationship Id="rId19" Type="http://schemas.openxmlformats.org/officeDocument/2006/relationships/image" Target="../media/image30.png"/><Relationship Id="rId4" Type="http://schemas.openxmlformats.org/officeDocument/2006/relationships/slide" Target="slide40.xml"/><Relationship Id="rId9" Type="http://schemas.openxmlformats.org/officeDocument/2006/relationships/image" Target="../media/image43.gif"/><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5.gif"/></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3.gif"/></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4.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3763620952"/>
              </p:ext>
            </p:extLst>
          </p:nvPr>
        </p:nvGraphicFramePr>
        <p:xfrm>
          <a:off x="1264956" y="1625756"/>
          <a:ext cx="16055890" cy="781304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4149402467"/>
                  </a:ext>
                </a:extLst>
              </a:tr>
              <a:tr h="2382520">
                <a:tc>
                  <a:txBody>
                    <a:bodyPr/>
                    <a:lstStyle/>
                    <a:p>
                      <a:pPr marL="0" marR="0">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Thể loại truyện ngắn: </a:t>
                      </a: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Dung lượng: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Bối cảnh: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Nhân vật: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Sự kiện: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Chi tiết: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Cốt truyện:....</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39288055"/>
                  </a:ext>
                </a:extLst>
              </a:tr>
              <a:tr h="68072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Phương thức biểu đạt</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0231391"/>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Bố cục…</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781300"/>
            <a:ext cx="15392400" cy="5632311"/>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truyện ngắn</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chemeClr val="tx2"/>
                </a:solidFill>
                <a:latin typeface="Times New Roman" panose="02020603050405020304" pitchFamily="18" charset="0"/>
                <a:cs typeface="Times New Roman" panose="02020603050405020304" pitchFamily="18" charset="0"/>
              </a:rPr>
              <a:t>Dung lượng</a:t>
            </a: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văn xuôi cỡ nhỏ</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ít sự kiện phức tạp.</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cô đúc, lời văn mang nhiều ẩn ý…</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387043"/>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440747"/>
            <a:ext cx="15392400" cy="5016758"/>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Canh Dieu">
            <a:extLst>
              <a:ext uri="{FF2B5EF4-FFF2-40B4-BE49-F238E27FC236}">
                <a16:creationId xmlns:a16="http://schemas.microsoft.com/office/drawing/2014/main"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grpSp>
        <p:nvGrpSpPr>
          <p:cNvPr id="5" name="Group 4">
            <a:extLst>
              <a:ext uri="{FF2B5EF4-FFF2-40B4-BE49-F238E27FC236}">
                <a16:creationId xmlns:a16="http://schemas.microsoft.com/office/drawing/2014/main" id="{8EAF2319-5D50-0A3C-AE3C-48BAF806AE4B}"/>
              </a:ext>
            </a:extLst>
          </p:cNvPr>
          <p:cNvGrpSpPr/>
          <p:nvPr/>
        </p:nvGrpSpPr>
        <p:grpSpPr>
          <a:xfrm>
            <a:off x="6588369" y="73892"/>
            <a:ext cx="6822831" cy="1412008"/>
            <a:chOff x="691661" y="2895600"/>
            <a:chExt cx="3317654" cy="1277815"/>
          </a:xfrm>
        </p:grpSpPr>
        <p:sp>
          <p:nvSpPr>
            <p:cNvPr id="6" name="!!!Rectangle: Rounded Corners 8">
              <a:extLst>
                <a:ext uri="{FF2B5EF4-FFF2-40B4-BE49-F238E27FC236}">
                  <a16:creationId xmlns:a16="http://schemas.microsoft.com/office/drawing/2014/main" id="{58BC8FD0-E5DB-DDE6-A2E0-628F7392AB2F}"/>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7" name="Canh Dieu">
              <a:extLst>
                <a:ext uri="{FF2B5EF4-FFF2-40B4-BE49-F238E27FC236}">
                  <a16:creationId xmlns:a16="http://schemas.microsoft.com/office/drawing/2014/main" id="{C494540F-5058-CBB4-378B-B327449BE2E0}"/>
                </a:ext>
              </a:extLst>
            </p:cNvPr>
            <p:cNvPicPr>
              <a:picLocks noChangeAspect="1"/>
            </p:cNvPicPr>
            <p:nvPr/>
          </p:nvPicPr>
          <p:blipFill>
            <a:blip r:embed="rId5"/>
            <a:stretch>
              <a:fillRect/>
            </a:stretch>
          </p:blipFill>
          <p:spPr>
            <a:xfrm>
              <a:off x="764812" y="3030121"/>
              <a:ext cx="569612" cy="919311"/>
            </a:xfrm>
            <a:prstGeom prst="rect">
              <a:avLst/>
            </a:prstGeom>
          </p:spPr>
        </p:pic>
      </p:grpSp>
      <p:sp>
        <p:nvSpPr>
          <p:cNvPr id="8" name="Rectangle 7">
            <a:extLst>
              <a:ext uri="{FF2B5EF4-FFF2-40B4-BE49-F238E27FC236}">
                <a16:creationId xmlns:a16="http://schemas.microsoft.com/office/drawing/2014/main" id="{0958476C-5930-04E5-F8D1-70760752A1F1}"/>
              </a:ext>
            </a:extLst>
          </p:cNvPr>
          <p:cNvSpPr/>
          <p:nvPr/>
        </p:nvSpPr>
        <p:spPr>
          <a:xfrm>
            <a:off x="1230355" y="14190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371600" y="2799051"/>
            <a:ext cx="15392400" cy="6247864"/>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Cốt truyện: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giản dị, đời thường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giàu chất thơ. K</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ể theo</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trình tự thời gian, men theo</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pic>
        <p:nvPicPr>
          <p:cNvPr id="2" name="Picture 1"/>
          <p:cNvPicPr>
            <a:picLocks noChangeAspect="1"/>
          </p:cNvPicPr>
          <p:nvPr/>
        </p:nvPicPr>
        <p:blipFill>
          <a:blip r:embed="rId7"/>
          <a:stretch>
            <a:fillRect/>
          </a:stretch>
        </p:blipFill>
        <p:spPr>
          <a:xfrm>
            <a:off x="2089909" y="379976"/>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0955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3216414"/>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sp>
        <p:nvSpPr>
          <p:cNvPr id="7" name="TextBox 6">
            <a:extLst>
              <a:ext uri="{FF2B5EF4-FFF2-40B4-BE49-F238E27FC236}">
                <a16:creationId xmlns:a16="http://schemas.microsoft.com/office/drawing/2014/main" id="{E758F81A-D621-9B60-2252-051A6DAE6066}"/>
              </a:ext>
            </a:extLst>
          </p:cNvPr>
          <p:cNvSpPr txBox="1"/>
          <p:nvPr/>
        </p:nvSpPr>
        <p:spPr>
          <a:xfrm>
            <a:off x="2133600" y="4174004"/>
            <a:ext cx="14630400" cy="2554545"/>
          </a:xfrm>
          <a:prstGeom prst="rect">
            <a:avLst/>
          </a:prstGeom>
          <a:noFill/>
        </p:spPr>
        <p:txBody>
          <a:bodyPr wrap="square">
            <a:spAutoFit/>
          </a:bodyPr>
          <a:lstStyle/>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cuối thu</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thời điểm khai trường</a:t>
            </a:r>
          </a:p>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Không gian: trên con đường dài và hẹp</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nơi chốn quen thuộc, gắn liền với tuổi thơ tác giả</a:t>
            </a: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id="{B15FD3B2-D324-38E7-61CE-FD66370706AC}"/>
              </a:ext>
            </a:extLst>
          </p:cNvPr>
          <p:cNvSpPr txBox="1"/>
          <p:nvPr/>
        </p:nvSpPr>
        <p:spPr>
          <a:xfrm>
            <a:off x="1241510" y="163454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3525623814"/>
              </p:ext>
            </p:extLst>
          </p:nvPr>
        </p:nvGraphicFramePr>
        <p:xfrm>
          <a:off x="1295400" y="2327780"/>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val="1669210310"/>
                    </a:ext>
                  </a:extLst>
                </a:gridCol>
                <a:gridCol w="7204270">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một buổi mai đầy sương thu và gió lạnh…</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con đường làng dài và hẹp....</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cảnh vật xung quanh đều thay đổi.</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+Mẹ tôi âu yếm nắm tay tôi dẫn đi,</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nhỏ trạc bằng tuổi tôi áo quần tươm tất, nhí nhảnh gọi tên nhau hay trao sách vở cho nhau xem...</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đi trước ôm sách vở nhiều lại kèm cả bút thước nữa.</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pic>
        <p:nvPicPr>
          <p:cNvPr id="9" name="Picture 16">
            <a:extLst>
              <a:ext uri="{FF2B5EF4-FFF2-40B4-BE49-F238E27FC236}">
                <a16:creationId xmlns:a16="http://schemas.microsoft.com/office/drawing/2014/main" id="{D7A8BB78-A665-F999-5F3C-843BE850EF1B}"/>
              </a:ext>
            </a:extLst>
          </p:cNvPr>
          <p:cNvPicPr>
            <a:picLocks noChangeAspect="1"/>
          </p:cNvPicPr>
          <p:nvPr/>
        </p:nvPicPr>
        <p:blipFill rotWithShape="1">
          <a:blip r:embed="rId4"/>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id="{1B61357E-2C05-CF69-B129-C791496A5B0F}"/>
              </a:ext>
            </a:extLst>
          </p:cNvPr>
          <p:cNvSpPr txBox="1"/>
          <p:nvPr/>
        </p:nvSpPr>
        <p:spPr>
          <a:xfrm>
            <a:off x="1384459" y="6681947"/>
            <a:ext cx="14401800" cy="2554545"/>
          </a:xfrm>
          <a:prstGeom prst="rect">
            <a:avLst/>
          </a:prstGeom>
          <a:noFill/>
        </p:spPr>
        <p:txBody>
          <a:bodyPr wrap="square">
            <a:spAutoFit/>
          </a:bodyPr>
          <a:lstStyle/>
          <a:p>
            <a:pPr marL="0" marR="0" algn="just">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a:solidFill>
                  <a:srgbClr val="FF0000"/>
                </a:solidFill>
                <a:effectLst/>
                <a:latin typeface="Times New Roman" panose="02020603050405020304" pitchFamily="18" charset="0"/>
                <a:cs typeface="Times New Roman" panose="02020603050405020304" pitchFamily="18" charset="0"/>
              </a:rPr>
              <a:t> NT: Miêu tả, tưởng tượng,..</a:t>
            </a:r>
          </a:p>
          <a:p>
            <a:pPr marL="0" marR="0">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rPr>
              <a:t>=&gt; Người đọc như nhập vào cảnh sắc, hòa cùng tâm trạng nao nức của nhà văn. Rút ngắn khoảng cách giữa quá khứ và hiện tại.</a:t>
            </a:r>
            <a:endPar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66391"/>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2277" y="315193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endParaRPr lang="en-US" sz="4000"/>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89569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32672" y="2881848"/>
            <a:ext cx="11289957" cy="378565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Phương diện miêu tả:</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Lời nói: Xin mẹ được cầm bút thước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Hành động: Nâng niu sách vở…</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Tâm trạng: Có sự thay đổi theo trình tự không gian</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77196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2857500"/>
            <a:ext cx="15827290" cy="5016758"/>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latin typeface="Times New Roman" panose="02020603050405020304" pitchFamily="18" charset="0"/>
                <a:ea typeface="Times New Roman" panose="02020603050405020304" pitchFamily="18" charset="0"/>
                <a:cs typeface="Times New Roman" panose="02020603050405020304" pitchFamily="18" charset="0"/>
              </a:rPr>
              <a:t>Phương diện miêu tả :</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Ban đầu là  bâng khuâng, phấn chấn đi bên mẹ trên con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Sau đó chuyển sang bỡ ngỡ, rụt rè khi đứng ở sân trường. Tiếp đến là cảm thấy lúng túng, vụng về, sau đó, giật mình khi nghe gọi đến tên rồi bật khóc.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Cuối cùng là cảm giác vừa xa lạ vừa thân quen khi ngồi trong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7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những cảm giác trong sáng ấy nảy nở trong lòng tôi như mấy cánh hoa tươi mỉm cười giữa bầu trời quang đãng”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tình cảm đẹp đẽ, trong sáng của cậu bé lần đầu đi học.</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 như con chim non đứng bên bờ tổ nhìn quãng trời rộng muốn bay, nhưng còn ngập ngừng e sợ”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sự non nớt, khát vọng của những cậu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latin typeface="Times New Roman" panose="02020603050405020304" pitchFamily="18" charset="0"/>
                <a:ea typeface="Times New Roman" panose="02020603050405020304" pitchFamily="18" charset="0"/>
                <a:cs typeface="Times New Roman" panose="02020603050405020304" pitchFamily="18" charset="0"/>
              </a:rPr>
              <a:t>Phương diện miêu tả</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a:effectLst/>
                <a:latin typeface="Times New Roman" panose="02020603050405020304" pitchFamily="18" charset="0"/>
                <a:ea typeface="Times New Roman" panose="02020603050405020304" pitchFamily="18" charset="0"/>
              </a:rPr>
              <a:t>=&gt; </a:t>
            </a:r>
            <a:r>
              <a:rPr lang="en-US" sz="4000" b="1">
                <a:effectLst/>
                <a:latin typeface="Times New Roman" panose="02020603050405020304" pitchFamily="18" charset="0"/>
                <a:ea typeface="Times New Roman" panose="02020603050405020304" pitchFamily="18" charset="0"/>
              </a:rPr>
              <a:t>Nhân vật “tôi” là cậu bé hồn nhiên, trong sáng nhưng cũng rất nhạy cảm và đã bắt đầu có ý thức về sự trưởng thành ngay trong ngày đầu tiên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Lời nói: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“Thế là các em vào lớp 5, các em phải cố gắng học để thầy mẹ được vui lòng, để thầy dạy các em được sung sướng”. “Thôi các em  nên đứng đây để sắp hàng vào lớp”. “ Các em đừng khóc. Trưa nay các em được về nhà cơ mà”</a:t>
            </a:r>
            <a:endParaRPr lang="en-US" sz="400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Hành động: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Nhìn học trò 1 cách hiền từ và cảm động.</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=&gt; Ông Đốc là một người thầy, một lãnh đạo hiền từ, thân thiện và yêu thương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latin typeface="Times New Roman" panose="02020603050405020304" pitchFamily="18" charset="0"/>
                <a:ea typeface="Times New Roman" panose="02020603050405020304" pitchFamily="18" charset="0"/>
                <a:cs typeface="Times New Roman" panose="02020603050405020304" pitchFamily="18" charset="0"/>
              </a:rPr>
              <a:t>Người mẹ</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Chuẩn bị quần áo, sách vở, đưa con đến trường, cầm sách vở cho con. Kiên nhẫn chờ đợi đưa các con vào lớp</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rPr>
              <a:t>=&gt; Là người chu đáo, quan tâm, đầy tình yêu thương và trách nhiệm</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val="1339436691"/>
                    </a:ext>
                  </a:extLst>
                </a:gridCol>
                <a:gridCol w="4674500">
                  <a:extLst>
                    <a:ext uri="{9D8B030D-6E8A-4147-A177-3AD203B41FA5}">
                      <a16:colId xmlns:a16="http://schemas.microsoft.com/office/drawing/2014/main" val="2644496759"/>
                    </a:ext>
                  </a:extLst>
                </a:gridCol>
                <a:gridCol w="4674500">
                  <a:extLst>
                    <a:ext uri="{9D8B030D-6E8A-4147-A177-3AD203B41FA5}">
                      <a16:colId xmlns:a16="http://schemas.microsoft.com/office/drawing/2014/main"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Tập trung miêu tả những cảm xúc và diễn biến tâm trạng vừa vui mừng, phấn chấn vừa ngỡ ngàng, lo sợ,… của nhân vật “tôi” trong buổi đầu tiên đến trường một cách chân thực và cảm động.</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err="1">
                <a:solidFill>
                  <a:prstClr val="black"/>
                </a:solidFill>
                <a:latin typeface="Times New Roman" pitchFamily="18" charset="0"/>
                <a:cs typeface="Times New Roman" pitchFamily="18" charset="0"/>
              </a:rPr>
              <a:t>ngôn</a:t>
            </a:r>
            <a:r>
              <a:rPr lang="en-US" sz="4400" b="1">
                <a:solidFill>
                  <a:prstClr val="black"/>
                </a:solidFill>
                <a:latin typeface="Times New Roman" pitchFamily="18" charset="0"/>
                <a:cs typeface="Times New Roman" pitchFamily="18" charset="0"/>
              </a:rPr>
              <a:t> 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Cốt truyện rất đơn giản, nhẹ nhàng, không có tình huống gay cấn, không nhiều sự kiện.</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a:latin typeface="Times New Roman" panose="02020603050405020304" pitchFamily="18" charset="0"/>
                <a:cs typeface="Times New Roman" panose="02020603050405020304" pitchFamily="18" charset="0"/>
              </a:rPr>
              <a:t>Sử dụng những câu văn giàu cảm xúc với giọng điệu nhẹ nhàng, những hình ảnh so sánh độc đáo và việc sử dụng hàng loạt các từ láy trong việc miêu tả khung cảnh thiên nhiên, tái hiện chân thực, rõ nét cảm xúc bỡ ngỡ, rụt rè của nhân vật tôi trong ngày tựu trường.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1. Tác 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3621684"/>
            <a:ext cx="15827290" cy="3957174"/>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Đọc: </a:t>
            </a: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7" y="3346613"/>
            <a:ext cx="11049000" cy="1015663"/>
          </a:xfrm>
          <a:prstGeom prst="rect">
            <a:avLst/>
          </a:prstGeom>
        </p:spPr>
        <p:txBody>
          <a:bodyPr wrap="square">
            <a:spAutoFit/>
          </a:bodyPr>
          <a:lstStyle/>
          <a:p>
            <a:pPr algn="just">
              <a:lnSpc>
                <a:spcPct val="150000"/>
              </a:lnSpc>
              <a:spcAft>
                <a:spcPts val="1067"/>
              </a:spcAft>
              <a:tabLst>
                <a:tab pos="2997125" algn="l"/>
              </a:tabLst>
            </a:pPr>
            <a:r>
              <a:rPr lang="en-US" sz="4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Chú thích:</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0008037-70F2-CFBC-79EE-3591D8D442D4}"/>
              </a:ext>
            </a:extLst>
          </p:cNvPr>
          <p:cNvSpPr/>
          <p:nvPr/>
        </p:nvSpPr>
        <p:spPr>
          <a:xfrm>
            <a:off x="1364673" y="4377108"/>
            <a:ext cx="6896440" cy="707886"/>
          </a:xfrm>
          <a:prstGeom prst="rect">
            <a:avLst/>
          </a:prstGeom>
        </p:spPr>
        <p:txBody>
          <a:bodyPr wrap="non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3DCFEB-935C-1003-695C-A73E5885DD4F}"/>
              </a:ext>
            </a:extLst>
          </p:cNvPr>
          <p:cNvSpPr/>
          <p:nvPr/>
        </p:nvSpPr>
        <p:spPr>
          <a:xfrm>
            <a:off x="1321425" y="5095265"/>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9" name="Rectangle 8">
            <a:extLst>
              <a:ext uri="{FF2B5EF4-FFF2-40B4-BE49-F238E27FC236}">
                <a16:creationId xmlns:a16="http://schemas.microsoft.com/office/drawing/2014/main" id="{D3B57B00-7279-584F-A9EB-00F02780EC84}"/>
              </a:ext>
            </a:extLst>
          </p:cNvPr>
          <p:cNvSpPr/>
          <p:nvPr/>
        </p:nvSpPr>
        <p:spPr>
          <a:xfrm>
            <a:off x="1339960" y="6498127"/>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6C5EA69-E9E0-5923-3573-4A776414DE30}"/>
              </a:ext>
            </a:extLst>
          </p:cNvPr>
          <p:cNvSpPr/>
          <p:nvPr/>
        </p:nvSpPr>
        <p:spPr>
          <a:xfrm>
            <a:off x="1395838" y="7900989"/>
            <a:ext cx="15678464" cy="707886"/>
          </a:xfrm>
          <a:prstGeom prst="rect">
            <a:avLst/>
          </a:prstGeom>
        </p:spPr>
        <p:txBody>
          <a:bodyPr wrap="squar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6" y="3346613"/>
            <a:ext cx="15798459" cy="5773375"/>
          </a:xfrm>
          <a:prstGeom prst="rect">
            <a:avLst/>
          </a:prstGeom>
        </p:spPr>
        <p:txBody>
          <a:bodyPr wrap="square">
            <a:spAutoFit/>
          </a:bodyPr>
          <a:lstStyle/>
          <a:p>
            <a:pPr marL="571500" indent="-571500" algn="just">
              <a:spcAft>
                <a:spcPts val="1067"/>
              </a:spcAft>
              <a:buFontTx/>
              <a:buChar char="-"/>
              <a:tabLst>
                <a:tab pos="2997125" algn="l"/>
              </a:tabLst>
            </a:pPr>
            <a:r>
              <a:rPr lang="en-US" sz="4000" i="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 tắt: </a:t>
            </a:r>
          </a:p>
          <a:p>
            <a:pPr algn="just">
              <a:spcAft>
                <a:spcPts val="1067"/>
              </a:spcAft>
              <a:tabLst>
                <a:tab pos="2997125" algn="l"/>
              </a:tabLst>
            </a:pPr>
            <a:r>
              <a:rPr lang="vi-VN" sz="400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3241</Words>
  <Application>Microsoft Office PowerPoint</Application>
  <PresentationFormat>Custom</PresentationFormat>
  <Paragraphs>331</Paragraphs>
  <Slides>46</Slides>
  <Notes>34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Times New Roman</vt:lpstr>
      <vt:lpstr>Arial</vt:lpstr>
      <vt:lpstr>Calibri</vt:lpstr>
      <vt:lpstr>Calibri Light</vt:lpstr>
      <vt:lpstr>Garamond</vt:lpstr>
      <vt:lpstr>.VnTime</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Administrator</cp:lastModifiedBy>
  <cp:revision>139</cp:revision>
  <dcterms:created xsi:type="dcterms:W3CDTF">2006-08-16T00:00:00Z</dcterms:created>
  <dcterms:modified xsi:type="dcterms:W3CDTF">2025-09-07T10:24:28Z</dcterms:modified>
  <dc:identifier>DAFf8oO80-M</dc:identifier>
</cp:coreProperties>
</file>