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304" r:id="rId2"/>
    <p:sldId id="256" r:id="rId3"/>
    <p:sldId id="257" r:id="rId4"/>
    <p:sldId id="343" r:id="rId5"/>
    <p:sldId id="259" r:id="rId6"/>
    <p:sldId id="260" r:id="rId7"/>
    <p:sldId id="344" r:id="rId8"/>
    <p:sldId id="266" r:id="rId9"/>
    <p:sldId id="340" r:id="rId10"/>
    <p:sldId id="345" r:id="rId11"/>
    <p:sldId id="346" r:id="rId12"/>
    <p:sldId id="347" r:id="rId13"/>
    <p:sldId id="348" r:id="rId14"/>
    <p:sldId id="349" r:id="rId15"/>
    <p:sldId id="352" r:id="rId16"/>
    <p:sldId id="350" r:id="rId17"/>
    <p:sldId id="351" r:id="rId18"/>
    <p:sldId id="280" r:id="rId19"/>
    <p:sldId id="355" r:id="rId20"/>
    <p:sldId id="356" r:id="rId21"/>
    <p:sldId id="353" r:id="rId22"/>
    <p:sldId id="354" r:id="rId23"/>
    <p:sldId id="359" r:id="rId24"/>
    <p:sldId id="360" r:id="rId25"/>
    <p:sldId id="362" r:id="rId26"/>
    <p:sldId id="357" r:id="rId27"/>
    <p:sldId id="363" r:id="rId28"/>
  </p:sldIdLst>
  <p:sldSz cx="13004800" cy="7315200"/>
  <p:notesSz cx="6858000" cy="9144000"/>
  <p:embeddedFontLst>
    <p:embeddedFont>
      <p:font typeface="Cambria" panose="02040503050406030204" pitchFamily="18" charset="0"/>
      <p:regular r:id="rId30"/>
      <p:bold r:id="rId31"/>
      <p:italic r:id="rId32"/>
      <p:boldItalic r:id="rId33"/>
    </p:embeddedFont>
    <p:embeddedFont>
      <p:font typeface="Palatino Linotype" panose="02040502050505030304" pitchFamily="18"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VNI-Times" pitchFamily="2" charset="0"/>
      <p:regular r:id="rId42"/>
      <p:bold r:id="rId43"/>
      <p:italic r:id="rId44"/>
      <p:boldItalic r:id="rId45"/>
    </p:embeddedFont>
    <p:embeddedFont>
      <p:font typeface="Nunito Sans Regular Bold" panose="020B0604020202020204" charset="0"/>
      <p:regular r:id="rId46"/>
      <p:bold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80619" autoAdjust="0"/>
  </p:normalViewPr>
  <p:slideViewPr>
    <p:cSldViewPr>
      <p:cViewPr varScale="1">
        <p:scale>
          <a:sx n="87" d="100"/>
          <a:sy n="87" d="100"/>
        </p:scale>
        <p:origin x="147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AF76F-6F28-4D2D-AEB0-CA7EC9BADE2A}"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096BE-158A-4DF1-A72E-8884D037BFEF}" type="slidenum">
              <a:rPr lang="en-US" smtClean="0"/>
              <a:t>‹#›</a:t>
            </a:fld>
            <a:endParaRPr lang="en-US"/>
          </a:p>
        </p:txBody>
      </p:sp>
    </p:spTree>
    <p:extLst>
      <p:ext uri="{BB962C8B-B14F-4D97-AF65-F5344CB8AC3E}">
        <p14:creationId xmlns:p14="http://schemas.microsoft.com/office/powerpoint/2010/main" val="218989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Tránh bay hơi hoặc hút ẩm</a:t>
            </a:r>
            <a:r>
              <a:rPr lang="vi-VN" dirty="0"/>
              <a:t>: Nhiều hóa chất dễ bay hơi (như cồn, axeton) hoặc hút ẩm mạnh (như NaOH, H₂SO₄ đặc). Nếu không đậy nắp, chúng sẽ bay hơi hoặc hút nước từ không khí, làm thay đổi nồng độ và tính chất.</a:t>
            </a:r>
          </a:p>
          <a:p>
            <a:r>
              <a:rPr lang="vi-VN" b="1" dirty="0"/>
              <a:t>Ngăn ngừa phản ứng với không khí</a:t>
            </a:r>
            <a:r>
              <a:rPr lang="vi-VN" dirty="0"/>
              <a:t>: Một số hóa chất dễ bị oxi hóa, phân hủy hoặc phản ứng với CO₂, O₂ trong không khí (ví dụ: NaOH hút CO₂ tạo Na₂CO₃).</a:t>
            </a:r>
          </a:p>
          <a:p>
            <a:r>
              <a:rPr lang="vi-VN" b="1" dirty="0"/>
              <a:t>Đảm bảo an toàn</a:t>
            </a:r>
            <a:r>
              <a:rPr lang="vi-VN" dirty="0"/>
              <a:t>: Hóa chất bay hơi có thể gây độc hại cho người hít phải; hóa chất lỏng có thể đổ, bắn ra ngoài gây nguy hiểm.</a:t>
            </a:r>
          </a:p>
          <a:p>
            <a:r>
              <a:rPr lang="vi-VN" b="1" dirty="0"/>
              <a:t>Tránh lẫn tạp chất</a:t>
            </a:r>
            <a:r>
              <a:rPr lang="vi-VN" dirty="0"/>
              <a:t>: Không đậy nắp dễ làm bụi, vi sinh vật, hay các hóa chất khác rơi vào, gây ô nhiễm và làm sai lệch kết quả thí nghiệm.</a:t>
            </a:r>
          </a:p>
          <a:p>
            <a:endParaRPr lang="en-VN" dirty="0"/>
          </a:p>
        </p:txBody>
      </p:sp>
      <p:sp>
        <p:nvSpPr>
          <p:cNvPr id="4" name="Slide Number Placeholder 3"/>
          <p:cNvSpPr>
            <a:spLocks noGrp="1"/>
          </p:cNvSpPr>
          <p:nvPr>
            <p:ph type="sldNum" sz="quarter" idx="5"/>
          </p:nvPr>
        </p:nvSpPr>
        <p:spPr/>
        <p:txBody>
          <a:bodyPr/>
          <a:lstStyle/>
          <a:p>
            <a:fld id="{69C096BE-158A-4DF1-A72E-8884D037BFEF}" type="slidenum">
              <a:rPr lang="en-US" smtClean="0"/>
              <a:t>8</a:t>
            </a:fld>
            <a:endParaRPr lang="en-US"/>
          </a:p>
        </p:txBody>
      </p:sp>
    </p:spTree>
    <p:extLst>
      <p:ext uri="{BB962C8B-B14F-4D97-AF65-F5344CB8AC3E}">
        <p14:creationId xmlns:p14="http://schemas.microsoft.com/office/powerpoint/2010/main" val="2086789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73292-7D5D-EF68-6C1C-662625AD4C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EBCA9-A2AC-38AE-8208-050BD8703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B0597-43CE-5A72-E465-92EDEC11BB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82FCC5-0E38-86C0-546B-2485297CA2DA}"/>
              </a:ext>
            </a:extLst>
          </p:cNvPr>
          <p:cNvSpPr>
            <a:spLocks noGrp="1"/>
          </p:cNvSpPr>
          <p:nvPr>
            <p:ph type="sldNum" sz="quarter" idx="5"/>
          </p:nvPr>
        </p:nvSpPr>
        <p:spPr/>
        <p:txBody>
          <a:bodyPr/>
          <a:lstStyle/>
          <a:p>
            <a:fld id="{69C096BE-158A-4DF1-A72E-8884D037BFEF}" type="slidenum">
              <a:rPr lang="en-US" smtClean="0"/>
              <a:t>20</a:t>
            </a:fld>
            <a:endParaRPr lang="en-US"/>
          </a:p>
        </p:txBody>
      </p:sp>
    </p:spTree>
    <p:extLst>
      <p:ext uri="{BB962C8B-B14F-4D97-AF65-F5344CB8AC3E}">
        <p14:creationId xmlns:p14="http://schemas.microsoft.com/office/powerpoint/2010/main" val="346361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Thiết</a:t>
            </a:r>
            <a:r>
              <a:rPr lang="en-US" b="1" dirty="0"/>
              <a:t> </a:t>
            </a:r>
            <a:r>
              <a:rPr lang="en-US" b="1" dirty="0" err="1"/>
              <a:t>bị</a:t>
            </a:r>
            <a:r>
              <a:rPr lang="en-US" b="1" dirty="0"/>
              <a:t> </a:t>
            </a:r>
            <a:r>
              <a:rPr lang="en-US" b="1" dirty="0" err="1"/>
              <a:t>điện</a:t>
            </a:r>
            <a:r>
              <a:rPr lang="en-US" dirty="0"/>
              <a:t>: </a:t>
            </a:r>
            <a:r>
              <a:rPr lang="en-US" dirty="0" err="1"/>
              <a:t>là</a:t>
            </a:r>
            <a:r>
              <a:rPr lang="en-US" dirty="0"/>
              <a:t> </a:t>
            </a:r>
            <a:r>
              <a:rPr lang="en-US" dirty="0" err="1"/>
              <a:t>sản</a:t>
            </a:r>
            <a:r>
              <a:rPr lang="en-US" dirty="0"/>
              <a:t> </a:t>
            </a:r>
            <a:r>
              <a:rPr lang="en-US" dirty="0" err="1"/>
              <a:t>phẩm</a:t>
            </a:r>
            <a:r>
              <a:rPr lang="en-US" dirty="0"/>
              <a:t> </a:t>
            </a:r>
            <a:r>
              <a:rPr lang="en-US" dirty="0" err="1"/>
              <a:t>hoàn</a:t>
            </a:r>
            <a:r>
              <a:rPr lang="en-US" dirty="0"/>
              <a:t> </a:t>
            </a:r>
            <a:r>
              <a:rPr lang="en-US" dirty="0" err="1"/>
              <a:t>chỉnh</a:t>
            </a:r>
            <a:r>
              <a:rPr lang="en-US" dirty="0"/>
              <a:t>, </a:t>
            </a:r>
            <a:r>
              <a:rPr lang="en-US" dirty="0" err="1"/>
              <a:t>dùng</a:t>
            </a:r>
            <a:r>
              <a:rPr lang="en-US" dirty="0"/>
              <a:t> </a:t>
            </a:r>
            <a:r>
              <a:rPr lang="en-US" dirty="0" err="1"/>
              <a:t>điện</a:t>
            </a:r>
            <a:r>
              <a:rPr lang="en-US" dirty="0"/>
              <a:t> </a:t>
            </a:r>
            <a:r>
              <a:rPr lang="en-US" dirty="0" err="1"/>
              <a:t>để</a:t>
            </a:r>
            <a:r>
              <a:rPr lang="en-US" dirty="0"/>
              <a:t> </a:t>
            </a:r>
            <a:r>
              <a:rPr lang="en-US" dirty="0" err="1"/>
              <a:t>hoạt</a:t>
            </a:r>
            <a:r>
              <a:rPr lang="en-US" dirty="0"/>
              <a:t> </a:t>
            </a:r>
            <a:r>
              <a:rPr lang="en-US" dirty="0" err="1"/>
              <a:t>động</a:t>
            </a:r>
            <a:r>
              <a:rPr lang="en-US" dirty="0"/>
              <a:t>.</a:t>
            </a:r>
          </a:p>
          <a:p>
            <a:r>
              <a:rPr lang="en-US" b="1" dirty="0"/>
              <a:t>Linh </a:t>
            </a:r>
            <a:r>
              <a:rPr lang="en-US" b="1" dirty="0" err="1"/>
              <a:t>kiện</a:t>
            </a:r>
            <a:r>
              <a:rPr lang="en-US" b="1" dirty="0"/>
              <a:t> </a:t>
            </a:r>
            <a:r>
              <a:rPr lang="en-US" b="1" dirty="0" err="1"/>
              <a:t>điện</a:t>
            </a:r>
            <a:r>
              <a:rPr lang="en-US" b="1" dirty="0"/>
              <a:t> </a:t>
            </a:r>
            <a:r>
              <a:rPr lang="en-US" b="1" dirty="0" err="1"/>
              <a:t>tử</a:t>
            </a:r>
            <a:r>
              <a:rPr lang="en-US" dirty="0"/>
              <a:t>: </a:t>
            </a:r>
            <a:r>
              <a:rPr lang="en-US" dirty="0" err="1"/>
              <a:t>là</a:t>
            </a:r>
            <a:r>
              <a:rPr lang="en-US" dirty="0"/>
              <a:t> </a:t>
            </a:r>
            <a:r>
              <a:rPr lang="en-US" dirty="0" err="1"/>
              <a:t>bộ</a:t>
            </a:r>
            <a:r>
              <a:rPr lang="en-US" dirty="0"/>
              <a:t> </a:t>
            </a:r>
            <a:r>
              <a:rPr lang="en-US" dirty="0" err="1"/>
              <a:t>phận</a:t>
            </a:r>
            <a:r>
              <a:rPr lang="en-US" dirty="0"/>
              <a:t> </a:t>
            </a:r>
            <a:r>
              <a:rPr lang="en-US" dirty="0" err="1"/>
              <a:t>cấu</a:t>
            </a:r>
            <a:r>
              <a:rPr lang="en-US" dirty="0"/>
              <a:t> </a:t>
            </a:r>
            <a:r>
              <a:rPr lang="en-US" dirty="0" err="1"/>
              <a:t>thành</a:t>
            </a:r>
            <a:r>
              <a:rPr lang="en-US" dirty="0"/>
              <a:t>, </a:t>
            </a:r>
            <a:r>
              <a:rPr lang="en-US" dirty="0" err="1"/>
              <a:t>không</a:t>
            </a:r>
            <a:r>
              <a:rPr lang="en-US" dirty="0"/>
              <a:t> </a:t>
            </a:r>
            <a:r>
              <a:rPr lang="en-US" dirty="0" err="1"/>
              <a:t>dùng</a:t>
            </a:r>
            <a:r>
              <a:rPr lang="en-US" dirty="0"/>
              <a:t> </a:t>
            </a:r>
            <a:r>
              <a:rPr lang="en-US" dirty="0" err="1"/>
              <a:t>trực</a:t>
            </a:r>
            <a:r>
              <a:rPr lang="en-US" dirty="0"/>
              <a:t> </a:t>
            </a:r>
            <a:r>
              <a:rPr lang="en-US" dirty="0" err="1"/>
              <a:t>tiếp</a:t>
            </a:r>
            <a:r>
              <a:rPr lang="en-US" dirty="0"/>
              <a:t> </a:t>
            </a:r>
            <a:r>
              <a:rPr lang="en-US" dirty="0" err="1"/>
              <a:t>mà</a:t>
            </a:r>
            <a:r>
              <a:rPr lang="en-US" dirty="0"/>
              <a:t> </a:t>
            </a:r>
            <a:r>
              <a:rPr lang="en-US" dirty="0" err="1"/>
              <a:t>phải</a:t>
            </a:r>
            <a:r>
              <a:rPr lang="en-US" dirty="0"/>
              <a:t> </a:t>
            </a:r>
            <a:r>
              <a:rPr lang="en-US" dirty="0" err="1"/>
              <a:t>ghép</a:t>
            </a:r>
            <a:r>
              <a:rPr lang="en-US" dirty="0"/>
              <a:t> </a:t>
            </a:r>
            <a:r>
              <a:rPr lang="en-US" dirty="0" err="1"/>
              <a:t>trong</a:t>
            </a:r>
            <a:r>
              <a:rPr lang="en-US" dirty="0"/>
              <a:t> </a:t>
            </a:r>
            <a:r>
              <a:rPr lang="en-US" dirty="0" err="1"/>
              <a:t>mạch</a:t>
            </a:r>
            <a:r>
              <a:rPr lang="en-US" dirty="0"/>
              <a:t>.</a:t>
            </a:r>
          </a:p>
          <a:p>
            <a:endParaRPr lang="en-VN" dirty="0"/>
          </a:p>
        </p:txBody>
      </p:sp>
      <p:sp>
        <p:nvSpPr>
          <p:cNvPr id="4" name="Slide Number Placeholder 3"/>
          <p:cNvSpPr>
            <a:spLocks noGrp="1"/>
          </p:cNvSpPr>
          <p:nvPr>
            <p:ph type="sldNum" sz="quarter" idx="5"/>
          </p:nvPr>
        </p:nvSpPr>
        <p:spPr/>
        <p:txBody>
          <a:bodyPr/>
          <a:lstStyle/>
          <a:p>
            <a:fld id="{69C096BE-158A-4DF1-A72E-8884D037BFEF}" type="slidenum">
              <a:rPr lang="en-US" smtClean="0"/>
              <a:t>22</a:t>
            </a:fld>
            <a:endParaRPr lang="en-US"/>
          </a:p>
        </p:txBody>
      </p:sp>
    </p:spTree>
    <p:extLst>
      <p:ext uri="{BB962C8B-B14F-4D97-AF65-F5344CB8AC3E}">
        <p14:creationId xmlns:p14="http://schemas.microsoft.com/office/powerpoint/2010/main" val="3766444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A2D33-8C33-8555-98E3-8D1005AD8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D92AE-E5C3-C54D-1B64-0D6C1B2BB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54352-E642-882C-2296-5B3253CABDF8}"/>
              </a:ext>
            </a:extLst>
          </p:cNvPr>
          <p:cNvSpPr>
            <a:spLocks noGrp="1"/>
          </p:cNvSpPr>
          <p:nvPr>
            <p:ph type="body" idx="1"/>
          </p:nvPr>
        </p:nvSpPr>
        <p:spPr/>
        <p:txBody>
          <a:bodyPr/>
          <a:lstStyle/>
          <a:p>
            <a:r>
              <a:rPr lang="en-US" b="1" dirty="0" err="1"/>
              <a:t>Thiết</a:t>
            </a:r>
            <a:r>
              <a:rPr lang="en-US" b="1" dirty="0"/>
              <a:t> </a:t>
            </a:r>
            <a:r>
              <a:rPr lang="en-US" b="1" dirty="0" err="1"/>
              <a:t>bị</a:t>
            </a:r>
            <a:r>
              <a:rPr lang="en-US" b="1" dirty="0"/>
              <a:t> </a:t>
            </a:r>
            <a:r>
              <a:rPr lang="en-US" b="1" dirty="0" err="1"/>
              <a:t>điện</a:t>
            </a:r>
            <a:r>
              <a:rPr lang="en-US" dirty="0"/>
              <a:t>: </a:t>
            </a:r>
            <a:r>
              <a:rPr lang="en-US" dirty="0" err="1"/>
              <a:t>là</a:t>
            </a:r>
            <a:r>
              <a:rPr lang="en-US" dirty="0"/>
              <a:t> </a:t>
            </a:r>
            <a:r>
              <a:rPr lang="en-US" dirty="0" err="1"/>
              <a:t>sản</a:t>
            </a:r>
            <a:r>
              <a:rPr lang="en-US" dirty="0"/>
              <a:t> </a:t>
            </a:r>
            <a:r>
              <a:rPr lang="en-US" dirty="0" err="1"/>
              <a:t>phẩm</a:t>
            </a:r>
            <a:r>
              <a:rPr lang="en-US" dirty="0"/>
              <a:t> </a:t>
            </a:r>
            <a:r>
              <a:rPr lang="en-US" dirty="0" err="1"/>
              <a:t>hoàn</a:t>
            </a:r>
            <a:r>
              <a:rPr lang="en-US" dirty="0"/>
              <a:t> </a:t>
            </a:r>
            <a:r>
              <a:rPr lang="en-US" dirty="0" err="1"/>
              <a:t>chỉnh</a:t>
            </a:r>
            <a:r>
              <a:rPr lang="en-US" dirty="0"/>
              <a:t>, </a:t>
            </a:r>
            <a:r>
              <a:rPr lang="en-US" dirty="0" err="1"/>
              <a:t>dùng</a:t>
            </a:r>
            <a:r>
              <a:rPr lang="en-US" dirty="0"/>
              <a:t> </a:t>
            </a:r>
            <a:r>
              <a:rPr lang="en-US" dirty="0" err="1"/>
              <a:t>điện</a:t>
            </a:r>
            <a:r>
              <a:rPr lang="en-US" dirty="0"/>
              <a:t> </a:t>
            </a:r>
            <a:r>
              <a:rPr lang="en-US" dirty="0" err="1"/>
              <a:t>để</a:t>
            </a:r>
            <a:r>
              <a:rPr lang="en-US" dirty="0"/>
              <a:t> </a:t>
            </a:r>
            <a:r>
              <a:rPr lang="en-US" dirty="0" err="1"/>
              <a:t>hoạt</a:t>
            </a:r>
            <a:r>
              <a:rPr lang="en-US" dirty="0"/>
              <a:t> </a:t>
            </a:r>
            <a:r>
              <a:rPr lang="en-US" dirty="0" err="1"/>
              <a:t>động</a:t>
            </a:r>
            <a:r>
              <a:rPr lang="en-US" dirty="0"/>
              <a:t>.</a:t>
            </a:r>
          </a:p>
          <a:p>
            <a:r>
              <a:rPr lang="en-US" b="1" dirty="0"/>
              <a:t>Linh </a:t>
            </a:r>
            <a:r>
              <a:rPr lang="en-US" b="1" dirty="0" err="1"/>
              <a:t>kiện</a:t>
            </a:r>
            <a:r>
              <a:rPr lang="en-US" b="1" dirty="0"/>
              <a:t> </a:t>
            </a:r>
            <a:r>
              <a:rPr lang="en-US" b="1" dirty="0" err="1"/>
              <a:t>điện</a:t>
            </a:r>
            <a:r>
              <a:rPr lang="en-US" b="1" dirty="0"/>
              <a:t> </a:t>
            </a:r>
            <a:r>
              <a:rPr lang="en-US" b="1" dirty="0" err="1"/>
              <a:t>tử</a:t>
            </a:r>
            <a:r>
              <a:rPr lang="en-US" dirty="0"/>
              <a:t>: </a:t>
            </a:r>
            <a:r>
              <a:rPr lang="en-US" dirty="0" err="1"/>
              <a:t>là</a:t>
            </a:r>
            <a:r>
              <a:rPr lang="en-US" dirty="0"/>
              <a:t> </a:t>
            </a:r>
            <a:r>
              <a:rPr lang="en-US" dirty="0" err="1"/>
              <a:t>bộ</a:t>
            </a:r>
            <a:r>
              <a:rPr lang="en-US" dirty="0"/>
              <a:t> </a:t>
            </a:r>
            <a:r>
              <a:rPr lang="en-US" dirty="0" err="1"/>
              <a:t>phận</a:t>
            </a:r>
            <a:r>
              <a:rPr lang="en-US" dirty="0"/>
              <a:t> </a:t>
            </a:r>
            <a:r>
              <a:rPr lang="en-US" dirty="0" err="1"/>
              <a:t>cấu</a:t>
            </a:r>
            <a:r>
              <a:rPr lang="en-US" dirty="0"/>
              <a:t> </a:t>
            </a:r>
            <a:r>
              <a:rPr lang="en-US" dirty="0" err="1"/>
              <a:t>thành</a:t>
            </a:r>
            <a:r>
              <a:rPr lang="en-US" dirty="0"/>
              <a:t>, </a:t>
            </a:r>
            <a:r>
              <a:rPr lang="en-US" dirty="0" err="1"/>
              <a:t>không</a:t>
            </a:r>
            <a:r>
              <a:rPr lang="en-US" dirty="0"/>
              <a:t> </a:t>
            </a:r>
            <a:r>
              <a:rPr lang="en-US" dirty="0" err="1"/>
              <a:t>dùng</a:t>
            </a:r>
            <a:r>
              <a:rPr lang="en-US" dirty="0"/>
              <a:t> </a:t>
            </a:r>
            <a:r>
              <a:rPr lang="en-US" dirty="0" err="1"/>
              <a:t>trực</a:t>
            </a:r>
            <a:r>
              <a:rPr lang="en-US" dirty="0"/>
              <a:t> </a:t>
            </a:r>
            <a:r>
              <a:rPr lang="en-US" dirty="0" err="1"/>
              <a:t>tiếp</a:t>
            </a:r>
            <a:r>
              <a:rPr lang="en-US" dirty="0"/>
              <a:t> </a:t>
            </a:r>
            <a:r>
              <a:rPr lang="en-US" dirty="0" err="1"/>
              <a:t>mà</a:t>
            </a:r>
            <a:r>
              <a:rPr lang="en-US" dirty="0"/>
              <a:t> </a:t>
            </a:r>
            <a:r>
              <a:rPr lang="en-US" dirty="0" err="1"/>
              <a:t>phải</a:t>
            </a:r>
            <a:r>
              <a:rPr lang="en-US" dirty="0"/>
              <a:t> </a:t>
            </a:r>
            <a:r>
              <a:rPr lang="en-US" dirty="0" err="1"/>
              <a:t>ghép</a:t>
            </a:r>
            <a:r>
              <a:rPr lang="en-US" dirty="0"/>
              <a:t> </a:t>
            </a:r>
            <a:r>
              <a:rPr lang="en-US" dirty="0" err="1"/>
              <a:t>trong</a:t>
            </a:r>
            <a:r>
              <a:rPr lang="en-US" dirty="0"/>
              <a:t> </a:t>
            </a:r>
            <a:r>
              <a:rPr lang="en-US" dirty="0" err="1"/>
              <a:t>mạch</a:t>
            </a:r>
            <a:r>
              <a:rPr lang="en-US" dirty="0"/>
              <a:t>.</a:t>
            </a:r>
          </a:p>
          <a:p>
            <a:endParaRPr lang="en-VN" dirty="0"/>
          </a:p>
        </p:txBody>
      </p:sp>
      <p:sp>
        <p:nvSpPr>
          <p:cNvPr id="4" name="Slide Number Placeholder 3">
            <a:extLst>
              <a:ext uri="{FF2B5EF4-FFF2-40B4-BE49-F238E27FC236}">
                <a16:creationId xmlns:a16="http://schemas.microsoft.com/office/drawing/2014/main" id="{D9F78E27-9A6F-CEF9-C01C-A8E93A2CF594}"/>
              </a:ext>
            </a:extLst>
          </p:cNvPr>
          <p:cNvSpPr>
            <a:spLocks noGrp="1"/>
          </p:cNvSpPr>
          <p:nvPr>
            <p:ph type="sldNum" sz="quarter" idx="5"/>
          </p:nvPr>
        </p:nvSpPr>
        <p:spPr/>
        <p:txBody>
          <a:bodyPr/>
          <a:lstStyle/>
          <a:p>
            <a:fld id="{69C096BE-158A-4DF1-A72E-8884D037BFEF}" type="slidenum">
              <a:rPr lang="en-US" smtClean="0"/>
              <a:t>23</a:t>
            </a:fld>
            <a:endParaRPr lang="en-US"/>
          </a:p>
        </p:txBody>
      </p:sp>
    </p:spTree>
    <p:extLst>
      <p:ext uri="{BB962C8B-B14F-4D97-AF65-F5344CB8AC3E}">
        <p14:creationId xmlns:p14="http://schemas.microsoft.com/office/powerpoint/2010/main" val="2005393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3FEB1-957B-C7D8-8257-2E4C36E62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ECE60-34CF-9421-68F7-308423CCC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211A0-8A4F-841B-C5F7-06E137B3B4BF}"/>
              </a:ext>
            </a:extLst>
          </p:cNvPr>
          <p:cNvSpPr>
            <a:spLocks noGrp="1"/>
          </p:cNvSpPr>
          <p:nvPr>
            <p:ph type="body" idx="1"/>
          </p:nvPr>
        </p:nvSpPr>
        <p:spPr/>
        <p:txBody>
          <a:bodyPr/>
          <a:lstStyle/>
          <a:p>
            <a:r>
              <a:rPr lang="en-US" b="1" dirty="0" err="1"/>
              <a:t>Thiết</a:t>
            </a:r>
            <a:r>
              <a:rPr lang="en-US" b="1" dirty="0"/>
              <a:t> </a:t>
            </a:r>
            <a:r>
              <a:rPr lang="en-US" b="1" dirty="0" err="1"/>
              <a:t>bị</a:t>
            </a:r>
            <a:r>
              <a:rPr lang="en-US" b="1" dirty="0"/>
              <a:t> </a:t>
            </a:r>
            <a:r>
              <a:rPr lang="en-US" b="1" dirty="0" err="1"/>
              <a:t>điện</a:t>
            </a:r>
            <a:r>
              <a:rPr lang="en-US" dirty="0"/>
              <a:t>: </a:t>
            </a:r>
            <a:r>
              <a:rPr lang="en-US" dirty="0" err="1"/>
              <a:t>là</a:t>
            </a:r>
            <a:r>
              <a:rPr lang="en-US" dirty="0"/>
              <a:t> </a:t>
            </a:r>
            <a:r>
              <a:rPr lang="en-US" dirty="0" err="1"/>
              <a:t>sản</a:t>
            </a:r>
            <a:r>
              <a:rPr lang="en-US" dirty="0"/>
              <a:t> </a:t>
            </a:r>
            <a:r>
              <a:rPr lang="en-US" dirty="0" err="1"/>
              <a:t>phẩm</a:t>
            </a:r>
            <a:r>
              <a:rPr lang="en-US" dirty="0"/>
              <a:t> </a:t>
            </a:r>
            <a:r>
              <a:rPr lang="en-US" dirty="0" err="1"/>
              <a:t>hoàn</a:t>
            </a:r>
            <a:r>
              <a:rPr lang="en-US" dirty="0"/>
              <a:t> </a:t>
            </a:r>
            <a:r>
              <a:rPr lang="en-US" dirty="0" err="1"/>
              <a:t>chỉnh</a:t>
            </a:r>
            <a:r>
              <a:rPr lang="en-US" dirty="0"/>
              <a:t>, </a:t>
            </a:r>
            <a:r>
              <a:rPr lang="en-US" dirty="0" err="1"/>
              <a:t>dùng</a:t>
            </a:r>
            <a:r>
              <a:rPr lang="en-US" dirty="0"/>
              <a:t> </a:t>
            </a:r>
            <a:r>
              <a:rPr lang="en-US" dirty="0" err="1"/>
              <a:t>điện</a:t>
            </a:r>
            <a:r>
              <a:rPr lang="en-US" dirty="0"/>
              <a:t> </a:t>
            </a:r>
            <a:r>
              <a:rPr lang="en-US" dirty="0" err="1"/>
              <a:t>để</a:t>
            </a:r>
            <a:r>
              <a:rPr lang="en-US" dirty="0"/>
              <a:t> </a:t>
            </a:r>
            <a:r>
              <a:rPr lang="en-US" dirty="0" err="1"/>
              <a:t>hoạt</a:t>
            </a:r>
            <a:r>
              <a:rPr lang="en-US" dirty="0"/>
              <a:t> </a:t>
            </a:r>
            <a:r>
              <a:rPr lang="en-US" dirty="0" err="1"/>
              <a:t>động</a:t>
            </a:r>
            <a:r>
              <a:rPr lang="en-US" dirty="0"/>
              <a:t>.</a:t>
            </a:r>
          </a:p>
          <a:p>
            <a:r>
              <a:rPr lang="en-US" b="1" dirty="0"/>
              <a:t>Linh </a:t>
            </a:r>
            <a:r>
              <a:rPr lang="en-US" b="1" dirty="0" err="1"/>
              <a:t>kiện</a:t>
            </a:r>
            <a:r>
              <a:rPr lang="en-US" b="1" dirty="0"/>
              <a:t> </a:t>
            </a:r>
            <a:r>
              <a:rPr lang="en-US" b="1" dirty="0" err="1"/>
              <a:t>điện</a:t>
            </a:r>
            <a:r>
              <a:rPr lang="en-US" b="1" dirty="0"/>
              <a:t> </a:t>
            </a:r>
            <a:r>
              <a:rPr lang="en-US" b="1" dirty="0" err="1"/>
              <a:t>tử</a:t>
            </a:r>
            <a:r>
              <a:rPr lang="en-US" dirty="0"/>
              <a:t>: </a:t>
            </a:r>
            <a:r>
              <a:rPr lang="en-US" dirty="0" err="1"/>
              <a:t>là</a:t>
            </a:r>
            <a:r>
              <a:rPr lang="en-US" dirty="0"/>
              <a:t> </a:t>
            </a:r>
            <a:r>
              <a:rPr lang="en-US" dirty="0" err="1"/>
              <a:t>bộ</a:t>
            </a:r>
            <a:r>
              <a:rPr lang="en-US" dirty="0"/>
              <a:t> </a:t>
            </a:r>
            <a:r>
              <a:rPr lang="en-US" dirty="0" err="1"/>
              <a:t>phận</a:t>
            </a:r>
            <a:r>
              <a:rPr lang="en-US" dirty="0"/>
              <a:t> </a:t>
            </a:r>
            <a:r>
              <a:rPr lang="en-US" dirty="0" err="1"/>
              <a:t>cấu</a:t>
            </a:r>
            <a:r>
              <a:rPr lang="en-US" dirty="0"/>
              <a:t> </a:t>
            </a:r>
            <a:r>
              <a:rPr lang="en-US" dirty="0" err="1"/>
              <a:t>thành</a:t>
            </a:r>
            <a:r>
              <a:rPr lang="en-US" dirty="0"/>
              <a:t>, </a:t>
            </a:r>
            <a:r>
              <a:rPr lang="en-US" dirty="0" err="1"/>
              <a:t>không</a:t>
            </a:r>
            <a:r>
              <a:rPr lang="en-US" dirty="0"/>
              <a:t> </a:t>
            </a:r>
            <a:r>
              <a:rPr lang="en-US" dirty="0" err="1"/>
              <a:t>dùng</a:t>
            </a:r>
            <a:r>
              <a:rPr lang="en-US" dirty="0"/>
              <a:t> </a:t>
            </a:r>
            <a:r>
              <a:rPr lang="en-US" dirty="0" err="1"/>
              <a:t>trực</a:t>
            </a:r>
            <a:r>
              <a:rPr lang="en-US" dirty="0"/>
              <a:t> </a:t>
            </a:r>
            <a:r>
              <a:rPr lang="en-US" dirty="0" err="1"/>
              <a:t>tiếp</a:t>
            </a:r>
            <a:r>
              <a:rPr lang="en-US" dirty="0"/>
              <a:t> </a:t>
            </a:r>
            <a:r>
              <a:rPr lang="en-US" dirty="0" err="1"/>
              <a:t>mà</a:t>
            </a:r>
            <a:r>
              <a:rPr lang="en-US" dirty="0"/>
              <a:t> </a:t>
            </a:r>
            <a:r>
              <a:rPr lang="en-US" dirty="0" err="1"/>
              <a:t>phải</a:t>
            </a:r>
            <a:r>
              <a:rPr lang="en-US" dirty="0"/>
              <a:t> </a:t>
            </a:r>
            <a:r>
              <a:rPr lang="en-US" dirty="0" err="1"/>
              <a:t>ghép</a:t>
            </a:r>
            <a:r>
              <a:rPr lang="en-US" dirty="0"/>
              <a:t> </a:t>
            </a:r>
            <a:r>
              <a:rPr lang="en-US" dirty="0" err="1"/>
              <a:t>trong</a:t>
            </a:r>
            <a:r>
              <a:rPr lang="en-US" dirty="0"/>
              <a:t> </a:t>
            </a:r>
            <a:r>
              <a:rPr lang="en-US" dirty="0" err="1"/>
              <a:t>mạch</a:t>
            </a:r>
            <a:r>
              <a:rPr lang="en-US" dirty="0"/>
              <a:t>.</a:t>
            </a:r>
          </a:p>
          <a:p>
            <a:endParaRPr lang="en-VN" dirty="0"/>
          </a:p>
        </p:txBody>
      </p:sp>
      <p:sp>
        <p:nvSpPr>
          <p:cNvPr id="4" name="Slide Number Placeholder 3">
            <a:extLst>
              <a:ext uri="{FF2B5EF4-FFF2-40B4-BE49-F238E27FC236}">
                <a16:creationId xmlns:a16="http://schemas.microsoft.com/office/drawing/2014/main" id="{DB0FE96C-9C9F-4C6F-2295-26D378A1739E}"/>
              </a:ext>
            </a:extLst>
          </p:cNvPr>
          <p:cNvSpPr>
            <a:spLocks noGrp="1"/>
          </p:cNvSpPr>
          <p:nvPr>
            <p:ph type="sldNum" sz="quarter" idx="5"/>
          </p:nvPr>
        </p:nvSpPr>
        <p:spPr/>
        <p:txBody>
          <a:bodyPr/>
          <a:lstStyle/>
          <a:p>
            <a:fld id="{69C096BE-158A-4DF1-A72E-8884D037BFEF}" type="slidenum">
              <a:rPr lang="en-US" smtClean="0"/>
              <a:t>24</a:t>
            </a:fld>
            <a:endParaRPr lang="en-US"/>
          </a:p>
        </p:txBody>
      </p:sp>
    </p:spTree>
    <p:extLst>
      <p:ext uri="{BB962C8B-B14F-4D97-AF65-F5344CB8AC3E}">
        <p14:creationId xmlns:p14="http://schemas.microsoft.com/office/powerpoint/2010/main" val="569167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64815-5DFB-1A82-D62C-8E2D6A0AD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D8C11-D47F-7AF2-CECF-4BB42F0CB8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267DD-360B-9546-8881-BDE1112D9100}"/>
              </a:ext>
            </a:extLst>
          </p:cNvPr>
          <p:cNvSpPr>
            <a:spLocks noGrp="1"/>
          </p:cNvSpPr>
          <p:nvPr>
            <p:ph type="body" idx="1"/>
          </p:nvPr>
        </p:nvSpPr>
        <p:spPr/>
        <p:txBody>
          <a:bodyPr/>
          <a:lstStyle/>
          <a:p>
            <a:r>
              <a:rPr lang="en-US" b="1" dirty="0" err="1"/>
              <a:t>Cầu</a:t>
            </a:r>
            <a:r>
              <a:rPr lang="en-US" b="1" dirty="0"/>
              <a:t> </a:t>
            </a:r>
            <a:r>
              <a:rPr lang="en-US" b="1" dirty="0" err="1"/>
              <a:t>chì</a:t>
            </a:r>
            <a:r>
              <a:rPr lang="en-US" b="1" dirty="0"/>
              <a:t> </a:t>
            </a:r>
            <a:r>
              <a:rPr lang="en-US" b="1" dirty="0" err="1"/>
              <a:t>đặt</a:t>
            </a:r>
            <a:r>
              <a:rPr lang="en-US" b="1" dirty="0"/>
              <a:t> </a:t>
            </a:r>
            <a:r>
              <a:rPr lang="en-US" b="1" dirty="0" err="1"/>
              <a:t>ở</a:t>
            </a:r>
            <a:r>
              <a:rPr lang="en-US" b="1" dirty="0"/>
              <a:t> </a:t>
            </a:r>
            <a:r>
              <a:rPr lang="en-US" b="1" dirty="0" err="1"/>
              <a:t>đầu</a:t>
            </a:r>
            <a:r>
              <a:rPr lang="en-US" b="1" dirty="0"/>
              <a:t> </a:t>
            </a:r>
            <a:r>
              <a:rPr lang="en-US" b="1" dirty="0" err="1"/>
              <a:t>mạch</a:t>
            </a:r>
            <a:r>
              <a:rPr lang="en-US" dirty="0"/>
              <a:t> (</a:t>
            </a:r>
            <a:r>
              <a:rPr lang="en-US" dirty="0" err="1"/>
              <a:t>sau</a:t>
            </a:r>
            <a:r>
              <a:rPr lang="en-US" dirty="0"/>
              <a:t> </a:t>
            </a:r>
            <a:r>
              <a:rPr lang="en-US" dirty="0" err="1"/>
              <a:t>nguồn</a:t>
            </a:r>
            <a:r>
              <a:rPr lang="en-US" dirty="0"/>
              <a:t>).</a:t>
            </a:r>
          </a:p>
          <a:p>
            <a:r>
              <a:rPr lang="en-US" b="1" dirty="0" err="1"/>
              <a:t>Nối</a:t>
            </a:r>
            <a:r>
              <a:rPr lang="en-US" b="1" dirty="0"/>
              <a:t> </a:t>
            </a:r>
            <a:r>
              <a:rPr lang="en-US" b="1" dirty="0" err="1"/>
              <a:t>tiếp</a:t>
            </a:r>
            <a:r>
              <a:rPr lang="en-US" b="1" dirty="0"/>
              <a:t> </a:t>
            </a:r>
            <a:r>
              <a:rPr lang="en-US" b="1" dirty="0" err="1"/>
              <a:t>với</a:t>
            </a:r>
            <a:r>
              <a:rPr lang="en-US" b="1" dirty="0"/>
              <a:t> </a:t>
            </a:r>
            <a:r>
              <a:rPr lang="en-US" b="1" dirty="0" err="1"/>
              <a:t>tải</a:t>
            </a:r>
            <a:r>
              <a:rPr lang="en-US" dirty="0"/>
              <a:t> </a:t>
            </a:r>
            <a:r>
              <a:rPr lang="en-US" dirty="0" err="1"/>
              <a:t>để</a:t>
            </a:r>
            <a:r>
              <a:rPr lang="en-US" dirty="0"/>
              <a:t> </a:t>
            </a:r>
            <a:r>
              <a:rPr lang="en-US" dirty="0" err="1"/>
              <a:t>đảm</a:t>
            </a:r>
            <a:r>
              <a:rPr lang="en-US" dirty="0"/>
              <a:t> </a:t>
            </a:r>
            <a:r>
              <a:rPr lang="en-US" dirty="0" err="1"/>
              <a:t>bảo</a:t>
            </a:r>
            <a:r>
              <a:rPr lang="en-US" dirty="0"/>
              <a:t> </a:t>
            </a:r>
            <a:r>
              <a:rPr lang="en-US" dirty="0" err="1"/>
              <a:t>khi</a:t>
            </a:r>
            <a:r>
              <a:rPr lang="en-US" dirty="0"/>
              <a:t> </a:t>
            </a:r>
            <a:r>
              <a:rPr lang="en-US" dirty="0" err="1"/>
              <a:t>dòng</a:t>
            </a:r>
            <a:r>
              <a:rPr lang="en-US" dirty="0"/>
              <a:t> </a:t>
            </a:r>
            <a:r>
              <a:rPr lang="en-US" dirty="0" err="1"/>
              <a:t>điện</a:t>
            </a:r>
            <a:r>
              <a:rPr lang="en-US" dirty="0"/>
              <a:t> </a:t>
            </a:r>
            <a:r>
              <a:rPr lang="en-US" dirty="0" err="1"/>
              <a:t>quá</a:t>
            </a:r>
            <a:r>
              <a:rPr lang="en-US" dirty="0"/>
              <a:t> </a:t>
            </a:r>
            <a:r>
              <a:rPr lang="en-US" dirty="0" err="1"/>
              <a:t>lớn</a:t>
            </a:r>
            <a:r>
              <a:rPr lang="en-US" dirty="0"/>
              <a:t> → </a:t>
            </a:r>
            <a:r>
              <a:rPr lang="en-US" dirty="0" err="1"/>
              <a:t>cầu</a:t>
            </a:r>
            <a:r>
              <a:rPr lang="en-US" dirty="0"/>
              <a:t> </a:t>
            </a:r>
            <a:r>
              <a:rPr lang="en-US" dirty="0" err="1"/>
              <a:t>chì</a:t>
            </a:r>
            <a:r>
              <a:rPr lang="en-US" dirty="0"/>
              <a:t> </a:t>
            </a:r>
            <a:r>
              <a:rPr lang="en-US" dirty="0" err="1"/>
              <a:t>ngắt</a:t>
            </a:r>
            <a:r>
              <a:rPr lang="en-US" dirty="0"/>
              <a:t> </a:t>
            </a:r>
            <a:r>
              <a:rPr lang="en-US" dirty="0" err="1"/>
              <a:t>mạch</a:t>
            </a:r>
            <a:r>
              <a:rPr lang="en-US" dirty="0"/>
              <a:t> </a:t>
            </a:r>
            <a:r>
              <a:rPr lang="en-US" dirty="0" err="1"/>
              <a:t>ngay</a:t>
            </a:r>
            <a:r>
              <a:rPr lang="en-US" dirty="0"/>
              <a:t>.</a:t>
            </a:r>
          </a:p>
          <a:p>
            <a:r>
              <a:rPr lang="vi-VN" b="1" dirty="0"/>
              <a:t>Công tắc</a:t>
            </a:r>
            <a:r>
              <a:rPr lang="vi-VN" dirty="0"/>
              <a:t> được </a:t>
            </a:r>
            <a:r>
              <a:rPr lang="vi-VN" b="1" dirty="0"/>
              <a:t>đặt trên dây dẫn nóng (pha)</a:t>
            </a:r>
            <a:r>
              <a:rPr lang="vi-VN" dirty="0"/>
              <a:t>, nối trước </a:t>
            </a:r>
            <a:r>
              <a:rPr lang="vi-VN" b="1" dirty="0"/>
              <a:t>thiết bị điện</a:t>
            </a:r>
            <a:r>
              <a:rPr lang="vi-VN" dirty="0"/>
              <a:t> để có thể ngắt/mở dòng điện an toàn.</a:t>
            </a:r>
          </a:p>
          <a:p>
            <a:r>
              <a:rPr lang="vi-VN" dirty="0"/>
              <a:t>Công tắc thường </a:t>
            </a:r>
            <a:r>
              <a:rPr lang="vi-VN" b="1" dirty="0"/>
              <a:t>điều khiển bóng đèn, quạt điện hoặc các thiết bị chiếu sáng, gia dụng</a:t>
            </a:r>
            <a:r>
              <a:rPr lang="vi-VN" dirty="0"/>
              <a:t> khác.</a:t>
            </a:r>
          </a:p>
          <a:p>
            <a:r>
              <a:rPr lang="vi-VN" b="1" dirty="0"/>
              <a:t>1. Dây dẫn nóng (dây pha, ký hiệu L)</a:t>
            </a:r>
          </a:p>
          <a:p>
            <a:r>
              <a:rPr lang="vi-VN" dirty="0"/>
              <a:t>Đây là dây </a:t>
            </a:r>
            <a:r>
              <a:rPr lang="vi-VN" b="1" dirty="0"/>
              <a:t>có điện áp so với đất</a:t>
            </a:r>
            <a:r>
              <a:rPr lang="vi-VN" dirty="0"/>
              <a:t> (thường là 220V ở Việt Nam).</a:t>
            </a:r>
          </a:p>
          <a:p>
            <a:r>
              <a:rPr lang="vi-VN" dirty="0"/>
              <a:t>Khi chạm vào dây này </a:t>
            </a:r>
            <a:r>
              <a:rPr lang="vi-VN" b="1" dirty="0"/>
              <a:t>sẽ bị điện giật</a:t>
            </a:r>
            <a:r>
              <a:rPr lang="vi-VN" dirty="0"/>
              <a:t> nếu không cách điện tốt.</a:t>
            </a:r>
          </a:p>
          <a:p>
            <a:r>
              <a:rPr lang="vi-VN" dirty="0"/>
              <a:t>Công tắc, cầu chì… luôn </a:t>
            </a:r>
            <a:r>
              <a:rPr lang="vi-VN" b="1" dirty="0"/>
              <a:t>được lắp trên dây nóng</a:t>
            </a:r>
            <a:r>
              <a:rPr lang="vi-VN" dirty="0"/>
              <a:t> để ngắt điện khi cần.</a:t>
            </a:r>
          </a:p>
          <a:p>
            <a:r>
              <a:rPr lang="vi-VN" b="1" dirty="0"/>
              <a:t>2. Dây dẫn lạnh (dây trung tính, ký hiệu N)</a:t>
            </a:r>
          </a:p>
          <a:p>
            <a:r>
              <a:rPr lang="vi-VN" dirty="0"/>
              <a:t>Đây là dây </a:t>
            </a:r>
            <a:r>
              <a:rPr lang="vi-VN" b="1" dirty="0"/>
              <a:t>không có điện áp nguy hiểm</a:t>
            </a:r>
            <a:r>
              <a:rPr lang="vi-VN" dirty="0"/>
              <a:t> so với đất (nối với điểm trung tính của nguồn điện).</a:t>
            </a:r>
          </a:p>
          <a:p>
            <a:r>
              <a:rPr lang="vi-VN" dirty="0"/>
              <a:t>Thường coi là an toàn hơn dây nóng, nhưng vẫn cần cẩn thận.</a:t>
            </a:r>
          </a:p>
          <a:p>
            <a:r>
              <a:rPr lang="vi-VN" dirty="0"/>
              <a:t>Trong mạch, dây lạnh thường được nối thẳng đến thiết bị.</a:t>
            </a:r>
          </a:p>
          <a:p>
            <a:r>
              <a:rPr lang="en-US" b="1" dirty="0" err="1"/>
              <a:t>Thiết</a:t>
            </a:r>
            <a:r>
              <a:rPr lang="en-US" b="1" dirty="0"/>
              <a:t> </a:t>
            </a:r>
            <a:r>
              <a:rPr lang="en-US" b="1" dirty="0" err="1"/>
              <a:t>bị</a:t>
            </a:r>
            <a:r>
              <a:rPr lang="en-US" b="1" dirty="0"/>
              <a:t> </a:t>
            </a:r>
            <a:r>
              <a:rPr lang="en-US" b="1" dirty="0" err="1"/>
              <a:t>điện</a:t>
            </a:r>
            <a:r>
              <a:rPr lang="en-US" dirty="0"/>
              <a:t>: </a:t>
            </a:r>
            <a:r>
              <a:rPr lang="en-US" dirty="0" err="1"/>
              <a:t>là</a:t>
            </a:r>
            <a:r>
              <a:rPr lang="en-US" dirty="0"/>
              <a:t> </a:t>
            </a:r>
            <a:r>
              <a:rPr lang="en-US" dirty="0" err="1"/>
              <a:t>sản</a:t>
            </a:r>
            <a:r>
              <a:rPr lang="en-US" dirty="0"/>
              <a:t> </a:t>
            </a:r>
            <a:r>
              <a:rPr lang="en-US" dirty="0" err="1"/>
              <a:t>phẩm</a:t>
            </a:r>
            <a:r>
              <a:rPr lang="en-US" dirty="0"/>
              <a:t> </a:t>
            </a:r>
            <a:r>
              <a:rPr lang="en-US" dirty="0" err="1"/>
              <a:t>hoàn</a:t>
            </a:r>
            <a:r>
              <a:rPr lang="en-US" dirty="0"/>
              <a:t> </a:t>
            </a:r>
            <a:r>
              <a:rPr lang="en-US" dirty="0" err="1"/>
              <a:t>chỉnh</a:t>
            </a:r>
            <a:r>
              <a:rPr lang="en-US" dirty="0"/>
              <a:t>, </a:t>
            </a:r>
            <a:r>
              <a:rPr lang="en-US" dirty="0" err="1"/>
              <a:t>dùng</a:t>
            </a:r>
            <a:r>
              <a:rPr lang="en-US" dirty="0"/>
              <a:t> </a:t>
            </a:r>
            <a:r>
              <a:rPr lang="en-US" dirty="0" err="1"/>
              <a:t>điện</a:t>
            </a:r>
            <a:r>
              <a:rPr lang="en-US" dirty="0"/>
              <a:t> </a:t>
            </a:r>
            <a:r>
              <a:rPr lang="en-US" dirty="0" err="1"/>
              <a:t>để</a:t>
            </a:r>
            <a:r>
              <a:rPr lang="en-US" dirty="0"/>
              <a:t> </a:t>
            </a:r>
            <a:r>
              <a:rPr lang="en-US" dirty="0" err="1"/>
              <a:t>hoạt</a:t>
            </a:r>
            <a:r>
              <a:rPr lang="en-US" dirty="0"/>
              <a:t> </a:t>
            </a:r>
            <a:r>
              <a:rPr lang="en-US" dirty="0" err="1"/>
              <a:t>động</a:t>
            </a:r>
            <a:r>
              <a:rPr lang="en-US" dirty="0"/>
              <a:t>.</a:t>
            </a:r>
          </a:p>
          <a:p>
            <a:r>
              <a:rPr lang="en-US" b="1" dirty="0"/>
              <a:t>Linh </a:t>
            </a:r>
            <a:r>
              <a:rPr lang="en-US" b="1" dirty="0" err="1"/>
              <a:t>kiện</a:t>
            </a:r>
            <a:r>
              <a:rPr lang="en-US" b="1" dirty="0"/>
              <a:t> </a:t>
            </a:r>
            <a:r>
              <a:rPr lang="en-US" b="1" dirty="0" err="1"/>
              <a:t>điện</a:t>
            </a:r>
            <a:r>
              <a:rPr lang="en-US" b="1" dirty="0"/>
              <a:t> </a:t>
            </a:r>
            <a:r>
              <a:rPr lang="en-US" b="1" dirty="0" err="1"/>
              <a:t>tử</a:t>
            </a:r>
            <a:r>
              <a:rPr lang="en-US" dirty="0"/>
              <a:t>: </a:t>
            </a:r>
            <a:r>
              <a:rPr lang="en-US" dirty="0" err="1"/>
              <a:t>là</a:t>
            </a:r>
            <a:r>
              <a:rPr lang="en-US" dirty="0"/>
              <a:t> </a:t>
            </a:r>
            <a:r>
              <a:rPr lang="en-US" dirty="0" err="1"/>
              <a:t>bộ</a:t>
            </a:r>
            <a:r>
              <a:rPr lang="en-US" dirty="0"/>
              <a:t> </a:t>
            </a:r>
            <a:r>
              <a:rPr lang="en-US" dirty="0" err="1"/>
              <a:t>phận</a:t>
            </a:r>
            <a:r>
              <a:rPr lang="en-US" dirty="0"/>
              <a:t> </a:t>
            </a:r>
            <a:r>
              <a:rPr lang="en-US" dirty="0" err="1"/>
              <a:t>cấu</a:t>
            </a:r>
            <a:r>
              <a:rPr lang="en-US" dirty="0"/>
              <a:t> </a:t>
            </a:r>
            <a:r>
              <a:rPr lang="en-US" dirty="0" err="1"/>
              <a:t>thành</a:t>
            </a:r>
            <a:r>
              <a:rPr lang="en-US" dirty="0"/>
              <a:t>, </a:t>
            </a:r>
            <a:r>
              <a:rPr lang="en-US" dirty="0" err="1"/>
              <a:t>không</a:t>
            </a:r>
            <a:r>
              <a:rPr lang="en-US" dirty="0"/>
              <a:t> </a:t>
            </a:r>
            <a:r>
              <a:rPr lang="en-US" dirty="0" err="1"/>
              <a:t>dùng</a:t>
            </a:r>
            <a:r>
              <a:rPr lang="en-US" dirty="0"/>
              <a:t> </a:t>
            </a:r>
            <a:r>
              <a:rPr lang="en-US" dirty="0" err="1"/>
              <a:t>trực</a:t>
            </a:r>
            <a:r>
              <a:rPr lang="en-US" dirty="0"/>
              <a:t> </a:t>
            </a:r>
            <a:r>
              <a:rPr lang="en-US" dirty="0" err="1"/>
              <a:t>tiếp</a:t>
            </a:r>
            <a:r>
              <a:rPr lang="en-US" dirty="0"/>
              <a:t> </a:t>
            </a:r>
            <a:r>
              <a:rPr lang="en-US" dirty="0" err="1"/>
              <a:t>mà</a:t>
            </a:r>
            <a:r>
              <a:rPr lang="en-US" dirty="0"/>
              <a:t> </a:t>
            </a:r>
            <a:r>
              <a:rPr lang="en-US" dirty="0" err="1"/>
              <a:t>phải</a:t>
            </a:r>
            <a:r>
              <a:rPr lang="en-US" dirty="0"/>
              <a:t> </a:t>
            </a:r>
            <a:r>
              <a:rPr lang="en-US" dirty="0" err="1"/>
              <a:t>ghép</a:t>
            </a:r>
            <a:r>
              <a:rPr lang="en-US" dirty="0"/>
              <a:t> </a:t>
            </a:r>
            <a:r>
              <a:rPr lang="en-US" dirty="0" err="1"/>
              <a:t>trong</a:t>
            </a:r>
            <a:r>
              <a:rPr lang="en-US" dirty="0"/>
              <a:t> </a:t>
            </a:r>
            <a:r>
              <a:rPr lang="en-US" dirty="0" err="1"/>
              <a:t>mạch</a:t>
            </a:r>
            <a:r>
              <a:rPr lang="en-US" dirty="0"/>
              <a:t>.</a:t>
            </a:r>
          </a:p>
          <a:p>
            <a:r>
              <a:rPr lang="vi-VN" b="1" dirty="0"/>
              <a:t>Dây dẫn lạnh (trung tính – N)</a:t>
            </a:r>
            <a:r>
              <a:rPr lang="vi-VN" dirty="0"/>
              <a:t> trong lý thuyết được nối trực tiếp với điểm trung tính của máy phát/biến áp, và điểm đó lại được nối đất.</a:t>
            </a:r>
            <a:br>
              <a:rPr lang="vi-VN" dirty="0"/>
            </a:br>
            <a:r>
              <a:rPr lang="en-VN" dirty="0"/>
              <a:t>👉 </a:t>
            </a:r>
            <a:r>
              <a:rPr lang="vi-VN" dirty="0"/>
              <a:t>Vì vậy, ta </a:t>
            </a:r>
            <a:r>
              <a:rPr lang="vi-VN" b="1" dirty="0"/>
              <a:t>quy ước điện áp của dây lạnh so với đất bằng 0 V</a:t>
            </a:r>
            <a:r>
              <a:rPr lang="vi-VN" dirty="0"/>
              <a:t>.</a:t>
            </a:r>
          </a:p>
          <a:p>
            <a:r>
              <a:rPr lang="vi-VN" dirty="0"/>
              <a:t>Tuy nhiên, trong thực tế:</a:t>
            </a:r>
          </a:p>
          <a:p>
            <a:r>
              <a:rPr lang="vi-VN" dirty="0"/>
              <a:t>Do có điện trở dây dẫn và sự không cân bằng tải, dây trung tính </a:t>
            </a:r>
            <a:r>
              <a:rPr lang="vi-VN" b="1" dirty="0"/>
              <a:t>có thể vẫn có một điện áp nhỏ (vài V)</a:t>
            </a:r>
            <a:r>
              <a:rPr lang="vi-VN" dirty="0"/>
              <a:t> so với đất.</a:t>
            </a:r>
          </a:p>
          <a:p>
            <a:r>
              <a:rPr lang="vi-VN" dirty="0"/>
              <a:t>Nếu hệ thống điện </a:t>
            </a:r>
            <a:r>
              <a:rPr lang="vi-VN" b="1" dirty="0"/>
              <a:t>mắc sai</a:t>
            </a:r>
            <a:r>
              <a:rPr lang="vi-VN" dirty="0"/>
              <a:t> hoặc </a:t>
            </a:r>
            <a:r>
              <a:rPr lang="vi-VN" b="1" dirty="0"/>
              <a:t>dây trung tính bị đứt</a:t>
            </a:r>
            <a:r>
              <a:rPr lang="vi-VN" dirty="0"/>
              <a:t>, dây lạnh có thể mang điện áp gần như bằng dây nóng → lúc này rất nguy hiểm.</a:t>
            </a:r>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Đặc điểm Dây lạnh (N) Dây tiếp đất (PE) Chức năng Hoàn mạch điện An toàn, chống giật Điện áp so với đất ≈ 0 V (nhưng có thể vài V) 0 V tuyệt đối Có mang dòng điện? </a:t>
            </a:r>
            <a:r>
              <a:rPr lang="vi-VN"/>
              <a:t>Có (trong quá trình hoạt động) Không (chỉ khi rò điện) Nối với Trung tính của nguồn Cọc tiếp địa </a:t>
            </a:r>
          </a:p>
          <a:p>
            <a:endParaRPr lang="vi-VN" dirty="0"/>
          </a:p>
          <a:p>
            <a:endParaRPr lang="en-VN" dirty="0"/>
          </a:p>
        </p:txBody>
      </p:sp>
      <p:sp>
        <p:nvSpPr>
          <p:cNvPr id="4" name="Slide Number Placeholder 3">
            <a:extLst>
              <a:ext uri="{FF2B5EF4-FFF2-40B4-BE49-F238E27FC236}">
                <a16:creationId xmlns:a16="http://schemas.microsoft.com/office/drawing/2014/main" id="{D96475C2-C036-F3B5-2B53-BBAFAE8966A2}"/>
              </a:ext>
            </a:extLst>
          </p:cNvPr>
          <p:cNvSpPr>
            <a:spLocks noGrp="1"/>
          </p:cNvSpPr>
          <p:nvPr>
            <p:ph type="sldNum" sz="quarter" idx="5"/>
          </p:nvPr>
        </p:nvSpPr>
        <p:spPr/>
        <p:txBody>
          <a:bodyPr/>
          <a:lstStyle/>
          <a:p>
            <a:fld id="{69C096BE-158A-4DF1-A72E-8884D037BFEF}" type="slidenum">
              <a:rPr lang="en-US" smtClean="0"/>
              <a:t>25</a:t>
            </a:fld>
            <a:endParaRPr lang="en-US"/>
          </a:p>
        </p:txBody>
      </p:sp>
    </p:spTree>
    <p:extLst>
      <p:ext uri="{BB962C8B-B14F-4D97-AF65-F5344CB8AC3E}">
        <p14:creationId xmlns:p14="http://schemas.microsoft.com/office/powerpoint/2010/main" val="342858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F8E3A-A1D4-592D-1034-72F4B1EAC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10E0E-DE28-3F9C-861B-F918E665B6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25B80-5CC2-BD6E-357A-06E1C124F713}"/>
              </a:ext>
            </a:extLst>
          </p:cNvPr>
          <p:cNvSpPr>
            <a:spLocks noGrp="1"/>
          </p:cNvSpPr>
          <p:nvPr>
            <p:ph type="body" idx="1"/>
          </p:nvPr>
        </p:nvSpPr>
        <p:spPr/>
        <p:txBody>
          <a:bodyPr/>
          <a:lstStyle/>
          <a:p>
            <a:r>
              <a:rPr lang="en-US" b="1" dirty="0" err="1"/>
              <a:t>Thiết</a:t>
            </a:r>
            <a:r>
              <a:rPr lang="en-US" b="1" dirty="0"/>
              <a:t> </a:t>
            </a:r>
            <a:r>
              <a:rPr lang="en-US" b="1" dirty="0" err="1"/>
              <a:t>bị</a:t>
            </a:r>
            <a:r>
              <a:rPr lang="en-US" b="1" dirty="0"/>
              <a:t> </a:t>
            </a:r>
            <a:r>
              <a:rPr lang="en-US" b="1" dirty="0" err="1"/>
              <a:t>điện</a:t>
            </a:r>
            <a:r>
              <a:rPr lang="en-US" dirty="0"/>
              <a:t>: </a:t>
            </a:r>
            <a:r>
              <a:rPr lang="en-US" dirty="0" err="1"/>
              <a:t>là</a:t>
            </a:r>
            <a:r>
              <a:rPr lang="en-US" dirty="0"/>
              <a:t> </a:t>
            </a:r>
            <a:r>
              <a:rPr lang="en-US" dirty="0" err="1"/>
              <a:t>sản</a:t>
            </a:r>
            <a:r>
              <a:rPr lang="en-US" dirty="0"/>
              <a:t> </a:t>
            </a:r>
            <a:r>
              <a:rPr lang="en-US" dirty="0" err="1"/>
              <a:t>phẩm</a:t>
            </a:r>
            <a:r>
              <a:rPr lang="en-US" dirty="0"/>
              <a:t> </a:t>
            </a:r>
            <a:r>
              <a:rPr lang="en-US" dirty="0" err="1"/>
              <a:t>hoàn</a:t>
            </a:r>
            <a:r>
              <a:rPr lang="en-US" dirty="0"/>
              <a:t> </a:t>
            </a:r>
            <a:r>
              <a:rPr lang="en-US" dirty="0" err="1"/>
              <a:t>chỉnh</a:t>
            </a:r>
            <a:r>
              <a:rPr lang="en-US" dirty="0"/>
              <a:t>, </a:t>
            </a:r>
            <a:r>
              <a:rPr lang="en-US" dirty="0" err="1"/>
              <a:t>dùng</a:t>
            </a:r>
            <a:r>
              <a:rPr lang="en-US" dirty="0"/>
              <a:t> </a:t>
            </a:r>
            <a:r>
              <a:rPr lang="en-US" dirty="0" err="1"/>
              <a:t>điện</a:t>
            </a:r>
            <a:r>
              <a:rPr lang="en-US" dirty="0"/>
              <a:t> </a:t>
            </a:r>
            <a:r>
              <a:rPr lang="en-US" dirty="0" err="1"/>
              <a:t>để</a:t>
            </a:r>
            <a:r>
              <a:rPr lang="en-US" dirty="0"/>
              <a:t> </a:t>
            </a:r>
            <a:r>
              <a:rPr lang="en-US" dirty="0" err="1"/>
              <a:t>hoạt</a:t>
            </a:r>
            <a:r>
              <a:rPr lang="en-US" dirty="0"/>
              <a:t> </a:t>
            </a:r>
            <a:r>
              <a:rPr lang="en-US" dirty="0" err="1"/>
              <a:t>động</a:t>
            </a:r>
            <a:r>
              <a:rPr lang="en-US" dirty="0"/>
              <a:t>.</a:t>
            </a:r>
          </a:p>
          <a:p>
            <a:r>
              <a:rPr lang="en-US" b="1" dirty="0"/>
              <a:t>Linh </a:t>
            </a:r>
            <a:r>
              <a:rPr lang="en-US" b="1" dirty="0" err="1"/>
              <a:t>kiện</a:t>
            </a:r>
            <a:r>
              <a:rPr lang="en-US" b="1" dirty="0"/>
              <a:t> </a:t>
            </a:r>
            <a:r>
              <a:rPr lang="en-US" b="1" dirty="0" err="1"/>
              <a:t>điện</a:t>
            </a:r>
            <a:r>
              <a:rPr lang="en-US" b="1" dirty="0"/>
              <a:t> </a:t>
            </a:r>
            <a:r>
              <a:rPr lang="en-US" b="1" dirty="0" err="1"/>
              <a:t>tử</a:t>
            </a:r>
            <a:r>
              <a:rPr lang="en-US" dirty="0"/>
              <a:t>: </a:t>
            </a:r>
            <a:r>
              <a:rPr lang="en-US" dirty="0" err="1"/>
              <a:t>là</a:t>
            </a:r>
            <a:r>
              <a:rPr lang="en-US" dirty="0"/>
              <a:t> </a:t>
            </a:r>
            <a:r>
              <a:rPr lang="en-US" dirty="0" err="1"/>
              <a:t>bộ</a:t>
            </a:r>
            <a:r>
              <a:rPr lang="en-US" dirty="0"/>
              <a:t> </a:t>
            </a:r>
            <a:r>
              <a:rPr lang="en-US" dirty="0" err="1"/>
              <a:t>phận</a:t>
            </a:r>
            <a:r>
              <a:rPr lang="en-US" dirty="0"/>
              <a:t> </a:t>
            </a:r>
            <a:r>
              <a:rPr lang="en-US" dirty="0" err="1"/>
              <a:t>cấu</a:t>
            </a:r>
            <a:r>
              <a:rPr lang="en-US" dirty="0"/>
              <a:t> </a:t>
            </a:r>
            <a:r>
              <a:rPr lang="en-US" dirty="0" err="1"/>
              <a:t>thành</a:t>
            </a:r>
            <a:r>
              <a:rPr lang="en-US" dirty="0"/>
              <a:t>, </a:t>
            </a:r>
            <a:r>
              <a:rPr lang="en-US" dirty="0" err="1"/>
              <a:t>không</a:t>
            </a:r>
            <a:r>
              <a:rPr lang="en-US" dirty="0"/>
              <a:t> </a:t>
            </a:r>
            <a:r>
              <a:rPr lang="en-US" dirty="0" err="1"/>
              <a:t>dùng</a:t>
            </a:r>
            <a:r>
              <a:rPr lang="en-US" dirty="0"/>
              <a:t> </a:t>
            </a:r>
            <a:r>
              <a:rPr lang="en-US" dirty="0" err="1"/>
              <a:t>trực</a:t>
            </a:r>
            <a:r>
              <a:rPr lang="en-US" dirty="0"/>
              <a:t> </a:t>
            </a:r>
            <a:r>
              <a:rPr lang="en-US" dirty="0" err="1"/>
              <a:t>tiếp</a:t>
            </a:r>
            <a:r>
              <a:rPr lang="en-US" dirty="0"/>
              <a:t> </a:t>
            </a:r>
            <a:r>
              <a:rPr lang="en-US" dirty="0" err="1"/>
              <a:t>mà</a:t>
            </a:r>
            <a:r>
              <a:rPr lang="en-US" dirty="0"/>
              <a:t> </a:t>
            </a:r>
            <a:r>
              <a:rPr lang="en-US" dirty="0" err="1"/>
              <a:t>phải</a:t>
            </a:r>
            <a:r>
              <a:rPr lang="en-US" dirty="0"/>
              <a:t> </a:t>
            </a:r>
            <a:r>
              <a:rPr lang="en-US" dirty="0" err="1"/>
              <a:t>ghép</a:t>
            </a:r>
            <a:r>
              <a:rPr lang="en-US" dirty="0"/>
              <a:t> </a:t>
            </a:r>
            <a:r>
              <a:rPr lang="en-US" dirty="0" err="1"/>
              <a:t>trong</a:t>
            </a:r>
            <a:r>
              <a:rPr lang="en-US" dirty="0"/>
              <a:t> </a:t>
            </a:r>
            <a:r>
              <a:rPr lang="en-US" dirty="0" err="1"/>
              <a:t>mạch</a:t>
            </a:r>
            <a:r>
              <a:rPr lang="en-US" dirty="0"/>
              <a:t>.</a:t>
            </a:r>
          </a:p>
          <a:p>
            <a:endParaRPr lang="en-VN" dirty="0"/>
          </a:p>
        </p:txBody>
      </p:sp>
      <p:sp>
        <p:nvSpPr>
          <p:cNvPr id="4" name="Slide Number Placeholder 3">
            <a:extLst>
              <a:ext uri="{FF2B5EF4-FFF2-40B4-BE49-F238E27FC236}">
                <a16:creationId xmlns:a16="http://schemas.microsoft.com/office/drawing/2014/main" id="{7EAB0E08-4228-053B-86D8-4D82BCB9C12E}"/>
              </a:ext>
            </a:extLst>
          </p:cNvPr>
          <p:cNvSpPr>
            <a:spLocks noGrp="1"/>
          </p:cNvSpPr>
          <p:nvPr>
            <p:ph type="sldNum" sz="quarter" idx="5"/>
          </p:nvPr>
        </p:nvSpPr>
        <p:spPr/>
        <p:txBody>
          <a:bodyPr/>
          <a:lstStyle/>
          <a:p>
            <a:fld id="{69C096BE-158A-4DF1-A72E-8884D037BFEF}" type="slidenum">
              <a:rPr lang="en-US" smtClean="0"/>
              <a:t>26</a:t>
            </a:fld>
            <a:endParaRPr lang="en-US"/>
          </a:p>
        </p:txBody>
      </p:sp>
    </p:spTree>
    <p:extLst>
      <p:ext uri="{BB962C8B-B14F-4D97-AF65-F5344CB8AC3E}">
        <p14:creationId xmlns:p14="http://schemas.microsoft.com/office/powerpoint/2010/main" val="1909566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562E0-4F8E-DB04-5ABF-34387656E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1E581-A4D0-60C8-835B-996A71C72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54E98-C772-D913-BF2D-07B18F4A2E81}"/>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F2D61274-7D03-C7B8-7D27-BB2589D32496}"/>
              </a:ext>
            </a:extLst>
          </p:cNvPr>
          <p:cNvSpPr>
            <a:spLocks noGrp="1"/>
          </p:cNvSpPr>
          <p:nvPr>
            <p:ph type="sldNum" sz="quarter" idx="5"/>
          </p:nvPr>
        </p:nvSpPr>
        <p:spPr/>
        <p:txBody>
          <a:bodyPr/>
          <a:lstStyle/>
          <a:p>
            <a:fld id="{69C096BE-158A-4DF1-A72E-8884D037BFEF}" type="slidenum">
              <a:rPr lang="en-US" smtClean="0"/>
              <a:t>27</a:t>
            </a:fld>
            <a:endParaRPr lang="en-US"/>
          </a:p>
        </p:txBody>
      </p:sp>
    </p:spTree>
    <p:extLst>
      <p:ext uri="{BB962C8B-B14F-4D97-AF65-F5344CB8AC3E}">
        <p14:creationId xmlns:p14="http://schemas.microsoft.com/office/powerpoint/2010/main" val="339808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Thí nghiệm đèn điện không thể tắt Bởi vì cồn dễ bay hơi, dễ cháy và việc thổi sẽ cung cấp thêm oxy cho ngọn lửa, làm ngọn lửa bùng cháy hơn, dễ gây cháy, cấp hoặc bắn cồn vào mắt. Để tắt đèn cồn an toàn, cần nhanh chóng khóa đèn lại để cách ly chất cháy (cồn) với khí oxy, vách núi lửa tự tắt.</a:t>
            </a:r>
          </a:p>
          <a:p>
            <a:r>
              <a:rPr lang="vi-VN" b="1" dirty="0"/>
              <a:t>Nguy cơ cháy lan</a:t>
            </a:r>
            <a:r>
              <a:rPr lang="vi-VN" dirty="0"/>
              <a:t>: Khi thổi, luồng gió có thể làm bắn tung giọt cồn đang cháy ra ngoài, gây cháy quần áo, da, bàn thí nghiệm hoặc các vật dễ cháy xung quanh.</a:t>
            </a:r>
          </a:p>
          <a:p>
            <a:r>
              <a:rPr lang="vi-VN" b="1" dirty="0"/>
              <a:t>Làm cồn bắn ra ngoài</a:t>
            </a:r>
            <a:r>
              <a:rPr lang="vi-VN" dirty="0"/>
              <a:t>: Trong đèn thường còn hơi cồn. Khi thổi mạnh, cồn lỏng hoặc hơi cồn dễ bị thổi văng, có thể bén lửa gây bỏng.</a:t>
            </a:r>
          </a:p>
          <a:p>
            <a:r>
              <a:rPr lang="vi-VN" b="1" dirty="0"/>
              <a:t>Không an toàn trong phòng thí nghiệm</a:t>
            </a:r>
            <a:r>
              <a:rPr lang="vi-VN" dirty="0"/>
              <a:t>: Trong phòng thí nghiệm có nhiều hóa chất dễ cháy, thổi gió làm ngọn lửa lan rộng, khó kiểm soát.</a:t>
            </a:r>
          </a:p>
          <a:p>
            <a:endParaRPr lang="en-VN" dirty="0"/>
          </a:p>
        </p:txBody>
      </p:sp>
      <p:sp>
        <p:nvSpPr>
          <p:cNvPr id="4" name="Slide Number Placeholder 3"/>
          <p:cNvSpPr>
            <a:spLocks noGrp="1"/>
          </p:cNvSpPr>
          <p:nvPr>
            <p:ph type="sldNum" sz="quarter" idx="5"/>
          </p:nvPr>
        </p:nvSpPr>
        <p:spPr/>
        <p:txBody>
          <a:bodyPr/>
          <a:lstStyle/>
          <a:p>
            <a:fld id="{69C096BE-158A-4DF1-A72E-8884D037BFEF}" type="slidenum">
              <a:rPr lang="en-US" smtClean="0"/>
              <a:t>10</a:t>
            </a:fld>
            <a:endParaRPr lang="en-US"/>
          </a:p>
        </p:txBody>
      </p:sp>
    </p:spTree>
    <p:extLst>
      <p:ext uri="{BB962C8B-B14F-4D97-AF65-F5344CB8AC3E}">
        <p14:creationId xmlns:p14="http://schemas.microsoft.com/office/powerpoint/2010/main" val="342135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203C5-FD4D-6665-D146-6C23BC5EF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C398B-4984-A100-B857-D1D5B2E97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D9A3F-496B-D3E9-B236-DB4058C7262D}"/>
              </a:ext>
            </a:extLst>
          </p:cNvPr>
          <p:cNvSpPr>
            <a:spLocks noGrp="1"/>
          </p:cNvSpPr>
          <p:nvPr>
            <p:ph type="body" idx="1"/>
          </p:nvPr>
        </p:nvSpPr>
        <p:spPr/>
        <p:txBody>
          <a:bodyPr/>
          <a:lstStyle/>
          <a:p>
            <a:r>
              <a:rPr lang="vi-VN" sz="1200" b="0" i="0" kern="1200" dirty="0">
                <a:solidFill>
                  <a:schemeClr val="tx1"/>
                </a:solidFill>
                <a:effectLst/>
                <a:latin typeface="+mn-lt"/>
                <a:ea typeface="+mn-ea"/>
                <a:cs typeface="+mn-cs"/>
              </a:rPr>
              <a:t>Thí nghiệm đèn điện không thể tắt Bởi vì cồn dễ bay hơi, dễ cháy và việc thổi sẽ cung cấp thêm oxy cho ngọn lửa, làm ngọn lửa bùng cháy hơn, dễ gây cháy, cấp hoặc bắn cồn vào mắt. Để tắt đèn cồn an toàn, cần nhanh chóng khóa đèn lại để cách ly chất cháy (cồn) với khí oxy, vách núi lửa tự tắt.</a:t>
            </a:r>
          </a:p>
          <a:p>
            <a:r>
              <a:rPr lang="vi-VN" b="1" dirty="0"/>
              <a:t>Nguy cơ cháy lan</a:t>
            </a:r>
            <a:r>
              <a:rPr lang="vi-VN" dirty="0"/>
              <a:t>: Khi thổi, luồng gió có thể làm bắn tung giọt cồn đang cháy ra ngoài, gây cháy quần áo, da, bàn thí nghiệm hoặc các vật dễ cháy xung quanh.</a:t>
            </a:r>
          </a:p>
          <a:p>
            <a:r>
              <a:rPr lang="vi-VN" b="1" dirty="0"/>
              <a:t>Làm cồn bắn ra ngoài</a:t>
            </a:r>
            <a:r>
              <a:rPr lang="vi-VN" dirty="0"/>
              <a:t>: Trong đèn thường còn hơi cồn. Khi thổi mạnh, cồn lỏng hoặc hơi cồn dễ bị thổi văng, có thể bén lửa gây bỏng.</a:t>
            </a:r>
          </a:p>
          <a:p>
            <a:r>
              <a:rPr lang="vi-VN" b="1" dirty="0"/>
              <a:t>Không an toàn trong phòng thí nghiệm</a:t>
            </a:r>
            <a:r>
              <a:rPr lang="vi-VN" dirty="0"/>
              <a:t>: Trong phòng thí nghiệm có nhiều hóa chất dễ cháy, thổi gió làm ngọn lửa lan rộng, khó kiểm soát.</a:t>
            </a:r>
          </a:p>
          <a:p>
            <a:endParaRPr lang="en-VN" dirty="0"/>
          </a:p>
        </p:txBody>
      </p:sp>
      <p:sp>
        <p:nvSpPr>
          <p:cNvPr id="4" name="Slide Number Placeholder 3">
            <a:extLst>
              <a:ext uri="{FF2B5EF4-FFF2-40B4-BE49-F238E27FC236}">
                <a16:creationId xmlns:a16="http://schemas.microsoft.com/office/drawing/2014/main" id="{26D7C8E4-6E31-26F8-A06A-6AFE3FAE27E6}"/>
              </a:ext>
            </a:extLst>
          </p:cNvPr>
          <p:cNvSpPr>
            <a:spLocks noGrp="1"/>
          </p:cNvSpPr>
          <p:nvPr>
            <p:ph type="sldNum" sz="quarter" idx="5"/>
          </p:nvPr>
        </p:nvSpPr>
        <p:spPr/>
        <p:txBody>
          <a:bodyPr/>
          <a:lstStyle/>
          <a:p>
            <a:fld id="{69C096BE-158A-4DF1-A72E-8884D037BFEF}" type="slidenum">
              <a:rPr lang="en-US" smtClean="0"/>
              <a:t>11</a:t>
            </a:fld>
            <a:endParaRPr lang="en-US"/>
          </a:p>
        </p:txBody>
      </p:sp>
    </p:spTree>
    <p:extLst>
      <p:ext uri="{BB962C8B-B14F-4D97-AF65-F5344CB8AC3E}">
        <p14:creationId xmlns:p14="http://schemas.microsoft.com/office/powerpoint/2010/main" val="1713432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ABA57-E115-F009-8FA1-37195DA887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C2466-85E4-88A3-44C0-60AF18C89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9C6CD3-457D-0EB2-8AC3-440C502FCBC7}"/>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1F7864D2-4C06-774D-AE91-35DA4E8A8C69}"/>
              </a:ext>
            </a:extLst>
          </p:cNvPr>
          <p:cNvSpPr>
            <a:spLocks noGrp="1"/>
          </p:cNvSpPr>
          <p:nvPr>
            <p:ph type="sldNum" sz="quarter" idx="5"/>
          </p:nvPr>
        </p:nvSpPr>
        <p:spPr/>
        <p:txBody>
          <a:bodyPr/>
          <a:lstStyle/>
          <a:p>
            <a:fld id="{69C096BE-158A-4DF1-A72E-8884D037BFEF}" type="slidenum">
              <a:rPr lang="en-US" smtClean="0"/>
              <a:t>12</a:t>
            </a:fld>
            <a:endParaRPr lang="en-US"/>
          </a:p>
        </p:txBody>
      </p:sp>
    </p:spTree>
    <p:extLst>
      <p:ext uri="{BB962C8B-B14F-4D97-AF65-F5344CB8AC3E}">
        <p14:creationId xmlns:p14="http://schemas.microsoft.com/office/powerpoint/2010/main" val="399415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Kẹp quá cao</a:t>
            </a:r>
            <a:r>
              <a:rPr lang="vi-VN" dirty="0"/>
              <a:t> (gần miệng ống nghiệm):</a:t>
            </a:r>
          </a:p>
          <a:p>
            <a:r>
              <a:rPr lang="vi-VN" dirty="0"/>
              <a:t>Khi hơ nóng, phần miệng ống nghiệm dễ nóng lên → làm tay bị bỏng.</a:t>
            </a:r>
          </a:p>
          <a:p>
            <a:r>
              <a:rPr lang="vi-VN" dirty="0"/>
              <a:t>Kẹp không chắc chắn, ống nghiệm dễ tuột hoặc gãy.</a:t>
            </a:r>
          </a:p>
          <a:p>
            <a:r>
              <a:rPr lang="vi-VN" b="1" dirty="0"/>
              <a:t>Kẹp quá thấp</a:t>
            </a:r>
            <a:r>
              <a:rPr lang="vi-VN" dirty="0"/>
              <a:t> (gần đáy ống nghiệm):</a:t>
            </a:r>
          </a:p>
          <a:p>
            <a:r>
              <a:rPr lang="vi-VN" dirty="0"/>
              <a:t>Khi đun nóng, ngọn lửa tập trung ở đáy → kẹp bị cháy, nóng hoặc hỏng.</a:t>
            </a:r>
          </a:p>
          <a:p>
            <a:r>
              <a:rPr lang="vi-VN" dirty="0"/>
              <a:t>Gây khó thao tác và dễ làm nứt vỡ ống nghiệm do nhiệt tác động trực tiếp ở điểm kẹp.</a:t>
            </a:r>
          </a:p>
          <a:p>
            <a:endParaRPr lang="en-VN" dirty="0"/>
          </a:p>
        </p:txBody>
      </p:sp>
      <p:sp>
        <p:nvSpPr>
          <p:cNvPr id="4" name="Slide Number Placeholder 3"/>
          <p:cNvSpPr>
            <a:spLocks noGrp="1"/>
          </p:cNvSpPr>
          <p:nvPr>
            <p:ph type="sldNum" sz="quarter" idx="5"/>
          </p:nvPr>
        </p:nvSpPr>
        <p:spPr/>
        <p:txBody>
          <a:bodyPr/>
          <a:lstStyle/>
          <a:p>
            <a:fld id="{69C096BE-158A-4DF1-A72E-8884D037BFEF}" type="slidenum">
              <a:rPr lang="en-US" smtClean="0"/>
              <a:t>14</a:t>
            </a:fld>
            <a:endParaRPr lang="en-US"/>
          </a:p>
        </p:txBody>
      </p:sp>
    </p:spTree>
    <p:extLst>
      <p:ext uri="{BB962C8B-B14F-4D97-AF65-F5344CB8AC3E}">
        <p14:creationId xmlns:p14="http://schemas.microsoft.com/office/powerpoint/2010/main" val="127738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B87F7-3797-D1C6-571F-7CC3A5D65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A096A-31FA-500B-8467-DFC3F1C6B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16A0F-DF34-BF00-C8C2-B1D703E22F98}"/>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31437136-AC99-2A04-8D00-8700E9EF83E8}"/>
              </a:ext>
            </a:extLst>
          </p:cNvPr>
          <p:cNvSpPr>
            <a:spLocks noGrp="1"/>
          </p:cNvSpPr>
          <p:nvPr>
            <p:ph type="sldNum" sz="quarter" idx="5"/>
          </p:nvPr>
        </p:nvSpPr>
        <p:spPr/>
        <p:txBody>
          <a:bodyPr/>
          <a:lstStyle/>
          <a:p>
            <a:fld id="{69C096BE-158A-4DF1-A72E-8884D037BFEF}" type="slidenum">
              <a:rPr lang="en-US" smtClean="0"/>
              <a:t>16</a:t>
            </a:fld>
            <a:endParaRPr lang="en-US"/>
          </a:p>
        </p:txBody>
      </p:sp>
    </p:spTree>
    <p:extLst>
      <p:ext uri="{BB962C8B-B14F-4D97-AF65-F5344CB8AC3E}">
        <p14:creationId xmlns:p14="http://schemas.microsoft.com/office/powerpoint/2010/main" val="124886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8B446-8C98-2893-031D-272EE2297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E93B5-4B9A-B278-95EF-8010F288E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CDE09-EEF9-FCCD-169D-818A7FA92B6F}"/>
              </a:ext>
            </a:extLst>
          </p:cNvPr>
          <p:cNvSpPr>
            <a:spLocks noGrp="1"/>
          </p:cNvSpPr>
          <p:nvPr>
            <p:ph type="body" idx="1"/>
          </p:nvPr>
        </p:nvSpPr>
        <p:spPr/>
        <p:txBody>
          <a:bodyPr/>
          <a:lstStyle/>
          <a:p>
            <a:r>
              <a:rPr lang="vi-VN" dirty="0"/>
              <a:t>Nếu đặt ngay ống nghiệm vào ngọn lửa, phần đáy tiếp xúc trực tiếp sẽ nóng lên đột ngột trong khi phần trên còn lạnh → tạo sự chênh lệch nhiệt độ lớn → ống nghiệm dễ bị </a:t>
            </a:r>
            <a:r>
              <a:rPr lang="vi-VN" b="1" dirty="0"/>
              <a:t>nứt vỡ</a:t>
            </a:r>
            <a:r>
              <a:rPr lang="vi-VN" dirty="0"/>
              <a:t> do sốc nhiệt.</a:t>
            </a:r>
          </a:p>
          <a:p>
            <a:r>
              <a:rPr lang="vi-VN" dirty="0"/>
              <a:t>Hơ nóng đều giúp cả thành ống nghiệm dần dần tăng nhiệt độ, làm ống nghiệm </a:t>
            </a:r>
            <a:r>
              <a:rPr lang="vi-VN" b="1" dirty="0"/>
              <a:t>giãn nở đồng đều</a:t>
            </a:r>
            <a:r>
              <a:rPr lang="vi-VN" dirty="0"/>
              <a:t>, bền hơn khi đưa vào ngọn lửa mạnh.</a:t>
            </a:r>
          </a:p>
          <a:p>
            <a:r>
              <a:rPr lang="vi-VN" dirty="0"/>
              <a:t>Đồng thời, việc hơ nóng đều cũng giúp hoá chất bên trong bắt đầu nóng từ từ, tránh hiện tượng </a:t>
            </a:r>
            <a:r>
              <a:rPr lang="vi-VN" b="1" dirty="0"/>
              <a:t>sôi bùng</a:t>
            </a:r>
            <a:r>
              <a:rPr lang="vi-VN" dirty="0"/>
              <a:t> gây bắn tung hoá chất ra ngoài.</a:t>
            </a:r>
          </a:p>
          <a:p>
            <a:endParaRPr lang="en-VN" dirty="0"/>
          </a:p>
        </p:txBody>
      </p:sp>
      <p:sp>
        <p:nvSpPr>
          <p:cNvPr id="4" name="Slide Number Placeholder 3">
            <a:extLst>
              <a:ext uri="{FF2B5EF4-FFF2-40B4-BE49-F238E27FC236}">
                <a16:creationId xmlns:a16="http://schemas.microsoft.com/office/drawing/2014/main" id="{FE50995D-803C-5C09-8A7B-14FA5FFA651F}"/>
              </a:ext>
            </a:extLst>
          </p:cNvPr>
          <p:cNvSpPr>
            <a:spLocks noGrp="1"/>
          </p:cNvSpPr>
          <p:nvPr>
            <p:ph type="sldNum" sz="quarter" idx="5"/>
          </p:nvPr>
        </p:nvSpPr>
        <p:spPr/>
        <p:txBody>
          <a:bodyPr/>
          <a:lstStyle/>
          <a:p>
            <a:fld id="{69C096BE-158A-4DF1-A72E-8884D037BFEF}" type="slidenum">
              <a:rPr lang="en-US" smtClean="0"/>
              <a:t>17</a:t>
            </a:fld>
            <a:endParaRPr lang="en-US"/>
          </a:p>
        </p:txBody>
      </p:sp>
    </p:spTree>
    <p:extLst>
      <p:ext uri="{BB962C8B-B14F-4D97-AF65-F5344CB8AC3E}">
        <p14:creationId xmlns:p14="http://schemas.microsoft.com/office/powerpoint/2010/main" val="2674371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C096BE-158A-4DF1-A72E-8884D037BFEF}" type="slidenum">
              <a:rPr lang="en-US" smtClean="0"/>
              <a:t>18</a:t>
            </a:fld>
            <a:endParaRPr lang="en-US"/>
          </a:p>
        </p:txBody>
      </p:sp>
    </p:spTree>
    <p:extLst>
      <p:ext uri="{BB962C8B-B14F-4D97-AF65-F5344CB8AC3E}">
        <p14:creationId xmlns:p14="http://schemas.microsoft.com/office/powerpoint/2010/main" val="94710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0477B-89D9-9DE2-010E-E900D2601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E0650-76A8-0688-6243-EC9F590364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7F2FD-098F-D9F2-E316-BF20DD1048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E4A7A5-89D1-0FD3-D03A-5A3767882449}"/>
              </a:ext>
            </a:extLst>
          </p:cNvPr>
          <p:cNvSpPr>
            <a:spLocks noGrp="1"/>
          </p:cNvSpPr>
          <p:nvPr>
            <p:ph type="sldNum" sz="quarter" idx="5"/>
          </p:nvPr>
        </p:nvSpPr>
        <p:spPr/>
        <p:txBody>
          <a:bodyPr/>
          <a:lstStyle/>
          <a:p>
            <a:fld id="{69C096BE-158A-4DF1-A72E-8884D037BFEF}" type="slidenum">
              <a:rPr lang="en-US" smtClean="0"/>
              <a:t>19</a:t>
            </a:fld>
            <a:endParaRPr lang="en-US"/>
          </a:p>
        </p:txBody>
      </p:sp>
    </p:spTree>
    <p:extLst>
      <p:ext uri="{BB962C8B-B14F-4D97-AF65-F5344CB8AC3E}">
        <p14:creationId xmlns:p14="http://schemas.microsoft.com/office/powerpoint/2010/main" val="120165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5.sv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48.svg"/><Relationship Id="rId9"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5.sv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48.svg"/><Relationship Id="rId9"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34.jpe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5.sv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48.svg"/><Relationship Id="rId9"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7.svg"/><Relationship Id="rId7" Type="http://schemas.openxmlformats.org/officeDocument/2006/relationships/image" Target="../media/image30.svg"/><Relationship Id="rId12"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6.png"/><Relationship Id="rId5" Type="http://schemas.openxmlformats.org/officeDocument/2006/relationships/image" Target="../media/image28.svg"/><Relationship Id="rId10" Type="http://schemas.openxmlformats.org/officeDocument/2006/relationships/image" Target="../media/image37.png"/><Relationship Id="rId4" Type="http://schemas.openxmlformats.org/officeDocument/2006/relationships/image" Target="../media/image14.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15.png"/><Relationship Id="rId12"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8.jpeg"/><Relationship Id="rId5" Type="http://schemas.openxmlformats.org/officeDocument/2006/relationships/image" Target="../media/image14.png"/><Relationship Id="rId10" Type="http://schemas.openxmlformats.org/officeDocument/2006/relationships/image" Target="../media/image32.svg"/><Relationship Id="rId4" Type="http://schemas.openxmlformats.org/officeDocument/2006/relationships/image" Target="../media/image37.sv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jpeg"/><Relationship Id="rId5" Type="http://schemas.openxmlformats.org/officeDocument/2006/relationships/image" Target="../media/image39.svg"/><Relationship Id="rId10" Type="http://schemas.openxmlformats.org/officeDocument/2006/relationships/image" Target="../media/image25.jpeg"/><Relationship Id="rId4" Type="http://schemas.openxmlformats.org/officeDocument/2006/relationships/image" Target="../media/image21.pn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42.jpeg"/><Relationship Id="rId3" Type="http://schemas.openxmlformats.org/officeDocument/2006/relationships/image" Target="../media/image20.png"/><Relationship Id="rId7" Type="http://schemas.openxmlformats.org/officeDocument/2006/relationships/image" Target="../media/image15.png"/><Relationship Id="rId12"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40.png"/><Relationship Id="rId5" Type="http://schemas.openxmlformats.org/officeDocument/2006/relationships/image" Target="../media/image14.png"/><Relationship Id="rId10" Type="http://schemas.openxmlformats.org/officeDocument/2006/relationships/image" Target="../media/image32.svg"/><Relationship Id="rId4" Type="http://schemas.openxmlformats.org/officeDocument/2006/relationships/image" Target="../media/image37.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4.png"/><Relationship Id="rId10" Type="http://schemas.openxmlformats.org/officeDocument/2006/relationships/image" Target="../media/image32.svg"/><Relationship Id="rId4" Type="http://schemas.openxmlformats.org/officeDocument/2006/relationships/image" Target="../media/image37.sv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24.svg"/></Relationships>
</file>

<file path=ppt/slides/_rels/slide2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45.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6.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6.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45.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6.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46.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6.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6.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2.xml"/><Relationship Id="rId3" Type="http://schemas.openxmlformats.org/officeDocument/2006/relationships/image" Target="../media/image4.svg"/><Relationship Id="rId7" Type="http://schemas.openxmlformats.org/officeDocument/2006/relationships/image" Target="../media/image30.svg"/><Relationship Id="rId12"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11" Type="http://schemas.microsoft.com/office/2007/relationships/hdphoto" Target="../media/hdphoto1.wdp"/><Relationship Id="rId5" Type="http://schemas.openxmlformats.org/officeDocument/2006/relationships/image" Target="../media/image28.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32.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jpeg"/><Relationship Id="rId5" Type="http://schemas.openxmlformats.org/officeDocument/2006/relationships/image" Target="../media/image39.svg"/><Relationship Id="rId10" Type="http://schemas.openxmlformats.org/officeDocument/2006/relationships/image" Target="../media/image25.jpeg"/><Relationship Id="rId4" Type="http://schemas.openxmlformats.org/officeDocument/2006/relationships/image" Target="../media/image21.pn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7.svg"/><Relationship Id="rId7"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8.svg"/><Relationship Id="rId10" Type="http://schemas.openxmlformats.org/officeDocument/2006/relationships/image" Target="../media/image27.jpeg"/><Relationship Id="rId4" Type="http://schemas.openxmlformats.org/officeDocument/2006/relationships/image" Target="../media/image14.pn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7.svg"/><Relationship Id="rId7"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8.svg"/><Relationship Id="rId10" Type="http://schemas.openxmlformats.org/officeDocument/2006/relationships/image" Target="../media/image27.jpeg"/><Relationship Id="rId4" Type="http://schemas.openxmlformats.org/officeDocument/2006/relationships/image" Target="../media/image14.png"/><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29.png"/><Relationship Id="rId4"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48.svg"/><Relationship Id="rId7" Type="http://schemas.openxmlformats.org/officeDocument/2006/relationships/image" Target="../media/image5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50.svg"/><Relationship Id="rId10" Type="http://schemas.openxmlformats.org/officeDocument/2006/relationships/image" Target="../media/image55.svg"/><Relationship Id="rId4" Type="http://schemas.openxmlformats.org/officeDocument/2006/relationships/image" Target="../media/image29.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1 Duong Linh"/>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67370"/>
          <a:stretch/>
        </p:blipFill>
        <p:spPr>
          <a:xfrm rot="204765">
            <a:off x="7797667" y="-164392"/>
            <a:ext cx="4527055" cy="1838110"/>
          </a:xfrm>
          <a:prstGeom prst="rect">
            <a:avLst/>
          </a:prstGeom>
        </p:spPr>
      </p:pic>
      <p:pic>
        <p:nvPicPr>
          <p:cNvPr id="3" name="Picture 3" descr="21 Duong Linh"/>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077" flipH="1">
            <a:off x="-307284" y="1153647"/>
            <a:ext cx="4884839" cy="6767410"/>
          </a:xfrm>
          <a:prstGeom prst="rect">
            <a:avLst/>
          </a:prstGeom>
        </p:spPr>
      </p:pic>
      <p:pic>
        <p:nvPicPr>
          <p:cNvPr id="4" name="Picture 4" descr="21 Duong Linh"/>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9545">
            <a:off x="6846811" y="-262940"/>
            <a:ext cx="2440452" cy="709950"/>
          </a:xfrm>
          <a:prstGeom prst="rect">
            <a:avLst/>
          </a:prstGeom>
        </p:spPr>
      </p:pic>
      <p:sp>
        <p:nvSpPr>
          <p:cNvPr id="5" name="AutoShape 5" descr="21 Duong Linh"/>
          <p:cNvSpPr/>
          <p:nvPr/>
        </p:nvSpPr>
        <p:spPr>
          <a:xfrm rot="-78937">
            <a:off x="2991621" y="803495"/>
            <a:ext cx="8796380" cy="5090387"/>
          </a:xfrm>
          <a:prstGeom prst="rect">
            <a:avLst/>
          </a:prstGeom>
          <a:solidFill>
            <a:srgbClr val="468B91"/>
          </a:solidFill>
        </p:spPr>
      </p:sp>
      <p:sp>
        <p:nvSpPr>
          <p:cNvPr id="6" name="AutoShape 6" descr="21 Duong Linh"/>
          <p:cNvSpPr/>
          <p:nvPr/>
        </p:nvSpPr>
        <p:spPr>
          <a:xfrm>
            <a:off x="2202975" y="1049728"/>
            <a:ext cx="8386261" cy="4597921"/>
          </a:xfrm>
          <a:prstGeom prst="rect">
            <a:avLst/>
          </a:prstGeom>
          <a:solidFill>
            <a:srgbClr val="F6F6E9"/>
          </a:solidFill>
        </p:spPr>
      </p:sp>
      <p:pic>
        <p:nvPicPr>
          <p:cNvPr id="7" name="Picture 7" descr="21 Duong Linh"/>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55419">
            <a:off x="1751147" y="1062031"/>
            <a:ext cx="1553335" cy="440582"/>
          </a:xfrm>
          <a:prstGeom prst="rect">
            <a:avLst/>
          </a:prstGeom>
        </p:spPr>
      </p:pic>
      <p:pic>
        <p:nvPicPr>
          <p:cNvPr id="8" name="Picture 8" descr="21 Duong Linh"/>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39772">
            <a:off x="9546676" y="5313668"/>
            <a:ext cx="1616717" cy="458560"/>
          </a:xfrm>
          <a:prstGeom prst="rect">
            <a:avLst/>
          </a:prstGeom>
        </p:spPr>
      </p:pic>
      <p:pic>
        <p:nvPicPr>
          <p:cNvPr id="9" name="Picture 9" descr="21 Duong Linh"/>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895279">
            <a:off x="7494189" y="6062856"/>
            <a:ext cx="1208294" cy="1127009"/>
          </a:xfrm>
          <a:prstGeom prst="rect">
            <a:avLst/>
          </a:prstGeom>
        </p:spPr>
      </p:pic>
      <p:pic>
        <p:nvPicPr>
          <p:cNvPr id="10" name="Picture 10" descr="21 Duong Linh"/>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905813" y="4537353"/>
            <a:ext cx="1320133" cy="2206909"/>
          </a:xfrm>
          <a:prstGeom prst="rect">
            <a:avLst/>
          </a:prstGeom>
        </p:spPr>
      </p:pic>
      <p:sp>
        <p:nvSpPr>
          <p:cNvPr id="11" name="TextBox 11" descr="21 Duong Linh"/>
          <p:cNvSpPr txBox="1"/>
          <p:nvPr/>
        </p:nvSpPr>
        <p:spPr>
          <a:xfrm>
            <a:off x="2026651" y="1489012"/>
            <a:ext cx="8738909" cy="615553"/>
          </a:xfrm>
          <a:prstGeom prst="rect">
            <a:avLst/>
          </a:prstGeom>
        </p:spPr>
        <p:txBody>
          <a:bodyPr lIns="0" tIns="0" rIns="0" bIns="0" rtlCol="0" anchor="t">
            <a:spAutoFit/>
          </a:bodyPr>
          <a:lstStyle/>
          <a:p>
            <a:pPr algn="ctr">
              <a:lnSpc>
                <a:spcPts val="4800"/>
              </a:lnSpc>
            </a:pPr>
            <a:endParaRPr lang="en-US" sz="4800" dirty="0">
              <a:solidFill>
                <a:srgbClr val="291B25"/>
              </a:solidFill>
              <a:latin typeface="VNI-Times" pitchFamily="2" charset="0"/>
            </a:endParaRPr>
          </a:p>
        </p:txBody>
      </p:sp>
      <p:sp>
        <p:nvSpPr>
          <p:cNvPr id="12" name="TextBox 12" descr="21 Duong Linh"/>
          <p:cNvSpPr txBox="1"/>
          <p:nvPr/>
        </p:nvSpPr>
        <p:spPr>
          <a:xfrm>
            <a:off x="2228603" y="1850993"/>
            <a:ext cx="8181786" cy="3718967"/>
          </a:xfrm>
          <a:prstGeom prst="rect">
            <a:avLst/>
          </a:prstGeom>
        </p:spPr>
        <p:txBody>
          <a:bodyPr wrap="square" lIns="0" tIns="0" rIns="0" bIns="0" rtlCol="0" anchor="t">
            <a:spAutoFit/>
          </a:bodyPr>
          <a:lstStyle/>
          <a:p>
            <a:pPr algn="ctr"/>
            <a:r>
              <a:rPr lang="en-US" sz="650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CHÀO MỪNG CÁC BẠN ĐẾN VỚI BÀI HỌC NGÀY HÔM NAY</a:t>
            </a:r>
          </a:p>
          <a:p>
            <a:pPr algn="ctr">
              <a:lnSpc>
                <a:spcPts val="5599"/>
              </a:lnSpc>
            </a:pPr>
            <a:endParaRPr lang="en-US" sz="3999" dirty="0">
              <a:solidFill>
                <a:srgbClr val="291B25"/>
              </a:solidFill>
              <a:latin typeface="Nunito Sans Regular Bold"/>
            </a:endParaRPr>
          </a:p>
        </p:txBody>
      </p:sp>
      <p:pic>
        <p:nvPicPr>
          <p:cNvPr id="13" name="Picture 13" descr="21 Duong Linh"/>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346928" y="2201952"/>
            <a:ext cx="837265" cy="851193"/>
          </a:xfrm>
          <a:prstGeom prst="rect">
            <a:avLst/>
          </a:prstGeom>
        </p:spPr>
      </p:pic>
    </p:spTree>
    <p:extLst>
      <p:ext uri="{BB962C8B-B14F-4D97-AF65-F5344CB8AC3E}">
        <p14:creationId xmlns:p14="http://schemas.microsoft.com/office/powerpoint/2010/main" val="15707016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5421A-2079-AEF1-B4F2-8300F9D46506}"/>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1B8FEE6C-557F-073F-A661-6EBD8834EB22}"/>
              </a:ext>
            </a:extLst>
          </p:cNvPr>
          <p:cNvSpPr/>
          <p:nvPr/>
        </p:nvSpPr>
        <p:spPr>
          <a:xfrm>
            <a:off x="-233926" y="-84914"/>
            <a:ext cx="7343460" cy="7343460"/>
          </a:xfrm>
          <a:custGeom>
            <a:avLst/>
            <a:gdLst/>
            <a:ahLst/>
            <a:cxnLst/>
            <a:rect l="l" t="t" r="r" b="b"/>
            <a:pathLst>
              <a:path w="13768988" h="13768988">
                <a:moveTo>
                  <a:pt x="0" y="0"/>
                </a:moveTo>
                <a:lnTo>
                  <a:pt x="13768988" y="0"/>
                </a:lnTo>
                <a:lnTo>
                  <a:pt x="13768988" y="13768988"/>
                </a:lnTo>
                <a:lnTo>
                  <a:pt x="0" y="13768988"/>
                </a:lnTo>
                <a:lnTo>
                  <a:pt x="0" y="0"/>
                </a:lnTo>
                <a:close/>
              </a:path>
            </a:pathLst>
          </a:custGeom>
          <a:blipFill>
            <a:blip r:embed="rId3">
              <a:alphaModFix amt="55000"/>
              <a:extLst>
                <a:ext uri="{96DAC541-7B7A-43D3-8B79-37D633B846F1}">
                  <asvg:svgBlip xmlns:asvg="http://schemas.microsoft.com/office/drawing/2016/SVG/main" xmlns="" r:embed="rId4"/>
                </a:ext>
              </a:extLst>
            </a:blip>
            <a:stretch>
              <a:fillRect/>
            </a:stretch>
          </a:blipFill>
        </p:spPr>
      </p:sp>
      <p:sp>
        <p:nvSpPr>
          <p:cNvPr id="4" name="Freeform 4">
            <a:extLst>
              <a:ext uri="{FF2B5EF4-FFF2-40B4-BE49-F238E27FC236}">
                <a16:creationId xmlns:a16="http://schemas.microsoft.com/office/drawing/2014/main" id="{FCE2101F-450A-AB77-5D0E-EFF6112A61F1}"/>
              </a:ext>
            </a:extLst>
          </p:cNvPr>
          <p:cNvSpPr/>
          <p:nvPr/>
        </p:nvSpPr>
        <p:spPr>
          <a:xfrm>
            <a:off x="7109534" y="-84914"/>
            <a:ext cx="7343460" cy="7343460"/>
          </a:xfrm>
          <a:custGeom>
            <a:avLst/>
            <a:gdLst/>
            <a:ahLst/>
            <a:cxnLst/>
            <a:rect l="l" t="t" r="r" b="b"/>
            <a:pathLst>
              <a:path w="13768988" h="13768988">
                <a:moveTo>
                  <a:pt x="0" y="0"/>
                </a:moveTo>
                <a:lnTo>
                  <a:pt x="13768988" y="0"/>
                </a:lnTo>
                <a:lnTo>
                  <a:pt x="13768988" y="13768988"/>
                </a:lnTo>
                <a:lnTo>
                  <a:pt x="0" y="13768988"/>
                </a:lnTo>
                <a:lnTo>
                  <a:pt x="0" y="0"/>
                </a:lnTo>
                <a:close/>
              </a:path>
            </a:pathLst>
          </a:custGeom>
          <a:blipFill>
            <a:blip r:embed="rId3">
              <a:alphaModFix amt="55000"/>
              <a:extLst>
                <a:ext uri="{96DAC541-7B7A-43D3-8B79-37D633B846F1}">
                  <asvg:svgBlip xmlns:asvg="http://schemas.microsoft.com/office/drawing/2016/SVG/main" xmlns="" r:embed="rId4"/>
                </a:ext>
              </a:extLst>
            </a:blip>
            <a:stretch>
              <a:fillRect/>
            </a:stretch>
          </a:blipFill>
        </p:spPr>
      </p:sp>
      <p:sp>
        <p:nvSpPr>
          <p:cNvPr id="5" name="Freeform 5">
            <a:extLst>
              <a:ext uri="{FF2B5EF4-FFF2-40B4-BE49-F238E27FC236}">
                <a16:creationId xmlns:a16="http://schemas.microsoft.com/office/drawing/2014/main" id="{5976EAB1-687A-A4C0-0E8B-664CED5C4098}"/>
              </a:ext>
            </a:extLst>
          </p:cNvPr>
          <p:cNvSpPr/>
          <p:nvPr/>
        </p:nvSpPr>
        <p:spPr>
          <a:xfrm>
            <a:off x="2981966" y="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a:extLst>
              <a:ext uri="{FF2B5EF4-FFF2-40B4-BE49-F238E27FC236}">
                <a16:creationId xmlns:a16="http://schemas.microsoft.com/office/drawing/2014/main" id="{A775974F-1E5C-BB5E-9C6F-90E73CFFA4BE}"/>
              </a:ext>
            </a:extLst>
          </p:cNvPr>
          <p:cNvSpPr/>
          <p:nvPr/>
        </p:nvSpPr>
        <p:spPr>
          <a:xfrm>
            <a:off x="9040499" y="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a:extLst>
              <a:ext uri="{FF2B5EF4-FFF2-40B4-BE49-F238E27FC236}">
                <a16:creationId xmlns:a16="http://schemas.microsoft.com/office/drawing/2014/main" id="{27FCEF1C-BB15-C207-E3E6-B243C845A4F8}"/>
              </a:ext>
            </a:extLst>
          </p:cNvPr>
          <p:cNvSpPr/>
          <p:nvPr/>
        </p:nvSpPr>
        <p:spPr>
          <a:xfrm>
            <a:off x="12400498" y="488130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a:extLst>
              <a:ext uri="{FF2B5EF4-FFF2-40B4-BE49-F238E27FC236}">
                <a16:creationId xmlns:a16="http://schemas.microsoft.com/office/drawing/2014/main" id="{F476F249-2061-0867-3016-BE52E48192E3}"/>
              </a:ext>
            </a:extLst>
          </p:cNvPr>
          <p:cNvSpPr/>
          <p:nvPr/>
        </p:nvSpPr>
        <p:spPr>
          <a:xfrm>
            <a:off x="8436197" y="6678416"/>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a:extLst>
              <a:ext uri="{FF2B5EF4-FFF2-40B4-BE49-F238E27FC236}">
                <a16:creationId xmlns:a16="http://schemas.microsoft.com/office/drawing/2014/main" id="{8CE2004B-FE5A-2775-7484-0CAD342999E5}"/>
              </a:ext>
            </a:extLst>
          </p:cNvPr>
          <p:cNvSpPr/>
          <p:nvPr/>
        </p:nvSpPr>
        <p:spPr>
          <a:xfrm>
            <a:off x="3157300" y="658368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2">
            <a:extLst>
              <a:ext uri="{FF2B5EF4-FFF2-40B4-BE49-F238E27FC236}">
                <a16:creationId xmlns:a16="http://schemas.microsoft.com/office/drawing/2014/main" id="{E25BB890-D965-E53C-4554-04603459CB43}"/>
              </a:ext>
            </a:extLst>
          </p:cNvPr>
          <p:cNvSpPr txBox="1"/>
          <p:nvPr/>
        </p:nvSpPr>
        <p:spPr>
          <a:xfrm>
            <a:off x="731520" y="625837"/>
            <a:ext cx="11541760" cy="2940646"/>
          </a:xfrm>
          <a:prstGeom prst="rect">
            <a:avLst/>
          </a:prstGeom>
        </p:spPr>
        <p:txBody>
          <a:bodyPr lIns="36124" tIns="36124" rIns="36124" bIns="36124" rtlCol="0" anchor="ctr"/>
          <a:lstStyle/>
          <a:p>
            <a:pPr algn="ctr">
              <a:lnSpc>
                <a:spcPts val="1891"/>
              </a:lnSpc>
            </a:pPr>
            <a:endParaRPr sz="1280"/>
          </a:p>
        </p:txBody>
      </p:sp>
      <p:sp>
        <p:nvSpPr>
          <p:cNvPr id="19" name="TextBox 19">
            <a:extLst>
              <a:ext uri="{FF2B5EF4-FFF2-40B4-BE49-F238E27FC236}">
                <a16:creationId xmlns:a16="http://schemas.microsoft.com/office/drawing/2014/main" id="{A418FE75-7FFA-737B-6069-97536606A911}"/>
              </a:ext>
            </a:extLst>
          </p:cNvPr>
          <p:cNvSpPr txBox="1"/>
          <p:nvPr/>
        </p:nvSpPr>
        <p:spPr>
          <a:xfrm>
            <a:off x="731521" y="5468027"/>
            <a:ext cx="5455861" cy="1098234"/>
          </a:xfrm>
          <a:prstGeom prst="rect">
            <a:avLst/>
          </a:prstGeom>
        </p:spPr>
        <p:txBody>
          <a:bodyPr lIns="36124" tIns="36124" rIns="36124" bIns="36124" rtlCol="0" anchor="ctr"/>
          <a:lstStyle/>
          <a:p>
            <a:pPr algn="ctr">
              <a:lnSpc>
                <a:spcPts val="2787"/>
              </a:lnSpc>
            </a:pPr>
            <a:endParaRPr sz="1280"/>
          </a:p>
        </p:txBody>
      </p:sp>
      <p:sp>
        <p:nvSpPr>
          <p:cNvPr id="22" name="TextBox 22">
            <a:extLst>
              <a:ext uri="{FF2B5EF4-FFF2-40B4-BE49-F238E27FC236}">
                <a16:creationId xmlns:a16="http://schemas.microsoft.com/office/drawing/2014/main" id="{8978AEF3-8022-3DDC-418D-A119F1E988E4}"/>
              </a:ext>
            </a:extLst>
          </p:cNvPr>
          <p:cNvSpPr txBox="1"/>
          <p:nvPr/>
        </p:nvSpPr>
        <p:spPr>
          <a:xfrm>
            <a:off x="6817419" y="4051623"/>
            <a:ext cx="5455861" cy="1098234"/>
          </a:xfrm>
          <a:prstGeom prst="rect">
            <a:avLst/>
          </a:prstGeom>
        </p:spPr>
        <p:txBody>
          <a:bodyPr lIns="36124" tIns="36124" rIns="36124" bIns="36124" rtlCol="0" anchor="ctr"/>
          <a:lstStyle/>
          <a:p>
            <a:pPr algn="ctr">
              <a:lnSpc>
                <a:spcPts val="2787"/>
              </a:lnSpc>
            </a:pPr>
            <a:endParaRPr sz="1280"/>
          </a:p>
        </p:txBody>
      </p:sp>
      <p:sp>
        <p:nvSpPr>
          <p:cNvPr id="25" name="TextBox 25">
            <a:extLst>
              <a:ext uri="{FF2B5EF4-FFF2-40B4-BE49-F238E27FC236}">
                <a16:creationId xmlns:a16="http://schemas.microsoft.com/office/drawing/2014/main" id="{62D4E7CB-A5D3-E53F-08A5-E83A6E9B3755}"/>
              </a:ext>
            </a:extLst>
          </p:cNvPr>
          <p:cNvSpPr txBox="1"/>
          <p:nvPr/>
        </p:nvSpPr>
        <p:spPr>
          <a:xfrm>
            <a:off x="6817419" y="5468027"/>
            <a:ext cx="5455861" cy="1098234"/>
          </a:xfrm>
          <a:prstGeom prst="rect">
            <a:avLst/>
          </a:prstGeom>
        </p:spPr>
        <p:txBody>
          <a:bodyPr lIns="36124" tIns="36124" rIns="36124" bIns="36124" rtlCol="0" anchor="ctr"/>
          <a:lstStyle/>
          <a:p>
            <a:pPr algn="ctr">
              <a:lnSpc>
                <a:spcPts val="2787"/>
              </a:lnSpc>
            </a:pPr>
            <a:endParaRPr sz="1280"/>
          </a:p>
        </p:txBody>
      </p:sp>
      <p:sp>
        <p:nvSpPr>
          <p:cNvPr id="30" name="Freeform 30">
            <a:extLst>
              <a:ext uri="{FF2B5EF4-FFF2-40B4-BE49-F238E27FC236}">
                <a16:creationId xmlns:a16="http://schemas.microsoft.com/office/drawing/2014/main" id="{F35A26A5-2584-215E-A1C6-4DAFF03124A0}"/>
              </a:ext>
            </a:extLst>
          </p:cNvPr>
          <p:cNvSpPr/>
          <p:nvPr/>
        </p:nvSpPr>
        <p:spPr>
          <a:xfrm>
            <a:off x="-716204" y="5652397"/>
            <a:ext cx="2111871" cy="1827728"/>
          </a:xfrm>
          <a:custGeom>
            <a:avLst/>
            <a:gdLst/>
            <a:ahLst/>
            <a:cxnLst/>
            <a:rect l="l" t="t" r="r" b="b"/>
            <a:pathLst>
              <a:path w="2969818" h="2570243">
                <a:moveTo>
                  <a:pt x="0" y="0"/>
                </a:moveTo>
                <a:lnTo>
                  <a:pt x="2969819" y="0"/>
                </a:lnTo>
                <a:lnTo>
                  <a:pt x="2969819" y="2570243"/>
                </a:lnTo>
                <a:lnTo>
                  <a:pt x="0" y="25702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31" name="Freeform 31">
            <a:hlinkClick r:id="rId9" action="ppaction://hlinksldjump"/>
            <a:extLst>
              <a:ext uri="{FF2B5EF4-FFF2-40B4-BE49-F238E27FC236}">
                <a16:creationId xmlns:a16="http://schemas.microsoft.com/office/drawing/2014/main" id="{72401BC6-245A-D6BF-8EC7-DC9817BB8169}"/>
              </a:ext>
            </a:extLst>
          </p:cNvPr>
          <p:cNvSpPr/>
          <p:nvPr/>
        </p:nvSpPr>
        <p:spPr>
          <a:xfrm rot="556072">
            <a:off x="12098500" y="-386340"/>
            <a:ext cx="1208297" cy="1624267"/>
          </a:xfrm>
          <a:custGeom>
            <a:avLst/>
            <a:gdLst/>
            <a:ahLst/>
            <a:cxnLst/>
            <a:rect l="l" t="t" r="r" b="b"/>
            <a:pathLst>
              <a:path w="1699167" h="2284126">
                <a:moveTo>
                  <a:pt x="0" y="0"/>
                </a:moveTo>
                <a:lnTo>
                  <a:pt x="1699166" y="0"/>
                </a:lnTo>
                <a:lnTo>
                  <a:pt x="1699166" y="2284126"/>
                </a:lnTo>
                <a:lnTo>
                  <a:pt x="0" y="22841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pic>
        <p:nvPicPr>
          <p:cNvPr id="10" name="Picture 9">
            <a:extLst>
              <a:ext uri="{FF2B5EF4-FFF2-40B4-BE49-F238E27FC236}">
                <a16:creationId xmlns:a16="http://schemas.microsoft.com/office/drawing/2014/main" id="{A5EFE594-A5BE-8BFD-969D-EF475FDB1AD1}"/>
              </a:ext>
            </a:extLst>
          </p:cNvPr>
          <p:cNvPicPr>
            <a:picLocks noChangeAspect="1"/>
          </p:cNvPicPr>
          <p:nvPr/>
        </p:nvPicPr>
        <p:blipFill>
          <a:blip r:embed="rId12"/>
          <a:srcRect r="76499"/>
          <a:stretch>
            <a:fillRect/>
          </a:stretch>
        </p:blipFill>
        <p:spPr>
          <a:xfrm>
            <a:off x="618987" y="2220027"/>
            <a:ext cx="3624143" cy="3870940"/>
          </a:xfrm>
          <a:prstGeom prst="rect">
            <a:avLst/>
          </a:prstGeom>
        </p:spPr>
      </p:pic>
      <p:sp>
        <p:nvSpPr>
          <p:cNvPr id="11" name="TextBox 8" descr="21 Duong Linh">
            <a:extLst>
              <a:ext uri="{FF2B5EF4-FFF2-40B4-BE49-F238E27FC236}">
                <a16:creationId xmlns:a16="http://schemas.microsoft.com/office/drawing/2014/main" id="{30F6F387-C67C-6CF0-3133-7DCBB30C92E7}"/>
              </a:ext>
            </a:extLst>
          </p:cNvPr>
          <p:cNvSpPr txBox="1"/>
          <p:nvPr/>
        </p:nvSpPr>
        <p:spPr>
          <a:xfrm>
            <a:off x="4788465" y="2050964"/>
            <a:ext cx="8195240" cy="2308324"/>
          </a:xfrm>
          <a:prstGeom prst="rect">
            <a:avLst/>
          </a:prstGeom>
        </p:spPr>
        <p:txBody>
          <a:bodyPr wrap="square" lIns="0" tIns="0" rIns="0" bIns="0" rtlCol="0" anchor="t">
            <a:spAutoFit/>
          </a:bodyPr>
          <a:lstStyle/>
          <a:p>
            <a:pPr marL="457200" indent="-457200">
              <a:buFont typeface="Wingdings" pitchFamily="2" charset="2"/>
              <a:buChar char="ü"/>
            </a:pPr>
            <a:r>
              <a:rPr lang="en-US" sz="3000" dirty="0">
                <a:solidFill>
                  <a:srgbClr val="291B25"/>
                </a:solidFill>
                <a:latin typeface="Palatino Linotype" panose="02040502050505030304" pitchFamily="18" charset="0"/>
                <a:cs typeface="Arial" panose="020B0604020202020204" pitchFamily="34" charset="0"/>
              </a:rPr>
              <a:t>Công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đun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nóng</a:t>
            </a:r>
            <a:endParaRPr lang="en-US" sz="3000" dirty="0">
              <a:solidFill>
                <a:srgbClr val="291B25"/>
              </a:solidFill>
              <a:latin typeface="Palatino Linotype" panose="02040502050505030304" pitchFamily="18" charset="0"/>
              <a:cs typeface="Arial" panose="020B0604020202020204" pitchFamily="34" charset="0"/>
            </a:endParaRPr>
          </a:p>
          <a:p>
            <a:pPr marL="457200" indent="-457200">
              <a:buFont typeface="Wingdings" pitchFamily="2" charset="2"/>
              <a:buChar char="ü"/>
            </a:pPr>
            <a:r>
              <a:rPr lang="en-US" sz="3000" dirty="0" err="1">
                <a:solidFill>
                  <a:srgbClr val="291B25"/>
                </a:solidFill>
                <a:latin typeface="Palatino Linotype" panose="02040502050505030304" pitchFamily="18" charset="0"/>
                <a:cs typeface="Arial" panose="020B0604020202020204" pitchFamily="34" charset="0"/>
              </a:rPr>
              <a:t>Cách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sử</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Khi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mở</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nắp</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đèn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cồn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ra</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rồi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châm</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lửa</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xong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đậy</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nắp</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lại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tắt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đèn</a:t>
            </a:r>
            <a:r>
              <a:rPr lang="en-US" sz="3000" dirty="0">
                <a:solidFill>
                  <a:srgbClr val="291B25"/>
                </a:solidFill>
                <a:latin typeface="Palatino Linotype" panose="02040502050505030304" pitchFamily="18" charset="0"/>
                <a:cs typeface="Arial" panose="020B0604020202020204" pitchFamily="34" charset="0"/>
              </a:rPr>
              <a:t>.</a:t>
            </a:r>
          </a:p>
          <a:p>
            <a:pPr marL="457200" indent="-457200">
              <a:buFont typeface="Wingdings" pitchFamily="2" charset="2"/>
              <a:buChar char="v"/>
            </a:pPr>
            <a:r>
              <a:rPr lang="en-US" sz="3000" dirty="0">
                <a:solidFill>
                  <a:srgbClr val="291B25"/>
                </a:solidFill>
                <a:latin typeface="Palatino Linotype" panose="02040502050505030304" pitchFamily="18" charset="0"/>
                <a:cs typeface="Arial" panose="020B0604020202020204" pitchFamily="34" charset="0"/>
              </a:rPr>
              <a:t>Lưu </a:t>
            </a:r>
            <a:r>
              <a:rPr lang="en-US" sz="3000" dirty="0" err="1">
                <a:solidFill>
                  <a:srgbClr val="291B25"/>
                </a:solidFill>
                <a:latin typeface="Palatino Linotype" panose="02040502050505030304" pitchFamily="18" charset="0"/>
                <a:cs typeface="Arial" panose="020B0604020202020204" pitchFamily="34" charset="0"/>
              </a:rPr>
              <a:t>ý</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không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được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thổi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tắt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đèn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cồn</a:t>
            </a:r>
            <a:r>
              <a:rPr lang="en-US" sz="3000" dirty="0">
                <a:solidFill>
                  <a:srgbClr val="291B25"/>
                </a:solidFill>
                <a:latin typeface="Palatino Linotype" panose="02040502050505030304" pitchFamily="18" charset="0"/>
                <a:cs typeface="Arial" panose="020B0604020202020204" pitchFamily="34" charset="0"/>
              </a:rPr>
              <a:t> </a:t>
            </a:r>
          </a:p>
        </p:txBody>
      </p:sp>
      <p:sp>
        <p:nvSpPr>
          <p:cNvPr id="13" name="Terminator 12">
            <a:extLst>
              <a:ext uri="{FF2B5EF4-FFF2-40B4-BE49-F238E27FC236}">
                <a16:creationId xmlns:a16="http://schemas.microsoft.com/office/drawing/2014/main" id="{673F5F3A-3641-4E13-08EC-B7892F12E111}"/>
              </a:ext>
            </a:extLst>
          </p:cNvPr>
          <p:cNvSpPr/>
          <p:nvPr/>
        </p:nvSpPr>
        <p:spPr>
          <a:xfrm>
            <a:off x="4933299" y="4635498"/>
            <a:ext cx="7590938" cy="1098234"/>
          </a:xfrm>
          <a:prstGeom prst="flowChartTerminator">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000" dirty="0">
                <a:solidFill>
                  <a:schemeClr val="tx1"/>
                </a:solidFill>
                <a:latin typeface="Palatino Linotype" panose="02040502050505030304" pitchFamily="18" charset="0"/>
              </a:rPr>
              <a:t>Vì sao không được thổi để tắt đèn cồn ?</a:t>
            </a:r>
          </a:p>
        </p:txBody>
      </p:sp>
      <p:sp>
        <p:nvSpPr>
          <p:cNvPr id="14" name="TextBox 13" descr="21 Duong Linh">
            <a:extLst>
              <a:ext uri="{FF2B5EF4-FFF2-40B4-BE49-F238E27FC236}">
                <a16:creationId xmlns:a16="http://schemas.microsoft.com/office/drawing/2014/main" id="{95ABB280-7AAB-D1CD-5D03-0130053C19BD}"/>
              </a:ext>
            </a:extLst>
          </p:cNvPr>
          <p:cNvSpPr txBox="1"/>
          <p:nvPr/>
        </p:nvSpPr>
        <p:spPr>
          <a:xfrm>
            <a:off x="298215" y="47238"/>
            <a:ext cx="11125200" cy="1795171"/>
          </a:xfrm>
          <a:prstGeom prst="rect">
            <a:avLst/>
          </a:prstGeom>
        </p:spPr>
        <p:txBody>
          <a:bodyPr wrap="square" lIns="0" tIns="0" rIns="0" bIns="0" rtlCol="0" anchor="t">
            <a:spAutoFit/>
          </a:bodyPr>
          <a:lstStyle/>
          <a:p>
            <a:pPr marL="857250" indent="-857250">
              <a:lnSpc>
                <a:spcPts val="4800"/>
              </a:lnSpc>
              <a:buAutoNum type="romanUcPeriod"/>
            </a:pPr>
            <a:r>
              <a:rPr lang="en-US" sz="3000" dirty="0">
                <a:solidFill>
                  <a:srgbClr val="002060"/>
                </a:solidFill>
                <a:latin typeface="Palatino Linotype" panose="02040502050505030304" pitchFamily="18" charset="0"/>
              </a:rPr>
              <a:t>MỘT SỐ DỤNG CỤ HOÁ CHẤT TRONG MÔN KHTN</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dung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nghiệm</a:t>
            </a:r>
            <a:endParaRPr lang="en-US" sz="3000" dirty="0">
              <a:solidFill>
                <a:srgbClr val="002060"/>
              </a:solidFill>
              <a:latin typeface="Palatino Linotype" panose="02040502050505030304" pitchFamily="18" charset="0"/>
            </a:endParaRPr>
          </a:p>
          <a:p>
            <a:pPr marL="571500" indent="-571500">
              <a:lnSpc>
                <a:spcPts val="4800"/>
              </a:lnSpc>
              <a:buFont typeface="Wingdings" pitchFamily="2" charset="2"/>
              <a:buChar char="q"/>
            </a:pPr>
            <a:r>
              <a:rPr lang="en-US" sz="3000" dirty="0" err="1">
                <a:solidFill>
                  <a:srgbClr val="002060"/>
                </a:solidFill>
                <a:latin typeface="Palatino Linotype" panose="02040502050505030304" pitchFamily="18" charset="0"/>
              </a:rPr>
              <a:t>Dụng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đun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nóng</a:t>
            </a:r>
            <a:r>
              <a:rPr lang="en-US" sz="3000" dirty="0">
                <a:solidFill>
                  <a:srgbClr val="002060"/>
                </a:solidFill>
                <a:latin typeface="Palatino Linotype" panose="02040502050505030304" pitchFamily="18" charset="0"/>
              </a:rPr>
              <a:t> </a:t>
            </a:r>
          </a:p>
        </p:txBody>
      </p:sp>
    </p:spTree>
    <p:extLst>
      <p:ext uri="{BB962C8B-B14F-4D97-AF65-F5344CB8AC3E}">
        <p14:creationId xmlns:p14="http://schemas.microsoft.com/office/powerpoint/2010/main" val="27379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EE25D-9A5B-B237-5573-BA53C0AA62C2}"/>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AB478383-7663-FA5F-ACA7-1F1EBA2CF127}"/>
              </a:ext>
            </a:extLst>
          </p:cNvPr>
          <p:cNvSpPr/>
          <p:nvPr/>
        </p:nvSpPr>
        <p:spPr>
          <a:xfrm>
            <a:off x="-233926" y="-84914"/>
            <a:ext cx="7343460" cy="7343460"/>
          </a:xfrm>
          <a:custGeom>
            <a:avLst/>
            <a:gdLst/>
            <a:ahLst/>
            <a:cxnLst/>
            <a:rect l="l" t="t" r="r" b="b"/>
            <a:pathLst>
              <a:path w="13768988" h="13768988">
                <a:moveTo>
                  <a:pt x="0" y="0"/>
                </a:moveTo>
                <a:lnTo>
                  <a:pt x="13768988" y="0"/>
                </a:lnTo>
                <a:lnTo>
                  <a:pt x="13768988" y="13768988"/>
                </a:lnTo>
                <a:lnTo>
                  <a:pt x="0" y="13768988"/>
                </a:lnTo>
                <a:lnTo>
                  <a:pt x="0" y="0"/>
                </a:lnTo>
                <a:close/>
              </a:path>
            </a:pathLst>
          </a:custGeom>
          <a:blipFill>
            <a:blip r:embed="rId3">
              <a:alphaModFix amt="55000"/>
              <a:extLst>
                <a:ext uri="{96DAC541-7B7A-43D3-8B79-37D633B846F1}">
                  <asvg:svgBlip xmlns:asvg="http://schemas.microsoft.com/office/drawing/2016/SVG/main" xmlns="" r:embed="rId4"/>
                </a:ext>
              </a:extLst>
            </a:blip>
            <a:stretch>
              <a:fillRect/>
            </a:stretch>
          </a:blipFill>
        </p:spPr>
      </p:sp>
      <p:sp>
        <p:nvSpPr>
          <p:cNvPr id="4" name="Freeform 4">
            <a:extLst>
              <a:ext uri="{FF2B5EF4-FFF2-40B4-BE49-F238E27FC236}">
                <a16:creationId xmlns:a16="http://schemas.microsoft.com/office/drawing/2014/main" id="{D4205780-0947-5A34-DD3B-6E84D2B81CB6}"/>
              </a:ext>
            </a:extLst>
          </p:cNvPr>
          <p:cNvSpPr/>
          <p:nvPr/>
        </p:nvSpPr>
        <p:spPr>
          <a:xfrm>
            <a:off x="7109534" y="-84914"/>
            <a:ext cx="7343460" cy="7343460"/>
          </a:xfrm>
          <a:custGeom>
            <a:avLst/>
            <a:gdLst/>
            <a:ahLst/>
            <a:cxnLst/>
            <a:rect l="l" t="t" r="r" b="b"/>
            <a:pathLst>
              <a:path w="13768988" h="13768988">
                <a:moveTo>
                  <a:pt x="0" y="0"/>
                </a:moveTo>
                <a:lnTo>
                  <a:pt x="13768988" y="0"/>
                </a:lnTo>
                <a:lnTo>
                  <a:pt x="13768988" y="13768988"/>
                </a:lnTo>
                <a:lnTo>
                  <a:pt x="0" y="13768988"/>
                </a:lnTo>
                <a:lnTo>
                  <a:pt x="0" y="0"/>
                </a:lnTo>
                <a:close/>
              </a:path>
            </a:pathLst>
          </a:custGeom>
          <a:blipFill>
            <a:blip r:embed="rId3">
              <a:alphaModFix amt="55000"/>
              <a:extLst>
                <a:ext uri="{96DAC541-7B7A-43D3-8B79-37D633B846F1}">
                  <asvg:svgBlip xmlns:asvg="http://schemas.microsoft.com/office/drawing/2016/SVG/main" xmlns="" r:embed="rId4"/>
                </a:ext>
              </a:extLst>
            </a:blip>
            <a:stretch>
              <a:fillRect/>
            </a:stretch>
          </a:blipFill>
        </p:spPr>
      </p:sp>
      <p:sp>
        <p:nvSpPr>
          <p:cNvPr id="5" name="Freeform 5">
            <a:extLst>
              <a:ext uri="{FF2B5EF4-FFF2-40B4-BE49-F238E27FC236}">
                <a16:creationId xmlns:a16="http://schemas.microsoft.com/office/drawing/2014/main" id="{807F7164-DC21-8D3E-1EAD-7186940AFEEB}"/>
              </a:ext>
            </a:extLst>
          </p:cNvPr>
          <p:cNvSpPr/>
          <p:nvPr/>
        </p:nvSpPr>
        <p:spPr>
          <a:xfrm>
            <a:off x="2981966" y="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a:extLst>
              <a:ext uri="{FF2B5EF4-FFF2-40B4-BE49-F238E27FC236}">
                <a16:creationId xmlns:a16="http://schemas.microsoft.com/office/drawing/2014/main" id="{F3D77815-1668-CAA9-B663-604658478946}"/>
              </a:ext>
            </a:extLst>
          </p:cNvPr>
          <p:cNvSpPr/>
          <p:nvPr/>
        </p:nvSpPr>
        <p:spPr>
          <a:xfrm>
            <a:off x="9040499" y="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a:extLst>
              <a:ext uri="{FF2B5EF4-FFF2-40B4-BE49-F238E27FC236}">
                <a16:creationId xmlns:a16="http://schemas.microsoft.com/office/drawing/2014/main" id="{5AD61B49-C30C-CF94-28E0-38183452F363}"/>
              </a:ext>
            </a:extLst>
          </p:cNvPr>
          <p:cNvSpPr/>
          <p:nvPr/>
        </p:nvSpPr>
        <p:spPr>
          <a:xfrm>
            <a:off x="12400498" y="488130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a:extLst>
              <a:ext uri="{FF2B5EF4-FFF2-40B4-BE49-F238E27FC236}">
                <a16:creationId xmlns:a16="http://schemas.microsoft.com/office/drawing/2014/main" id="{D407D9BF-50CC-E622-2753-05F8F0426DD0}"/>
              </a:ext>
            </a:extLst>
          </p:cNvPr>
          <p:cNvSpPr/>
          <p:nvPr/>
        </p:nvSpPr>
        <p:spPr>
          <a:xfrm>
            <a:off x="8436197" y="6678416"/>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a:extLst>
              <a:ext uri="{FF2B5EF4-FFF2-40B4-BE49-F238E27FC236}">
                <a16:creationId xmlns:a16="http://schemas.microsoft.com/office/drawing/2014/main" id="{2F61D125-C1AB-6007-8C6A-9E3E7A0AB009}"/>
              </a:ext>
            </a:extLst>
          </p:cNvPr>
          <p:cNvSpPr/>
          <p:nvPr/>
        </p:nvSpPr>
        <p:spPr>
          <a:xfrm>
            <a:off x="3157300" y="658368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2">
            <a:extLst>
              <a:ext uri="{FF2B5EF4-FFF2-40B4-BE49-F238E27FC236}">
                <a16:creationId xmlns:a16="http://schemas.microsoft.com/office/drawing/2014/main" id="{61E4B3BD-7684-6A51-28B9-9881BF06D472}"/>
              </a:ext>
            </a:extLst>
          </p:cNvPr>
          <p:cNvSpPr txBox="1"/>
          <p:nvPr/>
        </p:nvSpPr>
        <p:spPr>
          <a:xfrm>
            <a:off x="731520" y="625837"/>
            <a:ext cx="11541760" cy="2940646"/>
          </a:xfrm>
          <a:prstGeom prst="rect">
            <a:avLst/>
          </a:prstGeom>
        </p:spPr>
        <p:txBody>
          <a:bodyPr lIns="36124" tIns="36124" rIns="36124" bIns="36124" rtlCol="0" anchor="ctr"/>
          <a:lstStyle/>
          <a:p>
            <a:pPr algn="ctr">
              <a:lnSpc>
                <a:spcPts val="1891"/>
              </a:lnSpc>
            </a:pPr>
            <a:endParaRPr sz="1280"/>
          </a:p>
        </p:txBody>
      </p:sp>
      <p:sp>
        <p:nvSpPr>
          <p:cNvPr id="19" name="TextBox 19">
            <a:extLst>
              <a:ext uri="{FF2B5EF4-FFF2-40B4-BE49-F238E27FC236}">
                <a16:creationId xmlns:a16="http://schemas.microsoft.com/office/drawing/2014/main" id="{B7CE3009-9786-8727-D548-6846DA68DEFB}"/>
              </a:ext>
            </a:extLst>
          </p:cNvPr>
          <p:cNvSpPr txBox="1"/>
          <p:nvPr/>
        </p:nvSpPr>
        <p:spPr>
          <a:xfrm>
            <a:off x="731521" y="5468027"/>
            <a:ext cx="5455861" cy="1098234"/>
          </a:xfrm>
          <a:prstGeom prst="rect">
            <a:avLst/>
          </a:prstGeom>
        </p:spPr>
        <p:txBody>
          <a:bodyPr lIns="36124" tIns="36124" rIns="36124" bIns="36124" rtlCol="0" anchor="ctr"/>
          <a:lstStyle/>
          <a:p>
            <a:pPr algn="ctr">
              <a:lnSpc>
                <a:spcPts val="2787"/>
              </a:lnSpc>
            </a:pPr>
            <a:endParaRPr sz="1280"/>
          </a:p>
        </p:txBody>
      </p:sp>
      <p:sp>
        <p:nvSpPr>
          <p:cNvPr id="22" name="TextBox 22">
            <a:extLst>
              <a:ext uri="{FF2B5EF4-FFF2-40B4-BE49-F238E27FC236}">
                <a16:creationId xmlns:a16="http://schemas.microsoft.com/office/drawing/2014/main" id="{365B626B-DCFD-B344-956B-B4B77076517B}"/>
              </a:ext>
            </a:extLst>
          </p:cNvPr>
          <p:cNvSpPr txBox="1"/>
          <p:nvPr/>
        </p:nvSpPr>
        <p:spPr>
          <a:xfrm>
            <a:off x="6817419" y="4051623"/>
            <a:ext cx="5455861" cy="1098234"/>
          </a:xfrm>
          <a:prstGeom prst="rect">
            <a:avLst/>
          </a:prstGeom>
        </p:spPr>
        <p:txBody>
          <a:bodyPr lIns="36124" tIns="36124" rIns="36124" bIns="36124" rtlCol="0" anchor="ctr"/>
          <a:lstStyle/>
          <a:p>
            <a:pPr algn="ctr">
              <a:lnSpc>
                <a:spcPts val="2787"/>
              </a:lnSpc>
            </a:pPr>
            <a:endParaRPr sz="1280"/>
          </a:p>
        </p:txBody>
      </p:sp>
      <p:sp>
        <p:nvSpPr>
          <p:cNvPr id="25" name="TextBox 25">
            <a:extLst>
              <a:ext uri="{FF2B5EF4-FFF2-40B4-BE49-F238E27FC236}">
                <a16:creationId xmlns:a16="http://schemas.microsoft.com/office/drawing/2014/main" id="{E729C169-E336-55EB-908C-B31EACDF89B8}"/>
              </a:ext>
            </a:extLst>
          </p:cNvPr>
          <p:cNvSpPr txBox="1"/>
          <p:nvPr/>
        </p:nvSpPr>
        <p:spPr>
          <a:xfrm>
            <a:off x="6817419" y="5468027"/>
            <a:ext cx="5455861" cy="1098234"/>
          </a:xfrm>
          <a:prstGeom prst="rect">
            <a:avLst/>
          </a:prstGeom>
        </p:spPr>
        <p:txBody>
          <a:bodyPr lIns="36124" tIns="36124" rIns="36124" bIns="36124" rtlCol="0" anchor="ctr"/>
          <a:lstStyle/>
          <a:p>
            <a:pPr algn="ctr">
              <a:lnSpc>
                <a:spcPts val="2787"/>
              </a:lnSpc>
            </a:pPr>
            <a:endParaRPr sz="1280"/>
          </a:p>
        </p:txBody>
      </p:sp>
      <p:sp>
        <p:nvSpPr>
          <p:cNvPr id="30" name="Freeform 30">
            <a:extLst>
              <a:ext uri="{FF2B5EF4-FFF2-40B4-BE49-F238E27FC236}">
                <a16:creationId xmlns:a16="http://schemas.microsoft.com/office/drawing/2014/main" id="{10A25DEA-A57B-9E2E-EE47-4ACD816A76CC}"/>
              </a:ext>
            </a:extLst>
          </p:cNvPr>
          <p:cNvSpPr/>
          <p:nvPr/>
        </p:nvSpPr>
        <p:spPr>
          <a:xfrm>
            <a:off x="-716204" y="5652397"/>
            <a:ext cx="2111871" cy="1827728"/>
          </a:xfrm>
          <a:custGeom>
            <a:avLst/>
            <a:gdLst/>
            <a:ahLst/>
            <a:cxnLst/>
            <a:rect l="l" t="t" r="r" b="b"/>
            <a:pathLst>
              <a:path w="2969818" h="2570243">
                <a:moveTo>
                  <a:pt x="0" y="0"/>
                </a:moveTo>
                <a:lnTo>
                  <a:pt x="2969819" y="0"/>
                </a:lnTo>
                <a:lnTo>
                  <a:pt x="2969819" y="2570243"/>
                </a:lnTo>
                <a:lnTo>
                  <a:pt x="0" y="25702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31" name="Freeform 31">
            <a:hlinkClick r:id="rId9" action="ppaction://hlinksldjump"/>
            <a:extLst>
              <a:ext uri="{FF2B5EF4-FFF2-40B4-BE49-F238E27FC236}">
                <a16:creationId xmlns:a16="http://schemas.microsoft.com/office/drawing/2014/main" id="{1FE3D76F-B4DB-AC6E-736E-8981361E1EDB}"/>
              </a:ext>
            </a:extLst>
          </p:cNvPr>
          <p:cNvSpPr/>
          <p:nvPr/>
        </p:nvSpPr>
        <p:spPr>
          <a:xfrm rot="556072">
            <a:off x="12098500" y="-386340"/>
            <a:ext cx="1208297" cy="1624267"/>
          </a:xfrm>
          <a:custGeom>
            <a:avLst/>
            <a:gdLst/>
            <a:ahLst/>
            <a:cxnLst/>
            <a:rect l="l" t="t" r="r" b="b"/>
            <a:pathLst>
              <a:path w="1699167" h="2284126">
                <a:moveTo>
                  <a:pt x="0" y="0"/>
                </a:moveTo>
                <a:lnTo>
                  <a:pt x="1699166" y="0"/>
                </a:lnTo>
                <a:lnTo>
                  <a:pt x="1699166" y="2284126"/>
                </a:lnTo>
                <a:lnTo>
                  <a:pt x="0" y="22841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8" descr="21 Duong Linh">
            <a:extLst>
              <a:ext uri="{FF2B5EF4-FFF2-40B4-BE49-F238E27FC236}">
                <a16:creationId xmlns:a16="http://schemas.microsoft.com/office/drawing/2014/main" id="{4E22CCAA-A53E-D27B-422C-B18336D7551B}"/>
              </a:ext>
            </a:extLst>
          </p:cNvPr>
          <p:cNvSpPr txBox="1"/>
          <p:nvPr/>
        </p:nvSpPr>
        <p:spPr>
          <a:xfrm>
            <a:off x="5025968" y="1675883"/>
            <a:ext cx="8195240" cy="1846659"/>
          </a:xfrm>
          <a:prstGeom prst="rect">
            <a:avLst/>
          </a:prstGeom>
        </p:spPr>
        <p:txBody>
          <a:bodyPr wrap="square" lIns="0" tIns="0" rIns="0" bIns="0" rtlCol="0" anchor="t">
            <a:spAutoFit/>
          </a:bodyPr>
          <a:lstStyle/>
          <a:p>
            <a:pPr marL="457200" indent="-457200">
              <a:buFont typeface="Wingdings" pitchFamily="2" charset="2"/>
              <a:buChar char="ü"/>
            </a:pPr>
            <a:r>
              <a:rPr lang="en-US" sz="3000" dirty="0">
                <a:solidFill>
                  <a:srgbClr val="291B25"/>
                </a:solidFill>
                <a:latin typeface="Palatino Linotype" panose="02040502050505030304" pitchFamily="18" charset="0"/>
                <a:cs typeface="Arial" panose="020B0604020202020204" pitchFamily="34" charset="0"/>
              </a:rPr>
              <a:t>Công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bát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sứ</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đun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nóng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hoặc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trộn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hoá</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p>
          <a:p>
            <a:pPr marL="457200" indent="-457200">
              <a:buFont typeface="Wingdings" pitchFamily="2" charset="2"/>
              <a:buChar char="ü"/>
            </a:pPr>
            <a:r>
              <a:rPr lang="en-US" sz="3000" dirty="0" err="1">
                <a:solidFill>
                  <a:srgbClr val="291B25"/>
                </a:solidFill>
                <a:latin typeface="Palatino Linotype" panose="02040502050505030304" pitchFamily="18" charset="0"/>
                <a:cs typeface="Arial" panose="020B0604020202020204" pitchFamily="34" charset="0"/>
              </a:rPr>
              <a:t>Cách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sử</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Có</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đun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bát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sứ</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trên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ngọn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lửa</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hoặc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đốt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các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trong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bát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sứ</a:t>
            </a:r>
            <a:r>
              <a:rPr lang="en-US" sz="3000" dirty="0">
                <a:solidFill>
                  <a:srgbClr val="291B25"/>
                </a:solidFill>
                <a:latin typeface="Palatino Linotype" panose="02040502050505030304" pitchFamily="18" charset="0"/>
                <a:cs typeface="Arial" panose="020B0604020202020204" pitchFamily="34" charset="0"/>
              </a:rPr>
              <a:t>. </a:t>
            </a:r>
          </a:p>
        </p:txBody>
      </p:sp>
      <p:pic>
        <p:nvPicPr>
          <p:cNvPr id="14" name="Picture 13">
            <a:extLst>
              <a:ext uri="{FF2B5EF4-FFF2-40B4-BE49-F238E27FC236}">
                <a16:creationId xmlns:a16="http://schemas.microsoft.com/office/drawing/2014/main" id="{BA0E8202-ECB5-F8BE-EAD2-CCAFEA03DF4E}"/>
              </a:ext>
            </a:extLst>
          </p:cNvPr>
          <p:cNvPicPr>
            <a:picLocks noChangeAspect="1"/>
          </p:cNvPicPr>
          <p:nvPr/>
        </p:nvPicPr>
        <p:blipFill>
          <a:blip r:embed="rId12"/>
          <a:srcRect l="24064" r="53439" b="14307"/>
          <a:stretch>
            <a:fillRect/>
          </a:stretch>
        </p:blipFill>
        <p:spPr>
          <a:xfrm>
            <a:off x="1444033" y="2102048"/>
            <a:ext cx="2184379" cy="2088627"/>
          </a:xfrm>
          <a:prstGeom prst="rect">
            <a:avLst/>
          </a:prstGeom>
        </p:spPr>
      </p:pic>
      <p:pic>
        <p:nvPicPr>
          <p:cNvPr id="15" name="Picture 14">
            <a:extLst>
              <a:ext uri="{FF2B5EF4-FFF2-40B4-BE49-F238E27FC236}">
                <a16:creationId xmlns:a16="http://schemas.microsoft.com/office/drawing/2014/main" id="{EDA78777-9DB2-9093-D315-4BD53EC188DE}"/>
              </a:ext>
            </a:extLst>
          </p:cNvPr>
          <p:cNvPicPr>
            <a:picLocks noChangeAspect="1"/>
          </p:cNvPicPr>
          <p:nvPr/>
        </p:nvPicPr>
        <p:blipFill>
          <a:blip r:embed="rId12"/>
          <a:srcRect l="51551" r="31125" b="16502"/>
          <a:stretch>
            <a:fillRect/>
          </a:stretch>
        </p:blipFill>
        <p:spPr>
          <a:xfrm>
            <a:off x="1406373" y="4438085"/>
            <a:ext cx="2016935" cy="2440080"/>
          </a:xfrm>
          <a:prstGeom prst="rect">
            <a:avLst/>
          </a:prstGeom>
        </p:spPr>
      </p:pic>
      <p:sp>
        <p:nvSpPr>
          <p:cNvPr id="16" name="TextBox 8" descr="21 Duong Linh">
            <a:extLst>
              <a:ext uri="{FF2B5EF4-FFF2-40B4-BE49-F238E27FC236}">
                <a16:creationId xmlns:a16="http://schemas.microsoft.com/office/drawing/2014/main" id="{A3B0196F-F075-9B8F-E47C-6836E627E5BF}"/>
              </a:ext>
            </a:extLst>
          </p:cNvPr>
          <p:cNvSpPr txBox="1"/>
          <p:nvPr/>
        </p:nvSpPr>
        <p:spPr>
          <a:xfrm>
            <a:off x="4986511" y="4327215"/>
            <a:ext cx="8195240" cy="1384995"/>
          </a:xfrm>
          <a:prstGeom prst="rect">
            <a:avLst/>
          </a:prstGeom>
        </p:spPr>
        <p:txBody>
          <a:bodyPr wrap="square" lIns="0" tIns="0" rIns="0" bIns="0" rtlCol="0" anchor="t">
            <a:spAutoFit/>
          </a:bodyPr>
          <a:lstStyle/>
          <a:p>
            <a:pPr marL="457200" indent="-457200">
              <a:buFont typeface="Wingdings" pitchFamily="2" charset="2"/>
              <a:buChar char="ü"/>
            </a:pPr>
            <a:r>
              <a:rPr lang="en-US" sz="3000" dirty="0">
                <a:solidFill>
                  <a:srgbClr val="291B25"/>
                </a:solidFill>
                <a:latin typeface="Palatino Linotype" panose="02040502050505030304" pitchFamily="18" charset="0"/>
                <a:cs typeface="Arial" panose="020B0604020202020204" pitchFamily="34" charset="0"/>
              </a:rPr>
              <a:t>Công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bát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sứ</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lót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dưới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đáy</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cốc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khi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đun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nóng</a:t>
            </a:r>
            <a:r>
              <a:rPr lang="en-US" sz="3000" dirty="0">
                <a:solidFill>
                  <a:srgbClr val="291B25"/>
                </a:solidFill>
                <a:latin typeface="Palatino Linotype" panose="02040502050505030304" pitchFamily="18" charset="0"/>
                <a:cs typeface="Arial" panose="020B0604020202020204" pitchFamily="34" charset="0"/>
              </a:rPr>
              <a:t> dung </a:t>
            </a:r>
            <a:r>
              <a:rPr lang="en-US" sz="3000" dirty="0" err="1">
                <a:solidFill>
                  <a:srgbClr val="291B25"/>
                </a:solidFill>
                <a:latin typeface="Palatino Linotype" panose="02040502050505030304" pitchFamily="18" charset="0"/>
                <a:cs typeface="Arial" panose="020B0604020202020204" pitchFamily="34" charset="0"/>
              </a:rPr>
              <a:t>dịch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giúp</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làm</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toả</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nhiệt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đều</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không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làm</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nứt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cốc</a:t>
            </a:r>
            <a:r>
              <a:rPr lang="en-US" sz="3000" dirty="0">
                <a:solidFill>
                  <a:srgbClr val="291B25"/>
                </a:solidFill>
                <a:latin typeface="Palatino Linotype" panose="02040502050505030304" pitchFamily="18" charset="0"/>
                <a:cs typeface="Arial" panose="020B0604020202020204" pitchFamily="34" charset="0"/>
              </a:rPr>
              <a:t>. </a:t>
            </a:r>
          </a:p>
        </p:txBody>
      </p:sp>
      <p:sp>
        <p:nvSpPr>
          <p:cNvPr id="10" name="TextBox 9" descr="21 Duong Linh">
            <a:extLst>
              <a:ext uri="{FF2B5EF4-FFF2-40B4-BE49-F238E27FC236}">
                <a16:creationId xmlns:a16="http://schemas.microsoft.com/office/drawing/2014/main" id="{0FDF580C-B57D-9C25-D6FF-F54BE8BE1BC7}"/>
              </a:ext>
            </a:extLst>
          </p:cNvPr>
          <p:cNvSpPr txBox="1"/>
          <p:nvPr/>
        </p:nvSpPr>
        <p:spPr>
          <a:xfrm>
            <a:off x="298215" y="47238"/>
            <a:ext cx="11125200" cy="1795171"/>
          </a:xfrm>
          <a:prstGeom prst="rect">
            <a:avLst/>
          </a:prstGeom>
        </p:spPr>
        <p:txBody>
          <a:bodyPr wrap="square" lIns="0" tIns="0" rIns="0" bIns="0" rtlCol="0" anchor="t">
            <a:spAutoFit/>
          </a:bodyPr>
          <a:lstStyle/>
          <a:p>
            <a:pPr marL="857250" indent="-857250">
              <a:lnSpc>
                <a:spcPts val="4800"/>
              </a:lnSpc>
              <a:buAutoNum type="romanUcPeriod"/>
            </a:pPr>
            <a:r>
              <a:rPr lang="en-US" sz="3000" dirty="0">
                <a:solidFill>
                  <a:srgbClr val="002060"/>
                </a:solidFill>
                <a:latin typeface="Palatino Linotype" panose="02040502050505030304" pitchFamily="18" charset="0"/>
              </a:rPr>
              <a:t>MỘT SỐ DỤNG CỤ HOÁ CHẤT TRONG MÔN KHTN</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dung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nghiệm</a:t>
            </a:r>
            <a:endParaRPr lang="en-US" sz="3000" dirty="0">
              <a:solidFill>
                <a:srgbClr val="002060"/>
              </a:solidFill>
              <a:latin typeface="Palatino Linotype" panose="02040502050505030304" pitchFamily="18" charset="0"/>
            </a:endParaRPr>
          </a:p>
          <a:p>
            <a:pPr marL="571500" indent="-571500">
              <a:lnSpc>
                <a:spcPts val="4800"/>
              </a:lnSpc>
              <a:buFont typeface="Wingdings" pitchFamily="2" charset="2"/>
              <a:buChar char="q"/>
            </a:pPr>
            <a:r>
              <a:rPr lang="en-US" sz="3000" dirty="0" err="1">
                <a:solidFill>
                  <a:srgbClr val="002060"/>
                </a:solidFill>
                <a:latin typeface="Palatino Linotype" panose="02040502050505030304" pitchFamily="18" charset="0"/>
              </a:rPr>
              <a:t>Dụng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đun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nóng</a:t>
            </a:r>
            <a:r>
              <a:rPr lang="en-US" sz="3000" dirty="0">
                <a:solidFill>
                  <a:srgbClr val="002060"/>
                </a:solidFill>
                <a:latin typeface="Palatino Linotype" panose="02040502050505030304" pitchFamily="18" charset="0"/>
              </a:rPr>
              <a:t> </a:t>
            </a:r>
          </a:p>
        </p:txBody>
      </p:sp>
    </p:spTree>
    <p:extLst>
      <p:ext uri="{BB962C8B-B14F-4D97-AF65-F5344CB8AC3E}">
        <p14:creationId xmlns:p14="http://schemas.microsoft.com/office/powerpoint/2010/main" val="336235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543E9-4129-6994-1B96-A0BBE8C0F680}"/>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175E2FC7-27E1-4CB5-C17C-15FCDF93DB88}"/>
              </a:ext>
            </a:extLst>
          </p:cNvPr>
          <p:cNvSpPr/>
          <p:nvPr/>
        </p:nvSpPr>
        <p:spPr>
          <a:xfrm>
            <a:off x="-233926" y="-44490"/>
            <a:ext cx="7343460" cy="7343460"/>
          </a:xfrm>
          <a:custGeom>
            <a:avLst/>
            <a:gdLst/>
            <a:ahLst/>
            <a:cxnLst/>
            <a:rect l="l" t="t" r="r" b="b"/>
            <a:pathLst>
              <a:path w="13768988" h="13768988">
                <a:moveTo>
                  <a:pt x="0" y="0"/>
                </a:moveTo>
                <a:lnTo>
                  <a:pt x="13768988" y="0"/>
                </a:lnTo>
                <a:lnTo>
                  <a:pt x="13768988" y="13768988"/>
                </a:lnTo>
                <a:lnTo>
                  <a:pt x="0" y="13768988"/>
                </a:lnTo>
                <a:lnTo>
                  <a:pt x="0" y="0"/>
                </a:lnTo>
                <a:close/>
              </a:path>
            </a:pathLst>
          </a:custGeom>
          <a:blipFill>
            <a:blip r:embed="rId3">
              <a:alphaModFix amt="55000"/>
              <a:extLst>
                <a:ext uri="{96DAC541-7B7A-43D3-8B79-37D633B846F1}">
                  <asvg:svgBlip xmlns:asvg="http://schemas.microsoft.com/office/drawing/2016/SVG/main" xmlns="" r:embed="rId4"/>
                </a:ext>
              </a:extLst>
            </a:blip>
            <a:stretch>
              <a:fillRect/>
            </a:stretch>
          </a:blipFill>
        </p:spPr>
      </p:sp>
      <p:sp>
        <p:nvSpPr>
          <p:cNvPr id="4" name="Freeform 4">
            <a:extLst>
              <a:ext uri="{FF2B5EF4-FFF2-40B4-BE49-F238E27FC236}">
                <a16:creationId xmlns:a16="http://schemas.microsoft.com/office/drawing/2014/main" id="{F1A2F127-561B-A901-11DA-41E83A32481C}"/>
              </a:ext>
            </a:extLst>
          </p:cNvPr>
          <p:cNvSpPr/>
          <p:nvPr/>
        </p:nvSpPr>
        <p:spPr>
          <a:xfrm>
            <a:off x="7109534" y="-84914"/>
            <a:ext cx="7343460" cy="7343460"/>
          </a:xfrm>
          <a:custGeom>
            <a:avLst/>
            <a:gdLst/>
            <a:ahLst/>
            <a:cxnLst/>
            <a:rect l="l" t="t" r="r" b="b"/>
            <a:pathLst>
              <a:path w="13768988" h="13768988">
                <a:moveTo>
                  <a:pt x="0" y="0"/>
                </a:moveTo>
                <a:lnTo>
                  <a:pt x="13768988" y="0"/>
                </a:lnTo>
                <a:lnTo>
                  <a:pt x="13768988" y="13768988"/>
                </a:lnTo>
                <a:lnTo>
                  <a:pt x="0" y="13768988"/>
                </a:lnTo>
                <a:lnTo>
                  <a:pt x="0" y="0"/>
                </a:lnTo>
                <a:close/>
              </a:path>
            </a:pathLst>
          </a:custGeom>
          <a:blipFill>
            <a:blip r:embed="rId3">
              <a:alphaModFix amt="55000"/>
              <a:extLst>
                <a:ext uri="{96DAC541-7B7A-43D3-8B79-37D633B846F1}">
                  <asvg:svgBlip xmlns:asvg="http://schemas.microsoft.com/office/drawing/2016/SVG/main" xmlns="" r:embed="rId4"/>
                </a:ext>
              </a:extLst>
            </a:blip>
            <a:stretch>
              <a:fillRect/>
            </a:stretch>
          </a:blipFill>
        </p:spPr>
      </p:sp>
      <p:sp>
        <p:nvSpPr>
          <p:cNvPr id="5" name="Freeform 5">
            <a:extLst>
              <a:ext uri="{FF2B5EF4-FFF2-40B4-BE49-F238E27FC236}">
                <a16:creationId xmlns:a16="http://schemas.microsoft.com/office/drawing/2014/main" id="{DF49E226-DCD9-DCCB-E1A2-C5F2E5DBDF9F}"/>
              </a:ext>
            </a:extLst>
          </p:cNvPr>
          <p:cNvSpPr/>
          <p:nvPr/>
        </p:nvSpPr>
        <p:spPr>
          <a:xfrm>
            <a:off x="2981966" y="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a:extLst>
              <a:ext uri="{FF2B5EF4-FFF2-40B4-BE49-F238E27FC236}">
                <a16:creationId xmlns:a16="http://schemas.microsoft.com/office/drawing/2014/main" id="{B89A7F28-7CC7-EBDF-9305-CBAFCA94873D}"/>
              </a:ext>
            </a:extLst>
          </p:cNvPr>
          <p:cNvSpPr/>
          <p:nvPr/>
        </p:nvSpPr>
        <p:spPr>
          <a:xfrm>
            <a:off x="9040499" y="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a:extLst>
              <a:ext uri="{FF2B5EF4-FFF2-40B4-BE49-F238E27FC236}">
                <a16:creationId xmlns:a16="http://schemas.microsoft.com/office/drawing/2014/main" id="{98715C0F-CA04-F2CF-89A6-61A1A48C688F}"/>
              </a:ext>
            </a:extLst>
          </p:cNvPr>
          <p:cNvSpPr/>
          <p:nvPr/>
        </p:nvSpPr>
        <p:spPr>
          <a:xfrm>
            <a:off x="12400498" y="488130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a:extLst>
              <a:ext uri="{FF2B5EF4-FFF2-40B4-BE49-F238E27FC236}">
                <a16:creationId xmlns:a16="http://schemas.microsoft.com/office/drawing/2014/main" id="{71AEC5C4-65DB-95BA-EF79-C48188098562}"/>
              </a:ext>
            </a:extLst>
          </p:cNvPr>
          <p:cNvSpPr/>
          <p:nvPr/>
        </p:nvSpPr>
        <p:spPr>
          <a:xfrm>
            <a:off x="8436197" y="6678416"/>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a:extLst>
              <a:ext uri="{FF2B5EF4-FFF2-40B4-BE49-F238E27FC236}">
                <a16:creationId xmlns:a16="http://schemas.microsoft.com/office/drawing/2014/main" id="{6C15E792-ECCA-BDBA-E138-7B3C31399032}"/>
              </a:ext>
            </a:extLst>
          </p:cNvPr>
          <p:cNvSpPr/>
          <p:nvPr/>
        </p:nvSpPr>
        <p:spPr>
          <a:xfrm>
            <a:off x="3157300" y="658368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2">
            <a:extLst>
              <a:ext uri="{FF2B5EF4-FFF2-40B4-BE49-F238E27FC236}">
                <a16:creationId xmlns:a16="http://schemas.microsoft.com/office/drawing/2014/main" id="{34B3D0F3-0E37-0798-102C-7CD8385F4F70}"/>
              </a:ext>
            </a:extLst>
          </p:cNvPr>
          <p:cNvSpPr txBox="1"/>
          <p:nvPr/>
        </p:nvSpPr>
        <p:spPr>
          <a:xfrm>
            <a:off x="731520" y="625837"/>
            <a:ext cx="11541760" cy="2940646"/>
          </a:xfrm>
          <a:prstGeom prst="rect">
            <a:avLst/>
          </a:prstGeom>
        </p:spPr>
        <p:txBody>
          <a:bodyPr lIns="36124" tIns="36124" rIns="36124" bIns="36124" rtlCol="0" anchor="ctr"/>
          <a:lstStyle/>
          <a:p>
            <a:pPr algn="ctr">
              <a:lnSpc>
                <a:spcPts val="1891"/>
              </a:lnSpc>
            </a:pPr>
            <a:endParaRPr sz="1280"/>
          </a:p>
        </p:txBody>
      </p:sp>
      <p:sp>
        <p:nvSpPr>
          <p:cNvPr id="19" name="TextBox 19">
            <a:extLst>
              <a:ext uri="{FF2B5EF4-FFF2-40B4-BE49-F238E27FC236}">
                <a16:creationId xmlns:a16="http://schemas.microsoft.com/office/drawing/2014/main" id="{6233CDBA-F906-A69F-6872-FCBD95747A8F}"/>
              </a:ext>
            </a:extLst>
          </p:cNvPr>
          <p:cNvSpPr txBox="1"/>
          <p:nvPr/>
        </p:nvSpPr>
        <p:spPr>
          <a:xfrm>
            <a:off x="731521" y="5468027"/>
            <a:ext cx="5455861" cy="1098234"/>
          </a:xfrm>
          <a:prstGeom prst="rect">
            <a:avLst/>
          </a:prstGeom>
        </p:spPr>
        <p:txBody>
          <a:bodyPr lIns="36124" tIns="36124" rIns="36124" bIns="36124" rtlCol="0" anchor="ctr"/>
          <a:lstStyle/>
          <a:p>
            <a:pPr algn="ctr">
              <a:lnSpc>
                <a:spcPts val="2787"/>
              </a:lnSpc>
            </a:pPr>
            <a:endParaRPr sz="1280"/>
          </a:p>
        </p:txBody>
      </p:sp>
      <p:sp>
        <p:nvSpPr>
          <p:cNvPr id="22" name="TextBox 22">
            <a:extLst>
              <a:ext uri="{FF2B5EF4-FFF2-40B4-BE49-F238E27FC236}">
                <a16:creationId xmlns:a16="http://schemas.microsoft.com/office/drawing/2014/main" id="{9A5EF8E6-D70B-ED71-6B00-C237E72E0F50}"/>
              </a:ext>
            </a:extLst>
          </p:cNvPr>
          <p:cNvSpPr txBox="1"/>
          <p:nvPr/>
        </p:nvSpPr>
        <p:spPr>
          <a:xfrm>
            <a:off x="6817419" y="4051623"/>
            <a:ext cx="5455861" cy="1098234"/>
          </a:xfrm>
          <a:prstGeom prst="rect">
            <a:avLst/>
          </a:prstGeom>
        </p:spPr>
        <p:txBody>
          <a:bodyPr lIns="36124" tIns="36124" rIns="36124" bIns="36124" rtlCol="0" anchor="ctr"/>
          <a:lstStyle/>
          <a:p>
            <a:pPr algn="ctr">
              <a:lnSpc>
                <a:spcPts val="2787"/>
              </a:lnSpc>
            </a:pPr>
            <a:endParaRPr sz="1280"/>
          </a:p>
        </p:txBody>
      </p:sp>
      <p:sp>
        <p:nvSpPr>
          <p:cNvPr id="25" name="TextBox 25">
            <a:extLst>
              <a:ext uri="{FF2B5EF4-FFF2-40B4-BE49-F238E27FC236}">
                <a16:creationId xmlns:a16="http://schemas.microsoft.com/office/drawing/2014/main" id="{337CB443-D63D-A80E-E98B-063DE974B5AD}"/>
              </a:ext>
            </a:extLst>
          </p:cNvPr>
          <p:cNvSpPr txBox="1"/>
          <p:nvPr/>
        </p:nvSpPr>
        <p:spPr>
          <a:xfrm>
            <a:off x="6817419" y="5468027"/>
            <a:ext cx="5455861" cy="1098234"/>
          </a:xfrm>
          <a:prstGeom prst="rect">
            <a:avLst/>
          </a:prstGeom>
        </p:spPr>
        <p:txBody>
          <a:bodyPr lIns="36124" tIns="36124" rIns="36124" bIns="36124" rtlCol="0" anchor="ctr"/>
          <a:lstStyle/>
          <a:p>
            <a:pPr algn="ctr">
              <a:lnSpc>
                <a:spcPts val="2787"/>
              </a:lnSpc>
            </a:pPr>
            <a:endParaRPr sz="1280"/>
          </a:p>
        </p:txBody>
      </p:sp>
      <p:sp>
        <p:nvSpPr>
          <p:cNvPr id="30" name="Freeform 30">
            <a:extLst>
              <a:ext uri="{FF2B5EF4-FFF2-40B4-BE49-F238E27FC236}">
                <a16:creationId xmlns:a16="http://schemas.microsoft.com/office/drawing/2014/main" id="{4E6DEB3D-9B1B-AF51-BF59-FA6A734B1EB5}"/>
              </a:ext>
            </a:extLst>
          </p:cNvPr>
          <p:cNvSpPr/>
          <p:nvPr/>
        </p:nvSpPr>
        <p:spPr>
          <a:xfrm>
            <a:off x="-716204" y="5652397"/>
            <a:ext cx="2111871" cy="1827728"/>
          </a:xfrm>
          <a:custGeom>
            <a:avLst/>
            <a:gdLst/>
            <a:ahLst/>
            <a:cxnLst/>
            <a:rect l="l" t="t" r="r" b="b"/>
            <a:pathLst>
              <a:path w="2969818" h="2570243">
                <a:moveTo>
                  <a:pt x="0" y="0"/>
                </a:moveTo>
                <a:lnTo>
                  <a:pt x="2969819" y="0"/>
                </a:lnTo>
                <a:lnTo>
                  <a:pt x="2969819" y="2570243"/>
                </a:lnTo>
                <a:lnTo>
                  <a:pt x="0" y="25702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31" name="Freeform 31">
            <a:hlinkClick r:id="rId9" action="ppaction://hlinksldjump"/>
            <a:extLst>
              <a:ext uri="{FF2B5EF4-FFF2-40B4-BE49-F238E27FC236}">
                <a16:creationId xmlns:a16="http://schemas.microsoft.com/office/drawing/2014/main" id="{C26C0FB8-6BF1-8B96-04CE-A53262C95B64}"/>
              </a:ext>
            </a:extLst>
          </p:cNvPr>
          <p:cNvSpPr/>
          <p:nvPr/>
        </p:nvSpPr>
        <p:spPr>
          <a:xfrm rot="556072">
            <a:off x="12098500" y="-386340"/>
            <a:ext cx="1208297" cy="1624267"/>
          </a:xfrm>
          <a:custGeom>
            <a:avLst/>
            <a:gdLst/>
            <a:ahLst/>
            <a:cxnLst/>
            <a:rect l="l" t="t" r="r" b="b"/>
            <a:pathLst>
              <a:path w="1699167" h="2284126">
                <a:moveTo>
                  <a:pt x="0" y="0"/>
                </a:moveTo>
                <a:lnTo>
                  <a:pt x="1699166" y="0"/>
                </a:lnTo>
                <a:lnTo>
                  <a:pt x="1699166" y="2284126"/>
                </a:lnTo>
                <a:lnTo>
                  <a:pt x="0" y="22841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8" descr="21 Duong Linh">
            <a:extLst>
              <a:ext uri="{FF2B5EF4-FFF2-40B4-BE49-F238E27FC236}">
                <a16:creationId xmlns:a16="http://schemas.microsoft.com/office/drawing/2014/main" id="{290ECC6D-66CC-96AA-68A7-6363D4C802EC}"/>
              </a:ext>
            </a:extLst>
          </p:cNvPr>
          <p:cNvSpPr txBox="1"/>
          <p:nvPr/>
        </p:nvSpPr>
        <p:spPr>
          <a:xfrm>
            <a:off x="4942879" y="1743299"/>
            <a:ext cx="8195240" cy="2308324"/>
          </a:xfrm>
          <a:prstGeom prst="rect">
            <a:avLst/>
          </a:prstGeom>
        </p:spPr>
        <p:txBody>
          <a:bodyPr wrap="square" lIns="0" tIns="0" rIns="0" bIns="0" rtlCol="0" anchor="t">
            <a:spAutoFit/>
          </a:bodyPr>
          <a:lstStyle/>
          <a:p>
            <a:pPr marL="457200" indent="-457200">
              <a:buFont typeface="Wingdings" pitchFamily="2" charset="2"/>
              <a:buChar char="ü"/>
            </a:pPr>
            <a:r>
              <a:rPr lang="en-US" sz="3000" dirty="0">
                <a:solidFill>
                  <a:srgbClr val="291B25"/>
                </a:solidFill>
                <a:latin typeface="Palatino Linotype" panose="02040502050505030304" pitchFamily="18" charset="0"/>
                <a:cs typeface="Arial" panose="020B0604020202020204" pitchFamily="34" charset="0"/>
              </a:rPr>
              <a:t>Công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đặt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cố</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định</a:t>
            </a:r>
            <a:r>
              <a:rPr lang="en-US" sz="3000" dirty="0">
                <a:solidFill>
                  <a:srgbClr val="291B25"/>
                </a:solidFill>
                <a:latin typeface="Palatino Linotype" panose="02040502050505030304" pitchFamily="18" charset="0"/>
                <a:cs typeface="Arial" panose="020B0604020202020204" pitchFamily="34" charset="0"/>
              </a:rPr>
              <a:t> dung </a:t>
            </a:r>
            <a:r>
              <a:rPr lang="en-US" sz="3000" dirty="0" err="1">
                <a:solidFill>
                  <a:srgbClr val="291B25"/>
                </a:solidFill>
                <a:latin typeface="Palatino Linotype" panose="02040502050505030304" pitchFamily="18" charset="0"/>
                <a:cs typeface="Arial" panose="020B0604020202020204" pitchFamily="34" charset="0"/>
              </a:rPr>
              <a:t>cụ</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như</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cốc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bình</a:t>
            </a:r>
            <a:r>
              <a:rPr lang="en-US" sz="3000" dirty="0">
                <a:solidFill>
                  <a:srgbClr val="291B25"/>
                </a:solidFill>
                <a:latin typeface="Palatino Linotype" panose="02040502050505030304" pitchFamily="18" charset="0"/>
                <a:cs typeface="Arial" panose="020B0604020202020204" pitchFamily="34" charset="0"/>
              </a:rPr>
              <a:t> tam </a:t>
            </a:r>
            <a:r>
              <a:rPr lang="en-US" sz="3000" dirty="0" err="1">
                <a:solidFill>
                  <a:srgbClr val="291B25"/>
                </a:solidFill>
                <a:latin typeface="Palatino Linotype" panose="02040502050505030304" pitchFamily="18" charset="0"/>
                <a:cs typeface="Arial" panose="020B0604020202020204" pitchFamily="34" charset="0"/>
              </a:rPr>
              <a:t>giác</a:t>
            </a:r>
            <a:r>
              <a:rPr lang="en-US" sz="3000" dirty="0">
                <a:solidFill>
                  <a:srgbClr val="291B25"/>
                </a:solidFill>
                <a:latin typeface="Palatino Linotype" panose="02040502050505030304" pitchFamily="18" charset="0"/>
                <a:cs typeface="Arial" panose="020B0604020202020204" pitchFamily="34" charset="0"/>
              </a:rPr>
              <a:t>,…)</a:t>
            </a:r>
          </a:p>
          <a:p>
            <a:pPr marL="457200" indent="-457200">
              <a:buFont typeface="Wingdings" pitchFamily="2" charset="2"/>
              <a:buChar char="ü"/>
            </a:pPr>
            <a:r>
              <a:rPr lang="en-US" sz="3000" dirty="0" err="1">
                <a:solidFill>
                  <a:srgbClr val="291B25"/>
                </a:solidFill>
                <a:latin typeface="Palatino Linotype" panose="02040502050505030304" pitchFamily="18" charset="0"/>
                <a:cs typeface="Arial" panose="020B0604020202020204" pitchFamily="34" charset="0"/>
              </a:rPr>
              <a:t>Cách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sử</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Đặt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lưới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thép</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lên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kiềng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đun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đặt</a:t>
            </a:r>
            <a:r>
              <a:rPr lang="en-US" sz="3000" dirty="0">
                <a:solidFill>
                  <a:srgbClr val="291B25"/>
                </a:solidFill>
                <a:latin typeface="Palatino Linotype" panose="02040502050505030304" pitchFamily="18" charset="0"/>
                <a:cs typeface="Arial" panose="020B0604020202020204" pitchFamily="34" charset="0"/>
              </a:rPr>
              <a:t> dung </a:t>
            </a:r>
            <a:r>
              <a:rPr lang="en-US" sz="3000" dirty="0" err="1">
                <a:solidFill>
                  <a:srgbClr val="291B25"/>
                </a:solidFill>
                <a:latin typeface="Palatino Linotype" panose="02040502050505030304" pitchFamily="18" charset="0"/>
                <a:cs typeface="Arial" panose="020B0604020202020204" pitchFamily="34" charset="0"/>
              </a:rPr>
              <a:t>cụ</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lên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lưới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thép</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sau</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đó</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châm</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lửa</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đèn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cồn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rồi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đặt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vào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giữa</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các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chân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kiềng</a:t>
            </a:r>
            <a:r>
              <a:rPr lang="en-US" sz="3000" dirty="0">
                <a:solidFill>
                  <a:srgbClr val="291B25"/>
                </a:solidFill>
                <a:latin typeface="Palatino Linotype" panose="02040502050505030304" pitchFamily="18" charset="0"/>
                <a:cs typeface="Arial" panose="020B0604020202020204" pitchFamily="34" charset="0"/>
              </a:rPr>
              <a:t>. </a:t>
            </a:r>
          </a:p>
        </p:txBody>
      </p:sp>
      <p:pic>
        <p:nvPicPr>
          <p:cNvPr id="10" name="Picture 9">
            <a:extLst>
              <a:ext uri="{FF2B5EF4-FFF2-40B4-BE49-F238E27FC236}">
                <a16:creationId xmlns:a16="http://schemas.microsoft.com/office/drawing/2014/main" id="{E9CAE356-3344-C2A2-3101-6F57A8FCCF96}"/>
              </a:ext>
            </a:extLst>
          </p:cNvPr>
          <p:cNvPicPr>
            <a:picLocks noChangeAspect="1"/>
          </p:cNvPicPr>
          <p:nvPr/>
        </p:nvPicPr>
        <p:blipFill>
          <a:blip r:embed="rId12"/>
          <a:srcRect l="74538" r="1299" b="12523"/>
          <a:stretch>
            <a:fillRect/>
          </a:stretch>
        </p:blipFill>
        <p:spPr>
          <a:xfrm>
            <a:off x="397341" y="2068122"/>
            <a:ext cx="3842647" cy="3492090"/>
          </a:xfrm>
          <a:prstGeom prst="rect">
            <a:avLst/>
          </a:prstGeom>
        </p:spPr>
      </p:pic>
      <p:pic>
        <p:nvPicPr>
          <p:cNvPr id="1026" name="Picture 2" descr="Kiềng 3 chân cho đèn điện (Iron Tripod), bằng sắt, 1-5 cái/ hộp, dùng thí nghiệm Biosharp">
            <a:extLst>
              <a:ext uri="{FF2B5EF4-FFF2-40B4-BE49-F238E27FC236}">
                <a16:creationId xmlns:a16="http://schemas.microsoft.com/office/drawing/2014/main" id="{B4DDA6F4-76FD-0807-B0F7-62D17651FE0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64199" y="4441058"/>
            <a:ext cx="2704379" cy="270437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descr="21 Duong Linh">
            <a:extLst>
              <a:ext uri="{FF2B5EF4-FFF2-40B4-BE49-F238E27FC236}">
                <a16:creationId xmlns:a16="http://schemas.microsoft.com/office/drawing/2014/main" id="{DCEDC0F1-318D-D4D6-0D62-4C8D2DEBAF6D}"/>
              </a:ext>
            </a:extLst>
          </p:cNvPr>
          <p:cNvSpPr txBox="1"/>
          <p:nvPr/>
        </p:nvSpPr>
        <p:spPr>
          <a:xfrm>
            <a:off x="298215" y="47238"/>
            <a:ext cx="11125200" cy="1795171"/>
          </a:xfrm>
          <a:prstGeom prst="rect">
            <a:avLst/>
          </a:prstGeom>
        </p:spPr>
        <p:txBody>
          <a:bodyPr wrap="square" lIns="0" tIns="0" rIns="0" bIns="0" rtlCol="0" anchor="t">
            <a:spAutoFit/>
          </a:bodyPr>
          <a:lstStyle/>
          <a:p>
            <a:pPr marL="857250" indent="-857250">
              <a:lnSpc>
                <a:spcPts val="4800"/>
              </a:lnSpc>
              <a:buAutoNum type="romanUcPeriod"/>
            </a:pPr>
            <a:r>
              <a:rPr lang="en-US" sz="3000" dirty="0">
                <a:solidFill>
                  <a:srgbClr val="002060"/>
                </a:solidFill>
                <a:latin typeface="Palatino Linotype" panose="02040502050505030304" pitchFamily="18" charset="0"/>
              </a:rPr>
              <a:t>MỘT SỐ DỤNG CỤ HOÁ CHẤT TRONG MÔN KHTN</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dung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nghiệm</a:t>
            </a:r>
            <a:endParaRPr lang="en-US" sz="3000" dirty="0">
              <a:solidFill>
                <a:srgbClr val="002060"/>
              </a:solidFill>
              <a:latin typeface="Palatino Linotype" panose="02040502050505030304" pitchFamily="18" charset="0"/>
            </a:endParaRPr>
          </a:p>
          <a:p>
            <a:pPr marL="571500" indent="-571500">
              <a:lnSpc>
                <a:spcPts val="4800"/>
              </a:lnSpc>
              <a:buFont typeface="Wingdings" pitchFamily="2" charset="2"/>
              <a:buChar char="q"/>
            </a:pPr>
            <a:r>
              <a:rPr lang="en-US" sz="3000" dirty="0" err="1">
                <a:solidFill>
                  <a:srgbClr val="002060"/>
                </a:solidFill>
                <a:latin typeface="Palatino Linotype" panose="02040502050505030304" pitchFamily="18" charset="0"/>
              </a:rPr>
              <a:t>Dụng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đun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nóng</a:t>
            </a:r>
            <a:r>
              <a:rPr lang="en-US" sz="3000" dirty="0">
                <a:solidFill>
                  <a:srgbClr val="002060"/>
                </a:solidFill>
                <a:latin typeface="Palatino Linotype" panose="02040502050505030304" pitchFamily="18" charset="0"/>
              </a:rPr>
              <a:t> </a:t>
            </a:r>
          </a:p>
        </p:txBody>
      </p:sp>
    </p:spTree>
    <p:extLst>
      <p:ext uri="{BB962C8B-B14F-4D97-AF65-F5344CB8AC3E}">
        <p14:creationId xmlns:p14="http://schemas.microsoft.com/office/powerpoint/2010/main" val="36443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ssolv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D5EBF-1161-7CF6-F57F-A9915EE9C51A}"/>
            </a:ext>
          </a:extLst>
        </p:cNvPr>
        <p:cNvGrpSpPr/>
        <p:nvPr/>
      </p:nvGrpSpPr>
      <p:grpSpPr>
        <a:xfrm>
          <a:off x="0" y="0"/>
          <a:ext cx="0" cy="0"/>
          <a:chOff x="0" y="0"/>
          <a:chExt cx="0" cy="0"/>
        </a:xfrm>
      </p:grpSpPr>
      <p:pic>
        <p:nvPicPr>
          <p:cNvPr id="4" name="Picture 2" descr="21 Duong Linh">
            <a:extLst>
              <a:ext uri="{FF2B5EF4-FFF2-40B4-BE49-F238E27FC236}">
                <a16:creationId xmlns:a16="http://schemas.microsoft.com/office/drawing/2014/main" id="{9871D601-A049-EEE7-CF72-E6536CB9EB2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a:off x="5397515" y="-339324"/>
            <a:ext cx="6197172" cy="9017398"/>
          </a:xfrm>
          <a:prstGeom prst="rect">
            <a:avLst/>
          </a:prstGeom>
        </p:spPr>
      </p:pic>
      <p:pic>
        <p:nvPicPr>
          <p:cNvPr id="6" name="Picture 6" descr="21 Duong Linh">
            <a:extLst>
              <a:ext uri="{FF2B5EF4-FFF2-40B4-BE49-F238E27FC236}">
                <a16:creationId xmlns:a16="http://schemas.microsoft.com/office/drawing/2014/main" id="{AC795635-D020-85DB-9FF8-8046A2FCD1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23415" y="5005199"/>
            <a:ext cx="889723" cy="992592"/>
          </a:xfrm>
          <a:prstGeom prst="rect">
            <a:avLst/>
          </a:prstGeom>
        </p:spPr>
      </p:pic>
      <p:pic>
        <p:nvPicPr>
          <p:cNvPr id="7" name="Picture 7" descr="21 Duong Linh">
            <a:extLst>
              <a:ext uri="{FF2B5EF4-FFF2-40B4-BE49-F238E27FC236}">
                <a16:creationId xmlns:a16="http://schemas.microsoft.com/office/drawing/2014/main" id="{75754706-6B76-C7EB-CC4C-4608404EB15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760200" y="304800"/>
            <a:ext cx="753456" cy="765990"/>
          </a:xfrm>
          <a:prstGeom prst="rect">
            <a:avLst/>
          </a:prstGeom>
        </p:spPr>
      </p:pic>
      <p:sp>
        <p:nvSpPr>
          <p:cNvPr id="17" name="TextBox 8" descr="21 Duong Linh">
            <a:extLst>
              <a:ext uri="{FF2B5EF4-FFF2-40B4-BE49-F238E27FC236}">
                <a16:creationId xmlns:a16="http://schemas.microsoft.com/office/drawing/2014/main" id="{311DB5F1-09D2-7FDF-EB73-637D5D5FD52D}"/>
              </a:ext>
            </a:extLst>
          </p:cNvPr>
          <p:cNvSpPr txBox="1"/>
          <p:nvPr/>
        </p:nvSpPr>
        <p:spPr>
          <a:xfrm>
            <a:off x="4688252" y="2347222"/>
            <a:ext cx="7448676" cy="3231654"/>
          </a:xfrm>
          <a:prstGeom prst="rect">
            <a:avLst/>
          </a:prstGeom>
        </p:spPr>
        <p:txBody>
          <a:bodyPr wrap="square" lIns="0" tIns="0" rIns="0" bIns="0" rtlCol="0" anchor="t">
            <a:spAutoFit/>
          </a:bodyPr>
          <a:lstStyle/>
          <a:p>
            <a:pPr marL="457200" indent="-457200">
              <a:buFont typeface="Wingdings" pitchFamily="2" charset="2"/>
              <a:buChar char="Ø"/>
            </a:pPr>
            <a:r>
              <a:rPr lang="en-US" sz="3000" dirty="0" err="1">
                <a:solidFill>
                  <a:srgbClr val="291B25"/>
                </a:solidFill>
                <a:latin typeface="Palatino Linotype" panose="02040502050505030304" pitchFamily="18" charset="0"/>
                <a:cs typeface="Arial" panose="020B0604020202020204" pitchFamily="34" charset="0"/>
              </a:rPr>
              <a:t>Thìa</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thuỷ</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tinh</a:t>
            </a:r>
            <a:r>
              <a:rPr lang="en-US" sz="3000" dirty="0">
                <a:solidFill>
                  <a:srgbClr val="291B25"/>
                </a:solidFill>
                <a:latin typeface="Palatino Linotype" panose="02040502050505030304" pitchFamily="18" charset="0"/>
                <a:cs typeface="Arial" panose="020B0604020202020204" pitchFamily="34" charset="0"/>
              </a:rPr>
              <a:t>: dung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lấy</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từng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lượng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nhỏ</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rắn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dạng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bột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vào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cụ</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thí</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nghiệm</a:t>
            </a:r>
            <a:r>
              <a:rPr lang="en-US" sz="3000" dirty="0">
                <a:solidFill>
                  <a:srgbClr val="291B25"/>
                </a:solidFill>
                <a:latin typeface="Palatino Linotype" panose="02040502050505030304" pitchFamily="18" charset="0"/>
                <a:cs typeface="Arial" panose="020B0604020202020204" pitchFamily="34" charset="0"/>
              </a:rPr>
              <a:t>. </a:t>
            </a:r>
          </a:p>
          <a:p>
            <a:pPr marL="457200" indent="-457200">
              <a:buFont typeface="Wingdings" pitchFamily="2" charset="2"/>
              <a:buChar char="Ø"/>
            </a:pPr>
            <a:r>
              <a:rPr lang="en-US" sz="3000" dirty="0" err="1">
                <a:solidFill>
                  <a:srgbClr val="291B25"/>
                </a:solidFill>
                <a:latin typeface="Palatino Linotype" panose="02040502050505030304" pitchFamily="18" charset="0"/>
                <a:cs typeface="Arial" panose="020B0604020202020204" pitchFamily="34" charset="0"/>
              </a:rPr>
              <a:t>Đũa</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thuỷ</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tinh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khuấy</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hoà</a:t>
            </a:r>
            <a:r>
              <a:rPr lang="en-US" sz="3000" dirty="0">
                <a:solidFill>
                  <a:srgbClr val="291B25"/>
                </a:solidFill>
                <a:latin typeface="Palatino Linotype" panose="02040502050505030304" pitchFamily="18" charset="0"/>
                <a:cs typeface="Arial" panose="020B0604020202020204" pitchFamily="34" charset="0"/>
              </a:rPr>
              <a:t> tan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rắn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hoặc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pha</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trộn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các</a:t>
            </a:r>
            <a:r>
              <a:rPr lang="en-US" sz="3000" dirty="0">
                <a:solidFill>
                  <a:srgbClr val="291B25"/>
                </a:solidFill>
                <a:latin typeface="Palatino Linotype" panose="02040502050505030304" pitchFamily="18" charset="0"/>
                <a:cs typeface="Arial" panose="020B0604020202020204" pitchFamily="34" charset="0"/>
              </a:rPr>
              <a:t> dung </a:t>
            </a:r>
            <a:r>
              <a:rPr lang="en-US" sz="3000" dirty="0" err="1">
                <a:solidFill>
                  <a:srgbClr val="291B25"/>
                </a:solidFill>
                <a:latin typeface="Palatino Linotype" panose="02040502050505030304" pitchFamily="18" charset="0"/>
                <a:cs typeface="Arial" panose="020B0604020202020204" pitchFamily="34" charset="0"/>
              </a:rPr>
              <a:t>dịch</a:t>
            </a:r>
            <a:endParaRPr lang="en-US" sz="3000" dirty="0">
              <a:solidFill>
                <a:srgbClr val="291B25"/>
              </a:solidFill>
              <a:latin typeface="Palatino Linotype" panose="02040502050505030304" pitchFamily="18" charset="0"/>
              <a:cs typeface="Arial" panose="020B0604020202020204" pitchFamily="34" charset="0"/>
            </a:endParaRPr>
          </a:p>
          <a:p>
            <a:pPr marL="457200" indent="-457200">
              <a:buFont typeface="Wingdings" pitchFamily="2" charset="2"/>
              <a:buChar char="§"/>
            </a:pPr>
            <a:r>
              <a:rPr lang="en-US" sz="3000" dirty="0" err="1">
                <a:solidFill>
                  <a:srgbClr val="291B25"/>
                </a:solidFill>
                <a:latin typeface="Palatino Linotype" panose="02040502050505030304" pitchFamily="18" charset="0"/>
                <a:cs typeface="Arial" panose="020B0604020202020204" pitchFamily="34" charset="0"/>
              </a:rPr>
              <a:t>Cách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sử</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Khuấy</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nhẹ</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theo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một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chiều</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cố</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định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tránh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va</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chạm</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mạnh</a:t>
            </a:r>
            <a:r>
              <a:rPr lang="en-US" sz="3000" dirty="0">
                <a:solidFill>
                  <a:srgbClr val="291B25"/>
                </a:solidFill>
                <a:latin typeface="Palatino Linotype" panose="02040502050505030304" pitchFamily="18" charset="0"/>
                <a:cs typeface="Arial" panose="020B0604020202020204" pitchFamily="34" charset="0"/>
              </a:rPr>
              <a:t>. </a:t>
            </a:r>
          </a:p>
        </p:txBody>
      </p:sp>
      <p:pic>
        <p:nvPicPr>
          <p:cNvPr id="2" name="Picture 2" descr="Nhà sản xuất thiết bị và vật tư phòng thí nghiệm Vật tư phòng thí nghiệm Thìa thép không gỉ Thìa hóa chất Thìa phòng thí nghiệm bằng thép không gỉ Thìa Thiết bị phòng thí nghiệm">
            <a:extLst>
              <a:ext uri="{FF2B5EF4-FFF2-40B4-BE49-F238E27FC236}">
                <a16:creationId xmlns:a16="http://schemas.microsoft.com/office/drawing/2014/main" id="{DB43A352-0454-F2DB-A58B-597B9FEA3D2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954" b="15723"/>
          <a:stretch>
            <a:fillRect/>
          </a:stretch>
        </p:blipFill>
        <p:spPr bwMode="auto">
          <a:xfrm>
            <a:off x="1180050" y="1626484"/>
            <a:ext cx="2476858" cy="1816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ìa xúc hóa chất (thủy tinh)">
            <a:extLst>
              <a:ext uri="{FF2B5EF4-FFF2-40B4-BE49-F238E27FC236}">
                <a16:creationId xmlns:a16="http://schemas.microsoft.com/office/drawing/2014/main" id="{EDD64F55-6D03-60BE-7405-DA27806CECC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742"/>
          <a:stretch>
            <a:fillRect/>
          </a:stretch>
        </p:blipFill>
        <p:spPr bwMode="auto">
          <a:xfrm>
            <a:off x="57984" y="3442584"/>
            <a:ext cx="2811470" cy="1816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Đũa thủy tinh - Công Ty VinaMTSC - Thiết bị giáo dục">
            <a:extLst>
              <a:ext uri="{FF2B5EF4-FFF2-40B4-BE49-F238E27FC236}">
                <a16:creationId xmlns:a16="http://schemas.microsoft.com/office/drawing/2014/main" id="{A3BABC84-F150-C8A6-2AFA-3DEE346CDFD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7944" b="26498"/>
          <a:stretch>
            <a:fillRect/>
          </a:stretch>
        </p:blipFill>
        <p:spPr bwMode="auto">
          <a:xfrm>
            <a:off x="618425" y="5389279"/>
            <a:ext cx="3232583" cy="11045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21 Duong Linh">
            <a:extLst>
              <a:ext uri="{FF2B5EF4-FFF2-40B4-BE49-F238E27FC236}">
                <a16:creationId xmlns:a16="http://schemas.microsoft.com/office/drawing/2014/main" id="{C00DA179-3986-4087-00DF-769F70818A8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595840">
            <a:off x="154938" y="6430656"/>
            <a:ext cx="1107432" cy="1032932"/>
          </a:xfrm>
          <a:prstGeom prst="rect">
            <a:avLst/>
          </a:prstGeom>
        </p:spPr>
      </p:pic>
      <p:sp>
        <p:nvSpPr>
          <p:cNvPr id="3" name="TextBox 2" descr="21 Duong Linh">
            <a:extLst>
              <a:ext uri="{FF2B5EF4-FFF2-40B4-BE49-F238E27FC236}">
                <a16:creationId xmlns:a16="http://schemas.microsoft.com/office/drawing/2014/main" id="{57D144C8-4878-C4EC-63DF-412B7C69A4FF}"/>
              </a:ext>
            </a:extLst>
          </p:cNvPr>
          <p:cNvSpPr txBox="1"/>
          <p:nvPr/>
        </p:nvSpPr>
        <p:spPr>
          <a:xfrm>
            <a:off x="298215" y="47238"/>
            <a:ext cx="11125200" cy="1795171"/>
          </a:xfrm>
          <a:prstGeom prst="rect">
            <a:avLst/>
          </a:prstGeom>
        </p:spPr>
        <p:txBody>
          <a:bodyPr wrap="square" lIns="0" tIns="0" rIns="0" bIns="0" rtlCol="0" anchor="t">
            <a:spAutoFit/>
          </a:bodyPr>
          <a:lstStyle/>
          <a:p>
            <a:pPr marL="857250" indent="-857250">
              <a:lnSpc>
                <a:spcPts val="4800"/>
              </a:lnSpc>
              <a:buAutoNum type="romanUcPeriod"/>
            </a:pPr>
            <a:r>
              <a:rPr lang="en-US" sz="3000" dirty="0">
                <a:solidFill>
                  <a:srgbClr val="002060"/>
                </a:solidFill>
                <a:latin typeface="Palatino Linotype" panose="02040502050505030304" pitchFamily="18" charset="0"/>
              </a:rPr>
              <a:t>MỘT SỐ DỤNG CỤ HOÁ CHẤT TRONG MÔN KHTN</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dung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nghiệm</a:t>
            </a:r>
            <a:endParaRPr lang="en-US" sz="3000" dirty="0">
              <a:solidFill>
                <a:srgbClr val="002060"/>
              </a:solidFill>
              <a:latin typeface="Palatino Linotype" panose="02040502050505030304" pitchFamily="18" charset="0"/>
            </a:endParaRPr>
          </a:p>
          <a:p>
            <a:pPr marL="571500" indent="-571500">
              <a:lnSpc>
                <a:spcPts val="4800"/>
              </a:lnSpc>
              <a:buFont typeface="Wingdings" pitchFamily="2" charset="2"/>
              <a:buChar char="q"/>
            </a:pPr>
            <a:r>
              <a:rPr lang="en-US" sz="3000" dirty="0" err="1">
                <a:solidFill>
                  <a:srgbClr val="002060"/>
                </a:solidFill>
                <a:latin typeface="Palatino Linotype" panose="02040502050505030304" pitchFamily="18" charset="0"/>
              </a:rPr>
              <a:t>Dụng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lấy</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và</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khuấy</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hoá</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chất</a:t>
            </a:r>
            <a:r>
              <a:rPr lang="en-US" sz="3000" dirty="0">
                <a:solidFill>
                  <a:srgbClr val="002060"/>
                </a:solidFill>
                <a:latin typeface="Palatino Linotype" panose="02040502050505030304" pitchFamily="18" charset="0"/>
              </a:rPr>
              <a:t> </a:t>
            </a:r>
          </a:p>
        </p:txBody>
      </p:sp>
    </p:spTree>
    <p:extLst>
      <p:ext uri="{BB962C8B-B14F-4D97-AF65-F5344CB8AC3E}">
        <p14:creationId xmlns:p14="http://schemas.microsoft.com/office/powerpoint/2010/main" val="1200896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500"/>
                                        <p:tgtEl>
                                          <p:spTgt spid="2"/>
                                        </p:tgtEl>
                                      </p:cBhvr>
                                    </p:animEffect>
                                  </p:childTnLst>
                                </p:cTn>
                              </p:par>
                              <p:par>
                                <p:cTn id="14" presetID="2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wedge">
                                      <p:cBhvr>
                                        <p:cTn id="16" dur="500"/>
                                        <p:tgtEl>
                                          <p:spTgt spid="2052"/>
                                        </p:tgtEl>
                                      </p:cBhvr>
                                    </p:animEffect>
                                  </p:childTnLst>
                                </p:cTn>
                              </p:par>
                              <p:par>
                                <p:cTn id="17" presetID="20"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wedge">
                                      <p:cBhvr>
                                        <p:cTn id="19" dur="500"/>
                                        <p:tgtEl>
                                          <p:spTgt spid="2054"/>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edg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98D29-2CE8-E0F1-95A9-6D0ECBA33793}"/>
            </a:ext>
          </a:extLst>
        </p:cNvPr>
        <p:cNvGrpSpPr/>
        <p:nvPr/>
      </p:nvGrpSpPr>
      <p:grpSpPr>
        <a:xfrm>
          <a:off x="0" y="0"/>
          <a:ext cx="0" cy="0"/>
          <a:chOff x="0" y="0"/>
          <a:chExt cx="0" cy="0"/>
        </a:xfrm>
      </p:grpSpPr>
      <p:pic>
        <p:nvPicPr>
          <p:cNvPr id="4" name="Picture 2" descr="21 Duong Linh">
            <a:extLst>
              <a:ext uri="{FF2B5EF4-FFF2-40B4-BE49-F238E27FC236}">
                <a16:creationId xmlns:a16="http://schemas.microsoft.com/office/drawing/2014/main" id="{2CD43B76-568E-B0FA-738D-BEBD7DAA447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flipH="1">
            <a:off x="1464707" y="-4224893"/>
            <a:ext cx="9749895" cy="13330290"/>
          </a:xfrm>
          <a:prstGeom prst="rect">
            <a:avLst/>
          </a:prstGeom>
        </p:spPr>
      </p:pic>
      <p:pic>
        <p:nvPicPr>
          <p:cNvPr id="6" name="Picture 6" descr="21 Duong Linh">
            <a:extLst>
              <a:ext uri="{FF2B5EF4-FFF2-40B4-BE49-F238E27FC236}">
                <a16:creationId xmlns:a16="http://schemas.microsoft.com/office/drawing/2014/main" id="{1BF317C3-44DA-2A16-8485-EB2912CB8F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423415" y="5005199"/>
            <a:ext cx="889723" cy="992592"/>
          </a:xfrm>
          <a:prstGeom prst="rect">
            <a:avLst/>
          </a:prstGeom>
        </p:spPr>
      </p:pic>
      <p:pic>
        <p:nvPicPr>
          <p:cNvPr id="7" name="Picture 7" descr="21 Duong Linh">
            <a:extLst>
              <a:ext uri="{FF2B5EF4-FFF2-40B4-BE49-F238E27FC236}">
                <a16:creationId xmlns:a16="http://schemas.microsoft.com/office/drawing/2014/main" id="{33110A93-6036-D751-C000-C76B4E31458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760200" y="304800"/>
            <a:ext cx="753456" cy="765990"/>
          </a:xfrm>
          <a:prstGeom prst="rect">
            <a:avLst/>
          </a:prstGeom>
        </p:spPr>
      </p:pic>
      <p:pic>
        <p:nvPicPr>
          <p:cNvPr id="8" name="Picture 8" descr="21 Duong Linh">
            <a:extLst>
              <a:ext uri="{FF2B5EF4-FFF2-40B4-BE49-F238E27FC236}">
                <a16:creationId xmlns:a16="http://schemas.microsoft.com/office/drawing/2014/main" id="{5DE30B45-3937-DB8A-26BF-2F6E4BD25EB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595840">
            <a:off x="154938" y="6430656"/>
            <a:ext cx="1107432" cy="1032932"/>
          </a:xfrm>
          <a:prstGeom prst="rect">
            <a:avLst/>
          </a:prstGeom>
        </p:spPr>
      </p:pic>
      <p:sp>
        <p:nvSpPr>
          <p:cNvPr id="3" name="Rounded Rectangle 2">
            <a:extLst>
              <a:ext uri="{FF2B5EF4-FFF2-40B4-BE49-F238E27FC236}">
                <a16:creationId xmlns:a16="http://schemas.microsoft.com/office/drawing/2014/main" id="{02713D19-5336-DAB8-DBA4-ABEF0CD84B55}"/>
              </a:ext>
            </a:extLst>
          </p:cNvPr>
          <p:cNvSpPr/>
          <p:nvPr/>
        </p:nvSpPr>
        <p:spPr>
          <a:xfrm>
            <a:off x="628415" y="1875102"/>
            <a:ext cx="10820400" cy="4800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3074" name="Picture 2" descr="Giá ống inox loại 35 lỗi, 48 lỗi, 90 lỗi">
            <a:extLst>
              <a:ext uri="{FF2B5EF4-FFF2-40B4-BE49-F238E27FC236}">
                <a16:creationId xmlns:a16="http://schemas.microsoft.com/office/drawing/2014/main" id="{C4C6281A-8057-3C06-CA53-8FAC1FD7AB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7322" y="4160611"/>
            <a:ext cx="2404798" cy="24047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ộ giá thí nghiệm">
            <a:extLst>
              <a:ext uri="{FF2B5EF4-FFF2-40B4-BE49-F238E27FC236}">
                <a16:creationId xmlns:a16="http://schemas.microsoft.com/office/drawing/2014/main" id="{E9DD99FE-BF88-4466-6B2D-F6BF3A2718A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15718" y="2054304"/>
            <a:ext cx="2432496" cy="24324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8" descr="21 Duong Linh">
            <a:extLst>
              <a:ext uri="{FF2B5EF4-FFF2-40B4-BE49-F238E27FC236}">
                <a16:creationId xmlns:a16="http://schemas.microsoft.com/office/drawing/2014/main" id="{6D4AB3A8-A130-0619-888A-3C3FBDFEA788}"/>
              </a:ext>
            </a:extLst>
          </p:cNvPr>
          <p:cNvSpPr txBox="1"/>
          <p:nvPr/>
        </p:nvSpPr>
        <p:spPr>
          <a:xfrm>
            <a:off x="5159831" y="2457636"/>
            <a:ext cx="5547948" cy="2769989"/>
          </a:xfrm>
          <a:prstGeom prst="rect">
            <a:avLst/>
          </a:prstGeom>
        </p:spPr>
        <p:txBody>
          <a:bodyPr wrap="square" lIns="0" tIns="0" rIns="0" bIns="0" rtlCol="0" anchor="t">
            <a:spAutoFit/>
          </a:bodyPr>
          <a:lstStyle/>
          <a:p>
            <a:pPr marL="457200" indent="-457200" algn="just">
              <a:buFont typeface="Wingdings" pitchFamily="2" charset="2"/>
              <a:buChar char="Ø"/>
            </a:pPr>
            <a:r>
              <a:rPr lang="en-US" sz="3000" dirty="0" err="1">
                <a:solidFill>
                  <a:srgbClr val="291B25"/>
                </a:solidFill>
                <a:latin typeface="Palatino Linotype" panose="02040502050505030304" pitchFamily="18" charset="0"/>
                <a:cs typeface="Arial" panose="020B0604020202020204" pitchFamily="34" charset="0"/>
              </a:rPr>
              <a:t>Bộ</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giá</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thí</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nghiệm</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lắp</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cụ</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thí</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nghiệm</a:t>
            </a:r>
            <a:r>
              <a:rPr lang="en-US" sz="3000" dirty="0">
                <a:solidFill>
                  <a:srgbClr val="291B25"/>
                </a:solidFill>
                <a:latin typeface="Palatino Linotype" panose="02040502050505030304" pitchFamily="18" charset="0"/>
                <a:cs typeface="Arial" panose="020B0604020202020204" pitchFamily="34" charset="0"/>
              </a:rPr>
              <a:t>. </a:t>
            </a:r>
          </a:p>
          <a:p>
            <a:pPr marL="457200" indent="-457200" algn="just">
              <a:buFont typeface="Wingdings" pitchFamily="2" charset="2"/>
              <a:buChar char="v"/>
            </a:pPr>
            <a:r>
              <a:rPr lang="en-US" sz="3000" dirty="0">
                <a:solidFill>
                  <a:srgbClr val="291B25"/>
                </a:solidFill>
                <a:latin typeface="Palatino Linotype" panose="02040502050505030304" pitchFamily="18" charset="0"/>
                <a:cs typeface="Arial" panose="020B0604020202020204" pitchFamily="34" charset="0"/>
              </a:rPr>
              <a:t>Lưu </a:t>
            </a:r>
            <a:r>
              <a:rPr lang="en-US" sz="3000" dirty="0" err="1">
                <a:solidFill>
                  <a:srgbClr val="291B25"/>
                </a:solidFill>
                <a:latin typeface="Palatino Linotype" panose="02040502050505030304" pitchFamily="18" charset="0"/>
                <a:cs typeface="Arial" panose="020B0604020202020204" pitchFamily="34" charset="0"/>
              </a:rPr>
              <a:t>ý</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Nếu</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kẹp</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ống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nghiệm</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thì</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kẹp</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ở</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vị</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trí</a:t>
            </a:r>
            <a:r>
              <a:rPr lang="en-US" sz="3000" dirty="0">
                <a:solidFill>
                  <a:srgbClr val="291B25"/>
                </a:solidFill>
                <a:latin typeface="Palatino Linotype" panose="02040502050505030304" pitchFamily="18" charset="0"/>
                <a:cs typeface="Arial" panose="020B0604020202020204" pitchFamily="34" charset="0"/>
              </a:rPr>
              <a:t> 1/3 </a:t>
            </a:r>
            <a:r>
              <a:rPr lang="en-US" sz="3000" dirty="0" err="1">
                <a:solidFill>
                  <a:srgbClr val="291B25"/>
                </a:solidFill>
                <a:latin typeface="Palatino Linotype" panose="02040502050505030304" pitchFamily="18" charset="0"/>
                <a:cs typeface="Arial" panose="020B0604020202020204" pitchFamily="34" charset="0"/>
              </a:rPr>
              <a:t>ống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nghiệm</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tính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từ</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miệng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ống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nghiệm</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xuống</a:t>
            </a:r>
            <a:r>
              <a:rPr lang="en-US" sz="3000" dirty="0">
                <a:solidFill>
                  <a:srgbClr val="291B25"/>
                </a:solidFill>
                <a:latin typeface="Palatino Linotype" panose="02040502050505030304" pitchFamily="18" charset="0"/>
                <a:cs typeface="Arial" panose="020B0604020202020204" pitchFamily="34" charset="0"/>
              </a:rPr>
              <a:t>. </a:t>
            </a:r>
          </a:p>
        </p:txBody>
      </p:sp>
      <p:sp>
        <p:nvSpPr>
          <p:cNvPr id="9" name="Terminator 8">
            <a:extLst>
              <a:ext uri="{FF2B5EF4-FFF2-40B4-BE49-F238E27FC236}">
                <a16:creationId xmlns:a16="http://schemas.microsoft.com/office/drawing/2014/main" id="{442FCF7D-FF5F-3D79-37E1-B81B26F81661}"/>
              </a:ext>
            </a:extLst>
          </p:cNvPr>
          <p:cNvSpPr/>
          <p:nvPr/>
        </p:nvSpPr>
        <p:spPr>
          <a:xfrm>
            <a:off x="5971027" y="4268134"/>
            <a:ext cx="6828039" cy="2621563"/>
          </a:xfrm>
          <a:prstGeom prst="flowChartTerminator">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000" dirty="0">
                <a:solidFill>
                  <a:schemeClr val="tx1"/>
                </a:solidFill>
                <a:latin typeface="Palatino Linotype" panose="02040502050505030304" pitchFamily="18" charset="0"/>
              </a:rPr>
              <a:t>Vì sao không nên kẹp ống nghiệm ở vị trí quá cao hoặc quá thấp? </a:t>
            </a:r>
          </a:p>
        </p:txBody>
      </p:sp>
      <p:sp>
        <p:nvSpPr>
          <p:cNvPr id="10" name="TextBox 8" descr="21 Duong Linh">
            <a:extLst>
              <a:ext uri="{FF2B5EF4-FFF2-40B4-BE49-F238E27FC236}">
                <a16:creationId xmlns:a16="http://schemas.microsoft.com/office/drawing/2014/main" id="{30D26187-2B49-E071-3739-359C6CA5B9A6}"/>
              </a:ext>
            </a:extLst>
          </p:cNvPr>
          <p:cNvSpPr txBox="1"/>
          <p:nvPr/>
        </p:nvSpPr>
        <p:spPr>
          <a:xfrm>
            <a:off x="3974739" y="3117071"/>
            <a:ext cx="7448676" cy="923330"/>
          </a:xfrm>
          <a:prstGeom prst="rect">
            <a:avLst/>
          </a:prstGeom>
        </p:spPr>
        <p:txBody>
          <a:bodyPr wrap="square" lIns="0" tIns="0" rIns="0" bIns="0" rtlCol="0" anchor="t">
            <a:spAutoFit/>
          </a:bodyPr>
          <a:lstStyle/>
          <a:p>
            <a:pPr marL="457200" indent="-457200">
              <a:buFont typeface="Wingdings" pitchFamily="2" charset="2"/>
              <a:buChar char="Ø"/>
            </a:pPr>
            <a:r>
              <a:rPr lang="en-US" sz="3000" dirty="0" err="1">
                <a:solidFill>
                  <a:srgbClr val="291B25"/>
                </a:solidFill>
                <a:latin typeface="Palatino Linotype" panose="02040502050505030304" pitchFamily="18" charset="0"/>
                <a:cs typeface="Arial" panose="020B0604020202020204" pitchFamily="34" charset="0"/>
              </a:rPr>
              <a:t>Giá</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ống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nghiệm</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đặt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các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ống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nghiệm</a:t>
            </a:r>
            <a:r>
              <a:rPr lang="en-US" sz="3000" dirty="0">
                <a:solidFill>
                  <a:srgbClr val="291B25"/>
                </a:solidFill>
                <a:latin typeface="Palatino Linotype" panose="02040502050505030304" pitchFamily="18" charset="0"/>
                <a:cs typeface="Arial" panose="020B0604020202020204" pitchFamily="34" charset="0"/>
              </a:rPr>
              <a:t> </a:t>
            </a:r>
          </a:p>
        </p:txBody>
      </p:sp>
      <p:sp>
        <p:nvSpPr>
          <p:cNvPr id="2" name="TextBox 1" descr="21 Duong Linh">
            <a:extLst>
              <a:ext uri="{FF2B5EF4-FFF2-40B4-BE49-F238E27FC236}">
                <a16:creationId xmlns:a16="http://schemas.microsoft.com/office/drawing/2014/main" id="{672CFEA9-EADC-10D2-A646-BE850C29990A}"/>
              </a:ext>
            </a:extLst>
          </p:cNvPr>
          <p:cNvSpPr txBox="1"/>
          <p:nvPr/>
        </p:nvSpPr>
        <p:spPr>
          <a:xfrm>
            <a:off x="154755" y="-24781"/>
            <a:ext cx="11125200" cy="1795171"/>
          </a:xfrm>
          <a:prstGeom prst="rect">
            <a:avLst/>
          </a:prstGeom>
        </p:spPr>
        <p:txBody>
          <a:bodyPr wrap="square" lIns="0" tIns="0" rIns="0" bIns="0" rtlCol="0" anchor="t">
            <a:spAutoFit/>
          </a:bodyPr>
          <a:lstStyle/>
          <a:p>
            <a:pPr marL="857250" indent="-857250">
              <a:lnSpc>
                <a:spcPts val="4800"/>
              </a:lnSpc>
              <a:buAutoNum type="romanUcPeriod"/>
            </a:pPr>
            <a:r>
              <a:rPr lang="en-US" sz="3000" dirty="0">
                <a:solidFill>
                  <a:srgbClr val="002060"/>
                </a:solidFill>
                <a:latin typeface="Palatino Linotype" panose="02040502050505030304" pitchFamily="18" charset="0"/>
              </a:rPr>
              <a:t>MỘT SỐ DỤNG CỤ HOÁ CHẤT TRONG MÔN KHTN</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dung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nghiệm</a:t>
            </a:r>
            <a:endParaRPr lang="en-US" sz="3000" dirty="0">
              <a:solidFill>
                <a:srgbClr val="002060"/>
              </a:solidFill>
              <a:latin typeface="Palatino Linotype" panose="02040502050505030304" pitchFamily="18" charset="0"/>
            </a:endParaRPr>
          </a:p>
          <a:p>
            <a:pPr marL="571500" indent="-571500">
              <a:lnSpc>
                <a:spcPts val="4800"/>
              </a:lnSpc>
              <a:buFont typeface="Wingdings" pitchFamily="2" charset="2"/>
              <a:buChar char="q"/>
            </a:pPr>
            <a:r>
              <a:rPr lang="en-US" sz="3000" dirty="0" err="1">
                <a:solidFill>
                  <a:srgbClr val="002060"/>
                </a:solidFill>
                <a:latin typeface="Palatino Linotype" panose="02040502050505030304" pitchFamily="18" charset="0"/>
              </a:rPr>
              <a:t>Dụng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giữ</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cố</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định</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và</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để</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ống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nghiệm</a:t>
            </a:r>
            <a:endParaRPr lang="en-US" sz="3000"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21870153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circle(in)">
                                      <p:cBhvr>
                                        <p:cTn id="13" dur="500"/>
                                        <p:tgtEl>
                                          <p:spTgt spid="3076"/>
                                        </p:tgtEl>
                                      </p:cBhvr>
                                    </p:animEffect>
                                  </p:childTnLst>
                                </p:cTn>
                              </p:par>
                              <p:par>
                                <p:cTn id="14" presetID="6" presetClass="entr" presetSubtype="16" fill="hold" grpId="1"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2" nodeType="clickEffect">
                                  <p:stCondLst>
                                    <p:cond delay="0"/>
                                  </p:stCondLst>
                                  <p:childTnLst>
                                    <p:animEffect transition="out" filter="circle(out)">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grpId="1" nodeType="clickEffect">
                                  <p:stCondLst>
                                    <p:cond delay="0"/>
                                  </p:stCondLst>
                                  <p:childTnLst>
                                    <p:animEffect transition="out" filter="barn(inVertic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3074"/>
                                        </p:tgtEl>
                                        <p:attrNameLst>
                                          <p:attrName>style.visibility</p:attrName>
                                        </p:attrNameLst>
                                      </p:cBhvr>
                                      <p:to>
                                        <p:strVal val="visible"/>
                                      </p:to>
                                    </p:set>
                                    <p:anim calcmode="lin" valueType="num">
                                      <p:cBhvr>
                                        <p:cTn id="40" dur="500" fill="hold"/>
                                        <p:tgtEl>
                                          <p:spTgt spid="3074"/>
                                        </p:tgtEl>
                                        <p:attrNameLst>
                                          <p:attrName>ppt_w</p:attrName>
                                        </p:attrNameLst>
                                      </p:cBhvr>
                                      <p:tavLst>
                                        <p:tav tm="0">
                                          <p:val>
                                            <p:fltVal val="0"/>
                                          </p:val>
                                        </p:tav>
                                        <p:tav tm="100000">
                                          <p:val>
                                            <p:strVal val="#ppt_w"/>
                                          </p:val>
                                        </p:tav>
                                      </p:tavLst>
                                    </p:anim>
                                    <p:anim calcmode="lin" valueType="num">
                                      <p:cBhvr>
                                        <p:cTn id="41"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9" grpId="0" animBg="1"/>
      <p:bldP spid="9" grpId="1"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74976"/>
          </a:schemeClr>
        </a:solidFill>
        <a:effectLst/>
      </p:bgPr>
    </p:bg>
    <p:spTree>
      <p:nvGrpSpPr>
        <p:cNvPr id="1" name="">
          <a:extLst>
            <a:ext uri="{FF2B5EF4-FFF2-40B4-BE49-F238E27FC236}">
              <a16:creationId xmlns:a16="http://schemas.microsoft.com/office/drawing/2014/main" id="{65011444-4BB2-8DF4-FD34-7B997E08EB57}"/>
            </a:ext>
          </a:extLst>
        </p:cNvPr>
        <p:cNvGrpSpPr/>
        <p:nvPr/>
      </p:nvGrpSpPr>
      <p:grpSpPr>
        <a:xfrm>
          <a:off x="0" y="0"/>
          <a:ext cx="0" cy="0"/>
          <a:chOff x="0" y="0"/>
          <a:chExt cx="0" cy="0"/>
        </a:xfrm>
      </p:grpSpPr>
      <p:pic>
        <p:nvPicPr>
          <p:cNvPr id="2" name="Picture 2" descr="21 Duong Linh">
            <a:extLst>
              <a:ext uri="{FF2B5EF4-FFF2-40B4-BE49-F238E27FC236}">
                <a16:creationId xmlns:a16="http://schemas.microsoft.com/office/drawing/2014/main" id="{8075F7DD-0D44-C077-E77C-A43ED4E4A43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1476">
            <a:off x="8128646" y="68122"/>
            <a:ext cx="5177519" cy="6244816"/>
          </a:xfrm>
          <a:prstGeom prst="rect">
            <a:avLst/>
          </a:prstGeom>
        </p:spPr>
      </p:pic>
      <p:sp>
        <p:nvSpPr>
          <p:cNvPr id="3" name="AutoShape 3" descr="21 Duong Linh">
            <a:extLst>
              <a:ext uri="{FF2B5EF4-FFF2-40B4-BE49-F238E27FC236}">
                <a16:creationId xmlns:a16="http://schemas.microsoft.com/office/drawing/2014/main" id="{FB8EEB11-0CF3-D826-E24B-38C0BE7FCB67}"/>
              </a:ext>
            </a:extLst>
          </p:cNvPr>
          <p:cNvSpPr/>
          <p:nvPr/>
        </p:nvSpPr>
        <p:spPr>
          <a:xfrm>
            <a:off x="541752" y="1066800"/>
            <a:ext cx="6989348" cy="4642431"/>
          </a:xfrm>
          <a:prstGeom prst="rect">
            <a:avLst/>
          </a:prstGeom>
          <a:solidFill>
            <a:srgbClr val="F6F6E9"/>
          </a:solidFill>
        </p:spPr>
      </p:sp>
      <p:pic>
        <p:nvPicPr>
          <p:cNvPr id="5" name="Picture 5" descr="21 Duong Linh">
            <a:extLst>
              <a:ext uri="{FF2B5EF4-FFF2-40B4-BE49-F238E27FC236}">
                <a16:creationId xmlns:a16="http://schemas.microsoft.com/office/drawing/2014/main" id="{14749377-A8C3-353C-C7E3-6199DE2D08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438983" y="5160273"/>
            <a:ext cx="849233" cy="899958"/>
          </a:xfrm>
          <a:prstGeom prst="rect">
            <a:avLst/>
          </a:prstGeom>
        </p:spPr>
      </p:pic>
      <p:sp>
        <p:nvSpPr>
          <p:cNvPr id="8" name="TextBox 8" descr="21 Duong Linh">
            <a:extLst>
              <a:ext uri="{FF2B5EF4-FFF2-40B4-BE49-F238E27FC236}">
                <a16:creationId xmlns:a16="http://schemas.microsoft.com/office/drawing/2014/main" id="{D0E03366-D58C-486A-F682-FD590D94D88E}"/>
              </a:ext>
            </a:extLst>
          </p:cNvPr>
          <p:cNvSpPr txBox="1"/>
          <p:nvPr/>
        </p:nvSpPr>
        <p:spPr>
          <a:xfrm>
            <a:off x="863600" y="1243672"/>
            <a:ext cx="5943600" cy="2769989"/>
          </a:xfrm>
          <a:prstGeom prst="rect">
            <a:avLst/>
          </a:prstGeom>
        </p:spPr>
        <p:txBody>
          <a:bodyPr wrap="square" lIns="0" tIns="0" rIns="0" bIns="0" rtlCol="0" anchor="t">
            <a:spAutoFit/>
          </a:bodyPr>
          <a:lstStyle/>
          <a:p>
            <a:pPr marL="571500" indent="-571500">
              <a:buAutoNum type="romanUcPeriod"/>
            </a:pPr>
            <a:r>
              <a:rPr lang="en-US" sz="3000" b="1" dirty="0" err="1">
                <a:solidFill>
                  <a:srgbClr val="291B25"/>
                </a:solidFill>
                <a:latin typeface="Palatino Linotype" panose="02040502050505030304" pitchFamily="18" charset="0"/>
                <a:cs typeface="Arial" panose="020B0604020202020204" pitchFamily="34" charset="0"/>
              </a:rPr>
              <a:t>Một</a:t>
            </a:r>
            <a:r>
              <a:rPr lang="en-US" sz="3000" b="1" dirty="0">
                <a:solidFill>
                  <a:srgbClr val="291B25"/>
                </a:solidFill>
                <a:latin typeface="Palatino Linotype" panose="02040502050505030304" pitchFamily="18" charset="0"/>
                <a:cs typeface="Arial" panose="020B0604020202020204" pitchFamily="34" charset="0"/>
              </a:rPr>
              <a:t> </a:t>
            </a:r>
            <a:r>
              <a:rPr lang="en-US" sz="3000" b="1" dirty="0" err="1">
                <a:solidFill>
                  <a:srgbClr val="291B25"/>
                </a:solidFill>
                <a:latin typeface="Palatino Linotype" panose="02040502050505030304" pitchFamily="18" charset="0"/>
                <a:cs typeface="Arial" panose="020B0604020202020204" pitchFamily="34" charset="0"/>
              </a:rPr>
              <a:t>số</a:t>
            </a:r>
            <a:r>
              <a:rPr lang="en-US" sz="3000" b="1" dirty="0">
                <a:solidFill>
                  <a:srgbClr val="291B25"/>
                </a:solidFill>
                <a:latin typeface="Palatino Linotype" panose="02040502050505030304" pitchFamily="18" charset="0"/>
                <a:cs typeface="Arial" panose="020B0604020202020204" pitchFamily="34" charset="0"/>
              </a:rPr>
              <a:t> dung </a:t>
            </a:r>
            <a:r>
              <a:rPr lang="en-US" sz="3000" b="1" dirty="0" err="1">
                <a:solidFill>
                  <a:srgbClr val="291B25"/>
                </a:solidFill>
                <a:latin typeface="Palatino Linotype" panose="02040502050505030304" pitchFamily="18" charset="0"/>
                <a:cs typeface="Arial" panose="020B0604020202020204" pitchFamily="34" charset="0"/>
              </a:rPr>
              <a:t>cụ</a:t>
            </a:r>
            <a:r>
              <a:rPr lang="en-US" sz="3000" b="1" dirty="0">
                <a:solidFill>
                  <a:srgbClr val="291B25"/>
                </a:solidFill>
                <a:latin typeface="Palatino Linotype" panose="02040502050505030304" pitchFamily="18" charset="0"/>
                <a:cs typeface="Arial" panose="020B0604020202020204" pitchFamily="34" charset="0"/>
              </a:rPr>
              <a:t> </a:t>
            </a:r>
            <a:r>
              <a:rPr lang="en-US" sz="3000" b="1" dirty="0" err="1">
                <a:solidFill>
                  <a:srgbClr val="291B25"/>
                </a:solidFill>
                <a:latin typeface="Palatino Linotype" panose="02040502050505030304" pitchFamily="18" charset="0"/>
                <a:cs typeface="Arial" panose="020B0604020202020204" pitchFamily="34" charset="0"/>
              </a:rPr>
              <a:t>hoá</a:t>
            </a:r>
            <a:r>
              <a:rPr lang="en-US" sz="3000" b="1" dirty="0">
                <a:solidFill>
                  <a:srgbClr val="291B25"/>
                </a:solidFill>
                <a:latin typeface="Palatino Linotype" panose="02040502050505030304" pitchFamily="18" charset="0"/>
                <a:cs typeface="Arial" panose="020B0604020202020204" pitchFamily="34" charset="0"/>
              </a:rPr>
              <a:t> </a:t>
            </a:r>
            <a:r>
              <a:rPr lang="en-US" sz="3000" b="1" dirty="0" err="1">
                <a:solidFill>
                  <a:srgbClr val="291B25"/>
                </a:solidFill>
                <a:latin typeface="Palatino Linotype" panose="02040502050505030304" pitchFamily="18" charset="0"/>
                <a:cs typeface="Arial" panose="020B0604020202020204" pitchFamily="34" charset="0"/>
              </a:rPr>
              <a:t>chất</a:t>
            </a:r>
            <a:r>
              <a:rPr lang="en-US" sz="3000" b="1" dirty="0">
                <a:solidFill>
                  <a:srgbClr val="291B25"/>
                </a:solidFill>
                <a:latin typeface="Palatino Linotype" panose="02040502050505030304" pitchFamily="18" charset="0"/>
                <a:cs typeface="Arial" panose="020B0604020202020204" pitchFamily="34" charset="0"/>
              </a:rPr>
              <a:t> </a:t>
            </a:r>
            <a:r>
              <a:rPr lang="en-US" sz="3000" b="1" dirty="0" err="1">
                <a:solidFill>
                  <a:srgbClr val="291B25"/>
                </a:solidFill>
                <a:latin typeface="Palatino Linotype" panose="02040502050505030304" pitchFamily="18" charset="0"/>
                <a:cs typeface="Arial" panose="020B0604020202020204" pitchFamily="34" charset="0"/>
              </a:rPr>
              <a:t>trong</a:t>
            </a:r>
            <a:r>
              <a:rPr lang="en-US" sz="3000" b="1" dirty="0">
                <a:solidFill>
                  <a:srgbClr val="291B25"/>
                </a:solidFill>
                <a:latin typeface="Palatino Linotype" panose="02040502050505030304" pitchFamily="18" charset="0"/>
                <a:cs typeface="Arial" panose="020B0604020202020204" pitchFamily="34" charset="0"/>
              </a:rPr>
              <a:t> </a:t>
            </a:r>
            <a:r>
              <a:rPr lang="en-US" sz="3000" b="1" dirty="0" err="1">
                <a:solidFill>
                  <a:srgbClr val="291B25"/>
                </a:solidFill>
                <a:latin typeface="Palatino Linotype" panose="02040502050505030304" pitchFamily="18" charset="0"/>
                <a:cs typeface="Arial" panose="020B0604020202020204" pitchFamily="34" charset="0"/>
              </a:rPr>
              <a:t>môn</a:t>
            </a:r>
            <a:r>
              <a:rPr lang="en-US" sz="3000" b="1" dirty="0">
                <a:solidFill>
                  <a:srgbClr val="291B25"/>
                </a:solidFill>
                <a:latin typeface="Palatino Linotype" panose="02040502050505030304" pitchFamily="18" charset="0"/>
                <a:cs typeface="Arial" panose="020B0604020202020204" pitchFamily="34" charset="0"/>
              </a:rPr>
              <a:t> KHTN 8</a:t>
            </a:r>
          </a:p>
          <a:p>
            <a:r>
              <a:rPr lang="en-US" sz="3000" b="1" dirty="0">
                <a:solidFill>
                  <a:srgbClr val="291B25"/>
                </a:solidFill>
                <a:latin typeface="Palatino Linotype" panose="02040502050505030304" pitchFamily="18" charset="0"/>
                <a:cs typeface="Arial" panose="020B0604020202020204" pitchFamily="34" charset="0"/>
              </a:rPr>
              <a:t>2. </a:t>
            </a:r>
            <a:r>
              <a:rPr lang="en-US" sz="3000" b="1" dirty="0" err="1">
                <a:solidFill>
                  <a:srgbClr val="291B25"/>
                </a:solidFill>
                <a:latin typeface="Palatino Linotype" panose="02040502050505030304" pitchFamily="18" charset="0"/>
                <a:cs typeface="Arial" panose="020B0604020202020204" pitchFamily="34" charset="0"/>
              </a:rPr>
              <a:t>Một</a:t>
            </a:r>
            <a:r>
              <a:rPr lang="en-US" sz="3000" b="1" dirty="0">
                <a:solidFill>
                  <a:srgbClr val="291B25"/>
                </a:solidFill>
                <a:latin typeface="Palatino Linotype" panose="02040502050505030304" pitchFamily="18" charset="0"/>
                <a:cs typeface="Arial" panose="020B0604020202020204" pitchFamily="34" charset="0"/>
              </a:rPr>
              <a:t> </a:t>
            </a:r>
            <a:r>
              <a:rPr lang="en-US" sz="3000" b="1" dirty="0" err="1">
                <a:solidFill>
                  <a:srgbClr val="291B25"/>
                </a:solidFill>
                <a:latin typeface="Palatino Linotype" panose="02040502050505030304" pitchFamily="18" charset="0"/>
                <a:cs typeface="Arial" panose="020B0604020202020204" pitchFamily="34" charset="0"/>
              </a:rPr>
              <a:t>số</a:t>
            </a:r>
            <a:r>
              <a:rPr lang="en-US" sz="3000" b="1" dirty="0">
                <a:solidFill>
                  <a:srgbClr val="291B25"/>
                </a:solidFill>
                <a:latin typeface="Palatino Linotype" panose="02040502050505030304" pitchFamily="18" charset="0"/>
                <a:cs typeface="Arial" panose="020B0604020202020204" pitchFamily="34" charset="0"/>
              </a:rPr>
              <a:t> </a:t>
            </a:r>
            <a:r>
              <a:rPr lang="en-US" sz="3000" b="1" dirty="0" err="1">
                <a:solidFill>
                  <a:srgbClr val="291B25"/>
                </a:solidFill>
                <a:latin typeface="Palatino Linotype" panose="02040502050505030304" pitchFamily="18" charset="0"/>
                <a:cs typeface="Arial" panose="020B0604020202020204" pitchFamily="34" charset="0"/>
              </a:rPr>
              <a:t>hoá</a:t>
            </a:r>
            <a:r>
              <a:rPr lang="en-US" sz="3000" b="1" dirty="0">
                <a:solidFill>
                  <a:srgbClr val="291B25"/>
                </a:solidFill>
                <a:latin typeface="Palatino Linotype" panose="02040502050505030304" pitchFamily="18" charset="0"/>
                <a:cs typeface="Arial" panose="020B0604020202020204" pitchFamily="34" charset="0"/>
              </a:rPr>
              <a:t> </a:t>
            </a:r>
            <a:r>
              <a:rPr lang="en-US" sz="3000" b="1" dirty="0" err="1">
                <a:solidFill>
                  <a:srgbClr val="291B25"/>
                </a:solidFill>
                <a:latin typeface="Palatino Linotype" panose="02040502050505030304" pitchFamily="18" charset="0"/>
                <a:cs typeface="Arial" panose="020B0604020202020204" pitchFamily="34" charset="0"/>
              </a:rPr>
              <a:t>chất</a:t>
            </a:r>
            <a:r>
              <a:rPr lang="en-US" sz="3000" b="1" dirty="0">
                <a:solidFill>
                  <a:srgbClr val="291B25"/>
                </a:solidFill>
                <a:latin typeface="Palatino Linotype" panose="02040502050505030304" pitchFamily="18" charset="0"/>
                <a:cs typeface="Arial" panose="020B0604020202020204" pitchFamily="34" charset="0"/>
              </a:rPr>
              <a:t> </a:t>
            </a:r>
            <a:r>
              <a:rPr lang="en-US" sz="3000" b="1" dirty="0" err="1">
                <a:solidFill>
                  <a:srgbClr val="291B25"/>
                </a:solidFill>
                <a:latin typeface="Palatino Linotype" panose="02040502050505030304" pitchFamily="18" charset="0"/>
                <a:cs typeface="Arial" panose="020B0604020202020204" pitchFamily="34" charset="0"/>
              </a:rPr>
              <a:t>thí</a:t>
            </a:r>
            <a:r>
              <a:rPr lang="en-US" sz="3000" b="1" dirty="0">
                <a:solidFill>
                  <a:srgbClr val="291B25"/>
                </a:solidFill>
                <a:latin typeface="Palatino Linotype" panose="02040502050505030304" pitchFamily="18" charset="0"/>
                <a:cs typeface="Arial" panose="020B0604020202020204" pitchFamily="34" charset="0"/>
              </a:rPr>
              <a:t> </a:t>
            </a:r>
            <a:r>
              <a:rPr lang="en-US" sz="3000" b="1" dirty="0" err="1">
                <a:solidFill>
                  <a:srgbClr val="291B25"/>
                </a:solidFill>
                <a:latin typeface="Palatino Linotype" panose="02040502050505030304" pitchFamily="18" charset="0"/>
                <a:cs typeface="Arial" panose="020B0604020202020204" pitchFamily="34" charset="0"/>
              </a:rPr>
              <a:t>nghiệm</a:t>
            </a:r>
            <a:endParaRPr lang="en-US" sz="3000" b="1" dirty="0">
              <a:solidFill>
                <a:srgbClr val="291B25"/>
              </a:solidFill>
              <a:latin typeface="Palatino Linotype" panose="02040502050505030304" pitchFamily="18" charset="0"/>
              <a:cs typeface="Arial" panose="020B0604020202020204" pitchFamily="34" charset="0"/>
            </a:endParaRPr>
          </a:p>
          <a:p>
            <a:pPr marL="457200" indent="-457200">
              <a:buFont typeface="Wingdings" pitchFamily="2" charset="2"/>
              <a:buChar char="q"/>
            </a:pPr>
            <a:r>
              <a:rPr lang="en-US" sz="3000" dirty="0" err="1">
                <a:solidFill>
                  <a:srgbClr val="291B25"/>
                </a:solidFill>
                <a:latin typeface="Palatino Linotype" panose="02040502050505030304" pitchFamily="18" charset="0"/>
                <a:cs typeface="Arial" panose="020B0604020202020204" pitchFamily="34" charset="0"/>
              </a:rPr>
              <a:t>Một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số</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hoá</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thường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endParaRPr lang="en-US" sz="3000" dirty="0">
              <a:solidFill>
                <a:srgbClr val="291B25"/>
              </a:solidFill>
              <a:latin typeface="Palatino Linotype" panose="02040502050505030304" pitchFamily="18" charset="0"/>
              <a:cs typeface="Arial" panose="020B0604020202020204" pitchFamily="34" charset="0"/>
            </a:endParaRPr>
          </a:p>
          <a:p>
            <a:pPr marL="457200" indent="-457200">
              <a:buFont typeface="Wingdings" pitchFamily="2" charset="2"/>
              <a:buChar char="q"/>
            </a:pPr>
            <a:r>
              <a:rPr lang="en-US" sz="3000" dirty="0">
                <a:solidFill>
                  <a:srgbClr val="291B25"/>
                </a:solidFill>
                <a:latin typeface="Palatino Linotype" panose="02040502050505030304" pitchFamily="18" charset="0"/>
                <a:cs typeface="Arial" panose="020B0604020202020204" pitchFamily="34" charset="0"/>
              </a:rPr>
              <a:t>Thao </a:t>
            </a:r>
            <a:r>
              <a:rPr lang="en-US" sz="3000" dirty="0" err="1">
                <a:solidFill>
                  <a:srgbClr val="291B25"/>
                </a:solidFill>
                <a:latin typeface="Palatino Linotype" panose="02040502050505030304" pitchFamily="18" charset="0"/>
                <a:cs typeface="Arial" panose="020B0604020202020204" pitchFamily="34" charset="0"/>
              </a:rPr>
              <a:t>tác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lấy</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hoá</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endParaRPr lang="en-US" sz="3000" dirty="0">
              <a:solidFill>
                <a:srgbClr val="291B25"/>
              </a:solidFill>
              <a:latin typeface="Palatino Linotype" panose="02040502050505030304" pitchFamily="18" charset="0"/>
              <a:cs typeface="Arial" panose="020B0604020202020204" pitchFamily="34" charset="0"/>
            </a:endParaRPr>
          </a:p>
          <a:p>
            <a:endParaRPr lang="en-US" sz="3000" b="1" dirty="0">
              <a:solidFill>
                <a:srgbClr val="291B25"/>
              </a:solidFill>
              <a:latin typeface="Palatino Linotype" panose="02040502050505030304" pitchFamily="18" charset="0"/>
              <a:cs typeface="Arial" panose="020B0604020202020204" pitchFamily="34" charset="0"/>
            </a:endParaRPr>
          </a:p>
        </p:txBody>
      </p:sp>
      <p:pic>
        <p:nvPicPr>
          <p:cNvPr id="6" name="Picture 6" descr="21 Duong Linh">
            <a:extLst>
              <a:ext uri="{FF2B5EF4-FFF2-40B4-BE49-F238E27FC236}">
                <a16:creationId xmlns:a16="http://schemas.microsoft.com/office/drawing/2014/main" id="{E00CD4A2-8DC4-5E64-AAC6-52A712BCB6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112000" y="4857741"/>
            <a:ext cx="1408272" cy="2354254"/>
          </a:xfrm>
          <a:prstGeom prst="rect">
            <a:avLst/>
          </a:prstGeom>
        </p:spPr>
      </p:pic>
      <p:pic>
        <p:nvPicPr>
          <p:cNvPr id="4" name="Picture 2" descr="ỐNG ĐONG LÀ GÌ">
            <a:extLst>
              <a:ext uri="{FF2B5EF4-FFF2-40B4-BE49-F238E27FC236}">
                <a16:creationId xmlns:a16="http://schemas.microsoft.com/office/drawing/2014/main" id="{BB337F12-42C1-7839-E46B-13B361B56A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432971">
            <a:off x="8627934" y="582255"/>
            <a:ext cx="2053426" cy="1711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òng thí nghiệm cốc thủy tinh ...">
            <a:extLst>
              <a:ext uri="{FF2B5EF4-FFF2-40B4-BE49-F238E27FC236}">
                <a16:creationId xmlns:a16="http://schemas.microsoft.com/office/drawing/2014/main" id="{1AC13A0D-0820-65C9-C137-7D0783283D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72872">
            <a:off x="10649983" y="1148512"/>
            <a:ext cx="1379446" cy="13794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ướng dẫn sử dụng chai lọc hóa học ...">
            <a:extLst>
              <a:ext uri="{FF2B5EF4-FFF2-40B4-BE49-F238E27FC236}">
                <a16:creationId xmlns:a16="http://schemas.microsoft.com/office/drawing/2014/main" id="{60DF35DF-91D1-5E9F-E7D8-7C32486BFE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043606">
            <a:off x="8633035" y="2870752"/>
            <a:ext cx="2147438" cy="15736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Đèn Cồn Thủy Tinh Duran">
            <a:extLst>
              <a:ext uri="{FF2B5EF4-FFF2-40B4-BE49-F238E27FC236}">
                <a16:creationId xmlns:a16="http://schemas.microsoft.com/office/drawing/2014/main" id="{D8B21690-9F98-F727-9695-16310B63747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676406">
            <a:off x="10006390" y="3953470"/>
            <a:ext cx="1943973" cy="149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88341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98C28-ADBB-7D12-56E9-6F7E90FA837A}"/>
            </a:ext>
          </a:extLst>
        </p:cNvPr>
        <p:cNvGrpSpPr/>
        <p:nvPr/>
      </p:nvGrpSpPr>
      <p:grpSpPr>
        <a:xfrm>
          <a:off x="0" y="0"/>
          <a:ext cx="0" cy="0"/>
          <a:chOff x="0" y="0"/>
          <a:chExt cx="0" cy="0"/>
        </a:xfrm>
      </p:grpSpPr>
      <p:pic>
        <p:nvPicPr>
          <p:cNvPr id="4" name="Picture 2" descr="21 Duong Linh">
            <a:extLst>
              <a:ext uri="{FF2B5EF4-FFF2-40B4-BE49-F238E27FC236}">
                <a16:creationId xmlns:a16="http://schemas.microsoft.com/office/drawing/2014/main" id="{D022744B-6B14-58A5-3102-B38DFA969F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flipH="1">
            <a:off x="1627453" y="-4076197"/>
            <a:ext cx="9749895" cy="13330290"/>
          </a:xfrm>
          <a:prstGeom prst="rect">
            <a:avLst/>
          </a:prstGeom>
        </p:spPr>
      </p:pic>
      <p:pic>
        <p:nvPicPr>
          <p:cNvPr id="6" name="Picture 6" descr="21 Duong Linh">
            <a:extLst>
              <a:ext uri="{FF2B5EF4-FFF2-40B4-BE49-F238E27FC236}">
                <a16:creationId xmlns:a16="http://schemas.microsoft.com/office/drawing/2014/main" id="{A378F3BF-B0F5-6F0F-EA0C-571FF8C9219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423415" y="5005199"/>
            <a:ext cx="889723" cy="992592"/>
          </a:xfrm>
          <a:prstGeom prst="rect">
            <a:avLst/>
          </a:prstGeom>
        </p:spPr>
      </p:pic>
      <p:pic>
        <p:nvPicPr>
          <p:cNvPr id="7" name="Picture 7" descr="21 Duong Linh">
            <a:extLst>
              <a:ext uri="{FF2B5EF4-FFF2-40B4-BE49-F238E27FC236}">
                <a16:creationId xmlns:a16="http://schemas.microsoft.com/office/drawing/2014/main" id="{84ADB7E6-77D7-D3CB-7B09-460E13E848A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760200" y="304800"/>
            <a:ext cx="753456" cy="765990"/>
          </a:xfrm>
          <a:prstGeom prst="rect">
            <a:avLst/>
          </a:prstGeom>
        </p:spPr>
      </p:pic>
      <p:sp>
        <p:nvSpPr>
          <p:cNvPr id="13" name="TextBox 13" descr="21 Duong Linh">
            <a:extLst>
              <a:ext uri="{FF2B5EF4-FFF2-40B4-BE49-F238E27FC236}">
                <a16:creationId xmlns:a16="http://schemas.microsoft.com/office/drawing/2014/main" id="{6A0DE167-E1CC-B0EA-B6E6-934C586115E9}"/>
              </a:ext>
            </a:extLst>
          </p:cNvPr>
          <p:cNvSpPr txBox="1"/>
          <p:nvPr/>
        </p:nvSpPr>
        <p:spPr>
          <a:xfrm>
            <a:off x="635000" y="304800"/>
            <a:ext cx="11125200" cy="1231106"/>
          </a:xfrm>
          <a:prstGeom prst="rect">
            <a:avLst/>
          </a:prstGeom>
        </p:spPr>
        <p:txBody>
          <a:bodyPr wrap="square" lIns="0" tIns="0" rIns="0" bIns="0" rtlCol="0" anchor="t">
            <a:spAutoFit/>
          </a:bodyPr>
          <a:lstStyle/>
          <a:p>
            <a:pPr>
              <a:lnSpc>
                <a:spcPts val="4800"/>
              </a:lnSpc>
            </a:pPr>
            <a:r>
              <a:rPr lang="en-US" sz="4000" dirty="0">
                <a:latin typeface="Palatino Linotype" panose="02040502050505030304" pitchFamily="18" charset="0"/>
              </a:rPr>
              <a:t>2. MỘT SỐ HOÁ CHẤT THÍ NGHIỆM</a:t>
            </a:r>
          </a:p>
          <a:p>
            <a:pPr marL="571500" indent="-571500">
              <a:lnSpc>
                <a:spcPts val="4800"/>
              </a:lnSpc>
              <a:buFont typeface="Wingdings" pitchFamily="2" charset="2"/>
              <a:buChar char="q"/>
            </a:pPr>
            <a:r>
              <a:rPr lang="en-US" sz="3500" dirty="0" err="1">
                <a:latin typeface="Palatino Linotype" panose="02040502050505030304" pitchFamily="18" charset="0"/>
              </a:rPr>
              <a:t>Một</a:t>
            </a:r>
            <a:r>
              <a:rPr lang="en-US" sz="3500" dirty="0">
                <a:latin typeface="Palatino Linotype" panose="02040502050505030304" pitchFamily="18" charset="0"/>
              </a:rPr>
              <a:t> </a:t>
            </a:r>
            <a:r>
              <a:rPr lang="en-US" sz="3500" dirty="0" err="1">
                <a:latin typeface="Palatino Linotype" panose="02040502050505030304" pitchFamily="18" charset="0"/>
              </a:rPr>
              <a:t>số</a:t>
            </a:r>
            <a:r>
              <a:rPr lang="en-US" sz="3500" dirty="0">
                <a:latin typeface="Palatino Linotype" panose="02040502050505030304" pitchFamily="18" charset="0"/>
              </a:rPr>
              <a:t> </a:t>
            </a:r>
            <a:r>
              <a:rPr lang="en-US" sz="3500" dirty="0" err="1">
                <a:latin typeface="Palatino Linotype" panose="02040502050505030304" pitchFamily="18" charset="0"/>
              </a:rPr>
              <a:t>hoá</a:t>
            </a:r>
            <a:r>
              <a:rPr lang="en-US" sz="3500" dirty="0">
                <a:latin typeface="Palatino Linotype" panose="02040502050505030304" pitchFamily="18" charset="0"/>
              </a:rPr>
              <a:t> chat </a:t>
            </a:r>
            <a:r>
              <a:rPr lang="en-US" sz="3500" dirty="0" err="1">
                <a:latin typeface="Palatino Linotype" panose="02040502050505030304" pitchFamily="18" charset="0"/>
              </a:rPr>
              <a:t>thường</a:t>
            </a:r>
            <a:r>
              <a:rPr lang="en-US" sz="3500" dirty="0">
                <a:latin typeface="Palatino Linotype" panose="02040502050505030304" pitchFamily="18" charset="0"/>
              </a:rPr>
              <a:t> </a:t>
            </a:r>
            <a:r>
              <a:rPr lang="en-US" sz="3500" dirty="0" err="1">
                <a:latin typeface="Palatino Linotype" panose="02040502050505030304" pitchFamily="18" charset="0"/>
              </a:rPr>
              <a:t>dùng</a:t>
            </a:r>
            <a:r>
              <a:rPr lang="en-US" sz="3500" dirty="0">
                <a:latin typeface="Palatino Linotype" panose="02040502050505030304" pitchFamily="18" charset="0"/>
              </a:rPr>
              <a:t> </a:t>
            </a:r>
          </a:p>
        </p:txBody>
      </p:sp>
      <p:pic>
        <p:nvPicPr>
          <p:cNvPr id="8" name="Picture 8" descr="21 Duong Linh">
            <a:extLst>
              <a:ext uri="{FF2B5EF4-FFF2-40B4-BE49-F238E27FC236}">
                <a16:creationId xmlns:a16="http://schemas.microsoft.com/office/drawing/2014/main" id="{43BC4430-EFC7-5311-7638-269DB89E84E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595840">
            <a:off x="154938" y="6430656"/>
            <a:ext cx="1107432" cy="1032932"/>
          </a:xfrm>
          <a:prstGeom prst="rect">
            <a:avLst/>
          </a:prstGeom>
        </p:spPr>
      </p:pic>
      <p:sp>
        <p:nvSpPr>
          <p:cNvPr id="3" name="Rounded Rectangle 2">
            <a:extLst>
              <a:ext uri="{FF2B5EF4-FFF2-40B4-BE49-F238E27FC236}">
                <a16:creationId xmlns:a16="http://schemas.microsoft.com/office/drawing/2014/main" id="{794531E9-E499-981D-DABA-4A0DFC67CBE6}"/>
              </a:ext>
            </a:extLst>
          </p:cNvPr>
          <p:cNvSpPr/>
          <p:nvPr/>
        </p:nvSpPr>
        <p:spPr>
          <a:xfrm>
            <a:off x="628415" y="1875102"/>
            <a:ext cx="10820400" cy="4800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extBox 1">
            <a:extLst>
              <a:ext uri="{FF2B5EF4-FFF2-40B4-BE49-F238E27FC236}">
                <a16:creationId xmlns:a16="http://schemas.microsoft.com/office/drawing/2014/main" id="{C88774CB-32DF-5C33-83A6-5C892176C2A1}"/>
              </a:ext>
            </a:extLst>
          </p:cNvPr>
          <p:cNvSpPr txBox="1"/>
          <p:nvPr/>
        </p:nvSpPr>
        <p:spPr>
          <a:xfrm>
            <a:off x="1404255" y="2107408"/>
            <a:ext cx="9439823" cy="4401205"/>
          </a:xfrm>
          <a:prstGeom prst="rect">
            <a:avLst/>
          </a:prstGeom>
          <a:noFill/>
        </p:spPr>
        <p:txBody>
          <a:bodyPr wrap="square" rtlCol="0">
            <a:spAutoFit/>
          </a:bodyPr>
          <a:lstStyle/>
          <a:p>
            <a:pPr marL="285750" indent="-285750" algn="just">
              <a:buFont typeface="Wingdings" pitchFamily="2" charset="2"/>
              <a:buChar char="v"/>
            </a:pPr>
            <a:r>
              <a:rPr lang="en-VN" sz="2800" dirty="0">
                <a:latin typeface="Palatino Linotype" panose="02040502050505030304" pitchFamily="18" charset="0"/>
              </a:rPr>
              <a:t> Hoá chất rắn: Một số kim loại như Zinc, copper, iron, … một số phi kim như, lưu huỳnh, carbon,…; Một số muối như calcium carbonate (CaCO</a:t>
            </a:r>
            <a:r>
              <a:rPr lang="en-VN" sz="2800" baseline="-25000" dirty="0">
                <a:latin typeface="Palatino Linotype" panose="02040502050505030304" pitchFamily="18" charset="0"/>
              </a:rPr>
              <a:t>3</a:t>
            </a:r>
            <a:r>
              <a:rPr lang="en-VN" sz="2800" dirty="0">
                <a:latin typeface="Palatino Linotype" panose="02040502050505030304" pitchFamily="18" charset="0"/>
              </a:rPr>
              <a:t>), sodium chloride (NaCl),…</a:t>
            </a:r>
          </a:p>
          <a:p>
            <a:pPr marL="285750" indent="-285750" algn="just">
              <a:buFont typeface="Wingdings" pitchFamily="2" charset="2"/>
              <a:buChar char="v"/>
            </a:pPr>
            <a:r>
              <a:rPr lang="en-VN" sz="2800" dirty="0">
                <a:latin typeface="Palatino Linotype" panose="02040502050505030304" pitchFamily="18" charset="0"/>
              </a:rPr>
              <a:t> Hoá chất lỏng: Dung dịch calcium hydroxide (Ca(OH)</a:t>
            </a:r>
            <a:r>
              <a:rPr lang="en-VN" sz="2800" baseline="-25000" dirty="0">
                <a:latin typeface="Palatino Linotype" panose="02040502050505030304" pitchFamily="18" charset="0"/>
              </a:rPr>
              <a:t>2</a:t>
            </a:r>
            <a:r>
              <a:rPr lang="en-VN" sz="2800" dirty="0">
                <a:latin typeface="Palatino Linotype" panose="02040502050505030304" pitchFamily="18" charset="0"/>
              </a:rPr>
              <a:t>), barium chloride (BaCl</a:t>
            </a:r>
            <a:r>
              <a:rPr lang="en-VN" sz="2800" baseline="-25000" dirty="0">
                <a:latin typeface="Palatino Linotype" panose="02040502050505030304" pitchFamily="18" charset="0"/>
              </a:rPr>
              <a:t>2 </a:t>
            </a:r>
            <a:r>
              <a:rPr lang="en-VN" sz="2800" dirty="0">
                <a:latin typeface="Palatino Linotype" panose="02040502050505030304" pitchFamily="18" charset="0"/>
              </a:rPr>
              <a:t>), copper(II)sulfate (CuSO</a:t>
            </a:r>
            <a:r>
              <a:rPr lang="en-VN" sz="2800" baseline="-25000" dirty="0">
                <a:latin typeface="Palatino Linotype" panose="02040502050505030304" pitchFamily="18" charset="0"/>
              </a:rPr>
              <a:t>4</a:t>
            </a:r>
            <a:r>
              <a:rPr lang="en-VN" sz="2800" dirty="0">
                <a:latin typeface="Palatino Linotype" panose="02040502050505030304" pitchFamily="18" charset="0"/>
              </a:rPr>
              <a:t>),…</a:t>
            </a:r>
          </a:p>
          <a:p>
            <a:pPr marL="285750" indent="-285750" algn="just">
              <a:buFont typeface="Wingdings" pitchFamily="2" charset="2"/>
              <a:buChar char="v"/>
            </a:pPr>
            <a:r>
              <a:rPr lang="en-VN" sz="2800" dirty="0">
                <a:latin typeface="Palatino Linotype" panose="02040502050505030304" pitchFamily="18" charset="0"/>
              </a:rPr>
              <a:t> Hoá chất nguy hiểm: Hydrochloric (HCl), sulfuric acid (H</a:t>
            </a:r>
            <a:r>
              <a:rPr lang="en-VN" sz="2800" baseline="-25000" dirty="0">
                <a:latin typeface="Palatino Linotype" panose="02040502050505030304" pitchFamily="18" charset="0"/>
              </a:rPr>
              <a:t>2</a:t>
            </a:r>
            <a:r>
              <a:rPr lang="en-VN" sz="2800" dirty="0">
                <a:latin typeface="Palatino Linotype" panose="02040502050505030304" pitchFamily="18" charset="0"/>
              </a:rPr>
              <a:t>SO</a:t>
            </a:r>
            <a:r>
              <a:rPr lang="en-VN" sz="2800" baseline="-25000" dirty="0">
                <a:latin typeface="Palatino Linotype" panose="02040502050505030304" pitchFamily="18" charset="0"/>
              </a:rPr>
              <a:t>4</a:t>
            </a:r>
            <a:r>
              <a:rPr lang="en-VN" sz="2800" dirty="0">
                <a:latin typeface="Palatino Linotype" panose="02040502050505030304" pitchFamily="18" charset="0"/>
              </a:rPr>
              <a:t>) </a:t>
            </a:r>
          </a:p>
          <a:p>
            <a:pPr marL="285750" indent="-285750" algn="just">
              <a:buFont typeface="Wingdings" pitchFamily="2" charset="2"/>
              <a:buChar char="v"/>
            </a:pPr>
            <a:r>
              <a:rPr lang="en-VN" sz="2800" dirty="0">
                <a:latin typeface="Palatino Linotype" panose="02040502050505030304" pitchFamily="18" charset="0"/>
              </a:rPr>
              <a:t> Hoá chất dễ cháy nổ: Cồn (C</a:t>
            </a:r>
            <a:r>
              <a:rPr lang="en-VN" sz="2800" baseline="-25000" dirty="0">
                <a:latin typeface="Palatino Linotype" panose="02040502050505030304" pitchFamily="18" charset="0"/>
              </a:rPr>
              <a:t>2</a:t>
            </a:r>
            <a:r>
              <a:rPr lang="en-VN" sz="2800" dirty="0">
                <a:latin typeface="Palatino Linotype" panose="02040502050505030304" pitchFamily="18" charset="0"/>
              </a:rPr>
              <a:t>H</a:t>
            </a:r>
            <a:r>
              <a:rPr lang="en-VN" sz="2800" baseline="-25000" dirty="0">
                <a:latin typeface="Palatino Linotype" panose="02040502050505030304" pitchFamily="18" charset="0"/>
              </a:rPr>
              <a:t>5</a:t>
            </a:r>
            <a:r>
              <a:rPr lang="en-VN" sz="2800" dirty="0">
                <a:latin typeface="Palatino Linotype" panose="02040502050505030304" pitchFamily="18" charset="0"/>
              </a:rPr>
              <a:t>OH), Hydrogen (H</a:t>
            </a:r>
            <a:r>
              <a:rPr lang="en-VN" sz="2800" baseline="-25000" dirty="0">
                <a:latin typeface="Palatino Linotype" panose="02040502050505030304" pitchFamily="18" charset="0"/>
              </a:rPr>
              <a:t>2</a:t>
            </a:r>
            <a:r>
              <a:rPr lang="en-VN" sz="2800" dirty="0">
                <a:latin typeface="Palatino Linotype" panose="02040502050505030304" pitchFamily="18" charset="0"/>
              </a:rPr>
              <a:t>)</a:t>
            </a:r>
            <a:endParaRPr lang="en-VN" sz="2800" baseline="-25000" dirty="0">
              <a:latin typeface="Palatino Linotype" panose="02040502050505030304" pitchFamily="18" charset="0"/>
            </a:endParaRPr>
          </a:p>
        </p:txBody>
      </p:sp>
      <p:sp>
        <p:nvSpPr>
          <p:cNvPr id="5" name="TextBox 4">
            <a:extLst>
              <a:ext uri="{FF2B5EF4-FFF2-40B4-BE49-F238E27FC236}">
                <a16:creationId xmlns:a16="http://schemas.microsoft.com/office/drawing/2014/main" id="{B5FA5390-3068-9C06-A66B-683B4178C6D6}"/>
              </a:ext>
            </a:extLst>
          </p:cNvPr>
          <p:cNvSpPr txBox="1"/>
          <p:nvPr/>
        </p:nvSpPr>
        <p:spPr>
          <a:xfrm>
            <a:off x="1396075" y="3119446"/>
            <a:ext cx="9439823" cy="954107"/>
          </a:xfrm>
          <a:prstGeom prst="rect">
            <a:avLst/>
          </a:prstGeom>
          <a:noFill/>
        </p:spPr>
        <p:txBody>
          <a:bodyPr wrap="square" rtlCol="0">
            <a:spAutoFit/>
          </a:bodyPr>
          <a:lstStyle/>
          <a:p>
            <a:pPr marL="285750" indent="-285750" algn="just">
              <a:buFont typeface="Wingdings" pitchFamily="2" charset="2"/>
              <a:buChar char="v"/>
            </a:pPr>
            <a:r>
              <a:rPr lang="en-VN" sz="2800" dirty="0">
                <a:solidFill>
                  <a:srgbClr val="FF0000"/>
                </a:solidFill>
                <a:latin typeface="Palatino Linotype" panose="02040502050505030304" pitchFamily="18" charset="0"/>
              </a:rPr>
              <a:t>Lưu ý: Chỉ sử dụng hoá chất trong phòng thí nghiệm có nhãn mác ghi đầy đủ tên hoá chất công thức hoá học.</a:t>
            </a:r>
            <a:endParaRPr lang="en-VN" sz="2800" baseline="-25000" dirty="0">
              <a:solidFill>
                <a:srgbClr val="FF0000"/>
              </a:solidFill>
              <a:latin typeface="Palatino Linotype" panose="02040502050505030304" pitchFamily="18" charset="0"/>
            </a:endParaRPr>
          </a:p>
        </p:txBody>
      </p:sp>
      <p:pic>
        <p:nvPicPr>
          <p:cNvPr id="1028" name="Picture 4" descr="Acetone Dùng Để Làm Gì? 5 Tác Dụng Của Axeton Trong Cuộc Sống">
            <a:extLst>
              <a:ext uri="{FF2B5EF4-FFF2-40B4-BE49-F238E27FC236}">
                <a16:creationId xmlns:a16="http://schemas.microsoft.com/office/drawing/2014/main" id="{C243E99B-5232-2AC5-DB05-5A628C579B6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8788" t="12218" r="30303" b="11095"/>
          <a:stretch>
            <a:fillRect/>
          </a:stretch>
        </p:blipFill>
        <p:spPr bwMode="auto">
          <a:xfrm>
            <a:off x="8072832" y="2233322"/>
            <a:ext cx="2057400" cy="38567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ỒN TUYỆT ĐỐI 99.5 CHAI 1 LÍT - CEMACO">
            <a:extLst>
              <a:ext uri="{FF2B5EF4-FFF2-40B4-BE49-F238E27FC236}">
                <a16:creationId xmlns:a16="http://schemas.microsoft.com/office/drawing/2014/main" id="{B1C14A36-30DB-959F-75FC-BBA06D1E2450}"/>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1611" r="29799"/>
          <a:stretch>
            <a:fillRect/>
          </a:stretch>
        </p:blipFill>
        <p:spPr bwMode="auto">
          <a:xfrm>
            <a:off x="5474617" y="2089327"/>
            <a:ext cx="2210295" cy="40931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lyvinylpyrrolidone khối lượng mol trung bình 40.000 PVP">
            <a:extLst>
              <a:ext uri="{FF2B5EF4-FFF2-40B4-BE49-F238E27FC236}">
                <a16:creationId xmlns:a16="http://schemas.microsoft.com/office/drawing/2014/main" id="{E8EEE39D-4C6E-FCC9-B90A-EA27D96A50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3211" y="2029916"/>
            <a:ext cx="2583225" cy="409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8777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circle(i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1" nodeType="clickEffect">
                                  <p:stCondLst>
                                    <p:cond delay="0"/>
                                  </p:stCondLst>
                                  <p:childTnLst>
                                    <p:animEffect transition="out" filter="wheel(1)">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750"/>
                                        <p:tgtEl>
                                          <p:spTgt spid="5"/>
                                        </p:tgtEl>
                                      </p:cBhvr>
                                    </p:animEffect>
                                    <p:anim calcmode="lin" valueType="num">
                                      <p:cBhvr>
                                        <p:cTn id="33" dur="750"/>
                                        <p:tgtEl>
                                          <p:spTgt spid="5"/>
                                        </p:tgtEl>
                                        <p:attrNameLst>
                                          <p:attrName>ppt_x</p:attrName>
                                        </p:attrNameLst>
                                      </p:cBhvr>
                                      <p:tavLst>
                                        <p:tav tm="0">
                                          <p:val>
                                            <p:strVal val="ppt_x"/>
                                          </p:val>
                                        </p:tav>
                                        <p:tav tm="100000">
                                          <p:val>
                                            <p:strVal val="ppt_x"/>
                                          </p:val>
                                        </p:tav>
                                      </p:tavLst>
                                    </p:anim>
                                    <p:anim calcmode="lin" valueType="num">
                                      <p:cBhvr>
                                        <p:cTn id="34" dur="750"/>
                                        <p:tgtEl>
                                          <p:spTgt spid="5"/>
                                        </p:tgtEl>
                                        <p:attrNameLst>
                                          <p:attrName>ppt_y</p:attrName>
                                        </p:attrNameLst>
                                      </p:cBhvr>
                                      <p:tavLst>
                                        <p:tav tm="0">
                                          <p:val>
                                            <p:strVal val="ppt_y"/>
                                          </p:val>
                                        </p:tav>
                                        <p:tav tm="100000">
                                          <p:val>
                                            <p:strVal val="ppt_y+.1"/>
                                          </p:val>
                                        </p:tav>
                                      </p:tavLst>
                                    </p:anim>
                                    <p:set>
                                      <p:cBhvr>
                                        <p:cTn id="35" dur="1" fill="hold">
                                          <p:stCondLst>
                                            <p:cond delay="74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500"/>
                                        <p:tgtEl>
                                          <p:spTgt spid="1028"/>
                                        </p:tgtEl>
                                      </p:cBhvr>
                                    </p:animEffect>
                                    <p:anim calcmode="lin" valueType="num">
                                      <p:cBhvr>
                                        <p:cTn id="41" dur="500" fill="hold"/>
                                        <p:tgtEl>
                                          <p:spTgt spid="1028"/>
                                        </p:tgtEl>
                                        <p:attrNameLst>
                                          <p:attrName>ppt_x</p:attrName>
                                        </p:attrNameLst>
                                      </p:cBhvr>
                                      <p:tavLst>
                                        <p:tav tm="0">
                                          <p:val>
                                            <p:strVal val="#ppt_x"/>
                                          </p:val>
                                        </p:tav>
                                        <p:tav tm="100000">
                                          <p:val>
                                            <p:strVal val="#ppt_x"/>
                                          </p:val>
                                        </p:tav>
                                      </p:tavLst>
                                    </p:anim>
                                    <p:anim calcmode="lin" valueType="num">
                                      <p:cBhvr>
                                        <p:cTn id="42" dur="450" decel="100000" fill="hold"/>
                                        <p:tgtEl>
                                          <p:spTgt spid="1028"/>
                                        </p:tgtEl>
                                        <p:attrNameLst>
                                          <p:attrName>ppt_y</p:attrName>
                                        </p:attrNameLst>
                                      </p:cBhvr>
                                      <p:tavLst>
                                        <p:tav tm="0">
                                          <p:val>
                                            <p:strVal val="#ppt_y+1"/>
                                          </p:val>
                                        </p:tav>
                                        <p:tav tm="100000">
                                          <p:val>
                                            <p:strVal val="#ppt_y-.03"/>
                                          </p:val>
                                        </p:tav>
                                      </p:tavLst>
                                    </p:anim>
                                    <p:anim calcmode="lin" valueType="num">
                                      <p:cBhvr>
                                        <p:cTn id="43" dur="50" accel="100000" fill="hold">
                                          <p:stCondLst>
                                            <p:cond delay="450"/>
                                          </p:stCondLst>
                                        </p:cTn>
                                        <p:tgtEl>
                                          <p:spTgt spid="1028"/>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500"/>
                                        <p:tgtEl>
                                          <p:spTgt spid="1030"/>
                                        </p:tgtEl>
                                      </p:cBhvr>
                                    </p:animEffect>
                                    <p:anim calcmode="lin" valueType="num">
                                      <p:cBhvr>
                                        <p:cTn id="47" dur="500" fill="hold"/>
                                        <p:tgtEl>
                                          <p:spTgt spid="1030"/>
                                        </p:tgtEl>
                                        <p:attrNameLst>
                                          <p:attrName>ppt_x</p:attrName>
                                        </p:attrNameLst>
                                      </p:cBhvr>
                                      <p:tavLst>
                                        <p:tav tm="0">
                                          <p:val>
                                            <p:strVal val="#ppt_x"/>
                                          </p:val>
                                        </p:tav>
                                        <p:tav tm="100000">
                                          <p:val>
                                            <p:strVal val="#ppt_x"/>
                                          </p:val>
                                        </p:tav>
                                      </p:tavLst>
                                    </p:anim>
                                    <p:anim calcmode="lin" valueType="num">
                                      <p:cBhvr>
                                        <p:cTn id="48" dur="450" decel="100000" fill="hold"/>
                                        <p:tgtEl>
                                          <p:spTgt spid="1030"/>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1030"/>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1032"/>
                                        </p:tgtEl>
                                        <p:attrNameLst>
                                          <p:attrName>style.visibility</p:attrName>
                                        </p:attrNameLst>
                                      </p:cBhvr>
                                      <p:to>
                                        <p:strVal val="visible"/>
                                      </p:to>
                                    </p:set>
                                    <p:animEffect transition="in" filter="fade">
                                      <p:cBhvr>
                                        <p:cTn id="52" dur="500"/>
                                        <p:tgtEl>
                                          <p:spTgt spid="1032"/>
                                        </p:tgtEl>
                                      </p:cBhvr>
                                    </p:animEffect>
                                    <p:anim calcmode="lin" valueType="num">
                                      <p:cBhvr>
                                        <p:cTn id="53" dur="500" fill="hold"/>
                                        <p:tgtEl>
                                          <p:spTgt spid="1032"/>
                                        </p:tgtEl>
                                        <p:attrNameLst>
                                          <p:attrName>ppt_x</p:attrName>
                                        </p:attrNameLst>
                                      </p:cBhvr>
                                      <p:tavLst>
                                        <p:tav tm="0">
                                          <p:val>
                                            <p:strVal val="#ppt_x"/>
                                          </p:val>
                                        </p:tav>
                                        <p:tav tm="100000">
                                          <p:val>
                                            <p:strVal val="#ppt_x"/>
                                          </p:val>
                                        </p:tav>
                                      </p:tavLst>
                                    </p:anim>
                                    <p:anim calcmode="lin" valueType="num">
                                      <p:cBhvr>
                                        <p:cTn id="54" dur="450" decel="100000" fill="hold"/>
                                        <p:tgtEl>
                                          <p:spTgt spid="1032"/>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10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P spid="2" grpId="0"/>
      <p:bldP spid="2" grpId="1"/>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5F145-5834-C571-BBC6-D81C91FE2EA3}"/>
            </a:ext>
          </a:extLst>
        </p:cNvPr>
        <p:cNvGrpSpPr/>
        <p:nvPr/>
      </p:nvGrpSpPr>
      <p:grpSpPr>
        <a:xfrm>
          <a:off x="0" y="0"/>
          <a:ext cx="0" cy="0"/>
          <a:chOff x="0" y="0"/>
          <a:chExt cx="0" cy="0"/>
        </a:xfrm>
      </p:grpSpPr>
      <p:pic>
        <p:nvPicPr>
          <p:cNvPr id="4" name="Picture 2" descr="21 Duong Linh">
            <a:extLst>
              <a:ext uri="{FF2B5EF4-FFF2-40B4-BE49-F238E27FC236}">
                <a16:creationId xmlns:a16="http://schemas.microsoft.com/office/drawing/2014/main" id="{EB9D539C-1F2D-44AC-A2B9-C18FEA0E44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flipH="1">
            <a:off x="1464707" y="-4224893"/>
            <a:ext cx="9749895" cy="13330290"/>
          </a:xfrm>
          <a:prstGeom prst="rect">
            <a:avLst/>
          </a:prstGeom>
        </p:spPr>
      </p:pic>
      <p:pic>
        <p:nvPicPr>
          <p:cNvPr id="6" name="Picture 6" descr="21 Duong Linh">
            <a:extLst>
              <a:ext uri="{FF2B5EF4-FFF2-40B4-BE49-F238E27FC236}">
                <a16:creationId xmlns:a16="http://schemas.microsoft.com/office/drawing/2014/main" id="{A77FF082-22AB-D4DD-841A-9B40EA1302D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423415" y="5005199"/>
            <a:ext cx="889723" cy="992592"/>
          </a:xfrm>
          <a:prstGeom prst="rect">
            <a:avLst/>
          </a:prstGeom>
        </p:spPr>
      </p:pic>
      <p:pic>
        <p:nvPicPr>
          <p:cNvPr id="7" name="Picture 7" descr="21 Duong Linh">
            <a:extLst>
              <a:ext uri="{FF2B5EF4-FFF2-40B4-BE49-F238E27FC236}">
                <a16:creationId xmlns:a16="http://schemas.microsoft.com/office/drawing/2014/main" id="{97AF4A28-E308-5E23-1E1B-1CFE12460DC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760200" y="304800"/>
            <a:ext cx="753456" cy="765990"/>
          </a:xfrm>
          <a:prstGeom prst="rect">
            <a:avLst/>
          </a:prstGeom>
        </p:spPr>
      </p:pic>
      <p:pic>
        <p:nvPicPr>
          <p:cNvPr id="8" name="Picture 8" descr="21 Duong Linh">
            <a:extLst>
              <a:ext uri="{FF2B5EF4-FFF2-40B4-BE49-F238E27FC236}">
                <a16:creationId xmlns:a16="http://schemas.microsoft.com/office/drawing/2014/main" id="{9B6108A4-B0F7-4062-D3D8-98EF067F63F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595840">
            <a:off x="154938" y="6430656"/>
            <a:ext cx="1107432" cy="1032932"/>
          </a:xfrm>
          <a:prstGeom prst="rect">
            <a:avLst/>
          </a:prstGeom>
        </p:spPr>
      </p:pic>
      <p:sp>
        <p:nvSpPr>
          <p:cNvPr id="3" name="Rounded Rectangle 2">
            <a:extLst>
              <a:ext uri="{FF2B5EF4-FFF2-40B4-BE49-F238E27FC236}">
                <a16:creationId xmlns:a16="http://schemas.microsoft.com/office/drawing/2014/main" id="{EC3DF467-D116-38C6-CD79-F867E55EA205}"/>
              </a:ext>
            </a:extLst>
          </p:cNvPr>
          <p:cNvSpPr/>
          <p:nvPr/>
        </p:nvSpPr>
        <p:spPr>
          <a:xfrm>
            <a:off x="929454" y="1676400"/>
            <a:ext cx="10820400" cy="4800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Wingdings" pitchFamily="2" charset="2"/>
              <a:buChar char="Ø"/>
            </a:pPr>
            <a:endParaRPr lang="en-VN" dirty="0"/>
          </a:p>
        </p:txBody>
      </p:sp>
      <p:sp>
        <p:nvSpPr>
          <p:cNvPr id="2" name="TextBox 13" descr="21 Duong Linh">
            <a:extLst>
              <a:ext uri="{FF2B5EF4-FFF2-40B4-BE49-F238E27FC236}">
                <a16:creationId xmlns:a16="http://schemas.microsoft.com/office/drawing/2014/main" id="{F3816837-1393-7517-9546-10BF54FC6308}"/>
              </a:ext>
            </a:extLst>
          </p:cNvPr>
          <p:cNvSpPr txBox="1"/>
          <p:nvPr/>
        </p:nvSpPr>
        <p:spPr>
          <a:xfrm>
            <a:off x="635000" y="304800"/>
            <a:ext cx="11125200" cy="1231106"/>
          </a:xfrm>
          <a:prstGeom prst="rect">
            <a:avLst/>
          </a:prstGeom>
        </p:spPr>
        <p:txBody>
          <a:bodyPr wrap="square" lIns="0" tIns="0" rIns="0" bIns="0" rtlCol="0" anchor="t">
            <a:spAutoFit/>
          </a:bodyPr>
          <a:lstStyle/>
          <a:p>
            <a:pPr>
              <a:lnSpc>
                <a:spcPts val="4800"/>
              </a:lnSpc>
            </a:pPr>
            <a:r>
              <a:rPr lang="en-US" sz="4000" dirty="0">
                <a:latin typeface="Palatino Linotype" panose="02040502050505030304" pitchFamily="18" charset="0"/>
              </a:rPr>
              <a:t>2. MỘT SỐ HOÁ CHẤT THÍ NGHIỆM</a:t>
            </a:r>
          </a:p>
          <a:p>
            <a:pPr marL="571500" indent="-571500">
              <a:lnSpc>
                <a:spcPts val="4800"/>
              </a:lnSpc>
              <a:buFont typeface="Wingdings" pitchFamily="2" charset="2"/>
              <a:buChar char="q"/>
            </a:pPr>
            <a:r>
              <a:rPr lang="en-US" sz="4000" dirty="0">
                <a:latin typeface="Palatino Linotype" panose="02040502050505030304" pitchFamily="18" charset="0"/>
              </a:rPr>
              <a:t>Thao </a:t>
            </a:r>
            <a:r>
              <a:rPr lang="en-US" sz="4000" dirty="0" err="1">
                <a:latin typeface="Palatino Linotype" panose="02040502050505030304" pitchFamily="18" charset="0"/>
              </a:rPr>
              <a:t>tác</a:t>
            </a:r>
            <a:r>
              <a:rPr lang="en-US" sz="4000" dirty="0">
                <a:latin typeface="Palatino Linotype" panose="02040502050505030304" pitchFamily="18" charset="0"/>
              </a:rPr>
              <a:t> </a:t>
            </a:r>
            <a:r>
              <a:rPr lang="en-US" sz="4000" dirty="0" err="1">
                <a:latin typeface="Palatino Linotype" panose="02040502050505030304" pitchFamily="18" charset="0"/>
              </a:rPr>
              <a:t>lấy</a:t>
            </a:r>
            <a:r>
              <a:rPr lang="en-US" sz="4000" dirty="0">
                <a:latin typeface="Palatino Linotype" panose="02040502050505030304" pitchFamily="18" charset="0"/>
              </a:rPr>
              <a:t> </a:t>
            </a:r>
            <a:r>
              <a:rPr lang="en-US" sz="4000" dirty="0" err="1">
                <a:latin typeface="Palatino Linotype" panose="02040502050505030304" pitchFamily="18" charset="0"/>
              </a:rPr>
              <a:t>hoá</a:t>
            </a:r>
            <a:r>
              <a:rPr lang="en-US" sz="4000" dirty="0">
                <a:latin typeface="Palatino Linotype" panose="02040502050505030304" pitchFamily="18" charset="0"/>
              </a:rPr>
              <a:t> </a:t>
            </a:r>
            <a:r>
              <a:rPr lang="en-US" sz="4000" dirty="0" err="1">
                <a:latin typeface="Palatino Linotype" panose="02040502050505030304" pitchFamily="18" charset="0"/>
              </a:rPr>
              <a:t>chất</a:t>
            </a:r>
            <a:endParaRPr lang="en-US" sz="4000" dirty="0">
              <a:latin typeface="Palatino Linotype" panose="02040502050505030304" pitchFamily="18" charset="0"/>
            </a:endParaRPr>
          </a:p>
        </p:txBody>
      </p:sp>
      <p:sp>
        <p:nvSpPr>
          <p:cNvPr id="11" name="TextBox 8" descr="21 Duong Linh">
            <a:extLst>
              <a:ext uri="{FF2B5EF4-FFF2-40B4-BE49-F238E27FC236}">
                <a16:creationId xmlns:a16="http://schemas.microsoft.com/office/drawing/2014/main" id="{501326A8-DCEF-467E-E3E7-FA5D72ED12CC}"/>
              </a:ext>
            </a:extLst>
          </p:cNvPr>
          <p:cNvSpPr txBox="1"/>
          <p:nvPr/>
        </p:nvSpPr>
        <p:spPr>
          <a:xfrm>
            <a:off x="1688753" y="1967078"/>
            <a:ext cx="9301802" cy="2308324"/>
          </a:xfrm>
          <a:prstGeom prst="rect">
            <a:avLst/>
          </a:prstGeom>
        </p:spPr>
        <p:txBody>
          <a:bodyPr wrap="square" lIns="0" tIns="0" rIns="0" bIns="0" rtlCol="0" anchor="t">
            <a:spAutoFit/>
          </a:bodyPr>
          <a:lstStyle/>
          <a:p>
            <a:pPr marL="457200" indent="-457200" algn="just">
              <a:buFont typeface="Wingdings" pitchFamily="2" charset="2"/>
              <a:buChar char="Ø"/>
            </a:pPr>
            <a:r>
              <a:rPr lang="en-US" sz="3000" dirty="0" err="1">
                <a:solidFill>
                  <a:srgbClr val="291B25"/>
                </a:solidFill>
                <a:latin typeface="Palatino Linotype" panose="02040502050505030304" pitchFamily="18" charset="0"/>
                <a:cs typeface="Arial" panose="020B0604020202020204" pitchFamily="34" charset="0"/>
              </a:rPr>
              <a:t>Tuỳ</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thuộc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vào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từng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dạng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hoá</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mà</a:t>
            </a:r>
            <a:r>
              <a:rPr lang="en-US" sz="3000" dirty="0">
                <a:solidFill>
                  <a:srgbClr val="291B25"/>
                </a:solidFill>
                <a:latin typeface="Palatino Linotype" panose="02040502050505030304" pitchFamily="18" charset="0"/>
                <a:cs typeface="Arial" panose="020B0604020202020204" pitchFamily="34" charset="0"/>
              </a:rPr>
              <a:t> ta </a:t>
            </a:r>
            <a:r>
              <a:rPr lang="en-US" sz="3000" dirty="0" err="1">
                <a:solidFill>
                  <a:srgbClr val="291B25"/>
                </a:solidFill>
                <a:latin typeface="Palatino Linotype" panose="02040502050505030304" pitchFamily="18" charset="0"/>
                <a:cs typeface="Arial" panose="020B0604020202020204" pitchFamily="34" charset="0"/>
              </a:rPr>
              <a:t>sử</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các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thao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tác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và</a:t>
            </a:r>
            <a:r>
              <a:rPr lang="en-US" sz="3000" dirty="0">
                <a:solidFill>
                  <a:srgbClr val="291B25"/>
                </a:solidFill>
                <a:latin typeface="Palatino Linotype" panose="02040502050505030304" pitchFamily="18" charset="0"/>
                <a:cs typeface="Arial" panose="020B0604020202020204" pitchFamily="34" charset="0"/>
              </a:rPr>
              <a:t> dung </a:t>
            </a:r>
            <a:r>
              <a:rPr lang="en-US" sz="3000" dirty="0" err="1">
                <a:solidFill>
                  <a:srgbClr val="291B25"/>
                </a:solidFill>
                <a:latin typeface="Palatino Linotype" panose="02040502050505030304" pitchFamily="18" charset="0"/>
                <a:cs typeface="Arial" panose="020B0604020202020204" pitchFamily="34" charset="0"/>
              </a:rPr>
              <a:t>cụ</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lấy</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khác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nhau</a:t>
            </a:r>
            <a:r>
              <a:rPr lang="en-US" sz="3000" dirty="0">
                <a:solidFill>
                  <a:srgbClr val="291B25"/>
                </a:solidFill>
                <a:latin typeface="Palatino Linotype" panose="02040502050505030304" pitchFamily="18" charset="0"/>
                <a:cs typeface="Arial" panose="020B0604020202020204" pitchFamily="34" charset="0"/>
              </a:rPr>
              <a:t>. </a:t>
            </a:r>
          </a:p>
          <a:p>
            <a:pPr marL="457200" indent="-457200" algn="just">
              <a:buFont typeface="Wingdings" pitchFamily="2" charset="2"/>
              <a:buChar char="§"/>
            </a:pP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rắn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dạng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bột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thìa</a:t>
            </a:r>
            <a:endParaRPr lang="en-US" sz="3000" dirty="0">
              <a:solidFill>
                <a:srgbClr val="291B25"/>
              </a:solidFill>
              <a:latin typeface="Palatino Linotype" panose="02040502050505030304" pitchFamily="18" charset="0"/>
              <a:cs typeface="Arial" panose="020B0604020202020204" pitchFamily="34" charset="0"/>
            </a:endParaRPr>
          </a:p>
          <a:p>
            <a:pPr marL="457200" indent="-457200" algn="just">
              <a:buFont typeface="Wingdings" pitchFamily="2" charset="2"/>
              <a:buChar char="§"/>
            </a:pP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rắn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dạng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miếng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kẹp</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gắp</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hoá</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endParaRPr lang="en-US" sz="3000" dirty="0">
              <a:solidFill>
                <a:srgbClr val="291B25"/>
              </a:solidFill>
              <a:latin typeface="Palatino Linotype" panose="02040502050505030304" pitchFamily="18" charset="0"/>
              <a:cs typeface="Arial" panose="020B0604020202020204" pitchFamily="34" charset="0"/>
            </a:endParaRPr>
          </a:p>
          <a:p>
            <a:pPr marL="457200" indent="-457200" algn="just">
              <a:buFont typeface="Wingdings" pitchFamily="2" charset="2"/>
              <a:buChar char="§"/>
            </a:pPr>
            <a:r>
              <a:rPr lang="en-US" sz="3000" dirty="0" err="1">
                <a:solidFill>
                  <a:srgbClr val="291B25"/>
                </a:solidFill>
                <a:latin typeface="Palatino Linotype" panose="02040502050505030304" pitchFamily="18" charset="0"/>
                <a:cs typeface="Arial" panose="020B0604020202020204" pitchFamily="34" charset="0"/>
              </a:rPr>
              <a:t>Hoá</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dạng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lỏng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ống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hút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nhỏ</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giọt</a:t>
            </a:r>
            <a:r>
              <a:rPr lang="en-US" sz="3000" dirty="0">
                <a:solidFill>
                  <a:srgbClr val="291B25"/>
                </a:solidFill>
                <a:latin typeface="Palatino Linotype" panose="02040502050505030304" pitchFamily="18" charset="0"/>
                <a:cs typeface="Arial" panose="020B0604020202020204" pitchFamily="34" charset="0"/>
              </a:rPr>
              <a:t> (pipet)</a:t>
            </a:r>
          </a:p>
        </p:txBody>
      </p:sp>
      <p:sp>
        <p:nvSpPr>
          <p:cNvPr id="12" name="TextBox 8" descr="21 Duong Linh">
            <a:extLst>
              <a:ext uri="{FF2B5EF4-FFF2-40B4-BE49-F238E27FC236}">
                <a16:creationId xmlns:a16="http://schemas.microsoft.com/office/drawing/2014/main" id="{B4494179-0D94-0B48-948E-61EDD228854C}"/>
              </a:ext>
            </a:extLst>
          </p:cNvPr>
          <p:cNvSpPr txBox="1"/>
          <p:nvPr/>
        </p:nvSpPr>
        <p:spPr>
          <a:xfrm>
            <a:off x="1696072" y="4335247"/>
            <a:ext cx="9301802" cy="461665"/>
          </a:xfrm>
          <a:prstGeom prst="rect">
            <a:avLst/>
          </a:prstGeom>
        </p:spPr>
        <p:txBody>
          <a:bodyPr wrap="square" lIns="0" tIns="0" rIns="0" bIns="0" rtlCol="0" anchor="t">
            <a:spAutoFit/>
          </a:bodyPr>
          <a:lstStyle/>
          <a:p>
            <a:pPr marL="457200" indent="-457200" algn="just">
              <a:buFont typeface="Wingdings" pitchFamily="2" charset="2"/>
              <a:buChar char="Ø"/>
            </a:pPr>
            <a:endParaRPr lang="en-US" sz="3000" dirty="0">
              <a:solidFill>
                <a:srgbClr val="291B25"/>
              </a:solidFill>
              <a:latin typeface="Palatino Linotype" panose="02040502050505030304" pitchFamily="18" charset="0"/>
              <a:cs typeface="Arial" panose="020B0604020202020204" pitchFamily="34" charset="0"/>
            </a:endParaRPr>
          </a:p>
        </p:txBody>
      </p:sp>
      <p:sp>
        <p:nvSpPr>
          <p:cNvPr id="14" name="TextBox 8" descr="21 Duong Linh">
            <a:extLst>
              <a:ext uri="{FF2B5EF4-FFF2-40B4-BE49-F238E27FC236}">
                <a16:creationId xmlns:a16="http://schemas.microsoft.com/office/drawing/2014/main" id="{D10EAF2F-E423-7B48-1D61-04F86E6C6E4C}"/>
              </a:ext>
            </a:extLst>
          </p:cNvPr>
          <p:cNvSpPr txBox="1"/>
          <p:nvPr/>
        </p:nvSpPr>
        <p:spPr>
          <a:xfrm>
            <a:off x="1688753" y="4377584"/>
            <a:ext cx="9301802" cy="1846659"/>
          </a:xfrm>
          <a:prstGeom prst="rect">
            <a:avLst/>
          </a:prstGeom>
        </p:spPr>
        <p:txBody>
          <a:bodyPr wrap="square" lIns="0" tIns="0" rIns="0" bIns="0" rtlCol="0" anchor="t">
            <a:spAutoFit/>
          </a:bodyPr>
          <a:lstStyle/>
          <a:p>
            <a:pPr marL="457200" indent="-457200" algn="just">
              <a:buFont typeface="Wingdings" pitchFamily="2" charset="2"/>
              <a:buChar char="Ø"/>
            </a:pPr>
            <a:r>
              <a:rPr lang="en-US" sz="3000" dirty="0">
                <a:solidFill>
                  <a:srgbClr val="FF0000"/>
                </a:solidFill>
                <a:latin typeface="Palatino Linotype" panose="02040502050505030304" pitchFamily="18" charset="0"/>
                <a:cs typeface="Arial" panose="020B0604020202020204" pitchFamily="34" charset="0"/>
              </a:rPr>
              <a:t>Lưu </a:t>
            </a:r>
            <a:r>
              <a:rPr lang="en-US" sz="3000" dirty="0" err="1">
                <a:solidFill>
                  <a:srgbClr val="FF0000"/>
                </a:solidFill>
                <a:latin typeface="Palatino Linotype" panose="02040502050505030304" pitchFamily="18" charset="0"/>
                <a:cs typeface="Arial" panose="020B0604020202020204" pitchFamily="34" charset="0"/>
              </a:rPr>
              <a:t>ý</a:t>
            </a:r>
            <a:r>
              <a:rPr lang="en-US" sz="3000" dirty="0">
                <a:solidFill>
                  <a:srgbClr val="FF0000"/>
                </a:solidFill>
                <a:latin typeface="Palatino Linotype" panose="02040502050505030304" pitchFamily="18" charset="0"/>
                <a:cs typeface="Arial" panose="020B0604020202020204" pitchFamily="34" charset="0"/>
              </a:rPr>
              <a:t>: Khi </a:t>
            </a:r>
            <a:r>
              <a:rPr lang="en-US" sz="3000" dirty="0" err="1">
                <a:solidFill>
                  <a:srgbClr val="FF0000"/>
                </a:solidFill>
                <a:latin typeface="Palatino Linotype" panose="02040502050505030304" pitchFamily="18" charset="0"/>
                <a:cs typeface="Arial" panose="020B0604020202020204" pitchFamily="34" charset="0"/>
              </a:rPr>
              <a:t>đun</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hoá</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chất</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cần</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phải</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hơ</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đều</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ống</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nghiệm</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đặt</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ống</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nghiệm</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lệch</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một</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khoảng</a:t>
            </a:r>
            <a:r>
              <a:rPr lang="en-US" sz="3000" dirty="0">
                <a:solidFill>
                  <a:srgbClr val="FF0000"/>
                </a:solidFill>
                <a:latin typeface="Palatino Linotype" panose="02040502050505030304" pitchFamily="18" charset="0"/>
                <a:cs typeface="Arial" panose="020B0604020202020204" pitchFamily="34" charset="0"/>
              </a:rPr>
              <a:t> 60</a:t>
            </a:r>
            <a:r>
              <a:rPr lang="en-US" sz="3000" baseline="30000" dirty="0">
                <a:solidFill>
                  <a:srgbClr val="FF0000"/>
                </a:solidFill>
                <a:latin typeface="Palatino Linotype" panose="02040502050505030304" pitchFamily="18" charset="0"/>
                <a:cs typeface="Arial" panose="020B0604020202020204" pitchFamily="34" charset="0"/>
              </a:rPr>
              <a:t>o</a:t>
            </a:r>
            <a:r>
              <a:rPr lang="en-US" sz="3000" dirty="0">
                <a:solidFill>
                  <a:srgbClr val="FF0000"/>
                </a:solidFill>
                <a:latin typeface="Palatino Linotype" panose="02040502050505030304" pitchFamily="18" charset="0"/>
                <a:cs typeface="Arial" panose="020B0604020202020204" pitchFamily="34" charset="0"/>
              </a:rPr>
              <a:t>C so </a:t>
            </a:r>
            <a:r>
              <a:rPr lang="en-US" sz="3000" dirty="0" err="1">
                <a:solidFill>
                  <a:srgbClr val="FF0000"/>
                </a:solidFill>
                <a:latin typeface="Palatino Linotype" panose="02040502050505030304" pitchFamily="18" charset="0"/>
                <a:cs typeface="Arial" panose="020B0604020202020204" pitchFamily="34" charset="0"/>
              </a:rPr>
              <a:t>với</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phương</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nằm</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ngang</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miệng</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ống</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hướng</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về</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phía</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không</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có</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người</a:t>
            </a:r>
            <a:r>
              <a:rPr lang="en-US" sz="3000" dirty="0">
                <a:solidFill>
                  <a:srgbClr val="FF0000"/>
                </a:solidFill>
                <a:latin typeface="Palatino Linotype" panose="02040502050505030304" pitchFamily="18" charset="0"/>
                <a:cs typeface="Arial" panose="020B0604020202020204" pitchFamily="34" charset="0"/>
              </a:rPr>
              <a:t>. </a:t>
            </a:r>
          </a:p>
        </p:txBody>
      </p:sp>
      <p:sp>
        <p:nvSpPr>
          <p:cNvPr id="15" name="Terminator 14">
            <a:extLst>
              <a:ext uri="{FF2B5EF4-FFF2-40B4-BE49-F238E27FC236}">
                <a16:creationId xmlns:a16="http://schemas.microsoft.com/office/drawing/2014/main" id="{3A300405-206A-1E15-E0ED-FC538E327EAC}"/>
              </a:ext>
            </a:extLst>
          </p:cNvPr>
          <p:cNvSpPr/>
          <p:nvPr/>
        </p:nvSpPr>
        <p:spPr>
          <a:xfrm>
            <a:off x="5971027" y="4268134"/>
            <a:ext cx="6828039" cy="2621563"/>
          </a:xfrm>
          <a:prstGeom prst="flowChartTerminator">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000" dirty="0">
                <a:solidFill>
                  <a:schemeClr val="tx1"/>
                </a:solidFill>
                <a:latin typeface="Palatino Linotype" panose="02040502050505030304" pitchFamily="18" charset="0"/>
              </a:rPr>
              <a:t>Vì sao phải hơ nóng đều ống nghiệm trước khi đun hoá chất ?</a:t>
            </a:r>
          </a:p>
        </p:txBody>
      </p:sp>
    </p:spTree>
    <p:extLst>
      <p:ext uri="{BB962C8B-B14F-4D97-AF65-F5344CB8AC3E}">
        <p14:creationId xmlns:p14="http://schemas.microsoft.com/office/powerpoint/2010/main" val="31720828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grpId="1" nodeType="clickEffect">
                                  <p:stCondLst>
                                    <p:cond delay="0"/>
                                  </p:stCondLst>
                                  <p:childTnLst>
                                    <p:anim calcmode="lin" valueType="num">
                                      <p:cBhvr additive="base">
                                        <p:cTn id="19" dur="500"/>
                                        <p:tgtEl>
                                          <p:spTgt spid="11"/>
                                        </p:tgtEl>
                                        <p:attrNameLst>
                                          <p:attrName>ppt_y</p:attrName>
                                        </p:attrNameLst>
                                      </p:cBhvr>
                                      <p:tavLst>
                                        <p:tav tm="0">
                                          <p:val>
                                            <p:strVal val="#ppt_y"/>
                                          </p:val>
                                        </p:tav>
                                        <p:tav tm="100000">
                                          <p:val>
                                            <p:strVal val="#ppt_y+#ppt_h*1.125000"/>
                                          </p:val>
                                        </p:tav>
                                      </p:tavLst>
                                    </p:anim>
                                    <p:animEffect transition="out" filter="wipe(down)">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2" presetClass="exit" presetSubtype="4" fill="hold" grpId="1" nodeType="withEffect">
                                  <p:stCondLst>
                                    <p:cond delay="0"/>
                                  </p:stCondLst>
                                  <p:childTnLst>
                                    <p:anim calcmode="lin" valueType="num">
                                      <p:cBhvr additive="base">
                                        <p:cTn id="23" dur="500"/>
                                        <p:tgtEl>
                                          <p:spTgt spid="14"/>
                                        </p:tgtEl>
                                        <p:attrNameLst>
                                          <p:attrName>ppt_y</p:attrName>
                                        </p:attrNameLst>
                                      </p:cBhvr>
                                      <p:tavLst>
                                        <p:tav tm="0">
                                          <p:val>
                                            <p:strVal val="#ppt_y"/>
                                          </p:val>
                                        </p:tav>
                                        <p:tav tm="100000">
                                          <p:val>
                                            <p:strVal val="#ppt_y+#ppt_h*1.125000"/>
                                          </p:val>
                                        </p:tav>
                                      </p:tavLst>
                                    </p:anim>
                                    <p:animEffect transition="out" filter="wipe(down)">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P spid="14" grpId="1"/>
      <p:bldP spid="15" grpId="0" animBg="1"/>
      <p:bldP spid="1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 Duong Linh"/>
          <p:cNvPicPr>
            <a:picLocks noChangeAspect="1"/>
          </p:cNvPicPr>
          <p:nvPr/>
        </p:nvPicPr>
        <p:blipFill>
          <a:blip r:embed="rId4" cstate="print"/>
          <a:stretch>
            <a:fillRect/>
          </a:stretch>
        </p:blipFill>
        <p:spPr>
          <a:xfrm>
            <a:off x="1854200" y="374332"/>
            <a:ext cx="8371840" cy="2804448"/>
          </a:xfrm>
          <a:prstGeom prst="rect">
            <a:avLst/>
          </a:prstGeom>
        </p:spPr>
      </p:pic>
      <p:sp>
        <p:nvSpPr>
          <p:cNvPr id="5" name="TextBox 4" descr="21 Duong Linh"/>
          <p:cNvSpPr txBox="1"/>
          <p:nvPr/>
        </p:nvSpPr>
        <p:spPr>
          <a:xfrm>
            <a:off x="3474238" y="1299502"/>
            <a:ext cx="5131763" cy="954107"/>
          </a:xfrm>
          <a:prstGeom prst="rect">
            <a:avLst/>
          </a:prstGeom>
          <a:noFill/>
        </p:spPr>
        <p:txBody>
          <a:bodyPr wrap="square" rtlCol="0">
            <a:spAutoFit/>
          </a:bodyPr>
          <a:lstStyle/>
          <a:p>
            <a:pPr algn="just"/>
            <a:r>
              <a:rPr lang="it-IT" sz="2800" dirty="0"/>
              <a:t>Câu phát biểu nào </a:t>
            </a:r>
            <a:r>
              <a:rPr lang="it-IT" sz="2800" dirty="0" err="1"/>
              <a:t>sau</a:t>
            </a:r>
            <a:r>
              <a:rPr lang="it-IT" sz="2800" dirty="0"/>
              <a:t> </a:t>
            </a:r>
            <a:r>
              <a:rPr lang="it-IT" sz="2800" dirty="0" err="1"/>
              <a:t>đây</a:t>
            </a:r>
            <a:r>
              <a:rPr lang="it-IT" sz="2800" dirty="0"/>
              <a:t> là </a:t>
            </a:r>
            <a:r>
              <a:rPr lang="it-IT" sz="2800" dirty="0" err="1"/>
              <a:t>việc</a:t>
            </a:r>
            <a:r>
              <a:rPr lang="it-IT" sz="2800" dirty="0"/>
              <a:t> </a:t>
            </a:r>
            <a:r>
              <a:rPr lang="it-IT" sz="2800" dirty="0" err="1"/>
              <a:t>nên</a:t>
            </a:r>
            <a:r>
              <a:rPr lang="it-IT" sz="2800" dirty="0"/>
              <a:t> </a:t>
            </a:r>
            <a:r>
              <a:rPr lang="it-IT" sz="2800" dirty="0" err="1"/>
              <a:t>làm</a:t>
            </a:r>
            <a:r>
              <a:rPr lang="it-IT" sz="2800" dirty="0"/>
              <a:t> </a:t>
            </a:r>
            <a:r>
              <a:rPr lang="it-IT" sz="2800" dirty="0" err="1"/>
              <a:t>khi</a:t>
            </a:r>
            <a:r>
              <a:rPr lang="it-IT" sz="2800" dirty="0"/>
              <a:t> </a:t>
            </a:r>
            <a:r>
              <a:rPr lang="it-IT" sz="2800" dirty="0" err="1"/>
              <a:t>sử</a:t>
            </a:r>
            <a:r>
              <a:rPr lang="it-IT" sz="2800" dirty="0"/>
              <a:t> </a:t>
            </a:r>
            <a:r>
              <a:rPr lang="it-IT" sz="2800" dirty="0" err="1"/>
              <a:t>dụng</a:t>
            </a:r>
            <a:r>
              <a:rPr lang="it-IT" sz="2800" dirty="0"/>
              <a:t> </a:t>
            </a:r>
            <a:r>
              <a:rPr lang="it-IT" sz="2800" dirty="0" err="1"/>
              <a:t>hoá</a:t>
            </a:r>
            <a:r>
              <a:rPr lang="it-IT" sz="2800" dirty="0"/>
              <a:t> </a:t>
            </a:r>
            <a:r>
              <a:rPr lang="it-IT" sz="2800" dirty="0" err="1"/>
              <a:t>chất</a:t>
            </a:r>
            <a:r>
              <a:rPr lang="it-IT" sz="2800" dirty="0"/>
              <a:t> </a:t>
            </a:r>
            <a:endParaRPr lang="en-US" sz="2800" dirty="0">
              <a:solidFill>
                <a:srgbClr val="FF0000"/>
              </a:solidFill>
              <a:latin typeface="Times New Roman" pitchFamily="18" charset="0"/>
              <a:cs typeface="Times New Roman" pitchFamily="18" charset="0"/>
            </a:endParaRPr>
          </a:p>
        </p:txBody>
      </p:sp>
      <p:pic>
        <p:nvPicPr>
          <p:cNvPr id="6" name="Picture 5" descr="21 Duong Linh"/>
          <p:cNvPicPr>
            <a:picLocks noChangeAspect="1"/>
          </p:cNvPicPr>
          <p:nvPr/>
        </p:nvPicPr>
        <p:blipFill>
          <a:blip r:embed="rId5" cstate="print"/>
          <a:stretch>
            <a:fillRect/>
          </a:stretch>
        </p:blipFill>
        <p:spPr>
          <a:xfrm>
            <a:off x="3251199" y="3042751"/>
            <a:ext cx="5933439" cy="832615"/>
          </a:xfrm>
          <a:prstGeom prst="rect">
            <a:avLst/>
          </a:prstGeom>
        </p:spPr>
      </p:pic>
      <p:pic>
        <p:nvPicPr>
          <p:cNvPr id="10" name="Picture 9" descr="21 Duong Linh"/>
          <p:cNvPicPr>
            <a:picLocks noChangeAspect="1"/>
          </p:cNvPicPr>
          <p:nvPr/>
        </p:nvPicPr>
        <p:blipFill>
          <a:blip r:embed="rId5" cstate="print"/>
          <a:stretch>
            <a:fillRect/>
          </a:stretch>
        </p:blipFill>
        <p:spPr>
          <a:xfrm>
            <a:off x="3208486" y="6247275"/>
            <a:ext cx="5933438" cy="843502"/>
          </a:xfrm>
          <a:prstGeom prst="rect">
            <a:avLst/>
          </a:prstGeom>
        </p:spPr>
      </p:pic>
      <p:sp>
        <p:nvSpPr>
          <p:cNvPr id="13" name="Oval 12" descr="21 Duong Linh"/>
          <p:cNvSpPr/>
          <p:nvPr/>
        </p:nvSpPr>
        <p:spPr>
          <a:xfrm>
            <a:off x="2235200" y="3065932"/>
            <a:ext cx="731520" cy="731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920"/>
          </a:p>
        </p:txBody>
      </p:sp>
      <p:sp>
        <p:nvSpPr>
          <p:cNvPr id="15" name="TextBox 14" descr="21 Duong Linh"/>
          <p:cNvSpPr txBox="1"/>
          <p:nvPr/>
        </p:nvSpPr>
        <p:spPr>
          <a:xfrm>
            <a:off x="2377182" y="3111604"/>
            <a:ext cx="487680" cy="552011"/>
          </a:xfrm>
          <a:prstGeom prst="rect">
            <a:avLst/>
          </a:prstGeom>
          <a:noFill/>
        </p:spPr>
        <p:txBody>
          <a:bodyPr wrap="square" rtlCol="0">
            <a:spAutoFit/>
          </a:bodyPr>
          <a:lstStyle/>
          <a:p>
            <a:r>
              <a:rPr lang="en-US" sz="2987" b="1" dirty="0">
                <a:latin typeface="Times New Roman" pitchFamily="18" charset="0"/>
                <a:cs typeface="Times New Roman" pitchFamily="18" charset="0"/>
              </a:rPr>
              <a:t>A</a:t>
            </a:r>
          </a:p>
        </p:txBody>
      </p:sp>
      <p:grpSp>
        <p:nvGrpSpPr>
          <p:cNvPr id="29" name="Group 28">
            <a:extLst>
              <a:ext uri="{FF2B5EF4-FFF2-40B4-BE49-F238E27FC236}">
                <a16:creationId xmlns:a16="http://schemas.microsoft.com/office/drawing/2014/main" id="{DD79834C-761D-CDBA-BA4B-EFF292EAECDF}"/>
              </a:ext>
            </a:extLst>
          </p:cNvPr>
          <p:cNvGrpSpPr/>
          <p:nvPr/>
        </p:nvGrpSpPr>
        <p:grpSpPr>
          <a:xfrm>
            <a:off x="3208486" y="4093298"/>
            <a:ext cx="5964610" cy="832615"/>
            <a:chOff x="3239658" y="4390580"/>
            <a:chExt cx="5964610" cy="832615"/>
          </a:xfrm>
        </p:grpSpPr>
        <p:pic>
          <p:nvPicPr>
            <p:cNvPr id="25" name="Picture 24" descr="21 Duong Linh">
              <a:extLst>
                <a:ext uri="{FF2B5EF4-FFF2-40B4-BE49-F238E27FC236}">
                  <a16:creationId xmlns:a16="http://schemas.microsoft.com/office/drawing/2014/main" id="{82EF139D-8247-8D7F-F5D0-44F14437ADED}"/>
                </a:ext>
              </a:extLst>
            </p:cNvPr>
            <p:cNvPicPr>
              <a:picLocks noChangeAspect="1"/>
            </p:cNvPicPr>
            <p:nvPr/>
          </p:nvPicPr>
          <p:blipFill>
            <a:blip r:embed="rId5" cstate="print"/>
            <a:stretch>
              <a:fillRect/>
            </a:stretch>
          </p:blipFill>
          <p:spPr>
            <a:xfrm>
              <a:off x="3270829" y="4390580"/>
              <a:ext cx="5933439" cy="832615"/>
            </a:xfrm>
            <a:prstGeom prst="rect">
              <a:avLst/>
            </a:prstGeom>
          </p:spPr>
        </p:pic>
        <p:sp>
          <p:nvSpPr>
            <p:cNvPr id="19" name="TextBox 18" descr="21 Duong Linh"/>
            <p:cNvSpPr txBox="1"/>
            <p:nvPr/>
          </p:nvSpPr>
          <p:spPr>
            <a:xfrm>
              <a:off x="3239658" y="4508860"/>
              <a:ext cx="5944978" cy="461665"/>
            </a:xfrm>
            <a:prstGeom prst="rect">
              <a:avLst/>
            </a:prstGeom>
            <a:noFill/>
          </p:spPr>
          <p:txBody>
            <a:bodyPr wrap="square" rtlCol="0">
              <a:spAutoFit/>
            </a:bodyPr>
            <a:lstStyle/>
            <a:p>
              <a:r>
                <a:rPr lang="en-VN" sz="2400" dirty="0">
                  <a:latin typeface="Palatino Linotype" panose="02040502050505030304" pitchFamily="18" charset="0"/>
                </a:rPr>
                <a:t>Nghiêng hai đèn cồn vào nhau để lấy lửa </a:t>
              </a:r>
            </a:p>
          </p:txBody>
        </p:sp>
      </p:grpSp>
      <p:grpSp>
        <p:nvGrpSpPr>
          <p:cNvPr id="3" name="Group 2">
            <a:extLst>
              <a:ext uri="{FF2B5EF4-FFF2-40B4-BE49-F238E27FC236}">
                <a16:creationId xmlns:a16="http://schemas.microsoft.com/office/drawing/2014/main" id="{90167425-F98E-9FEC-AB17-F61E36A0CF2D}"/>
              </a:ext>
            </a:extLst>
          </p:cNvPr>
          <p:cNvGrpSpPr/>
          <p:nvPr/>
        </p:nvGrpSpPr>
        <p:grpSpPr>
          <a:xfrm>
            <a:off x="0" y="423"/>
            <a:ext cx="9975813" cy="1271369"/>
            <a:chOff x="4972414" y="3256190"/>
            <a:chExt cx="7067075" cy="1123522"/>
          </a:xfrm>
        </p:grpSpPr>
        <p:sp>
          <p:nvSpPr>
            <p:cNvPr id="21" name="AutoShape 7" descr="21 Duong Linh">
              <a:extLst>
                <a:ext uri="{FF2B5EF4-FFF2-40B4-BE49-F238E27FC236}">
                  <a16:creationId xmlns:a16="http://schemas.microsoft.com/office/drawing/2014/main" id="{005D0FB3-97BA-826D-E901-4298C013B7BD}"/>
                </a:ext>
              </a:extLst>
            </p:cNvPr>
            <p:cNvSpPr/>
            <p:nvPr/>
          </p:nvSpPr>
          <p:spPr>
            <a:xfrm>
              <a:off x="4972414" y="3256190"/>
              <a:ext cx="6982858" cy="695109"/>
            </a:xfrm>
            <a:prstGeom prst="rect">
              <a:avLst/>
            </a:prstGeom>
            <a:solidFill>
              <a:srgbClr val="FFCE6D"/>
            </a:solidFill>
          </p:spPr>
        </p:sp>
        <p:sp>
          <p:nvSpPr>
            <p:cNvPr id="22" name="TextBox 13" descr="21 Duong Linh">
              <a:extLst>
                <a:ext uri="{FF2B5EF4-FFF2-40B4-BE49-F238E27FC236}">
                  <a16:creationId xmlns:a16="http://schemas.microsoft.com/office/drawing/2014/main" id="{9FBDA090-A026-FA68-7F65-E4D6B89AE2E5}"/>
                </a:ext>
              </a:extLst>
            </p:cNvPr>
            <p:cNvSpPr txBox="1"/>
            <p:nvPr/>
          </p:nvSpPr>
          <p:spPr>
            <a:xfrm>
              <a:off x="5056632" y="3402072"/>
              <a:ext cx="6982857" cy="977640"/>
            </a:xfrm>
            <a:prstGeom prst="rect">
              <a:avLst/>
            </a:prstGeom>
          </p:spPr>
          <p:txBody>
            <a:bodyPr wrap="square" lIns="0" tIns="0" rIns="0" bIns="0" rtlCol="0" anchor="t">
              <a:spAutoFit/>
            </a:bodyPr>
            <a:lstStyle/>
            <a:p>
              <a:pPr>
                <a:lnSpc>
                  <a:spcPts val="3919"/>
                </a:lnSpc>
              </a:pPr>
              <a:r>
                <a:rPr lang="en-US" sz="3000" dirty="0">
                  <a:solidFill>
                    <a:srgbClr val="291B25"/>
                  </a:solidFill>
                  <a:latin typeface="Palatino Linotype" panose="02040502050505030304" pitchFamily="18" charset="0"/>
                  <a:cs typeface="Times New Roman" panose="02020603050405020304" pitchFamily="18" charset="0"/>
                </a:rPr>
                <a:t>II. QUY TẮC SỬ DỤNG HOÁ CHẤT AN TOÀN </a:t>
              </a:r>
            </a:p>
          </p:txBody>
        </p:sp>
      </p:grpSp>
      <p:sp>
        <p:nvSpPr>
          <p:cNvPr id="24" name="TextBox 23">
            <a:extLst>
              <a:ext uri="{FF2B5EF4-FFF2-40B4-BE49-F238E27FC236}">
                <a16:creationId xmlns:a16="http://schemas.microsoft.com/office/drawing/2014/main" id="{453D8E74-AD4C-9929-6F03-8DDC147B3344}"/>
              </a:ext>
            </a:extLst>
          </p:cNvPr>
          <p:cNvSpPr txBox="1"/>
          <p:nvPr/>
        </p:nvSpPr>
        <p:spPr>
          <a:xfrm>
            <a:off x="3251199" y="3200859"/>
            <a:ext cx="6563532" cy="461665"/>
          </a:xfrm>
          <a:prstGeom prst="rect">
            <a:avLst/>
          </a:prstGeom>
          <a:noFill/>
        </p:spPr>
        <p:txBody>
          <a:bodyPr wrap="square">
            <a:spAutoFit/>
          </a:bodyPr>
          <a:lstStyle/>
          <a:p>
            <a:r>
              <a:rPr lang="en-US" sz="2400" dirty="0">
                <a:latin typeface="Palatino Linotype" panose="02040502050505030304" pitchFamily="18" charset="0"/>
              </a:rPr>
              <a:t>N</a:t>
            </a:r>
            <a:r>
              <a:rPr lang="en-VN" sz="2400" dirty="0">
                <a:latin typeface="Palatino Linotype" panose="02040502050505030304" pitchFamily="18" charset="0"/>
              </a:rPr>
              <a:t>gửi, nếm các hoá chất </a:t>
            </a:r>
          </a:p>
        </p:txBody>
      </p:sp>
      <p:grpSp>
        <p:nvGrpSpPr>
          <p:cNvPr id="31" name="Group 30">
            <a:extLst>
              <a:ext uri="{FF2B5EF4-FFF2-40B4-BE49-F238E27FC236}">
                <a16:creationId xmlns:a16="http://schemas.microsoft.com/office/drawing/2014/main" id="{257685B2-6BE6-964E-3035-932E1768FB1B}"/>
              </a:ext>
            </a:extLst>
          </p:cNvPr>
          <p:cNvGrpSpPr/>
          <p:nvPr/>
        </p:nvGrpSpPr>
        <p:grpSpPr>
          <a:xfrm>
            <a:off x="3227521" y="5159031"/>
            <a:ext cx="5933438" cy="843502"/>
            <a:chOff x="3239658" y="5404898"/>
            <a:chExt cx="5933438" cy="843502"/>
          </a:xfrm>
        </p:grpSpPr>
        <p:pic>
          <p:nvPicPr>
            <p:cNvPr id="9" name="Picture 8" descr="21 Duong Linh"/>
            <p:cNvPicPr>
              <a:picLocks noChangeAspect="1"/>
            </p:cNvPicPr>
            <p:nvPr/>
          </p:nvPicPr>
          <p:blipFill>
            <a:blip r:embed="rId5" cstate="print"/>
            <a:stretch>
              <a:fillRect/>
            </a:stretch>
          </p:blipFill>
          <p:spPr>
            <a:xfrm>
              <a:off x="3239658" y="5404898"/>
              <a:ext cx="5933438" cy="843502"/>
            </a:xfrm>
            <a:prstGeom prst="rect">
              <a:avLst/>
            </a:prstGeom>
          </p:spPr>
        </p:pic>
        <p:sp>
          <p:nvSpPr>
            <p:cNvPr id="27" name="TextBox 26">
              <a:extLst>
                <a:ext uri="{FF2B5EF4-FFF2-40B4-BE49-F238E27FC236}">
                  <a16:creationId xmlns:a16="http://schemas.microsoft.com/office/drawing/2014/main" id="{B86EBDCB-2163-A004-590B-7846404B2BBB}"/>
                </a:ext>
              </a:extLst>
            </p:cNvPr>
            <p:cNvSpPr txBox="1"/>
            <p:nvPr/>
          </p:nvSpPr>
          <p:spPr>
            <a:xfrm>
              <a:off x="3251199" y="5585376"/>
              <a:ext cx="5765801" cy="461665"/>
            </a:xfrm>
            <a:prstGeom prst="rect">
              <a:avLst/>
            </a:prstGeom>
            <a:noFill/>
          </p:spPr>
          <p:txBody>
            <a:bodyPr wrap="square">
              <a:spAutoFit/>
            </a:bodyPr>
            <a:lstStyle/>
            <a:p>
              <a:r>
                <a:rPr lang="en-VN" sz="2400" dirty="0">
                  <a:latin typeface="Palatino Linotype" panose="02040502050505030304" pitchFamily="18" charset="0"/>
                </a:rPr>
                <a:t>Chạy, nhảy làm mất trật tự</a:t>
              </a:r>
            </a:p>
          </p:txBody>
        </p:sp>
      </p:grpSp>
      <p:sp>
        <p:nvSpPr>
          <p:cNvPr id="34" name="TextBox 33">
            <a:extLst>
              <a:ext uri="{FF2B5EF4-FFF2-40B4-BE49-F238E27FC236}">
                <a16:creationId xmlns:a16="http://schemas.microsoft.com/office/drawing/2014/main" id="{12309FBF-D107-46B1-91EC-CC4A71C4FC3F}"/>
              </a:ext>
            </a:extLst>
          </p:cNvPr>
          <p:cNvSpPr txBox="1"/>
          <p:nvPr/>
        </p:nvSpPr>
        <p:spPr>
          <a:xfrm>
            <a:off x="3227521" y="6247275"/>
            <a:ext cx="5933438" cy="830997"/>
          </a:xfrm>
          <a:prstGeom prst="rect">
            <a:avLst/>
          </a:prstGeom>
          <a:noFill/>
        </p:spPr>
        <p:txBody>
          <a:bodyPr wrap="square">
            <a:spAutoFit/>
          </a:bodyPr>
          <a:lstStyle/>
          <a:p>
            <a:r>
              <a:rPr lang="en-VN" sz="2400" dirty="0">
                <a:latin typeface="Palatino Linotype" panose="02040502050505030304" pitchFamily="18" charset="0"/>
              </a:rPr>
              <a:t>Đọc kĩ nhãn mác, không sử dụng hoá chất không có nhãn mác hoặc nhãn mác bị mờ. </a:t>
            </a:r>
          </a:p>
        </p:txBody>
      </p:sp>
      <p:sp>
        <p:nvSpPr>
          <p:cNvPr id="37" name="Oval 36" descr="21 Duong Linh">
            <a:extLst>
              <a:ext uri="{FF2B5EF4-FFF2-40B4-BE49-F238E27FC236}">
                <a16:creationId xmlns:a16="http://schemas.microsoft.com/office/drawing/2014/main" id="{C4C069D5-05F5-A0CC-323B-28D4D192AE41}"/>
              </a:ext>
            </a:extLst>
          </p:cNvPr>
          <p:cNvSpPr/>
          <p:nvPr/>
        </p:nvSpPr>
        <p:spPr>
          <a:xfrm>
            <a:off x="2233637" y="4107716"/>
            <a:ext cx="731520" cy="731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920"/>
          </a:p>
        </p:txBody>
      </p:sp>
      <p:sp>
        <p:nvSpPr>
          <p:cNvPr id="38" name="TextBox 37" descr="21 Duong Linh">
            <a:extLst>
              <a:ext uri="{FF2B5EF4-FFF2-40B4-BE49-F238E27FC236}">
                <a16:creationId xmlns:a16="http://schemas.microsoft.com/office/drawing/2014/main" id="{67DD7E07-F6F9-CFF6-84AB-0F41742F63CD}"/>
              </a:ext>
            </a:extLst>
          </p:cNvPr>
          <p:cNvSpPr txBox="1"/>
          <p:nvPr/>
        </p:nvSpPr>
        <p:spPr>
          <a:xfrm>
            <a:off x="2370887" y="4184046"/>
            <a:ext cx="487680" cy="552011"/>
          </a:xfrm>
          <a:prstGeom prst="rect">
            <a:avLst/>
          </a:prstGeom>
          <a:noFill/>
        </p:spPr>
        <p:txBody>
          <a:bodyPr wrap="square" rtlCol="0">
            <a:spAutoFit/>
          </a:bodyPr>
          <a:lstStyle/>
          <a:p>
            <a:r>
              <a:rPr lang="en-US" sz="2987" b="1" dirty="0">
                <a:latin typeface="Times New Roman" pitchFamily="18" charset="0"/>
                <a:cs typeface="Times New Roman" pitchFamily="18" charset="0"/>
              </a:rPr>
              <a:t>B</a:t>
            </a:r>
          </a:p>
        </p:txBody>
      </p:sp>
      <p:sp>
        <p:nvSpPr>
          <p:cNvPr id="39" name="Oval 38" descr="21 Duong Linh">
            <a:extLst>
              <a:ext uri="{FF2B5EF4-FFF2-40B4-BE49-F238E27FC236}">
                <a16:creationId xmlns:a16="http://schemas.microsoft.com/office/drawing/2014/main" id="{563C42A4-21CD-85E4-5AD9-B0BE2DB3F8C4}"/>
              </a:ext>
            </a:extLst>
          </p:cNvPr>
          <p:cNvSpPr/>
          <p:nvPr/>
        </p:nvSpPr>
        <p:spPr>
          <a:xfrm>
            <a:off x="2233637" y="5204580"/>
            <a:ext cx="731520" cy="731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920"/>
          </a:p>
        </p:txBody>
      </p:sp>
      <p:sp>
        <p:nvSpPr>
          <p:cNvPr id="40" name="TextBox 39" descr="21 Duong Linh">
            <a:extLst>
              <a:ext uri="{FF2B5EF4-FFF2-40B4-BE49-F238E27FC236}">
                <a16:creationId xmlns:a16="http://schemas.microsoft.com/office/drawing/2014/main" id="{6FA4337E-D55D-2B25-AB3E-561315198A7B}"/>
              </a:ext>
            </a:extLst>
          </p:cNvPr>
          <p:cNvSpPr txBox="1"/>
          <p:nvPr/>
        </p:nvSpPr>
        <p:spPr>
          <a:xfrm>
            <a:off x="2311685" y="5294335"/>
            <a:ext cx="487680" cy="552011"/>
          </a:xfrm>
          <a:prstGeom prst="rect">
            <a:avLst/>
          </a:prstGeom>
          <a:noFill/>
        </p:spPr>
        <p:txBody>
          <a:bodyPr wrap="square" rtlCol="0">
            <a:spAutoFit/>
          </a:bodyPr>
          <a:lstStyle/>
          <a:p>
            <a:r>
              <a:rPr lang="en-US" sz="2987" b="1" dirty="0">
                <a:latin typeface="Times New Roman" pitchFamily="18" charset="0"/>
                <a:cs typeface="Times New Roman" pitchFamily="18" charset="0"/>
              </a:rPr>
              <a:t>C</a:t>
            </a:r>
          </a:p>
        </p:txBody>
      </p:sp>
      <p:sp>
        <p:nvSpPr>
          <p:cNvPr id="41" name="Oval 40" descr="21 Duong Linh">
            <a:extLst>
              <a:ext uri="{FF2B5EF4-FFF2-40B4-BE49-F238E27FC236}">
                <a16:creationId xmlns:a16="http://schemas.microsoft.com/office/drawing/2014/main" id="{CBD4F055-F7C3-CA35-206C-D130E87876F1}"/>
              </a:ext>
            </a:extLst>
          </p:cNvPr>
          <p:cNvSpPr/>
          <p:nvPr/>
        </p:nvSpPr>
        <p:spPr>
          <a:xfrm>
            <a:off x="2248967" y="6301444"/>
            <a:ext cx="731520" cy="731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920"/>
          </a:p>
        </p:txBody>
      </p:sp>
      <p:sp>
        <p:nvSpPr>
          <p:cNvPr id="42" name="TextBox 41" descr="21 Duong Linh">
            <a:extLst>
              <a:ext uri="{FF2B5EF4-FFF2-40B4-BE49-F238E27FC236}">
                <a16:creationId xmlns:a16="http://schemas.microsoft.com/office/drawing/2014/main" id="{FBA39130-7724-A001-14CC-A26121C19800}"/>
              </a:ext>
            </a:extLst>
          </p:cNvPr>
          <p:cNvSpPr txBox="1"/>
          <p:nvPr/>
        </p:nvSpPr>
        <p:spPr>
          <a:xfrm>
            <a:off x="2330247" y="6382725"/>
            <a:ext cx="487680" cy="552011"/>
          </a:xfrm>
          <a:prstGeom prst="rect">
            <a:avLst/>
          </a:prstGeom>
          <a:noFill/>
        </p:spPr>
        <p:txBody>
          <a:bodyPr wrap="square" rtlCol="0">
            <a:spAutoFit/>
          </a:bodyPr>
          <a:lstStyle/>
          <a:p>
            <a:r>
              <a:rPr lang="en-US" sz="2987" b="1" dirty="0">
                <a:latin typeface="Times New Roman" pitchFamily="18" charset="0"/>
                <a:cs typeface="Times New Roman" pitchFamily="18" charset="0"/>
              </a:rPr>
              <a:t>D</a:t>
            </a:r>
          </a:p>
        </p:txBody>
      </p:sp>
    </p:spTree>
    <p:extLst>
      <p:ext uri="{BB962C8B-B14F-4D97-AF65-F5344CB8AC3E}">
        <p14:creationId xmlns:p14="http://schemas.microsoft.com/office/powerpoint/2010/main" val="418174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3"/>
                                        </p:tgtEl>
                                        <p:attrNameLst>
                                          <p:attrName>fillcolor</p:attrName>
                                        </p:attrNameLst>
                                      </p:cBhvr>
                                      <p:to>
                                        <a:schemeClr val="accent2"/>
                                      </p:to>
                                    </p:animClr>
                                    <p:set>
                                      <p:cBhvr>
                                        <p:cTn id="32" dur="2000" fill="hold"/>
                                        <p:tgtEl>
                                          <p:spTgt spid="13"/>
                                        </p:tgtEl>
                                        <p:attrNameLst>
                                          <p:attrName>fill.type</p:attrName>
                                        </p:attrNameLst>
                                      </p:cBhvr>
                                      <p:to>
                                        <p:strVal val="solid"/>
                                      </p:to>
                                    </p:set>
                                    <p:set>
                                      <p:cBhvr>
                                        <p:cTn id="33" dur="2000" fill="hold"/>
                                        <p:tgtEl>
                                          <p:spTgt spid="13"/>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37"/>
                                        </p:tgtEl>
                                        <p:attrNameLst>
                                          <p:attrName>fillcolor</p:attrName>
                                        </p:attrNameLst>
                                      </p:cBhvr>
                                      <p:to>
                                        <a:schemeClr val="accent2"/>
                                      </p:to>
                                    </p:animClr>
                                    <p:set>
                                      <p:cBhvr>
                                        <p:cTn id="39" dur="2000" fill="hold"/>
                                        <p:tgtEl>
                                          <p:spTgt spid="37"/>
                                        </p:tgtEl>
                                        <p:attrNameLst>
                                          <p:attrName>fill.type</p:attrName>
                                        </p:attrNameLst>
                                      </p:cBhvr>
                                      <p:to>
                                        <p:strVal val="solid"/>
                                      </p:to>
                                    </p:set>
                                    <p:set>
                                      <p:cBhvr>
                                        <p:cTn id="40" dur="2000" fill="hold"/>
                                        <p:tgtEl>
                                          <p:spTgt spid="3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8"/>
                  </p:tgtEl>
                </p:cond>
              </p:nextCondLst>
            </p:seq>
            <p:seq concurrent="1" nextAc="seek">
              <p:cTn id="41" restart="whenNotActive" fill="hold" evtFilter="cancelBubble" nodeType="interactiveSeq">
                <p:stCondLst>
                  <p:cond evt="onClick" delay="0">
                    <p:tgtEl>
                      <p:spTgt spid="4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39"/>
                                        </p:tgtEl>
                                        <p:attrNameLst>
                                          <p:attrName>fillcolor</p:attrName>
                                        </p:attrNameLst>
                                      </p:cBhvr>
                                      <p:to>
                                        <a:schemeClr val="accent2"/>
                                      </p:to>
                                    </p:animClr>
                                    <p:set>
                                      <p:cBhvr>
                                        <p:cTn id="46" dur="2000" fill="hold"/>
                                        <p:tgtEl>
                                          <p:spTgt spid="39"/>
                                        </p:tgtEl>
                                        <p:attrNameLst>
                                          <p:attrName>fill.type</p:attrName>
                                        </p:attrNameLst>
                                      </p:cBhvr>
                                      <p:to>
                                        <p:strVal val="solid"/>
                                      </p:to>
                                    </p:set>
                                    <p:set>
                                      <p:cBhvr>
                                        <p:cTn id="47" dur="2000" fill="hold"/>
                                        <p:tgtEl>
                                          <p:spTgt spid="39"/>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40"/>
                  </p:tgtEl>
                </p:cond>
              </p:nextCondLst>
            </p:seq>
            <p:seq concurrent="1" nextAc="seek">
              <p:cTn id="48" restart="whenNotActive" fill="hold" evtFilter="cancelBubble" nodeType="interactiveSeq">
                <p:stCondLst>
                  <p:cond evt="onClick" delay="0">
                    <p:tgtEl>
                      <p:spTgt spid="42"/>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41"/>
                                        </p:tgtEl>
                                        <p:attrNameLst>
                                          <p:attrName>fillcolor</p:attrName>
                                        </p:attrNameLst>
                                      </p:cBhvr>
                                      <p:to>
                                        <a:srgbClr val="3399FF"/>
                                      </p:to>
                                    </p:animClr>
                                    <p:set>
                                      <p:cBhvr>
                                        <p:cTn id="53" dur="2000" fill="hold"/>
                                        <p:tgtEl>
                                          <p:spTgt spid="41"/>
                                        </p:tgtEl>
                                        <p:attrNameLst>
                                          <p:attrName>fill.type</p:attrName>
                                        </p:attrNameLst>
                                      </p:cBhvr>
                                      <p:to>
                                        <p:strVal val="solid"/>
                                      </p:to>
                                    </p:set>
                                    <p:set>
                                      <p:cBhvr>
                                        <p:cTn id="54" dur="2000" fill="hold"/>
                                        <p:tgtEl>
                                          <p:spTgt spid="41"/>
                                        </p:tgtEl>
                                        <p:attrNameLst>
                                          <p:attrName>fill.on</p:attrName>
                                        </p:attrNameLst>
                                      </p:cBhvr>
                                      <p:to>
                                        <p:strVal val="true"/>
                                      </p:to>
                                    </p:set>
                                  </p:childTnLst>
                                </p:cTn>
                              </p:par>
                            </p:childTnLst>
                          </p:cTn>
                        </p:par>
                      </p:childTnLst>
                    </p:cTn>
                  </p:par>
                </p:childTnLst>
              </p:cTn>
              <p:nextCondLst>
                <p:cond evt="onClick" delay="0">
                  <p:tgtEl>
                    <p:spTgt spid="42"/>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B0124-9465-5507-E009-DE408DDAC7F8}"/>
            </a:ext>
          </a:extLst>
        </p:cNvPr>
        <p:cNvGrpSpPr/>
        <p:nvPr/>
      </p:nvGrpSpPr>
      <p:grpSpPr>
        <a:xfrm>
          <a:off x="0" y="0"/>
          <a:ext cx="0" cy="0"/>
          <a:chOff x="0" y="0"/>
          <a:chExt cx="0" cy="0"/>
        </a:xfrm>
      </p:grpSpPr>
      <p:pic>
        <p:nvPicPr>
          <p:cNvPr id="4" name="Picture 3" descr="21 Duong Linh">
            <a:extLst>
              <a:ext uri="{FF2B5EF4-FFF2-40B4-BE49-F238E27FC236}">
                <a16:creationId xmlns:a16="http://schemas.microsoft.com/office/drawing/2014/main" id="{4498C11A-562B-BA93-CAA9-C30BBF840427}"/>
              </a:ext>
            </a:extLst>
          </p:cNvPr>
          <p:cNvPicPr>
            <a:picLocks noChangeAspect="1"/>
          </p:cNvPicPr>
          <p:nvPr/>
        </p:nvPicPr>
        <p:blipFill>
          <a:blip r:embed="rId4" cstate="print"/>
          <a:stretch>
            <a:fillRect/>
          </a:stretch>
        </p:blipFill>
        <p:spPr>
          <a:xfrm>
            <a:off x="1854200" y="374332"/>
            <a:ext cx="8371840" cy="2804448"/>
          </a:xfrm>
          <a:prstGeom prst="rect">
            <a:avLst/>
          </a:prstGeom>
        </p:spPr>
      </p:pic>
      <p:sp>
        <p:nvSpPr>
          <p:cNvPr id="5" name="TextBox 4" descr="21 Duong Linh">
            <a:extLst>
              <a:ext uri="{FF2B5EF4-FFF2-40B4-BE49-F238E27FC236}">
                <a16:creationId xmlns:a16="http://schemas.microsoft.com/office/drawing/2014/main" id="{6E62A928-0F49-44AC-3EE3-5C35FD12C54D}"/>
              </a:ext>
            </a:extLst>
          </p:cNvPr>
          <p:cNvSpPr txBox="1"/>
          <p:nvPr/>
        </p:nvSpPr>
        <p:spPr>
          <a:xfrm>
            <a:off x="3474238" y="1299502"/>
            <a:ext cx="5131763" cy="1384995"/>
          </a:xfrm>
          <a:prstGeom prst="rect">
            <a:avLst/>
          </a:prstGeom>
          <a:noFill/>
        </p:spPr>
        <p:txBody>
          <a:bodyPr wrap="square" rtlCol="0">
            <a:spAutoFit/>
          </a:bodyPr>
          <a:lstStyle/>
          <a:p>
            <a:pPr algn="just"/>
            <a:r>
              <a:rPr lang="it-IT" sz="2800" dirty="0"/>
              <a:t>Câu phát biểu nào </a:t>
            </a:r>
            <a:r>
              <a:rPr lang="it-IT" sz="2800" dirty="0" err="1"/>
              <a:t>sau</a:t>
            </a:r>
            <a:r>
              <a:rPr lang="it-IT" sz="2800" dirty="0"/>
              <a:t> </a:t>
            </a:r>
            <a:r>
              <a:rPr lang="it-IT" sz="2800" dirty="0" err="1"/>
              <a:t>đây</a:t>
            </a:r>
            <a:r>
              <a:rPr lang="it-IT" sz="2800" dirty="0"/>
              <a:t> là </a:t>
            </a:r>
            <a:r>
              <a:rPr lang="it-IT" sz="2800" dirty="0" err="1"/>
              <a:t>việc</a:t>
            </a:r>
            <a:r>
              <a:rPr lang="it-IT" sz="2800" dirty="0"/>
              <a:t> </a:t>
            </a:r>
            <a:r>
              <a:rPr lang="it-IT" sz="2800" dirty="0" err="1"/>
              <a:t>không</a:t>
            </a:r>
            <a:r>
              <a:rPr lang="it-IT" sz="2800" dirty="0"/>
              <a:t> </a:t>
            </a:r>
            <a:r>
              <a:rPr lang="it-IT" sz="2800" dirty="0" err="1"/>
              <a:t>nên</a:t>
            </a:r>
            <a:r>
              <a:rPr lang="it-IT" sz="2800" dirty="0"/>
              <a:t> </a:t>
            </a:r>
            <a:r>
              <a:rPr lang="it-IT" sz="2800" dirty="0" err="1"/>
              <a:t>làm</a:t>
            </a:r>
            <a:r>
              <a:rPr lang="it-IT" sz="2800" dirty="0"/>
              <a:t> </a:t>
            </a:r>
            <a:r>
              <a:rPr lang="it-IT" sz="2800" dirty="0" err="1"/>
              <a:t>khi</a:t>
            </a:r>
            <a:r>
              <a:rPr lang="it-IT" sz="2800" dirty="0"/>
              <a:t> </a:t>
            </a:r>
            <a:r>
              <a:rPr lang="it-IT" sz="2800" dirty="0" err="1"/>
              <a:t>sử</a:t>
            </a:r>
            <a:r>
              <a:rPr lang="it-IT" sz="2800" dirty="0"/>
              <a:t> </a:t>
            </a:r>
            <a:r>
              <a:rPr lang="it-IT" sz="2800" dirty="0" err="1"/>
              <a:t>dụng</a:t>
            </a:r>
            <a:r>
              <a:rPr lang="it-IT" sz="2800" dirty="0"/>
              <a:t> </a:t>
            </a:r>
            <a:r>
              <a:rPr lang="it-IT" sz="2800" dirty="0" err="1"/>
              <a:t>hoá</a:t>
            </a:r>
            <a:r>
              <a:rPr lang="it-IT" sz="2800" dirty="0"/>
              <a:t> </a:t>
            </a:r>
            <a:r>
              <a:rPr lang="it-IT" sz="2800" dirty="0" err="1"/>
              <a:t>chất</a:t>
            </a:r>
            <a:r>
              <a:rPr lang="it-IT" sz="2800" dirty="0"/>
              <a:t> </a:t>
            </a:r>
            <a:endParaRPr lang="en-US" sz="2800" dirty="0">
              <a:solidFill>
                <a:srgbClr val="FF0000"/>
              </a:solidFill>
              <a:latin typeface="Times New Roman" pitchFamily="18" charset="0"/>
              <a:cs typeface="Times New Roman" pitchFamily="18" charset="0"/>
            </a:endParaRPr>
          </a:p>
        </p:txBody>
      </p:sp>
      <p:grpSp>
        <p:nvGrpSpPr>
          <p:cNvPr id="29" name="Group 28">
            <a:extLst>
              <a:ext uri="{FF2B5EF4-FFF2-40B4-BE49-F238E27FC236}">
                <a16:creationId xmlns:a16="http://schemas.microsoft.com/office/drawing/2014/main" id="{0A247586-A0E5-17F8-D727-9D0EF8C3266A}"/>
              </a:ext>
            </a:extLst>
          </p:cNvPr>
          <p:cNvGrpSpPr/>
          <p:nvPr/>
        </p:nvGrpSpPr>
        <p:grpSpPr>
          <a:xfrm>
            <a:off x="3208486" y="4093298"/>
            <a:ext cx="5964610" cy="832615"/>
            <a:chOff x="3239658" y="4390580"/>
            <a:chExt cx="5964610" cy="832615"/>
          </a:xfrm>
        </p:grpSpPr>
        <p:pic>
          <p:nvPicPr>
            <p:cNvPr id="25" name="Picture 24" descr="21 Duong Linh">
              <a:extLst>
                <a:ext uri="{FF2B5EF4-FFF2-40B4-BE49-F238E27FC236}">
                  <a16:creationId xmlns:a16="http://schemas.microsoft.com/office/drawing/2014/main" id="{0C3DD582-CE41-4AA9-02FA-7125CC816873}"/>
                </a:ext>
              </a:extLst>
            </p:cNvPr>
            <p:cNvPicPr>
              <a:picLocks noChangeAspect="1"/>
            </p:cNvPicPr>
            <p:nvPr/>
          </p:nvPicPr>
          <p:blipFill>
            <a:blip r:embed="rId5" cstate="print"/>
            <a:stretch>
              <a:fillRect/>
            </a:stretch>
          </p:blipFill>
          <p:spPr>
            <a:xfrm>
              <a:off x="3270829" y="4390580"/>
              <a:ext cx="5933439" cy="832615"/>
            </a:xfrm>
            <a:prstGeom prst="rect">
              <a:avLst/>
            </a:prstGeom>
          </p:spPr>
        </p:pic>
        <p:sp>
          <p:nvSpPr>
            <p:cNvPr id="19" name="TextBox 18" descr="21 Duong Linh">
              <a:extLst>
                <a:ext uri="{FF2B5EF4-FFF2-40B4-BE49-F238E27FC236}">
                  <a16:creationId xmlns:a16="http://schemas.microsoft.com/office/drawing/2014/main" id="{15BA7523-F28B-5A66-4911-505E1C26E5B3}"/>
                </a:ext>
              </a:extLst>
            </p:cNvPr>
            <p:cNvSpPr txBox="1"/>
            <p:nvPr/>
          </p:nvSpPr>
          <p:spPr>
            <a:xfrm>
              <a:off x="3239658" y="4508860"/>
              <a:ext cx="5944978" cy="461665"/>
            </a:xfrm>
            <a:prstGeom prst="rect">
              <a:avLst/>
            </a:prstGeom>
            <a:noFill/>
          </p:spPr>
          <p:txBody>
            <a:bodyPr wrap="square" rtlCol="0">
              <a:spAutoFit/>
            </a:bodyPr>
            <a:lstStyle/>
            <a:p>
              <a:endParaRPr lang="en-VN" sz="2400" dirty="0">
                <a:latin typeface="Palatino Linotype" panose="02040502050505030304" pitchFamily="18" charset="0"/>
              </a:endParaRPr>
            </a:p>
          </p:txBody>
        </p:sp>
      </p:grpSp>
      <p:grpSp>
        <p:nvGrpSpPr>
          <p:cNvPr id="3" name="Group 2">
            <a:extLst>
              <a:ext uri="{FF2B5EF4-FFF2-40B4-BE49-F238E27FC236}">
                <a16:creationId xmlns:a16="http://schemas.microsoft.com/office/drawing/2014/main" id="{307EFB31-AD9D-4F22-7192-CF355CBFCAA4}"/>
              </a:ext>
            </a:extLst>
          </p:cNvPr>
          <p:cNvGrpSpPr/>
          <p:nvPr/>
        </p:nvGrpSpPr>
        <p:grpSpPr>
          <a:xfrm>
            <a:off x="0" y="423"/>
            <a:ext cx="9975813" cy="1271369"/>
            <a:chOff x="4972414" y="3256190"/>
            <a:chExt cx="7067075" cy="1123522"/>
          </a:xfrm>
        </p:grpSpPr>
        <p:sp>
          <p:nvSpPr>
            <p:cNvPr id="21" name="AutoShape 7" descr="21 Duong Linh">
              <a:extLst>
                <a:ext uri="{FF2B5EF4-FFF2-40B4-BE49-F238E27FC236}">
                  <a16:creationId xmlns:a16="http://schemas.microsoft.com/office/drawing/2014/main" id="{114E9E4B-DEE4-205E-0236-5996B8B92C4B}"/>
                </a:ext>
              </a:extLst>
            </p:cNvPr>
            <p:cNvSpPr/>
            <p:nvPr/>
          </p:nvSpPr>
          <p:spPr>
            <a:xfrm>
              <a:off x="4972414" y="3256190"/>
              <a:ext cx="6982858" cy="695109"/>
            </a:xfrm>
            <a:prstGeom prst="rect">
              <a:avLst/>
            </a:prstGeom>
            <a:solidFill>
              <a:srgbClr val="FFCE6D"/>
            </a:solidFill>
          </p:spPr>
        </p:sp>
        <p:sp>
          <p:nvSpPr>
            <p:cNvPr id="22" name="TextBox 13" descr="21 Duong Linh">
              <a:extLst>
                <a:ext uri="{FF2B5EF4-FFF2-40B4-BE49-F238E27FC236}">
                  <a16:creationId xmlns:a16="http://schemas.microsoft.com/office/drawing/2014/main" id="{7A85B078-C72D-21F4-A848-2D1665B2E35C}"/>
                </a:ext>
              </a:extLst>
            </p:cNvPr>
            <p:cNvSpPr txBox="1"/>
            <p:nvPr/>
          </p:nvSpPr>
          <p:spPr>
            <a:xfrm>
              <a:off x="5056632" y="3402072"/>
              <a:ext cx="6982857" cy="977640"/>
            </a:xfrm>
            <a:prstGeom prst="rect">
              <a:avLst/>
            </a:prstGeom>
          </p:spPr>
          <p:txBody>
            <a:bodyPr wrap="square" lIns="0" tIns="0" rIns="0" bIns="0" rtlCol="0" anchor="t">
              <a:spAutoFit/>
            </a:bodyPr>
            <a:lstStyle/>
            <a:p>
              <a:pPr>
                <a:lnSpc>
                  <a:spcPts val="3919"/>
                </a:lnSpc>
              </a:pPr>
              <a:r>
                <a:rPr lang="en-US" sz="3000" dirty="0">
                  <a:solidFill>
                    <a:srgbClr val="291B25"/>
                  </a:solidFill>
                  <a:latin typeface="Palatino Linotype" panose="02040502050505030304" pitchFamily="18" charset="0"/>
                  <a:cs typeface="Times New Roman" panose="02020603050405020304" pitchFamily="18" charset="0"/>
                </a:rPr>
                <a:t>II. QUY TẮC SỬ DỤNG HOÁ CHẤT AN TOÀN </a:t>
              </a:r>
            </a:p>
          </p:txBody>
        </p:sp>
      </p:grpSp>
      <p:grpSp>
        <p:nvGrpSpPr>
          <p:cNvPr id="31" name="Group 30">
            <a:extLst>
              <a:ext uri="{FF2B5EF4-FFF2-40B4-BE49-F238E27FC236}">
                <a16:creationId xmlns:a16="http://schemas.microsoft.com/office/drawing/2014/main" id="{917772CB-0885-F1A9-FB31-223D11346184}"/>
              </a:ext>
            </a:extLst>
          </p:cNvPr>
          <p:cNvGrpSpPr/>
          <p:nvPr/>
        </p:nvGrpSpPr>
        <p:grpSpPr>
          <a:xfrm>
            <a:off x="3227521" y="5159031"/>
            <a:ext cx="5933438" cy="843502"/>
            <a:chOff x="3239658" y="5404898"/>
            <a:chExt cx="5933438" cy="843502"/>
          </a:xfrm>
        </p:grpSpPr>
        <p:pic>
          <p:nvPicPr>
            <p:cNvPr id="9" name="Picture 8" descr="21 Duong Linh">
              <a:extLst>
                <a:ext uri="{FF2B5EF4-FFF2-40B4-BE49-F238E27FC236}">
                  <a16:creationId xmlns:a16="http://schemas.microsoft.com/office/drawing/2014/main" id="{156DD383-5184-B27B-5A59-7EDA4D6F849E}"/>
                </a:ext>
              </a:extLst>
            </p:cNvPr>
            <p:cNvPicPr>
              <a:picLocks noChangeAspect="1"/>
            </p:cNvPicPr>
            <p:nvPr/>
          </p:nvPicPr>
          <p:blipFill>
            <a:blip r:embed="rId5" cstate="print"/>
            <a:stretch>
              <a:fillRect/>
            </a:stretch>
          </p:blipFill>
          <p:spPr>
            <a:xfrm>
              <a:off x="3239658" y="5404898"/>
              <a:ext cx="5933438" cy="843502"/>
            </a:xfrm>
            <a:prstGeom prst="rect">
              <a:avLst/>
            </a:prstGeom>
          </p:spPr>
        </p:pic>
        <p:sp>
          <p:nvSpPr>
            <p:cNvPr id="27" name="TextBox 26">
              <a:extLst>
                <a:ext uri="{FF2B5EF4-FFF2-40B4-BE49-F238E27FC236}">
                  <a16:creationId xmlns:a16="http://schemas.microsoft.com/office/drawing/2014/main" id="{AC8C26E3-DBE5-E5F1-9996-1C8346DD2BE2}"/>
                </a:ext>
              </a:extLst>
            </p:cNvPr>
            <p:cNvSpPr txBox="1"/>
            <p:nvPr/>
          </p:nvSpPr>
          <p:spPr>
            <a:xfrm>
              <a:off x="3251199" y="5585376"/>
              <a:ext cx="5765801" cy="461665"/>
            </a:xfrm>
            <a:prstGeom prst="rect">
              <a:avLst/>
            </a:prstGeom>
            <a:noFill/>
          </p:spPr>
          <p:txBody>
            <a:bodyPr wrap="square">
              <a:spAutoFit/>
            </a:bodyPr>
            <a:lstStyle/>
            <a:p>
              <a:endParaRPr lang="en-VN" sz="2400" dirty="0">
                <a:latin typeface="Palatino Linotype" panose="02040502050505030304" pitchFamily="18" charset="0"/>
              </a:endParaRPr>
            </a:p>
          </p:txBody>
        </p:sp>
      </p:grpSp>
      <p:sp>
        <p:nvSpPr>
          <p:cNvPr id="37" name="Oval 36" descr="21 Duong Linh">
            <a:extLst>
              <a:ext uri="{FF2B5EF4-FFF2-40B4-BE49-F238E27FC236}">
                <a16:creationId xmlns:a16="http://schemas.microsoft.com/office/drawing/2014/main" id="{277C7CDA-1E1C-578E-6D38-F39B60F5650D}"/>
              </a:ext>
            </a:extLst>
          </p:cNvPr>
          <p:cNvSpPr/>
          <p:nvPr/>
        </p:nvSpPr>
        <p:spPr>
          <a:xfrm>
            <a:off x="2233637" y="4107716"/>
            <a:ext cx="731520" cy="731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920"/>
          </a:p>
        </p:txBody>
      </p:sp>
      <p:sp>
        <p:nvSpPr>
          <p:cNvPr id="38" name="TextBox 37" descr="21 Duong Linh">
            <a:extLst>
              <a:ext uri="{FF2B5EF4-FFF2-40B4-BE49-F238E27FC236}">
                <a16:creationId xmlns:a16="http://schemas.microsoft.com/office/drawing/2014/main" id="{1CE4CC26-D1B3-7069-9242-D07A53D23EB5}"/>
              </a:ext>
            </a:extLst>
          </p:cNvPr>
          <p:cNvSpPr txBox="1"/>
          <p:nvPr/>
        </p:nvSpPr>
        <p:spPr>
          <a:xfrm>
            <a:off x="2370887" y="4184046"/>
            <a:ext cx="487680" cy="552011"/>
          </a:xfrm>
          <a:prstGeom prst="rect">
            <a:avLst/>
          </a:prstGeom>
          <a:noFill/>
        </p:spPr>
        <p:txBody>
          <a:bodyPr wrap="square" rtlCol="0">
            <a:spAutoFit/>
          </a:bodyPr>
          <a:lstStyle/>
          <a:p>
            <a:r>
              <a:rPr lang="en-US" sz="2987" b="1" dirty="0">
                <a:latin typeface="Times New Roman" pitchFamily="18" charset="0"/>
                <a:cs typeface="Times New Roman" pitchFamily="18" charset="0"/>
              </a:rPr>
              <a:t>B</a:t>
            </a:r>
          </a:p>
        </p:txBody>
      </p:sp>
      <p:sp>
        <p:nvSpPr>
          <p:cNvPr id="39" name="Oval 38" descr="21 Duong Linh">
            <a:extLst>
              <a:ext uri="{FF2B5EF4-FFF2-40B4-BE49-F238E27FC236}">
                <a16:creationId xmlns:a16="http://schemas.microsoft.com/office/drawing/2014/main" id="{F1CDA9D2-63EC-3DD0-5D4F-860EC38C1922}"/>
              </a:ext>
            </a:extLst>
          </p:cNvPr>
          <p:cNvSpPr/>
          <p:nvPr/>
        </p:nvSpPr>
        <p:spPr>
          <a:xfrm>
            <a:off x="2233637" y="5204580"/>
            <a:ext cx="731520" cy="731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920"/>
          </a:p>
        </p:txBody>
      </p:sp>
      <p:sp>
        <p:nvSpPr>
          <p:cNvPr id="40" name="TextBox 39" descr="21 Duong Linh">
            <a:extLst>
              <a:ext uri="{FF2B5EF4-FFF2-40B4-BE49-F238E27FC236}">
                <a16:creationId xmlns:a16="http://schemas.microsoft.com/office/drawing/2014/main" id="{A770BADB-12A8-4DFA-0AEA-0EE2FCC2430B}"/>
              </a:ext>
            </a:extLst>
          </p:cNvPr>
          <p:cNvSpPr txBox="1"/>
          <p:nvPr/>
        </p:nvSpPr>
        <p:spPr>
          <a:xfrm>
            <a:off x="2311685" y="5294335"/>
            <a:ext cx="487680" cy="552011"/>
          </a:xfrm>
          <a:prstGeom prst="rect">
            <a:avLst/>
          </a:prstGeom>
          <a:noFill/>
        </p:spPr>
        <p:txBody>
          <a:bodyPr wrap="square" rtlCol="0">
            <a:spAutoFit/>
          </a:bodyPr>
          <a:lstStyle/>
          <a:p>
            <a:r>
              <a:rPr lang="en-US" sz="2987" b="1" dirty="0">
                <a:latin typeface="Times New Roman" pitchFamily="18" charset="0"/>
                <a:cs typeface="Times New Roman" pitchFamily="18" charset="0"/>
              </a:rPr>
              <a:t>C</a:t>
            </a:r>
          </a:p>
        </p:txBody>
      </p:sp>
      <p:grpSp>
        <p:nvGrpSpPr>
          <p:cNvPr id="18" name="Group 17">
            <a:extLst>
              <a:ext uri="{FF2B5EF4-FFF2-40B4-BE49-F238E27FC236}">
                <a16:creationId xmlns:a16="http://schemas.microsoft.com/office/drawing/2014/main" id="{4E633A10-AFA5-ECCD-A4E1-7F6248D5D89A}"/>
              </a:ext>
            </a:extLst>
          </p:cNvPr>
          <p:cNvGrpSpPr/>
          <p:nvPr/>
        </p:nvGrpSpPr>
        <p:grpSpPr>
          <a:xfrm>
            <a:off x="3219547" y="3026763"/>
            <a:ext cx="5981502" cy="843502"/>
            <a:chOff x="2193869" y="6316891"/>
            <a:chExt cx="5981502" cy="843502"/>
          </a:xfrm>
        </p:grpSpPr>
        <p:pic>
          <p:nvPicPr>
            <p:cNvPr id="10" name="Picture 9" descr="21 Duong Linh">
              <a:extLst>
                <a:ext uri="{FF2B5EF4-FFF2-40B4-BE49-F238E27FC236}">
                  <a16:creationId xmlns:a16="http://schemas.microsoft.com/office/drawing/2014/main" id="{95909A07-C81E-EB28-B5C8-545BA7312516}"/>
                </a:ext>
              </a:extLst>
            </p:cNvPr>
            <p:cNvPicPr>
              <a:picLocks noChangeAspect="1"/>
            </p:cNvPicPr>
            <p:nvPr/>
          </p:nvPicPr>
          <p:blipFill>
            <a:blip r:embed="rId5" cstate="print"/>
            <a:stretch>
              <a:fillRect/>
            </a:stretch>
          </p:blipFill>
          <p:spPr>
            <a:xfrm>
              <a:off x="2241933" y="6316891"/>
              <a:ext cx="5933438" cy="843502"/>
            </a:xfrm>
            <a:prstGeom prst="rect">
              <a:avLst/>
            </a:prstGeom>
          </p:spPr>
        </p:pic>
        <p:sp>
          <p:nvSpPr>
            <p:cNvPr id="7" name="TextBox 6">
              <a:extLst>
                <a:ext uri="{FF2B5EF4-FFF2-40B4-BE49-F238E27FC236}">
                  <a16:creationId xmlns:a16="http://schemas.microsoft.com/office/drawing/2014/main" id="{9141B88E-227C-71E3-BADB-3DA668B7FE71}"/>
                </a:ext>
              </a:extLst>
            </p:cNvPr>
            <p:cNvSpPr txBox="1"/>
            <p:nvPr/>
          </p:nvSpPr>
          <p:spPr>
            <a:xfrm>
              <a:off x="2193869" y="6341324"/>
              <a:ext cx="5491390" cy="769441"/>
            </a:xfrm>
            <a:prstGeom prst="rect">
              <a:avLst/>
            </a:prstGeom>
            <a:noFill/>
          </p:spPr>
          <p:txBody>
            <a:bodyPr wrap="square">
              <a:spAutoFit/>
            </a:bodyPr>
            <a:lstStyle/>
            <a:p>
              <a:r>
                <a:rPr lang="en-VN" sz="2200" dirty="0">
                  <a:latin typeface="Palatino Linotype" panose="02040502050505030304" pitchFamily="18" charset="0"/>
                </a:rPr>
                <a:t>Đỗ hoá chất trực tiếp vào cống thoát nước hoặc đổ ra môi trường</a:t>
              </a:r>
            </a:p>
          </p:txBody>
        </p:sp>
      </p:grpSp>
      <p:grpSp>
        <p:nvGrpSpPr>
          <p:cNvPr id="20" name="Group 19">
            <a:extLst>
              <a:ext uri="{FF2B5EF4-FFF2-40B4-BE49-F238E27FC236}">
                <a16:creationId xmlns:a16="http://schemas.microsoft.com/office/drawing/2014/main" id="{CDE4C8D4-6DA8-854C-47B9-4561265EF2A3}"/>
              </a:ext>
            </a:extLst>
          </p:cNvPr>
          <p:cNvGrpSpPr/>
          <p:nvPr/>
        </p:nvGrpSpPr>
        <p:grpSpPr>
          <a:xfrm>
            <a:off x="3185459" y="6301444"/>
            <a:ext cx="6652236" cy="832615"/>
            <a:chOff x="3187413" y="3042751"/>
            <a:chExt cx="6652236" cy="832615"/>
          </a:xfrm>
        </p:grpSpPr>
        <p:pic>
          <p:nvPicPr>
            <p:cNvPr id="6" name="Picture 5" descr="21 Duong Linh">
              <a:extLst>
                <a:ext uri="{FF2B5EF4-FFF2-40B4-BE49-F238E27FC236}">
                  <a16:creationId xmlns:a16="http://schemas.microsoft.com/office/drawing/2014/main" id="{3F1E489C-E567-8911-F2E1-B3748D0D6A27}"/>
                </a:ext>
              </a:extLst>
            </p:cNvPr>
            <p:cNvPicPr>
              <a:picLocks noChangeAspect="1"/>
            </p:cNvPicPr>
            <p:nvPr/>
          </p:nvPicPr>
          <p:blipFill>
            <a:blip r:embed="rId5" cstate="print"/>
            <a:stretch>
              <a:fillRect/>
            </a:stretch>
          </p:blipFill>
          <p:spPr>
            <a:xfrm>
              <a:off x="3251199" y="3042751"/>
              <a:ext cx="5933439" cy="832615"/>
            </a:xfrm>
            <a:prstGeom prst="rect">
              <a:avLst/>
            </a:prstGeom>
          </p:spPr>
        </p:pic>
        <p:sp>
          <p:nvSpPr>
            <p:cNvPr id="11" name="TextBox 10">
              <a:extLst>
                <a:ext uri="{FF2B5EF4-FFF2-40B4-BE49-F238E27FC236}">
                  <a16:creationId xmlns:a16="http://schemas.microsoft.com/office/drawing/2014/main" id="{F4935640-4483-5340-2884-64474C0AEA04}"/>
                </a:ext>
              </a:extLst>
            </p:cNvPr>
            <p:cNvSpPr txBox="1"/>
            <p:nvPr/>
          </p:nvSpPr>
          <p:spPr>
            <a:xfrm>
              <a:off x="3187413" y="3064760"/>
              <a:ext cx="6652236" cy="769441"/>
            </a:xfrm>
            <a:prstGeom prst="rect">
              <a:avLst/>
            </a:prstGeom>
            <a:noFill/>
          </p:spPr>
          <p:txBody>
            <a:bodyPr wrap="square">
              <a:spAutoFit/>
            </a:bodyPr>
            <a:lstStyle/>
            <a:p>
              <a:r>
                <a:rPr lang="en-VN" sz="2200" dirty="0">
                  <a:latin typeface="Palatino Linotype" panose="02040502050505030304" pitchFamily="18" charset="0"/>
                </a:rPr>
                <a:t>Cần lưu ý khi sử dụng hoá chất nguy hiểm như sulfuric acid đặc và hoá chất dễ cháy như cồn. </a:t>
              </a:r>
            </a:p>
          </p:txBody>
        </p:sp>
      </p:grpSp>
      <p:sp>
        <p:nvSpPr>
          <p:cNvPr id="14" name="TextBox 13">
            <a:extLst>
              <a:ext uri="{FF2B5EF4-FFF2-40B4-BE49-F238E27FC236}">
                <a16:creationId xmlns:a16="http://schemas.microsoft.com/office/drawing/2014/main" id="{7BD3C1C7-4EF2-3456-847C-0EDF3DDE9731}"/>
              </a:ext>
            </a:extLst>
          </p:cNvPr>
          <p:cNvSpPr txBox="1"/>
          <p:nvPr/>
        </p:nvSpPr>
        <p:spPr>
          <a:xfrm>
            <a:off x="3239062" y="4137649"/>
            <a:ext cx="6082231" cy="769441"/>
          </a:xfrm>
          <a:prstGeom prst="rect">
            <a:avLst/>
          </a:prstGeom>
          <a:noFill/>
        </p:spPr>
        <p:txBody>
          <a:bodyPr wrap="square">
            <a:spAutoFit/>
          </a:bodyPr>
          <a:lstStyle/>
          <a:p>
            <a:r>
              <a:rPr lang="en-VN" sz="2200" dirty="0">
                <a:latin typeface="Palatino Linotype" panose="02040502050505030304" pitchFamily="18" charset="0"/>
              </a:rPr>
              <a:t>Tuân thủ theo đúng quy định và hướng dẫn của thầy cô giáo khi tiến hành thí nghiệm. </a:t>
            </a:r>
          </a:p>
        </p:txBody>
      </p:sp>
      <p:sp>
        <p:nvSpPr>
          <p:cNvPr id="17" name="TextBox 16">
            <a:extLst>
              <a:ext uri="{FF2B5EF4-FFF2-40B4-BE49-F238E27FC236}">
                <a16:creationId xmlns:a16="http://schemas.microsoft.com/office/drawing/2014/main" id="{D1F63879-3CE4-7B8E-5BF5-0ABD33C11B9C}"/>
              </a:ext>
            </a:extLst>
          </p:cNvPr>
          <p:cNvSpPr txBox="1"/>
          <p:nvPr/>
        </p:nvSpPr>
        <p:spPr>
          <a:xfrm>
            <a:off x="3196126" y="5277644"/>
            <a:ext cx="5933438" cy="769441"/>
          </a:xfrm>
          <a:prstGeom prst="rect">
            <a:avLst/>
          </a:prstGeom>
          <a:noFill/>
        </p:spPr>
        <p:txBody>
          <a:bodyPr wrap="square">
            <a:spAutoFit/>
          </a:bodyPr>
          <a:lstStyle/>
          <a:p>
            <a:r>
              <a:rPr lang="en-VN" sz="2200" dirty="0">
                <a:latin typeface="Palatino Linotype" panose="02040502050505030304" pitchFamily="18" charset="0"/>
              </a:rPr>
              <a:t>Sau khi lấy hoá chất xong cần phải đậy kín các lọ đựng hoá chất. </a:t>
            </a:r>
          </a:p>
        </p:txBody>
      </p:sp>
      <p:sp>
        <p:nvSpPr>
          <p:cNvPr id="33" name="Oval 32" descr="21 Duong Linh">
            <a:extLst>
              <a:ext uri="{FF2B5EF4-FFF2-40B4-BE49-F238E27FC236}">
                <a16:creationId xmlns:a16="http://schemas.microsoft.com/office/drawing/2014/main" id="{DBC5104A-5E6B-D898-EE86-724066380D69}"/>
              </a:ext>
            </a:extLst>
          </p:cNvPr>
          <p:cNvSpPr/>
          <p:nvPr/>
        </p:nvSpPr>
        <p:spPr>
          <a:xfrm>
            <a:off x="2210968" y="2983078"/>
            <a:ext cx="731520" cy="731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920"/>
          </a:p>
        </p:txBody>
      </p:sp>
      <p:sp>
        <p:nvSpPr>
          <p:cNvPr id="35" name="TextBox 34" descr="21 Duong Linh">
            <a:extLst>
              <a:ext uri="{FF2B5EF4-FFF2-40B4-BE49-F238E27FC236}">
                <a16:creationId xmlns:a16="http://schemas.microsoft.com/office/drawing/2014/main" id="{A6904A9F-C1C7-5085-89C0-54A892D07E82}"/>
              </a:ext>
            </a:extLst>
          </p:cNvPr>
          <p:cNvSpPr txBox="1"/>
          <p:nvPr/>
        </p:nvSpPr>
        <p:spPr>
          <a:xfrm>
            <a:off x="2292248" y="3064359"/>
            <a:ext cx="487680" cy="552011"/>
          </a:xfrm>
          <a:prstGeom prst="rect">
            <a:avLst/>
          </a:prstGeom>
          <a:noFill/>
        </p:spPr>
        <p:txBody>
          <a:bodyPr wrap="square" rtlCol="0">
            <a:spAutoFit/>
          </a:bodyPr>
          <a:lstStyle/>
          <a:p>
            <a:r>
              <a:rPr lang="en-US" sz="2987" b="1" dirty="0">
                <a:latin typeface="Times New Roman" pitchFamily="18" charset="0"/>
                <a:cs typeface="Times New Roman" pitchFamily="18" charset="0"/>
              </a:rPr>
              <a:t>A</a:t>
            </a:r>
          </a:p>
        </p:txBody>
      </p:sp>
      <p:sp>
        <p:nvSpPr>
          <p:cNvPr id="36" name="Oval 35" descr="21 Duong Linh">
            <a:extLst>
              <a:ext uri="{FF2B5EF4-FFF2-40B4-BE49-F238E27FC236}">
                <a16:creationId xmlns:a16="http://schemas.microsoft.com/office/drawing/2014/main" id="{7F340092-870C-D698-846A-3CDC4268E5D0}"/>
              </a:ext>
            </a:extLst>
          </p:cNvPr>
          <p:cNvSpPr/>
          <p:nvPr/>
        </p:nvSpPr>
        <p:spPr>
          <a:xfrm>
            <a:off x="2233637" y="6274099"/>
            <a:ext cx="731520" cy="731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920"/>
          </a:p>
        </p:txBody>
      </p:sp>
      <p:sp>
        <p:nvSpPr>
          <p:cNvPr id="43" name="TextBox 42" descr="21 Duong Linh">
            <a:extLst>
              <a:ext uri="{FF2B5EF4-FFF2-40B4-BE49-F238E27FC236}">
                <a16:creationId xmlns:a16="http://schemas.microsoft.com/office/drawing/2014/main" id="{87945B09-1998-6D32-E513-8D4E21AFB527}"/>
              </a:ext>
            </a:extLst>
          </p:cNvPr>
          <p:cNvSpPr txBox="1"/>
          <p:nvPr/>
        </p:nvSpPr>
        <p:spPr>
          <a:xfrm>
            <a:off x="2370887" y="6363853"/>
            <a:ext cx="487680" cy="552011"/>
          </a:xfrm>
          <a:prstGeom prst="rect">
            <a:avLst/>
          </a:prstGeom>
          <a:noFill/>
        </p:spPr>
        <p:txBody>
          <a:bodyPr wrap="square" rtlCol="0">
            <a:spAutoFit/>
          </a:bodyPr>
          <a:lstStyle/>
          <a:p>
            <a:r>
              <a:rPr lang="en-US" sz="2987" b="1" dirty="0">
                <a:latin typeface="Times New Roman" pitchFamily="18" charset="0"/>
                <a:cs typeface="Times New Roman" pitchFamily="18" charset="0"/>
              </a:rPr>
              <a:t>D</a:t>
            </a:r>
          </a:p>
        </p:txBody>
      </p:sp>
    </p:spTree>
    <p:extLst>
      <p:ext uri="{BB962C8B-B14F-4D97-AF65-F5344CB8AC3E}">
        <p14:creationId xmlns:p14="http://schemas.microsoft.com/office/powerpoint/2010/main" val="375684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8"/>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37"/>
                                        </p:tgtEl>
                                        <p:attrNameLst>
                                          <p:attrName>fillcolor</p:attrName>
                                        </p:attrNameLst>
                                      </p:cBhvr>
                                      <p:to>
                                        <a:schemeClr val="accent2"/>
                                      </p:to>
                                    </p:animClr>
                                    <p:set>
                                      <p:cBhvr>
                                        <p:cTn id="32" dur="2000" fill="hold"/>
                                        <p:tgtEl>
                                          <p:spTgt spid="37"/>
                                        </p:tgtEl>
                                        <p:attrNameLst>
                                          <p:attrName>fill.type</p:attrName>
                                        </p:attrNameLst>
                                      </p:cBhvr>
                                      <p:to>
                                        <p:strVal val="solid"/>
                                      </p:to>
                                    </p:set>
                                    <p:set>
                                      <p:cBhvr>
                                        <p:cTn id="33" dur="2000" fill="hold"/>
                                        <p:tgtEl>
                                          <p:spTgt spid="37"/>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0"/>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39"/>
                                        </p:tgtEl>
                                        <p:attrNameLst>
                                          <p:attrName>fillcolor</p:attrName>
                                        </p:attrNameLst>
                                      </p:cBhvr>
                                      <p:to>
                                        <a:schemeClr val="accent2"/>
                                      </p:to>
                                    </p:animClr>
                                    <p:set>
                                      <p:cBhvr>
                                        <p:cTn id="39" dur="2000" fill="hold"/>
                                        <p:tgtEl>
                                          <p:spTgt spid="39"/>
                                        </p:tgtEl>
                                        <p:attrNameLst>
                                          <p:attrName>fill.type</p:attrName>
                                        </p:attrNameLst>
                                      </p:cBhvr>
                                      <p:to>
                                        <p:strVal val="solid"/>
                                      </p:to>
                                    </p:set>
                                    <p:set>
                                      <p:cBhvr>
                                        <p:cTn id="40" dur="2000" fill="hold"/>
                                        <p:tgtEl>
                                          <p:spTgt spid="39"/>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40"/>
                  </p:tgtEl>
                </p:cond>
              </p:nextCondLst>
            </p:seq>
            <p:seq concurrent="1" nextAc="seek">
              <p:cTn id="41" restart="whenNotActive" fill="hold" evtFilter="cancelBubble" nodeType="interactiveSeq">
                <p:stCondLst>
                  <p:cond evt="onClick" delay="0">
                    <p:tgtEl>
                      <p:spTgt spid="35"/>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33"/>
                                        </p:tgtEl>
                                        <p:attrNameLst>
                                          <p:attrName>fillcolor</p:attrName>
                                        </p:attrNameLst>
                                      </p:cBhvr>
                                      <p:to>
                                        <a:srgbClr val="3399FF"/>
                                      </p:to>
                                    </p:animClr>
                                    <p:set>
                                      <p:cBhvr>
                                        <p:cTn id="46" dur="2000" fill="hold"/>
                                        <p:tgtEl>
                                          <p:spTgt spid="33"/>
                                        </p:tgtEl>
                                        <p:attrNameLst>
                                          <p:attrName>fill.type</p:attrName>
                                        </p:attrNameLst>
                                      </p:cBhvr>
                                      <p:to>
                                        <p:strVal val="solid"/>
                                      </p:to>
                                    </p:set>
                                    <p:set>
                                      <p:cBhvr>
                                        <p:cTn id="47" dur="2000" fill="hold"/>
                                        <p:tgtEl>
                                          <p:spTgt spid="33"/>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48" restart="whenNotActive" fill="hold" evtFilter="cancelBubble" nodeType="interactiveSeq">
                <p:stCondLst>
                  <p:cond evt="onClick" delay="0">
                    <p:tgtEl>
                      <p:spTgt spid="43"/>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36"/>
                                        </p:tgtEl>
                                        <p:attrNameLst>
                                          <p:attrName>fillcolor</p:attrName>
                                        </p:attrNameLst>
                                      </p:cBhvr>
                                      <p:to>
                                        <a:schemeClr val="accent2"/>
                                      </p:to>
                                    </p:animClr>
                                    <p:set>
                                      <p:cBhvr>
                                        <p:cTn id="53" dur="2000" fill="hold"/>
                                        <p:tgtEl>
                                          <p:spTgt spid="36"/>
                                        </p:tgtEl>
                                        <p:attrNameLst>
                                          <p:attrName>fill.type</p:attrName>
                                        </p:attrNameLst>
                                      </p:cBhvr>
                                      <p:to>
                                        <p:strVal val="solid"/>
                                      </p:to>
                                    </p:set>
                                    <p:set>
                                      <p:cBhvr>
                                        <p:cTn id="54" dur="2000" fill="hold"/>
                                        <p:tgtEl>
                                          <p:spTgt spid="36"/>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43"/>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descr="21 Duong Linh"/>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67370"/>
          <a:stretch/>
        </p:blipFill>
        <p:spPr>
          <a:xfrm rot="204765">
            <a:off x="7797667" y="-164392"/>
            <a:ext cx="4527055" cy="1838110"/>
          </a:xfrm>
          <a:prstGeom prst="rect">
            <a:avLst/>
          </a:prstGeom>
        </p:spPr>
      </p:pic>
      <p:pic>
        <p:nvPicPr>
          <p:cNvPr id="3" name="Picture 3" descr="21 Duong Linh"/>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077" flipH="1">
            <a:off x="-307284" y="1153647"/>
            <a:ext cx="4884839" cy="6767410"/>
          </a:xfrm>
          <a:prstGeom prst="rect">
            <a:avLst/>
          </a:prstGeom>
        </p:spPr>
      </p:pic>
      <p:pic>
        <p:nvPicPr>
          <p:cNvPr id="4" name="Picture 4" descr="21 Duong Linh"/>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9545">
            <a:off x="6846811" y="-262940"/>
            <a:ext cx="2440452" cy="709950"/>
          </a:xfrm>
          <a:prstGeom prst="rect">
            <a:avLst/>
          </a:prstGeom>
        </p:spPr>
      </p:pic>
      <p:sp>
        <p:nvSpPr>
          <p:cNvPr id="5" name="AutoShape 5" descr="21 Duong Linh"/>
          <p:cNvSpPr/>
          <p:nvPr/>
        </p:nvSpPr>
        <p:spPr>
          <a:xfrm rot="-78937">
            <a:off x="2991621" y="803495"/>
            <a:ext cx="8796380" cy="5090387"/>
          </a:xfrm>
          <a:prstGeom prst="rect">
            <a:avLst/>
          </a:prstGeom>
          <a:solidFill>
            <a:srgbClr val="468B91"/>
          </a:solidFill>
        </p:spPr>
      </p:sp>
      <p:sp>
        <p:nvSpPr>
          <p:cNvPr id="6" name="AutoShape 6" descr="21 Duong Linh"/>
          <p:cNvSpPr/>
          <p:nvPr/>
        </p:nvSpPr>
        <p:spPr>
          <a:xfrm>
            <a:off x="2202975" y="1049728"/>
            <a:ext cx="8386261" cy="4597921"/>
          </a:xfrm>
          <a:prstGeom prst="rect">
            <a:avLst/>
          </a:prstGeom>
          <a:solidFill>
            <a:srgbClr val="F6F6E9"/>
          </a:solidFill>
        </p:spPr>
      </p:sp>
      <p:pic>
        <p:nvPicPr>
          <p:cNvPr id="7" name="Picture 7" descr="21 Duong Linh"/>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55419">
            <a:off x="1751147" y="1062031"/>
            <a:ext cx="1553335" cy="440582"/>
          </a:xfrm>
          <a:prstGeom prst="rect">
            <a:avLst/>
          </a:prstGeom>
        </p:spPr>
      </p:pic>
      <p:pic>
        <p:nvPicPr>
          <p:cNvPr id="8" name="Picture 8" descr="21 Duong Linh"/>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39772">
            <a:off x="9546676" y="5313668"/>
            <a:ext cx="1616717" cy="458560"/>
          </a:xfrm>
          <a:prstGeom prst="rect">
            <a:avLst/>
          </a:prstGeom>
        </p:spPr>
      </p:pic>
      <p:pic>
        <p:nvPicPr>
          <p:cNvPr id="9" name="Picture 9" descr="21 Duong Linh"/>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895279">
            <a:off x="7494189" y="6062856"/>
            <a:ext cx="1208294" cy="1127009"/>
          </a:xfrm>
          <a:prstGeom prst="rect">
            <a:avLst/>
          </a:prstGeom>
        </p:spPr>
      </p:pic>
      <p:pic>
        <p:nvPicPr>
          <p:cNvPr id="10" name="Picture 10" descr="21 Duong Linh"/>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905813" y="4537353"/>
            <a:ext cx="1320133" cy="2206909"/>
          </a:xfrm>
          <a:prstGeom prst="rect">
            <a:avLst/>
          </a:prstGeom>
        </p:spPr>
      </p:pic>
      <p:sp>
        <p:nvSpPr>
          <p:cNvPr id="11" name="TextBox 11" descr="21 Duong Linh"/>
          <p:cNvSpPr txBox="1"/>
          <p:nvPr/>
        </p:nvSpPr>
        <p:spPr>
          <a:xfrm>
            <a:off x="2026651" y="1489012"/>
            <a:ext cx="8738909" cy="625556"/>
          </a:xfrm>
          <a:prstGeom prst="rect">
            <a:avLst/>
          </a:prstGeom>
        </p:spPr>
        <p:txBody>
          <a:bodyPr lIns="0" tIns="0" rIns="0" bIns="0" rtlCol="0" anchor="t">
            <a:spAutoFit/>
          </a:bodyPr>
          <a:lstStyle/>
          <a:p>
            <a:pPr algn="ctr">
              <a:lnSpc>
                <a:spcPts val="4800"/>
              </a:lnSpc>
            </a:pPr>
            <a:r>
              <a:rPr lang="en-US" sz="4800" dirty="0">
                <a:solidFill>
                  <a:srgbClr val="291B25"/>
                </a:solidFill>
                <a:latin typeface="Palatino Linotype" panose="02040502050505030304" pitchFamily="18" charset="0"/>
              </a:rPr>
              <a:t>BÀI MỞ ĐẦU </a:t>
            </a:r>
          </a:p>
        </p:txBody>
      </p:sp>
      <p:sp>
        <p:nvSpPr>
          <p:cNvPr id="12" name="TextBox 12" descr="21 Duong Linh"/>
          <p:cNvSpPr txBox="1"/>
          <p:nvPr/>
        </p:nvSpPr>
        <p:spPr>
          <a:xfrm>
            <a:off x="3015063" y="2478733"/>
            <a:ext cx="7243703" cy="2128788"/>
          </a:xfrm>
          <a:prstGeom prst="rect">
            <a:avLst/>
          </a:prstGeom>
        </p:spPr>
        <p:txBody>
          <a:bodyPr lIns="0" tIns="0" rIns="0" bIns="0" rtlCol="0" anchor="t">
            <a:spAutoFit/>
          </a:bodyPr>
          <a:lstStyle/>
          <a:p>
            <a:pPr algn="ctr">
              <a:lnSpc>
                <a:spcPts val="5599"/>
              </a:lnSpc>
            </a:pPr>
            <a:r>
              <a:rPr lang="en-US" sz="3999" dirty="0">
                <a:solidFill>
                  <a:srgbClr val="FF0000"/>
                </a:solidFill>
                <a:latin typeface="Palatino Linotype" panose="02040502050505030304" pitchFamily="18" charset="0"/>
              </a:rPr>
              <a:t>LÀM QUEN VỚI BỘ DỤNG CỤ, THIẾT BỊ THỰC HÀNH MÔN KHTN 8</a:t>
            </a:r>
          </a:p>
        </p:txBody>
      </p:sp>
      <p:pic>
        <p:nvPicPr>
          <p:cNvPr id="13" name="Picture 13" descr="21 Duong Linh"/>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346928" y="2201952"/>
            <a:ext cx="837265" cy="85119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CB19A-FEA7-9323-8722-EC3A12824158}"/>
            </a:ext>
          </a:extLst>
        </p:cNvPr>
        <p:cNvGrpSpPr/>
        <p:nvPr/>
      </p:nvGrpSpPr>
      <p:grpSpPr>
        <a:xfrm>
          <a:off x="0" y="0"/>
          <a:ext cx="0" cy="0"/>
          <a:chOff x="0" y="0"/>
          <a:chExt cx="0" cy="0"/>
        </a:xfrm>
      </p:grpSpPr>
      <p:pic>
        <p:nvPicPr>
          <p:cNvPr id="4" name="Picture 3" descr="21 Duong Linh">
            <a:extLst>
              <a:ext uri="{FF2B5EF4-FFF2-40B4-BE49-F238E27FC236}">
                <a16:creationId xmlns:a16="http://schemas.microsoft.com/office/drawing/2014/main" id="{28B4A29C-E94C-2A35-07B1-18063F0D9097}"/>
              </a:ext>
            </a:extLst>
          </p:cNvPr>
          <p:cNvPicPr>
            <a:picLocks noChangeAspect="1"/>
          </p:cNvPicPr>
          <p:nvPr/>
        </p:nvPicPr>
        <p:blipFill>
          <a:blip r:embed="rId4" cstate="print"/>
          <a:stretch>
            <a:fillRect/>
          </a:stretch>
        </p:blipFill>
        <p:spPr>
          <a:xfrm>
            <a:off x="1854200" y="374332"/>
            <a:ext cx="8371840" cy="2804448"/>
          </a:xfrm>
          <a:prstGeom prst="rect">
            <a:avLst/>
          </a:prstGeom>
        </p:spPr>
      </p:pic>
      <p:sp>
        <p:nvSpPr>
          <p:cNvPr id="5" name="TextBox 4" descr="21 Duong Linh">
            <a:extLst>
              <a:ext uri="{FF2B5EF4-FFF2-40B4-BE49-F238E27FC236}">
                <a16:creationId xmlns:a16="http://schemas.microsoft.com/office/drawing/2014/main" id="{2A26B727-8904-C8DC-186A-DBBB8F21F821}"/>
              </a:ext>
            </a:extLst>
          </p:cNvPr>
          <p:cNvSpPr txBox="1"/>
          <p:nvPr/>
        </p:nvSpPr>
        <p:spPr>
          <a:xfrm>
            <a:off x="3474238" y="1299502"/>
            <a:ext cx="5131763" cy="954107"/>
          </a:xfrm>
          <a:prstGeom prst="rect">
            <a:avLst/>
          </a:prstGeom>
          <a:noFill/>
        </p:spPr>
        <p:txBody>
          <a:bodyPr wrap="square" rtlCol="0">
            <a:spAutoFit/>
          </a:bodyPr>
          <a:lstStyle/>
          <a:p>
            <a:pPr algn="just"/>
            <a:r>
              <a:rPr lang="it-IT" sz="2800" dirty="0"/>
              <a:t>Câu phát biểu nào </a:t>
            </a:r>
            <a:r>
              <a:rPr lang="it-IT" sz="2800" dirty="0" err="1"/>
              <a:t>sau</a:t>
            </a:r>
            <a:r>
              <a:rPr lang="it-IT" sz="2800" dirty="0"/>
              <a:t> </a:t>
            </a:r>
            <a:r>
              <a:rPr lang="it-IT" sz="2800" dirty="0" err="1"/>
              <a:t>đây</a:t>
            </a:r>
            <a:r>
              <a:rPr lang="it-IT" sz="2800" dirty="0"/>
              <a:t> là </a:t>
            </a:r>
            <a:r>
              <a:rPr lang="it-IT" sz="2800" dirty="0" err="1"/>
              <a:t>việc</a:t>
            </a:r>
            <a:r>
              <a:rPr lang="it-IT" sz="2800" dirty="0"/>
              <a:t> </a:t>
            </a:r>
            <a:r>
              <a:rPr lang="it-IT" sz="2800" dirty="0" err="1"/>
              <a:t>nên</a:t>
            </a:r>
            <a:r>
              <a:rPr lang="it-IT" sz="2800" dirty="0"/>
              <a:t> </a:t>
            </a:r>
            <a:r>
              <a:rPr lang="it-IT" sz="2800" dirty="0" err="1"/>
              <a:t>làm</a:t>
            </a:r>
            <a:r>
              <a:rPr lang="it-IT" sz="2800" dirty="0"/>
              <a:t> </a:t>
            </a:r>
            <a:r>
              <a:rPr lang="it-IT" sz="2800" dirty="0" err="1"/>
              <a:t>khi</a:t>
            </a:r>
            <a:r>
              <a:rPr lang="it-IT" sz="2800" dirty="0"/>
              <a:t> </a:t>
            </a:r>
            <a:r>
              <a:rPr lang="it-IT" sz="2800" dirty="0" err="1"/>
              <a:t>sử</a:t>
            </a:r>
            <a:r>
              <a:rPr lang="it-IT" sz="2800" dirty="0"/>
              <a:t> </a:t>
            </a:r>
            <a:r>
              <a:rPr lang="it-IT" sz="2800" dirty="0" err="1"/>
              <a:t>dụng</a:t>
            </a:r>
            <a:r>
              <a:rPr lang="it-IT" sz="2800" dirty="0"/>
              <a:t> </a:t>
            </a:r>
            <a:r>
              <a:rPr lang="it-IT" sz="2800" dirty="0" err="1"/>
              <a:t>hoá</a:t>
            </a:r>
            <a:r>
              <a:rPr lang="it-IT" sz="2800" dirty="0"/>
              <a:t> </a:t>
            </a:r>
            <a:r>
              <a:rPr lang="it-IT" sz="2800" dirty="0" err="1"/>
              <a:t>chất</a:t>
            </a:r>
            <a:r>
              <a:rPr lang="it-IT" sz="2800" dirty="0"/>
              <a:t> </a:t>
            </a:r>
            <a:endParaRPr lang="en-US" sz="2800" dirty="0">
              <a:solidFill>
                <a:srgbClr val="FF0000"/>
              </a:solidFill>
              <a:latin typeface="Times New Roman" pitchFamily="18" charset="0"/>
              <a:cs typeface="Times New Roman" pitchFamily="18" charset="0"/>
            </a:endParaRPr>
          </a:p>
        </p:txBody>
      </p:sp>
      <p:grpSp>
        <p:nvGrpSpPr>
          <p:cNvPr id="3" name="Group 2">
            <a:extLst>
              <a:ext uri="{FF2B5EF4-FFF2-40B4-BE49-F238E27FC236}">
                <a16:creationId xmlns:a16="http://schemas.microsoft.com/office/drawing/2014/main" id="{9AE882F7-62F2-0903-9690-0D95AAD5DE5E}"/>
              </a:ext>
            </a:extLst>
          </p:cNvPr>
          <p:cNvGrpSpPr/>
          <p:nvPr/>
        </p:nvGrpSpPr>
        <p:grpSpPr>
          <a:xfrm>
            <a:off x="0" y="423"/>
            <a:ext cx="9975813" cy="1271369"/>
            <a:chOff x="4972414" y="3256190"/>
            <a:chExt cx="7067075" cy="1123522"/>
          </a:xfrm>
        </p:grpSpPr>
        <p:sp>
          <p:nvSpPr>
            <p:cNvPr id="21" name="AutoShape 7" descr="21 Duong Linh">
              <a:extLst>
                <a:ext uri="{FF2B5EF4-FFF2-40B4-BE49-F238E27FC236}">
                  <a16:creationId xmlns:a16="http://schemas.microsoft.com/office/drawing/2014/main" id="{64CE7FB5-CB75-C0EB-EF8C-A6EDE400E510}"/>
                </a:ext>
              </a:extLst>
            </p:cNvPr>
            <p:cNvSpPr/>
            <p:nvPr/>
          </p:nvSpPr>
          <p:spPr>
            <a:xfrm>
              <a:off x="4972414" y="3256190"/>
              <a:ext cx="6982858" cy="695109"/>
            </a:xfrm>
            <a:prstGeom prst="rect">
              <a:avLst/>
            </a:prstGeom>
            <a:solidFill>
              <a:srgbClr val="FFCE6D"/>
            </a:solidFill>
          </p:spPr>
        </p:sp>
        <p:sp>
          <p:nvSpPr>
            <p:cNvPr id="22" name="TextBox 13" descr="21 Duong Linh">
              <a:extLst>
                <a:ext uri="{FF2B5EF4-FFF2-40B4-BE49-F238E27FC236}">
                  <a16:creationId xmlns:a16="http://schemas.microsoft.com/office/drawing/2014/main" id="{1ED47083-E54C-5749-3E29-5ECBE453A924}"/>
                </a:ext>
              </a:extLst>
            </p:cNvPr>
            <p:cNvSpPr txBox="1"/>
            <p:nvPr/>
          </p:nvSpPr>
          <p:spPr>
            <a:xfrm>
              <a:off x="5056632" y="3402072"/>
              <a:ext cx="6982857" cy="977640"/>
            </a:xfrm>
            <a:prstGeom prst="rect">
              <a:avLst/>
            </a:prstGeom>
          </p:spPr>
          <p:txBody>
            <a:bodyPr wrap="square" lIns="0" tIns="0" rIns="0" bIns="0" rtlCol="0" anchor="t">
              <a:spAutoFit/>
            </a:bodyPr>
            <a:lstStyle/>
            <a:p>
              <a:pPr>
                <a:lnSpc>
                  <a:spcPts val="3919"/>
                </a:lnSpc>
              </a:pPr>
              <a:r>
                <a:rPr lang="en-US" sz="3000" dirty="0">
                  <a:solidFill>
                    <a:srgbClr val="291B25"/>
                  </a:solidFill>
                  <a:latin typeface="Palatino Linotype" panose="02040502050505030304" pitchFamily="18" charset="0"/>
                  <a:cs typeface="Times New Roman" panose="02020603050405020304" pitchFamily="18" charset="0"/>
                </a:rPr>
                <a:t>II. QUY TẮC SỬ DỤNG HOÁ CHẤT AN TOÀN </a:t>
              </a:r>
            </a:p>
          </p:txBody>
        </p:sp>
      </p:grpSp>
      <p:sp>
        <p:nvSpPr>
          <p:cNvPr id="37" name="Oval 36" descr="21 Duong Linh">
            <a:extLst>
              <a:ext uri="{FF2B5EF4-FFF2-40B4-BE49-F238E27FC236}">
                <a16:creationId xmlns:a16="http://schemas.microsoft.com/office/drawing/2014/main" id="{D352812B-B5C6-58DB-A46D-A00B7FC7E12E}"/>
              </a:ext>
            </a:extLst>
          </p:cNvPr>
          <p:cNvSpPr/>
          <p:nvPr/>
        </p:nvSpPr>
        <p:spPr>
          <a:xfrm>
            <a:off x="1703585" y="3078480"/>
            <a:ext cx="731520" cy="731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920"/>
          </a:p>
        </p:txBody>
      </p:sp>
      <p:sp>
        <p:nvSpPr>
          <p:cNvPr id="38" name="TextBox 37" descr="21 Duong Linh">
            <a:extLst>
              <a:ext uri="{FF2B5EF4-FFF2-40B4-BE49-F238E27FC236}">
                <a16:creationId xmlns:a16="http://schemas.microsoft.com/office/drawing/2014/main" id="{CF167A54-7791-FE7C-148A-ABCB5351E6C8}"/>
              </a:ext>
            </a:extLst>
          </p:cNvPr>
          <p:cNvSpPr txBox="1"/>
          <p:nvPr/>
        </p:nvSpPr>
        <p:spPr>
          <a:xfrm>
            <a:off x="1857897" y="3135033"/>
            <a:ext cx="487680" cy="552011"/>
          </a:xfrm>
          <a:prstGeom prst="rect">
            <a:avLst/>
          </a:prstGeom>
          <a:noFill/>
        </p:spPr>
        <p:txBody>
          <a:bodyPr wrap="square" rtlCol="0">
            <a:spAutoFit/>
          </a:bodyPr>
          <a:lstStyle/>
          <a:p>
            <a:r>
              <a:rPr lang="en-US" sz="2987" b="1" dirty="0">
                <a:latin typeface="Times New Roman" pitchFamily="18" charset="0"/>
                <a:cs typeface="Times New Roman" pitchFamily="18" charset="0"/>
              </a:rPr>
              <a:t>A</a:t>
            </a:r>
          </a:p>
        </p:txBody>
      </p:sp>
      <p:sp>
        <p:nvSpPr>
          <p:cNvPr id="39" name="Oval 38" descr="21 Duong Linh">
            <a:extLst>
              <a:ext uri="{FF2B5EF4-FFF2-40B4-BE49-F238E27FC236}">
                <a16:creationId xmlns:a16="http://schemas.microsoft.com/office/drawing/2014/main" id="{7B6988F6-5FBE-E0B6-0C98-2F9B57E75323}"/>
              </a:ext>
            </a:extLst>
          </p:cNvPr>
          <p:cNvSpPr/>
          <p:nvPr/>
        </p:nvSpPr>
        <p:spPr>
          <a:xfrm>
            <a:off x="1703585" y="5162314"/>
            <a:ext cx="731520" cy="731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920"/>
          </a:p>
        </p:txBody>
      </p:sp>
      <p:sp>
        <p:nvSpPr>
          <p:cNvPr id="40" name="TextBox 39" descr="21 Duong Linh">
            <a:extLst>
              <a:ext uri="{FF2B5EF4-FFF2-40B4-BE49-F238E27FC236}">
                <a16:creationId xmlns:a16="http://schemas.microsoft.com/office/drawing/2014/main" id="{94307514-4DE2-08C3-8361-BFC569C733F3}"/>
              </a:ext>
            </a:extLst>
          </p:cNvPr>
          <p:cNvSpPr txBox="1"/>
          <p:nvPr/>
        </p:nvSpPr>
        <p:spPr>
          <a:xfrm>
            <a:off x="1846357" y="5252068"/>
            <a:ext cx="487680" cy="552011"/>
          </a:xfrm>
          <a:prstGeom prst="rect">
            <a:avLst/>
          </a:prstGeom>
          <a:noFill/>
        </p:spPr>
        <p:txBody>
          <a:bodyPr wrap="square" rtlCol="0">
            <a:spAutoFit/>
          </a:bodyPr>
          <a:lstStyle/>
          <a:p>
            <a:r>
              <a:rPr lang="en-US" sz="2987" b="1" dirty="0">
                <a:latin typeface="Times New Roman" pitchFamily="18" charset="0"/>
                <a:cs typeface="Times New Roman" pitchFamily="18" charset="0"/>
              </a:rPr>
              <a:t>C</a:t>
            </a:r>
          </a:p>
        </p:txBody>
      </p:sp>
      <p:pic>
        <p:nvPicPr>
          <p:cNvPr id="10" name="Picture 9" descr="21 Duong Linh">
            <a:extLst>
              <a:ext uri="{FF2B5EF4-FFF2-40B4-BE49-F238E27FC236}">
                <a16:creationId xmlns:a16="http://schemas.microsoft.com/office/drawing/2014/main" id="{D1EC7A83-8F37-3B5F-38DA-0431885CC2A3}"/>
              </a:ext>
            </a:extLst>
          </p:cNvPr>
          <p:cNvPicPr>
            <a:picLocks noChangeAspect="1"/>
          </p:cNvPicPr>
          <p:nvPr/>
        </p:nvPicPr>
        <p:blipFill>
          <a:blip r:embed="rId5" cstate="print"/>
          <a:stretch>
            <a:fillRect/>
          </a:stretch>
        </p:blipFill>
        <p:spPr>
          <a:xfrm>
            <a:off x="2768600" y="3026763"/>
            <a:ext cx="8685513" cy="828283"/>
          </a:xfrm>
          <a:prstGeom prst="rect">
            <a:avLst/>
          </a:prstGeom>
        </p:spPr>
      </p:pic>
      <p:sp>
        <p:nvSpPr>
          <p:cNvPr id="7" name="TextBox 6">
            <a:extLst>
              <a:ext uri="{FF2B5EF4-FFF2-40B4-BE49-F238E27FC236}">
                <a16:creationId xmlns:a16="http://schemas.microsoft.com/office/drawing/2014/main" id="{E581D809-CF0E-5E09-76AE-B4DFC74CCEA1}"/>
              </a:ext>
            </a:extLst>
          </p:cNvPr>
          <p:cNvSpPr txBox="1"/>
          <p:nvPr/>
        </p:nvSpPr>
        <p:spPr>
          <a:xfrm>
            <a:off x="3219546" y="3051196"/>
            <a:ext cx="6432395" cy="430887"/>
          </a:xfrm>
          <a:prstGeom prst="rect">
            <a:avLst/>
          </a:prstGeom>
          <a:noFill/>
        </p:spPr>
        <p:txBody>
          <a:bodyPr wrap="square">
            <a:spAutoFit/>
          </a:bodyPr>
          <a:lstStyle/>
          <a:p>
            <a:endParaRPr lang="en-VN" sz="2200" dirty="0">
              <a:latin typeface="Palatino Linotype" panose="02040502050505030304" pitchFamily="18" charset="0"/>
            </a:endParaRPr>
          </a:p>
        </p:txBody>
      </p:sp>
      <p:sp>
        <p:nvSpPr>
          <p:cNvPr id="33" name="Oval 32" descr="21 Duong Linh">
            <a:extLst>
              <a:ext uri="{FF2B5EF4-FFF2-40B4-BE49-F238E27FC236}">
                <a16:creationId xmlns:a16="http://schemas.microsoft.com/office/drawing/2014/main" id="{B30BE20D-B4AC-F3D6-5F11-5523ED1C18CC}"/>
              </a:ext>
            </a:extLst>
          </p:cNvPr>
          <p:cNvSpPr/>
          <p:nvPr/>
        </p:nvSpPr>
        <p:spPr>
          <a:xfrm>
            <a:off x="1689623" y="4114800"/>
            <a:ext cx="731520" cy="731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920"/>
          </a:p>
        </p:txBody>
      </p:sp>
      <p:sp>
        <p:nvSpPr>
          <p:cNvPr id="35" name="TextBox 34" descr="21 Duong Linh">
            <a:extLst>
              <a:ext uri="{FF2B5EF4-FFF2-40B4-BE49-F238E27FC236}">
                <a16:creationId xmlns:a16="http://schemas.microsoft.com/office/drawing/2014/main" id="{D43590A9-5BFF-8900-90D9-236AF2C241CA}"/>
              </a:ext>
            </a:extLst>
          </p:cNvPr>
          <p:cNvSpPr txBox="1"/>
          <p:nvPr/>
        </p:nvSpPr>
        <p:spPr>
          <a:xfrm>
            <a:off x="1846357" y="4169212"/>
            <a:ext cx="487680" cy="552011"/>
          </a:xfrm>
          <a:prstGeom prst="rect">
            <a:avLst/>
          </a:prstGeom>
          <a:noFill/>
        </p:spPr>
        <p:txBody>
          <a:bodyPr wrap="square" rtlCol="0">
            <a:spAutoFit/>
          </a:bodyPr>
          <a:lstStyle/>
          <a:p>
            <a:r>
              <a:rPr lang="en-US" sz="2987" b="1" dirty="0">
                <a:latin typeface="Times New Roman" pitchFamily="18" charset="0"/>
                <a:cs typeface="Times New Roman" pitchFamily="18" charset="0"/>
              </a:rPr>
              <a:t>B</a:t>
            </a:r>
          </a:p>
        </p:txBody>
      </p:sp>
      <p:sp>
        <p:nvSpPr>
          <p:cNvPr id="36" name="Oval 35" descr="21 Duong Linh">
            <a:extLst>
              <a:ext uri="{FF2B5EF4-FFF2-40B4-BE49-F238E27FC236}">
                <a16:creationId xmlns:a16="http://schemas.microsoft.com/office/drawing/2014/main" id="{00D4FF69-9D95-9203-ACD9-852D12BF413B}"/>
              </a:ext>
            </a:extLst>
          </p:cNvPr>
          <p:cNvSpPr/>
          <p:nvPr/>
        </p:nvSpPr>
        <p:spPr>
          <a:xfrm>
            <a:off x="1735977" y="6274098"/>
            <a:ext cx="731520" cy="731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920"/>
          </a:p>
        </p:txBody>
      </p:sp>
      <p:sp>
        <p:nvSpPr>
          <p:cNvPr id="43" name="TextBox 42" descr="21 Duong Linh">
            <a:extLst>
              <a:ext uri="{FF2B5EF4-FFF2-40B4-BE49-F238E27FC236}">
                <a16:creationId xmlns:a16="http://schemas.microsoft.com/office/drawing/2014/main" id="{AA8FA6C1-96E3-B1C1-0629-22F2BCE51B52}"/>
              </a:ext>
            </a:extLst>
          </p:cNvPr>
          <p:cNvSpPr txBox="1"/>
          <p:nvPr/>
        </p:nvSpPr>
        <p:spPr>
          <a:xfrm>
            <a:off x="1933589" y="6363853"/>
            <a:ext cx="397713" cy="552011"/>
          </a:xfrm>
          <a:prstGeom prst="rect">
            <a:avLst/>
          </a:prstGeom>
          <a:noFill/>
        </p:spPr>
        <p:txBody>
          <a:bodyPr wrap="square" rtlCol="0">
            <a:spAutoFit/>
          </a:bodyPr>
          <a:lstStyle/>
          <a:p>
            <a:r>
              <a:rPr lang="en-US" sz="2987" b="1" dirty="0">
                <a:latin typeface="Times New Roman" pitchFamily="18" charset="0"/>
                <a:cs typeface="Times New Roman" pitchFamily="18" charset="0"/>
              </a:rPr>
              <a:t>D</a:t>
            </a:r>
          </a:p>
        </p:txBody>
      </p:sp>
      <p:pic>
        <p:nvPicPr>
          <p:cNvPr id="15" name="Picture 14" descr="21 Duong Linh">
            <a:extLst>
              <a:ext uri="{FF2B5EF4-FFF2-40B4-BE49-F238E27FC236}">
                <a16:creationId xmlns:a16="http://schemas.microsoft.com/office/drawing/2014/main" id="{0D6B8943-3C98-EA27-2E1F-3BBD12F69DB7}"/>
              </a:ext>
            </a:extLst>
          </p:cNvPr>
          <p:cNvPicPr>
            <a:picLocks noChangeAspect="1"/>
          </p:cNvPicPr>
          <p:nvPr/>
        </p:nvPicPr>
        <p:blipFill>
          <a:blip r:embed="rId5" cstate="print"/>
          <a:stretch>
            <a:fillRect/>
          </a:stretch>
        </p:blipFill>
        <p:spPr>
          <a:xfrm>
            <a:off x="2768599" y="4065528"/>
            <a:ext cx="8685513" cy="828283"/>
          </a:xfrm>
          <a:prstGeom prst="rect">
            <a:avLst/>
          </a:prstGeom>
        </p:spPr>
      </p:pic>
      <p:pic>
        <p:nvPicPr>
          <p:cNvPr id="16" name="Picture 15" descr="21 Duong Linh">
            <a:extLst>
              <a:ext uri="{FF2B5EF4-FFF2-40B4-BE49-F238E27FC236}">
                <a16:creationId xmlns:a16="http://schemas.microsoft.com/office/drawing/2014/main" id="{A919CE1F-6FD8-8FA2-C35F-A42131B0FE71}"/>
              </a:ext>
            </a:extLst>
          </p:cNvPr>
          <p:cNvPicPr>
            <a:picLocks noChangeAspect="1"/>
          </p:cNvPicPr>
          <p:nvPr/>
        </p:nvPicPr>
        <p:blipFill>
          <a:blip r:embed="rId5" cstate="print"/>
          <a:stretch>
            <a:fillRect/>
          </a:stretch>
        </p:blipFill>
        <p:spPr>
          <a:xfrm>
            <a:off x="2768600" y="5113931"/>
            <a:ext cx="8685513" cy="828283"/>
          </a:xfrm>
          <a:prstGeom prst="rect">
            <a:avLst/>
          </a:prstGeom>
        </p:spPr>
      </p:pic>
      <p:pic>
        <p:nvPicPr>
          <p:cNvPr id="23" name="Picture 22" descr="21 Duong Linh">
            <a:extLst>
              <a:ext uri="{FF2B5EF4-FFF2-40B4-BE49-F238E27FC236}">
                <a16:creationId xmlns:a16="http://schemas.microsoft.com/office/drawing/2014/main" id="{03D915D6-F553-6447-73E4-8E159019DD53}"/>
              </a:ext>
            </a:extLst>
          </p:cNvPr>
          <p:cNvPicPr>
            <a:picLocks noChangeAspect="1"/>
          </p:cNvPicPr>
          <p:nvPr/>
        </p:nvPicPr>
        <p:blipFill>
          <a:blip r:embed="rId5" cstate="print"/>
          <a:stretch>
            <a:fillRect/>
          </a:stretch>
        </p:blipFill>
        <p:spPr>
          <a:xfrm>
            <a:off x="2742418" y="6225716"/>
            <a:ext cx="8685513" cy="828283"/>
          </a:xfrm>
          <a:prstGeom prst="rect">
            <a:avLst/>
          </a:prstGeom>
        </p:spPr>
      </p:pic>
      <p:sp>
        <p:nvSpPr>
          <p:cNvPr id="13" name="TextBox 12">
            <a:extLst>
              <a:ext uri="{FF2B5EF4-FFF2-40B4-BE49-F238E27FC236}">
                <a16:creationId xmlns:a16="http://schemas.microsoft.com/office/drawing/2014/main" id="{9D25A66A-E466-4CC6-0A89-1B4B14BF81E7}"/>
              </a:ext>
            </a:extLst>
          </p:cNvPr>
          <p:cNvSpPr txBox="1"/>
          <p:nvPr/>
        </p:nvSpPr>
        <p:spPr>
          <a:xfrm>
            <a:off x="2768599" y="4094948"/>
            <a:ext cx="8371840" cy="769441"/>
          </a:xfrm>
          <a:prstGeom prst="rect">
            <a:avLst/>
          </a:prstGeom>
          <a:noFill/>
        </p:spPr>
        <p:txBody>
          <a:bodyPr wrap="square">
            <a:spAutoFit/>
          </a:bodyPr>
          <a:lstStyle/>
          <a:p>
            <a:r>
              <a:rPr lang="en-VN" sz="2200" dirty="0">
                <a:latin typeface="Palatino Linotype" panose="02040502050505030304" pitchFamily="18" charset="0"/>
              </a:rPr>
              <a:t>Trong khi làm thí nghiệm, cần thông báo ngay cho thầy cô giáo nếu gặp sự cố cháy, nổ, đổ hoá chất, vỡ dụng cụ thí nghiệm. </a:t>
            </a:r>
          </a:p>
        </p:txBody>
      </p:sp>
      <p:sp>
        <p:nvSpPr>
          <p:cNvPr id="26" name="TextBox 25">
            <a:extLst>
              <a:ext uri="{FF2B5EF4-FFF2-40B4-BE49-F238E27FC236}">
                <a16:creationId xmlns:a16="http://schemas.microsoft.com/office/drawing/2014/main" id="{BCFCB5FB-49CA-8861-A99C-1C5A0E0401CE}"/>
              </a:ext>
            </a:extLst>
          </p:cNvPr>
          <p:cNvSpPr txBox="1"/>
          <p:nvPr/>
        </p:nvSpPr>
        <p:spPr>
          <a:xfrm>
            <a:off x="2831598" y="3219384"/>
            <a:ext cx="6569612" cy="430887"/>
          </a:xfrm>
          <a:prstGeom prst="rect">
            <a:avLst/>
          </a:prstGeom>
          <a:noFill/>
        </p:spPr>
        <p:txBody>
          <a:bodyPr wrap="square">
            <a:spAutoFit/>
          </a:bodyPr>
          <a:lstStyle/>
          <a:p>
            <a:r>
              <a:rPr lang="en-VN" sz="2200" dirty="0">
                <a:latin typeface="Palatino Linotype" panose="02040502050505030304" pitchFamily="18" charset="0"/>
              </a:rPr>
              <a:t>Tự tiện sử dụng các hoá chất </a:t>
            </a:r>
          </a:p>
        </p:txBody>
      </p:sp>
      <p:sp>
        <p:nvSpPr>
          <p:cNvPr id="30" name="TextBox 29">
            <a:extLst>
              <a:ext uri="{FF2B5EF4-FFF2-40B4-BE49-F238E27FC236}">
                <a16:creationId xmlns:a16="http://schemas.microsoft.com/office/drawing/2014/main" id="{8C3594DC-67CD-3AD5-5BA0-475338C8D112}"/>
              </a:ext>
            </a:extLst>
          </p:cNvPr>
          <p:cNvSpPr txBox="1"/>
          <p:nvPr/>
        </p:nvSpPr>
        <p:spPr>
          <a:xfrm>
            <a:off x="2811278" y="5395885"/>
            <a:ext cx="6569612" cy="430887"/>
          </a:xfrm>
          <a:prstGeom prst="rect">
            <a:avLst/>
          </a:prstGeom>
          <a:noFill/>
        </p:spPr>
        <p:txBody>
          <a:bodyPr wrap="square">
            <a:spAutoFit/>
          </a:bodyPr>
          <a:lstStyle/>
          <a:p>
            <a:r>
              <a:rPr lang="en-VN" sz="2200" dirty="0">
                <a:latin typeface="Palatino Linotype" panose="02040502050505030304" pitchFamily="18" charset="0"/>
              </a:rPr>
              <a:t>Tự ý mang hoá chất ra khỏi vị trí làm việc </a:t>
            </a:r>
          </a:p>
        </p:txBody>
      </p:sp>
      <p:sp>
        <p:nvSpPr>
          <p:cNvPr id="34" name="TextBox 33">
            <a:extLst>
              <a:ext uri="{FF2B5EF4-FFF2-40B4-BE49-F238E27FC236}">
                <a16:creationId xmlns:a16="http://schemas.microsoft.com/office/drawing/2014/main" id="{5F6215B2-ADDE-28CF-C650-6A608AA6DE37}"/>
              </a:ext>
            </a:extLst>
          </p:cNvPr>
          <p:cNvSpPr txBox="1"/>
          <p:nvPr/>
        </p:nvSpPr>
        <p:spPr>
          <a:xfrm>
            <a:off x="2811278" y="6370576"/>
            <a:ext cx="6569612" cy="430887"/>
          </a:xfrm>
          <a:prstGeom prst="rect">
            <a:avLst/>
          </a:prstGeom>
          <a:noFill/>
        </p:spPr>
        <p:txBody>
          <a:bodyPr wrap="square">
            <a:spAutoFit/>
          </a:bodyPr>
          <a:lstStyle/>
          <a:p>
            <a:r>
              <a:rPr lang="en-VN" sz="2200" dirty="0">
                <a:latin typeface="Palatino Linotype" panose="02040502050505030304" pitchFamily="18" charset="0"/>
              </a:rPr>
              <a:t>Sử dụng tay để tiếp xúc trực tiếp với hoá chất</a:t>
            </a:r>
          </a:p>
        </p:txBody>
      </p:sp>
    </p:spTree>
    <p:extLst>
      <p:ext uri="{BB962C8B-B14F-4D97-AF65-F5344CB8AC3E}">
        <p14:creationId xmlns:p14="http://schemas.microsoft.com/office/powerpoint/2010/main" val="176459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8"/>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37"/>
                                        </p:tgtEl>
                                        <p:attrNameLst>
                                          <p:attrName>fillcolor</p:attrName>
                                        </p:attrNameLst>
                                      </p:cBhvr>
                                      <p:to>
                                        <a:schemeClr val="accent2"/>
                                      </p:to>
                                    </p:animClr>
                                    <p:set>
                                      <p:cBhvr>
                                        <p:cTn id="32" dur="2000" fill="hold"/>
                                        <p:tgtEl>
                                          <p:spTgt spid="37"/>
                                        </p:tgtEl>
                                        <p:attrNameLst>
                                          <p:attrName>fill.type</p:attrName>
                                        </p:attrNameLst>
                                      </p:cBhvr>
                                      <p:to>
                                        <p:strVal val="solid"/>
                                      </p:to>
                                    </p:set>
                                    <p:set>
                                      <p:cBhvr>
                                        <p:cTn id="33" dur="2000" fill="hold"/>
                                        <p:tgtEl>
                                          <p:spTgt spid="37"/>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0"/>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39"/>
                                        </p:tgtEl>
                                        <p:attrNameLst>
                                          <p:attrName>fillcolor</p:attrName>
                                        </p:attrNameLst>
                                      </p:cBhvr>
                                      <p:to>
                                        <a:schemeClr val="accent2"/>
                                      </p:to>
                                    </p:animClr>
                                    <p:set>
                                      <p:cBhvr>
                                        <p:cTn id="39" dur="2000" fill="hold"/>
                                        <p:tgtEl>
                                          <p:spTgt spid="39"/>
                                        </p:tgtEl>
                                        <p:attrNameLst>
                                          <p:attrName>fill.type</p:attrName>
                                        </p:attrNameLst>
                                      </p:cBhvr>
                                      <p:to>
                                        <p:strVal val="solid"/>
                                      </p:to>
                                    </p:set>
                                    <p:set>
                                      <p:cBhvr>
                                        <p:cTn id="40" dur="2000" fill="hold"/>
                                        <p:tgtEl>
                                          <p:spTgt spid="39"/>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40"/>
                  </p:tgtEl>
                </p:cond>
              </p:nextCondLst>
            </p:seq>
            <p:seq concurrent="1" nextAc="seek">
              <p:cTn id="41" restart="whenNotActive" fill="hold" evtFilter="cancelBubble" nodeType="interactiveSeq">
                <p:stCondLst>
                  <p:cond evt="onClick" delay="0">
                    <p:tgtEl>
                      <p:spTgt spid="35"/>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33"/>
                                        </p:tgtEl>
                                        <p:attrNameLst>
                                          <p:attrName>fillcolor</p:attrName>
                                        </p:attrNameLst>
                                      </p:cBhvr>
                                      <p:to>
                                        <a:srgbClr val="3399FF"/>
                                      </p:to>
                                    </p:animClr>
                                    <p:set>
                                      <p:cBhvr>
                                        <p:cTn id="46" dur="2000" fill="hold"/>
                                        <p:tgtEl>
                                          <p:spTgt spid="33"/>
                                        </p:tgtEl>
                                        <p:attrNameLst>
                                          <p:attrName>fill.type</p:attrName>
                                        </p:attrNameLst>
                                      </p:cBhvr>
                                      <p:to>
                                        <p:strVal val="solid"/>
                                      </p:to>
                                    </p:set>
                                    <p:set>
                                      <p:cBhvr>
                                        <p:cTn id="47" dur="2000" fill="hold"/>
                                        <p:tgtEl>
                                          <p:spTgt spid="33"/>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48" restart="whenNotActive" fill="hold" evtFilter="cancelBubble" nodeType="interactiveSeq">
                <p:stCondLst>
                  <p:cond evt="onClick" delay="0">
                    <p:tgtEl>
                      <p:spTgt spid="43"/>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36"/>
                                        </p:tgtEl>
                                        <p:attrNameLst>
                                          <p:attrName>fillcolor</p:attrName>
                                        </p:attrNameLst>
                                      </p:cBhvr>
                                      <p:to>
                                        <a:schemeClr val="accent2"/>
                                      </p:to>
                                    </p:animClr>
                                    <p:set>
                                      <p:cBhvr>
                                        <p:cTn id="53" dur="2000" fill="hold"/>
                                        <p:tgtEl>
                                          <p:spTgt spid="36"/>
                                        </p:tgtEl>
                                        <p:attrNameLst>
                                          <p:attrName>fill.type</p:attrName>
                                        </p:attrNameLst>
                                      </p:cBhvr>
                                      <p:to>
                                        <p:strVal val="solid"/>
                                      </p:to>
                                    </p:set>
                                    <p:set>
                                      <p:cBhvr>
                                        <p:cTn id="54" dur="2000" fill="hold"/>
                                        <p:tgtEl>
                                          <p:spTgt spid="36"/>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43"/>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8A41C-2FBF-E9D3-C984-4E90B61D9730}"/>
            </a:ext>
          </a:extLst>
        </p:cNvPr>
        <p:cNvGrpSpPr/>
        <p:nvPr/>
      </p:nvGrpSpPr>
      <p:grpSpPr>
        <a:xfrm>
          <a:off x="0" y="0"/>
          <a:ext cx="0" cy="0"/>
          <a:chOff x="0" y="0"/>
          <a:chExt cx="0" cy="0"/>
        </a:xfrm>
      </p:grpSpPr>
      <p:sp>
        <p:nvSpPr>
          <p:cNvPr id="2" name="AutoShape 2" descr="21 Duong Linh">
            <a:extLst>
              <a:ext uri="{FF2B5EF4-FFF2-40B4-BE49-F238E27FC236}">
                <a16:creationId xmlns:a16="http://schemas.microsoft.com/office/drawing/2014/main" id="{CF5EA829-69B5-2F89-63DA-15C2000F0EA7}"/>
              </a:ext>
            </a:extLst>
          </p:cNvPr>
          <p:cNvSpPr/>
          <p:nvPr/>
        </p:nvSpPr>
        <p:spPr>
          <a:xfrm rot="-5400000">
            <a:off x="5273077" y="-1552541"/>
            <a:ext cx="6270970" cy="9192481"/>
          </a:xfrm>
          <a:prstGeom prst="rect">
            <a:avLst/>
          </a:prstGeom>
          <a:solidFill>
            <a:srgbClr val="FFFFFF"/>
          </a:solidFill>
        </p:spPr>
      </p:sp>
      <p:pic>
        <p:nvPicPr>
          <p:cNvPr id="3" name="Picture 3" descr="21 Duong Linh">
            <a:extLst>
              <a:ext uri="{FF2B5EF4-FFF2-40B4-BE49-F238E27FC236}">
                <a16:creationId xmlns:a16="http://schemas.microsoft.com/office/drawing/2014/main" id="{E71954D6-166C-A971-1C25-F9CB7FFDC4D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265" r="24422"/>
          <a:stretch/>
        </p:blipFill>
        <p:spPr>
          <a:xfrm>
            <a:off x="4179172" y="-91784"/>
            <a:ext cx="8825628" cy="6419778"/>
          </a:xfrm>
          <a:prstGeom prst="rect">
            <a:avLst/>
          </a:prstGeom>
        </p:spPr>
      </p:pic>
      <p:pic>
        <p:nvPicPr>
          <p:cNvPr id="4" name="Picture 4" descr="21 Duong Linh">
            <a:extLst>
              <a:ext uri="{FF2B5EF4-FFF2-40B4-BE49-F238E27FC236}">
                <a16:creationId xmlns:a16="http://schemas.microsoft.com/office/drawing/2014/main" id="{EC9184B9-798C-D19F-67A0-A42B980B5A2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2869"/>
          <a:stretch/>
        </p:blipFill>
        <p:spPr>
          <a:xfrm rot="-5400000" flipV="1">
            <a:off x="3344000" y="-1772315"/>
            <a:ext cx="6179186" cy="11444785"/>
          </a:xfrm>
          <a:prstGeom prst="rect">
            <a:avLst/>
          </a:prstGeom>
        </p:spPr>
      </p:pic>
      <p:pic>
        <p:nvPicPr>
          <p:cNvPr id="6" name="Picture 6" descr="21 Duong Linh">
            <a:extLst>
              <a:ext uri="{FF2B5EF4-FFF2-40B4-BE49-F238E27FC236}">
                <a16:creationId xmlns:a16="http://schemas.microsoft.com/office/drawing/2014/main" id="{4BA466CA-53BA-2F35-A80E-800276FFB8E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530600" y="636108"/>
            <a:ext cx="3138076" cy="748944"/>
          </a:xfrm>
          <a:prstGeom prst="rect">
            <a:avLst/>
          </a:prstGeom>
        </p:spPr>
      </p:pic>
      <p:pic>
        <p:nvPicPr>
          <p:cNvPr id="9" name="Picture 9" descr="21 Duong Linh">
            <a:extLst>
              <a:ext uri="{FF2B5EF4-FFF2-40B4-BE49-F238E27FC236}">
                <a16:creationId xmlns:a16="http://schemas.microsoft.com/office/drawing/2014/main" id="{089D3980-7272-6F43-12BF-68129B7655B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38379">
            <a:off x="2757438" y="4498335"/>
            <a:ext cx="1135607" cy="2131685"/>
          </a:xfrm>
          <a:prstGeom prst="rect">
            <a:avLst/>
          </a:prstGeom>
        </p:spPr>
      </p:pic>
      <p:pic>
        <p:nvPicPr>
          <p:cNvPr id="10" name="Picture 10" descr="21 Duong Linh">
            <a:extLst>
              <a:ext uri="{FF2B5EF4-FFF2-40B4-BE49-F238E27FC236}">
                <a16:creationId xmlns:a16="http://schemas.microsoft.com/office/drawing/2014/main" id="{6E0FD973-4BCE-3691-2E7C-D7694D95402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74689" flipH="1">
            <a:off x="3750163" y="5139414"/>
            <a:ext cx="679427" cy="1448391"/>
          </a:xfrm>
          <a:prstGeom prst="rect">
            <a:avLst/>
          </a:prstGeom>
        </p:spPr>
      </p:pic>
      <p:grpSp>
        <p:nvGrpSpPr>
          <p:cNvPr id="15" name="Group 14">
            <a:extLst>
              <a:ext uri="{FF2B5EF4-FFF2-40B4-BE49-F238E27FC236}">
                <a16:creationId xmlns:a16="http://schemas.microsoft.com/office/drawing/2014/main" id="{6EA8EA76-CC85-1C8A-76D1-5FBC4F367C6E}"/>
              </a:ext>
            </a:extLst>
          </p:cNvPr>
          <p:cNvGrpSpPr/>
          <p:nvPr/>
        </p:nvGrpSpPr>
        <p:grpSpPr>
          <a:xfrm>
            <a:off x="0" y="423"/>
            <a:ext cx="9975813" cy="1271369"/>
            <a:chOff x="4972414" y="3256190"/>
            <a:chExt cx="7067075" cy="1123522"/>
          </a:xfrm>
        </p:grpSpPr>
        <p:sp>
          <p:nvSpPr>
            <p:cNvPr id="7" name="AutoShape 7" descr="21 Duong Linh">
              <a:extLst>
                <a:ext uri="{FF2B5EF4-FFF2-40B4-BE49-F238E27FC236}">
                  <a16:creationId xmlns:a16="http://schemas.microsoft.com/office/drawing/2014/main" id="{1096D0B3-B41C-50A1-3553-BD60CB73BE73}"/>
                </a:ext>
              </a:extLst>
            </p:cNvPr>
            <p:cNvSpPr/>
            <p:nvPr/>
          </p:nvSpPr>
          <p:spPr>
            <a:xfrm>
              <a:off x="4972414" y="3256190"/>
              <a:ext cx="6982858" cy="695109"/>
            </a:xfrm>
            <a:prstGeom prst="rect">
              <a:avLst/>
            </a:prstGeom>
            <a:solidFill>
              <a:srgbClr val="FFCE6D"/>
            </a:solidFill>
          </p:spPr>
        </p:sp>
        <p:sp>
          <p:nvSpPr>
            <p:cNvPr id="13" name="TextBox 13" descr="21 Duong Linh">
              <a:extLst>
                <a:ext uri="{FF2B5EF4-FFF2-40B4-BE49-F238E27FC236}">
                  <a16:creationId xmlns:a16="http://schemas.microsoft.com/office/drawing/2014/main" id="{E0AACE97-BEE5-6358-69CF-4ADED3984AC3}"/>
                </a:ext>
              </a:extLst>
            </p:cNvPr>
            <p:cNvSpPr txBox="1"/>
            <p:nvPr/>
          </p:nvSpPr>
          <p:spPr>
            <a:xfrm>
              <a:off x="5056632" y="3402072"/>
              <a:ext cx="6982857" cy="977640"/>
            </a:xfrm>
            <a:prstGeom prst="rect">
              <a:avLst/>
            </a:prstGeom>
          </p:spPr>
          <p:txBody>
            <a:bodyPr wrap="square" lIns="0" tIns="0" rIns="0" bIns="0" rtlCol="0" anchor="t">
              <a:spAutoFit/>
            </a:bodyPr>
            <a:lstStyle/>
            <a:p>
              <a:pPr>
                <a:lnSpc>
                  <a:spcPts val="3919"/>
                </a:lnSpc>
              </a:pPr>
              <a:r>
                <a:rPr lang="en-US" sz="3000" dirty="0">
                  <a:solidFill>
                    <a:srgbClr val="291B25"/>
                  </a:solidFill>
                  <a:latin typeface="Palatino Linotype" panose="02040502050505030304" pitchFamily="18" charset="0"/>
                  <a:cs typeface="Times New Roman" panose="02020603050405020304" pitchFamily="18" charset="0"/>
                </a:rPr>
                <a:t>II. QUY TẮC SỬ DỤNG HOÁ CHẤT AN TOÀN </a:t>
              </a:r>
            </a:p>
          </p:txBody>
        </p:sp>
      </p:grpSp>
      <p:graphicFrame>
        <p:nvGraphicFramePr>
          <p:cNvPr id="16" name="Table 15">
            <a:extLst>
              <a:ext uri="{FF2B5EF4-FFF2-40B4-BE49-F238E27FC236}">
                <a16:creationId xmlns:a16="http://schemas.microsoft.com/office/drawing/2014/main" id="{C8754A48-889F-B4CE-BB9B-F4BA145B459F}"/>
              </a:ext>
            </a:extLst>
          </p:cNvPr>
          <p:cNvGraphicFramePr>
            <a:graphicFrameLocks noGrp="1"/>
          </p:cNvGraphicFramePr>
          <p:nvPr>
            <p:extLst>
              <p:ext uri="{D42A27DB-BD31-4B8C-83A1-F6EECF244321}">
                <p14:modId xmlns:p14="http://schemas.microsoft.com/office/powerpoint/2010/main" val="115388973"/>
              </p:ext>
            </p:extLst>
          </p:nvPr>
        </p:nvGraphicFramePr>
        <p:xfrm>
          <a:off x="1487076" y="1390755"/>
          <a:ext cx="10363200" cy="5322690"/>
        </p:xfrm>
        <a:graphic>
          <a:graphicData uri="http://schemas.openxmlformats.org/drawingml/2006/table">
            <a:tbl>
              <a:tblPr firstRow="1" bandRow="1">
                <a:tableStyleId>{5C22544A-7EE6-4342-B048-85BDC9FD1C3A}</a:tableStyleId>
              </a:tblPr>
              <a:tblGrid>
                <a:gridCol w="5206134">
                  <a:extLst>
                    <a:ext uri="{9D8B030D-6E8A-4147-A177-3AD203B41FA5}">
                      <a16:colId xmlns:a16="http://schemas.microsoft.com/office/drawing/2014/main" val="1353869178"/>
                    </a:ext>
                  </a:extLst>
                </a:gridCol>
                <a:gridCol w="5157066">
                  <a:extLst>
                    <a:ext uri="{9D8B030D-6E8A-4147-A177-3AD203B41FA5}">
                      <a16:colId xmlns:a16="http://schemas.microsoft.com/office/drawing/2014/main" val="2691323076"/>
                    </a:ext>
                  </a:extLst>
                </a:gridCol>
              </a:tblGrid>
              <a:tr h="659250">
                <a:tc>
                  <a:txBody>
                    <a:bodyPr/>
                    <a:lstStyle/>
                    <a:p>
                      <a:r>
                        <a:rPr lang="en-VN" sz="2000" dirty="0">
                          <a:latin typeface="Palatino Linotype" panose="02040502050505030304" pitchFamily="18" charset="0"/>
                        </a:rPr>
                        <a:t>Những việc nên làm </a:t>
                      </a:r>
                    </a:p>
                  </a:txBody>
                  <a:tcPr/>
                </a:tc>
                <a:tc>
                  <a:txBody>
                    <a:bodyPr/>
                    <a:lstStyle/>
                    <a:p>
                      <a:r>
                        <a:rPr lang="en-US" sz="2000" dirty="0">
                          <a:latin typeface="Palatino Linotype" panose="02040502050505030304" pitchFamily="18" charset="0"/>
                        </a:rPr>
                        <a:t>N</a:t>
                      </a:r>
                      <a:r>
                        <a:rPr lang="en-VN" sz="2000" dirty="0">
                          <a:latin typeface="Palatino Linotype" panose="02040502050505030304" pitchFamily="18" charset="0"/>
                        </a:rPr>
                        <a:t>hững việc không nên làm </a:t>
                      </a:r>
                    </a:p>
                  </a:txBody>
                  <a:tcPr/>
                </a:tc>
                <a:extLst>
                  <a:ext uri="{0D108BD9-81ED-4DB2-BD59-A6C34878D82A}">
                    <a16:rowId xmlns:a16="http://schemas.microsoft.com/office/drawing/2014/main" val="2344888438"/>
                  </a:ext>
                </a:extLst>
              </a:tr>
              <a:tr h="4186759">
                <a:tc>
                  <a:txBody>
                    <a:bodyPr/>
                    <a:lstStyle/>
                    <a:p>
                      <a:pPr marL="342900" indent="-342900">
                        <a:buAutoNum type="arabicPeriod"/>
                      </a:pPr>
                      <a:r>
                        <a:rPr lang="en-VN" sz="2000" b="0" dirty="0">
                          <a:latin typeface="Palatino Linotype" panose="02040502050505030304" pitchFamily="18" charset="0"/>
                        </a:rPr>
                        <a:t>Đọc kĩ nhãn mác, không sử dụng hoá chất không có nhãn mác hoặc nhãn mác bị mờ. </a:t>
                      </a:r>
                    </a:p>
                    <a:p>
                      <a:pPr marL="342900" indent="-342900">
                        <a:buAutoNum type="arabicPeriod"/>
                      </a:pPr>
                      <a:r>
                        <a:rPr lang="en-VN" sz="2000" b="0" dirty="0">
                          <a:latin typeface="Palatino Linotype" panose="02040502050505030304" pitchFamily="18" charset="0"/>
                        </a:rPr>
                        <a:t> Tuân thủ theo đúng quy định và hướng dẫn của thầy cô giáo khi tiến hành thí nghiệm. </a:t>
                      </a:r>
                    </a:p>
                    <a:p>
                      <a:pPr marL="342900" indent="-342900">
                        <a:buAutoNum type="arabicPeriod"/>
                      </a:pPr>
                      <a:r>
                        <a:rPr lang="en-VN" sz="2000" b="0" dirty="0">
                          <a:latin typeface="Palatino Linotype" panose="02040502050505030304" pitchFamily="18" charset="0"/>
                        </a:rPr>
                        <a:t>Cần lưu ý khi sử dụng hoá chất nguy hiểm như sulfuric acid đặc và hoá chất dễ cháy như cồn. </a:t>
                      </a:r>
                    </a:p>
                    <a:p>
                      <a:pPr marL="342900" indent="-342900">
                        <a:buAutoNum type="arabicPeriod"/>
                      </a:pPr>
                      <a:r>
                        <a:rPr lang="en-VN" sz="2000" b="0" dirty="0">
                          <a:latin typeface="Palatino Linotype" panose="02040502050505030304" pitchFamily="18" charset="0"/>
                        </a:rPr>
                        <a:t>Sau khi lấy hoá chất xong cần phải đậy kín các lọ đựng hoá chất. </a:t>
                      </a:r>
                    </a:p>
                    <a:p>
                      <a:pPr marL="342900" indent="-342900">
                        <a:buAutoNum type="arabicPeriod"/>
                      </a:pPr>
                      <a:r>
                        <a:rPr lang="en-VN" sz="2000" b="0" dirty="0">
                          <a:latin typeface="Palatino Linotype" panose="02040502050505030304" pitchFamily="18" charset="0"/>
                        </a:rPr>
                        <a:t>Trong khi làm thí nghiệm, cần thông báo ngay cho thầy cô giáo nếu gặp sự cố cháy, nổ, đổ hoá chất, vỡ dụng cụ thí nghiệm. </a:t>
                      </a:r>
                    </a:p>
                  </a:txBody>
                  <a:tcPr/>
                </a:tc>
                <a:tc>
                  <a:txBody>
                    <a:bodyPr/>
                    <a:lstStyle/>
                    <a:p>
                      <a:pPr marL="342900" indent="-342900">
                        <a:buAutoNum type="arabicPeriod"/>
                      </a:pPr>
                      <a:r>
                        <a:rPr lang="en-US" sz="2000" b="0" dirty="0">
                          <a:latin typeface="Palatino Linotype" panose="02040502050505030304" pitchFamily="18" charset="0"/>
                        </a:rPr>
                        <a:t>N</a:t>
                      </a:r>
                      <a:r>
                        <a:rPr lang="en-VN" sz="2000" b="0" dirty="0">
                          <a:latin typeface="Palatino Linotype" panose="02040502050505030304" pitchFamily="18" charset="0"/>
                        </a:rPr>
                        <a:t>gửi, nếm các hoá chất </a:t>
                      </a:r>
                    </a:p>
                    <a:p>
                      <a:pPr marL="342900" indent="-342900">
                        <a:buAutoNum type="arabicPeriod"/>
                      </a:pPr>
                      <a:r>
                        <a:rPr lang="en-VN" sz="2000" b="0" dirty="0">
                          <a:latin typeface="Palatino Linotype" panose="02040502050505030304" pitchFamily="18" charset="0"/>
                        </a:rPr>
                        <a:t>Tự tiện sử dụng các hoá chất </a:t>
                      </a:r>
                    </a:p>
                    <a:p>
                      <a:pPr marL="342900" indent="-342900">
                        <a:buAutoNum type="arabicPeriod"/>
                      </a:pPr>
                      <a:r>
                        <a:rPr lang="en-VN" sz="2000" b="0" dirty="0">
                          <a:latin typeface="Palatino Linotype" panose="02040502050505030304" pitchFamily="18" charset="0"/>
                        </a:rPr>
                        <a:t>Tự ý mang hoá chất ra khỏi vị trí làm việc </a:t>
                      </a:r>
                    </a:p>
                    <a:p>
                      <a:pPr marL="342900" indent="-342900">
                        <a:buAutoNum type="arabicPeriod"/>
                      </a:pPr>
                      <a:r>
                        <a:rPr lang="en-VN" sz="2000" b="0" dirty="0">
                          <a:latin typeface="Palatino Linotype" panose="02040502050505030304" pitchFamily="18" charset="0"/>
                        </a:rPr>
                        <a:t>Ăn uống trong phòng thực hành</a:t>
                      </a:r>
                    </a:p>
                    <a:p>
                      <a:pPr marL="342900" indent="-342900">
                        <a:buAutoNum type="arabicPeriod"/>
                      </a:pPr>
                      <a:r>
                        <a:rPr lang="en-VN" sz="2000" b="0" dirty="0">
                          <a:latin typeface="Palatino Linotype" panose="02040502050505030304" pitchFamily="18" charset="0"/>
                        </a:rPr>
                        <a:t>Chạy, nhảy làm mất trật tự</a:t>
                      </a:r>
                    </a:p>
                    <a:p>
                      <a:pPr marL="342900" indent="-342900">
                        <a:buAutoNum type="arabicPeriod"/>
                      </a:pPr>
                      <a:r>
                        <a:rPr lang="en-VN" sz="2000" b="0" dirty="0">
                          <a:latin typeface="Palatino Linotype" panose="02040502050505030304" pitchFamily="18" charset="0"/>
                        </a:rPr>
                        <a:t>Nghiêng hai đèn cồn vào nhau để lấy lửa </a:t>
                      </a:r>
                    </a:p>
                    <a:p>
                      <a:pPr marL="342900" indent="-342900">
                        <a:buAutoNum type="arabicPeriod"/>
                      </a:pPr>
                      <a:r>
                        <a:rPr lang="en-VN" sz="2000" b="0" dirty="0">
                          <a:latin typeface="Palatino Linotype" panose="02040502050505030304" pitchFamily="18" charset="0"/>
                        </a:rPr>
                        <a:t>Đỗ hoá chất trực tiếp vào cống thoát nước hoặc đổ ra môi trường</a:t>
                      </a:r>
                    </a:p>
                    <a:p>
                      <a:pPr marL="342900" indent="-342900">
                        <a:buAutoNum type="arabicPeriod"/>
                      </a:pPr>
                      <a:r>
                        <a:rPr lang="en-VN" sz="2000" b="0" dirty="0">
                          <a:latin typeface="Palatino Linotype" panose="02040502050505030304" pitchFamily="18" charset="0"/>
                        </a:rPr>
                        <a:t>Sử dụng tay để tiếp xúc trực tiếp với hoá chất</a:t>
                      </a:r>
                    </a:p>
                  </a:txBody>
                  <a:tcPr/>
                </a:tc>
                <a:extLst>
                  <a:ext uri="{0D108BD9-81ED-4DB2-BD59-A6C34878D82A}">
                    <a16:rowId xmlns:a16="http://schemas.microsoft.com/office/drawing/2014/main" val="1253768931"/>
                  </a:ext>
                </a:extLst>
              </a:tr>
            </a:tbl>
          </a:graphicData>
        </a:graphic>
      </p:graphicFrame>
    </p:spTree>
    <p:extLst>
      <p:ext uri="{BB962C8B-B14F-4D97-AF65-F5344CB8AC3E}">
        <p14:creationId xmlns:p14="http://schemas.microsoft.com/office/powerpoint/2010/main" val="53953120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265E4-951C-3826-E364-515B53ABBA6F}"/>
            </a:ext>
          </a:extLst>
        </p:cNvPr>
        <p:cNvGrpSpPr/>
        <p:nvPr/>
      </p:nvGrpSpPr>
      <p:grpSpPr>
        <a:xfrm>
          <a:off x="0" y="0"/>
          <a:ext cx="0" cy="0"/>
          <a:chOff x="0" y="0"/>
          <a:chExt cx="0" cy="0"/>
        </a:xfrm>
      </p:grpSpPr>
      <p:sp>
        <p:nvSpPr>
          <p:cNvPr id="2" name="AutoShape 2" descr="21 Duong Linh">
            <a:extLst>
              <a:ext uri="{FF2B5EF4-FFF2-40B4-BE49-F238E27FC236}">
                <a16:creationId xmlns:a16="http://schemas.microsoft.com/office/drawing/2014/main" id="{92C4E4D7-CDED-009D-98D1-6085B7FAEC30}"/>
              </a:ext>
            </a:extLst>
          </p:cNvPr>
          <p:cNvSpPr/>
          <p:nvPr/>
        </p:nvSpPr>
        <p:spPr>
          <a:xfrm rot="-5400000">
            <a:off x="5273077" y="-1552541"/>
            <a:ext cx="6270970" cy="9192481"/>
          </a:xfrm>
          <a:prstGeom prst="rect">
            <a:avLst/>
          </a:prstGeom>
          <a:solidFill>
            <a:srgbClr val="FFFFFF"/>
          </a:solidFill>
        </p:spPr>
      </p:sp>
      <p:pic>
        <p:nvPicPr>
          <p:cNvPr id="3" name="Picture 3" descr="21 Duong Linh">
            <a:extLst>
              <a:ext uri="{FF2B5EF4-FFF2-40B4-BE49-F238E27FC236}">
                <a16:creationId xmlns:a16="http://schemas.microsoft.com/office/drawing/2014/main" id="{10069FF8-2D62-14A7-BE55-7E2A2CF078D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265" r="24422"/>
          <a:stretch/>
        </p:blipFill>
        <p:spPr>
          <a:xfrm>
            <a:off x="4179172" y="-91784"/>
            <a:ext cx="8825628" cy="6419778"/>
          </a:xfrm>
          <a:prstGeom prst="rect">
            <a:avLst/>
          </a:prstGeom>
        </p:spPr>
      </p:pic>
      <p:pic>
        <p:nvPicPr>
          <p:cNvPr id="4" name="Picture 4" descr="21 Duong Linh">
            <a:extLst>
              <a:ext uri="{FF2B5EF4-FFF2-40B4-BE49-F238E27FC236}">
                <a16:creationId xmlns:a16="http://schemas.microsoft.com/office/drawing/2014/main" id="{501FC23E-6157-35E3-28E3-1E8AB00D4887}"/>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2869"/>
          <a:stretch/>
        </p:blipFill>
        <p:spPr>
          <a:xfrm rot="-5400000" flipV="1">
            <a:off x="3344000" y="-1772315"/>
            <a:ext cx="6179186" cy="11444785"/>
          </a:xfrm>
          <a:prstGeom prst="rect">
            <a:avLst/>
          </a:prstGeom>
        </p:spPr>
      </p:pic>
      <p:pic>
        <p:nvPicPr>
          <p:cNvPr id="6" name="Picture 6" descr="21 Duong Linh">
            <a:extLst>
              <a:ext uri="{FF2B5EF4-FFF2-40B4-BE49-F238E27FC236}">
                <a16:creationId xmlns:a16="http://schemas.microsoft.com/office/drawing/2014/main" id="{9149007A-CEBB-5339-C440-943A7BAAFC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530600" y="636108"/>
            <a:ext cx="3138076" cy="748944"/>
          </a:xfrm>
          <a:prstGeom prst="rect">
            <a:avLst/>
          </a:prstGeom>
        </p:spPr>
      </p:pic>
      <p:pic>
        <p:nvPicPr>
          <p:cNvPr id="9" name="Picture 9" descr="21 Duong Linh">
            <a:extLst>
              <a:ext uri="{FF2B5EF4-FFF2-40B4-BE49-F238E27FC236}">
                <a16:creationId xmlns:a16="http://schemas.microsoft.com/office/drawing/2014/main" id="{737EA233-D32F-891B-AE75-7025728EB6D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38379">
            <a:off x="2757438" y="4498335"/>
            <a:ext cx="1135607" cy="2131685"/>
          </a:xfrm>
          <a:prstGeom prst="rect">
            <a:avLst/>
          </a:prstGeom>
        </p:spPr>
      </p:pic>
      <p:pic>
        <p:nvPicPr>
          <p:cNvPr id="10" name="Picture 10" descr="21 Duong Linh">
            <a:extLst>
              <a:ext uri="{FF2B5EF4-FFF2-40B4-BE49-F238E27FC236}">
                <a16:creationId xmlns:a16="http://schemas.microsoft.com/office/drawing/2014/main" id="{B43B88F5-75B9-D330-D755-B66AE0C81E1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4689" flipH="1">
            <a:off x="3750163" y="5139414"/>
            <a:ext cx="679427" cy="1448391"/>
          </a:xfrm>
          <a:prstGeom prst="rect">
            <a:avLst/>
          </a:prstGeom>
        </p:spPr>
      </p:pic>
      <p:sp>
        <p:nvSpPr>
          <p:cNvPr id="5" name="TextBox 4" descr="21 Duong Linh">
            <a:extLst>
              <a:ext uri="{FF2B5EF4-FFF2-40B4-BE49-F238E27FC236}">
                <a16:creationId xmlns:a16="http://schemas.microsoft.com/office/drawing/2014/main" id="{B2A25844-30C2-9635-1B88-969CED44F7CC}"/>
              </a:ext>
            </a:extLst>
          </p:cNvPr>
          <p:cNvSpPr txBox="1"/>
          <p:nvPr/>
        </p:nvSpPr>
        <p:spPr>
          <a:xfrm>
            <a:off x="154754" y="-24781"/>
            <a:ext cx="12850045" cy="1179618"/>
          </a:xfrm>
          <a:prstGeom prst="rect">
            <a:avLst/>
          </a:prstGeom>
        </p:spPr>
        <p:txBody>
          <a:bodyPr wrap="square" lIns="0" tIns="0" rIns="0" bIns="0" rtlCol="0" anchor="t">
            <a:spAutoFit/>
          </a:bodyPr>
          <a:lstStyle/>
          <a:p>
            <a:pPr>
              <a:lnSpc>
                <a:spcPts val="4800"/>
              </a:lnSpc>
            </a:pPr>
            <a:r>
              <a:rPr lang="en-US" sz="3000" dirty="0">
                <a:solidFill>
                  <a:srgbClr val="002060"/>
                </a:solidFill>
                <a:latin typeface="Palatino Linotype" panose="02040502050505030304" pitchFamily="18" charset="0"/>
              </a:rPr>
              <a:t>III. 	THIẾT BỊ ĐIỆN </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linh</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kiện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và</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thiết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bị</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cơ</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bản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trong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môn</a:t>
            </a:r>
            <a:r>
              <a:rPr lang="en-US" sz="3000" dirty="0">
                <a:solidFill>
                  <a:srgbClr val="002060"/>
                </a:solidFill>
                <a:latin typeface="Palatino Linotype" panose="02040502050505030304" pitchFamily="18" charset="0"/>
              </a:rPr>
              <a:t> KHTN 8</a:t>
            </a:r>
          </a:p>
        </p:txBody>
      </p:sp>
      <p:sp>
        <p:nvSpPr>
          <p:cNvPr id="8" name="Cloud Callout 7">
            <a:extLst>
              <a:ext uri="{FF2B5EF4-FFF2-40B4-BE49-F238E27FC236}">
                <a16:creationId xmlns:a16="http://schemas.microsoft.com/office/drawing/2014/main" id="{ED4ACA52-7AF5-5AD0-7D0B-39F41BB41992}"/>
              </a:ext>
            </a:extLst>
          </p:cNvPr>
          <p:cNvSpPr/>
          <p:nvPr/>
        </p:nvSpPr>
        <p:spPr>
          <a:xfrm>
            <a:off x="4428713" y="1380448"/>
            <a:ext cx="7402745" cy="363046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1" name="Picture 10">
            <a:extLst>
              <a:ext uri="{FF2B5EF4-FFF2-40B4-BE49-F238E27FC236}">
                <a16:creationId xmlns:a16="http://schemas.microsoft.com/office/drawing/2014/main" id="{B5C21145-1B98-53CF-A3BF-802EA8DD0F6F}"/>
              </a:ext>
            </a:extLst>
          </p:cNvPr>
          <p:cNvPicPr>
            <a:picLocks noChangeAspect="1"/>
          </p:cNvPicPr>
          <p:nvPr/>
        </p:nvPicPr>
        <p:blipFill>
          <a:blip r:embed="rId13"/>
          <a:stretch>
            <a:fillRect/>
          </a:stretch>
        </p:blipFill>
        <p:spPr>
          <a:xfrm>
            <a:off x="4469239" y="4838176"/>
            <a:ext cx="1993258" cy="2175973"/>
          </a:xfrm>
          <a:prstGeom prst="rect">
            <a:avLst/>
          </a:prstGeom>
        </p:spPr>
      </p:pic>
      <p:sp>
        <p:nvSpPr>
          <p:cNvPr id="12" name="TextBox 11">
            <a:extLst>
              <a:ext uri="{FF2B5EF4-FFF2-40B4-BE49-F238E27FC236}">
                <a16:creationId xmlns:a16="http://schemas.microsoft.com/office/drawing/2014/main" id="{8001E1AD-6869-3AEF-7B9E-79DE10E6BE13}"/>
              </a:ext>
            </a:extLst>
          </p:cNvPr>
          <p:cNvSpPr txBox="1"/>
          <p:nvPr/>
        </p:nvSpPr>
        <p:spPr>
          <a:xfrm>
            <a:off x="5440052" y="2489701"/>
            <a:ext cx="5708758" cy="1015663"/>
          </a:xfrm>
          <a:prstGeom prst="rect">
            <a:avLst/>
          </a:prstGeom>
          <a:noFill/>
        </p:spPr>
        <p:txBody>
          <a:bodyPr wrap="square">
            <a:spAutoFit/>
          </a:bodyPr>
          <a:lstStyle/>
          <a:p>
            <a:r>
              <a:rPr lang="en-VN" sz="3000" dirty="0">
                <a:solidFill>
                  <a:schemeClr val="bg1"/>
                </a:solidFill>
                <a:latin typeface="Palatino Linotype" panose="02040502050505030304" pitchFamily="18" charset="0"/>
              </a:rPr>
              <a:t>Hãy kể tên một số thiết bị điện trong gia đình em </a:t>
            </a:r>
          </a:p>
        </p:txBody>
      </p:sp>
    </p:spTree>
    <p:extLst>
      <p:ext uri="{BB962C8B-B14F-4D97-AF65-F5344CB8AC3E}">
        <p14:creationId xmlns:p14="http://schemas.microsoft.com/office/powerpoint/2010/main" val="32991844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5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083CC-C41B-3BE3-2706-ABAED8D8F0A8}"/>
            </a:ext>
          </a:extLst>
        </p:cNvPr>
        <p:cNvGrpSpPr/>
        <p:nvPr/>
      </p:nvGrpSpPr>
      <p:grpSpPr>
        <a:xfrm>
          <a:off x="0" y="0"/>
          <a:ext cx="0" cy="0"/>
          <a:chOff x="0" y="0"/>
          <a:chExt cx="0" cy="0"/>
        </a:xfrm>
      </p:grpSpPr>
      <p:sp>
        <p:nvSpPr>
          <p:cNvPr id="2" name="AutoShape 2" descr="21 Duong Linh">
            <a:extLst>
              <a:ext uri="{FF2B5EF4-FFF2-40B4-BE49-F238E27FC236}">
                <a16:creationId xmlns:a16="http://schemas.microsoft.com/office/drawing/2014/main" id="{DF03E30D-BF04-576C-3D16-A1260D62AD4E}"/>
              </a:ext>
            </a:extLst>
          </p:cNvPr>
          <p:cNvSpPr/>
          <p:nvPr/>
        </p:nvSpPr>
        <p:spPr>
          <a:xfrm rot="-5400000">
            <a:off x="5273077" y="-1552541"/>
            <a:ext cx="6270970" cy="9192481"/>
          </a:xfrm>
          <a:prstGeom prst="rect">
            <a:avLst/>
          </a:prstGeom>
          <a:solidFill>
            <a:srgbClr val="FFFFFF"/>
          </a:solidFill>
        </p:spPr>
      </p:sp>
      <p:pic>
        <p:nvPicPr>
          <p:cNvPr id="3" name="Picture 3" descr="21 Duong Linh">
            <a:extLst>
              <a:ext uri="{FF2B5EF4-FFF2-40B4-BE49-F238E27FC236}">
                <a16:creationId xmlns:a16="http://schemas.microsoft.com/office/drawing/2014/main" id="{161C759F-B88C-F611-91BD-A468290ECD5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265" r="24422"/>
          <a:stretch/>
        </p:blipFill>
        <p:spPr>
          <a:xfrm>
            <a:off x="4179172" y="-91784"/>
            <a:ext cx="8825628" cy="6419778"/>
          </a:xfrm>
          <a:prstGeom prst="rect">
            <a:avLst/>
          </a:prstGeom>
        </p:spPr>
      </p:pic>
      <p:pic>
        <p:nvPicPr>
          <p:cNvPr id="4" name="Picture 4" descr="21 Duong Linh">
            <a:extLst>
              <a:ext uri="{FF2B5EF4-FFF2-40B4-BE49-F238E27FC236}">
                <a16:creationId xmlns:a16="http://schemas.microsoft.com/office/drawing/2014/main" id="{D0CD205E-A0C1-93BD-9460-6BCC97802DF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2869"/>
          <a:stretch/>
        </p:blipFill>
        <p:spPr>
          <a:xfrm rot="-5400000" flipV="1">
            <a:off x="3344000" y="-1772315"/>
            <a:ext cx="6179186" cy="11444785"/>
          </a:xfrm>
          <a:prstGeom prst="rect">
            <a:avLst/>
          </a:prstGeom>
        </p:spPr>
      </p:pic>
      <p:pic>
        <p:nvPicPr>
          <p:cNvPr id="6" name="Picture 6" descr="21 Duong Linh">
            <a:extLst>
              <a:ext uri="{FF2B5EF4-FFF2-40B4-BE49-F238E27FC236}">
                <a16:creationId xmlns:a16="http://schemas.microsoft.com/office/drawing/2014/main" id="{5A0BE6BA-9CF5-D5B2-2E84-06815AEB7E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530600" y="636108"/>
            <a:ext cx="3138076" cy="748944"/>
          </a:xfrm>
          <a:prstGeom prst="rect">
            <a:avLst/>
          </a:prstGeom>
        </p:spPr>
      </p:pic>
      <p:pic>
        <p:nvPicPr>
          <p:cNvPr id="9" name="Picture 9" descr="21 Duong Linh">
            <a:extLst>
              <a:ext uri="{FF2B5EF4-FFF2-40B4-BE49-F238E27FC236}">
                <a16:creationId xmlns:a16="http://schemas.microsoft.com/office/drawing/2014/main" id="{1F4C4AD8-E33A-9C70-D60E-7B769E5B43E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38379">
            <a:off x="266314" y="4961990"/>
            <a:ext cx="1135607" cy="2131685"/>
          </a:xfrm>
          <a:prstGeom prst="rect">
            <a:avLst/>
          </a:prstGeom>
        </p:spPr>
      </p:pic>
      <p:pic>
        <p:nvPicPr>
          <p:cNvPr id="10" name="Picture 10" descr="21 Duong Linh">
            <a:extLst>
              <a:ext uri="{FF2B5EF4-FFF2-40B4-BE49-F238E27FC236}">
                <a16:creationId xmlns:a16="http://schemas.microsoft.com/office/drawing/2014/main" id="{8F72F21D-1103-DB2A-8A7F-3A67F2512E2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4689" flipH="1">
            <a:off x="1069649" y="5650283"/>
            <a:ext cx="679427" cy="1448391"/>
          </a:xfrm>
          <a:prstGeom prst="rect">
            <a:avLst/>
          </a:prstGeom>
        </p:spPr>
      </p:pic>
      <p:sp>
        <p:nvSpPr>
          <p:cNvPr id="5" name="TextBox 4" descr="21 Duong Linh">
            <a:extLst>
              <a:ext uri="{FF2B5EF4-FFF2-40B4-BE49-F238E27FC236}">
                <a16:creationId xmlns:a16="http://schemas.microsoft.com/office/drawing/2014/main" id="{68D47BA6-919B-B60B-2AFE-87CE003FB308}"/>
              </a:ext>
            </a:extLst>
          </p:cNvPr>
          <p:cNvSpPr txBox="1"/>
          <p:nvPr/>
        </p:nvSpPr>
        <p:spPr>
          <a:xfrm>
            <a:off x="154754" y="-24781"/>
            <a:ext cx="12850045" cy="1179618"/>
          </a:xfrm>
          <a:prstGeom prst="rect">
            <a:avLst/>
          </a:prstGeom>
        </p:spPr>
        <p:txBody>
          <a:bodyPr wrap="square" lIns="0" tIns="0" rIns="0" bIns="0" rtlCol="0" anchor="t">
            <a:spAutoFit/>
          </a:bodyPr>
          <a:lstStyle/>
          <a:p>
            <a:pPr>
              <a:lnSpc>
                <a:spcPts val="4800"/>
              </a:lnSpc>
            </a:pPr>
            <a:r>
              <a:rPr lang="en-US" sz="3000" dirty="0">
                <a:solidFill>
                  <a:srgbClr val="002060"/>
                </a:solidFill>
                <a:latin typeface="Palatino Linotype" panose="02040502050505030304" pitchFamily="18" charset="0"/>
              </a:rPr>
              <a:t>III. 	THIẾT BỊ ĐIỆN </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linh</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kiện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và</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thiết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bị</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cơ</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bản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trong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môn</a:t>
            </a:r>
            <a:r>
              <a:rPr lang="en-US" sz="3000" dirty="0">
                <a:solidFill>
                  <a:srgbClr val="002060"/>
                </a:solidFill>
                <a:latin typeface="Palatino Linotype" panose="02040502050505030304" pitchFamily="18" charset="0"/>
              </a:rPr>
              <a:t> KHTN 8</a:t>
            </a:r>
          </a:p>
        </p:txBody>
      </p:sp>
      <p:sp>
        <p:nvSpPr>
          <p:cNvPr id="13" name="Oval 12">
            <a:extLst>
              <a:ext uri="{FF2B5EF4-FFF2-40B4-BE49-F238E27FC236}">
                <a16:creationId xmlns:a16="http://schemas.microsoft.com/office/drawing/2014/main" id="{E029CBD2-B7CC-DE32-EA5D-7C2B8E12087E}"/>
              </a:ext>
            </a:extLst>
          </p:cNvPr>
          <p:cNvSpPr/>
          <p:nvPr/>
        </p:nvSpPr>
        <p:spPr>
          <a:xfrm>
            <a:off x="5681287" y="6327994"/>
            <a:ext cx="516313" cy="4156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graphicFrame>
        <p:nvGraphicFramePr>
          <p:cNvPr id="16" name="Table 15">
            <a:extLst>
              <a:ext uri="{FF2B5EF4-FFF2-40B4-BE49-F238E27FC236}">
                <a16:creationId xmlns:a16="http://schemas.microsoft.com/office/drawing/2014/main" id="{D90EF3F0-B2C8-7E4F-54D3-B7439042D830}"/>
              </a:ext>
            </a:extLst>
          </p:cNvPr>
          <p:cNvGraphicFramePr>
            <a:graphicFrameLocks noGrp="1"/>
          </p:cNvGraphicFramePr>
          <p:nvPr>
            <p:extLst>
              <p:ext uri="{D42A27DB-BD31-4B8C-83A1-F6EECF244321}">
                <p14:modId xmlns:p14="http://schemas.microsoft.com/office/powerpoint/2010/main" val="2357146103"/>
              </p:ext>
            </p:extLst>
          </p:nvPr>
        </p:nvGraphicFramePr>
        <p:xfrm>
          <a:off x="1772486" y="1221840"/>
          <a:ext cx="9821334" cy="5836920"/>
        </p:xfrm>
        <a:graphic>
          <a:graphicData uri="http://schemas.openxmlformats.org/drawingml/2006/table">
            <a:tbl>
              <a:tblPr firstRow="1" bandRow="1">
                <a:tableStyleId>{7DF18680-E054-41AD-8BC1-D1AEF772440D}</a:tableStyleId>
              </a:tblPr>
              <a:tblGrid>
                <a:gridCol w="4910667">
                  <a:extLst>
                    <a:ext uri="{9D8B030D-6E8A-4147-A177-3AD203B41FA5}">
                      <a16:colId xmlns:a16="http://schemas.microsoft.com/office/drawing/2014/main" val="518143294"/>
                    </a:ext>
                  </a:extLst>
                </a:gridCol>
                <a:gridCol w="4910667">
                  <a:extLst>
                    <a:ext uri="{9D8B030D-6E8A-4147-A177-3AD203B41FA5}">
                      <a16:colId xmlns:a16="http://schemas.microsoft.com/office/drawing/2014/main" val="2667722154"/>
                    </a:ext>
                  </a:extLst>
                </a:gridCol>
              </a:tblGrid>
              <a:tr h="533400">
                <a:tc>
                  <a:txBody>
                    <a:bodyPr/>
                    <a:lstStyle/>
                    <a:p>
                      <a:r>
                        <a:rPr lang="en-VN" sz="1900" dirty="0">
                          <a:latin typeface="Palatino Linotype" panose="02040502050505030304" pitchFamily="18" charset="0"/>
                        </a:rPr>
                        <a:t>CỘT A</a:t>
                      </a:r>
                    </a:p>
                  </a:txBody>
                  <a:tcPr/>
                </a:tc>
                <a:tc>
                  <a:txBody>
                    <a:bodyPr/>
                    <a:lstStyle/>
                    <a:p>
                      <a:r>
                        <a:rPr lang="en-VN" sz="1900" dirty="0">
                          <a:latin typeface="Palatino Linotype" panose="02040502050505030304" pitchFamily="18" charset="0"/>
                        </a:rPr>
                        <a:t>CỘT B</a:t>
                      </a:r>
                    </a:p>
                  </a:txBody>
                  <a:tcPr/>
                </a:tc>
                <a:extLst>
                  <a:ext uri="{0D108BD9-81ED-4DB2-BD59-A6C34878D82A}">
                    <a16:rowId xmlns:a16="http://schemas.microsoft.com/office/drawing/2014/main" val="2988990515"/>
                  </a:ext>
                </a:extLst>
              </a:tr>
              <a:tr h="2160558">
                <a:tc>
                  <a:txBody>
                    <a:bodyPr/>
                    <a:lstStyle/>
                    <a:p>
                      <a:pPr marL="342900" indent="-342900">
                        <a:buAutoNum type="arabicPeriod"/>
                      </a:pPr>
                      <a:r>
                        <a:rPr lang="en-VN" sz="1900" dirty="0">
                          <a:latin typeface="Palatino Linotype" panose="02040502050505030304" pitchFamily="18" charset="0"/>
                        </a:rPr>
                        <a:t>Điện trở, biến trở</a:t>
                      </a:r>
                    </a:p>
                    <a:p>
                      <a:pPr marL="342900" indent="-342900">
                        <a:buAutoNum type="arabicPeriod"/>
                      </a:pPr>
                      <a:r>
                        <a:rPr lang="en-VN" sz="1900" dirty="0">
                          <a:latin typeface="Palatino Linotype" panose="02040502050505030304" pitchFamily="18" charset="0"/>
                        </a:rPr>
                        <a:t>Diot và diot phát quang</a:t>
                      </a:r>
                    </a:p>
                    <a:p>
                      <a:pPr marL="342900" indent="-342900">
                        <a:buAutoNum type="arabicPeriod"/>
                      </a:pPr>
                      <a:r>
                        <a:rPr lang="en-VN" sz="1900" dirty="0">
                          <a:latin typeface="Palatino Linotype" panose="02040502050505030304" pitchFamily="18" charset="0"/>
                        </a:rPr>
                        <a:t>Pin</a:t>
                      </a:r>
                    </a:p>
                    <a:p>
                      <a:pPr marL="342900" indent="-342900">
                        <a:buAutoNum type="arabicPeriod"/>
                      </a:pPr>
                      <a:r>
                        <a:rPr lang="en-VN" sz="1900" dirty="0">
                          <a:latin typeface="Palatino Linotype" panose="02040502050505030304" pitchFamily="18" charset="0"/>
                        </a:rPr>
                        <a:t>Oát kế</a:t>
                      </a:r>
                    </a:p>
                    <a:p>
                      <a:pPr marL="342900" indent="-342900">
                        <a:buAutoNum type="arabicPeriod"/>
                      </a:pPr>
                      <a:r>
                        <a:rPr lang="en-VN" sz="1900" dirty="0">
                          <a:latin typeface="Palatino Linotype" panose="02040502050505030304" pitchFamily="18" charset="0"/>
                        </a:rPr>
                        <a:t>Công tắt</a:t>
                      </a:r>
                    </a:p>
                    <a:p>
                      <a:pPr marL="342900" indent="-342900">
                        <a:buAutoNum type="arabicPeriod"/>
                      </a:pPr>
                      <a:r>
                        <a:rPr lang="en-VN" sz="1900" dirty="0">
                          <a:latin typeface="Palatino Linotype" panose="02040502050505030304" pitchFamily="18" charset="0"/>
                        </a:rPr>
                        <a:t>Cầu chì </a:t>
                      </a:r>
                    </a:p>
                    <a:p>
                      <a:pPr marL="342900" indent="-342900">
                        <a:buAutoNum type="arabicPeriod"/>
                      </a:pPr>
                      <a:r>
                        <a:rPr lang="en-VN" sz="1900" dirty="0">
                          <a:latin typeface="Palatino Linotype" panose="02040502050505030304" pitchFamily="18" charset="0"/>
                        </a:rPr>
                        <a:t>Một số đồng hồ đo điện cơ bản </a:t>
                      </a:r>
                    </a:p>
                  </a:txBody>
                  <a:tcPr/>
                </a:tc>
                <a:tc>
                  <a:txBody>
                    <a:bodyPr/>
                    <a:lstStyle/>
                    <a:p>
                      <a:pPr marL="342900" indent="-342900">
                        <a:buAutoNum type="alphaLcParenR"/>
                      </a:pPr>
                      <a:r>
                        <a:rPr lang="en-US" sz="1900" dirty="0" err="1">
                          <a:latin typeface="Palatino Linotype" panose="02040502050505030304" pitchFamily="18" charset="0"/>
                        </a:rPr>
                        <a:t>Có</a:t>
                      </a:r>
                      <a:r>
                        <a:rPr lang="en-US" sz="1900" dirty="0">
                          <a:latin typeface="Palatino Linotype" panose="02040502050505030304" pitchFamily="18" charset="0"/>
                        </a:rPr>
                        <a:t> </a:t>
                      </a:r>
                      <a:r>
                        <a:rPr lang="en-US" sz="1900" dirty="0" err="1">
                          <a:latin typeface="Palatino Linotype" panose="02040502050505030304" pitchFamily="18" charset="0"/>
                        </a:rPr>
                        <a:t>tác</a:t>
                      </a:r>
                      <a:r>
                        <a:rPr lang="en-US" sz="1900" dirty="0">
                          <a:latin typeface="Palatino Linotype" panose="02040502050505030304" pitchFamily="18" charset="0"/>
                        </a:rPr>
                        <a:t> dung </a:t>
                      </a:r>
                      <a:r>
                        <a:rPr lang="en-US" sz="1900" dirty="0" err="1">
                          <a:latin typeface="Palatino Linotype" panose="02040502050505030304" pitchFamily="18" charset="0"/>
                        </a:rPr>
                        <a:t>làm</a:t>
                      </a:r>
                      <a:r>
                        <a:rPr lang="en-US" sz="1900" dirty="0">
                          <a:latin typeface="Palatino Linotype" panose="02040502050505030304" pitchFamily="18" charset="0"/>
                        </a:rPr>
                        <a:t> </a:t>
                      </a:r>
                      <a:r>
                        <a:rPr lang="en-US" sz="1900" dirty="0" err="1">
                          <a:latin typeface="Palatino Linotype" panose="02040502050505030304" pitchFamily="18" charset="0"/>
                        </a:rPr>
                        <a:t>cản</a:t>
                      </a:r>
                      <a:r>
                        <a:rPr lang="en-US" sz="1900" dirty="0">
                          <a:latin typeface="Palatino Linotype" panose="02040502050505030304" pitchFamily="18" charset="0"/>
                        </a:rPr>
                        <a:t> </a:t>
                      </a:r>
                      <a:r>
                        <a:rPr lang="en-US" sz="1900" dirty="0" err="1">
                          <a:latin typeface="Palatino Linotype" panose="02040502050505030304" pitchFamily="18" charset="0"/>
                        </a:rPr>
                        <a:t>trở</a:t>
                      </a:r>
                      <a:r>
                        <a:rPr lang="en-US" sz="1900" dirty="0">
                          <a:latin typeface="Palatino Linotype" panose="02040502050505030304" pitchFamily="18" charset="0"/>
                        </a:rPr>
                        <a:t> </a:t>
                      </a:r>
                      <a:r>
                        <a:rPr lang="en-US" sz="1900" dirty="0" err="1">
                          <a:latin typeface="Palatino Linotype" panose="02040502050505030304" pitchFamily="18" charset="0"/>
                        </a:rPr>
                        <a:t>dòng</a:t>
                      </a:r>
                      <a:r>
                        <a:rPr lang="en-US" sz="1900" dirty="0">
                          <a:latin typeface="Palatino Linotype" panose="02040502050505030304" pitchFamily="18" charset="0"/>
                        </a:rPr>
                        <a:t> </a:t>
                      </a:r>
                      <a:r>
                        <a:rPr lang="en-US" sz="1900" dirty="0" err="1">
                          <a:latin typeface="Palatino Linotype" panose="02040502050505030304" pitchFamily="18" charset="0"/>
                        </a:rPr>
                        <a:t>điện</a:t>
                      </a:r>
                      <a:endParaRPr lang="en-US" sz="1900" dirty="0">
                        <a:latin typeface="Palatino Linotype" panose="02040502050505030304" pitchFamily="18" charset="0"/>
                      </a:endParaRPr>
                    </a:p>
                    <a:p>
                      <a:pPr marL="342900" indent="-342900">
                        <a:buAutoNum type="alphaLcParenR"/>
                      </a:pPr>
                      <a:r>
                        <a:rPr lang="en-US" sz="1900" dirty="0">
                          <a:latin typeface="Palatino Linotype" panose="02040502050505030304" pitchFamily="18" charset="0"/>
                        </a:rPr>
                        <a:t>Cung </a:t>
                      </a:r>
                      <a:r>
                        <a:rPr lang="en-US" sz="1900" dirty="0" err="1">
                          <a:latin typeface="Palatino Linotype" panose="02040502050505030304" pitchFamily="18" charset="0"/>
                        </a:rPr>
                        <a:t>cấp</a:t>
                      </a:r>
                      <a:r>
                        <a:rPr lang="en-US" sz="1900" dirty="0">
                          <a:latin typeface="Palatino Linotype" panose="02040502050505030304" pitchFamily="18" charset="0"/>
                        </a:rPr>
                        <a:t> </a:t>
                      </a:r>
                      <a:r>
                        <a:rPr lang="en-US" sz="1900" dirty="0" err="1">
                          <a:latin typeface="Palatino Linotype" panose="02040502050505030304" pitchFamily="18" charset="0"/>
                        </a:rPr>
                        <a:t>năng</a:t>
                      </a:r>
                      <a:r>
                        <a:rPr lang="en-US" sz="1900" dirty="0">
                          <a:latin typeface="Palatino Linotype" panose="02040502050505030304" pitchFamily="18" charset="0"/>
                        </a:rPr>
                        <a:t> </a:t>
                      </a:r>
                      <a:r>
                        <a:rPr lang="en-US" sz="1900" dirty="0" err="1">
                          <a:latin typeface="Palatino Linotype" panose="02040502050505030304" pitchFamily="18" charset="0"/>
                        </a:rPr>
                        <a:t>lượng</a:t>
                      </a:r>
                      <a:r>
                        <a:rPr lang="en-US" sz="1900" dirty="0">
                          <a:latin typeface="Palatino Linotype" panose="02040502050505030304" pitchFamily="18" charset="0"/>
                        </a:rPr>
                        <a:t> </a:t>
                      </a:r>
                      <a:r>
                        <a:rPr lang="en-US" sz="1900" dirty="0" err="1">
                          <a:latin typeface="Palatino Linotype" panose="02040502050505030304" pitchFamily="18" charset="0"/>
                        </a:rPr>
                        <a:t>trong</a:t>
                      </a:r>
                      <a:r>
                        <a:rPr lang="en-US" sz="1900" dirty="0">
                          <a:latin typeface="Palatino Linotype" panose="02040502050505030304" pitchFamily="18" charset="0"/>
                        </a:rPr>
                        <a:t> </a:t>
                      </a:r>
                      <a:r>
                        <a:rPr lang="en-US" sz="1900" dirty="0" err="1">
                          <a:latin typeface="Palatino Linotype" panose="02040502050505030304" pitchFamily="18" charset="0"/>
                        </a:rPr>
                        <a:t>mạch</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a:t>
                      </a:r>
                      <a:r>
                        <a:rPr lang="en-US" sz="1900" dirty="0" err="1">
                          <a:latin typeface="Palatino Linotype" panose="02040502050505030304" pitchFamily="18" charset="0"/>
                        </a:rPr>
                        <a:t>mỗi</a:t>
                      </a:r>
                      <a:r>
                        <a:rPr lang="en-US" sz="1900" dirty="0">
                          <a:latin typeface="Palatino Linotype" panose="02040502050505030304" pitchFamily="18" charset="0"/>
                        </a:rPr>
                        <a:t> </a:t>
                      </a:r>
                      <a:r>
                        <a:rPr lang="en-US" sz="1900" dirty="0" err="1">
                          <a:latin typeface="Palatino Linotype" panose="02040502050505030304" pitchFamily="18" charset="0"/>
                        </a:rPr>
                        <a:t>linh</a:t>
                      </a:r>
                      <a:r>
                        <a:rPr lang="en-US" sz="1900" dirty="0">
                          <a:latin typeface="Palatino Linotype" panose="02040502050505030304" pitchFamily="18" charset="0"/>
                        </a:rPr>
                        <a:t>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có</a:t>
                      </a:r>
                      <a:r>
                        <a:rPr lang="en-US" sz="1900" dirty="0">
                          <a:latin typeface="Palatino Linotype" panose="02040502050505030304" pitchFamily="18" charset="0"/>
                        </a:rPr>
                        <a:t> </a:t>
                      </a:r>
                      <a:r>
                        <a:rPr lang="en-US" sz="1900" dirty="0" err="1">
                          <a:latin typeface="Palatino Linotype" panose="02040502050505030304" pitchFamily="18" charset="0"/>
                        </a:rPr>
                        <a:t>một</a:t>
                      </a:r>
                      <a:r>
                        <a:rPr lang="en-US" sz="1900" dirty="0">
                          <a:latin typeface="Palatino Linotype" panose="02040502050505030304" pitchFamily="18" charset="0"/>
                        </a:rPr>
                        <a:t> </a:t>
                      </a:r>
                      <a:r>
                        <a:rPr lang="en-US" sz="1900" dirty="0" err="1">
                          <a:latin typeface="Palatino Linotype" panose="02040502050505030304" pitchFamily="18" charset="0"/>
                        </a:rPr>
                        <a:t>cực</a:t>
                      </a:r>
                      <a:r>
                        <a:rPr lang="en-US" sz="1900" dirty="0">
                          <a:latin typeface="Palatino Linotype" panose="02040502050505030304" pitchFamily="18" charset="0"/>
                        </a:rPr>
                        <a:t> </a:t>
                      </a:r>
                      <a:r>
                        <a:rPr lang="en-US" sz="1900" dirty="0" err="1">
                          <a:latin typeface="Palatino Linotype" panose="02040502050505030304" pitchFamily="18" charset="0"/>
                        </a:rPr>
                        <a:t>dương</a:t>
                      </a:r>
                      <a:r>
                        <a:rPr lang="en-US" sz="1900" dirty="0">
                          <a:latin typeface="Palatino Linotype" panose="02040502050505030304" pitchFamily="18" charset="0"/>
                        </a:rPr>
                        <a:t> (+) </a:t>
                      </a:r>
                      <a:r>
                        <a:rPr lang="en-US" sz="1900" dirty="0" err="1">
                          <a:latin typeface="Palatino Linotype" panose="02040502050505030304" pitchFamily="18" charset="0"/>
                        </a:rPr>
                        <a:t>và</a:t>
                      </a:r>
                      <a:r>
                        <a:rPr lang="en-US" sz="1900" dirty="0">
                          <a:latin typeface="Palatino Linotype" panose="02040502050505030304" pitchFamily="18" charset="0"/>
                        </a:rPr>
                        <a:t> </a:t>
                      </a:r>
                      <a:r>
                        <a:rPr lang="en-US" sz="1900" dirty="0" err="1">
                          <a:latin typeface="Palatino Linotype" panose="02040502050505030304" pitchFamily="18" charset="0"/>
                        </a:rPr>
                        <a:t>một</a:t>
                      </a:r>
                      <a:r>
                        <a:rPr lang="en-US" sz="1900" dirty="0">
                          <a:latin typeface="Palatino Linotype" panose="02040502050505030304" pitchFamily="18" charset="0"/>
                        </a:rPr>
                        <a:t> </a:t>
                      </a:r>
                      <a:r>
                        <a:rPr lang="en-US" sz="1900" dirty="0" err="1">
                          <a:latin typeface="Palatino Linotype" panose="02040502050505030304" pitchFamily="18" charset="0"/>
                        </a:rPr>
                        <a:t>cực</a:t>
                      </a:r>
                      <a:r>
                        <a:rPr lang="en-US" sz="1900" dirty="0">
                          <a:latin typeface="Palatino Linotype" panose="02040502050505030304" pitchFamily="18" charset="0"/>
                        </a:rPr>
                        <a:t> </a:t>
                      </a:r>
                      <a:r>
                        <a:rPr lang="en-US" sz="1900" dirty="0" err="1">
                          <a:latin typeface="Palatino Linotype" panose="02040502050505030304" pitchFamily="18" charset="0"/>
                        </a:rPr>
                        <a:t>âm</a:t>
                      </a:r>
                      <a:r>
                        <a:rPr lang="en-US" sz="1900" dirty="0">
                          <a:latin typeface="Palatino Linotype" panose="02040502050505030304" pitchFamily="18" charset="0"/>
                        </a:rPr>
                        <a:t> (-)</a:t>
                      </a:r>
                    </a:p>
                    <a:p>
                      <a:pPr marL="342900" indent="-342900">
                        <a:buAutoNum type="alphaLcParenR"/>
                      </a:pPr>
                      <a:r>
                        <a:rPr lang="en-US" sz="1900" dirty="0" err="1">
                          <a:latin typeface="Palatino Linotype" panose="02040502050505030304" pitchFamily="18" charset="0"/>
                        </a:rPr>
                        <a:t>Nếu</a:t>
                      </a:r>
                      <a:r>
                        <a:rPr lang="en-US" sz="1900" dirty="0">
                          <a:latin typeface="Palatino Linotype" panose="02040502050505030304" pitchFamily="18" charset="0"/>
                        </a:rPr>
                        <a:t> </a:t>
                      </a:r>
                      <a:r>
                        <a:rPr lang="en-US" sz="1900" dirty="0" err="1">
                          <a:latin typeface="Palatino Linotype" panose="02040502050505030304" pitchFamily="18" charset="0"/>
                        </a:rPr>
                        <a:t>linh</a:t>
                      </a:r>
                      <a:r>
                        <a:rPr lang="en-US" sz="1900" dirty="0">
                          <a:latin typeface="Palatino Linotype" panose="02040502050505030304" pitchFamily="18" charset="0"/>
                        </a:rPr>
                        <a:t>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đóng</a:t>
                      </a:r>
                      <a:r>
                        <a:rPr lang="en-US" sz="1900" dirty="0">
                          <a:latin typeface="Palatino Linotype" panose="02040502050505030304" pitchFamily="18" charset="0"/>
                        </a:rPr>
                        <a:t> </a:t>
                      </a:r>
                      <a:r>
                        <a:rPr lang="en-US" sz="1900" dirty="0" err="1">
                          <a:latin typeface="Palatino Linotype" panose="02040502050505030304" pitchFamily="18" charset="0"/>
                        </a:rPr>
                        <a:t>thì</a:t>
                      </a:r>
                      <a:r>
                        <a:rPr lang="en-US" sz="1900" dirty="0">
                          <a:latin typeface="Palatino Linotype" panose="02040502050505030304" pitchFamily="18" charset="0"/>
                        </a:rPr>
                        <a:t> </a:t>
                      </a:r>
                      <a:r>
                        <a:rPr lang="en-US" sz="1900" dirty="0" err="1">
                          <a:latin typeface="Palatino Linotype" panose="02040502050505030304" pitchFamily="18" charset="0"/>
                        </a:rPr>
                        <a:t>sẽ</a:t>
                      </a:r>
                      <a:r>
                        <a:rPr lang="en-US" sz="1900" dirty="0">
                          <a:latin typeface="Palatino Linotype" panose="02040502050505030304" pitchFamily="18" charset="0"/>
                        </a:rPr>
                        <a:t> </a:t>
                      </a:r>
                      <a:r>
                        <a:rPr lang="en-US" sz="1900" dirty="0" err="1">
                          <a:latin typeface="Palatino Linotype" panose="02040502050505030304" pitchFamily="18" charset="0"/>
                        </a:rPr>
                        <a:t>có</a:t>
                      </a:r>
                      <a:r>
                        <a:rPr lang="en-US" sz="1900" dirty="0">
                          <a:latin typeface="Palatino Linotype" panose="02040502050505030304" pitchFamily="18" charset="0"/>
                        </a:rPr>
                        <a:t> </a:t>
                      </a:r>
                      <a:r>
                        <a:rPr lang="en-US" sz="1900" dirty="0" err="1">
                          <a:latin typeface="Palatino Linotype" panose="02040502050505030304" pitchFamily="18" charset="0"/>
                        </a:rPr>
                        <a:t>dòng</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a:t>
                      </a:r>
                      <a:r>
                        <a:rPr lang="en-US" sz="1900" dirty="0" err="1">
                          <a:latin typeface="Palatino Linotype" panose="02040502050505030304" pitchFamily="18" charset="0"/>
                        </a:rPr>
                        <a:t>trong</a:t>
                      </a:r>
                      <a:r>
                        <a:rPr lang="en-US" sz="1900" dirty="0">
                          <a:latin typeface="Palatino Linotype" panose="02040502050505030304" pitchFamily="18" charset="0"/>
                        </a:rPr>
                        <a:t> </a:t>
                      </a:r>
                      <a:r>
                        <a:rPr lang="en-US" sz="1900" dirty="0" err="1">
                          <a:latin typeface="Palatino Linotype" panose="02040502050505030304" pitchFamily="18" charset="0"/>
                        </a:rPr>
                        <a:t>mạch</a:t>
                      </a:r>
                      <a:r>
                        <a:rPr lang="en-US" sz="1900" dirty="0">
                          <a:latin typeface="Palatino Linotype" panose="02040502050505030304" pitchFamily="18" charset="0"/>
                        </a:rPr>
                        <a:t>, </a:t>
                      </a:r>
                      <a:r>
                        <a:rPr lang="en-US" sz="1900" dirty="0" err="1">
                          <a:latin typeface="Palatino Linotype" panose="02040502050505030304" pitchFamily="18" charset="0"/>
                        </a:rPr>
                        <a:t>nếu</a:t>
                      </a:r>
                      <a:r>
                        <a:rPr lang="en-US" sz="1900" dirty="0">
                          <a:latin typeface="Palatino Linotype" panose="02040502050505030304" pitchFamily="18" charset="0"/>
                        </a:rPr>
                        <a:t> </a:t>
                      </a:r>
                      <a:r>
                        <a:rPr lang="en-US" sz="1900" dirty="0" err="1">
                          <a:latin typeface="Palatino Linotype" panose="02040502050505030304" pitchFamily="18" charset="0"/>
                        </a:rPr>
                        <a:t>linh</a:t>
                      </a:r>
                      <a:r>
                        <a:rPr lang="en-US" sz="1900" dirty="0">
                          <a:latin typeface="Palatino Linotype" panose="02040502050505030304" pitchFamily="18" charset="0"/>
                        </a:rPr>
                        <a:t>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mở</a:t>
                      </a:r>
                      <a:r>
                        <a:rPr lang="en-US" sz="1900" dirty="0">
                          <a:latin typeface="Palatino Linotype" panose="02040502050505030304" pitchFamily="18" charset="0"/>
                        </a:rPr>
                        <a:t> </a:t>
                      </a:r>
                      <a:r>
                        <a:rPr lang="en-US" sz="1900" dirty="0" err="1">
                          <a:latin typeface="Palatino Linotype" panose="02040502050505030304" pitchFamily="18" charset="0"/>
                        </a:rPr>
                        <a:t>thì</a:t>
                      </a:r>
                      <a:r>
                        <a:rPr lang="en-US" sz="1900" dirty="0">
                          <a:latin typeface="Palatino Linotype" panose="02040502050505030304" pitchFamily="18" charset="0"/>
                        </a:rPr>
                        <a:t> </a:t>
                      </a:r>
                      <a:r>
                        <a:rPr lang="en-US" sz="1900" dirty="0" err="1">
                          <a:latin typeface="Palatino Linotype" panose="02040502050505030304" pitchFamily="18" charset="0"/>
                        </a:rPr>
                        <a:t>dòng</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a:t>
                      </a:r>
                      <a:r>
                        <a:rPr lang="en-US" sz="1900" dirty="0" err="1">
                          <a:latin typeface="Palatino Linotype" panose="02040502050505030304" pitchFamily="18" charset="0"/>
                        </a:rPr>
                        <a:t>bị</a:t>
                      </a:r>
                      <a:r>
                        <a:rPr lang="en-US" sz="1900" dirty="0">
                          <a:latin typeface="Palatino Linotype" panose="02040502050505030304" pitchFamily="18" charset="0"/>
                        </a:rPr>
                        <a:t> </a:t>
                      </a:r>
                      <a:r>
                        <a:rPr lang="en-US" sz="1900" dirty="0" err="1">
                          <a:latin typeface="Palatino Linotype" panose="02040502050505030304" pitchFamily="18" charset="0"/>
                        </a:rPr>
                        <a:t>ngắt</a:t>
                      </a:r>
                      <a:r>
                        <a:rPr lang="en-US" sz="1900" dirty="0">
                          <a:latin typeface="Palatino Linotype" panose="02040502050505030304" pitchFamily="18" charset="0"/>
                        </a:rPr>
                        <a:t>.</a:t>
                      </a:r>
                    </a:p>
                    <a:p>
                      <a:pPr marL="342900" indent="-342900">
                        <a:buAutoNum type="alphaLcParenR"/>
                      </a:pPr>
                      <a:r>
                        <a:rPr lang="en-US" sz="1900" dirty="0">
                          <a:latin typeface="Palatino Linotype" panose="02040502050505030304" pitchFamily="18" charset="0"/>
                        </a:rPr>
                        <a:t>Khi </a:t>
                      </a:r>
                      <a:r>
                        <a:rPr lang="en-US" sz="1900" dirty="0" err="1">
                          <a:latin typeface="Palatino Linotype" panose="02040502050505030304" pitchFamily="18" charset="0"/>
                        </a:rPr>
                        <a:t>linh</a:t>
                      </a:r>
                      <a:r>
                        <a:rPr lang="en-US" sz="1900" dirty="0">
                          <a:latin typeface="Palatino Linotype" panose="02040502050505030304" pitchFamily="18" charset="0"/>
                        </a:rPr>
                        <a:t>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hoạt</a:t>
                      </a:r>
                      <a:r>
                        <a:rPr lang="en-US" sz="1900" dirty="0">
                          <a:latin typeface="Palatino Linotype" panose="02040502050505030304" pitchFamily="18" charset="0"/>
                        </a:rPr>
                        <a:t> </a:t>
                      </a:r>
                      <a:r>
                        <a:rPr lang="en-US" sz="1900" dirty="0" err="1">
                          <a:latin typeface="Palatino Linotype" panose="02040502050505030304" pitchFamily="18" charset="0"/>
                        </a:rPr>
                        <a:t>động</a:t>
                      </a:r>
                      <a:r>
                        <a:rPr lang="en-US" sz="1900" dirty="0">
                          <a:latin typeface="Palatino Linotype" panose="02040502050505030304" pitchFamily="18" charset="0"/>
                        </a:rPr>
                        <a:t> </a:t>
                      </a:r>
                      <a:r>
                        <a:rPr lang="en-US" sz="1900" dirty="0" err="1">
                          <a:latin typeface="Palatino Linotype" panose="02040502050505030304" pitchFamily="18" charset="0"/>
                        </a:rPr>
                        <a:t>chỉ</a:t>
                      </a:r>
                      <a:r>
                        <a:rPr lang="en-US" sz="1900" dirty="0">
                          <a:latin typeface="Palatino Linotype" panose="02040502050505030304" pitchFamily="18" charset="0"/>
                        </a:rPr>
                        <a:t> </a:t>
                      </a:r>
                      <a:r>
                        <a:rPr lang="en-US" sz="1900" dirty="0" err="1">
                          <a:latin typeface="Palatino Linotype" panose="02040502050505030304" pitchFamily="18" charset="0"/>
                        </a:rPr>
                        <a:t>cho</a:t>
                      </a:r>
                      <a:r>
                        <a:rPr lang="en-US" sz="1900" dirty="0">
                          <a:latin typeface="Palatino Linotype" panose="02040502050505030304" pitchFamily="18" charset="0"/>
                        </a:rPr>
                        <a:t> </a:t>
                      </a:r>
                      <a:r>
                        <a:rPr lang="en-US" sz="1900" dirty="0" err="1">
                          <a:latin typeface="Palatino Linotype" panose="02040502050505030304" pitchFamily="18" charset="0"/>
                        </a:rPr>
                        <a:t>dòng</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a:t>
                      </a:r>
                      <a:r>
                        <a:rPr lang="en-US" sz="1900" dirty="0" err="1">
                          <a:latin typeface="Palatino Linotype" panose="02040502050505030304" pitchFamily="18" charset="0"/>
                        </a:rPr>
                        <a:t>một</a:t>
                      </a:r>
                      <a:r>
                        <a:rPr lang="en-US" sz="1900" dirty="0">
                          <a:latin typeface="Palatino Linotype" panose="02040502050505030304" pitchFamily="18" charset="0"/>
                        </a:rPr>
                        <a:t> </a:t>
                      </a:r>
                      <a:r>
                        <a:rPr lang="en-US" sz="1900" dirty="0" err="1">
                          <a:latin typeface="Palatino Linotype" panose="02040502050505030304" pitchFamily="18" charset="0"/>
                        </a:rPr>
                        <a:t>chiều</a:t>
                      </a:r>
                      <a:r>
                        <a:rPr lang="en-US" sz="1900" dirty="0">
                          <a:latin typeface="Palatino Linotype" panose="02040502050505030304" pitchFamily="18" charset="0"/>
                        </a:rPr>
                        <a:t> </a:t>
                      </a:r>
                      <a:r>
                        <a:rPr lang="en-US" sz="1900" dirty="0" err="1">
                          <a:latin typeface="Palatino Linotype" panose="02040502050505030304" pitchFamily="18" charset="0"/>
                        </a:rPr>
                        <a:t>đi</a:t>
                      </a:r>
                      <a:r>
                        <a:rPr lang="en-US" sz="1900" dirty="0">
                          <a:latin typeface="Palatino Linotype" panose="02040502050505030304" pitchFamily="18" charset="0"/>
                        </a:rPr>
                        <a:t> qua. </a:t>
                      </a:r>
                    </a:p>
                    <a:p>
                      <a:pPr marL="342900" indent="-342900">
                        <a:buAutoNum type="alphaLcParenR"/>
                      </a:pPr>
                      <a:r>
                        <a:rPr lang="en-US" sz="1900" dirty="0">
                          <a:latin typeface="Palatino Linotype" panose="02040502050505030304" pitchFamily="18" charset="0"/>
                        </a:rPr>
                        <a:t>Linh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được</a:t>
                      </a:r>
                      <a:r>
                        <a:rPr lang="en-US" sz="1900" dirty="0">
                          <a:latin typeface="Palatino Linotype" panose="02040502050505030304" pitchFamily="18" charset="0"/>
                        </a:rPr>
                        <a:t> </a:t>
                      </a:r>
                      <a:r>
                        <a:rPr lang="en-US" sz="1900" dirty="0" err="1">
                          <a:latin typeface="Palatino Linotype" panose="02040502050505030304" pitchFamily="18" charset="0"/>
                        </a:rPr>
                        <a:t>sử</a:t>
                      </a:r>
                      <a:r>
                        <a:rPr lang="en-US" sz="1900" dirty="0">
                          <a:latin typeface="Palatino Linotype" panose="02040502050505030304" pitchFamily="18" charset="0"/>
                        </a:rPr>
                        <a:t> dung </a:t>
                      </a:r>
                      <a:r>
                        <a:rPr lang="en-US" sz="1900" dirty="0" err="1">
                          <a:latin typeface="Palatino Linotype" panose="02040502050505030304" pitchFamily="18" charset="0"/>
                        </a:rPr>
                        <a:t>để</a:t>
                      </a:r>
                      <a:r>
                        <a:rPr lang="en-US" sz="1900" dirty="0">
                          <a:latin typeface="Palatino Linotype" panose="02040502050505030304" pitchFamily="18" charset="0"/>
                        </a:rPr>
                        <a:t> </a:t>
                      </a:r>
                      <a:r>
                        <a:rPr lang="en-US" sz="1900" dirty="0" err="1">
                          <a:latin typeface="Palatino Linotype" panose="02040502050505030304" pitchFamily="18" charset="0"/>
                        </a:rPr>
                        <a:t>đo</a:t>
                      </a:r>
                      <a:r>
                        <a:rPr lang="en-US" sz="1900" dirty="0">
                          <a:latin typeface="Palatino Linotype" panose="02040502050505030304" pitchFamily="18" charset="0"/>
                        </a:rPr>
                        <a:t> </a:t>
                      </a:r>
                      <a:r>
                        <a:rPr lang="en-US" sz="1900" dirty="0" err="1">
                          <a:latin typeface="Palatino Linotype" panose="02040502050505030304" pitchFamily="18" charset="0"/>
                        </a:rPr>
                        <a:t>công</a:t>
                      </a:r>
                      <a:r>
                        <a:rPr lang="en-US" sz="1900" dirty="0">
                          <a:latin typeface="Palatino Linotype" panose="02040502050505030304" pitchFamily="18" charset="0"/>
                        </a:rPr>
                        <a:t> </a:t>
                      </a:r>
                      <a:r>
                        <a:rPr lang="en-US" sz="1900" dirty="0" err="1">
                          <a:latin typeface="Palatino Linotype" panose="02040502050505030304" pitchFamily="18" charset="0"/>
                        </a:rPr>
                        <a:t>suất</a:t>
                      </a:r>
                      <a:r>
                        <a:rPr lang="en-US" sz="1900" dirty="0">
                          <a:latin typeface="Palatino Linotype" panose="02040502050505030304" pitchFamily="18" charset="0"/>
                        </a:rPr>
                        <a:t> </a:t>
                      </a:r>
                      <a:r>
                        <a:rPr lang="en-US" sz="1900" dirty="0" err="1">
                          <a:latin typeface="Palatino Linotype" panose="02040502050505030304" pitchFamily="18" charset="0"/>
                        </a:rPr>
                        <a:t>ở</a:t>
                      </a:r>
                      <a:r>
                        <a:rPr lang="en-US" sz="1900" dirty="0">
                          <a:latin typeface="Palatino Linotype" panose="02040502050505030304" pitchFamily="18" charset="0"/>
                        </a:rPr>
                        <a:t> </a:t>
                      </a:r>
                      <a:r>
                        <a:rPr lang="en-US" sz="1900" dirty="0" err="1">
                          <a:latin typeface="Palatino Linotype" panose="02040502050505030304" pitchFamily="18" charset="0"/>
                        </a:rPr>
                        <a:t>mạch</a:t>
                      </a:r>
                      <a:r>
                        <a:rPr lang="en-US" sz="1900" dirty="0">
                          <a:latin typeface="Palatino Linotype" panose="02040502050505030304" pitchFamily="18" charset="0"/>
                        </a:rPr>
                        <a:t> </a:t>
                      </a:r>
                      <a:r>
                        <a:rPr lang="en-US" sz="1900" dirty="0" err="1">
                          <a:latin typeface="Palatino Linotype" panose="02040502050505030304" pitchFamily="18" charset="0"/>
                        </a:rPr>
                        <a:t>điện</a:t>
                      </a:r>
                      <a:endParaRPr lang="en-US" sz="1900" dirty="0">
                        <a:latin typeface="Palatino Linotype" panose="02040502050505030304" pitchFamily="18" charset="0"/>
                      </a:endParaRPr>
                    </a:p>
                    <a:p>
                      <a:pPr marL="342900" indent="-342900">
                        <a:buAutoNum type="alphaLcParenR"/>
                      </a:pPr>
                      <a:r>
                        <a:rPr lang="en-US" sz="1900" dirty="0">
                          <a:latin typeface="Palatino Linotype" panose="02040502050505030304" pitchFamily="18" charset="0"/>
                        </a:rPr>
                        <a:t>Linh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được</a:t>
                      </a:r>
                      <a:r>
                        <a:rPr lang="en-US" sz="1900" dirty="0">
                          <a:latin typeface="Palatino Linotype" panose="02040502050505030304" pitchFamily="18" charset="0"/>
                        </a:rPr>
                        <a:t> </a:t>
                      </a:r>
                      <a:r>
                        <a:rPr lang="en-US" sz="1900" dirty="0" err="1">
                          <a:latin typeface="Palatino Linotype" panose="02040502050505030304" pitchFamily="18" charset="0"/>
                        </a:rPr>
                        <a:t>sử</a:t>
                      </a:r>
                      <a:r>
                        <a:rPr lang="en-US" sz="1900" dirty="0">
                          <a:latin typeface="Palatino Linotype" panose="02040502050505030304" pitchFamily="18" charset="0"/>
                        </a:rPr>
                        <a:t> dung </a:t>
                      </a:r>
                      <a:r>
                        <a:rPr lang="en-US" sz="1900" dirty="0" err="1">
                          <a:latin typeface="Palatino Linotype" panose="02040502050505030304" pitchFamily="18" charset="0"/>
                        </a:rPr>
                        <a:t>để</a:t>
                      </a:r>
                      <a:r>
                        <a:rPr lang="en-US" sz="1900" dirty="0">
                          <a:latin typeface="Palatino Linotype" panose="02040502050505030304" pitchFamily="18" charset="0"/>
                        </a:rPr>
                        <a:t> </a:t>
                      </a:r>
                      <a:r>
                        <a:rPr lang="en-US" sz="1900" dirty="0" err="1">
                          <a:latin typeface="Palatino Linotype" panose="02040502050505030304" pitchFamily="18" charset="0"/>
                        </a:rPr>
                        <a:t>đo</a:t>
                      </a:r>
                      <a:r>
                        <a:rPr lang="en-US" sz="1900" dirty="0">
                          <a:latin typeface="Palatino Linotype" panose="02040502050505030304" pitchFamily="18" charset="0"/>
                        </a:rPr>
                        <a:t> </a:t>
                      </a:r>
                      <a:r>
                        <a:rPr lang="en-US" sz="1900" dirty="0" err="1">
                          <a:latin typeface="Palatino Linotype" panose="02040502050505030304" pitchFamily="18" charset="0"/>
                        </a:rPr>
                        <a:t>các</a:t>
                      </a:r>
                      <a:r>
                        <a:rPr lang="en-US" sz="1900" dirty="0">
                          <a:latin typeface="Palatino Linotype" panose="02040502050505030304" pitchFamily="18" charset="0"/>
                        </a:rPr>
                        <a:t> </a:t>
                      </a:r>
                      <a:r>
                        <a:rPr lang="en-US" sz="1900" dirty="0" err="1">
                          <a:latin typeface="Palatino Linotype" panose="02040502050505030304" pitchFamily="18" charset="0"/>
                        </a:rPr>
                        <a:t>đại</a:t>
                      </a:r>
                      <a:r>
                        <a:rPr lang="en-US" sz="1900" dirty="0">
                          <a:latin typeface="Palatino Linotype" panose="02040502050505030304" pitchFamily="18" charset="0"/>
                        </a:rPr>
                        <a:t> </a:t>
                      </a:r>
                      <a:r>
                        <a:rPr lang="en-US" sz="1900" dirty="0" err="1">
                          <a:latin typeface="Palatino Linotype" panose="02040502050505030304" pitchFamily="18" charset="0"/>
                        </a:rPr>
                        <a:t>lượng</a:t>
                      </a:r>
                      <a:r>
                        <a:rPr lang="en-US" sz="1900" dirty="0">
                          <a:latin typeface="Palatino Linotype" panose="02040502050505030304" pitchFamily="18" charset="0"/>
                        </a:rPr>
                        <a:t> </a:t>
                      </a:r>
                      <a:r>
                        <a:rPr lang="en-US" sz="1900" dirty="0" err="1">
                          <a:latin typeface="Palatino Linotype" panose="02040502050505030304" pitchFamily="18" charset="0"/>
                        </a:rPr>
                        <a:t>cơ</a:t>
                      </a:r>
                      <a:r>
                        <a:rPr lang="en-US" sz="1900" dirty="0">
                          <a:latin typeface="Palatino Linotype" panose="02040502050505030304" pitchFamily="18" charset="0"/>
                        </a:rPr>
                        <a:t> </a:t>
                      </a:r>
                      <a:r>
                        <a:rPr lang="en-US" sz="1900" dirty="0" err="1">
                          <a:latin typeface="Palatino Linotype" panose="02040502050505030304" pitchFamily="18" charset="0"/>
                        </a:rPr>
                        <a:t>bản</a:t>
                      </a:r>
                      <a:r>
                        <a:rPr lang="en-US" sz="1900" dirty="0">
                          <a:latin typeface="Palatino Linotype" panose="02040502050505030304" pitchFamily="18" charset="0"/>
                        </a:rPr>
                        <a:t> </a:t>
                      </a:r>
                      <a:r>
                        <a:rPr lang="en-US" sz="1900" dirty="0" err="1">
                          <a:latin typeface="Palatino Linotype" panose="02040502050505030304" pitchFamily="18" charset="0"/>
                        </a:rPr>
                        <a:t>như</a:t>
                      </a:r>
                      <a:r>
                        <a:rPr lang="en-US" sz="1900" dirty="0">
                          <a:latin typeface="Palatino Linotype" panose="02040502050505030304" pitchFamily="18" charset="0"/>
                        </a:rPr>
                        <a:t> </a:t>
                      </a:r>
                      <a:r>
                        <a:rPr lang="en-US" sz="1900" dirty="0" err="1">
                          <a:latin typeface="Palatino Linotype" panose="02040502050505030304" pitchFamily="18" charset="0"/>
                        </a:rPr>
                        <a:t>dòng</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a:t>
                      </a:r>
                      <a:r>
                        <a:rPr lang="en-US" sz="1900" dirty="0" err="1">
                          <a:latin typeface="Palatino Linotype" panose="02040502050505030304" pitchFamily="18" charset="0"/>
                        </a:rPr>
                        <a:t>thế</a:t>
                      </a:r>
                      <a:r>
                        <a:rPr lang="en-US" sz="1900" dirty="0">
                          <a:latin typeface="Palatino Linotype" panose="02040502050505030304" pitchFamily="18" charset="0"/>
                        </a:rPr>
                        <a:t>. </a:t>
                      </a:r>
                      <a:r>
                        <a:rPr lang="en-US" sz="1900" dirty="0" err="1">
                          <a:latin typeface="Palatino Linotype" panose="02040502050505030304" pitchFamily="18" charset="0"/>
                        </a:rPr>
                        <a:t>Mỗi</a:t>
                      </a:r>
                      <a:r>
                        <a:rPr lang="en-US" sz="1900" dirty="0">
                          <a:latin typeface="Palatino Linotype" panose="02040502050505030304" pitchFamily="18" charset="0"/>
                        </a:rPr>
                        <a:t> </a:t>
                      </a:r>
                      <a:r>
                        <a:rPr lang="en-US" sz="1900" dirty="0" err="1">
                          <a:latin typeface="Palatino Linotype" panose="02040502050505030304" pitchFamily="18" charset="0"/>
                        </a:rPr>
                        <a:t>linh</a:t>
                      </a:r>
                      <a:r>
                        <a:rPr lang="en-US" sz="1900" dirty="0">
                          <a:latin typeface="Palatino Linotype" panose="02040502050505030304" pitchFamily="18" charset="0"/>
                        </a:rPr>
                        <a:t>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có</a:t>
                      </a:r>
                      <a:r>
                        <a:rPr lang="en-US" sz="1900" dirty="0">
                          <a:latin typeface="Palatino Linotype" panose="02040502050505030304" pitchFamily="18" charset="0"/>
                        </a:rPr>
                        <a:t> </a:t>
                      </a:r>
                      <a:r>
                        <a:rPr lang="en-US" sz="1900" dirty="0" err="1">
                          <a:latin typeface="Palatino Linotype" panose="02040502050505030304" pitchFamily="18" charset="0"/>
                        </a:rPr>
                        <a:t>từ</a:t>
                      </a:r>
                      <a:r>
                        <a:rPr lang="en-US" sz="1900" dirty="0">
                          <a:latin typeface="Palatino Linotype" panose="02040502050505030304" pitchFamily="18" charset="0"/>
                        </a:rPr>
                        <a:t> </a:t>
                      </a:r>
                      <a:r>
                        <a:rPr lang="en-US" sz="1900" dirty="0" err="1">
                          <a:latin typeface="Palatino Linotype" panose="02040502050505030304" pitchFamily="18" charset="0"/>
                        </a:rPr>
                        <a:t>hai</a:t>
                      </a:r>
                      <a:r>
                        <a:rPr lang="en-US" sz="1900" dirty="0">
                          <a:latin typeface="Palatino Linotype" panose="02040502050505030304" pitchFamily="18" charset="0"/>
                        </a:rPr>
                        <a:t> </a:t>
                      </a:r>
                      <a:r>
                        <a:rPr lang="en-US" sz="1900" dirty="0" err="1">
                          <a:latin typeface="Palatino Linotype" panose="02040502050505030304" pitchFamily="18" charset="0"/>
                        </a:rPr>
                        <a:t>chốt</a:t>
                      </a:r>
                      <a:r>
                        <a:rPr lang="en-US" sz="1900" dirty="0">
                          <a:latin typeface="Palatino Linotype" panose="02040502050505030304" pitchFamily="18" charset="0"/>
                        </a:rPr>
                        <a:t> </a:t>
                      </a:r>
                      <a:r>
                        <a:rPr lang="en-US" sz="1900" dirty="0" err="1">
                          <a:latin typeface="Palatino Linotype" panose="02040502050505030304" pitchFamily="18" charset="0"/>
                        </a:rPr>
                        <a:t>cắm</a:t>
                      </a:r>
                      <a:r>
                        <a:rPr lang="en-US" sz="1900" dirty="0">
                          <a:latin typeface="Palatino Linotype" panose="02040502050505030304" pitchFamily="18" charset="0"/>
                        </a:rPr>
                        <a:t> </a:t>
                      </a:r>
                      <a:r>
                        <a:rPr lang="en-US" sz="1900" dirty="0" err="1">
                          <a:latin typeface="Palatino Linotype" panose="02040502050505030304" pitchFamily="18" charset="0"/>
                        </a:rPr>
                        <a:t>trở</a:t>
                      </a:r>
                      <a:r>
                        <a:rPr lang="en-US" sz="1900" dirty="0">
                          <a:latin typeface="Palatino Linotype" panose="02040502050505030304" pitchFamily="18" charset="0"/>
                        </a:rPr>
                        <a:t> </a:t>
                      </a:r>
                      <a:r>
                        <a:rPr lang="en-US" sz="1900" dirty="0" err="1">
                          <a:latin typeface="Palatino Linotype" panose="02040502050505030304" pitchFamily="18" charset="0"/>
                        </a:rPr>
                        <a:t>lên</a:t>
                      </a:r>
                      <a:r>
                        <a:rPr lang="en-US" sz="1900" dirty="0">
                          <a:latin typeface="Palatino Linotype" panose="02040502050505030304" pitchFamily="18" charset="0"/>
                        </a:rPr>
                        <a:t> </a:t>
                      </a:r>
                      <a:r>
                        <a:rPr lang="en-US" sz="1900" dirty="0" err="1">
                          <a:latin typeface="Palatino Linotype" panose="02040502050505030304" pitchFamily="18" charset="0"/>
                        </a:rPr>
                        <a:t>để</a:t>
                      </a:r>
                      <a:r>
                        <a:rPr lang="en-US" sz="1900" dirty="0">
                          <a:latin typeface="Palatino Linotype" panose="02040502050505030304" pitchFamily="18" charset="0"/>
                        </a:rPr>
                        <a:t> </a:t>
                      </a:r>
                      <a:r>
                        <a:rPr lang="en-US" sz="1900" dirty="0" err="1">
                          <a:latin typeface="Palatino Linotype" panose="02040502050505030304" pitchFamily="18" charset="0"/>
                        </a:rPr>
                        <a:t>nối</a:t>
                      </a:r>
                      <a:r>
                        <a:rPr lang="en-US" sz="1900" dirty="0">
                          <a:latin typeface="Palatino Linotype" panose="02040502050505030304" pitchFamily="18" charset="0"/>
                        </a:rPr>
                        <a:t> </a:t>
                      </a:r>
                      <a:r>
                        <a:rPr lang="en-US" sz="1900" dirty="0" err="1">
                          <a:latin typeface="Palatino Linotype" panose="02040502050505030304" pitchFamily="18" charset="0"/>
                        </a:rPr>
                        <a:t>với</a:t>
                      </a:r>
                      <a:r>
                        <a:rPr lang="en-US" sz="1900" dirty="0">
                          <a:latin typeface="Palatino Linotype" panose="02040502050505030304" pitchFamily="18" charset="0"/>
                        </a:rPr>
                        <a:t> </a:t>
                      </a:r>
                      <a:r>
                        <a:rPr lang="en-US" sz="1900" dirty="0" err="1">
                          <a:latin typeface="Palatino Linotype" panose="02040502050505030304" pitchFamily="18" charset="0"/>
                        </a:rPr>
                        <a:t>các</a:t>
                      </a:r>
                      <a:r>
                        <a:rPr lang="en-US" sz="1900" dirty="0">
                          <a:latin typeface="Palatino Linotype" panose="02040502050505030304" pitchFamily="18" charset="0"/>
                        </a:rPr>
                        <a:t> </a:t>
                      </a:r>
                      <a:r>
                        <a:rPr lang="en-US" sz="1900" dirty="0" err="1">
                          <a:latin typeface="Palatino Linotype" panose="02040502050505030304" pitchFamily="18" charset="0"/>
                        </a:rPr>
                        <a:t>dây</a:t>
                      </a:r>
                      <a:r>
                        <a:rPr lang="en-US" sz="1900" dirty="0">
                          <a:latin typeface="Palatino Linotype" panose="02040502050505030304" pitchFamily="18" charset="0"/>
                        </a:rPr>
                        <a:t> </a:t>
                      </a:r>
                      <a:r>
                        <a:rPr lang="en-US" sz="1900" dirty="0" err="1">
                          <a:latin typeface="Palatino Linotype" panose="02040502050505030304" pitchFamily="18" charset="0"/>
                        </a:rPr>
                        <a:t>dẫn</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US" sz="1900" dirty="0" err="1">
                          <a:latin typeface="Palatino Linotype" panose="02040502050505030304" pitchFamily="18" charset="0"/>
                        </a:rPr>
                        <a:t>Là</a:t>
                      </a:r>
                      <a:r>
                        <a:rPr lang="en-US" sz="1900" dirty="0">
                          <a:latin typeface="Palatino Linotype" panose="02040502050505030304" pitchFamily="18" charset="0"/>
                        </a:rPr>
                        <a:t> </a:t>
                      </a:r>
                      <a:r>
                        <a:rPr lang="en-US" sz="1900" dirty="0" err="1">
                          <a:latin typeface="Palatino Linotype" panose="02040502050505030304" pitchFamily="18" charset="0"/>
                        </a:rPr>
                        <a:t>thiết</a:t>
                      </a:r>
                      <a:r>
                        <a:rPr lang="en-US" sz="1900" dirty="0">
                          <a:latin typeface="Palatino Linotype" panose="02040502050505030304" pitchFamily="18" charset="0"/>
                        </a:rPr>
                        <a:t> </a:t>
                      </a:r>
                      <a:r>
                        <a:rPr lang="en-US" sz="1900" dirty="0" err="1">
                          <a:latin typeface="Palatino Linotype" panose="02040502050505030304" pitchFamily="18" charset="0"/>
                        </a:rPr>
                        <a:t>bị</a:t>
                      </a:r>
                      <a:r>
                        <a:rPr lang="en-US" sz="1900" dirty="0">
                          <a:latin typeface="Palatino Linotype" panose="02040502050505030304" pitchFamily="18" charset="0"/>
                        </a:rPr>
                        <a:t> </a:t>
                      </a:r>
                      <a:r>
                        <a:rPr lang="en-US" sz="1900" dirty="0" err="1">
                          <a:latin typeface="Palatino Linotype" panose="02040502050505030304" pitchFamily="18" charset="0"/>
                        </a:rPr>
                        <a:t>giữ</a:t>
                      </a:r>
                      <a:r>
                        <a:rPr lang="en-US" sz="1900" dirty="0">
                          <a:latin typeface="Palatino Linotype" panose="02040502050505030304" pitchFamily="18" charset="0"/>
                        </a:rPr>
                        <a:t> an </a:t>
                      </a:r>
                      <a:r>
                        <a:rPr lang="en-US" sz="1900" dirty="0" err="1">
                          <a:latin typeface="Palatino Linotype" panose="02040502050505030304" pitchFamily="18" charset="0"/>
                        </a:rPr>
                        <a:t>toàn</a:t>
                      </a:r>
                      <a:r>
                        <a:rPr lang="en-US" sz="1900" dirty="0">
                          <a:latin typeface="Palatino Linotype" panose="02040502050505030304" pitchFamily="18" charset="0"/>
                        </a:rPr>
                        <a:t> </a:t>
                      </a:r>
                      <a:r>
                        <a:rPr lang="en-US" sz="1900" dirty="0" err="1">
                          <a:latin typeface="Palatino Linotype" panose="02040502050505030304" pitchFamily="18" charset="0"/>
                        </a:rPr>
                        <a:t>trong</a:t>
                      </a:r>
                      <a:r>
                        <a:rPr lang="en-US" sz="1900" dirty="0">
                          <a:latin typeface="Palatino Linotype" panose="02040502050505030304" pitchFamily="18" charset="0"/>
                        </a:rPr>
                        <a:t> </a:t>
                      </a:r>
                      <a:r>
                        <a:rPr lang="en-US" sz="1900" dirty="0" err="1">
                          <a:latin typeface="Palatino Linotype" panose="02040502050505030304" pitchFamily="18" charset="0"/>
                        </a:rPr>
                        <a:t>mạch</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bang </a:t>
                      </a:r>
                      <a:r>
                        <a:rPr lang="en-US" sz="1900" dirty="0" err="1">
                          <a:latin typeface="Palatino Linotype" panose="02040502050505030304" pitchFamily="18" charset="0"/>
                        </a:rPr>
                        <a:t>cách</a:t>
                      </a:r>
                      <a:r>
                        <a:rPr lang="en-US" sz="1900" dirty="0">
                          <a:latin typeface="Palatino Linotype" panose="02040502050505030304" pitchFamily="18" charset="0"/>
                        </a:rPr>
                        <a:t> </a:t>
                      </a:r>
                      <a:r>
                        <a:rPr lang="en-US" sz="1900" dirty="0" err="1">
                          <a:latin typeface="Palatino Linotype" panose="02040502050505030304" pitchFamily="18" charset="0"/>
                        </a:rPr>
                        <a:t>tự</a:t>
                      </a:r>
                      <a:r>
                        <a:rPr lang="en-US" sz="1900" dirty="0">
                          <a:latin typeface="Palatino Linotype" panose="02040502050505030304" pitchFamily="18" charset="0"/>
                        </a:rPr>
                        <a:t> </a:t>
                      </a:r>
                      <a:r>
                        <a:rPr lang="en-US" sz="1900" dirty="0" err="1">
                          <a:latin typeface="Palatino Linotype" panose="02040502050505030304" pitchFamily="18" charset="0"/>
                        </a:rPr>
                        <a:t>ngắt</a:t>
                      </a:r>
                      <a:r>
                        <a:rPr lang="en-US" sz="1900" dirty="0">
                          <a:latin typeface="Palatino Linotype" panose="02040502050505030304" pitchFamily="18" charset="0"/>
                        </a:rPr>
                        <a:t> </a:t>
                      </a:r>
                      <a:r>
                        <a:rPr lang="en-US" sz="1900" dirty="0" err="1">
                          <a:latin typeface="Palatino Linotype" panose="02040502050505030304" pitchFamily="18" charset="0"/>
                        </a:rPr>
                        <a:t>dòng</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qua </a:t>
                      </a:r>
                      <a:r>
                        <a:rPr lang="en-US" sz="1900" dirty="0" err="1">
                          <a:latin typeface="Palatino Linotype" panose="02040502050505030304" pitchFamily="18" charset="0"/>
                        </a:rPr>
                        <a:t>nó</a:t>
                      </a:r>
                      <a:r>
                        <a:rPr lang="en-US" sz="1900" dirty="0">
                          <a:latin typeface="Palatino Linotype" panose="02040502050505030304" pitchFamily="18" charset="0"/>
                        </a:rPr>
                        <a:t> </a:t>
                      </a:r>
                      <a:r>
                        <a:rPr lang="en-US" sz="1900" dirty="0" err="1">
                          <a:latin typeface="Palatino Linotype" panose="02040502050505030304" pitchFamily="18" charset="0"/>
                        </a:rPr>
                        <a:t>lớn</a:t>
                      </a:r>
                      <a:r>
                        <a:rPr lang="en-US" sz="1900" dirty="0">
                          <a:latin typeface="Palatino Linotype" panose="02040502050505030304" pitchFamily="18" charset="0"/>
                        </a:rPr>
                        <a:t> </a:t>
                      </a:r>
                      <a:r>
                        <a:rPr lang="en-US" sz="1900" dirty="0" err="1">
                          <a:latin typeface="Palatino Linotype" panose="02040502050505030304" pitchFamily="18" charset="0"/>
                        </a:rPr>
                        <a:t>tới</a:t>
                      </a:r>
                      <a:r>
                        <a:rPr lang="en-US" sz="1900" dirty="0">
                          <a:latin typeface="Palatino Linotype" panose="02040502050505030304" pitchFamily="18" charset="0"/>
                        </a:rPr>
                        <a:t> </a:t>
                      </a:r>
                      <a:r>
                        <a:rPr lang="en-US" sz="1900" dirty="0" err="1">
                          <a:latin typeface="Palatino Linotype" panose="02040502050505030304" pitchFamily="18" charset="0"/>
                        </a:rPr>
                        <a:t>một</a:t>
                      </a:r>
                      <a:r>
                        <a:rPr lang="en-US" sz="1900" dirty="0">
                          <a:latin typeface="Palatino Linotype" panose="02040502050505030304" pitchFamily="18" charset="0"/>
                        </a:rPr>
                        <a:t> </a:t>
                      </a:r>
                      <a:r>
                        <a:rPr lang="en-US" sz="1900" dirty="0" err="1">
                          <a:latin typeface="Palatino Linotype" panose="02040502050505030304" pitchFamily="18" charset="0"/>
                        </a:rPr>
                        <a:t>giá</a:t>
                      </a:r>
                      <a:r>
                        <a:rPr lang="en-US" sz="1900" dirty="0">
                          <a:latin typeface="Palatino Linotype" panose="02040502050505030304" pitchFamily="18" charset="0"/>
                        </a:rPr>
                        <a:t> </a:t>
                      </a:r>
                      <a:r>
                        <a:rPr lang="en-US" sz="1900" dirty="0" err="1">
                          <a:latin typeface="Palatino Linotype" panose="02040502050505030304" pitchFamily="18" charset="0"/>
                        </a:rPr>
                        <a:t>trị</a:t>
                      </a:r>
                      <a:r>
                        <a:rPr lang="en-US" sz="1900" dirty="0">
                          <a:latin typeface="Palatino Linotype" panose="02040502050505030304" pitchFamily="18" charset="0"/>
                        </a:rPr>
                        <a:t> </a:t>
                      </a:r>
                      <a:r>
                        <a:rPr lang="en-US" sz="1900" dirty="0" err="1">
                          <a:latin typeface="Palatino Linotype" panose="02040502050505030304" pitchFamily="18" charset="0"/>
                        </a:rPr>
                        <a:t>nhất</a:t>
                      </a:r>
                      <a:r>
                        <a:rPr lang="en-US" sz="1900" dirty="0">
                          <a:latin typeface="Palatino Linotype" panose="02040502050505030304" pitchFamily="18" charset="0"/>
                        </a:rPr>
                        <a:t> </a:t>
                      </a:r>
                      <a:r>
                        <a:rPr lang="en-US" sz="1900" dirty="0" err="1">
                          <a:latin typeface="Palatino Linotype" panose="02040502050505030304" pitchFamily="18" charset="0"/>
                        </a:rPr>
                        <a:t>định</a:t>
                      </a:r>
                      <a:endParaRPr lang="en-VN" sz="1900" dirty="0">
                        <a:latin typeface="Palatino Linotype" panose="02040502050505030304" pitchFamily="18" charset="0"/>
                      </a:endParaRPr>
                    </a:p>
                  </a:txBody>
                  <a:tcPr/>
                </a:tc>
                <a:extLst>
                  <a:ext uri="{0D108BD9-81ED-4DB2-BD59-A6C34878D82A}">
                    <a16:rowId xmlns:a16="http://schemas.microsoft.com/office/drawing/2014/main" val="3965207507"/>
                  </a:ext>
                </a:extLst>
              </a:tr>
            </a:tbl>
          </a:graphicData>
        </a:graphic>
      </p:graphicFrame>
    </p:spTree>
    <p:extLst>
      <p:ext uri="{BB962C8B-B14F-4D97-AF65-F5344CB8AC3E}">
        <p14:creationId xmlns:p14="http://schemas.microsoft.com/office/powerpoint/2010/main" val="2672516975"/>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CD54F-BE22-6A3F-9C5F-812C31B71FE0}"/>
            </a:ext>
          </a:extLst>
        </p:cNvPr>
        <p:cNvGrpSpPr/>
        <p:nvPr/>
      </p:nvGrpSpPr>
      <p:grpSpPr>
        <a:xfrm>
          <a:off x="0" y="0"/>
          <a:ext cx="0" cy="0"/>
          <a:chOff x="0" y="0"/>
          <a:chExt cx="0" cy="0"/>
        </a:xfrm>
      </p:grpSpPr>
      <p:sp>
        <p:nvSpPr>
          <p:cNvPr id="2" name="AutoShape 2" descr="21 Duong Linh">
            <a:extLst>
              <a:ext uri="{FF2B5EF4-FFF2-40B4-BE49-F238E27FC236}">
                <a16:creationId xmlns:a16="http://schemas.microsoft.com/office/drawing/2014/main" id="{12BE43D8-C0FA-2086-C08A-5D6D8ADC767C}"/>
              </a:ext>
            </a:extLst>
          </p:cNvPr>
          <p:cNvSpPr/>
          <p:nvPr/>
        </p:nvSpPr>
        <p:spPr>
          <a:xfrm rot="-5400000">
            <a:off x="5273077" y="-1552541"/>
            <a:ext cx="6270970" cy="9192481"/>
          </a:xfrm>
          <a:prstGeom prst="rect">
            <a:avLst/>
          </a:prstGeom>
          <a:solidFill>
            <a:srgbClr val="FFFFFF"/>
          </a:solidFill>
        </p:spPr>
      </p:sp>
      <p:pic>
        <p:nvPicPr>
          <p:cNvPr id="3" name="Picture 3" descr="21 Duong Linh">
            <a:extLst>
              <a:ext uri="{FF2B5EF4-FFF2-40B4-BE49-F238E27FC236}">
                <a16:creationId xmlns:a16="http://schemas.microsoft.com/office/drawing/2014/main" id="{6CA3F1C7-759C-82D6-5FDC-5A3BD6A24B1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265" r="24422"/>
          <a:stretch/>
        </p:blipFill>
        <p:spPr>
          <a:xfrm>
            <a:off x="4179172" y="-91784"/>
            <a:ext cx="8825628" cy="6419778"/>
          </a:xfrm>
          <a:prstGeom prst="rect">
            <a:avLst/>
          </a:prstGeom>
        </p:spPr>
      </p:pic>
      <p:pic>
        <p:nvPicPr>
          <p:cNvPr id="4" name="Picture 4" descr="21 Duong Linh">
            <a:extLst>
              <a:ext uri="{FF2B5EF4-FFF2-40B4-BE49-F238E27FC236}">
                <a16:creationId xmlns:a16="http://schemas.microsoft.com/office/drawing/2014/main" id="{7BE57E45-80E8-821D-E68D-92BC66E99D1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2869"/>
          <a:stretch/>
        </p:blipFill>
        <p:spPr>
          <a:xfrm rot="-5400000" flipV="1">
            <a:off x="3344000" y="-1772315"/>
            <a:ext cx="6179186" cy="11444785"/>
          </a:xfrm>
          <a:prstGeom prst="rect">
            <a:avLst/>
          </a:prstGeom>
        </p:spPr>
      </p:pic>
      <p:pic>
        <p:nvPicPr>
          <p:cNvPr id="6" name="Picture 6" descr="21 Duong Linh">
            <a:extLst>
              <a:ext uri="{FF2B5EF4-FFF2-40B4-BE49-F238E27FC236}">
                <a16:creationId xmlns:a16="http://schemas.microsoft.com/office/drawing/2014/main" id="{59D1BD2A-86B6-424F-634B-7938A588276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530600" y="636108"/>
            <a:ext cx="3138076" cy="748944"/>
          </a:xfrm>
          <a:prstGeom prst="rect">
            <a:avLst/>
          </a:prstGeom>
        </p:spPr>
      </p:pic>
      <p:pic>
        <p:nvPicPr>
          <p:cNvPr id="9" name="Picture 9" descr="21 Duong Linh">
            <a:extLst>
              <a:ext uri="{FF2B5EF4-FFF2-40B4-BE49-F238E27FC236}">
                <a16:creationId xmlns:a16="http://schemas.microsoft.com/office/drawing/2014/main" id="{9D9F79CE-9245-6A0F-E9A6-926B4DADC6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38379">
            <a:off x="266314" y="4961990"/>
            <a:ext cx="1135607" cy="2131685"/>
          </a:xfrm>
          <a:prstGeom prst="rect">
            <a:avLst/>
          </a:prstGeom>
        </p:spPr>
      </p:pic>
      <p:pic>
        <p:nvPicPr>
          <p:cNvPr id="10" name="Picture 10" descr="21 Duong Linh">
            <a:extLst>
              <a:ext uri="{FF2B5EF4-FFF2-40B4-BE49-F238E27FC236}">
                <a16:creationId xmlns:a16="http://schemas.microsoft.com/office/drawing/2014/main" id="{1ED58F39-ACB9-E6E8-3DB0-D2623CE0881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4689" flipH="1">
            <a:off x="1069649" y="5650283"/>
            <a:ext cx="679427" cy="1448391"/>
          </a:xfrm>
          <a:prstGeom prst="rect">
            <a:avLst/>
          </a:prstGeom>
        </p:spPr>
      </p:pic>
      <p:sp>
        <p:nvSpPr>
          <p:cNvPr id="5" name="TextBox 4" descr="21 Duong Linh">
            <a:extLst>
              <a:ext uri="{FF2B5EF4-FFF2-40B4-BE49-F238E27FC236}">
                <a16:creationId xmlns:a16="http://schemas.microsoft.com/office/drawing/2014/main" id="{CC1A46DC-7806-05F2-4688-A612F1960F82}"/>
              </a:ext>
            </a:extLst>
          </p:cNvPr>
          <p:cNvSpPr txBox="1"/>
          <p:nvPr/>
        </p:nvSpPr>
        <p:spPr>
          <a:xfrm>
            <a:off x="154754" y="-24781"/>
            <a:ext cx="12850045" cy="1179618"/>
          </a:xfrm>
          <a:prstGeom prst="rect">
            <a:avLst/>
          </a:prstGeom>
        </p:spPr>
        <p:txBody>
          <a:bodyPr wrap="square" lIns="0" tIns="0" rIns="0" bIns="0" rtlCol="0" anchor="t">
            <a:spAutoFit/>
          </a:bodyPr>
          <a:lstStyle/>
          <a:p>
            <a:pPr>
              <a:lnSpc>
                <a:spcPts val="4800"/>
              </a:lnSpc>
            </a:pPr>
            <a:r>
              <a:rPr lang="en-US" sz="3000" dirty="0">
                <a:solidFill>
                  <a:srgbClr val="002060"/>
                </a:solidFill>
                <a:latin typeface="Palatino Linotype" panose="02040502050505030304" pitchFamily="18" charset="0"/>
              </a:rPr>
              <a:t>III. 	THIẾT BỊ ĐIỆN </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linh</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kiện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và</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thiết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bị</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cơ</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bản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trong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môn</a:t>
            </a:r>
            <a:r>
              <a:rPr lang="en-US" sz="3000" dirty="0">
                <a:solidFill>
                  <a:srgbClr val="002060"/>
                </a:solidFill>
                <a:latin typeface="Palatino Linotype" panose="02040502050505030304" pitchFamily="18" charset="0"/>
              </a:rPr>
              <a:t> KHTN 8</a:t>
            </a:r>
          </a:p>
        </p:txBody>
      </p:sp>
      <p:sp>
        <p:nvSpPr>
          <p:cNvPr id="13" name="Oval 12">
            <a:extLst>
              <a:ext uri="{FF2B5EF4-FFF2-40B4-BE49-F238E27FC236}">
                <a16:creationId xmlns:a16="http://schemas.microsoft.com/office/drawing/2014/main" id="{E7D78122-D0EC-484F-D25D-EB017DD8191B}"/>
              </a:ext>
            </a:extLst>
          </p:cNvPr>
          <p:cNvSpPr/>
          <p:nvPr/>
        </p:nvSpPr>
        <p:spPr>
          <a:xfrm>
            <a:off x="5681287" y="6327994"/>
            <a:ext cx="516313" cy="4156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graphicFrame>
        <p:nvGraphicFramePr>
          <p:cNvPr id="16" name="Table 15">
            <a:extLst>
              <a:ext uri="{FF2B5EF4-FFF2-40B4-BE49-F238E27FC236}">
                <a16:creationId xmlns:a16="http://schemas.microsoft.com/office/drawing/2014/main" id="{A75B3F41-DFC5-BC08-A0E7-CFBE726DF889}"/>
              </a:ext>
            </a:extLst>
          </p:cNvPr>
          <p:cNvGraphicFramePr>
            <a:graphicFrameLocks noGrp="1"/>
          </p:cNvGraphicFramePr>
          <p:nvPr>
            <p:extLst>
              <p:ext uri="{D42A27DB-BD31-4B8C-83A1-F6EECF244321}">
                <p14:modId xmlns:p14="http://schemas.microsoft.com/office/powerpoint/2010/main" val="3973078402"/>
              </p:ext>
            </p:extLst>
          </p:nvPr>
        </p:nvGraphicFramePr>
        <p:xfrm>
          <a:off x="1790915" y="1221840"/>
          <a:ext cx="9821334" cy="5836920"/>
        </p:xfrm>
        <a:graphic>
          <a:graphicData uri="http://schemas.openxmlformats.org/drawingml/2006/table">
            <a:tbl>
              <a:tblPr firstRow="1" bandRow="1">
                <a:tableStyleId>{7DF18680-E054-41AD-8BC1-D1AEF772440D}</a:tableStyleId>
              </a:tblPr>
              <a:tblGrid>
                <a:gridCol w="4910667">
                  <a:extLst>
                    <a:ext uri="{9D8B030D-6E8A-4147-A177-3AD203B41FA5}">
                      <a16:colId xmlns:a16="http://schemas.microsoft.com/office/drawing/2014/main" val="518143294"/>
                    </a:ext>
                  </a:extLst>
                </a:gridCol>
                <a:gridCol w="4910667">
                  <a:extLst>
                    <a:ext uri="{9D8B030D-6E8A-4147-A177-3AD203B41FA5}">
                      <a16:colId xmlns:a16="http://schemas.microsoft.com/office/drawing/2014/main" val="2667722154"/>
                    </a:ext>
                  </a:extLst>
                </a:gridCol>
              </a:tblGrid>
              <a:tr h="533400">
                <a:tc>
                  <a:txBody>
                    <a:bodyPr/>
                    <a:lstStyle/>
                    <a:p>
                      <a:r>
                        <a:rPr lang="en-VN" sz="1900" dirty="0"/>
                        <a:t>CỘT A</a:t>
                      </a:r>
                      <a:endParaRPr lang="en-VN" sz="1900" dirty="0">
                        <a:latin typeface="Palatino Linotype" panose="02040502050505030304" pitchFamily="18" charset="0"/>
                      </a:endParaRPr>
                    </a:p>
                  </a:txBody>
                  <a:tcPr/>
                </a:tc>
                <a:tc>
                  <a:txBody>
                    <a:bodyPr/>
                    <a:lstStyle/>
                    <a:p>
                      <a:r>
                        <a:rPr lang="en-VN" sz="1900" dirty="0"/>
                        <a:t>CỘT B</a:t>
                      </a:r>
                      <a:endParaRPr lang="en-VN" sz="1900" dirty="0">
                        <a:latin typeface="Palatino Linotype" panose="02040502050505030304" pitchFamily="18" charset="0"/>
                      </a:endParaRPr>
                    </a:p>
                  </a:txBody>
                  <a:tcPr/>
                </a:tc>
                <a:extLst>
                  <a:ext uri="{0D108BD9-81ED-4DB2-BD59-A6C34878D82A}">
                    <a16:rowId xmlns:a16="http://schemas.microsoft.com/office/drawing/2014/main" val="2988990515"/>
                  </a:ext>
                </a:extLst>
              </a:tr>
              <a:tr h="2160558">
                <a:tc>
                  <a:txBody>
                    <a:bodyPr/>
                    <a:lstStyle/>
                    <a:p>
                      <a:pPr marL="342900" indent="-342900">
                        <a:buAutoNum type="arabicPeriod"/>
                      </a:pPr>
                      <a:r>
                        <a:rPr lang="en-VN" sz="1900" dirty="0">
                          <a:latin typeface="Palatino Linotype" panose="02040502050505030304" pitchFamily="18" charset="0"/>
                        </a:rPr>
                        <a:t>Điện trở, biến trở</a:t>
                      </a:r>
                      <a:r>
                        <a:rPr lang="en-VN" sz="1900" dirty="0">
                          <a:solidFill>
                            <a:schemeClr val="accent2"/>
                          </a:solidFill>
                          <a:latin typeface="Palatino Linotype" panose="02040502050505030304" pitchFamily="18" charset="0"/>
                        </a:rPr>
                        <a:t>_a</a:t>
                      </a:r>
                    </a:p>
                    <a:p>
                      <a:pPr marL="342900" indent="-342900">
                        <a:buAutoNum type="arabicPeriod"/>
                      </a:pPr>
                      <a:r>
                        <a:rPr lang="en-VN" sz="1900" dirty="0">
                          <a:latin typeface="Palatino Linotype" panose="02040502050505030304" pitchFamily="18" charset="0"/>
                        </a:rPr>
                        <a:t>Diot và diot phát quang</a:t>
                      </a:r>
                      <a:r>
                        <a:rPr lang="en-VN" sz="1900" dirty="0">
                          <a:solidFill>
                            <a:schemeClr val="accent2"/>
                          </a:solidFill>
                          <a:latin typeface="Palatino Linotype" panose="02040502050505030304" pitchFamily="18" charset="0"/>
                        </a:rPr>
                        <a:t>_d</a:t>
                      </a:r>
                    </a:p>
                    <a:p>
                      <a:pPr marL="342900" indent="-342900">
                        <a:buAutoNum type="arabicPeriod"/>
                      </a:pPr>
                      <a:r>
                        <a:rPr lang="en-VN" sz="1900" dirty="0">
                          <a:latin typeface="Palatino Linotype" panose="02040502050505030304" pitchFamily="18" charset="0"/>
                        </a:rPr>
                        <a:t>Pin</a:t>
                      </a:r>
                      <a:r>
                        <a:rPr lang="en-VN" sz="1900" dirty="0">
                          <a:solidFill>
                            <a:schemeClr val="accent2"/>
                          </a:solidFill>
                          <a:latin typeface="Palatino Linotype" panose="02040502050505030304" pitchFamily="18" charset="0"/>
                        </a:rPr>
                        <a:t>_b</a:t>
                      </a:r>
                    </a:p>
                    <a:p>
                      <a:pPr marL="342900" indent="-342900">
                        <a:buAutoNum type="arabicPeriod"/>
                      </a:pPr>
                      <a:r>
                        <a:rPr lang="en-VN" sz="1900" dirty="0">
                          <a:latin typeface="Palatino Linotype" panose="02040502050505030304" pitchFamily="18" charset="0"/>
                        </a:rPr>
                        <a:t>Oát kế</a:t>
                      </a:r>
                      <a:r>
                        <a:rPr lang="en-VN" sz="1900" dirty="0">
                          <a:solidFill>
                            <a:schemeClr val="accent2"/>
                          </a:solidFill>
                          <a:latin typeface="Palatino Linotype" panose="02040502050505030304" pitchFamily="18" charset="0"/>
                        </a:rPr>
                        <a:t>_e</a:t>
                      </a:r>
                    </a:p>
                    <a:p>
                      <a:pPr marL="342900" indent="-342900">
                        <a:buAutoNum type="arabicPeriod"/>
                      </a:pPr>
                      <a:r>
                        <a:rPr lang="en-VN" sz="1900" dirty="0">
                          <a:latin typeface="Palatino Linotype" panose="02040502050505030304" pitchFamily="18" charset="0"/>
                        </a:rPr>
                        <a:t>Công tắt</a:t>
                      </a:r>
                      <a:r>
                        <a:rPr lang="en-VN" sz="1900" dirty="0">
                          <a:solidFill>
                            <a:schemeClr val="accent2"/>
                          </a:solidFill>
                          <a:latin typeface="Palatino Linotype" panose="02040502050505030304" pitchFamily="18" charset="0"/>
                        </a:rPr>
                        <a:t>_c</a:t>
                      </a:r>
                    </a:p>
                    <a:p>
                      <a:pPr marL="342900" indent="-342900">
                        <a:buAutoNum type="arabicPeriod"/>
                      </a:pPr>
                      <a:r>
                        <a:rPr lang="en-VN" sz="1900" dirty="0">
                          <a:latin typeface="Palatino Linotype" panose="02040502050505030304" pitchFamily="18" charset="0"/>
                        </a:rPr>
                        <a:t>Cầu chì</a:t>
                      </a:r>
                      <a:r>
                        <a:rPr lang="en-VN" sz="1900" dirty="0">
                          <a:solidFill>
                            <a:schemeClr val="accent2"/>
                          </a:solidFill>
                          <a:latin typeface="Palatino Linotype" panose="02040502050505030304" pitchFamily="18" charset="0"/>
                        </a:rPr>
                        <a:t>_g</a:t>
                      </a:r>
                    </a:p>
                    <a:p>
                      <a:pPr marL="342900" indent="-342900">
                        <a:buAutoNum type="arabicPeriod"/>
                      </a:pPr>
                      <a:r>
                        <a:rPr lang="en-VN" sz="1900" dirty="0">
                          <a:latin typeface="Palatino Linotype" panose="02040502050505030304" pitchFamily="18" charset="0"/>
                        </a:rPr>
                        <a:t>Một số đồng hồ đo điện cơ bản</a:t>
                      </a:r>
                      <a:r>
                        <a:rPr lang="en-VN" sz="1900" dirty="0">
                          <a:solidFill>
                            <a:schemeClr val="accent2"/>
                          </a:solidFill>
                          <a:latin typeface="Palatino Linotype" panose="02040502050505030304" pitchFamily="18" charset="0"/>
                        </a:rPr>
                        <a:t>_f</a:t>
                      </a:r>
                    </a:p>
                  </a:txBody>
                  <a:tcPr/>
                </a:tc>
                <a:tc>
                  <a:txBody>
                    <a:bodyPr/>
                    <a:lstStyle/>
                    <a:p>
                      <a:pPr marL="342900" indent="-342900">
                        <a:buAutoNum type="alphaLcParenR"/>
                      </a:pPr>
                      <a:r>
                        <a:rPr lang="en-US" sz="1900" dirty="0" err="1">
                          <a:latin typeface="Palatino Linotype" panose="02040502050505030304" pitchFamily="18" charset="0"/>
                        </a:rPr>
                        <a:t>Có</a:t>
                      </a:r>
                      <a:r>
                        <a:rPr lang="en-US" sz="1900" dirty="0">
                          <a:latin typeface="Palatino Linotype" panose="02040502050505030304" pitchFamily="18" charset="0"/>
                        </a:rPr>
                        <a:t> </a:t>
                      </a:r>
                      <a:r>
                        <a:rPr lang="en-US" sz="1900" dirty="0" err="1">
                          <a:latin typeface="Palatino Linotype" panose="02040502050505030304" pitchFamily="18" charset="0"/>
                        </a:rPr>
                        <a:t>tác</a:t>
                      </a:r>
                      <a:r>
                        <a:rPr lang="en-US" sz="1900" dirty="0">
                          <a:latin typeface="Palatino Linotype" panose="02040502050505030304" pitchFamily="18" charset="0"/>
                        </a:rPr>
                        <a:t> dung </a:t>
                      </a:r>
                      <a:r>
                        <a:rPr lang="en-US" sz="1900" dirty="0" err="1">
                          <a:latin typeface="Palatino Linotype" panose="02040502050505030304" pitchFamily="18" charset="0"/>
                        </a:rPr>
                        <a:t>làm</a:t>
                      </a:r>
                      <a:r>
                        <a:rPr lang="en-US" sz="1900" dirty="0">
                          <a:latin typeface="Palatino Linotype" panose="02040502050505030304" pitchFamily="18" charset="0"/>
                        </a:rPr>
                        <a:t> </a:t>
                      </a:r>
                      <a:r>
                        <a:rPr lang="en-US" sz="1900" dirty="0" err="1">
                          <a:latin typeface="Palatino Linotype" panose="02040502050505030304" pitchFamily="18" charset="0"/>
                        </a:rPr>
                        <a:t>cản</a:t>
                      </a:r>
                      <a:r>
                        <a:rPr lang="en-US" sz="1900" dirty="0">
                          <a:latin typeface="Palatino Linotype" panose="02040502050505030304" pitchFamily="18" charset="0"/>
                        </a:rPr>
                        <a:t> </a:t>
                      </a:r>
                      <a:r>
                        <a:rPr lang="en-US" sz="1900" dirty="0" err="1">
                          <a:latin typeface="Palatino Linotype" panose="02040502050505030304" pitchFamily="18" charset="0"/>
                        </a:rPr>
                        <a:t>trở</a:t>
                      </a:r>
                      <a:r>
                        <a:rPr lang="en-US" sz="1900" dirty="0">
                          <a:latin typeface="Palatino Linotype" panose="02040502050505030304" pitchFamily="18" charset="0"/>
                        </a:rPr>
                        <a:t> </a:t>
                      </a:r>
                      <a:r>
                        <a:rPr lang="en-US" sz="1900" dirty="0" err="1">
                          <a:latin typeface="Palatino Linotype" panose="02040502050505030304" pitchFamily="18" charset="0"/>
                        </a:rPr>
                        <a:t>dòng</a:t>
                      </a:r>
                      <a:r>
                        <a:rPr lang="en-US" sz="1900" dirty="0">
                          <a:latin typeface="Palatino Linotype" panose="02040502050505030304" pitchFamily="18" charset="0"/>
                        </a:rPr>
                        <a:t> </a:t>
                      </a:r>
                      <a:r>
                        <a:rPr lang="en-US" sz="1900" dirty="0" err="1">
                          <a:latin typeface="Palatino Linotype" panose="02040502050505030304" pitchFamily="18" charset="0"/>
                        </a:rPr>
                        <a:t>điện</a:t>
                      </a:r>
                      <a:endParaRPr lang="en-US" sz="1900" dirty="0">
                        <a:latin typeface="Palatino Linotype" panose="02040502050505030304" pitchFamily="18" charset="0"/>
                      </a:endParaRPr>
                    </a:p>
                    <a:p>
                      <a:pPr marL="342900" indent="-342900">
                        <a:buAutoNum type="alphaLcParenR"/>
                      </a:pPr>
                      <a:r>
                        <a:rPr lang="en-US" sz="1900" dirty="0">
                          <a:latin typeface="Palatino Linotype" panose="02040502050505030304" pitchFamily="18" charset="0"/>
                        </a:rPr>
                        <a:t>Cung </a:t>
                      </a:r>
                      <a:r>
                        <a:rPr lang="en-US" sz="1900" dirty="0" err="1">
                          <a:latin typeface="Palatino Linotype" panose="02040502050505030304" pitchFamily="18" charset="0"/>
                        </a:rPr>
                        <a:t>cấp</a:t>
                      </a:r>
                      <a:r>
                        <a:rPr lang="en-US" sz="1900" dirty="0">
                          <a:latin typeface="Palatino Linotype" panose="02040502050505030304" pitchFamily="18" charset="0"/>
                        </a:rPr>
                        <a:t> </a:t>
                      </a:r>
                      <a:r>
                        <a:rPr lang="en-US" sz="1900" dirty="0" err="1">
                          <a:latin typeface="Palatino Linotype" panose="02040502050505030304" pitchFamily="18" charset="0"/>
                        </a:rPr>
                        <a:t>năng</a:t>
                      </a:r>
                      <a:r>
                        <a:rPr lang="en-US" sz="1900" dirty="0">
                          <a:latin typeface="Palatino Linotype" panose="02040502050505030304" pitchFamily="18" charset="0"/>
                        </a:rPr>
                        <a:t> </a:t>
                      </a:r>
                      <a:r>
                        <a:rPr lang="en-US" sz="1900" dirty="0" err="1">
                          <a:latin typeface="Palatino Linotype" panose="02040502050505030304" pitchFamily="18" charset="0"/>
                        </a:rPr>
                        <a:t>lượng</a:t>
                      </a:r>
                      <a:r>
                        <a:rPr lang="en-US" sz="1900" dirty="0">
                          <a:latin typeface="Palatino Linotype" panose="02040502050505030304" pitchFamily="18" charset="0"/>
                        </a:rPr>
                        <a:t> </a:t>
                      </a:r>
                      <a:r>
                        <a:rPr lang="en-US" sz="1900" dirty="0" err="1">
                          <a:latin typeface="Palatino Linotype" panose="02040502050505030304" pitchFamily="18" charset="0"/>
                        </a:rPr>
                        <a:t>trong</a:t>
                      </a:r>
                      <a:r>
                        <a:rPr lang="en-US" sz="1900" dirty="0">
                          <a:latin typeface="Palatino Linotype" panose="02040502050505030304" pitchFamily="18" charset="0"/>
                        </a:rPr>
                        <a:t> </a:t>
                      </a:r>
                      <a:r>
                        <a:rPr lang="en-US" sz="1900" dirty="0" err="1">
                          <a:latin typeface="Palatino Linotype" panose="02040502050505030304" pitchFamily="18" charset="0"/>
                        </a:rPr>
                        <a:t>mạch</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a:t>
                      </a:r>
                      <a:r>
                        <a:rPr lang="en-US" sz="1900" dirty="0" err="1">
                          <a:latin typeface="Palatino Linotype" panose="02040502050505030304" pitchFamily="18" charset="0"/>
                        </a:rPr>
                        <a:t>mỗi</a:t>
                      </a:r>
                      <a:r>
                        <a:rPr lang="en-US" sz="1900" dirty="0">
                          <a:latin typeface="Palatino Linotype" panose="02040502050505030304" pitchFamily="18" charset="0"/>
                        </a:rPr>
                        <a:t> </a:t>
                      </a:r>
                      <a:r>
                        <a:rPr lang="en-US" sz="1900" dirty="0" err="1">
                          <a:latin typeface="Palatino Linotype" panose="02040502050505030304" pitchFamily="18" charset="0"/>
                        </a:rPr>
                        <a:t>linh</a:t>
                      </a:r>
                      <a:r>
                        <a:rPr lang="en-US" sz="1900" dirty="0">
                          <a:latin typeface="Palatino Linotype" panose="02040502050505030304" pitchFamily="18" charset="0"/>
                        </a:rPr>
                        <a:t>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có</a:t>
                      </a:r>
                      <a:r>
                        <a:rPr lang="en-US" sz="1900" dirty="0">
                          <a:latin typeface="Palatino Linotype" panose="02040502050505030304" pitchFamily="18" charset="0"/>
                        </a:rPr>
                        <a:t> </a:t>
                      </a:r>
                      <a:r>
                        <a:rPr lang="en-US" sz="1900" dirty="0" err="1">
                          <a:latin typeface="Palatino Linotype" panose="02040502050505030304" pitchFamily="18" charset="0"/>
                        </a:rPr>
                        <a:t>một</a:t>
                      </a:r>
                      <a:r>
                        <a:rPr lang="en-US" sz="1900" dirty="0">
                          <a:latin typeface="Palatino Linotype" panose="02040502050505030304" pitchFamily="18" charset="0"/>
                        </a:rPr>
                        <a:t> </a:t>
                      </a:r>
                      <a:r>
                        <a:rPr lang="en-US" sz="1900" dirty="0" err="1">
                          <a:latin typeface="Palatino Linotype" panose="02040502050505030304" pitchFamily="18" charset="0"/>
                        </a:rPr>
                        <a:t>cực</a:t>
                      </a:r>
                      <a:r>
                        <a:rPr lang="en-US" sz="1900" dirty="0">
                          <a:latin typeface="Palatino Linotype" panose="02040502050505030304" pitchFamily="18" charset="0"/>
                        </a:rPr>
                        <a:t> </a:t>
                      </a:r>
                      <a:r>
                        <a:rPr lang="en-US" sz="1900" dirty="0" err="1">
                          <a:latin typeface="Palatino Linotype" panose="02040502050505030304" pitchFamily="18" charset="0"/>
                        </a:rPr>
                        <a:t>dương</a:t>
                      </a:r>
                      <a:r>
                        <a:rPr lang="en-US" sz="1900" dirty="0">
                          <a:latin typeface="Palatino Linotype" panose="02040502050505030304" pitchFamily="18" charset="0"/>
                        </a:rPr>
                        <a:t> (+) </a:t>
                      </a:r>
                      <a:r>
                        <a:rPr lang="en-US" sz="1900" dirty="0" err="1">
                          <a:latin typeface="Palatino Linotype" panose="02040502050505030304" pitchFamily="18" charset="0"/>
                        </a:rPr>
                        <a:t>và</a:t>
                      </a:r>
                      <a:r>
                        <a:rPr lang="en-US" sz="1900" dirty="0">
                          <a:latin typeface="Palatino Linotype" panose="02040502050505030304" pitchFamily="18" charset="0"/>
                        </a:rPr>
                        <a:t> </a:t>
                      </a:r>
                      <a:r>
                        <a:rPr lang="en-US" sz="1900" dirty="0" err="1">
                          <a:latin typeface="Palatino Linotype" panose="02040502050505030304" pitchFamily="18" charset="0"/>
                        </a:rPr>
                        <a:t>một</a:t>
                      </a:r>
                      <a:r>
                        <a:rPr lang="en-US" sz="1900" dirty="0">
                          <a:latin typeface="Palatino Linotype" panose="02040502050505030304" pitchFamily="18" charset="0"/>
                        </a:rPr>
                        <a:t> </a:t>
                      </a:r>
                      <a:r>
                        <a:rPr lang="en-US" sz="1900" dirty="0" err="1">
                          <a:latin typeface="Palatino Linotype" panose="02040502050505030304" pitchFamily="18" charset="0"/>
                        </a:rPr>
                        <a:t>cực</a:t>
                      </a:r>
                      <a:r>
                        <a:rPr lang="en-US" sz="1900" dirty="0">
                          <a:latin typeface="Palatino Linotype" panose="02040502050505030304" pitchFamily="18" charset="0"/>
                        </a:rPr>
                        <a:t> </a:t>
                      </a:r>
                      <a:r>
                        <a:rPr lang="en-US" sz="1900" dirty="0" err="1">
                          <a:latin typeface="Palatino Linotype" panose="02040502050505030304" pitchFamily="18" charset="0"/>
                        </a:rPr>
                        <a:t>âm</a:t>
                      </a:r>
                      <a:r>
                        <a:rPr lang="en-US" sz="1900" dirty="0">
                          <a:latin typeface="Palatino Linotype" panose="02040502050505030304" pitchFamily="18" charset="0"/>
                        </a:rPr>
                        <a:t> (-)</a:t>
                      </a:r>
                    </a:p>
                    <a:p>
                      <a:pPr marL="342900" indent="-342900">
                        <a:buAutoNum type="alphaLcParenR"/>
                      </a:pPr>
                      <a:r>
                        <a:rPr lang="en-US" sz="1900" dirty="0" err="1">
                          <a:latin typeface="Palatino Linotype" panose="02040502050505030304" pitchFamily="18" charset="0"/>
                        </a:rPr>
                        <a:t>Nếu</a:t>
                      </a:r>
                      <a:r>
                        <a:rPr lang="en-US" sz="1900" dirty="0">
                          <a:latin typeface="Palatino Linotype" panose="02040502050505030304" pitchFamily="18" charset="0"/>
                        </a:rPr>
                        <a:t> </a:t>
                      </a:r>
                      <a:r>
                        <a:rPr lang="en-US" sz="1900" dirty="0" err="1">
                          <a:latin typeface="Palatino Linotype" panose="02040502050505030304" pitchFamily="18" charset="0"/>
                        </a:rPr>
                        <a:t>linh</a:t>
                      </a:r>
                      <a:r>
                        <a:rPr lang="en-US" sz="1900" dirty="0">
                          <a:latin typeface="Palatino Linotype" panose="02040502050505030304" pitchFamily="18" charset="0"/>
                        </a:rPr>
                        <a:t>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đóng</a:t>
                      </a:r>
                      <a:r>
                        <a:rPr lang="en-US" sz="1900" dirty="0">
                          <a:latin typeface="Palatino Linotype" panose="02040502050505030304" pitchFamily="18" charset="0"/>
                        </a:rPr>
                        <a:t> </a:t>
                      </a:r>
                      <a:r>
                        <a:rPr lang="en-US" sz="1900" dirty="0" err="1">
                          <a:latin typeface="Palatino Linotype" panose="02040502050505030304" pitchFamily="18" charset="0"/>
                        </a:rPr>
                        <a:t>thì</a:t>
                      </a:r>
                      <a:r>
                        <a:rPr lang="en-US" sz="1900" dirty="0">
                          <a:latin typeface="Palatino Linotype" panose="02040502050505030304" pitchFamily="18" charset="0"/>
                        </a:rPr>
                        <a:t> </a:t>
                      </a:r>
                      <a:r>
                        <a:rPr lang="en-US" sz="1900" dirty="0" err="1">
                          <a:latin typeface="Palatino Linotype" panose="02040502050505030304" pitchFamily="18" charset="0"/>
                        </a:rPr>
                        <a:t>sẽ</a:t>
                      </a:r>
                      <a:r>
                        <a:rPr lang="en-US" sz="1900" dirty="0">
                          <a:latin typeface="Palatino Linotype" panose="02040502050505030304" pitchFamily="18" charset="0"/>
                        </a:rPr>
                        <a:t> </a:t>
                      </a:r>
                      <a:r>
                        <a:rPr lang="en-US" sz="1900" dirty="0" err="1">
                          <a:latin typeface="Palatino Linotype" panose="02040502050505030304" pitchFamily="18" charset="0"/>
                        </a:rPr>
                        <a:t>có</a:t>
                      </a:r>
                      <a:r>
                        <a:rPr lang="en-US" sz="1900" dirty="0">
                          <a:latin typeface="Palatino Linotype" panose="02040502050505030304" pitchFamily="18" charset="0"/>
                        </a:rPr>
                        <a:t> </a:t>
                      </a:r>
                      <a:r>
                        <a:rPr lang="en-US" sz="1900" dirty="0" err="1">
                          <a:latin typeface="Palatino Linotype" panose="02040502050505030304" pitchFamily="18" charset="0"/>
                        </a:rPr>
                        <a:t>dòng</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a:t>
                      </a:r>
                      <a:r>
                        <a:rPr lang="en-US" sz="1900" dirty="0" err="1">
                          <a:latin typeface="Palatino Linotype" panose="02040502050505030304" pitchFamily="18" charset="0"/>
                        </a:rPr>
                        <a:t>trong</a:t>
                      </a:r>
                      <a:r>
                        <a:rPr lang="en-US" sz="1900" dirty="0">
                          <a:latin typeface="Palatino Linotype" panose="02040502050505030304" pitchFamily="18" charset="0"/>
                        </a:rPr>
                        <a:t> </a:t>
                      </a:r>
                      <a:r>
                        <a:rPr lang="en-US" sz="1900" dirty="0" err="1">
                          <a:latin typeface="Palatino Linotype" panose="02040502050505030304" pitchFamily="18" charset="0"/>
                        </a:rPr>
                        <a:t>mạch</a:t>
                      </a:r>
                      <a:r>
                        <a:rPr lang="en-US" sz="1900" dirty="0">
                          <a:latin typeface="Palatino Linotype" panose="02040502050505030304" pitchFamily="18" charset="0"/>
                        </a:rPr>
                        <a:t>, </a:t>
                      </a:r>
                      <a:r>
                        <a:rPr lang="en-US" sz="1900" dirty="0" err="1">
                          <a:latin typeface="Palatino Linotype" panose="02040502050505030304" pitchFamily="18" charset="0"/>
                        </a:rPr>
                        <a:t>nếu</a:t>
                      </a:r>
                      <a:r>
                        <a:rPr lang="en-US" sz="1900" dirty="0">
                          <a:latin typeface="Palatino Linotype" panose="02040502050505030304" pitchFamily="18" charset="0"/>
                        </a:rPr>
                        <a:t> </a:t>
                      </a:r>
                      <a:r>
                        <a:rPr lang="en-US" sz="1900" dirty="0" err="1">
                          <a:latin typeface="Palatino Linotype" panose="02040502050505030304" pitchFamily="18" charset="0"/>
                        </a:rPr>
                        <a:t>linh</a:t>
                      </a:r>
                      <a:r>
                        <a:rPr lang="en-US" sz="1900" dirty="0">
                          <a:latin typeface="Palatino Linotype" panose="02040502050505030304" pitchFamily="18" charset="0"/>
                        </a:rPr>
                        <a:t>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mở</a:t>
                      </a:r>
                      <a:r>
                        <a:rPr lang="en-US" sz="1900" dirty="0">
                          <a:latin typeface="Palatino Linotype" panose="02040502050505030304" pitchFamily="18" charset="0"/>
                        </a:rPr>
                        <a:t> </a:t>
                      </a:r>
                      <a:r>
                        <a:rPr lang="en-US" sz="1900" dirty="0" err="1">
                          <a:latin typeface="Palatino Linotype" panose="02040502050505030304" pitchFamily="18" charset="0"/>
                        </a:rPr>
                        <a:t>thì</a:t>
                      </a:r>
                      <a:r>
                        <a:rPr lang="en-US" sz="1900" dirty="0">
                          <a:latin typeface="Palatino Linotype" panose="02040502050505030304" pitchFamily="18" charset="0"/>
                        </a:rPr>
                        <a:t> </a:t>
                      </a:r>
                      <a:r>
                        <a:rPr lang="en-US" sz="1900" dirty="0" err="1">
                          <a:latin typeface="Palatino Linotype" panose="02040502050505030304" pitchFamily="18" charset="0"/>
                        </a:rPr>
                        <a:t>dòng</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a:t>
                      </a:r>
                      <a:r>
                        <a:rPr lang="en-US" sz="1900" dirty="0" err="1">
                          <a:latin typeface="Palatino Linotype" panose="02040502050505030304" pitchFamily="18" charset="0"/>
                        </a:rPr>
                        <a:t>bị</a:t>
                      </a:r>
                      <a:r>
                        <a:rPr lang="en-US" sz="1900" dirty="0">
                          <a:latin typeface="Palatino Linotype" panose="02040502050505030304" pitchFamily="18" charset="0"/>
                        </a:rPr>
                        <a:t> </a:t>
                      </a:r>
                      <a:r>
                        <a:rPr lang="en-US" sz="1900" dirty="0" err="1">
                          <a:latin typeface="Palatino Linotype" panose="02040502050505030304" pitchFamily="18" charset="0"/>
                        </a:rPr>
                        <a:t>ngắt</a:t>
                      </a:r>
                      <a:r>
                        <a:rPr lang="en-US" sz="1900" dirty="0">
                          <a:latin typeface="Palatino Linotype" panose="02040502050505030304" pitchFamily="18" charset="0"/>
                        </a:rPr>
                        <a:t>.</a:t>
                      </a:r>
                    </a:p>
                    <a:p>
                      <a:pPr marL="342900" indent="-342900">
                        <a:buAutoNum type="alphaLcParenR"/>
                      </a:pPr>
                      <a:r>
                        <a:rPr lang="en-US" sz="1900" dirty="0">
                          <a:latin typeface="Palatino Linotype" panose="02040502050505030304" pitchFamily="18" charset="0"/>
                        </a:rPr>
                        <a:t>Khi </a:t>
                      </a:r>
                      <a:r>
                        <a:rPr lang="en-US" sz="1900" dirty="0" err="1">
                          <a:latin typeface="Palatino Linotype" panose="02040502050505030304" pitchFamily="18" charset="0"/>
                        </a:rPr>
                        <a:t>linh</a:t>
                      </a:r>
                      <a:r>
                        <a:rPr lang="en-US" sz="1900" dirty="0">
                          <a:latin typeface="Palatino Linotype" panose="02040502050505030304" pitchFamily="18" charset="0"/>
                        </a:rPr>
                        <a:t>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hoạt</a:t>
                      </a:r>
                      <a:r>
                        <a:rPr lang="en-US" sz="1900" dirty="0">
                          <a:latin typeface="Palatino Linotype" panose="02040502050505030304" pitchFamily="18" charset="0"/>
                        </a:rPr>
                        <a:t> </a:t>
                      </a:r>
                      <a:r>
                        <a:rPr lang="en-US" sz="1900" dirty="0" err="1">
                          <a:latin typeface="Palatino Linotype" panose="02040502050505030304" pitchFamily="18" charset="0"/>
                        </a:rPr>
                        <a:t>động</a:t>
                      </a:r>
                      <a:r>
                        <a:rPr lang="en-US" sz="1900" dirty="0">
                          <a:latin typeface="Palatino Linotype" panose="02040502050505030304" pitchFamily="18" charset="0"/>
                        </a:rPr>
                        <a:t> </a:t>
                      </a:r>
                      <a:r>
                        <a:rPr lang="en-US" sz="1900" dirty="0" err="1">
                          <a:latin typeface="Palatino Linotype" panose="02040502050505030304" pitchFamily="18" charset="0"/>
                        </a:rPr>
                        <a:t>chỉ</a:t>
                      </a:r>
                      <a:r>
                        <a:rPr lang="en-US" sz="1900" dirty="0">
                          <a:latin typeface="Palatino Linotype" panose="02040502050505030304" pitchFamily="18" charset="0"/>
                        </a:rPr>
                        <a:t> </a:t>
                      </a:r>
                      <a:r>
                        <a:rPr lang="en-US" sz="1900" dirty="0" err="1">
                          <a:latin typeface="Palatino Linotype" panose="02040502050505030304" pitchFamily="18" charset="0"/>
                        </a:rPr>
                        <a:t>cho</a:t>
                      </a:r>
                      <a:r>
                        <a:rPr lang="en-US" sz="1900" dirty="0">
                          <a:latin typeface="Palatino Linotype" panose="02040502050505030304" pitchFamily="18" charset="0"/>
                        </a:rPr>
                        <a:t> </a:t>
                      </a:r>
                      <a:r>
                        <a:rPr lang="en-US" sz="1900" dirty="0" err="1">
                          <a:latin typeface="Palatino Linotype" panose="02040502050505030304" pitchFamily="18" charset="0"/>
                        </a:rPr>
                        <a:t>dòng</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a:t>
                      </a:r>
                      <a:r>
                        <a:rPr lang="en-US" sz="1900" dirty="0" err="1">
                          <a:latin typeface="Palatino Linotype" panose="02040502050505030304" pitchFamily="18" charset="0"/>
                        </a:rPr>
                        <a:t>một</a:t>
                      </a:r>
                      <a:r>
                        <a:rPr lang="en-US" sz="1900" dirty="0">
                          <a:latin typeface="Palatino Linotype" panose="02040502050505030304" pitchFamily="18" charset="0"/>
                        </a:rPr>
                        <a:t> </a:t>
                      </a:r>
                      <a:r>
                        <a:rPr lang="en-US" sz="1900" dirty="0" err="1">
                          <a:latin typeface="Palatino Linotype" panose="02040502050505030304" pitchFamily="18" charset="0"/>
                        </a:rPr>
                        <a:t>chiều</a:t>
                      </a:r>
                      <a:r>
                        <a:rPr lang="en-US" sz="1900" dirty="0">
                          <a:latin typeface="Palatino Linotype" panose="02040502050505030304" pitchFamily="18" charset="0"/>
                        </a:rPr>
                        <a:t> </a:t>
                      </a:r>
                      <a:r>
                        <a:rPr lang="en-US" sz="1900" dirty="0" err="1">
                          <a:latin typeface="Palatino Linotype" panose="02040502050505030304" pitchFamily="18" charset="0"/>
                        </a:rPr>
                        <a:t>đi</a:t>
                      </a:r>
                      <a:r>
                        <a:rPr lang="en-US" sz="1900" dirty="0">
                          <a:latin typeface="Palatino Linotype" panose="02040502050505030304" pitchFamily="18" charset="0"/>
                        </a:rPr>
                        <a:t> qua. </a:t>
                      </a:r>
                    </a:p>
                    <a:p>
                      <a:pPr marL="342900" indent="-342900">
                        <a:buAutoNum type="alphaLcParenR"/>
                      </a:pPr>
                      <a:r>
                        <a:rPr lang="en-US" sz="1900" dirty="0">
                          <a:latin typeface="Palatino Linotype" panose="02040502050505030304" pitchFamily="18" charset="0"/>
                        </a:rPr>
                        <a:t>Linh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được</a:t>
                      </a:r>
                      <a:r>
                        <a:rPr lang="en-US" sz="1900" dirty="0">
                          <a:latin typeface="Palatino Linotype" panose="02040502050505030304" pitchFamily="18" charset="0"/>
                        </a:rPr>
                        <a:t> </a:t>
                      </a:r>
                      <a:r>
                        <a:rPr lang="en-US" sz="1900" dirty="0" err="1">
                          <a:latin typeface="Palatino Linotype" panose="02040502050505030304" pitchFamily="18" charset="0"/>
                        </a:rPr>
                        <a:t>sử</a:t>
                      </a:r>
                      <a:r>
                        <a:rPr lang="en-US" sz="1900" dirty="0">
                          <a:latin typeface="Palatino Linotype" panose="02040502050505030304" pitchFamily="18" charset="0"/>
                        </a:rPr>
                        <a:t> dung </a:t>
                      </a:r>
                      <a:r>
                        <a:rPr lang="en-US" sz="1900" dirty="0" err="1">
                          <a:latin typeface="Palatino Linotype" panose="02040502050505030304" pitchFamily="18" charset="0"/>
                        </a:rPr>
                        <a:t>để</a:t>
                      </a:r>
                      <a:r>
                        <a:rPr lang="en-US" sz="1900" dirty="0">
                          <a:latin typeface="Palatino Linotype" panose="02040502050505030304" pitchFamily="18" charset="0"/>
                        </a:rPr>
                        <a:t> </a:t>
                      </a:r>
                      <a:r>
                        <a:rPr lang="en-US" sz="1900" dirty="0" err="1">
                          <a:latin typeface="Palatino Linotype" panose="02040502050505030304" pitchFamily="18" charset="0"/>
                        </a:rPr>
                        <a:t>đo</a:t>
                      </a:r>
                      <a:r>
                        <a:rPr lang="en-US" sz="1900" dirty="0">
                          <a:latin typeface="Palatino Linotype" panose="02040502050505030304" pitchFamily="18" charset="0"/>
                        </a:rPr>
                        <a:t> </a:t>
                      </a:r>
                      <a:r>
                        <a:rPr lang="en-US" sz="1900" dirty="0" err="1">
                          <a:latin typeface="Palatino Linotype" panose="02040502050505030304" pitchFamily="18" charset="0"/>
                        </a:rPr>
                        <a:t>công</a:t>
                      </a:r>
                      <a:r>
                        <a:rPr lang="en-US" sz="1900" dirty="0">
                          <a:latin typeface="Palatino Linotype" panose="02040502050505030304" pitchFamily="18" charset="0"/>
                        </a:rPr>
                        <a:t> </a:t>
                      </a:r>
                      <a:r>
                        <a:rPr lang="en-US" sz="1900" dirty="0" err="1">
                          <a:latin typeface="Palatino Linotype" panose="02040502050505030304" pitchFamily="18" charset="0"/>
                        </a:rPr>
                        <a:t>suất</a:t>
                      </a:r>
                      <a:r>
                        <a:rPr lang="en-US" sz="1900" dirty="0">
                          <a:latin typeface="Palatino Linotype" panose="02040502050505030304" pitchFamily="18" charset="0"/>
                        </a:rPr>
                        <a:t> </a:t>
                      </a:r>
                      <a:r>
                        <a:rPr lang="en-US" sz="1900" dirty="0" err="1">
                          <a:latin typeface="Palatino Linotype" panose="02040502050505030304" pitchFamily="18" charset="0"/>
                        </a:rPr>
                        <a:t>ở</a:t>
                      </a:r>
                      <a:r>
                        <a:rPr lang="en-US" sz="1900" dirty="0">
                          <a:latin typeface="Palatino Linotype" panose="02040502050505030304" pitchFamily="18" charset="0"/>
                        </a:rPr>
                        <a:t> </a:t>
                      </a:r>
                      <a:r>
                        <a:rPr lang="en-US" sz="1900" dirty="0" err="1">
                          <a:latin typeface="Palatino Linotype" panose="02040502050505030304" pitchFamily="18" charset="0"/>
                        </a:rPr>
                        <a:t>mạch</a:t>
                      </a:r>
                      <a:r>
                        <a:rPr lang="en-US" sz="1900" dirty="0">
                          <a:latin typeface="Palatino Linotype" panose="02040502050505030304" pitchFamily="18" charset="0"/>
                        </a:rPr>
                        <a:t> </a:t>
                      </a:r>
                      <a:r>
                        <a:rPr lang="en-US" sz="1900" dirty="0" err="1">
                          <a:latin typeface="Palatino Linotype" panose="02040502050505030304" pitchFamily="18" charset="0"/>
                        </a:rPr>
                        <a:t>điện</a:t>
                      </a:r>
                      <a:endParaRPr lang="en-US" sz="1900" dirty="0">
                        <a:latin typeface="Palatino Linotype" panose="02040502050505030304" pitchFamily="18" charset="0"/>
                      </a:endParaRPr>
                    </a:p>
                    <a:p>
                      <a:pPr marL="342900" indent="-342900">
                        <a:buAutoNum type="alphaLcParenR"/>
                      </a:pPr>
                      <a:r>
                        <a:rPr lang="en-US" sz="1900" dirty="0">
                          <a:latin typeface="Palatino Linotype" panose="02040502050505030304" pitchFamily="18" charset="0"/>
                        </a:rPr>
                        <a:t>Linh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được</a:t>
                      </a:r>
                      <a:r>
                        <a:rPr lang="en-US" sz="1900" dirty="0">
                          <a:latin typeface="Palatino Linotype" panose="02040502050505030304" pitchFamily="18" charset="0"/>
                        </a:rPr>
                        <a:t> </a:t>
                      </a:r>
                      <a:r>
                        <a:rPr lang="en-US" sz="1900" dirty="0" err="1">
                          <a:latin typeface="Palatino Linotype" panose="02040502050505030304" pitchFamily="18" charset="0"/>
                        </a:rPr>
                        <a:t>sử</a:t>
                      </a:r>
                      <a:r>
                        <a:rPr lang="en-US" sz="1900" dirty="0">
                          <a:latin typeface="Palatino Linotype" panose="02040502050505030304" pitchFamily="18" charset="0"/>
                        </a:rPr>
                        <a:t> dung </a:t>
                      </a:r>
                      <a:r>
                        <a:rPr lang="en-US" sz="1900" dirty="0" err="1">
                          <a:latin typeface="Palatino Linotype" panose="02040502050505030304" pitchFamily="18" charset="0"/>
                        </a:rPr>
                        <a:t>để</a:t>
                      </a:r>
                      <a:r>
                        <a:rPr lang="en-US" sz="1900" dirty="0">
                          <a:latin typeface="Palatino Linotype" panose="02040502050505030304" pitchFamily="18" charset="0"/>
                        </a:rPr>
                        <a:t> </a:t>
                      </a:r>
                      <a:r>
                        <a:rPr lang="en-US" sz="1900" dirty="0" err="1">
                          <a:latin typeface="Palatino Linotype" panose="02040502050505030304" pitchFamily="18" charset="0"/>
                        </a:rPr>
                        <a:t>đo</a:t>
                      </a:r>
                      <a:r>
                        <a:rPr lang="en-US" sz="1900" dirty="0">
                          <a:latin typeface="Palatino Linotype" panose="02040502050505030304" pitchFamily="18" charset="0"/>
                        </a:rPr>
                        <a:t> </a:t>
                      </a:r>
                      <a:r>
                        <a:rPr lang="en-US" sz="1900" dirty="0" err="1">
                          <a:latin typeface="Palatino Linotype" panose="02040502050505030304" pitchFamily="18" charset="0"/>
                        </a:rPr>
                        <a:t>các</a:t>
                      </a:r>
                      <a:r>
                        <a:rPr lang="en-US" sz="1900" dirty="0">
                          <a:latin typeface="Palatino Linotype" panose="02040502050505030304" pitchFamily="18" charset="0"/>
                        </a:rPr>
                        <a:t> </a:t>
                      </a:r>
                      <a:r>
                        <a:rPr lang="en-US" sz="1900" dirty="0" err="1">
                          <a:latin typeface="Palatino Linotype" panose="02040502050505030304" pitchFamily="18" charset="0"/>
                        </a:rPr>
                        <a:t>đại</a:t>
                      </a:r>
                      <a:r>
                        <a:rPr lang="en-US" sz="1900" dirty="0">
                          <a:latin typeface="Palatino Linotype" panose="02040502050505030304" pitchFamily="18" charset="0"/>
                        </a:rPr>
                        <a:t> </a:t>
                      </a:r>
                      <a:r>
                        <a:rPr lang="en-US" sz="1900" dirty="0" err="1">
                          <a:latin typeface="Palatino Linotype" panose="02040502050505030304" pitchFamily="18" charset="0"/>
                        </a:rPr>
                        <a:t>lượng</a:t>
                      </a:r>
                      <a:r>
                        <a:rPr lang="en-US" sz="1900" dirty="0">
                          <a:latin typeface="Palatino Linotype" panose="02040502050505030304" pitchFamily="18" charset="0"/>
                        </a:rPr>
                        <a:t> </a:t>
                      </a:r>
                      <a:r>
                        <a:rPr lang="en-US" sz="1900" dirty="0" err="1">
                          <a:latin typeface="Palatino Linotype" panose="02040502050505030304" pitchFamily="18" charset="0"/>
                        </a:rPr>
                        <a:t>cơ</a:t>
                      </a:r>
                      <a:r>
                        <a:rPr lang="en-US" sz="1900" dirty="0">
                          <a:latin typeface="Palatino Linotype" panose="02040502050505030304" pitchFamily="18" charset="0"/>
                        </a:rPr>
                        <a:t> </a:t>
                      </a:r>
                      <a:r>
                        <a:rPr lang="en-US" sz="1900" dirty="0" err="1">
                          <a:latin typeface="Palatino Linotype" panose="02040502050505030304" pitchFamily="18" charset="0"/>
                        </a:rPr>
                        <a:t>bản</a:t>
                      </a:r>
                      <a:r>
                        <a:rPr lang="en-US" sz="1900" dirty="0">
                          <a:latin typeface="Palatino Linotype" panose="02040502050505030304" pitchFamily="18" charset="0"/>
                        </a:rPr>
                        <a:t> </a:t>
                      </a:r>
                      <a:r>
                        <a:rPr lang="en-US" sz="1900" dirty="0" err="1">
                          <a:latin typeface="Palatino Linotype" panose="02040502050505030304" pitchFamily="18" charset="0"/>
                        </a:rPr>
                        <a:t>như</a:t>
                      </a:r>
                      <a:r>
                        <a:rPr lang="en-US" sz="1900" dirty="0">
                          <a:latin typeface="Palatino Linotype" panose="02040502050505030304" pitchFamily="18" charset="0"/>
                        </a:rPr>
                        <a:t> </a:t>
                      </a:r>
                      <a:r>
                        <a:rPr lang="en-US" sz="1900" dirty="0" err="1">
                          <a:latin typeface="Palatino Linotype" panose="02040502050505030304" pitchFamily="18" charset="0"/>
                        </a:rPr>
                        <a:t>dòng</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a:t>
                      </a:r>
                      <a:r>
                        <a:rPr lang="en-US" sz="1900" dirty="0" err="1">
                          <a:latin typeface="Palatino Linotype" panose="02040502050505030304" pitchFamily="18" charset="0"/>
                        </a:rPr>
                        <a:t>thế</a:t>
                      </a:r>
                      <a:r>
                        <a:rPr lang="en-US" sz="1900" dirty="0">
                          <a:latin typeface="Palatino Linotype" panose="02040502050505030304" pitchFamily="18" charset="0"/>
                        </a:rPr>
                        <a:t>. </a:t>
                      </a:r>
                      <a:r>
                        <a:rPr lang="en-US" sz="1900" dirty="0" err="1">
                          <a:latin typeface="Palatino Linotype" panose="02040502050505030304" pitchFamily="18" charset="0"/>
                        </a:rPr>
                        <a:t>Mỗi</a:t>
                      </a:r>
                      <a:r>
                        <a:rPr lang="en-US" sz="1900" dirty="0">
                          <a:latin typeface="Palatino Linotype" panose="02040502050505030304" pitchFamily="18" charset="0"/>
                        </a:rPr>
                        <a:t> </a:t>
                      </a:r>
                      <a:r>
                        <a:rPr lang="en-US" sz="1900" dirty="0" err="1">
                          <a:latin typeface="Palatino Linotype" panose="02040502050505030304" pitchFamily="18" charset="0"/>
                        </a:rPr>
                        <a:t>linh</a:t>
                      </a:r>
                      <a:r>
                        <a:rPr lang="en-US" sz="1900" dirty="0">
                          <a:latin typeface="Palatino Linotype" panose="02040502050505030304" pitchFamily="18" charset="0"/>
                        </a:rPr>
                        <a:t> </a:t>
                      </a:r>
                      <a:r>
                        <a:rPr lang="en-US" sz="1900" dirty="0" err="1">
                          <a:latin typeface="Palatino Linotype" panose="02040502050505030304" pitchFamily="18" charset="0"/>
                        </a:rPr>
                        <a:t>kiện</a:t>
                      </a:r>
                      <a:r>
                        <a:rPr lang="en-US" sz="1900" dirty="0">
                          <a:latin typeface="Palatino Linotype" panose="02040502050505030304" pitchFamily="18" charset="0"/>
                        </a:rPr>
                        <a:t> </a:t>
                      </a:r>
                      <a:r>
                        <a:rPr lang="en-US" sz="1900" dirty="0" err="1">
                          <a:latin typeface="Palatino Linotype" panose="02040502050505030304" pitchFamily="18" charset="0"/>
                        </a:rPr>
                        <a:t>có</a:t>
                      </a:r>
                      <a:r>
                        <a:rPr lang="en-US" sz="1900" dirty="0">
                          <a:latin typeface="Palatino Linotype" panose="02040502050505030304" pitchFamily="18" charset="0"/>
                        </a:rPr>
                        <a:t> </a:t>
                      </a:r>
                      <a:r>
                        <a:rPr lang="en-US" sz="1900" dirty="0" err="1">
                          <a:latin typeface="Palatino Linotype" panose="02040502050505030304" pitchFamily="18" charset="0"/>
                        </a:rPr>
                        <a:t>từ</a:t>
                      </a:r>
                      <a:r>
                        <a:rPr lang="en-US" sz="1900" dirty="0">
                          <a:latin typeface="Palatino Linotype" panose="02040502050505030304" pitchFamily="18" charset="0"/>
                        </a:rPr>
                        <a:t> </a:t>
                      </a:r>
                      <a:r>
                        <a:rPr lang="en-US" sz="1900" dirty="0" err="1">
                          <a:latin typeface="Palatino Linotype" panose="02040502050505030304" pitchFamily="18" charset="0"/>
                        </a:rPr>
                        <a:t>hai</a:t>
                      </a:r>
                      <a:r>
                        <a:rPr lang="en-US" sz="1900" dirty="0">
                          <a:latin typeface="Palatino Linotype" panose="02040502050505030304" pitchFamily="18" charset="0"/>
                        </a:rPr>
                        <a:t> </a:t>
                      </a:r>
                      <a:r>
                        <a:rPr lang="en-US" sz="1900" dirty="0" err="1">
                          <a:latin typeface="Palatino Linotype" panose="02040502050505030304" pitchFamily="18" charset="0"/>
                        </a:rPr>
                        <a:t>chốt</a:t>
                      </a:r>
                      <a:r>
                        <a:rPr lang="en-US" sz="1900" dirty="0">
                          <a:latin typeface="Palatino Linotype" panose="02040502050505030304" pitchFamily="18" charset="0"/>
                        </a:rPr>
                        <a:t> </a:t>
                      </a:r>
                      <a:r>
                        <a:rPr lang="en-US" sz="1900" dirty="0" err="1">
                          <a:latin typeface="Palatino Linotype" panose="02040502050505030304" pitchFamily="18" charset="0"/>
                        </a:rPr>
                        <a:t>cắm</a:t>
                      </a:r>
                      <a:r>
                        <a:rPr lang="en-US" sz="1900" dirty="0">
                          <a:latin typeface="Palatino Linotype" panose="02040502050505030304" pitchFamily="18" charset="0"/>
                        </a:rPr>
                        <a:t> </a:t>
                      </a:r>
                      <a:r>
                        <a:rPr lang="en-US" sz="1900" dirty="0" err="1">
                          <a:latin typeface="Palatino Linotype" panose="02040502050505030304" pitchFamily="18" charset="0"/>
                        </a:rPr>
                        <a:t>trở</a:t>
                      </a:r>
                      <a:r>
                        <a:rPr lang="en-US" sz="1900" dirty="0">
                          <a:latin typeface="Palatino Linotype" panose="02040502050505030304" pitchFamily="18" charset="0"/>
                        </a:rPr>
                        <a:t> </a:t>
                      </a:r>
                      <a:r>
                        <a:rPr lang="en-US" sz="1900" dirty="0" err="1">
                          <a:latin typeface="Palatino Linotype" panose="02040502050505030304" pitchFamily="18" charset="0"/>
                        </a:rPr>
                        <a:t>lên</a:t>
                      </a:r>
                      <a:r>
                        <a:rPr lang="en-US" sz="1900" dirty="0">
                          <a:latin typeface="Palatino Linotype" panose="02040502050505030304" pitchFamily="18" charset="0"/>
                        </a:rPr>
                        <a:t> </a:t>
                      </a:r>
                      <a:r>
                        <a:rPr lang="en-US" sz="1900" dirty="0" err="1">
                          <a:latin typeface="Palatino Linotype" panose="02040502050505030304" pitchFamily="18" charset="0"/>
                        </a:rPr>
                        <a:t>để</a:t>
                      </a:r>
                      <a:r>
                        <a:rPr lang="en-US" sz="1900" dirty="0">
                          <a:latin typeface="Palatino Linotype" panose="02040502050505030304" pitchFamily="18" charset="0"/>
                        </a:rPr>
                        <a:t> </a:t>
                      </a:r>
                      <a:r>
                        <a:rPr lang="en-US" sz="1900" dirty="0" err="1">
                          <a:latin typeface="Palatino Linotype" panose="02040502050505030304" pitchFamily="18" charset="0"/>
                        </a:rPr>
                        <a:t>nối</a:t>
                      </a:r>
                      <a:r>
                        <a:rPr lang="en-US" sz="1900" dirty="0">
                          <a:latin typeface="Palatino Linotype" panose="02040502050505030304" pitchFamily="18" charset="0"/>
                        </a:rPr>
                        <a:t> </a:t>
                      </a:r>
                      <a:r>
                        <a:rPr lang="en-US" sz="1900" dirty="0" err="1">
                          <a:latin typeface="Palatino Linotype" panose="02040502050505030304" pitchFamily="18" charset="0"/>
                        </a:rPr>
                        <a:t>với</a:t>
                      </a:r>
                      <a:r>
                        <a:rPr lang="en-US" sz="1900" dirty="0">
                          <a:latin typeface="Palatino Linotype" panose="02040502050505030304" pitchFamily="18" charset="0"/>
                        </a:rPr>
                        <a:t> </a:t>
                      </a:r>
                      <a:r>
                        <a:rPr lang="en-US" sz="1900" dirty="0" err="1">
                          <a:latin typeface="Palatino Linotype" panose="02040502050505030304" pitchFamily="18" charset="0"/>
                        </a:rPr>
                        <a:t>các</a:t>
                      </a:r>
                      <a:r>
                        <a:rPr lang="en-US" sz="1900" dirty="0">
                          <a:latin typeface="Palatino Linotype" panose="02040502050505030304" pitchFamily="18" charset="0"/>
                        </a:rPr>
                        <a:t> </a:t>
                      </a:r>
                      <a:r>
                        <a:rPr lang="en-US" sz="1900" dirty="0" err="1">
                          <a:latin typeface="Palatino Linotype" panose="02040502050505030304" pitchFamily="18" charset="0"/>
                        </a:rPr>
                        <a:t>dây</a:t>
                      </a:r>
                      <a:r>
                        <a:rPr lang="en-US" sz="1900" dirty="0">
                          <a:latin typeface="Palatino Linotype" panose="02040502050505030304" pitchFamily="18" charset="0"/>
                        </a:rPr>
                        <a:t> </a:t>
                      </a:r>
                      <a:r>
                        <a:rPr lang="en-US" sz="1900" dirty="0" err="1">
                          <a:latin typeface="Palatino Linotype" panose="02040502050505030304" pitchFamily="18" charset="0"/>
                        </a:rPr>
                        <a:t>dẫn</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a:t>
                      </a:r>
                    </a:p>
                    <a:p>
                      <a:pPr marL="342900" indent="-342900">
                        <a:buAutoNum type="alphaLcParenR"/>
                      </a:pPr>
                      <a:r>
                        <a:rPr lang="en-US" sz="1900" dirty="0" err="1">
                          <a:latin typeface="Palatino Linotype" panose="02040502050505030304" pitchFamily="18" charset="0"/>
                        </a:rPr>
                        <a:t>Là</a:t>
                      </a:r>
                      <a:r>
                        <a:rPr lang="en-US" sz="1900" dirty="0">
                          <a:latin typeface="Palatino Linotype" panose="02040502050505030304" pitchFamily="18" charset="0"/>
                        </a:rPr>
                        <a:t> </a:t>
                      </a:r>
                      <a:r>
                        <a:rPr lang="en-US" sz="1900" dirty="0" err="1">
                          <a:latin typeface="Palatino Linotype" panose="02040502050505030304" pitchFamily="18" charset="0"/>
                        </a:rPr>
                        <a:t>thiết</a:t>
                      </a:r>
                      <a:r>
                        <a:rPr lang="en-US" sz="1900" dirty="0">
                          <a:latin typeface="Palatino Linotype" panose="02040502050505030304" pitchFamily="18" charset="0"/>
                        </a:rPr>
                        <a:t> </a:t>
                      </a:r>
                      <a:r>
                        <a:rPr lang="en-US" sz="1900" dirty="0" err="1">
                          <a:latin typeface="Palatino Linotype" panose="02040502050505030304" pitchFamily="18" charset="0"/>
                        </a:rPr>
                        <a:t>bị</a:t>
                      </a:r>
                      <a:r>
                        <a:rPr lang="en-US" sz="1900" dirty="0">
                          <a:latin typeface="Palatino Linotype" panose="02040502050505030304" pitchFamily="18" charset="0"/>
                        </a:rPr>
                        <a:t> </a:t>
                      </a:r>
                      <a:r>
                        <a:rPr lang="en-US" sz="1900" dirty="0" err="1">
                          <a:latin typeface="Palatino Linotype" panose="02040502050505030304" pitchFamily="18" charset="0"/>
                        </a:rPr>
                        <a:t>giữ</a:t>
                      </a:r>
                      <a:r>
                        <a:rPr lang="en-US" sz="1900" dirty="0">
                          <a:latin typeface="Palatino Linotype" panose="02040502050505030304" pitchFamily="18" charset="0"/>
                        </a:rPr>
                        <a:t> an </a:t>
                      </a:r>
                      <a:r>
                        <a:rPr lang="en-US" sz="1900" dirty="0" err="1">
                          <a:latin typeface="Palatino Linotype" panose="02040502050505030304" pitchFamily="18" charset="0"/>
                        </a:rPr>
                        <a:t>toàn</a:t>
                      </a:r>
                      <a:r>
                        <a:rPr lang="en-US" sz="1900" dirty="0">
                          <a:latin typeface="Palatino Linotype" panose="02040502050505030304" pitchFamily="18" charset="0"/>
                        </a:rPr>
                        <a:t> </a:t>
                      </a:r>
                      <a:r>
                        <a:rPr lang="en-US" sz="1900" dirty="0" err="1">
                          <a:latin typeface="Palatino Linotype" panose="02040502050505030304" pitchFamily="18" charset="0"/>
                        </a:rPr>
                        <a:t>trong</a:t>
                      </a:r>
                      <a:r>
                        <a:rPr lang="en-US" sz="1900" dirty="0">
                          <a:latin typeface="Palatino Linotype" panose="02040502050505030304" pitchFamily="18" charset="0"/>
                        </a:rPr>
                        <a:t> </a:t>
                      </a:r>
                      <a:r>
                        <a:rPr lang="en-US" sz="1900" dirty="0" err="1">
                          <a:latin typeface="Palatino Linotype" panose="02040502050505030304" pitchFamily="18" charset="0"/>
                        </a:rPr>
                        <a:t>mạch</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bang </a:t>
                      </a:r>
                      <a:r>
                        <a:rPr lang="en-US" sz="1900" dirty="0" err="1">
                          <a:latin typeface="Palatino Linotype" panose="02040502050505030304" pitchFamily="18" charset="0"/>
                        </a:rPr>
                        <a:t>cách</a:t>
                      </a:r>
                      <a:r>
                        <a:rPr lang="en-US" sz="1900" dirty="0">
                          <a:latin typeface="Palatino Linotype" panose="02040502050505030304" pitchFamily="18" charset="0"/>
                        </a:rPr>
                        <a:t> </a:t>
                      </a:r>
                      <a:r>
                        <a:rPr lang="en-US" sz="1900" dirty="0" err="1">
                          <a:latin typeface="Palatino Linotype" panose="02040502050505030304" pitchFamily="18" charset="0"/>
                        </a:rPr>
                        <a:t>tự</a:t>
                      </a:r>
                      <a:r>
                        <a:rPr lang="en-US" sz="1900" dirty="0">
                          <a:latin typeface="Palatino Linotype" panose="02040502050505030304" pitchFamily="18" charset="0"/>
                        </a:rPr>
                        <a:t> </a:t>
                      </a:r>
                      <a:r>
                        <a:rPr lang="en-US" sz="1900" dirty="0" err="1">
                          <a:latin typeface="Palatino Linotype" panose="02040502050505030304" pitchFamily="18" charset="0"/>
                        </a:rPr>
                        <a:t>ngắt</a:t>
                      </a:r>
                      <a:r>
                        <a:rPr lang="en-US" sz="1900" dirty="0">
                          <a:latin typeface="Palatino Linotype" panose="02040502050505030304" pitchFamily="18" charset="0"/>
                        </a:rPr>
                        <a:t> </a:t>
                      </a:r>
                      <a:r>
                        <a:rPr lang="en-US" sz="1900" dirty="0" err="1">
                          <a:latin typeface="Palatino Linotype" panose="02040502050505030304" pitchFamily="18" charset="0"/>
                        </a:rPr>
                        <a:t>dòng</a:t>
                      </a:r>
                      <a:r>
                        <a:rPr lang="en-US" sz="1900" dirty="0">
                          <a:latin typeface="Palatino Linotype" panose="02040502050505030304" pitchFamily="18" charset="0"/>
                        </a:rPr>
                        <a:t> </a:t>
                      </a:r>
                      <a:r>
                        <a:rPr lang="en-US" sz="1900" dirty="0" err="1">
                          <a:latin typeface="Palatino Linotype" panose="02040502050505030304" pitchFamily="18" charset="0"/>
                        </a:rPr>
                        <a:t>điện</a:t>
                      </a:r>
                      <a:r>
                        <a:rPr lang="en-US" sz="1900" dirty="0">
                          <a:latin typeface="Palatino Linotype" panose="02040502050505030304" pitchFamily="18" charset="0"/>
                        </a:rPr>
                        <a:t> qua </a:t>
                      </a:r>
                      <a:r>
                        <a:rPr lang="en-US" sz="1900" dirty="0" err="1">
                          <a:latin typeface="Palatino Linotype" panose="02040502050505030304" pitchFamily="18" charset="0"/>
                        </a:rPr>
                        <a:t>nó</a:t>
                      </a:r>
                      <a:r>
                        <a:rPr lang="en-US" sz="1900" dirty="0">
                          <a:latin typeface="Palatino Linotype" panose="02040502050505030304" pitchFamily="18" charset="0"/>
                        </a:rPr>
                        <a:t> </a:t>
                      </a:r>
                      <a:r>
                        <a:rPr lang="en-US" sz="1900" dirty="0" err="1">
                          <a:latin typeface="Palatino Linotype" panose="02040502050505030304" pitchFamily="18" charset="0"/>
                        </a:rPr>
                        <a:t>lớn</a:t>
                      </a:r>
                      <a:r>
                        <a:rPr lang="en-US" sz="1900" dirty="0">
                          <a:latin typeface="Palatino Linotype" panose="02040502050505030304" pitchFamily="18" charset="0"/>
                        </a:rPr>
                        <a:t> </a:t>
                      </a:r>
                      <a:r>
                        <a:rPr lang="en-US" sz="1900" dirty="0" err="1">
                          <a:latin typeface="Palatino Linotype" panose="02040502050505030304" pitchFamily="18" charset="0"/>
                        </a:rPr>
                        <a:t>tới</a:t>
                      </a:r>
                      <a:r>
                        <a:rPr lang="en-US" sz="1900" dirty="0">
                          <a:latin typeface="Palatino Linotype" panose="02040502050505030304" pitchFamily="18" charset="0"/>
                        </a:rPr>
                        <a:t> </a:t>
                      </a:r>
                      <a:r>
                        <a:rPr lang="en-US" sz="1900" dirty="0" err="1">
                          <a:latin typeface="Palatino Linotype" panose="02040502050505030304" pitchFamily="18" charset="0"/>
                        </a:rPr>
                        <a:t>một</a:t>
                      </a:r>
                      <a:r>
                        <a:rPr lang="en-US" sz="1900" dirty="0">
                          <a:latin typeface="Palatino Linotype" panose="02040502050505030304" pitchFamily="18" charset="0"/>
                        </a:rPr>
                        <a:t> </a:t>
                      </a:r>
                      <a:r>
                        <a:rPr lang="en-US" sz="1900" dirty="0" err="1">
                          <a:latin typeface="Palatino Linotype" panose="02040502050505030304" pitchFamily="18" charset="0"/>
                        </a:rPr>
                        <a:t>giá</a:t>
                      </a:r>
                      <a:r>
                        <a:rPr lang="en-US" sz="1900" dirty="0">
                          <a:latin typeface="Palatino Linotype" panose="02040502050505030304" pitchFamily="18" charset="0"/>
                        </a:rPr>
                        <a:t> </a:t>
                      </a:r>
                      <a:r>
                        <a:rPr lang="en-US" sz="1900" dirty="0" err="1">
                          <a:latin typeface="Palatino Linotype" panose="02040502050505030304" pitchFamily="18" charset="0"/>
                        </a:rPr>
                        <a:t>trị</a:t>
                      </a:r>
                      <a:r>
                        <a:rPr lang="en-US" sz="1900" dirty="0">
                          <a:latin typeface="Palatino Linotype" panose="02040502050505030304" pitchFamily="18" charset="0"/>
                        </a:rPr>
                        <a:t> </a:t>
                      </a:r>
                      <a:r>
                        <a:rPr lang="en-US" sz="1900" dirty="0" err="1">
                          <a:latin typeface="Palatino Linotype" panose="02040502050505030304" pitchFamily="18" charset="0"/>
                        </a:rPr>
                        <a:t>nhất</a:t>
                      </a:r>
                      <a:r>
                        <a:rPr lang="en-US" sz="1900" dirty="0">
                          <a:latin typeface="Palatino Linotype" panose="02040502050505030304" pitchFamily="18" charset="0"/>
                        </a:rPr>
                        <a:t> </a:t>
                      </a:r>
                      <a:r>
                        <a:rPr lang="en-US" sz="1900" dirty="0" err="1">
                          <a:latin typeface="Palatino Linotype" panose="02040502050505030304" pitchFamily="18" charset="0"/>
                        </a:rPr>
                        <a:t>định</a:t>
                      </a:r>
                      <a:endParaRPr lang="en-VN" sz="1900" dirty="0">
                        <a:latin typeface="Palatino Linotype" panose="02040502050505030304" pitchFamily="18" charset="0"/>
                      </a:endParaRPr>
                    </a:p>
                  </a:txBody>
                  <a:tcPr/>
                </a:tc>
                <a:extLst>
                  <a:ext uri="{0D108BD9-81ED-4DB2-BD59-A6C34878D82A}">
                    <a16:rowId xmlns:a16="http://schemas.microsoft.com/office/drawing/2014/main" val="3965207507"/>
                  </a:ext>
                </a:extLst>
              </a:tr>
            </a:tbl>
          </a:graphicData>
        </a:graphic>
      </p:graphicFrame>
    </p:spTree>
    <p:extLst>
      <p:ext uri="{BB962C8B-B14F-4D97-AF65-F5344CB8AC3E}">
        <p14:creationId xmlns:p14="http://schemas.microsoft.com/office/powerpoint/2010/main" val="290829225"/>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AEBB6-4D46-D02C-747C-3E918EE42260}"/>
            </a:ext>
          </a:extLst>
        </p:cNvPr>
        <p:cNvGrpSpPr/>
        <p:nvPr/>
      </p:nvGrpSpPr>
      <p:grpSpPr>
        <a:xfrm>
          <a:off x="0" y="0"/>
          <a:ext cx="0" cy="0"/>
          <a:chOff x="0" y="0"/>
          <a:chExt cx="0" cy="0"/>
        </a:xfrm>
      </p:grpSpPr>
      <p:sp>
        <p:nvSpPr>
          <p:cNvPr id="2" name="AutoShape 2" descr="21 Duong Linh">
            <a:extLst>
              <a:ext uri="{FF2B5EF4-FFF2-40B4-BE49-F238E27FC236}">
                <a16:creationId xmlns:a16="http://schemas.microsoft.com/office/drawing/2014/main" id="{302C41D4-44B0-8E0B-9C94-1E19A2D680ED}"/>
              </a:ext>
            </a:extLst>
          </p:cNvPr>
          <p:cNvSpPr/>
          <p:nvPr/>
        </p:nvSpPr>
        <p:spPr>
          <a:xfrm rot="-5400000">
            <a:off x="5273077" y="-1552541"/>
            <a:ext cx="6270970" cy="9192481"/>
          </a:xfrm>
          <a:prstGeom prst="rect">
            <a:avLst/>
          </a:prstGeom>
          <a:solidFill>
            <a:srgbClr val="FFFFFF"/>
          </a:solidFill>
        </p:spPr>
      </p:sp>
      <p:pic>
        <p:nvPicPr>
          <p:cNvPr id="3" name="Picture 3" descr="21 Duong Linh">
            <a:extLst>
              <a:ext uri="{FF2B5EF4-FFF2-40B4-BE49-F238E27FC236}">
                <a16:creationId xmlns:a16="http://schemas.microsoft.com/office/drawing/2014/main" id="{D37207FA-1038-3A4D-AF31-7168649509E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265" r="24422"/>
          <a:stretch/>
        </p:blipFill>
        <p:spPr>
          <a:xfrm>
            <a:off x="4179172" y="-91784"/>
            <a:ext cx="8825628" cy="6419778"/>
          </a:xfrm>
          <a:prstGeom prst="rect">
            <a:avLst/>
          </a:prstGeom>
        </p:spPr>
      </p:pic>
      <p:pic>
        <p:nvPicPr>
          <p:cNvPr id="4" name="Picture 4" descr="21 Duong Linh">
            <a:extLst>
              <a:ext uri="{FF2B5EF4-FFF2-40B4-BE49-F238E27FC236}">
                <a16:creationId xmlns:a16="http://schemas.microsoft.com/office/drawing/2014/main" id="{C7752B6C-11CD-63E2-E6A9-6BE4A78634F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2869"/>
          <a:stretch/>
        </p:blipFill>
        <p:spPr>
          <a:xfrm rot="-5400000" flipV="1">
            <a:off x="3344000" y="-1772315"/>
            <a:ext cx="6179186" cy="11444785"/>
          </a:xfrm>
          <a:prstGeom prst="rect">
            <a:avLst/>
          </a:prstGeom>
        </p:spPr>
      </p:pic>
      <p:pic>
        <p:nvPicPr>
          <p:cNvPr id="6" name="Picture 6" descr="21 Duong Linh">
            <a:extLst>
              <a:ext uri="{FF2B5EF4-FFF2-40B4-BE49-F238E27FC236}">
                <a16:creationId xmlns:a16="http://schemas.microsoft.com/office/drawing/2014/main" id="{5F53C68A-ECEA-B653-9AA9-A722ACFB15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530600" y="636108"/>
            <a:ext cx="3138076" cy="748944"/>
          </a:xfrm>
          <a:prstGeom prst="rect">
            <a:avLst/>
          </a:prstGeom>
        </p:spPr>
      </p:pic>
      <p:pic>
        <p:nvPicPr>
          <p:cNvPr id="9" name="Picture 9" descr="21 Duong Linh">
            <a:extLst>
              <a:ext uri="{FF2B5EF4-FFF2-40B4-BE49-F238E27FC236}">
                <a16:creationId xmlns:a16="http://schemas.microsoft.com/office/drawing/2014/main" id="{1032B123-802E-7980-D3B3-4BAED9846E3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38379">
            <a:off x="2757438" y="4498335"/>
            <a:ext cx="1135607" cy="2131685"/>
          </a:xfrm>
          <a:prstGeom prst="rect">
            <a:avLst/>
          </a:prstGeom>
        </p:spPr>
      </p:pic>
      <p:pic>
        <p:nvPicPr>
          <p:cNvPr id="10" name="Picture 10" descr="21 Duong Linh">
            <a:extLst>
              <a:ext uri="{FF2B5EF4-FFF2-40B4-BE49-F238E27FC236}">
                <a16:creationId xmlns:a16="http://schemas.microsoft.com/office/drawing/2014/main" id="{DB2B910F-3949-C8C3-9D65-C6B59D97706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4689" flipH="1">
            <a:off x="3750163" y="5139414"/>
            <a:ext cx="679427" cy="1448391"/>
          </a:xfrm>
          <a:prstGeom prst="rect">
            <a:avLst/>
          </a:prstGeom>
        </p:spPr>
      </p:pic>
      <p:sp>
        <p:nvSpPr>
          <p:cNvPr id="5" name="TextBox 4" descr="21 Duong Linh">
            <a:extLst>
              <a:ext uri="{FF2B5EF4-FFF2-40B4-BE49-F238E27FC236}">
                <a16:creationId xmlns:a16="http://schemas.microsoft.com/office/drawing/2014/main" id="{39D10CB2-2771-6B2E-1A1F-5489CD03B956}"/>
              </a:ext>
            </a:extLst>
          </p:cNvPr>
          <p:cNvSpPr txBox="1"/>
          <p:nvPr/>
        </p:nvSpPr>
        <p:spPr>
          <a:xfrm>
            <a:off x="154754" y="-24781"/>
            <a:ext cx="12850045" cy="1179618"/>
          </a:xfrm>
          <a:prstGeom prst="rect">
            <a:avLst/>
          </a:prstGeom>
        </p:spPr>
        <p:txBody>
          <a:bodyPr wrap="square" lIns="0" tIns="0" rIns="0" bIns="0" rtlCol="0" anchor="t">
            <a:spAutoFit/>
          </a:bodyPr>
          <a:lstStyle/>
          <a:p>
            <a:pPr>
              <a:lnSpc>
                <a:spcPts val="4800"/>
              </a:lnSpc>
            </a:pPr>
            <a:r>
              <a:rPr lang="en-US" sz="3000" dirty="0">
                <a:solidFill>
                  <a:srgbClr val="002060"/>
                </a:solidFill>
                <a:latin typeface="Palatino Linotype" panose="02040502050505030304" pitchFamily="18" charset="0"/>
              </a:rPr>
              <a:t>III. 	THIẾT BỊ ĐIỆN </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linh</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kiện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và</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thiết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bị</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cơ</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bản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trong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môn</a:t>
            </a:r>
            <a:r>
              <a:rPr lang="en-US" sz="3000" dirty="0">
                <a:solidFill>
                  <a:srgbClr val="002060"/>
                </a:solidFill>
                <a:latin typeface="Palatino Linotype" panose="02040502050505030304" pitchFamily="18" charset="0"/>
              </a:rPr>
              <a:t> KHTN 8</a:t>
            </a:r>
          </a:p>
        </p:txBody>
      </p:sp>
      <p:sp>
        <p:nvSpPr>
          <p:cNvPr id="8" name="Cloud Callout 7">
            <a:extLst>
              <a:ext uri="{FF2B5EF4-FFF2-40B4-BE49-F238E27FC236}">
                <a16:creationId xmlns:a16="http://schemas.microsoft.com/office/drawing/2014/main" id="{84AC0087-5967-E856-DE8D-3F0D47CD8AF2}"/>
              </a:ext>
            </a:extLst>
          </p:cNvPr>
          <p:cNvSpPr/>
          <p:nvPr/>
        </p:nvSpPr>
        <p:spPr>
          <a:xfrm>
            <a:off x="4428713" y="1380448"/>
            <a:ext cx="7402745" cy="363046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1" name="Picture 10">
            <a:extLst>
              <a:ext uri="{FF2B5EF4-FFF2-40B4-BE49-F238E27FC236}">
                <a16:creationId xmlns:a16="http://schemas.microsoft.com/office/drawing/2014/main" id="{D62096B7-DB9F-FF69-BB08-9965E74CEA26}"/>
              </a:ext>
            </a:extLst>
          </p:cNvPr>
          <p:cNvPicPr>
            <a:picLocks noChangeAspect="1"/>
          </p:cNvPicPr>
          <p:nvPr/>
        </p:nvPicPr>
        <p:blipFill>
          <a:blip r:embed="rId13"/>
          <a:stretch>
            <a:fillRect/>
          </a:stretch>
        </p:blipFill>
        <p:spPr>
          <a:xfrm>
            <a:off x="4469239" y="4838176"/>
            <a:ext cx="1993258" cy="2175973"/>
          </a:xfrm>
          <a:prstGeom prst="rect">
            <a:avLst/>
          </a:prstGeom>
        </p:spPr>
      </p:pic>
      <p:sp>
        <p:nvSpPr>
          <p:cNvPr id="12" name="TextBox 11">
            <a:extLst>
              <a:ext uri="{FF2B5EF4-FFF2-40B4-BE49-F238E27FC236}">
                <a16:creationId xmlns:a16="http://schemas.microsoft.com/office/drawing/2014/main" id="{A79F30D8-C93A-1B21-1394-F431F2EE9D26}"/>
              </a:ext>
            </a:extLst>
          </p:cNvPr>
          <p:cNvSpPr txBox="1"/>
          <p:nvPr/>
        </p:nvSpPr>
        <p:spPr>
          <a:xfrm>
            <a:off x="5465868" y="2158262"/>
            <a:ext cx="5708758" cy="1938992"/>
          </a:xfrm>
          <a:prstGeom prst="rect">
            <a:avLst/>
          </a:prstGeom>
          <a:noFill/>
        </p:spPr>
        <p:txBody>
          <a:bodyPr wrap="square">
            <a:spAutoFit/>
          </a:bodyPr>
          <a:lstStyle/>
          <a:p>
            <a:pPr marL="514350" indent="-514350">
              <a:buAutoNum type="arabicPeriod"/>
            </a:pPr>
            <a:r>
              <a:rPr lang="en-VN" sz="3000" dirty="0">
                <a:solidFill>
                  <a:schemeClr val="bg1"/>
                </a:solidFill>
                <a:latin typeface="Palatino Linotype" panose="02040502050505030304" pitchFamily="18" charset="0"/>
              </a:rPr>
              <a:t>Cầu chì thường được đặt ở đâu?</a:t>
            </a:r>
          </a:p>
          <a:p>
            <a:pPr marL="514350" indent="-514350">
              <a:buAutoNum type="arabicPeriod"/>
            </a:pPr>
            <a:r>
              <a:rPr lang="en-VN" sz="3000" dirty="0">
                <a:solidFill>
                  <a:schemeClr val="bg1"/>
                </a:solidFill>
                <a:latin typeface="Palatino Linotype" panose="02040502050505030304" pitchFamily="18" charset="0"/>
              </a:rPr>
              <a:t>Công tắc được đặt ở vị trí nào? </a:t>
            </a:r>
            <a:r>
              <a:rPr lang="en-US" sz="3000" dirty="0">
                <a:solidFill>
                  <a:schemeClr val="bg1"/>
                </a:solidFill>
                <a:latin typeface="Palatino Linotype" panose="02040502050505030304" pitchFamily="18" charset="0"/>
              </a:rPr>
              <a:t>T</a:t>
            </a:r>
            <a:r>
              <a:rPr lang="en-VN" sz="3000" dirty="0">
                <a:solidFill>
                  <a:schemeClr val="bg1"/>
                </a:solidFill>
                <a:latin typeface="Palatino Linotype" panose="02040502050505030304" pitchFamily="18" charset="0"/>
              </a:rPr>
              <a:t>hiết bị nào ?</a:t>
            </a:r>
          </a:p>
        </p:txBody>
      </p:sp>
    </p:spTree>
    <p:extLst>
      <p:ext uri="{BB962C8B-B14F-4D97-AF65-F5344CB8AC3E}">
        <p14:creationId xmlns:p14="http://schemas.microsoft.com/office/powerpoint/2010/main" val="25946210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5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64C3F-D35C-732E-E004-DDC50331739D}"/>
            </a:ext>
          </a:extLst>
        </p:cNvPr>
        <p:cNvGrpSpPr/>
        <p:nvPr/>
      </p:nvGrpSpPr>
      <p:grpSpPr>
        <a:xfrm>
          <a:off x="0" y="0"/>
          <a:ext cx="0" cy="0"/>
          <a:chOff x="0" y="0"/>
          <a:chExt cx="0" cy="0"/>
        </a:xfrm>
      </p:grpSpPr>
      <p:sp>
        <p:nvSpPr>
          <p:cNvPr id="2" name="AutoShape 2" descr="21 Duong Linh">
            <a:extLst>
              <a:ext uri="{FF2B5EF4-FFF2-40B4-BE49-F238E27FC236}">
                <a16:creationId xmlns:a16="http://schemas.microsoft.com/office/drawing/2014/main" id="{72DE2C00-2255-9413-C52A-C11803386236}"/>
              </a:ext>
            </a:extLst>
          </p:cNvPr>
          <p:cNvSpPr/>
          <p:nvPr/>
        </p:nvSpPr>
        <p:spPr>
          <a:xfrm rot="-5400000">
            <a:off x="5273077" y="-1552541"/>
            <a:ext cx="6270970" cy="9192481"/>
          </a:xfrm>
          <a:prstGeom prst="rect">
            <a:avLst/>
          </a:prstGeom>
          <a:solidFill>
            <a:srgbClr val="FFFFFF"/>
          </a:solidFill>
        </p:spPr>
      </p:sp>
      <p:pic>
        <p:nvPicPr>
          <p:cNvPr id="3" name="Picture 3" descr="21 Duong Linh">
            <a:extLst>
              <a:ext uri="{FF2B5EF4-FFF2-40B4-BE49-F238E27FC236}">
                <a16:creationId xmlns:a16="http://schemas.microsoft.com/office/drawing/2014/main" id="{8AE584C4-690A-7BA0-1E9D-CB20C08048B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265" r="24422"/>
          <a:stretch/>
        </p:blipFill>
        <p:spPr>
          <a:xfrm>
            <a:off x="4179172" y="-91784"/>
            <a:ext cx="8825628" cy="6419778"/>
          </a:xfrm>
          <a:prstGeom prst="rect">
            <a:avLst/>
          </a:prstGeom>
        </p:spPr>
      </p:pic>
      <p:pic>
        <p:nvPicPr>
          <p:cNvPr id="4" name="Picture 4" descr="21 Duong Linh">
            <a:extLst>
              <a:ext uri="{FF2B5EF4-FFF2-40B4-BE49-F238E27FC236}">
                <a16:creationId xmlns:a16="http://schemas.microsoft.com/office/drawing/2014/main" id="{789F5418-6E5E-8B55-BFC6-E1F624959E4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2869"/>
          <a:stretch/>
        </p:blipFill>
        <p:spPr>
          <a:xfrm rot="-5400000" flipV="1">
            <a:off x="3344000" y="-1772315"/>
            <a:ext cx="6179186" cy="11444785"/>
          </a:xfrm>
          <a:prstGeom prst="rect">
            <a:avLst/>
          </a:prstGeom>
        </p:spPr>
      </p:pic>
      <p:pic>
        <p:nvPicPr>
          <p:cNvPr id="6" name="Picture 6" descr="21 Duong Linh">
            <a:extLst>
              <a:ext uri="{FF2B5EF4-FFF2-40B4-BE49-F238E27FC236}">
                <a16:creationId xmlns:a16="http://schemas.microsoft.com/office/drawing/2014/main" id="{807985BA-2D1E-FFD4-6763-B722FAEF76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530600" y="636108"/>
            <a:ext cx="3138076" cy="748944"/>
          </a:xfrm>
          <a:prstGeom prst="rect">
            <a:avLst/>
          </a:prstGeom>
        </p:spPr>
      </p:pic>
      <p:pic>
        <p:nvPicPr>
          <p:cNvPr id="9" name="Picture 9" descr="21 Duong Linh">
            <a:extLst>
              <a:ext uri="{FF2B5EF4-FFF2-40B4-BE49-F238E27FC236}">
                <a16:creationId xmlns:a16="http://schemas.microsoft.com/office/drawing/2014/main" id="{990B8875-72E3-E14D-5373-2757E66C9CB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38379">
            <a:off x="2757438" y="4498335"/>
            <a:ext cx="1135607" cy="2131685"/>
          </a:xfrm>
          <a:prstGeom prst="rect">
            <a:avLst/>
          </a:prstGeom>
        </p:spPr>
      </p:pic>
      <p:pic>
        <p:nvPicPr>
          <p:cNvPr id="10" name="Picture 10" descr="21 Duong Linh">
            <a:extLst>
              <a:ext uri="{FF2B5EF4-FFF2-40B4-BE49-F238E27FC236}">
                <a16:creationId xmlns:a16="http://schemas.microsoft.com/office/drawing/2014/main" id="{373C7826-2444-0551-47B6-BDA9405B621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4689" flipH="1">
            <a:off x="3750163" y="5139414"/>
            <a:ext cx="679427" cy="1448391"/>
          </a:xfrm>
          <a:prstGeom prst="rect">
            <a:avLst/>
          </a:prstGeom>
        </p:spPr>
      </p:pic>
      <p:sp>
        <p:nvSpPr>
          <p:cNvPr id="5" name="TextBox 4" descr="21 Duong Linh">
            <a:extLst>
              <a:ext uri="{FF2B5EF4-FFF2-40B4-BE49-F238E27FC236}">
                <a16:creationId xmlns:a16="http://schemas.microsoft.com/office/drawing/2014/main" id="{1A805D49-6C8B-376C-4C85-99873CD5DD65}"/>
              </a:ext>
            </a:extLst>
          </p:cNvPr>
          <p:cNvSpPr txBox="1"/>
          <p:nvPr/>
        </p:nvSpPr>
        <p:spPr>
          <a:xfrm>
            <a:off x="154754" y="-24781"/>
            <a:ext cx="12850045" cy="1179618"/>
          </a:xfrm>
          <a:prstGeom prst="rect">
            <a:avLst/>
          </a:prstGeom>
        </p:spPr>
        <p:txBody>
          <a:bodyPr wrap="square" lIns="0" tIns="0" rIns="0" bIns="0" rtlCol="0" anchor="t">
            <a:spAutoFit/>
          </a:bodyPr>
          <a:lstStyle/>
          <a:p>
            <a:pPr>
              <a:lnSpc>
                <a:spcPts val="4800"/>
              </a:lnSpc>
            </a:pPr>
            <a:r>
              <a:rPr lang="en-US" sz="3000" dirty="0">
                <a:solidFill>
                  <a:srgbClr val="002060"/>
                </a:solidFill>
                <a:latin typeface="Palatino Linotype" panose="02040502050505030304" pitchFamily="18" charset="0"/>
              </a:rPr>
              <a:t>III. 	THIẾT BỊ ĐIỆN </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linh</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kiện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và</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thiết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bị</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điện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cơ</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bản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trong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môn</a:t>
            </a:r>
            <a:r>
              <a:rPr lang="en-US" sz="3000" dirty="0">
                <a:solidFill>
                  <a:srgbClr val="002060"/>
                </a:solidFill>
                <a:latin typeface="Palatino Linotype" panose="02040502050505030304" pitchFamily="18" charset="0"/>
              </a:rPr>
              <a:t> KHTN 8</a:t>
            </a:r>
          </a:p>
        </p:txBody>
      </p:sp>
      <p:pic>
        <p:nvPicPr>
          <p:cNvPr id="7" name="Picture 6">
            <a:extLst>
              <a:ext uri="{FF2B5EF4-FFF2-40B4-BE49-F238E27FC236}">
                <a16:creationId xmlns:a16="http://schemas.microsoft.com/office/drawing/2014/main" id="{81AAC8A9-2AF4-751F-4F49-0C0809F5B565}"/>
              </a:ext>
            </a:extLst>
          </p:cNvPr>
          <p:cNvPicPr>
            <a:picLocks noChangeAspect="1"/>
          </p:cNvPicPr>
          <p:nvPr/>
        </p:nvPicPr>
        <p:blipFill>
          <a:blip r:embed="rId13"/>
          <a:stretch>
            <a:fillRect/>
          </a:stretch>
        </p:blipFill>
        <p:spPr>
          <a:xfrm>
            <a:off x="1906176" y="1317310"/>
            <a:ext cx="9854024" cy="5538211"/>
          </a:xfrm>
          <a:prstGeom prst="rect">
            <a:avLst/>
          </a:prstGeom>
        </p:spPr>
      </p:pic>
      <p:sp>
        <p:nvSpPr>
          <p:cNvPr id="13" name="Oval 12">
            <a:extLst>
              <a:ext uri="{FF2B5EF4-FFF2-40B4-BE49-F238E27FC236}">
                <a16:creationId xmlns:a16="http://schemas.microsoft.com/office/drawing/2014/main" id="{D707BE00-BF75-6F90-87F2-3604B4E5C404}"/>
              </a:ext>
            </a:extLst>
          </p:cNvPr>
          <p:cNvSpPr/>
          <p:nvPr/>
        </p:nvSpPr>
        <p:spPr>
          <a:xfrm>
            <a:off x="5681287" y="6327994"/>
            <a:ext cx="516313" cy="4156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55309069"/>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64A4B-5715-1EC4-F969-510B40A021E4}"/>
            </a:ext>
          </a:extLst>
        </p:cNvPr>
        <p:cNvGrpSpPr/>
        <p:nvPr/>
      </p:nvGrpSpPr>
      <p:grpSpPr>
        <a:xfrm>
          <a:off x="0" y="0"/>
          <a:ext cx="0" cy="0"/>
          <a:chOff x="0" y="0"/>
          <a:chExt cx="0" cy="0"/>
        </a:xfrm>
      </p:grpSpPr>
      <p:sp>
        <p:nvSpPr>
          <p:cNvPr id="2" name="AutoShape 2" descr="21 Duong Linh">
            <a:extLst>
              <a:ext uri="{FF2B5EF4-FFF2-40B4-BE49-F238E27FC236}">
                <a16:creationId xmlns:a16="http://schemas.microsoft.com/office/drawing/2014/main" id="{28F6E3A5-3CD3-B644-D9EC-81A097A06B86}"/>
              </a:ext>
            </a:extLst>
          </p:cNvPr>
          <p:cNvSpPr/>
          <p:nvPr/>
        </p:nvSpPr>
        <p:spPr>
          <a:xfrm rot="-5400000">
            <a:off x="5273077" y="-1552541"/>
            <a:ext cx="6270970" cy="9192481"/>
          </a:xfrm>
          <a:prstGeom prst="rect">
            <a:avLst/>
          </a:prstGeom>
          <a:solidFill>
            <a:srgbClr val="FFFFFF"/>
          </a:solidFill>
        </p:spPr>
      </p:sp>
      <p:pic>
        <p:nvPicPr>
          <p:cNvPr id="3" name="Picture 3" descr="21 Duong Linh">
            <a:extLst>
              <a:ext uri="{FF2B5EF4-FFF2-40B4-BE49-F238E27FC236}">
                <a16:creationId xmlns:a16="http://schemas.microsoft.com/office/drawing/2014/main" id="{54780CA4-C3B8-95FF-7BD9-BDC7A34F98E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265" r="24422"/>
          <a:stretch/>
        </p:blipFill>
        <p:spPr>
          <a:xfrm>
            <a:off x="4179172" y="-91784"/>
            <a:ext cx="8825628" cy="6419778"/>
          </a:xfrm>
          <a:prstGeom prst="rect">
            <a:avLst/>
          </a:prstGeom>
        </p:spPr>
      </p:pic>
      <p:pic>
        <p:nvPicPr>
          <p:cNvPr id="4" name="Picture 4" descr="21 Duong Linh">
            <a:extLst>
              <a:ext uri="{FF2B5EF4-FFF2-40B4-BE49-F238E27FC236}">
                <a16:creationId xmlns:a16="http://schemas.microsoft.com/office/drawing/2014/main" id="{DFC32754-F151-9B00-EE78-20109772AF4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2869"/>
          <a:stretch/>
        </p:blipFill>
        <p:spPr>
          <a:xfrm rot="-5400000" flipV="1">
            <a:off x="3344000" y="-1772315"/>
            <a:ext cx="6179186" cy="11444785"/>
          </a:xfrm>
          <a:prstGeom prst="rect">
            <a:avLst/>
          </a:prstGeom>
        </p:spPr>
      </p:pic>
      <p:pic>
        <p:nvPicPr>
          <p:cNvPr id="6" name="Picture 6" descr="21 Duong Linh">
            <a:extLst>
              <a:ext uri="{FF2B5EF4-FFF2-40B4-BE49-F238E27FC236}">
                <a16:creationId xmlns:a16="http://schemas.microsoft.com/office/drawing/2014/main" id="{31D77ACD-5659-EE9D-9F67-DA962636E8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530600" y="636108"/>
            <a:ext cx="3138076" cy="748944"/>
          </a:xfrm>
          <a:prstGeom prst="rect">
            <a:avLst/>
          </a:prstGeom>
        </p:spPr>
      </p:pic>
      <p:pic>
        <p:nvPicPr>
          <p:cNvPr id="9" name="Picture 9" descr="21 Duong Linh">
            <a:extLst>
              <a:ext uri="{FF2B5EF4-FFF2-40B4-BE49-F238E27FC236}">
                <a16:creationId xmlns:a16="http://schemas.microsoft.com/office/drawing/2014/main" id="{55FE0D1F-B222-BE31-2881-B3BFDB3B85D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38379">
            <a:off x="266314" y="4961990"/>
            <a:ext cx="1135607" cy="2131685"/>
          </a:xfrm>
          <a:prstGeom prst="rect">
            <a:avLst/>
          </a:prstGeom>
        </p:spPr>
      </p:pic>
      <p:pic>
        <p:nvPicPr>
          <p:cNvPr id="10" name="Picture 10" descr="21 Duong Linh">
            <a:extLst>
              <a:ext uri="{FF2B5EF4-FFF2-40B4-BE49-F238E27FC236}">
                <a16:creationId xmlns:a16="http://schemas.microsoft.com/office/drawing/2014/main" id="{03F54EC6-C59B-3063-7370-57831A68351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4689" flipH="1">
            <a:off x="1069649" y="5650283"/>
            <a:ext cx="679427" cy="1448391"/>
          </a:xfrm>
          <a:prstGeom prst="rect">
            <a:avLst/>
          </a:prstGeom>
        </p:spPr>
      </p:pic>
      <p:sp>
        <p:nvSpPr>
          <p:cNvPr id="5" name="TextBox 4" descr="21 Duong Linh">
            <a:extLst>
              <a:ext uri="{FF2B5EF4-FFF2-40B4-BE49-F238E27FC236}">
                <a16:creationId xmlns:a16="http://schemas.microsoft.com/office/drawing/2014/main" id="{01E2E356-88BE-620B-59E6-7BBF7F5257AD}"/>
              </a:ext>
            </a:extLst>
          </p:cNvPr>
          <p:cNvSpPr txBox="1"/>
          <p:nvPr/>
        </p:nvSpPr>
        <p:spPr>
          <a:xfrm>
            <a:off x="154754" y="-24781"/>
            <a:ext cx="12850045" cy="1179618"/>
          </a:xfrm>
          <a:prstGeom prst="rect">
            <a:avLst/>
          </a:prstGeom>
        </p:spPr>
        <p:txBody>
          <a:bodyPr wrap="square" lIns="0" tIns="0" rIns="0" bIns="0" rtlCol="0" anchor="t">
            <a:spAutoFit/>
          </a:bodyPr>
          <a:lstStyle/>
          <a:p>
            <a:pPr>
              <a:lnSpc>
                <a:spcPts val="4800"/>
              </a:lnSpc>
            </a:pPr>
            <a:r>
              <a:rPr lang="en-US" sz="3000" dirty="0">
                <a:solidFill>
                  <a:srgbClr val="002060"/>
                </a:solidFill>
                <a:latin typeface="Palatino Linotype" panose="02040502050505030304" pitchFamily="18" charset="0"/>
              </a:rPr>
              <a:t>III. 	THIẾT BỊ ĐIỆN </a:t>
            </a:r>
          </a:p>
          <a:p>
            <a:pPr>
              <a:lnSpc>
                <a:spcPts val="4800"/>
              </a:lnSpc>
            </a:pPr>
            <a:r>
              <a:rPr lang="en-US" sz="3000" dirty="0">
                <a:solidFill>
                  <a:srgbClr val="002060"/>
                </a:solidFill>
                <a:latin typeface="Palatino Linotype" panose="02040502050505030304" pitchFamily="18" charset="0"/>
              </a:rPr>
              <a:t>2.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lưu</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ý</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để</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sử</a:t>
            </a:r>
            <a:r>
              <a:rPr lang="en-US" sz="3000" dirty="0">
                <a:solidFill>
                  <a:srgbClr val="002060"/>
                </a:solidFill>
                <a:latin typeface="Palatino Linotype" panose="02040502050505030304" pitchFamily="18" charset="0"/>
              </a:rPr>
              <a:t> dung </a:t>
            </a:r>
            <a:r>
              <a:rPr lang="en-US" sz="3000" dirty="0" err="1">
                <a:solidFill>
                  <a:srgbClr val="002060"/>
                </a:solidFill>
                <a:latin typeface="Palatino Linotype" panose="02040502050505030304" pitchFamily="18" charset="0"/>
              </a:rPr>
              <a:t>điện</a:t>
            </a:r>
            <a:r>
              <a:rPr lang="en-US" sz="3000" dirty="0">
                <a:solidFill>
                  <a:srgbClr val="002060"/>
                </a:solidFill>
                <a:latin typeface="Palatino Linotype" panose="02040502050505030304" pitchFamily="18" charset="0"/>
              </a:rPr>
              <a:t> an </a:t>
            </a:r>
            <a:r>
              <a:rPr lang="en-US" sz="3000" dirty="0" err="1">
                <a:solidFill>
                  <a:srgbClr val="002060"/>
                </a:solidFill>
                <a:latin typeface="Palatino Linotype" panose="02040502050505030304" pitchFamily="18" charset="0"/>
              </a:rPr>
              <a:t>toàn</a:t>
            </a:r>
            <a:r>
              <a:rPr lang="en-US" sz="3000" dirty="0">
                <a:solidFill>
                  <a:srgbClr val="002060"/>
                </a:solidFill>
                <a:latin typeface="Palatino Linotype" panose="02040502050505030304" pitchFamily="18" charset="0"/>
              </a:rPr>
              <a:t> </a:t>
            </a:r>
          </a:p>
        </p:txBody>
      </p:sp>
      <p:sp>
        <p:nvSpPr>
          <p:cNvPr id="13" name="Oval 12">
            <a:extLst>
              <a:ext uri="{FF2B5EF4-FFF2-40B4-BE49-F238E27FC236}">
                <a16:creationId xmlns:a16="http://schemas.microsoft.com/office/drawing/2014/main" id="{1E028F73-D6A9-9451-7815-64D3812C8AD3}"/>
              </a:ext>
            </a:extLst>
          </p:cNvPr>
          <p:cNvSpPr/>
          <p:nvPr/>
        </p:nvSpPr>
        <p:spPr>
          <a:xfrm>
            <a:off x="5681287" y="6327994"/>
            <a:ext cx="516313" cy="4156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6DC90E45-0C14-236F-A667-AAF08750DCC7}"/>
              </a:ext>
            </a:extLst>
          </p:cNvPr>
          <p:cNvSpPr txBox="1"/>
          <p:nvPr/>
        </p:nvSpPr>
        <p:spPr>
          <a:xfrm>
            <a:off x="1452381" y="1379213"/>
            <a:ext cx="10682785" cy="5632311"/>
          </a:xfrm>
          <a:prstGeom prst="rect">
            <a:avLst/>
          </a:prstGeom>
          <a:noFill/>
        </p:spPr>
        <p:txBody>
          <a:bodyPr wrap="square">
            <a:spAutoFit/>
          </a:bodyPr>
          <a:lstStyle/>
          <a:p>
            <a:r>
              <a:rPr lang="en-VN" sz="3000" dirty="0">
                <a:latin typeface="Palatino Linotype" panose="02040502050505030304" pitchFamily="18" charset="0"/>
              </a:rPr>
              <a:t>Một số lưu ý để sử dụng điện an toàn trong phòng thí nghiệm và trong cuộc sống:</a:t>
            </a:r>
          </a:p>
          <a:p>
            <a:pPr marL="457200" indent="-457200">
              <a:buFont typeface="Wingdings" pitchFamily="2" charset="2"/>
              <a:buChar char="§"/>
            </a:pPr>
            <a:r>
              <a:rPr lang="en-VN" sz="3000" dirty="0">
                <a:latin typeface="Palatino Linotype" panose="02040502050505030304" pitchFamily="18" charset="0"/>
              </a:rPr>
              <a:t>Đọc kĩ hướng dẫn sử dụng, các nội dung trên mỗi thiết bị điện.</a:t>
            </a:r>
          </a:p>
          <a:p>
            <a:pPr marL="457200" indent="-457200">
              <a:buFont typeface="Wingdings" pitchFamily="2" charset="2"/>
              <a:buChar char="§"/>
            </a:pPr>
            <a:r>
              <a:rPr lang="en-VN" sz="3000" dirty="0">
                <a:latin typeface="Palatino Linotype" panose="02040502050505030304" pitchFamily="18" charset="0"/>
              </a:rPr>
              <a:t>Thực hiện đúng các quy định trong nội quy, hướng dẫn an toàn điện tại phòng thí nghiệm hay tại những nơi có sử dụng điện. </a:t>
            </a:r>
          </a:p>
          <a:p>
            <a:pPr marL="457200" indent="-457200">
              <a:buFont typeface="Wingdings" pitchFamily="2" charset="2"/>
              <a:buChar char="§"/>
            </a:pPr>
            <a:r>
              <a:rPr lang="en-VN" sz="3000" dirty="0">
                <a:latin typeface="Palatino Linotype" panose="02040502050505030304" pitchFamily="18" charset="0"/>
              </a:rPr>
              <a:t>Thực hiện lắp ráp các thiết bị điện theo hướng dẫn khi đã ngắt dòng điện trong mạch. </a:t>
            </a:r>
          </a:p>
          <a:p>
            <a:pPr marL="457200" indent="-457200">
              <a:buFont typeface="Wingdings" pitchFamily="2" charset="2"/>
              <a:buChar char="§"/>
            </a:pPr>
            <a:r>
              <a:rPr lang="en-VN" sz="3000" dirty="0">
                <a:latin typeface="Palatino Linotype" panose="02040502050505030304" pitchFamily="18" charset="0"/>
              </a:rPr>
              <a:t>Chỉ được tiến hành thí nghiệm với các thiết bị điện sau khi giáo viên hay người phụ trách đã cho phép.</a:t>
            </a:r>
          </a:p>
          <a:p>
            <a:pPr marL="457200" indent="-457200">
              <a:buFont typeface="Wingdings" pitchFamily="2" charset="2"/>
              <a:buChar char="§"/>
            </a:pPr>
            <a:endParaRPr lang="en-VN" sz="3000" dirty="0">
              <a:latin typeface="Palatino Linotype" panose="02040502050505030304" pitchFamily="18" charset="0"/>
            </a:endParaRPr>
          </a:p>
        </p:txBody>
      </p:sp>
      <p:sp>
        <p:nvSpPr>
          <p:cNvPr id="8" name="Terminator 7">
            <a:extLst>
              <a:ext uri="{FF2B5EF4-FFF2-40B4-BE49-F238E27FC236}">
                <a16:creationId xmlns:a16="http://schemas.microsoft.com/office/drawing/2014/main" id="{B4BED351-A7E5-161A-854A-82402BB2B24E}"/>
              </a:ext>
            </a:extLst>
          </p:cNvPr>
          <p:cNvSpPr/>
          <p:nvPr/>
        </p:nvSpPr>
        <p:spPr>
          <a:xfrm>
            <a:off x="1409362" y="1469083"/>
            <a:ext cx="6828039" cy="2621563"/>
          </a:xfrm>
          <a:prstGeom prst="flowChartTerminator">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000" dirty="0">
                <a:solidFill>
                  <a:schemeClr val="tx1"/>
                </a:solidFill>
                <a:latin typeface="Palatino Linotype" panose="02040502050505030304" pitchFamily="18" charset="0"/>
              </a:rPr>
              <a:t>Chỉ ra những tình huống nguy hiểm có thể gặp phải trong khi tiến hành thí nghiệm với hoá chất hay với các thiết bị điện ?</a:t>
            </a:r>
          </a:p>
        </p:txBody>
      </p:sp>
      <p:sp>
        <p:nvSpPr>
          <p:cNvPr id="11" name="Terminator 10">
            <a:extLst>
              <a:ext uri="{FF2B5EF4-FFF2-40B4-BE49-F238E27FC236}">
                <a16:creationId xmlns:a16="http://schemas.microsoft.com/office/drawing/2014/main" id="{6383452C-A7E2-88FB-D7CF-EB31DF5C0ACA}"/>
              </a:ext>
            </a:extLst>
          </p:cNvPr>
          <p:cNvSpPr/>
          <p:nvPr/>
        </p:nvSpPr>
        <p:spPr>
          <a:xfrm>
            <a:off x="5177966" y="4212994"/>
            <a:ext cx="6828039" cy="2621563"/>
          </a:xfrm>
          <a:prstGeom prst="flowChartTerminator">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000" dirty="0">
                <a:solidFill>
                  <a:schemeClr val="tx1"/>
                </a:solidFill>
                <a:latin typeface="Palatino Linotype" panose="02040502050505030304" pitchFamily="18" charset="0"/>
              </a:rPr>
              <a:t>Cần làm gì khi bị cháy do hoá chất trong phòng thí nghiệm? </a:t>
            </a:r>
          </a:p>
        </p:txBody>
      </p:sp>
    </p:spTree>
    <p:extLst>
      <p:ext uri="{BB962C8B-B14F-4D97-AF65-F5344CB8AC3E}">
        <p14:creationId xmlns:p14="http://schemas.microsoft.com/office/powerpoint/2010/main" val="10889238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900" decel="100000" fill="hold"/>
                                        <p:tgtEl>
                                          <p:spTgt spid="1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descr="21 Duong Linh"/>
          <p:cNvSpPr/>
          <p:nvPr/>
        </p:nvSpPr>
        <p:spPr>
          <a:xfrm rot="-5400000">
            <a:off x="5273077" y="-1552541"/>
            <a:ext cx="6270970" cy="9192481"/>
          </a:xfrm>
          <a:prstGeom prst="rect">
            <a:avLst/>
          </a:prstGeom>
          <a:solidFill>
            <a:srgbClr val="FFFFFF"/>
          </a:solidFill>
        </p:spPr>
      </p:sp>
      <p:pic>
        <p:nvPicPr>
          <p:cNvPr id="3" name="Picture 3" descr="21 Duong Linh"/>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265" r="24422"/>
          <a:stretch/>
        </p:blipFill>
        <p:spPr>
          <a:xfrm>
            <a:off x="4179172" y="-91784"/>
            <a:ext cx="8825628" cy="6419778"/>
          </a:xfrm>
          <a:prstGeom prst="rect">
            <a:avLst/>
          </a:prstGeom>
        </p:spPr>
      </p:pic>
      <p:pic>
        <p:nvPicPr>
          <p:cNvPr id="4" name="Picture 4" descr="21 Duong Linh"/>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2869"/>
          <a:stretch/>
        </p:blipFill>
        <p:spPr>
          <a:xfrm rot="-5400000" flipV="1">
            <a:off x="3344000" y="-1772315"/>
            <a:ext cx="6179186" cy="11444785"/>
          </a:xfrm>
          <a:prstGeom prst="rect">
            <a:avLst/>
          </a:prstGeom>
        </p:spPr>
      </p:pic>
      <p:sp>
        <p:nvSpPr>
          <p:cNvPr id="5" name="AutoShape 5" descr="21 Duong Linh"/>
          <p:cNvSpPr/>
          <p:nvPr/>
        </p:nvSpPr>
        <p:spPr>
          <a:xfrm>
            <a:off x="5892793" y="1643525"/>
            <a:ext cx="5943600" cy="938838"/>
          </a:xfrm>
          <a:prstGeom prst="rect">
            <a:avLst/>
          </a:prstGeom>
          <a:solidFill>
            <a:srgbClr val="FFCE6D"/>
          </a:solidFill>
        </p:spPr>
      </p:sp>
      <p:pic>
        <p:nvPicPr>
          <p:cNvPr id="6" name="Picture 6" descr="21 Duong Linh"/>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530600" y="636108"/>
            <a:ext cx="3138076" cy="748944"/>
          </a:xfrm>
          <a:prstGeom prst="rect">
            <a:avLst/>
          </a:prstGeom>
        </p:spPr>
      </p:pic>
      <p:sp>
        <p:nvSpPr>
          <p:cNvPr id="7" name="AutoShape 7" descr="21 Duong Linh"/>
          <p:cNvSpPr/>
          <p:nvPr/>
        </p:nvSpPr>
        <p:spPr>
          <a:xfrm>
            <a:off x="5905678" y="3256190"/>
            <a:ext cx="6049594" cy="1000274"/>
          </a:xfrm>
          <a:prstGeom prst="rect">
            <a:avLst/>
          </a:prstGeom>
          <a:solidFill>
            <a:srgbClr val="FFCE6D"/>
          </a:solidFill>
        </p:spPr>
      </p:sp>
      <p:sp>
        <p:nvSpPr>
          <p:cNvPr id="8" name="AutoShape 8" descr="21 Duong Linh"/>
          <p:cNvSpPr/>
          <p:nvPr/>
        </p:nvSpPr>
        <p:spPr>
          <a:xfrm>
            <a:off x="5939283" y="4701184"/>
            <a:ext cx="5930715" cy="970492"/>
          </a:xfrm>
          <a:prstGeom prst="rect">
            <a:avLst/>
          </a:prstGeom>
          <a:solidFill>
            <a:srgbClr val="FFCE6D"/>
          </a:solidFill>
        </p:spPr>
      </p:sp>
      <p:pic>
        <p:nvPicPr>
          <p:cNvPr id="9" name="Picture 9" descr="21 Duong Linh"/>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38379">
            <a:off x="2757438" y="4498335"/>
            <a:ext cx="1135607" cy="2131685"/>
          </a:xfrm>
          <a:prstGeom prst="rect">
            <a:avLst/>
          </a:prstGeom>
        </p:spPr>
      </p:pic>
      <p:pic>
        <p:nvPicPr>
          <p:cNvPr id="10" name="Picture 10" descr="21 Duong Linh"/>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74689" flipH="1">
            <a:off x="3750163" y="5139414"/>
            <a:ext cx="679427" cy="1448391"/>
          </a:xfrm>
          <a:prstGeom prst="rect">
            <a:avLst/>
          </a:prstGeom>
        </p:spPr>
      </p:pic>
      <p:sp>
        <p:nvSpPr>
          <p:cNvPr id="11" name="TextBox 11" descr="21 Duong Linh"/>
          <p:cNvSpPr txBox="1"/>
          <p:nvPr/>
        </p:nvSpPr>
        <p:spPr>
          <a:xfrm>
            <a:off x="1943060" y="2771401"/>
            <a:ext cx="3029354" cy="1231106"/>
          </a:xfrm>
          <a:prstGeom prst="rect">
            <a:avLst/>
          </a:prstGeom>
        </p:spPr>
        <p:txBody>
          <a:bodyPr wrap="square" lIns="0" tIns="0" rIns="0" bIns="0" rtlCol="0" anchor="t">
            <a:spAutoFit/>
          </a:bodyPr>
          <a:lstStyle/>
          <a:p>
            <a:pPr algn="ctr">
              <a:lnSpc>
                <a:spcPts val="4799"/>
              </a:lnSpc>
            </a:pPr>
            <a:r>
              <a:rPr lang="en-US" sz="4800" dirty="0" err="1">
                <a:solidFill>
                  <a:srgbClr val="291B25"/>
                </a:solidFill>
                <a:latin typeface="Times New Roman" panose="02020603050405020304" pitchFamily="18" charset="0"/>
                <a:cs typeface="Times New Roman" panose="02020603050405020304" pitchFamily="18" charset="0"/>
              </a:rPr>
              <a:t>Nội</a:t>
            </a:r>
            <a:r>
              <a:rPr lang="en-US" sz="4800" dirty="0">
                <a:solidFill>
                  <a:srgbClr val="291B25"/>
                </a:solidFill>
                <a:latin typeface="Times New Roman" panose="02020603050405020304" pitchFamily="18" charset="0"/>
                <a:cs typeface="Times New Roman" panose="02020603050405020304" pitchFamily="18" charset="0"/>
              </a:rPr>
              <a:t> dung </a:t>
            </a:r>
            <a:r>
              <a:rPr lang="en-US" sz="4800" dirty="0" err="1">
                <a:solidFill>
                  <a:srgbClr val="291B25"/>
                </a:solidFill>
                <a:latin typeface="Times New Roman" panose="02020603050405020304" pitchFamily="18" charset="0"/>
                <a:cs typeface="Times New Roman" panose="02020603050405020304" pitchFamily="18" charset="0"/>
              </a:rPr>
              <a:t>bài</a:t>
            </a:r>
            <a:r>
              <a:rPr lang="en-US" sz="4800" dirty="0">
                <a:solidFill>
                  <a:srgbClr val="291B25"/>
                </a:solidFill>
                <a:latin typeface="Times New Roman" panose="02020603050405020304" pitchFamily="18" charset="0"/>
                <a:cs typeface="Times New Roman" panose="02020603050405020304" pitchFamily="18" charset="0"/>
              </a:rPr>
              <a:t> </a:t>
            </a:r>
            <a:r>
              <a:rPr lang="en-US" sz="4800" dirty="0" err="1">
                <a:solidFill>
                  <a:srgbClr val="291B25"/>
                </a:solidFill>
                <a:latin typeface="Times New Roman" panose="02020603050405020304" pitchFamily="18" charset="0"/>
                <a:cs typeface="Times New Roman" panose="02020603050405020304" pitchFamily="18" charset="0"/>
              </a:rPr>
              <a:t>học</a:t>
            </a:r>
            <a:r>
              <a:rPr lang="en-US" sz="4800" dirty="0">
                <a:solidFill>
                  <a:srgbClr val="291B25"/>
                </a:solidFill>
                <a:latin typeface="Times New Roman" panose="02020603050405020304" pitchFamily="18" charset="0"/>
                <a:cs typeface="Times New Roman" panose="02020603050405020304" pitchFamily="18" charset="0"/>
              </a:rPr>
              <a:t> </a:t>
            </a:r>
          </a:p>
        </p:txBody>
      </p:sp>
      <p:sp>
        <p:nvSpPr>
          <p:cNvPr id="12" name="TextBox 12" descr="21 Duong Linh"/>
          <p:cNvSpPr txBox="1"/>
          <p:nvPr/>
        </p:nvSpPr>
        <p:spPr>
          <a:xfrm>
            <a:off x="6024555" y="1611914"/>
            <a:ext cx="5930717" cy="1000274"/>
          </a:xfrm>
          <a:prstGeom prst="rect">
            <a:avLst/>
          </a:prstGeom>
        </p:spPr>
        <p:txBody>
          <a:bodyPr wrap="square" lIns="0" tIns="0" rIns="0" bIns="0" rtlCol="0" anchor="t">
            <a:spAutoFit/>
          </a:bodyPr>
          <a:lstStyle/>
          <a:p>
            <a:pPr>
              <a:lnSpc>
                <a:spcPts val="3919"/>
              </a:lnSpc>
              <a:spcBef>
                <a:spcPct val="0"/>
              </a:spcBef>
            </a:pPr>
            <a:r>
              <a:rPr lang="en-US" sz="3600" dirty="0">
                <a:solidFill>
                  <a:srgbClr val="291B25"/>
                </a:solidFill>
                <a:latin typeface="Times New Roman" panose="02020603050405020304" pitchFamily="18" charset="0"/>
                <a:cs typeface="Times New Roman" panose="02020603050405020304" pitchFamily="18" charset="0"/>
              </a:rPr>
              <a:t>I</a:t>
            </a:r>
            <a:r>
              <a:rPr lang="en-US" sz="3000" dirty="0">
                <a:solidFill>
                  <a:srgbClr val="291B25"/>
                </a:solidFill>
                <a:latin typeface="Palatino Linotype" panose="02040502050505030304" pitchFamily="18" charset="0"/>
                <a:cs typeface="Times New Roman" panose="02020603050405020304" pitchFamily="18" charset="0"/>
              </a:rPr>
              <a:t>. </a:t>
            </a:r>
            <a:r>
              <a:rPr lang="en-US" sz="3000" dirty="0" err="1">
                <a:solidFill>
                  <a:srgbClr val="291B25"/>
                </a:solidFill>
                <a:latin typeface="Palatino Linotype" panose="02040502050505030304" pitchFamily="18" charset="0"/>
                <a:cs typeface="Times New Roman" panose="02020603050405020304" pitchFamily="18" charset="0"/>
              </a:rPr>
              <a:t>Một</a:t>
            </a:r>
            <a:r>
              <a:rPr lang="en-US" sz="3000" dirty="0">
                <a:solidFill>
                  <a:srgbClr val="291B25"/>
                </a:solidFill>
                <a:latin typeface="Palatino Linotype" panose="02040502050505030304" pitchFamily="18" charset="0"/>
                <a:cs typeface="Times New Roman" panose="02020603050405020304" pitchFamily="18" charset="0"/>
              </a:rPr>
              <a:t> </a:t>
            </a:r>
            <a:r>
              <a:rPr lang="en-US" sz="3000" dirty="0" err="1">
                <a:solidFill>
                  <a:srgbClr val="291B25"/>
                </a:solidFill>
                <a:latin typeface="Palatino Linotype" panose="02040502050505030304" pitchFamily="18" charset="0"/>
                <a:cs typeface="Times New Roman" panose="02020603050405020304" pitchFamily="18" charset="0"/>
              </a:rPr>
              <a:t>số</a:t>
            </a:r>
            <a:r>
              <a:rPr lang="en-US" sz="3000" dirty="0">
                <a:solidFill>
                  <a:srgbClr val="291B25"/>
                </a:solidFill>
                <a:latin typeface="Palatino Linotype" panose="02040502050505030304" pitchFamily="18" charset="0"/>
                <a:cs typeface="Times New Roman" panose="02020603050405020304" pitchFamily="18" charset="0"/>
              </a:rPr>
              <a:t> dung </a:t>
            </a:r>
            <a:r>
              <a:rPr lang="en-US" sz="3000" dirty="0" err="1">
                <a:solidFill>
                  <a:srgbClr val="291B25"/>
                </a:solidFill>
                <a:latin typeface="Palatino Linotype" panose="02040502050505030304" pitchFamily="18" charset="0"/>
                <a:cs typeface="Times New Roman" panose="02020603050405020304" pitchFamily="18" charset="0"/>
              </a:rPr>
              <a:t>cụ</a:t>
            </a:r>
            <a:r>
              <a:rPr lang="en-US" sz="3000" dirty="0">
                <a:solidFill>
                  <a:srgbClr val="291B25"/>
                </a:solidFill>
                <a:latin typeface="Palatino Linotype" panose="02040502050505030304" pitchFamily="18" charset="0"/>
                <a:cs typeface="Times New Roman" panose="02020603050405020304" pitchFamily="18" charset="0"/>
              </a:rPr>
              <a:t> </a:t>
            </a:r>
            <a:r>
              <a:rPr lang="en-US" sz="3000" dirty="0" err="1">
                <a:solidFill>
                  <a:srgbClr val="291B25"/>
                </a:solidFill>
                <a:latin typeface="Palatino Linotype" panose="02040502050505030304" pitchFamily="18" charset="0"/>
                <a:cs typeface="Times New Roman" panose="02020603050405020304" pitchFamily="18" charset="0"/>
              </a:rPr>
              <a:t>và</a:t>
            </a:r>
            <a:r>
              <a:rPr lang="en-US" sz="3000" dirty="0">
                <a:solidFill>
                  <a:srgbClr val="291B25"/>
                </a:solidFill>
                <a:latin typeface="Palatino Linotype" panose="02040502050505030304" pitchFamily="18" charset="0"/>
                <a:cs typeface="Times New Roman" panose="02020603050405020304" pitchFamily="18" charset="0"/>
              </a:rPr>
              <a:t> </a:t>
            </a:r>
            <a:r>
              <a:rPr lang="en-US" sz="3000" dirty="0" err="1">
                <a:solidFill>
                  <a:srgbClr val="291B25"/>
                </a:solidFill>
                <a:latin typeface="Palatino Linotype" panose="02040502050505030304" pitchFamily="18" charset="0"/>
                <a:cs typeface="Times New Roman" panose="02020603050405020304" pitchFamily="18" charset="0"/>
              </a:rPr>
              <a:t>hoá</a:t>
            </a:r>
            <a:r>
              <a:rPr lang="en-US" sz="3000" dirty="0">
                <a:solidFill>
                  <a:srgbClr val="291B25"/>
                </a:solidFill>
                <a:latin typeface="Palatino Linotype" panose="02040502050505030304" pitchFamily="18" charset="0"/>
                <a:cs typeface="Times New Roman" panose="02020603050405020304" pitchFamily="18" charset="0"/>
              </a:rPr>
              <a:t> </a:t>
            </a:r>
            <a:r>
              <a:rPr lang="en-US" sz="3000" dirty="0" err="1">
                <a:solidFill>
                  <a:srgbClr val="291B25"/>
                </a:solidFill>
                <a:latin typeface="Palatino Linotype" panose="02040502050505030304" pitchFamily="18" charset="0"/>
                <a:cs typeface="Times New Roman" panose="02020603050405020304" pitchFamily="18" charset="0"/>
              </a:rPr>
              <a:t>chất</a:t>
            </a:r>
            <a:r>
              <a:rPr lang="en-US" sz="3000" dirty="0">
                <a:solidFill>
                  <a:srgbClr val="291B25"/>
                </a:solidFill>
                <a:latin typeface="Palatino Linotype" panose="02040502050505030304" pitchFamily="18" charset="0"/>
                <a:cs typeface="Times New Roman" panose="02020603050405020304" pitchFamily="18" charset="0"/>
              </a:rPr>
              <a:t> </a:t>
            </a:r>
            <a:r>
              <a:rPr lang="en-US" sz="3000" dirty="0" err="1">
                <a:solidFill>
                  <a:srgbClr val="291B25"/>
                </a:solidFill>
                <a:latin typeface="Palatino Linotype" panose="02040502050505030304" pitchFamily="18" charset="0"/>
                <a:cs typeface="Times New Roman" panose="02020603050405020304" pitchFamily="18" charset="0"/>
              </a:rPr>
              <a:t>trong</a:t>
            </a:r>
            <a:r>
              <a:rPr lang="en-US" sz="3000" dirty="0">
                <a:solidFill>
                  <a:srgbClr val="291B25"/>
                </a:solidFill>
                <a:latin typeface="Palatino Linotype" panose="02040502050505030304" pitchFamily="18" charset="0"/>
                <a:cs typeface="Times New Roman" panose="02020603050405020304" pitchFamily="18" charset="0"/>
              </a:rPr>
              <a:t> </a:t>
            </a:r>
            <a:r>
              <a:rPr lang="en-US" sz="3000" dirty="0" err="1">
                <a:solidFill>
                  <a:srgbClr val="291B25"/>
                </a:solidFill>
                <a:latin typeface="Palatino Linotype" panose="02040502050505030304" pitchFamily="18" charset="0"/>
                <a:cs typeface="Times New Roman" panose="02020603050405020304" pitchFamily="18" charset="0"/>
              </a:rPr>
              <a:t>môn</a:t>
            </a:r>
            <a:r>
              <a:rPr lang="en-US" sz="3000" dirty="0">
                <a:solidFill>
                  <a:srgbClr val="291B25"/>
                </a:solidFill>
                <a:latin typeface="Palatino Linotype" panose="02040502050505030304" pitchFamily="18" charset="0"/>
                <a:cs typeface="Times New Roman" panose="02020603050405020304" pitchFamily="18" charset="0"/>
              </a:rPr>
              <a:t> KHTN</a:t>
            </a:r>
          </a:p>
        </p:txBody>
      </p:sp>
      <p:sp>
        <p:nvSpPr>
          <p:cNvPr id="13" name="TextBox 13" descr="21 Duong Linh"/>
          <p:cNvSpPr txBox="1"/>
          <p:nvPr/>
        </p:nvSpPr>
        <p:spPr>
          <a:xfrm>
            <a:off x="5996335" y="3256190"/>
            <a:ext cx="5939789" cy="1000274"/>
          </a:xfrm>
          <a:prstGeom prst="rect">
            <a:avLst/>
          </a:prstGeom>
        </p:spPr>
        <p:txBody>
          <a:bodyPr wrap="square" lIns="0" tIns="0" rIns="0" bIns="0" rtlCol="0" anchor="t">
            <a:spAutoFit/>
          </a:bodyPr>
          <a:lstStyle/>
          <a:p>
            <a:pPr>
              <a:lnSpc>
                <a:spcPts val="3919"/>
              </a:lnSpc>
            </a:pPr>
            <a:r>
              <a:rPr lang="en-US" sz="3000" dirty="0">
                <a:solidFill>
                  <a:srgbClr val="291B25"/>
                </a:solidFill>
                <a:latin typeface="Palatino Linotype" panose="02040502050505030304" pitchFamily="18" charset="0"/>
                <a:cs typeface="Times New Roman" panose="02020603050405020304" pitchFamily="18" charset="0"/>
              </a:rPr>
              <a:t>II. Quy </a:t>
            </a:r>
            <a:r>
              <a:rPr lang="en-US" sz="3000" dirty="0" err="1">
                <a:solidFill>
                  <a:srgbClr val="291B25"/>
                </a:solidFill>
                <a:latin typeface="Palatino Linotype" panose="02040502050505030304" pitchFamily="18" charset="0"/>
                <a:cs typeface="Times New Roman" panose="02020603050405020304" pitchFamily="18" charset="0"/>
              </a:rPr>
              <a:t>tắc</a:t>
            </a:r>
            <a:r>
              <a:rPr lang="en-US" sz="3000" dirty="0">
                <a:solidFill>
                  <a:srgbClr val="291B25"/>
                </a:solidFill>
                <a:latin typeface="Palatino Linotype" panose="02040502050505030304" pitchFamily="18" charset="0"/>
                <a:cs typeface="Times New Roman" panose="02020603050405020304" pitchFamily="18" charset="0"/>
              </a:rPr>
              <a:t> </a:t>
            </a:r>
            <a:r>
              <a:rPr lang="en-US" sz="3000" dirty="0" err="1">
                <a:solidFill>
                  <a:srgbClr val="291B25"/>
                </a:solidFill>
                <a:latin typeface="Palatino Linotype" panose="02040502050505030304" pitchFamily="18" charset="0"/>
                <a:cs typeface="Times New Roman" panose="02020603050405020304" pitchFamily="18" charset="0"/>
              </a:rPr>
              <a:t>sử</a:t>
            </a:r>
            <a:r>
              <a:rPr lang="en-US" sz="3000" dirty="0">
                <a:solidFill>
                  <a:srgbClr val="291B25"/>
                </a:solidFill>
                <a:latin typeface="Palatino Linotype" panose="02040502050505030304" pitchFamily="18" charset="0"/>
                <a:cs typeface="Times New Roman" panose="02020603050405020304" pitchFamily="18" charset="0"/>
              </a:rPr>
              <a:t> dung </a:t>
            </a:r>
            <a:r>
              <a:rPr lang="en-US" sz="3000" dirty="0" err="1">
                <a:solidFill>
                  <a:srgbClr val="291B25"/>
                </a:solidFill>
                <a:latin typeface="Palatino Linotype" panose="02040502050505030304" pitchFamily="18" charset="0"/>
                <a:cs typeface="Times New Roman" panose="02020603050405020304" pitchFamily="18" charset="0"/>
              </a:rPr>
              <a:t>hoá</a:t>
            </a:r>
            <a:r>
              <a:rPr lang="en-US" sz="3000" dirty="0">
                <a:solidFill>
                  <a:srgbClr val="291B25"/>
                </a:solidFill>
                <a:latin typeface="Palatino Linotype" panose="02040502050505030304" pitchFamily="18" charset="0"/>
                <a:cs typeface="Times New Roman" panose="02020603050405020304" pitchFamily="18" charset="0"/>
              </a:rPr>
              <a:t> </a:t>
            </a:r>
            <a:r>
              <a:rPr lang="en-US" sz="3000" dirty="0" err="1">
                <a:solidFill>
                  <a:srgbClr val="291B25"/>
                </a:solidFill>
                <a:latin typeface="Palatino Linotype" panose="02040502050505030304" pitchFamily="18" charset="0"/>
                <a:cs typeface="Times New Roman" panose="02020603050405020304" pitchFamily="18" charset="0"/>
              </a:rPr>
              <a:t>chất</a:t>
            </a:r>
            <a:r>
              <a:rPr lang="en-US" sz="3000" dirty="0">
                <a:solidFill>
                  <a:srgbClr val="291B25"/>
                </a:solidFill>
                <a:latin typeface="Palatino Linotype" panose="02040502050505030304" pitchFamily="18" charset="0"/>
                <a:cs typeface="Times New Roman" panose="02020603050405020304" pitchFamily="18" charset="0"/>
              </a:rPr>
              <a:t> an </a:t>
            </a:r>
            <a:r>
              <a:rPr lang="en-US" sz="3000" dirty="0" err="1">
                <a:solidFill>
                  <a:srgbClr val="291B25"/>
                </a:solidFill>
                <a:latin typeface="Palatino Linotype" panose="02040502050505030304" pitchFamily="18" charset="0"/>
                <a:cs typeface="Times New Roman" panose="02020603050405020304" pitchFamily="18" charset="0"/>
              </a:rPr>
              <a:t>toàn</a:t>
            </a:r>
            <a:endParaRPr lang="en-US" sz="3000" dirty="0">
              <a:solidFill>
                <a:srgbClr val="291B25"/>
              </a:solidFill>
              <a:latin typeface="Palatino Linotype" panose="02040502050505030304" pitchFamily="18" charset="0"/>
              <a:cs typeface="Times New Roman" panose="02020603050405020304" pitchFamily="18" charset="0"/>
            </a:endParaRPr>
          </a:p>
        </p:txBody>
      </p:sp>
      <p:sp>
        <p:nvSpPr>
          <p:cNvPr id="14" name="TextBox 14" descr="21 Duong Linh"/>
          <p:cNvSpPr txBox="1"/>
          <p:nvPr/>
        </p:nvSpPr>
        <p:spPr>
          <a:xfrm>
            <a:off x="6035908" y="4783770"/>
            <a:ext cx="5943592" cy="465256"/>
          </a:xfrm>
          <a:prstGeom prst="rect">
            <a:avLst/>
          </a:prstGeom>
        </p:spPr>
        <p:txBody>
          <a:bodyPr wrap="square" lIns="0" tIns="0" rIns="0" bIns="0" rtlCol="0" anchor="t">
            <a:spAutoFit/>
          </a:bodyPr>
          <a:lstStyle/>
          <a:p>
            <a:pPr>
              <a:lnSpc>
                <a:spcPts val="3919"/>
              </a:lnSpc>
              <a:spcBef>
                <a:spcPct val="0"/>
              </a:spcBef>
            </a:pPr>
            <a:r>
              <a:rPr lang="en-US" sz="3000" dirty="0">
                <a:solidFill>
                  <a:srgbClr val="291B25"/>
                </a:solidFill>
                <a:latin typeface="Times New Roman" panose="02020603050405020304" pitchFamily="18" charset="0"/>
                <a:cs typeface="Times New Roman" panose="02020603050405020304" pitchFamily="18" charset="0"/>
              </a:rPr>
              <a:t>III. </a:t>
            </a:r>
            <a:r>
              <a:rPr lang="en-US" sz="3000" dirty="0" err="1">
                <a:solidFill>
                  <a:srgbClr val="291B25"/>
                </a:solidFill>
                <a:latin typeface="Times New Roman" panose="02020603050405020304" pitchFamily="18" charset="0"/>
                <a:cs typeface="Times New Roman" panose="02020603050405020304" pitchFamily="18" charset="0"/>
              </a:rPr>
              <a:t>Thiết</a:t>
            </a:r>
            <a:r>
              <a:rPr lang="en-US" sz="3000" dirty="0">
                <a:solidFill>
                  <a:srgbClr val="291B25"/>
                </a:solidFill>
                <a:latin typeface="Times New Roman" panose="02020603050405020304" pitchFamily="18" charset="0"/>
                <a:cs typeface="Times New Roman" panose="02020603050405020304" pitchFamily="18" charset="0"/>
              </a:rPr>
              <a:t> </a:t>
            </a:r>
            <a:r>
              <a:rPr lang="en-US" sz="3000" dirty="0" err="1">
                <a:solidFill>
                  <a:srgbClr val="291B25"/>
                </a:solidFill>
                <a:latin typeface="Times New Roman" panose="02020603050405020304" pitchFamily="18" charset="0"/>
                <a:cs typeface="Times New Roman" panose="02020603050405020304" pitchFamily="18" charset="0"/>
              </a:rPr>
              <a:t>bị</a:t>
            </a:r>
            <a:r>
              <a:rPr lang="en-US" sz="3000" dirty="0">
                <a:solidFill>
                  <a:srgbClr val="291B25"/>
                </a:solidFill>
                <a:latin typeface="Times New Roman" panose="02020603050405020304" pitchFamily="18" charset="0"/>
                <a:cs typeface="Times New Roman" panose="02020603050405020304" pitchFamily="18" charset="0"/>
              </a:rPr>
              <a:t> </a:t>
            </a:r>
            <a:r>
              <a:rPr lang="en-US" sz="3000" dirty="0" err="1">
                <a:solidFill>
                  <a:srgbClr val="291B25"/>
                </a:solidFill>
                <a:latin typeface="Times New Roman" panose="02020603050405020304" pitchFamily="18" charset="0"/>
                <a:cs typeface="Times New Roman" panose="02020603050405020304" pitchFamily="18" charset="0"/>
              </a:rPr>
              <a:t>điện</a:t>
            </a:r>
            <a:r>
              <a:rPr lang="en-US" sz="3000" dirty="0">
                <a:solidFill>
                  <a:srgbClr val="291B25"/>
                </a:solidFill>
                <a:latin typeface="Times New Roman" panose="02020603050405020304" pitchFamily="18" charset="0"/>
                <a:cs typeface="Times New Roman" panose="02020603050405020304" pitchFamily="18" charset="0"/>
              </a:rPr>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49000">
              <a:schemeClr val="bg2"/>
            </a:gs>
            <a:gs pos="72000">
              <a:schemeClr val="accent6">
                <a:lumMod val="45000"/>
                <a:lumOff val="55000"/>
              </a:schemeClr>
            </a:gs>
            <a:gs pos="70000">
              <a:schemeClr val="accent6">
                <a:lumMod val="45000"/>
                <a:lumOff val="55000"/>
              </a:schemeClr>
            </a:gs>
            <a:gs pos="100000">
              <a:schemeClr val="accent6">
                <a:lumMod val="30000"/>
                <a:lumOff val="70000"/>
              </a:schemeClr>
            </a:gs>
          </a:gsLst>
          <a:lin ang="2700000" scaled="1"/>
        </a:gradFill>
        <a:effectLst/>
      </p:bgPr>
    </p:bg>
    <p:spTree>
      <p:nvGrpSpPr>
        <p:cNvPr id="1" name="">
          <a:extLst>
            <a:ext uri="{FF2B5EF4-FFF2-40B4-BE49-F238E27FC236}">
              <a16:creationId xmlns:a16="http://schemas.microsoft.com/office/drawing/2014/main" id="{FF645CA2-AB91-499F-F787-1EACF780C45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DE924D3-43D9-C1E6-89CF-CD61959F8370}"/>
              </a:ext>
            </a:extLst>
          </p:cNvPr>
          <p:cNvSpPr/>
          <p:nvPr/>
        </p:nvSpPr>
        <p:spPr>
          <a:xfrm>
            <a:off x="8187344" y="294495"/>
            <a:ext cx="4182456" cy="701040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accent5">
                  <a:lumMod val="75000"/>
                </a:schemeClr>
              </a:solidFill>
            </a:endParaRPr>
          </a:p>
        </p:txBody>
      </p:sp>
      <p:pic>
        <p:nvPicPr>
          <p:cNvPr id="3" name="Picture 3" descr="21 Duong Linh">
            <a:extLst>
              <a:ext uri="{FF2B5EF4-FFF2-40B4-BE49-F238E27FC236}">
                <a16:creationId xmlns:a16="http://schemas.microsoft.com/office/drawing/2014/main" id="{22513C1D-3F8D-C8AC-15AE-7756038571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237445" y="52107"/>
            <a:ext cx="5242632" cy="7263093"/>
          </a:xfrm>
          <a:prstGeom prst="rect">
            <a:avLst/>
          </a:prstGeom>
        </p:spPr>
      </p:pic>
      <p:pic>
        <p:nvPicPr>
          <p:cNvPr id="6" name="Picture 6" descr="21 Duong Linh">
            <a:extLst>
              <a:ext uri="{FF2B5EF4-FFF2-40B4-BE49-F238E27FC236}">
                <a16:creationId xmlns:a16="http://schemas.microsoft.com/office/drawing/2014/main" id="{C18F1B40-DF43-15A4-ACCA-11452BE26A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80077" y="4343400"/>
            <a:ext cx="889723" cy="992592"/>
          </a:xfrm>
          <a:prstGeom prst="rect">
            <a:avLst/>
          </a:prstGeom>
        </p:spPr>
      </p:pic>
      <p:pic>
        <p:nvPicPr>
          <p:cNvPr id="7" name="Picture 7" descr="21 Duong Linh">
            <a:extLst>
              <a:ext uri="{FF2B5EF4-FFF2-40B4-BE49-F238E27FC236}">
                <a16:creationId xmlns:a16="http://schemas.microsoft.com/office/drawing/2014/main" id="{FD1BA1FC-FE06-23B1-7705-C3752C15D32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760200" y="304800"/>
            <a:ext cx="753456" cy="765990"/>
          </a:xfrm>
          <a:prstGeom prst="rect">
            <a:avLst/>
          </a:prstGeom>
        </p:spPr>
      </p:pic>
      <p:pic>
        <p:nvPicPr>
          <p:cNvPr id="8" name="Picture 8" descr="21 Duong Linh">
            <a:extLst>
              <a:ext uri="{FF2B5EF4-FFF2-40B4-BE49-F238E27FC236}">
                <a16:creationId xmlns:a16="http://schemas.microsoft.com/office/drawing/2014/main" id="{27CE1CD7-2D17-15C6-F293-053F6BE0E3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595840">
            <a:off x="196127" y="6123617"/>
            <a:ext cx="1107432" cy="1032932"/>
          </a:xfrm>
          <a:prstGeom prst="rect">
            <a:avLst/>
          </a:prstGeom>
        </p:spPr>
      </p:pic>
      <p:pic>
        <p:nvPicPr>
          <p:cNvPr id="1026" name="Picture 2" descr="Ống đồng thủy tinh đế lục giác 100ml, chia độ ± 1ml 015.01.100 Isolab">
            <a:extLst>
              <a:ext uri="{FF2B5EF4-FFF2-40B4-BE49-F238E27FC236}">
                <a16:creationId xmlns:a16="http://schemas.microsoft.com/office/drawing/2014/main" id="{560ADC75-CD72-5E0C-33C2-E14AD23C1640}"/>
              </a:ext>
            </a:extLst>
          </p:cNvPr>
          <p:cNvPicPr>
            <a:picLocks noChangeAspect="1" noChangeArrowheads="1"/>
          </p:cNvPicPr>
          <p:nvPr/>
        </p:nvPicPr>
        <p:blipFill>
          <a:blip r:embed="rId10">
            <a:duotone>
              <a:schemeClr val="accent3">
                <a:shade val="45000"/>
                <a:satMod val="135000"/>
              </a:schemeClr>
              <a:prstClr val="white"/>
            </a:duotone>
            <a:extLst>
              <a:ext uri="{BEBA8EAE-BF5A-486C-A8C5-ECC9F3942E4B}">
                <a14:imgProps xmlns:a14="http://schemas.microsoft.com/office/drawing/2010/main">
                  <a14:imgLayer r:embed="rId11">
                    <a14:imgEffect>
                      <a14:colorTemperature colorTemp="53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07868" y="1813449"/>
            <a:ext cx="4961132" cy="49611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21 Duong Linh">
            <a:extLst>
              <a:ext uri="{FF2B5EF4-FFF2-40B4-BE49-F238E27FC236}">
                <a16:creationId xmlns:a16="http://schemas.microsoft.com/office/drawing/2014/main" id="{088E3BD6-EB1B-0671-7FD6-C11E8A88A6B4}"/>
              </a:ext>
            </a:extLst>
          </p:cNvPr>
          <p:cNvPicPr>
            <a:picLocks noChangeAspect="1" noChangeArrowheads="1"/>
          </p:cNvPicPr>
          <p:nvPr/>
        </p:nvPicPr>
        <p:blipFill>
          <a:blip r:embed="rId12" cstate="print"/>
          <a:srcRect/>
          <a:stretch>
            <a:fillRect/>
          </a:stretch>
        </p:blipFill>
        <p:spPr bwMode="auto">
          <a:xfrm>
            <a:off x="4200638" y="1676411"/>
            <a:ext cx="1869440" cy="1886478"/>
          </a:xfrm>
          <a:prstGeom prst="rect">
            <a:avLst/>
          </a:prstGeom>
          <a:noFill/>
        </p:spPr>
      </p:pic>
      <p:pic>
        <p:nvPicPr>
          <p:cNvPr id="11" name="Picture 10" descr="21 Duong Linh">
            <a:hlinkClick r:id="rId13" action="ppaction://hlinksldjump"/>
            <a:extLst>
              <a:ext uri="{FF2B5EF4-FFF2-40B4-BE49-F238E27FC236}">
                <a16:creationId xmlns:a16="http://schemas.microsoft.com/office/drawing/2014/main" id="{DEAC7E9E-9DF4-02EC-A0C8-C2C1FB90699F}"/>
              </a:ext>
            </a:extLst>
          </p:cNvPr>
          <p:cNvPicPr>
            <a:picLocks noChangeAspect="1"/>
          </p:cNvPicPr>
          <p:nvPr/>
        </p:nvPicPr>
        <p:blipFill>
          <a:blip r:embed="rId14" cstate="print"/>
          <a:stretch>
            <a:fillRect/>
          </a:stretch>
        </p:blipFill>
        <p:spPr>
          <a:xfrm>
            <a:off x="4632110" y="2221398"/>
            <a:ext cx="1006495" cy="920353"/>
          </a:xfrm>
          <a:prstGeom prst="rect">
            <a:avLst/>
          </a:prstGeom>
        </p:spPr>
      </p:pic>
      <p:sp>
        <p:nvSpPr>
          <p:cNvPr id="15" name="Off-page Connector 14">
            <a:extLst>
              <a:ext uri="{FF2B5EF4-FFF2-40B4-BE49-F238E27FC236}">
                <a16:creationId xmlns:a16="http://schemas.microsoft.com/office/drawing/2014/main" id="{00FBF5C2-2C0F-B5E7-34F7-7778D19ED8B2}"/>
              </a:ext>
            </a:extLst>
          </p:cNvPr>
          <p:cNvSpPr/>
          <p:nvPr/>
        </p:nvSpPr>
        <p:spPr>
          <a:xfrm>
            <a:off x="8637555" y="1150583"/>
            <a:ext cx="2842522" cy="5087844"/>
          </a:xfrm>
          <a:prstGeom prst="flowChartOffpageConnector">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TextBox 11">
            <a:extLst>
              <a:ext uri="{FF2B5EF4-FFF2-40B4-BE49-F238E27FC236}">
                <a16:creationId xmlns:a16="http://schemas.microsoft.com/office/drawing/2014/main" id="{6BE1A1B2-47EA-8110-7400-6A1AB3B3B829}"/>
              </a:ext>
            </a:extLst>
          </p:cNvPr>
          <p:cNvSpPr txBox="1"/>
          <p:nvPr/>
        </p:nvSpPr>
        <p:spPr>
          <a:xfrm>
            <a:off x="8850422" y="1256943"/>
            <a:ext cx="1265081" cy="2246769"/>
          </a:xfrm>
          <a:prstGeom prst="rect">
            <a:avLst/>
          </a:prstGeom>
          <a:noFill/>
        </p:spPr>
        <p:txBody>
          <a:bodyPr wrap="square" rtlCol="0">
            <a:spAutoFit/>
          </a:bodyPr>
          <a:lstStyle/>
          <a:p>
            <a:pPr algn="just"/>
            <a:r>
              <a:rPr lang="en-VN" sz="2800" dirty="0">
                <a:solidFill>
                  <a:schemeClr val="bg1"/>
                </a:solidFill>
                <a:latin typeface="Palatino Linotype" panose="02040502050505030304" pitchFamily="18" charset="0"/>
              </a:rPr>
              <a:t>Thể</a:t>
            </a:r>
          </a:p>
          <a:p>
            <a:pPr algn="just"/>
            <a:r>
              <a:rPr lang="en-US" sz="2800" dirty="0" err="1">
                <a:solidFill>
                  <a:schemeClr val="bg1"/>
                </a:solidFill>
                <a:latin typeface="Palatino Linotype" panose="02040502050505030304" pitchFamily="18" charset="0"/>
              </a:rPr>
              <a:t>tích</a:t>
            </a:r>
            <a:r>
              <a:rPr lang="en-US" sz="2800" dirty="0">
                <a:solidFill>
                  <a:schemeClr val="bg1"/>
                </a:solidFill>
                <a:latin typeface="Palatino Linotype" panose="02040502050505030304" pitchFamily="18" charset="0"/>
              </a:rPr>
              <a:t> </a:t>
            </a:r>
          </a:p>
          <a:p>
            <a:pPr algn="just"/>
            <a:r>
              <a:rPr lang="en-US" sz="2800" dirty="0" err="1">
                <a:solidFill>
                  <a:schemeClr val="bg1"/>
                </a:solidFill>
                <a:latin typeface="Palatino Linotype" panose="02040502050505030304" pitchFamily="18" charset="0"/>
              </a:rPr>
              <a:t>của</a:t>
            </a:r>
            <a:endParaRPr lang="en-US" sz="2800" dirty="0">
              <a:solidFill>
                <a:schemeClr val="bg1"/>
              </a:solidFill>
              <a:latin typeface="Palatino Linotype" panose="02040502050505030304" pitchFamily="18" charset="0"/>
            </a:endParaRPr>
          </a:p>
          <a:p>
            <a:pPr algn="just"/>
            <a:r>
              <a:rPr lang="en-US" sz="2800" dirty="0">
                <a:solidFill>
                  <a:schemeClr val="bg1"/>
                </a:solidFill>
                <a:latin typeface="Palatino Linotype" panose="02040502050505030304" pitchFamily="18" charset="0"/>
              </a:rPr>
              <a:t>dung </a:t>
            </a:r>
          </a:p>
          <a:p>
            <a:pPr algn="just"/>
            <a:r>
              <a:rPr lang="en-US" sz="2800" dirty="0" err="1">
                <a:solidFill>
                  <a:schemeClr val="bg1"/>
                </a:solidFill>
                <a:latin typeface="Palatino Linotype" panose="02040502050505030304" pitchFamily="18" charset="0"/>
              </a:rPr>
              <a:t>dịch</a:t>
            </a:r>
            <a:r>
              <a:rPr lang="en-US" sz="2800" dirty="0">
                <a:solidFill>
                  <a:schemeClr val="bg1"/>
                </a:solidFill>
                <a:latin typeface="Palatino Linotype" panose="02040502050505030304" pitchFamily="18" charset="0"/>
              </a:rPr>
              <a:t> </a:t>
            </a:r>
            <a:endParaRPr lang="en-VN" sz="2800" dirty="0">
              <a:solidFill>
                <a:schemeClr val="bg1"/>
              </a:solidFill>
              <a:latin typeface="Palatino Linotype" panose="02040502050505030304" pitchFamily="18" charset="0"/>
            </a:endParaRPr>
          </a:p>
        </p:txBody>
      </p:sp>
      <p:sp>
        <p:nvSpPr>
          <p:cNvPr id="16" name="TextBox 15">
            <a:extLst>
              <a:ext uri="{FF2B5EF4-FFF2-40B4-BE49-F238E27FC236}">
                <a16:creationId xmlns:a16="http://schemas.microsoft.com/office/drawing/2014/main" id="{3332081D-87B5-1B9F-F7FE-938C9EE64760}"/>
              </a:ext>
            </a:extLst>
          </p:cNvPr>
          <p:cNvSpPr txBox="1"/>
          <p:nvPr/>
        </p:nvSpPr>
        <p:spPr>
          <a:xfrm>
            <a:off x="10074266" y="2012005"/>
            <a:ext cx="1265081" cy="3108543"/>
          </a:xfrm>
          <a:prstGeom prst="rect">
            <a:avLst/>
          </a:prstGeom>
          <a:noFill/>
        </p:spPr>
        <p:txBody>
          <a:bodyPr wrap="square" rtlCol="0">
            <a:spAutoFit/>
          </a:bodyPr>
          <a:lstStyle/>
          <a:p>
            <a:pPr algn="just"/>
            <a:r>
              <a:rPr lang="en-US" sz="2800" dirty="0">
                <a:solidFill>
                  <a:schemeClr val="bg1"/>
                </a:solidFill>
                <a:latin typeface="Palatino Linotype" panose="02040502050505030304" pitchFamily="18" charset="0"/>
              </a:rPr>
              <a:t>T</a:t>
            </a:r>
            <a:r>
              <a:rPr lang="en-VN" sz="2800" dirty="0">
                <a:solidFill>
                  <a:schemeClr val="bg1"/>
                </a:solidFill>
                <a:latin typeface="Palatino Linotype" panose="02040502050505030304" pitchFamily="18" charset="0"/>
              </a:rPr>
              <a:t>rong</a:t>
            </a:r>
          </a:p>
          <a:p>
            <a:pPr algn="just"/>
            <a:r>
              <a:rPr lang="en-US" sz="2800" dirty="0" err="1">
                <a:solidFill>
                  <a:schemeClr val="bg1"/>
                </a:solidFill>
                <a:latin typeface="Palatino Linotype" panose="02040502050505030304" pitchFamily="18" charset="0"/>
              </a:rPr>
              <a:t>ố</a:t>
            </a:r>
            <a:r>
              <a:rPr lang="en-VN" sz="2800" dirty="0">
                <a:solidFill>
                  <a:schemeClr val="bg1"/>
                </a:solidFill>
                <a:latin typeface="Palatino Linotype" panose="02040502050505030304" pitchFamily="18" charset="0"/>
              </a:rPr>
              <a:t>ng </a:t>
            </a:r>
          </a:p>
          <a:p>
            <a:pPr algn="just"/>
            <a:r>
              <a:rPr lang="en-US" sz="2800" dirty="0" err="1">
                <a:solidFill>
                  <a:schemeClr val="bg1"/>
                </a:solidFill>
                <a:latin typeface="Palatino Linotype" panose="02040502050505030304" pitchFamily="18" charset="0"/>
              </a:rPr>
              <a:t>đ</a:t>
            </a:r>
            <a:r>
              <a:rPr lang="en-VN" sz="2800" dirty="0">
                <a:solidFill>
                  <a:schemeClr val="bg1"/>
                </a:solidFill>
                <a:latin typeface="Palatino Linotype" panose="02040502050505030304" pitchFamily="18" charset="0"/>
              </a:rPr>
              <a:t>ong này </a:t>
            </a:r>
          </a:p>
          <a:p>
            <a:pPr algn="just"/>
            <a:r>
              <a:rPr lang="en-US" sz="2800" dirty="0">
                <a:solidFill>
                  <a:schemeClr val="bg1"/>
                </a:solidFill>
                <a:latin typeface="Palatino Linotype" panose="02040502050505030304" pitchFamily="18" charset="0"/>
              </a:rPr>
              <a:t>l</a:t>
            </a:r>
            <a:r>
              <a:rPr lang="en-VN" sz="2800" dirty="0">
                <a:solidFill>
                  <a:schemeClr val="bg1"/>
                </a:solidFill>
                <a:latin typeface="Palatino Linotype" panose="02040502050505030304" pitchFamily="18" charset="0"/>
              </a:rPr>
              <a:t>à </a:t>
            </a:r>
          </a:p>
          <a:p>
            <a:pPr algn="just"/>
            <a:r>
              <a:rPr lang="en-US" sz="2800" dirty="0">
                <a:solidFill>
                  <a:schemeClr val="bg1"/>
                </a:solidFill>
                <a:latin typeface="Palatino Linotype" panose="02040502050505030304" pitchFamily="18" charset="0"/>
              </a:rPr>
              <a:t>b</a:t>
            </a:r>
            <a:r>
              <a:rPr lang="en-VN" sz="2800" dirty="0">
                <a:solidFill>
                  <a:schemeClr val="bg1"/>
                </a:solidFill>
                <a:latin typeface="Palatino Linotype" panose="02040502050505030304" pitchFamily="18" charset="0"/>
              </a:rPr>
              <a:t>ao </a:t>
            </a:r>
          </a:p>
          <a:p>
            <a:pPr algn="just"/>
            <a:r>
              <a:rPr lang="en-US" sz="2800" dirty="0">
                <a:solidFill>
                  <a:schemeClr val="bg1"/>
                </a:solidFill>
                <a:latin typeface="Palatino Linotype" panose="02040502050505030304" pitchFamily="18" charset="0"/>
              </a:rPr>
              <a:t>n</a:t>
            </a:r>
            <a:r>
              <a:rPr lang="en-VN" sz="2800" dirty="0">
                <a:solidFill>
                  <a:schemeClr val="bg1"/>
                </a:solidFill>
                <a:latin typeface="Palatino Linotype" panose="02040502050505030304" pitchFamily="18" charset="0"/>
              </a:rPr>
              <a:t>hiêu?</a:t>
            </a:r>
          </a:p>
        </p:txBody>
      </p:sp>
      <p:sp>
        <p:nvSpPr>
          <p:cNvPr id="17" name="Curved Down Ribbon 16">
            <a:extLst>
              <a:ext uri="{FF2B5EF4-FFF2-40B4-BE49-F238E27FC236}">
                <a16:creationId xmlns:a16="http://schemas.microsoft.com/office/drawing/2014/main" id="{0E36049F-C526-992D-F15A-6CD4CFFEFA4F}"/>
              </a:ext>
            </a:extLst>
          </p:cNvPr>
          <p:cNvSpPr/>
          <p:nvPr/>
        </p:nvSpPr>
        <p:spPr>
          <a:xfrm>
            <a:off x="-597841" y="-11723"/>
            <a:ext cx="3211418" cy="1471893"/>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8" name="Picture 7" descr="21 Duong Linh">
            <a:extLst>
              <a:ext uri="{FF2B5EF4-FFF2-40B4-BE49-F238E27FC236}">
                <a16:creationId xmlns:a16="http://schemas.microsoft.com/office/drawing/2014/main" id="{2F2ECCA4-E3CC-CA2F-4A1E-7BCBEC0219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31140" y="540619"/>
            <a:ext cx="753456" cy="765990"/>
          </a:xfrm>
          <a:prstGeom prst="rect">
            <a:avLst/>
          </a:prstGeom>
        </p:spPr>
      </p:pic>
    </p:spTree>
    <p:extLst>
      <p:ext uri="{BB962C8B-B14F-4D97-AF65-F5344CB8AC3E}">
        <p14:creationId xmlns:p14="http://schemas.microsoft.com/office/powerpoint/2010/main" val="217401543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descr="21 Duong Linh"/>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1476">
            <a:off x="8128646" y="68122"/>
            <a:ext cx="5177519" cy="6244816"/>
          </a:xfrm>
          <a:prstGeom prst="rect">
            <a:avLst/>
          </a:prstGeom>
        </p:spPr>
      </p:pic>
      <p:sp>
        <p:nvSpPr>
          <p:cNvPr id="3" name="AutoShape 3" descr="21 Duong Linh"/>
          <p:cNvSpPr/>
          <p:nvPr/>
        </p:nvSpPr>
        <p:spPr>
          <a:xfrm>
            <a:off x="541752" y="1066800"/>
            <a:ext cx="6989348" cy="4642431"/>
          </a:xfrm>
          <a:prstGeom prst="rect">
            <a:avLst/>
          </a:prstGeom>
          <a:solidFill>
            <a:srgbClr val="F6F6E9"/>
          </a:solidFill>
        </p:spPr>
      </p:sp>
      <p:pic>
        <p:nvPicPr>
          <p:cNvPr id="5" name="Picture 5" descr="21 Duong Linh"/>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438983" y="5160273"/>
            <a:ext cx="849233" cy="899958"/>
          </a:xfrm>
          <a:prstGeom prst="rect">
            <a:avLst/>
          </a:prstGeom>
        </p:spPr>
      </p:pic>
      <p:sp>
        <p:nvSpPr>
          <p:cNvPr id="8" name="TextBox 8" descr="21 Duong Linh"/>
          <p:cNvSpPr txBox="1"/>
          <p:nvPr/>
        </p:nvSpPr>
        <p:spPr>
          <a:xfrm>
            <a:off x="849705" y="1092583"/>
            <a:ext cx="5943600" cy="4308872"/>
          </a:xfrm>
          <a:prstGeom prst="rect">
            <a:avLst/>
          </a:prstGeom>
        </p:spPr>
        <p:txBody>
          <a:bodyPr wrap="square" lIns="0" tIns="0" rIns="0" bIns="0" rtlCol="0" anchor="t">
            <a:spAutoFit/>
          </a:bodyPr>
          <a:lstStyle/>
          <a:p>
            <a:pPr marL="571500" indent="-571500">
              <a:buAutoNum type="romanUcPeriod"/>
            </a:pPr>
            <a:r>
              <a:rPr lang="en-US" sz="2800" b="1" dirty="0" err="1">
                <a:solidFill>
                  <a:srgbClr val="291B25"/>
                </a:solidFill>
                <a:latin typeface="Palatino Linotype" panose="02040502050505030304" pitchFamily="18" charset="0"/>
                <a:cs typeface="Arial" panose="020B0604020202020204" pitchFamily="34" charset="0"/>
              </a:rPr>
              <a:t>Một</a:t>
            </a:r>
            <a:r>
              <a:rPr lang="en-US" sz="2800" b="1" dirty="0">
                <a:solidFill>
                  <a:srgbClr val="291B25"/>
                </a:solidFill>
                <a:latin typeface="Palatino Linotype" panose="02040502050505030304" pitchFamily="18" charset="0"/>
                <a:cs typeface="Arial" panose="020B0604020202020204" pitchFamily="34" charset="0"/>
              </a:rPr>
              <a:t> </a:t>
            </a:r>
            <a:r>
              <a:rPr lang="en-US" sz="2800" b="1" dirty="0" err="1">
                <a:solidFill>
                  <a:srgbClr val="291B25"/>
                </a:solidFill>
                <a:latin typeface="Palatino Linotype" panose="02040502050505030304" pitchFamily="18" charset="0"/>
                <a:cs typeface="Arial" panose="020B0604020202020204" pitchFamily="34" charset="0"/>
              </a:rPr>
              <a:t>số</a:t>
            </a:r>
            <a:r>
              <a:rPr lang="en-US" sz="2800" b="1" dirty="0">
                <a:solidFill>
                  <a:srgbClr val="291B25"/>
                </a:solidFill>
                <a:latin typeface="Palatino Linotype" panose="02040502050505030304" pitchFamily="18" charset="0"/>
                <a:cs typeface="Arial" panose="020B0604020202020204" pitchFamily="34" charset="0"/>
              </a:rPr>
              <a:t> dung </a:t>
            </a:r>
            <a:r>
              <a:rPr lang="en-US" sz="2800" b="1" dirty="0" err="1">
                <a:solidFill>
                  <a:srgbClr val="291B25"/>
                </a:solidFill>
                <a:latin typeface="Palatino Linotype" panose="02040502050505030304" pitchFamily="18" charset="0"/>
                <a:cs typeface="Arial" panose="020B0604020202020204" pitchFamily="34" charset="0"/>
              </a:rPr>
              <a:t>cụ</a:t>
            </a:r>
            <a:r>
              <a:rPr lang="en-US" sz="2800" b="1" dirty="0">
                <a:solidFill>
                  <a:srgbClr val="291B25"/>
                </a:solidFill>
                <a:latin typeface="Palatino Linotype" panose="02040502050505030304" pitchFamily="18" charset="0"/>
                <a:cs typeface="Arial" panose="020B0604020202020204" pitchFamily="34" charset="0"/>
              </a:rPr>
              <a:t> </a:t>
            </a:r>
            <a:r>
              <a:rPr lang="en-US" sz="2800" b="1" dirty="0" err="1">
                <a:solidFill>
                  <a:srgbClr val="291B25"/>
                </a:solidFill>
                <a:latin typeface="Palatino Linotype" panose="02040502050505030304" pitchFamily="18" charset="0"/>
                <a:cs typeface="Arial" panose="020B0604020202020204" pitchFamily="34" charset="0"/>
              </a:rPr>
              <a:t>hoá</a:t>
            </a:r>
            <a:r>
              <a:rPr lang="en-US" sz="2800" b="1" dirty="0">
                <a:solidFill>
                  <a:srgbClr val="291B25"/>
                </a:solidFill>
                <a:latin typeface="Palatino Linotype" panose="02040502050505030304" pitchFamily="18" charset="0"/>
                <a:cs typeface="Arial" panose="020B0604020202020204" pitchFamily="34" charset="0"/>
              </a:rPr>
              <a:t> </a:t>
            </a:r>
            <a:r>
              <a:rPr lang="en-US" sz="2800" b="1" dirty="0" err="1">
                <a:solidFill>
                  <a:srgbClr val="291B25"/>
                </a:solidFill>
                <a:latin typeface="Palatino Linotype" panose="02040502050505030304" pitchFamily="18" charset="0"/>
                <a:cs typeface="Arial" panose="020B0604020202020204" pitchFamily="34" charset="0"/>
              </a:rPr>
              <a:t>chất</a:t>
            </a:r>
            <a:r>
              <a:rPr lang="en-US" sz="2800" b="1" dirty="0">
                <a:solidFill>
                  <a:srgbClr val="291B25"/>
                </a:solidFill>
                <a:latin typeface="Palatino Linotype" panose="02040502050505030304" pitchFamily="18" charset="0"/>
                <a:cs typeface="Arial" panose="020B0604020202020204" pitchFamily="34" charset="0"/>
              </a:rPr>
              <a:t> </a:t>
            </a:r>
            <a:r>
              <a:rPr lang="en-US" sz="2800" b="1" dirty="0" err="1">
                <a:solidFill>
                  <a:srgbClr val="291B25"/>
                </a:solidFill>
                <a:latin typeface="Palatino Linotype" panose="02040502050505030304" pitchFamily="18" charset="0"/>
                <a:cs typeface="Arial" panose="020B0604020202020204" pitchFamily="34" charset="0"/>
              </a:rPr>
              <a:t>trong</a:t>
            </a:r>
            <a:r>
              <a:rPr lang="en-US" sz="2800" b="1" dirty="0">
                <a:solidFill>
                  <a:srgbClr val="291B25"/>
                </a:solidFill>
                <a:latin typeface="Palatino Linotype" panose="02040502050505030304" pitchFamily="18" charset="0"/>
                <a:cs typeface="Arial" panose="020B0604020202020204" pitchFamily="34" charset="0"/>
              </a:rPr>
              <a:t> </a:t>
            </a:r>
            <a:r>
              <a:rPr lang="en-US" sz="2800" b="1" dirty="0" err="1">
                <a:solidFill>
                  <a:srgbClr val="291B25"/>
                </a:solidFill>
                <a:latin typeface="Palatino Linotype" panose="02040502050505030304" pitchFamily="18" charset="0"/>
                <a:cs typeface="Arial" panose="020B0604020202020204" pitchFamily="34" charset="0"/>
              </a:rPr>
              <a:t>môn</a:t>
            </a:r>
            <a:r>
              <a:rPr lang="en-US" sz="2800" b="1" dirty="0">
                <a:solidFill>
                  <a:srgbClr val="291B25"/>
                </a:solidFill>
                <a:latin typeface="Palatino Linotype" panose="02040502050505030304" pitchFamily="18" charset="0"/>
                <a:cs typeface="Arial" panose="020B0604020202020204" pitchFamily="34" charset="0"/>
              </a:rPr>
              <a:t> KHTN 8</a:t>
            </a:r>
          </a:p>
          <a:p>
            <a:pPr marL="514350" indent="-514350">
              <a:buAutoNum type="arabicPeriod"/>
            </a:pPr>
            <a:r>
              <a:rPr lang="en-US" sz="2800" dirty="0" err="1">
                <a:solidFill>
                  <a:srgbClr val="291B25"/>
                </a:solidFill>
                <a:latin typeface="Palatino Linotype" panose="02040502050505030304" pitchFamily="18" charset="0"/>
                <a:cs typeface="Arial" panose="020B0604020202020204" pitchFamily="34" charset="0"/>
              </a:rPr>
              <a:t>Một</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số</a:t>
            </a:r>
            <a:r>
              <a:rPr lang="en-US" sz="2800" dirty="0">
                <a:solidFill>
                  <a:srgbClr val="291B25"/>
                </a:solidFill>
                <a:latin typeface="Palatino Linotype" panose="02040502050505030304" pitchFamily="18" charset="0"/>
                <a:cs typeface="Arial" panose="020B0604020202020204" pitchFamily="34" charset="0"/>
              </a:rPr>
              <a:t> dung </a:t>
            </a:r>
            <a:r>
              <a:rPr lang="en-US" sz="2800" dirty="0" err="1">
                <a:solidFill>
                  <a:srgbClr val="291B25"/>
                </a:solidFill>
                <a:latin typeface="Palatino Linotype" panose="02040502050505030304" pitchFamily="18" charset="0"/>
                <a:cs typeface="Arial" panose="020B0604020202020204" pitchFamily="34" charset="0"/>
              </a:rPr>
              <a:t>cụ</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thí</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nghiệm</a:t>
            </a:r>
            <a:endParaRPr lang="en-US" sz="2800" dirty="0">
              <a:solidFill>
                <a:srgbClr val="291B25"/>
              </a:solidFill>
              <a:latin typeface="Palatino Linotype" panose="02040502050505030304" pitchFamily="18" charset="0"/>
              <a:cs typeface="Arial" panose="020B0604020202020204" pitchFamily="34" charset="0"/>
            </a:endParaRPr>
          </a:p>
          <a:p>
            <a:pPr marL="457200" indent="-457200">
              <a:buFont typeface="Wingdings" pitchFamily="2" charset="2"/>
              <a:buChar char="q"/>
            </a:pPr>
            <a:r>
              <a:rPr lang="en-US" sz="2800" dirty="0" err="1">
                <a:solidFill>
                  <a:srgbClr val="291B25"/>
                </a:solidFill>
                <a:latin typeface="Palatino Linotype" panose="02040502050505030304" pitchFamily="18" charset="0"/>
                <a:cs typeface="Arial" panose="020B0604020202020204" pitchFamily="34" charset="0"/>
              </a:rPr>
              <a:t>Dụng</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cụ</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đo</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thể</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tích</a:t>
            </a:r>
            <a:r>
              <a:rPr lang="en-US" sz="2800" dirty="0">
                <a:solidFill>
                  <a:srgbClr val="291B25"/>
                </a:solidFill>
                <a:latin typeface="Palatino Linotype" panose="02040502050505030304" pitchFamily="18" charset="0"/>
                <a:cs typeface="Arial" panose="020B0604020202020204" pitchFamily="34" charset="0"/>
              </a:rPr>
              <a:t> </a:t>
            </a:r>
          </a:p>
          <a:p>
            <a:pPr marL="457200" indent="-457200">
              <a:buFont typeface="Wingdings" pitchFamily="2" charset="2"/>
              <a:buChar char="q"/>
            </a:pPr>
            <a:r>
              <a:rPr lang="en-US" sz="2800" dirty="0" err="1">
                <a:solidFill>
                  <a:srgbClr val="291B25"/>
                </a:solidFill>
                <a:latin typeface="Palatino Linotype" panose="02040502050505030304" pitchFamily="18" charset="0"/>
                <a:cs typeface="Arial" panose="020B0604020202020204" pitchFamily="34" charset="0"/>
              </a:rPr>
              <a:t>Dụng</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cụ</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đựng</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hoá</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chất</a:t>
            </a:r>
            <a:endParaRPr lang="en-US" sz="2800" dirty="0">
              <a:solidFill>
                <a:srgbClr val="291B25"/>
              </a:solidFill>
              <a:latin typeface="Palatino Linotype" panose="02040502050505030304" pitchFamily="18" charset="0"/>
              <a:cs typeface="Arial" panose="020B0604020202020204" pitchFamily="34" charset="0"/>
            </a:endParaRPr>
          </a:p>
          <a:p>
            <a:pPr marL="457200" indent="-457200">
              <a:buFont typeface="Wingdings" pitchFamily="2" charset="2"/>
              <a:buChar char="q"/>
            </a:pPr>
            <a:r>
              <a:rPr lang="en-US" sz="2800" dirty="0" err="1">
                <a:solidFill>
                  <a:srgbClr val="291B25"/>
                </a:solidFill>
                <a:latin typeface="Palatino Linotype" panose="02040502050505030304" pitchFamily="18" charset="0"/>
                <a:cs typeface="Arial" panose="020B0604020202020204" pitchFamily="34" charset="0"/>
              </a:rPr>
              <a:t>Dụng</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cụ</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để</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đun</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nóng</a:t>
            </a:r>
            <a:endParaRPr lang="en-US" sz="2800" dirty="0">
              <a:solidFill>
                <a:srgbClr val="291B25"/>
              </a:solidFill>
              <a:latin typeface="Palatino Linotype" panose="02040502050505030304" pitchFamily="18" charset="0"/>
              <a:cs typeface="Arial" panose="020B0604020202020204" pitchFamily="34" charset="0"/>
            </a:endParaRPr>
          </a:p>
          <a:p>
            <a:pPr marL="457200" indent="-457200">
              <a:buFont typeface="Wingdings" pitchFamily="2" charset="2"/>
              <a:buChar char="q"/>
            </a:pPr>
            <a:r>
              <a:rPr lang="en-US" sz="2800" dirty="0" err="1">
                <a:solidFill>
                  <a:srgbClr val="291B25"/>
                </a:solidFill>
                <a:latin typeface="Palatino Linotype" panose="02040502050505030304" pitchFamily="18" charset="0"/>
                <a:cs typeface="Arial" panose="020B0604020202020204" pitchFamily="34" charset="0"/>
              </a:rPr>
              <a:t>Dụng</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cụ</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lấy</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hoá</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chất</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khuấy</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và</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trộn</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hoá</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chất</a:t>
            </a:r>
            <a:endParaRPr lang="en-US" sz="2800" dirty="0">
              <a:solidFill>
                <a:srgbClr val="291B25"/>
              </a:solidFill>
              <a:latin typeface="Palatino Linotype" panose="02040502050505030304" pitchFamily="18" charset="0"/>
              <a:cs typeface="Arial" panose="020B0604020202020204" pitchFamily="34" charset="0"/>
            </a:endParaRPr>
          </a:p>
          <a:p>
            <a:pPr marL="457200" indent="-457200">
              <a:buFont typeface="Wingdings" pitchFamily="2" charset="2"/>
              <a:buChar char="q"/>
            </a:pPr>
            <a:r>
              <a:rPr lang="en-US" sz="2800" dirty="0" err="1">
                <a:solidFill>
                  <a:srgbClr val="291B25"/>
                </a:solidFill>
                <a:latin typeface="Palatino Linotype" panose="02040502050505030304" pitchFamily="18" charset="0"/>
                <a:cs typeface="Arial" panose="020B0604020202020204" pitchFamily="34" charset="0"/>
              </a:rPr>
              <a:t>Dụng</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cụ</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giữ</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cố</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định</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và</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đế</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ống</a:t>
            </a:r>
            <a:r>
              <a:rPr lang="en-US" sz="2800" dirty="0">
                <a:solidFill>
                  <a:srgbClr val="291B25"/>
                </a:solidFill>
                <a:latin typeface="Palatino Linotype" panose="02040502050505030304" pitchFamily="18" charset="0"/>
                <a:cs typeface="Arial" panose="020B0604020202020204" pitchFamily="34" charset="0"/>
              </a:rPr>
              <a:t> </a:t>
            </a:r>
            <a:r>
              <a:rPr lang="en-US" sz="2800" dirty="0" err="1">
                <a:solidFill>
                  <a:srgbClr val="291B25"/>
                </a:solidFill>
                <a:latin typeface="Palatino Linotype" panose="02040502050505030304" pitchFamily="18" charset="0"/>
                <a:cs typeface="Arial" panose="020B0604020202020204" pitchFamily="34" charset="0"/>
              </a:rPr>
              <a:t>nghiệm</a:t>
            </a:r>
            <a:endParaRPr lang="en-US" sz="2800" dirty="0">
              <a:solidFill>
                <a:srgbClr val="291B25"/>
              </a:solidFill>
              <a:latin typeface="Palatino Linotype" panose="02040502050505030304" pitchFamily="18" charset="0"/>
              <a:cs typeface="Arial" panose="020B0604020202020204" pitchFamily="34" charset="0"/>
            </a:endParaRPr>
          </a:p>
        </p:txBody>
      </p:sp>
      <p:pic>
        <p:nvPicPr>
          <p:cNvPr id="6" name="Picture 6" descr="21 Duong Linh"/>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112000" y="4857741"/>
            <a:ext cx="1408272" cy="2354254"/>
          </a:xfrm>
          <a:prstGeom prst="rect">
            <a:avLst/>
          </a:prstGeom>
        </p:spPr>
      </p:pic>
      <p:pic>
        <p:nvPicPr>
          <p:cNvPr id="4" name="Picture 2" descr="ỐNG ĐONG LÀ GÌ">
            <a:extLst>
              <a:ext uri="{FF2B5EF4-FFF2-40B4-BE49-F238E27FC236}">
                <a16:creationId xmlns:a16="http://schemas.microsoft.com/office/drawing/2014/main" id="{C482B53B-CA9F-5CCE-8BA1-3054CE46E0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432971">
            <a:off x="8627934" y="582255"/>
            <a:ext cx="2053426" cy="1711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òng thí nghiệm cốc thủy tinh ...">
            <a:extLst>
              <a:ext uri="{FF2B5EF4-FFF2-40B4-BE49-F238E27FC236}">
                <a16:creationId xmlns:a16="http://schemas.microsoft.com/office/drawing/2014/main" id="{7890EBB8-05FD-148C-9FA6-C8FE30339E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72872">
            <a:off x="10649983" y="1148512"/>
            <a:ext cx="1379446" cy="13794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ướng dẫn sử dụng chai lọc hóa học ...">
            <a:extLst>
              <a:ext uri="{FF2B5EF4-FFF2-40B4-BE49-F238E27FC236}">
                <a16:creationId xmlns:a16="http://schemas.microsoft.com/office/drawing/2014/main" id="{F997D1F1-29D0-31B8-A036-C3EF11E39B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043606">
            <a:off x="8633035" y="2870752"/>
            <a:ext cx="2147438" cy="15736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Đèn Cồn Thủy Tinh Duran">
            <a:extLst>
              <a:ext uri="{FF2B5EF4-FFF2-40B4-BE49-F238E27FC236}">
                <a16:creationId xmlns:a16="http://schemas.microsoft.com/office/drawing/2014/main" id="{F3F273B0-63EF-A79D-C1B2-0C95DB810C2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676406">
            <a:off x="10006390" y="3953470"/>
            <a:ext cx="1943973" cy="1491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50865"/>
          </a:schemeClr>
        </a:solidFill>
        <a:effectLst/>
      </p:bgPr>
    </p:bg>
    <p:spTree>
      <p:nvGrpSpPr>
        <p:cNvPr id="1" name=""/>
        <p:cNvGrpSpPr/>
        <p:nvPr/>
      </p:nvGrpSpPr>
      <p:grpSpPr>
        <a:xfrm>
          <a:off x="0" y="0"/>
          <a:ext cx="0" cy="0"/>
          <a:chOff x="0" y="0"/>
          <a:chExt cx="0" cy="0"/>
        </a:xfrm>
      </p:grpSpPr>
      <p:sp>
        <p:nvSpPr>
          <p:cNvPr id="14" name="AutoShape 3" descr="21 Duong Linh">
            <a:extLst>
              <a:ext uri="{FF2B5EF4-FFF2-40B4-BE49-F238E27FC236}">
                <a16:creationId xmlns:a16="http://schemas.microsoft.com/office/drawing/2014/main" id="{037B3666-7962-23BD-4375-C2BCFADC28E8}"/>
              </a:ext>
            </a:extLst>
          </p:cNvPr>
          <p:cNvSpPr/>
          <p:nvPr/>
        </p:nvSpPr>
        <p:spPr>
          <a:xfrm>
            <a:off x="5323790" y="1391460"/>
            <a:ext cx="6989348" cy="4642431"/>
          </a:xfrm>
          <a:prstGeom prst="rect">
            <a:avLst/>
          </a:prstGeom>
          <a:solidFill>
            <a:srgbClr val="F8F1E4"/>
          </a:solidFill>
        </p:spPr>
      </p:sp>
      <p:pic>
        <p:nvPicPr>
          <p:cNvPr id="4" name="Picture 2" descr="21 Duong Linh">
            <a:extLst>
              <a:ext uri="{FF2B5EF4-FFF2-40B4-BE49-F238E27FC236}">
                <a16:creationId xmlns:a16="http://schemas.microsoft.com/office/drawing/2014/main" id="{ACFF24DA-BC76-4BF6-797C-7AEE0AA84F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007089" flipH="1">
            <a:off x="-65168" y="1277649"/>
            <a:ext cx="4678292" cy="5950509"/>
          </a:xfrm>
          <a:prstGeom prst="rect">
            <a:avLst/>
          </a:prstGeom>
        </p:spPr>
      </p:pic>
      <p:pic>
        <p:nvPicPr>
          <p:cNvPr id="6" name="Picture 6" descr="21 Duong Linh"/>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23415" y="5005199"/>
            <a:ext cx="889723" cy="992592"/>
          </a:xfrm>
          <a:prstGeom prst="rect">
            <a:avLst/>
          </a:prstGeom>
        </p:spPr>
      </p:pic>
      <p:pic>
        <p:nvPicPr>
          <p:cNvPr id="7" name="Picture 7" descr="21 Duong Linh"/>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760200" y="304800"/>
            <a:ext cx="753456" cy="765990"/>
          </a:xfrm>
          <a:prstGeom prst="rect">
            <a:avLst/>
          </a:prstGeom>
        </p:spPr>
      </p:pic>
      <p:pic>
        <p:nvPicPr>
          <p:cNvPr id="8" name="Picture 8" descr="21 Duong Linh"/>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595840">
            <a:off x="154938" y="6430656"/>
            <a:ext cx="1107432" cy="1032932"/>
          </a:xfrm>
          <a:prstGeom prst="rect">
            <a:avLst/>
          </a:prstGeom>
        </p:spPr>
      </p:pic>
      <p:sp>
        <p:nvSpPr>
          <p:cNvPr id="13" name="TextBox 13" descr="21 Duong Linh"/>
          <p:cNvSpPr txBox="1"/>
          <p:nvPr/>
        </p:nvSpPr>
        <p:spPr>
          <a:xfrm>
            <a:off x="298215" y="47238"/>
            <a:ext cx="11125200" cy="1795171"/>
          </a:xfrm>
          <a:prstGeom prst="rect">
            <a:avLst/>
          </a:prstGeom>
        </p:spPr>
        <p:txBody>
          <a:bodyPr wrap="square" lIns="0" tIns="0" rIns="0" bIns="0" rtlCol="0" anchor="t">
            <a:spAutoFit/>
          </a:bodyPr>
          <a:lstStyle/>
          <a:p>
            <a:pPr marL="857250" indent="-857250">
              <a:lnSpc>
                <a:spcPts val="4800"/>
              </a:lnSpc>
              <a:buAutoNum type="romanUcPeriod"/>
            </a:pPr>
            <a:r>
              <a:rPr lang="en-US" sz="3000" dirty="0">
                <a:solidFill>
                  <a:srgbClr val="002060"/>
                </a:solidFill>
                <a:latin typeface="Palatino Linotype" panose="02040502050505030304" pitchFamily="18" charset="0"/>
              </a:rPr>
              <a:t>MỘT SỐ DỤNG CỤ HOÁ CHẤT TRONG MÔN KHTN</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dung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nghiệm</a:t>
            </a:r>
            <a:endParaRPr lang="en-US" sz="3000" dirty="0">
              <a:solidFill>
                <a:srgbClr val="002060"/>
              </a:solidFill>
              <a:latin typeface="Palatino Linotype" panose="02040502050505030304" pitchFamily="18" charset="0"/>
            </a:endParaRPr>
          </a:p>
          <a:p>
            <a:pPr marL="571500" indent="-571500">
              <a:lnSpc>
                <a:spcPts val="4800"/>
              </a:lnSpc>
              <a:buFont typeface="Wingdings" pitchFamily="2" charset="2"/>
              <a:buChar char="q"/>
            </a:pPr>
            <a:r>
              <a:rPr lang="en-US" sz="3000" dirty="0" err="1">
                <a:solidFill>
                  <a:srgbClr val="002060"/>
                </a:solidFill>
                <a:latin typeface="Palatino Linotype" panose="02040502050505030304" pitchFamily="18" charset="0"/>
              </a:rPr>
              <a:t>Dụng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đo</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thể</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tích</a:t>
            </a:r>
            <a:r>
              <a:rPr lang="en-US" sz="3000" dirty="0">
                <a:solidFill>
                  <a:srgbClr val="002060"/>
                </a:solidFill>
                <a:latin typeface="Palatino Linotype" panose="02040502050505030304" pitchFamily="18" charset="0"/>
              </a:rPr>
              <a:t> </a:t>
            </a:r>
          </a:p>
        </p:txBody>
      </p:sp>
      <p:pic>
        <p:nvPicPr>
          <p:cNvPr id="2050" name="Picture 2" descr="ỐNG ĐONG HÓA CHẤT">
            <a:extLst>
              <a:ext uri="{FF2B5EF4-FFF2-40B4-BE49-F238E27FC236}">
                <a16:creationId xmlns:a16="http://schemas.microsoft.com/office/drawing/2014/main" id="{6186DD67-D9B6-7E09-BED2-2C80940BA85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2200" y="2764465"/>
            <a:ext cx="3200400" cy="29768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8" descr="21 Duong Linh">
            <a:extLst>
              <a:ext uri="{FF2B5EF4-FFF2-40B4-BE49-F238E27FC236}">
                <a16:creationId xmlns:a16="http://schemas.microsoft.com/office/drawing/2014/main" id="{85EA8889-B934-FC79-8E71-287FFCAC8424}"/>
              </a:ext>
            </a:extLst>
          </p:cNvPr>
          <p:cNvSpPr txBox="1"/>
          <p:nvPr/>
        </p:nvSpPr>
        <p:spPr>
          <a:xfrm>
            <a:off x="5938374" y="2157450"/>
            <a:ext cx="5943600" cy="2308324"/>
          </a:xfrm>
          <a:prstGeom prst="rect">
            <a:avLst/>
          </a:prstGeom>
        </p:spPr>
        <p:txBody>
          <a:bodyPr wrap="square" lIns="0" tIns="0" rIns="0" bIns="0" rtlCol="0" anchor="t">
            <a:spAutoFit/>
          </a:bodyPr>
          <a:lstStyle/>
          <a:p>
            <a:pPr marL="457200" indent="-457200">
              <a:buFont typeface="Wingdings" pitchFamily="2" charset="2"/>
              <a:buChar char="Ø"/>
            </a:pPr>
            <a:r>
              <a:rPr lang="en-US" sz="3000" dirty="0" err="1">
                <a:solidFill>
                  <a:srgbClr val="291B25"/>
                </a:solidFill>
                <a:latin typeface="Palatino Linotype" panose="02040502050505030304" pitchFamily="18" charset="0"/>
                <a:cs typeface="Arial" panose="020B0604020202020204" pitchFamily="34" charset="0"/>
              </a:rPr>
              <a:t>Có</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nhiều</a:t>
            </a:r>
            <a:r>
              <a:rPr lang="en-US" sz="3000" dirty="0">
                <a:solidFill>
                  <a:srgbClr val="291B25"/>
                </a:solidFill>
                <a:latin typeface="Palatino Linotype" panose="02040502050505030304" pitchFamily="18" charset="0"/>
                <a:cs typeface="Arial" panose="020B0604020202020204" pitchFamily="34" charset="0"/>
              </a:rPr>
              <a:t> dung </a:t>
            </a:r>
            <a:r>
              <a:rPr lang="en-US" sz="3000" dirty="0" err="1">
                <a:solidFill>
                  <a:srgbClr val="291B25"/>
                </a:solidFill>
                <a:latin typeface="Palatino Linotype" panose="02040502050505030304" pitchFamily="18" charset="0"/>
                <a:cs typeface="Arial" panose="020B0604020202020204" pitchFamily="34" charset="0"/>
              </a:rPr>
              <a:t>cụ</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tích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lỏng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như</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ống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đong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cốc</a:t>
            </a:r>
            <a:r>
              <a:rPr lang="en-US" sz="3000" dirty="0">
                <a:solidFill>
                  <a:srgbClr val="291B25"/>
                </a:solidFill>
                <a:latin typeface="Palatino Linotype" panose="02040502050505030304" pitchFamily="18" charset="0"/>
                <a:cs typeface="Arial" panose="020B0604020202020204" pitchFamily="34" charset="0"/>
              </a:rPr>
              <a:t> chia </a:t>
            </a:r>
            <a:r>
              <a:rPr lang="en-US" sz="3000" dirty="0" err="1">
                <a:solidFill>
                  <a:srgbClr val="291B25"/>
                </a:solidFill>
                <a:latin typeface="Palatino Linotype" panose="02040502050505030304" pitchFamily="18" charset="0"/>
                <a:cs typeface="Arial" panose="020B0604020202020204" pitchFamily="34" charset="0"/>
              </a:rPr>
              <a:t>vạch</a:t>
            </a:r>
            <a:r>
              <a:rPr lang="en-US" sz="3000" dirty="0">
                <a:solidFill>
                  <a:srgbClr val="291B25"/>
                </a:solidFill>
                <a:latin typeface="Palatino Linotype" panose="02040502050505030304" pitchFamily="18" charset="0"/>
                <a:cs typeface="Arial" panose="020B0604020202020204" pitchFamily="34" charset="0"/>
              </a:rPr>
              <a:t>,… </a:t>
            </a:r>
          </a:p>
          <a:p>
            <a:pPr marL="457200" indent="-457200">
              <a:buFont typeface="Wingdings" pitchFamily="2" charset="2"/>
              <a:buChar char="ü"/>
            </a:pPr>
            <a:r>
              <a:rPr lang="en-US" sz="3000" dirty="0">
                <a:solidFill>
                  <a:srgbClr val="291B25"/>
                </a:solidFill>
                <a:latin typeface="Palatino Linotype" panose="02040502050505030304" pitchFamily="18" charset="0"/>
                <a:cs typeface="Arial" panose="020B0604020202020204" pitchFamily="34" charset="0"/>
              </a:rPr>
              <a:t>Công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tích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lỏng</a:t>
            </a:r>
            <a:endParaRPr lang="en-US" sz="3000" dirty="0">
              <a:solidFill>
                <a:srgbClr val="291B25"/>
              </a:solidFill>
              <a:latin typeface="Palatino Linotype" panose="0204050205050503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p:tgtEl>
                                          <p:spTgt spid="1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1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52236"/>
          </a:schemeClr>
        </a:solidFill>
        <a:effectLst/>
      </p:bgPr>
    </p:bg>
    <p:spTree>
      <p:nvGrpSpPr>
        <p:cNvPr id="1" name="">
          <a:extLst>
            <a:ext uri="{FF2B5EF4-FFF2-40B4-BE49-F238E27FC236}">
              <a16:creationId xmlns:a16="http://schemas.microsoft.com/office/drawing/2014/main" id="{F81344F9-4314-D167-52D2-00C930A586F9}"/>
            </a:ext>
          </a:extLst>
        </p:cNvPr>
        <p:cNvGrpSpPr/>
        <p:nvPr/>
      </p:nvGrpSpPr>
      <p:grpSpPr>
        <a:xfrm>
          <a:off x="0" y="0"/>
          <a:ext cx="0" cy="0"/>
          <a:chOff x="0" y="0"/>
          <a:chExt cx="0" cy="0"/>
        </a:xfrm>
      </p:grpSpPr>
      <p:pic>
        <p:nvPicPr>
          <p:cNvPr id="5" name="Picture 2" descr="21 Duong Linh">
            <a:extLst>
              <a:ext uri="{FF2B5EF4-FFF2-40B4-BE49-F238E27FC236}">
                <a16:creationId xmlns:a16="http://schemas.microsoft.com/office/drawing/2014/main" id="{0077A3EE-FB57-A34F-99E4-2F8137A4C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007089" flipH="1">
            <a:off x="-32100" y="1309267"/>
            <a:ext cx="4678292" cy="5950509"/>
          </a:xfrm>
          <a:prstGeom prst="rect">
            <a:avLst/>
          </a:prstGeom>
        </p:spPr>
      </p:pic>
      <p:sp>
        <p:nvSpPr>
          <p:cNvPr id="14" name="AutoShape 3" descr="21 Duong Linh">
            <a:extLst>
              <a:ext uri="{FF2B5EF4-FFF2-40B4-BE49-F238E27FC236}">
                <a16:creationId xmlns:a16="http://schemas.microsoft.com/office/drawing/2014/main" id="{5BC4F1C6-14DE-44E7-5474-40EE356456BA}"/>
              </a:ext>
            </a:extLst>
          </p:cNvPr>
          <p:cNvSpPr/>
          <p:nvPr/>
        </p:nvSpPr>
        <p:spPr>
          <a:xfrm>
            <a:off x="5323790" y="1391460"/>
            <a:ext cx="6989348" cy="4642431"/>
          </a:xfrm>
          <a:prstGeom prst="rect">
            <a:avLst/>
          </a:prstGeom>
          <a:solidFill>
            <a:srgbClr val="F8F1E4"/>
          </a:solidFill>
        </p:spPr>
      </p:sp>
      <p:pic>
        <p:nvPicPr>
          <p:cNvPr id="4" name="Picture 2" descr="21 Duong Linh">
            <a:extLst>
              <a:ext uri="{FF2B5EF4-FFF2-40B4-BE49-F238E27FC236}">
                <a16:creationId xmlns:a16="http://schemas.microsoft.com/office/drawing/2014/main" id="{74E36D5A-5AA1-8E46-EDCE-C0D9FD49D5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007089" flipH="1">
            <a:off x="-65168" y="1277649"/>
            <a:ext cx="4678292" cy="5950509"/>
          </a:xfrm>
          <a:prstGeom prst="rect">
            <a:avLst/>
          </a:prstGeom>
        </p:spPr>
      </p:pic>
      <p:pic>
        <p:nvPicPr>
          <p:cNvPr id="6" name="Picture 6" descr="21 Duong Linh">
            <a:extLst>
              <a:ext uri="{FF2B5EF4-FFF2-40B4-BE49-F238E27FC236}">
                <a16:creationId xmlns:a16="http://schemas.microsoft.com/office/drawing/2014/main" id="{A37E8F6C-98E7-6A6B-B957-803A721ED2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23415" y="5005199"/>
            <a:ext cx="889723" cy="992592"/>
          </a:xfrm>
          <a:prstGeom prst="rect">
            <a:avLst/>
          </a:prstGeom>
        </p:spPr>
      </p:pic>
      <p:pic>
        <p:nvPicPr>
          <p:cNvPr id="7" name="Picture 7" descr="21 Duong Linh">
            <a:extLst>
              <a:ext uri="{FF2B5EF4-FFF2-40B4-BE49-F238E27FC236}">
                <a16:creationId xmlns:a16="http://schemas.microsoft.com/office/drawing/2014/main" id="{2015BF9B-25D4-2A0C-F524-16CF2A7C482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760200" y="304800"/>
            <a:ext cx="753456" cy="765990"/>
          </a:xfrm>
          <a:prstGeom prst="rect">
            <a:avLst/>
          </a:prstGeom>
        </p:spPr>
      </p:pic>
      <p:pic>
        <p:nvPicPr>
          <p:cNvPr id="8" name="Picture 8" descr="21 Duong Linh">
            <a:extLst>
              <a:ext uri="{FF2B5EF4-FFF2-40B4-BE49-F238E27FC236}">
                <a16:creationId xmlns:a16="http://schemas.microsoft.com/office/drawing/2014/main" id="{7351B0FF-9928-6E74-E11F-BCD5B4BB7D7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595840">
            <a:off x="154938" y="6430656"/>
            <a:ext cx="1107432" cy="1032932"/>
          </a:xfrm>
          <a:prstGeom prst="rect">
            <a:avLst/>
          </a:prstGeom>
        </p:spPr>
      </p:pic>
      <p:pic>
        <p:nvPicPr>
          <p:cNvPr id="2050" name="Picture 2" descr="ỐNG ĐONG HÓA CHẤT">
            <a:extLst>
              <a:ext uri="{FF2B5EF4-FFF2-40B4-BE49-F238E27FC236}">
                <a16:creationId xmlns:a16="http://schemas.microsoft.com/office/drawing/2014/main" id="{919F8DF4-A109-D5AB-29A6-90A3B3EFF25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2200" y="2764465"/>
            <a:ext cx="3200400" cy="29768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8" descr="21 Duong Linh">
            <a:extLst>
              <a:ext uri="{FF2B5EF4-FFF2-40B4-BE49-F238E27FC236}">
                <a16:creationId xmlns:a16="http://schemas.microsoft.com/office/drawing/2014/main" id="{31DF9046-5FF0-ED9C-4256-6DA866DD4EB0}"/>
              </a:ext>
            </a:extLst>
          </p:cNvPr>
          <p:cNvSpPr txBox="1"/>
          <p:nvPr/>
        </p:nvSpPr>
        <p:spPr>
          <a:xfrm>
            <a:off x="5829105" y="1654725"/>
            <a:ext cx="5943600" cy="3231654"/>
          </a:xfrm>
          <a:prstGeom prst="rect">
            <a:avLst/>
          </a:prstGeom>
        </p:spPr>
        <p:txBody>
          <a:bodyPr wrap="square" lIns="0" tIns="0" rIns="0" bIns="0" rtlCol="0" anchor="t">
            <a:spAutoFit/>
          </a:bodyPr>
          <a:lstStyle/>
          <a:p>
            <a:pPr marL="457200" indent="-457200">
              <a:buFont typeface="Wingdings" pitchFamily="2" charset="2"/>
              <a:buChar char="ü"/>
            </a:pPr>
            <a:r>
              <a:rPr lang="en-US" sz="3000" dirty="0" err="1">
                <a:solidFill>
                  <a:srgbClr val="291B25"/>
                </a:solidFill>
                <a:latin typeface="Palatino Linotype" panose="02040502050505030304" pitchFamily="18" charset="0"/>
                <a:cs typeface="Arial" panose="020B0604020202020204" pitchFamily="34" charset="0"/>
              </a:rPr>
              <a:t>Cách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sử</a:t>
            </a:r>
            <a:r>
              <a:rPr lang="en-US" sz="3000" dirty="0">
                <a:solidFill>
                  <a:srgbClr val="291B25"/>
                </a:solidFill>
                <a:latin typeface="Palatino Linotype" panose="02040502050505030304" pitchFamily="18" charset="0"/>
                <a:cs typeface="Arial" panose="020B0604020202020204" pitchFamily="34" charset="0"/>
              </a:rPr>
              <a:t> dung </a:t>
            </a:r>
            <a:r>
              <a:rPr lang="en-US" sz="3000" dirty="0" err="1">
                <a:solidFill>
                  <a:srgbClr val="291B25"/>
                </a:solidFill>
                <a:latin typeface="Palatino Linotype" panose="02040502050505030304" pitchFamily="18" charset="0"/>
                <a:cs typeface="Arial" panose="020B0604020202020204" pitchFamily="34" charset="0"/>
              </a:rPr>
              <a:t>ống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đong</a:t>
            </a:r>
            <a:r>
              <a:rPr lang="en-US" sz="3000" dirty="0">
                <a:solidFill>
                  <a:srgbClr val="291B25"/>
                </a:solidFill>
                <a:latin typeface="Palatino Linotype" panose="02040502050505030304" pitchFamily="18" charset="0"/>
                <a:cs typeface="Arial" panose="020B0604020202020204" pitchFamily="34" charset="0"/>
              </a:rPr>
              <a:t>: Rót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lỏng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vào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ống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đong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đến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gần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vạch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tích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cần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lấy</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sau</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đó</a:t>
            </a:r>
            <a:r>
              <a:rPr lang="en-US" sz="3000" dirty="0">
                <a:solidFill>
                  <a:srgbClr val="291B25"/>
                </a:solidFill>
                <a:latin typeface="Palatino Linotype" panose="02040502050505030304" pitchFamily="18" charset="0"/>
                <a:cs typeface="Arial" panose="020B0604020202020204" pitchFamily="34" charset="0"/>
              </a:rPr>
              <a:t> dung </a:t>
            </a:r>
            <a:r>
              <a:rPr lang="en-US" sz="3000" dirty="0" err="1">
                <a:solidFill>
                  <a:srgbClr val="291B25"/>
                </a:solidFill>
                <a:latin typeface="Palatino Linotype" panose="02040502050505030304" pitchFamily="18" charset="0"/>
                <a:cs typeface="Arial" panose="020B0604020202020204" pitchFamily="34" charset="0"/>
              </a:rPr>
              <a:t>ống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hút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nhỏ</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giọt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thêm</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dần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lỏng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đến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vạch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cần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đong</a:t>
            </a:r>
            <a:r>
              <a:rPr lang="en-US" sz="3000" dirty="0">
                <a:solidFill>
                  <a:srgbClr val="291B25"/>
                </a:solidFill>
                <a:latin typeface="Palatino Linotype" panose="02040502050505030304" pitchFamily="18" charset="0"/>
                <a:cs typeface="Arial" panose="020B0604020202020204" pitchFamily="34" charset="0"/>
              </a:rPr>
              <a:t>. </a:t>
            </a:r>
          </a:p>
          <a:p>
            <a:endParaRPr lang="en-US" sz="3000" dirty="0">
              <a:solidFill>
                <a:srgbClr val="291B25"/>
              </a:solidFill>
              <a:latin typeface="Palatino Linotype" panose="02040502050505030304" pitchFamily="18" charset="0"/>
              <a:cs typeface="Arial" panose="020B0604020202020204" pitchFamily="34" charset="0"/>
            </a:endParaRPr>
          </a:p>
        </p:txBody>
      </p:sp>
      <p:sp>
        <p:nvSpPr>
          <p:cNvPr id="2" name="TextBox 8" descr="21 Duong Linh">
            <a:extLst>
              <a:ext uri="{FF2B5EF4-FFF2-40B4-BE49-F238E27FC236}">
                <a16:creationId xmlns:a16="http://schemas.microsoft.com/office/drawing/2014/main" id="{81670BE9-0AFC-9EF9-B8C5-721B62C2C264}"/>
              </a:ext>
            </a:extLst>
          </p:cNvPr>
          <p:cNvSpPr txBox="1"/>
          <p:nvPr/>
        </p:nvSpPr>
        <p:spPr>
          <a:xfrm>
            <a:off x="5816600" y="2272605"/>
            <a:ext cx="5943600" cy="2769989"/>
          </a:xfrm>
          <a:prstGeom prst="rect">
            <a:avLst/>
          </a:prstGeom>
        </p:spPr>
        <p:txBody>
          <a:bodyPr wrap="square" lIns="0" tIns="0" rIns="0" bIns="0" rtlCol="0" anchor="t">
            <a:spAutoFit/>
          </a:bodyPr>
          <a:lstStyle/>
          <a:p>
            <a:pPr marL="457200" indent="-457200">
              <a:buFont typeface="Wingdings" pitchFamily="2" charset="2"/>
              <a:buChar char="v"/>
            </a:pPr>
            <a:r>
              <a:rPr lang="en-US" sz="3000" dirty="0">
                <a:solidFill>
                  <a:srgbClr val="FF0000"/>
                </a:solidFill>
                <a:latin typeface="Palatino Linotype" panose="02040502050505030304" pitchFamily="18" charset="0"/>
                <a:cs typeface="Arial" panose="020B0604020202020204" pitchFamily="34" charset="0"/>
              </a:rPr>
              <a:t>Lưu </a:t>
            </a:r>
            <a:r>
              <a:rPr lang="en-US" sz="3000" dirty="0" err="1">
                <a:solidFill>
                  <a:srgbClr val="FF0000"/>
                </a:solidFill>
                <a:latin typeface="Palatino Linotype" panose="02040502050505030304" pitchFamily="18" charset="0"/>
                <a:cs typeface="Arial" panose="020B0604020202020204" pitchFamily="34" charset="0"/>
              </a:rPr>
              <a:t>ý</a:t>
            </a:r>
            <a:r>
              <a:rPr lang="en-US" sz="3000" dirty="0">
                <a:solidFill>
                  <a:srgbClr val="FF0000"/>
                </a:solidFill>
                <a:latin typeface="Palatino Linotype" panose="02040502050505030304" pitchFamily="18" charset="0"/>
                <a:cs typeface="Arial" panose="020B0604020202020204" pitchFamily="34" charset="0"/>
              </a:rPr>
              <a:t>: </a:t>
            </a:r>
          </a:p>
          <a:p>
            <a:pPr marL="457200" indent="-457200">
              <a:buFont typeface="Arial" panose="020B0604020202020204" pitchFamily="34" charset="0"/>
              <a:buChar char="•"/>
            </a:pPr>
            <a:r>
              <a:rPr lang="en-US" sz="3000" dirty="0" err="1">
                <a:solidFill>
                  <a:srgbClr val="FF0000"/>
                </a:solidFill>
                <a:latin typeface="Palatino Linotype" panose="02040502050505030304" pitchFamily="18" charset="0"/>
                <a:cs typeface="Arial" panose="020B0604020202020204" pitchFamily="34" charset="0"/>
              </a:rPr>
              <a:t>Đặt</a:t>
            </a:r>
            <a:r>
              <a:rPr lang="en-US" sz="3000" dirty="0">
                <a:solidFill>
                  <a:srgbClr val="FF0000"/>
                </a:solidFill>
                <a:latin typeface="Palatino Linotype" panose="02040502050505030304" pitchFamily="18" charset="0"/>
                <a:cs typeface="Arial" panose="020B0604020202020204" pitchFamily="34" charset="0"/>
              </a:rPr>
              <a:t> dung </a:t>
            </a:r>
            <a:r>
              <a:rPr lang="en-US" sz="3000" dirty="0" err="1">
                <a:solidFill>
                  <a:srgbClr val="FF0000"/>
                </a:solidFill>
                <a:latin typeface="Palatino Linotype" panose="02040502050505030304" pitchFamily="18" charset="0"/>
                <a:cs typeface="Arial" panose="020B0604020202020204" pitchFamily="34" charset="0"/>
              </a:rPr>
              <a:t>cụ</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đo</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thẳng</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đứng</a:t>
            </a:r>
            <a:endParaRPr lang="en-US" sz="3000" dirty="0">
              <a:solidFill>
                <a:srgbClr val="FF0000"/>
              </a:solidFill>
              <a:latin typeface="Palatino Linotype" panose="02040502050505030304" pitchFamily="18" charset="0"/>
              <a:cs typeface="Arial" panose="020B0604020202020204" pitchFamily="34" charset="0"/>
            </a:endParaRPr>
          </a:p>
          <a:p>
            <a:pPr marL="457200" indent="-457200">
              <a:buFont typeface="Arial" panose="020B0604020202020204" pitchFamily="34" charset="0"/>
              <a:buChar char="•"/>
            </a:pPr>
            <a:r>
              <a:rPr lang="en-US" sz="3000" dirty="0" err="1">
                <a:solidFill>
                  <a:srgbClr val="FF0000"/>
                </a:solidFill>
                <a:latin typeface="Palatino Linotype" panose="02040502050505030304" pitchFamily="18" charset="0"/>
                <a:cs typeface="Arial" panose="020B0604020202020204" pitchFamily="34" charset="0"/>
              </a:rPr>
              <a:t>Đặt</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tầm</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mắt</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ngang</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bằng</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với</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phần</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đáy</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lõm</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của</a:t>
            </a:r>
            <a:r>
              <a:rPr lang="en-US" sz="3000" dirty="0">
                <a:solidFill>
                  <a:srgbClr val="FF0000"/>
                </a:solidFill>
                <a:latin typeface="Palatino Linotype" panose="02040502050505030304" pitchFamily="18" charset="0"/>
                <a:cs typeface="Arial" panose="020B0604020202020204" pitchFamily="34" charset="0"/>
              </a:rPr>
              <a:t> dung </a:t>
            </a:r>
            <a:r>
              <a:rPr lang="en-US" sz="3000" dirty="0" err="1">
                <a:solidFill>
                  <a:srgbClr val="FF0000"/>
                </a:solidFill>
                <a:latin typeface="Palatino Linotype" panose="02040502050505030304" pitchFamily="18" charset="0"/>
                <a:cs typeface="Arial" panose="020B0604020202020204" pitchFamily="34" charset="0"/>
              </a:rPr>
              <a:t>dịch</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và</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dóng</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đến</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vạch</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chỉ</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số</a:t>
            </a:r>
            <a:r>
              <a:rPr lang="en-US" sz="3000" dirty="0">
                <a:solidFill>
                  <a:srgbClr val="FF0000"/>
                </a:solidFill>
                <a:latin typeface="Palatino Linotype" panose="02040502050505030304" pitchFamily="18" charset="0"/>
                <a:cs typeface="Arial" panose="020B0604020202020204" pitchFamily="34" charset="0"/>
              </a:rPr>
              <a:t>.  </a:t>
            </a:r>
          </a:p>
          <a:p>
            <a:pPr marL="457200" indent="-457200">
              <a:buFont typeface="Wingdings" pitchFamily="2" charset="2"/>
              <a:buChar char="v"/>
            </a:pPr>
            <a:endParaRPr lang="en-US" sz="3000" dirty="0">
              <a:solidFill>
                <a:srgbClr val="291B25"/>
              </a:solidFill>
              <a:latin typeface="Palatino Linotype" panose="02040502050505030304" pitchFamily="18" charset="0"/>
              <a:cs typeface="Arial" panose="020B0604020202020204" pitchFamily="34" charset="0"/>
            </a:endParaRPr>
          </a:p>
        </p:txBody>
      </p:sp>
      <p:sp>
        <p:nvSpPr>
          <p:cNvPr id="3" name="TextBox 13" descr="21 Duong Linh">
            <a:extLst>
              <a:ext uri="{FF2B5EF4-FFF2-40B4-BE49-F238E27FC236}">
                <a16:creationId xmlns:a16="http://schemas.microsoft.com/office/drawing/2014/main" id="{A3D19DA0-1B5F-A407-C85B-250F9A41338F}"/>
              </a:ext>
            </a:extLst>
          </p:cNvPr>
          <p:cNvSpPr txBox="1"/>
          <p:nvPr/>
        </p:nvSpPr>
        <p:spPr>
          <a:xfrm>
            <a:off x="298215" y="47238"/>
            <a:ext cx="11125200" cy="1795171"/>
          </a:xfrm>
          <a:prstGeom prst="rect">
            <a:avLst/>
          </a:prstGeom>
        </p:spPr>
        <p:txBody>
          <a:bodyPr wrap="square" lIns="0" tIns="0" rIns="0" bIns="0" rtlCol="0" anchor="t">
            <a:spAutoFit/>
          </a:bodyPr>
          <a:lstStyle/>
          <a:p>
            <a:pPr marL="857250" indent="-857250">
              <a:lnSpc>
                <a:spcPts val="4800"/>
              </a:lnSpc>
              <a:buAutoNum type="romanUcPeriod"/>
            </a:pPr>
            <a:r>
              <a:rPr lang="en-US" sz="3000" dirty="0">
                <a:solidFill>
                  <a:srgbClr val="002060"/>
                </a:solidFill>
                <a:latin typeface="Palatino Linotype" panose="02040502050505030304" pitchFamily="18" charset="0"/>
              </a:rPr>
              <a:t>MỘT SỐ DỤNG CỤ HOÁ CHẤT TRONG MÔN KHTN</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dung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nghiệm</a:t>
            </a:r>
            <a:endParaRPr lang="en-US" sz="3000" dirty="0">
              <a:solidFill>
                <a:srgbClr val="002060"/>
              </a:solidFill>
              <a:latin typeface="Palatino Linotype" panose="02040502050505030304" pitchFamily="18" charset="0"/>
            </a:endParaRPr>
          </a:p>
          <a:p>
            <a:pPr marL="571500" indent="-571500">
              <a:lnSpc>
                <a:spcPts val="4800"/>
              </a:lnSpc>
              <a:buFont typeface="Wingdings" pitchFamily="2" charset="2"/>
              <a:buChar char="q"/>
            </a:pPr>
            <a:r>
              <a:rPr lang="en-US" sz="3000" dirty="0" err="1">
                <a:solidFill>
                  <a:srgbClr val="002060"/>
                </a:solidFill>
                <a:latin typeface="Palatino Linotype" panose="02040502050505030304" pitchFamily="18" charset="0"/>
              </a:rPr>
              <a:t>Dụng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đo</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thể</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tích</a:t>
            </a:r>
            <a:r>
              <a:rPr lang="en-US" sz="3000" dirty="0">
                <a:solidFill>
                  <a:srgbClr val="002060"/>
                </a:solidFill>
                <a:latin typeface="Palatino Linotype" panose="02040502050505030304" pitchFamily="18" charset="0"/>
              </a:rPr>
              <a:t> </a:t>
            </a:r>
          </a:p>
        </p:txBody>
      </p:sp>
    </p:spTree>
    <p:extLst>
      <p:ext uri="{BB962C8B-B14F-4D97-AF65-F5344CB8AC3E}">
        <p14:creationId xmlns:p14="http://schemas.microsoft.com/office/powerpoint/2010/main" val="41278397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grpId="1" nodeType="clickEffect">
                                  <p:stCondLst>
                                    <p:cond delay="0"/>
                                  </p:stCondLst>
                                  <p:childTnLst>
                                    <p:animEffect transition="out" filter="randombar(horizontal)">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FFB13FF2-0605-96A5-481B-3A8D54B02998}"/>
              </a:ext>
            </a:extLst>
          </p:cNvPr>
          <p:cNvGrpSpPr/>
          <p:nvPr/>
        </p:nvGrpSpPr>
        <p:grpSpPr>
          <a:xfrm>
            <a:off x="-233927" y="-84914"/>
            <a:ext cx="14686921" cy="7343460"/>
            <a:chOff x="0" y="0"/>
            <a:chExt cx="27537976" cy="13768988"/>
          </a:xfrm>
        </p:grpSpPr>
        <p:sp>
          <p:nvSpPr>
            <p:cNvPr id="8" name="Freeform 3">
              <a:extLst>
                <a:ext uri="{FF2B5EF4-FFF2-40B4-BE49-F238E27FC236}">
                  <a16:creationId xmlns:a16="http://schemas.microsoft.com/office/drawing/2014/main" id="{56553FB1-3D0E-46E6-D4B8-D19695D54E4A}"/>
                </a:ext>
              </a:extLst>
            </p:cNvPr>
            <p:cNvSpPr/>
            <p:nvPr/>
          </p:nvSpPr>
          <p:spPr>
            <a:xfrm>
              <a:off x="0" y="0"/>
              <a:ext cx="13768988" cy="13768988"/>
            </a:xfrm>
            <a:custGeom>
              <a:avLst/>
              <a:gdLst/>
              <a:ahLst/>
              <a:cxnLst/>
              <a:rect l="l" t="t" r="r" b="b"/>
              <a:pathLst>
                <a:path w="13768988" h="13768988">
                  <a:moveTo>
                    <a:pt x="0" y="0"/>
                  </a:moveTo>
                  <a:lnTo>
                    <a:pt x="13768988" y="0"/>
                  </a:lnTo>
                  <a:lnTo>
                    <a:pt x="13768988" y="13768988"/>
                  </a:lnTo>
                  <a:lnTo>
                    <a:pt x="0" y="13768988"/>
                  </a:lnTo>
                  <a:lnTo>
                    <a:pt x="0" y="0"/>
                  </a:lnTo>
                  <a:close/>
                </a:path>
              </a:pathLst>
            </a:custGeom>
            <a:blipFill>
              <a:blip r:embed="rId3">
                <a:alphaModFix amt="55000"/>
                <a:extLst>
                  <a:ext uri="{96DAC541-7B7A-43D3-8B79-37D633B846F1}">
                    <asvg:svgBlip xmlns:asvg="http://schemas.microsoft.com/office/drawing/2016/SVG/main" xmlns="" r:embed="rId4"/>
                  </a:ext>
                </a:extLst>
              </a:blip>
              <a:stretch>
                <a:fillRect/>
              </a:stretch>
            </a:blipFill>
          </p:spPr>
        </p:sp>
        <p:sp>
          <p:nvSpPr>
            <p:cNvPr id="9" name="Freeform 4">
              <a:extLst>
                <a:ext uri="{FF2B5EF4-FFF2-40B4-BE49-F238E27FC236}">
                  <a16:creationId xmlns:a16="http://schemas.microsoft.com/office/drawing/2014/main" id="{95C1277A-EE57-51E7-3C60-5845595850E5}"/>
                </a:ext>
              </a:extLst>
            </p:cNvPr>
            <p:cNvSpPr/>
            <p:nvPr/>
          </p:nvSpPr>
          <p:spPr>
            <a:xfrm>
              <a:off x="13768988" y="0"/>
              <a:ext cx="13768988" cy="13768988"/>
            </a:xfrm>
            <a:custGeom>
              <a:avLst/>
              <a:gdLst/>
              <a:ahLst/>
              <a:cxnLst/>
              <a:rect l="l" t="t" r="r" b="b"/>
              <a:pathLst>
                <a:path w="13768988" h="13768988">
                  <a:moveTo>
                    <a:pt x="0" y="0"/>
                  </a:moveTo>
                  <a:lnTo>
                    <a:pt x="13768988" y="0"/>
                  </a:lnTo>
                  <a:lnTo>
                    <a:pt x="13768988" y="13768988"/>
                  </a:lnTo>
                  <a:lnTo>
                    <a:pt x="0" y="13768988"/>
                  </a:lnTo>
                  <a:lnTo>
                    <a:pt x="0" y="0"/>
                  </a:lnTo>
                  <a:close/>
                </a:path>
              </a:pathLst>
            </a:custGeom>
            <a:blipFill>
              <a:blip r:embed="rId3">
                <a:alphaModFix amt="55000"/>
                <a:extLst>
                  <a:ext uri="{96DAC541-7B7A-43D3-8B79-37D633B846F1}">
                    <asvg:svgBlip xmlns:asvg="http://schemas.microsoft.com/office/drawing/2016/SVG/main" xmlns="" r:embed="rId4"/>
                  </a:ext>
                </a:extLst>
              </a:blip>
              <a:stretch>
                <a:fillRect/>
              </a:stretch>
            </a:blipFill>
          </p:spPr>
        </p:sp>
      </p:grpSp>
      <p:sp>
        <p:nvSpPr>
          <p:cNvPr id="2" name="Freeform 5">
            <a:extLst>
              <a:ext uri="{FF2B5EF4-FFF2-40B4-BE49-F238E27FC236}">
                <a16:creationId xmlns:a16="http://schemas.microsoft.com/office/drawing/2014/main" id="{15F8CB41-FAE2-B111-A6DD-09473A241C38}"/>
              </a:ext>
            </a:extLst>
          </p:cNvPr>
          <p:cNvSpPr/>
          <p:nvPr/>
        </p:nvSpPr>
        <p:spPr>
          <a:xfrm>
            <a:off x="4063899" y="15139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 name="Freeform 6">
            <a:extLst>
              <a:ext uri="{FF2B5EF4-FFF2-40B4-BE49-F238E27FC236}">
                <a16:creationId xmlns:a16="http://schemas.microsoft.com/office/drawing/2014/main" id="{FE993C03-079D-1460-D400-BB63C62AD076}"/>
              </a:ext>
            </a:extLst>
          </p:cNvPr>
          <p:cNvSpPr/>
          <p:nvPr/>
        </p:nvSpPr>
        <p:spPr>
          <a:xfrm>
            <a:off x="216747" y="2375949"/>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7">
            <a:extLst>
              <a:ext uri="{FF2B5EF4-FFF2-40B4-BE49-F238E27FC236}">
                <a16:creationId xmlns:a16="http://schemas.microsoft.com/office/drawing/2014/main" id="{C90D1B0C-24D5-EAF7-EC1D-5A5433C0A490}"/>
              </a:ext>
            </a:extLst>
          </p:cNvPr>
          <p:cNvSpPr/>
          <p:nvPr/>
        </p:nvSpPr>
        <p:spPr>
          <a:xfrm>
            <a:off x="11105208" y="17469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8">
            <a:extLst>
              <a:ext uri="{FF2B5EF4-FFF2-40B4-BE49-F238E27FC236}">
                <a16:creationId xmlns:a16="http://schemas.microsoft.com/office/drawing/2014/main" id="{E77828CB-8E77-E36F-5C7F-B42784ECAAA1}"/>
              </a:ext>
            </a:extLst>
          </p:cNvPr>
          <p:cNvSpPr/>
          <p:nvPr/>
        </p:nvSpPr>
        <p:spPr>
          <a:xfrm>
            <a:off x="11525694" y="4372014"/>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9">
            <a:extLst>
              <a:ext uri="{FF2B5EF4-FFF2-40B4-BE49-F238E27FC236}">
                <a16:creationId xmlns:a16="http://schemas.microsoft.com/office/drawing/2014/main" id="{0797E6F9-3A12-B589-DDE3-CCEED47EDF7B}"/>
              </a:ext>
            </a:extLst>
          </p:cNvPr>
          <p:cNvSpPr/>
          <p:nvPr/>
        </p:nvSpPr>
        <p:spPr>
          <a:xfrm>
            <a:off x="8290683" y="6296848"/>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a:extLst>
              <a:ext uri="{FF2B5EF4-FFF2-40B4-BE49-F238E27FC236}">
                <a16:creationId xmlns:a16="http://schemas.microsoft.com/office/drawing/2014/main" id="{CDA6D8ED-39AF-26FC-52A0-E4B4792C258C}"/>
              </a:ext>
            </a:extLst>
          </p:cNvPr>
          <p:cNvSpPr/>
          <p:nvPr/>
        </p:nvSpPr>
        <p:spPr>
          <a:xfrm>
            <a:off x="2330027" y="6296848"/>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5">
            <a:extLst>
              <a:ext uri="{FF2B5EF4-FFF2-40B4-BE49-F238E27FC236}">
                <a16:creationId xmlns:a16="http://schemas.microsoft.com/office/drawing/2014/main" id="{7F18859F-AE09-1C19-92C7-2C9B55A49B4D}"/>
              </a:ext>
            </a:extLst>
          </p:cNvPr>
          <p:cNvSpPr/>
          <p:nvPr/>
        </p:nvSpPr>
        <p:spPr>
          <a:xfrm>
            <a:off x="4366050" y="329675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5">
            <a:extLst>
              <a:ext uri="{FF2B5EF4-FFF2-40B4-BE49-F238E27FC236}">
                <a16:creationId xmlns:a16="http://schemas.microsoft.com/office/drawing/2014/main" id="{E9900463-6866-A3A8-C037-60E8A74FAE18}"/>
              </a:ext>
            </a:extLst>
          </p:cNvPr>
          <p:cNvSpPr/>
          <p:nvPr/>
        </p:nvSpPr>
        <p:spPr>
          <a:xfrm>
            <a:off x="8436197" y="2389939"/>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14" name="Picture 13">
            <a:extLst>
              <a:ext uri="{FF2B5EF4-FFF2-40B4-BE49-F238E27FC236}">
                <a16:creationId xmlns:a16="http://schemas.microsoft.com/office/drawing/2014/main" id="{FAA21120-0BCE-BC15-E1E4-750620D2407D}"/>
              </a:ext>
            </a:extLst>
          </p:cNvPr>
          <p:cNvPicPr>
            <a:picLocks noChangeAspect="1"/>
          </p:cNvPicPr>
          <p:nvPr/>
        </p:nvPicPr>
        <p:blipFill>
          <a:blip r:embed="rId7"/>
          <a:stretch>
            <a:fillRect/>
          </a:stretch>
        </p:blipFill>
        <p:spPr>
          <a:xfrm>
            <a:off x="2159000" y="1874681"/>
            <a:ext cx="7904768" cy="2436509"/>
          </a:xfrm>
          <a:prstGeom prst="rect">
            <a:avLst/>
          </a:prstGeom>
        </p:spPr>
      </p:pic>
      <p:sp>
        <p:nvSpPr>
          <p:cNvPr id="15" name="TextBox 8" descr="21 Duong Linh">
            <a:extLst>
              <a:ext uri="{FF2B5EF4-FFF2-40B4-BE49-F238E27FC236}">
                <a16:creationId xmlns:a16="http://schemas.microsoft.com/office/drawing/2014/main" id="{CD3DBBB3-9F80-51E7-94EE-BA6BA8DC8FA7}"/>
              </a:ext>
            </a:extLst>
          </p:cNvPr>
          <p:cNvSpPr txBox="1"/>
          <p:nvPr/>
        </p:nvSpPr>
        <p:spPr>
          <a:xfrm>
            <a:off x="954158" y="4372014"/>
            <a:ext cx="12310751" cy="1846659"/>
          </a:xfrm>
          <a:prstGeom prst="rect">
            <a:avLst/>
          </a:prstGeom>
        </p:spPr>
        <p:txBody>
          <a:bodyPr wrap="square" lIns="0" tIns="0" rIns="0" bIns="0" rtlCol="0" anchor="t">
            <a:spAutoFit/>
          </a:bodyPr>
          <a:lstStyle/>
          <a:p>
            <a:pPr marL="457200" indent="-457200">
              <a:buFont typeface="Wingdings" pitchFamily="2" charset="2"/>
              <a:buChar char="ü"/>
            </a:pPr>
            <a:r>
              <a:rPr lang="en-US" sz="3000" dirty="0">
                <a:solidFill>
                  <a:srgbClr val="291B25"/>
                </a:solidFill>
                <a:latin typeface="Palatino Linotype" panose="02040502050505030304" pitchFamily="18" charset="0"/>
                <a:cs typeface="Arial" panose="020B0604020202020204" pitchFamily="34" charset="0"/>
              </a:rPr>
              <a:t>Công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dùng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đựng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hoá</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dạng</a:t>
            </a:r>
            <a:r>
              <a:rPr lang="en-US" sz="3000" dirty="0">
                <a:solidFill>
                  <a:srgbClr val="291B25"/>
                </a:solidFill>
                <a:latin typeface="Palatino Linotype" panose="02040502050505030304" pitchFamily="18" charset="0"/>
                <a:cs typeface="Arial" panose="020B0604020202020204" pitchFamily="34" charset="0"/>
              </a:rPr>
              <a:t> long, </a:t>
            </a:r>
            <a:r>
              <a:rPr lang="en-US" sz="3000" dirty="0" err="1">
                <a:solidFill>
                  <a:srgbClr val="291B25"/>
                </a:solidFill>
                <a:latin typeface="Palatino Linotype" panose="02040502050505030304" pitchFamily="18" charset="0"/>
                <a:cs typeface="Arial" panose="020B0604020202020204" pitchFamily="34" charset="0"/>
              </a:rPr>
              <a:t>rắn</a:t>
            </a:r>
            <a:r>
              <a:rPr lang="en-US" sz="3000" dirty="0">
                <a:solidFill>
                  <a:srgbClr val="291B25"/>
                </a:solidFill>
                <a:latin typeface="Palatino Linotype" panose="02040502050505030304" pitchFamily="18" charset="0"/>
                <a:cs typeface="Arial" panose="020B0604020202020204" pitchFamily="34" charset="0"/>
              </a:rPr>
              <a:t>)</a:t>
            </a:r>
          </a:p>
          <a:p>
            <a:pPr marL="457200" indent="-457200">
              <a:buFont typeface="Wingdings" pitchFamily="2" charset="2"/>
              <a:buChar char="ü"/>
            </a:pPr>
            <a:r>
              <a:rPr lang="en-US" sz="3000" dirty="0" err="1">
                <a:solidFill>
                  <a:srgbClr val="291B25"/>
                </a:solidFill>
                <a:latin typeface="Palatino Linotype" panose="02040502050505030304" pitchFamily="18" charset="0"/>
                <a:cs typeface="Arial" panose="020B0604020202020204" pitchFamily="34" charset="0"/>
              </a:rPr>
              <a:t>Cách</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sử</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Đối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với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dụng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cụ</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bảo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quản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hoá</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hoá</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vào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lọ</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và</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đậy</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nút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lại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có</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thể</a:t>
            </a:r>
            <a:r>
              <a:rPr lang="en-US" sz="3000" dirty="0">
                <a:solidFill>
                  <a:srgbClr val="291B25"/>
                </a:solidFill>
                <a:latin typeface="Palatino Linotype" panose="02040502050505030304" pitchFamily="18" charset="0"/>
                <a:cs typeface="Arial" panose="020B0604020202020204" pitchFamily="34" charset="0"/>
              </a:rPr>
              <a:t> dung </a:t>
            </a:r>
            <a:r>
              <a:rPr lang="en-US" sz="3000" dirty="0" err="1">
                <a:solidFill>
                  <a:srgbClr val="291B25"/>
                </a:solidFill>
                <a:latin typeface="Palatino Linotype" panose="02040502050505030304" pitchFamily="18" charset="0"/>
                <a:cs typeface="Arial" panose="020B0604020202020204" pitchFamily="34" charset="0"/>
              </a:rPr>
              <a:t>nút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nhám</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nút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cao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su</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hoặc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nút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bấc</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cho</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phù</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hợp</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với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từng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loại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hoá</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p>
        </p:txBody>
      </p:sp>
      <p:sp>
        <p:nvSpPr>
          <p:cNvPr id="16" name="TextBox 8" descr="21 Duong Linh">
            <a:extLst>
              <a:ext uri="{FF2B5EF4-FFF2-40B4-BE49-F238E27FC236}">
                <a16:creationId xmlns:a16="http://schemas.microsoft.com/office/drawing/2014/main" id="{800F3C3E-0C01-107C-3DC8-80E878ACE474}"/>
              </a:ext>
            </a:extLst>
          </p:cNvPr>
          <p:cNvSpPr txBox="1"/>
          <p:nvPr/>
        </p:nvSpPr>
        <p:spPr>
          <a:xfrm>
            <a:off x="694049" y="6388191"/>
            <a:ext cx="12094004" cy="461665"/>
          </a:xfrm>
          <a:prstGeom prst="rect">
            <a:avLst/>
          </a:prstGeom>
        </p:spPr>
        <p:txBody>
          <a:bodyPr wrap="square" lIns="0" tIns="0" rIns="0" bIns="0" rtlCol="0" anchor="t">
            <a:spAutoFit/>
          </a:bodyPr>
          <a:lstStyle/>
          <a:p>
            <a:pPr marL="457200" indent="-457200">
              <a:buFont typeface="Wingdings" pitchFamily="2" charset="2"/>
              <a:buChar char="v"/>
            </a:pPr>
            <a:r>
              <a:rPr lang="en-US" sz="3000" dirty="0">
                <a:solidFill>
                  <a:srgbClr val="FF0000"/>
                </a:solidFill>
                <a:latin typeface="Palatino Linotype" panose="02040502050505030304" pitchFamily="18" charset="0"/>
                <a:cs typeface="Arial" panose="020B0604020202020204" pitchFamily="34" charset="0"/>
              </a:rPr>
              <a:t>Lưu </a:t>
            </a:r>
            <a:r>
              <a:rPr lang="en-US" sz="3000" dirty="0" err="1">
                <a:solidFill>
                  <a:srgbClr val="FF0000"/>
                </a:solidFill>
                <a:latin typeface="Palatino Linotype" panose="02040502050505030304" pitchFamily="18" charset="0"/>
                <a:cs typeface="Arial" panose="020B0604020202020204" pitchFamily="34" charset="0"/>
              </a:rPr>
              <a:t>ý</a:t>
            </a:r>
            <a:r>
              <a:rPr lang="en-US" sz="3000" dirty="0">
                <a:solidFill>
                  <a:srgbClr val="FF0000"/>
                </a:solidFill>
                <a:latin typeface="Palatino Linotype" panose="02040502050505030304" pitchFamily="18" charset="0"/>
                <a:cs typeface="Arial" panose="020B0604020202020204" pitchFamily="34" charset="0"/>
              </a:rPr>
              <a:t>: Sau </a:t>
            </a:r>
            <a:r>
              <a:rPr lang="en-US" sz="3000" dirty="0" err="1">
                <a:solidFill>
                  <a:srgbClr val="FF0000"/>
                </a:solidFill>
                <a:latin typeface="Palatino Linotype" panose="02040502050505030304" pitchFamily="18" charset="0"/>
                <a:cs typeface="Arial" panose="020B0604020202020204" pitchFamily="34" charset="0"/>
              </a:rPr>
              <a:t>khi</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lấy</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hoá</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chất</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xong</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cần</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phải</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đậy</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lại</a:t>
            </a:r>
            <a:r>
              <a:rPr lang="en-US" sz="3000" dirty="0">
                <a:solidFill>
                  <a:srgbClr val="FF0000"/>
                </a:solidFill>
                <a:latin typeface="Palatino Linotype" panose="02040502050505030304" pitchFamily="18" charset="0"/>
                <a:cs typeface="Arial" panose="020B0604020202020204" pitchFamily="34" charset="0"/>
              </a:rPr>
              <a:t> </a:t>
            </a:r>
            <a:r>
              <a:rPr lang="en-US" sz="3000" dirty="0" err="1">
                <a:solidFill>
                  <a:srgbClr val="FF0000"/>
                </a:solidFill>
                <a:latin typeface="Palatino Linotype" panose="02040502050505030304" pitchFamily="18" charset="0"/>
                <a:cs typeface="Arial" panose="020B0604020202020204" pitchFamily="34" charset="0"/>
              </a:rPr>
              <a:t>ngay</a:t>
            </a:r>
            <a:r>
              <a:rPr lang="en-US" sz="3000" dirty="0">
                <a:solidFill>
                  <a:srgbClr val="FF0000"/>
                </a:solidFill>
                <a:latin typeface="Palatino Linotype" panose="02040502050505030304" pitchFamily="18" charset="0"/>
                <a:cs typeface="Arial" panose="020B0604020202020204" pitchFamily="34" charset="0"/>
              </a:rPr>
              <a:t>.</a:t>
            </a:r>
          </a:p>
        </p:txBody>
      </p:sp>
      <p:sp>
        <p:nvSpPr>
          <p:cNvPr id="17" name="Terminator 16">
            <a:extLst>
              <a:ext uri="{FF2B5EF4-FFF2-40B4-BE49-F238E27FC236}">
                <a16:creationId xmlns:a16="http://schemas.microsoft.com/office/drawing/2014/main" id="{9965799E-B6B6-D4E7-2D53-E31CE047EA4E}"/>
              </a:ext>
            </a:extLst>
          </p:cNvPr>
          <p:cNvSpPr/>
          <p:nvPr/>
        </p:nvSpPr>
        <p:spPr>
          <a:xfrm>
            <a:off x="694049" y="4950857"/>
            <a:ext cx="11781345" cy="1049627"/>
          </a:xfrm>
          <a:prstGeom prst="flowChartTerminator">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000" dirty="0">
                <a:solidFill>
                  <a:schemeClr val="tx1"/>
                </a:solidFill>
                <a:latin typeface="Palatino Linotype" panose="02040502050505030304" pitchFamily="18" charset="0"/>
              </a:rPr>
              <a:t>Vì sao khi lấy hoá chất xong phải đậy lại ngay ?</a:t>
            </a:r>
          </a:p>
        </p:txBody>
      </p:sp>
      <p:sp>
        <p:nvSpPr>
          <p:cNvPr id="18" name="TextBox 13" descr="21 Duong Linh">
            <a:extLst>
              <a:ext uri="{FF2B5EF4-FFF2-40B4-BE49-F238E27FC236}">
                <a16:creationId xmlns:a16="http://schemas.microsoft.com/office/drawing/2014/main" id="{FBD3487B-8DAA-925B-E444-CB9CA4B41473}"/>
              </a:ext>
            </a:extLst>
          </p:cNvPr>
          <p:cNvSpPr txBox="1"/>
          <p:nvPr/>
        </p:nvSpPr>
        <p:spPr>
          <a:xfrm>
            <a:off x="298215" y="47238"/>
            <a:ext cx="11125200" cy="1795171"/>
          </a:xfrm>
          <a:prstGeom prst="rect">
            <a:avLst/>
          </a:prstGeom>
        </p:spPr>
        <p:txBody>
          <a:bodyPr wrap="square" lIns="0" tIns="0" rIns="0" bIns="0" rtlCol="0" anchor="t">
            <a:spAutoFit/>
          </a:bodyPr>
          <a:lstStyle/>
          <a:p>
            <a:pPr marL="857250" indent="-857250">
              <a:lnSpc>
                <a:spcPts val="4800"/>
              </a:lnSpc>
              <a:buAutoNum type="romanUcPeriod"/>
            </a:pPr>
            <a:r>
              <a:rPr lang="en-US" sz="3000" dirty="0">
                <a:solidFill>
                  <a:srgbClr val="002060"/>
                </a:solidFill>
                <a:latin typeface="Palatino Linotype" panose="02040502050505030304" pitchFamily="18" charset="0"/>
              </a:rPr>
              <a:t>MỘT SỐ DỤNG CỤ HOÁ CHẤT TRONG MÔN KHTN</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dung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nghiệm</a:t>
            </a:r>
            <a:endParaRPr lang="en-US" sz="3000" dirty="0">
              <a:solidFill>
                <a:srgbClr val="002060"/>
              </a:solidFill>
              <a:latin typeface="Palatino Linotype" panose="02040502050505030304" pitchFamily="18" charset="0"/>
            </a:endParaRPr>
          </a:p>
          <a:p>
            <a:pPr marL="571500" indent="-571500">
              <a:lnSpc>
                <a:spcPts val="4800"/>
              </a:lnSpc>
              <a:buFont typeface="Wingdings" pitchFamily="2" charset="2"/>
              <a:buChar char="q"/>
            </a:pPr>
            <a:r>
              <a:rPr lang="en-US" sz="3000" dirty="0" err="1">
                <a:solidFill>
                  <a:srgbClr val="002060"/>
                </a:solidFill>
                <a:latin typeface="Palatino Linotype" panose="02040502050505030304" pitchFamily="18" charset="0"/>
              </a:rPr>
              <a:t>Dụng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đựng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hoá</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chất</a:t>
            </a:r>
            <a:r>
              <a:rPr lang="en-US" sz="3000" dirty="0">
                <a:solidFill>
                  <a:srgbClr val="002060"/>
                </a:solidFill>
                <a:latin typeface="Palatino Linotype" panose="02040502050505030304" pitchFamily="18" charset="0"/>
              </a:rPr>
              <a:t> </a:t>
            </a:r>
          </a:p>
        </p:txBody>
      </p:sp>
    </p:spTree>
    <p:extLst>
      <p:ext uri="{BB962C8B-B14F-4D97-AF65-F5344CB8AC3E}">
        <p14:creationId xmlns:p14="http://schemas.microsoft.com/office/powerpoint/2010/main" val="411327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 calcmode="lin" valueType="num">
                                      <p:cBhvr additive="base">
                                        <p:cTn id="7" dur="500"/>
                                        <p:tgtEl>
                                          <p:spTgt spid="18">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18">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15"/>
                                        </p:tgtEl>
                                        <p:attrNameLst>
                                          <p:attrName>ppt_x</p:attrName>
                                        </p:attrNameLst>
                                      </p:cBhvr>
                                      <p:tavLst>
                                        <p:tav tm="0">
                                          <p:val>
                                            <p:strVal val="ppt_x"/>
                                          </p:val>
                                        </p:tav>
                                        <p:tav tm="100000">
                                          <p:val>
                                            <p:strVal val="ppt_x"/>
                                          </p:val>
                                        </p:tav>
                                      </p:tavLst>
                                    </p:anim>
                                    <p:anim calcmode="lin" valueType="num">
                                      <p:cBhvr additive="base">
                                        <p:cTn id="28" dur="500"/>
                                        <p:tgtEl>
                                          <p:spTgt spid="15"/>
                                        </p:tgtEl>
                                        <p:attrNameLst>
                                          <p:attrName>ppt_y</p:attrName>
                                        </p:attrNameLst>
                                      </p:cBhvr>
                                      <p:tavLst>
                                        <p:tav tm="0">
                                          <p:val>
                                            <p:strVal val="ppt_y"/>
                                          </p:val>
                                        </p:tav>
                                        <p:tav tm="100000">
                                          <p:val>
                                            <p:strVal val="1+ppt_h/2"/>
                                          </p:val>
                                        </p:tav>
                                      </p:tavLst>
                                    </p:anim>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1"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33926" y="-84914"/>
            <a:ext cx="7343460" cy="7343460"/>
          </a:xfrm>
          <a:custGeom>
            <a:avLst/>
            <a:gdLst/>
            <a:ahLst/>
            <a:cxnLst/>
            <a:rect l="l" t="t" r="r" b="b"/>
            <a:pathLst>
              <a:path w="13768988" h="13768988">
                <a:moveTo>
                  <a:pt x="0" y="0"/>
                </a:moveTo>
                <a:lnTo>
                  <a:pt x="13768988" y="0"/>
                </a:lnTo>
                <a:lnTo>
                  <a:pt x="13768988" y="13768988"/>
                </a:lnTo>
                <a:lnTo>
                  <a:pt x="0" y="13768988"/>
                </a:lnTo>
                <a:lnTo>
                  <a:pt x="0" y="0"/>
                </a:lnTo>
                <a:close/>
              </a:path>
            </a:pathLst>
          </a:custGeom>
          <a:blipFill>
            <a:blip r:embed="rId2">
              <a:alphaModFix amt="55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109534" y="-84914"/>
            <a:ext cx="7343460" cy="7343460"/>
          </a:xfrm>
          <a:custGeom>
            <a:avLst/>
            <a:gdLst/>
            <a:ahLst/>
            <a:cxnLst/>
            <a:rect l="l" t="t" r="r" b="b"/>
            <a:pathLst>
              <a:path w="13768988" h="13768988">
                <a:moveTo>
                  <a:pt x="0" y="0"/>
                </a:moveTo>
                <a:lnTo>
                  <a:pt x="13768988" y="0"/>
                </a:lnTo>
                <a:lnTo>
                  <a:pt x="13768988" y="13768988"/>
                </a:lnTo>
                <a:lnTo>
                  <a:pt x="0" y="13768988"/>
                </a:lnTo>
                <a:lnTo>
                  <a:pt x="0" y="0"/>
                </a:lnTo>
                <a:close/>
              </a:path>
            </a:pathLst>
          </a:custGeom>
          <a:blipFill>
            <a:blip r:embed="rId2">
              <a:alphaModFix amt="55000"/>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981966" y="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9040499" y="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2400498" y="488130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8436197" y="6678416"/>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3157300" y="6583680"/>
            <a:ext cx="604302" cy="580130"/>
          </a:xfrm>
          <a:custGeom>
            <a:avLst/>
            <a:gdLst/>
            <a:ahLst/>
            <a:cxnLst/>
            <a:rect l="l" t="t" r="r" b="b"/>
            <a:pathLst>
              <a:path w="849800" h="815808">
                <a:moveTo>
                  <a:pt x="0" y="0"/>
                </a:moveTo>
                <a:lnTo>
                  <a:pt x="849800" y="0"/>
                </a:lnTo>
                <a:lnTo>
                  <a:pt x="849800" y="815808"/>
                </a:lnTo>
                <a:lnTo>
                  <a:pt x="0" y="8158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TextBox 12"/>
          <p:cNvSpPr txBox="1"/>
          <p:nvPr/>
        </p:nvSpPr>
        <p:spPr>
          <a:xfrm>
            <a:off x="731520" y="625837"/>
            <a:ext cx="11541760" cy="2940646"/>
          </a:xfrm>
          <a:prstGeom prst="rect">
            <a:avLst/>
          </a:prstGeom>
        </p:spPr>
        <p:txBody>
          <a:bodyPr lIns="36124" tIns="36124" rIns="36124" bIns="36124" rtlCol="0" anchor="ctr"/>
          <a:lstStyle/>
          <a:p>
            <a:pPr algn="ctr">
              <a:lnSpc>
                <a:spcPts val="1891"/>
              </a:lnSpc>
            </a:pPr>
            <a:endParaRPr sz="1280"/>
          </a:p>
        </p:txBody>
      </p:sp>
      <p:sp>
        <p:nvSpPr>
          <p:cNvPr id="19" name="TextBox 19"/>
          <p:cNvSpPr txBox="1"/>
          <p:nvPr/>
        </p:nvSpPr>
        <p:spPr>
          <a:xfrm>
            <a:off x="731521" y="5468027"/>
            <a:ext cx="5455861" cy="1098234"/>
          </a:xfrm>
          <a:prstGeom prst="rect">
            <a:avLst/>
          </a:prstGeom>
        </p:spPr>
        <p:txBody>
          <a:bodyPr lIns="36124" tIns="36124" rIns="36124" bIns="36124" rtlCol="0" anchor="ctr"/>
          <a:lstStyle/>
          <a:p>
            <a:pPr algn="ctr">
              <a:lnSpc>
                <a:spcPts val="2787"/>
              </a:lnSpc>
            </a:pPr>
            <a:endParaRPr sz="1280"/>
          </a:p>
        </p:txBody>
      </p:sp>
      <p:sp>
        <p:nvSpPr>
          <p:cNvPr id="22" name="TextBox 22"/>
          <p:cNvSpPr txBox="1"/>
          <p:nvPr/>
        </p:nvSpPr>
        <p:spPr>
          <a:xfrm>
            <a:off x="6817419" y="4051623"/>
            <a:ext cx="5455861" cy="1098234"/>
          </a:xfrm>
          <a:prstGeom prst="rect">
            <a:avLst/>
          </a:prstGeom>
        </p:spPr>
        <p:txBody>
          <a:bodyPr lIns="36124" tIns="36124" rIns="36124" bIns="36124" rtlCol="0" anchor="ctr"/>
          <a:lstStyle/>
          <a:p>
            <a:pPr algn="ctr">
              <a:lnSpc>
                <a:spcPts val="2787"/>
              </a:lnSpc>
            </a:pPr>
            <a:endParaRPr sz="1280"/>
          </a:p>
        </p:txBody>
      </p:sp>
      <p:sp>
        <p:nvSpPr>
          <p:cNvPr id="25" name="TextBox 25"/>
          <p:cNvSpPr txBox="1"/>
          <p:nvPr/>
        </p:nvSpPr>
        <p:spPr>
          <a:xfrm>
            <a:off x="6817419" y="5468027"/>
            <a:ext cx="5455861" cy="1098234"/>
          </a:xfrm>
          <a:prstGeom prst="rect">
            <a:avLst/>
          </a:prstGeom>
        </p:spPr>
        <p:txBody>
          <a:bodyPr lIns="36124" tIns="36124" rIns="36124" bIns="36124" rtlCol="0" anchor="ctr"/>
          <a:lstStyle/>
          <a:p>
            <a:pPr algn="ctr">
              <a:lnSpc>
                <a:spcPts val="2787"/>
              </a:lnSpc>
            </a:pPr>
            <a:endParaRPr sz="1280"/>
          </a:p>
        </p:txBody>
      </p:sp>
      <p:sp>
        <p:nvSpPr>
          <p:cNvPr id="30" name="Freeform 30"/>
          <p:cNvSpPr/>
          <p:nvPr/>
        </p:nvSpPr>
        <p:spPr>
          <a:xfrm>
            <a:off x="-716204" y="5652397"/>
            <a:ext cx="2111871" cy="1827728"/>
          </a:xfrm>
          <a:custGeom>
            <a:avLst/>
            <a:gdLst/>
            <a:ahLst/>
            <a:cxnLst/>
            <a:rect l="l" t="t" r="r" b="b"/>
            <a:pathLst>
              <a:path w="2969818" h="2570243">
                <a:moveTo>
                  <a:pt x="0" y="0"/>
                </a:moveTo>
                <a:lnTo>
                  <a:pt x="2969819" y="0"/>
                </a:lnTo>
                <a:lnTo>
                  <a:pt x="2969819" y="2570243"/>
                </a:lnTo>
                <a:lnTo>
                  <a:pt x="0" y="25702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1" name="Freeform 31">
            <a:hlinkClick r:id="rId8" action="ppaction://hlinksldjump"/>
          </p:cNvPr>
          <p:cNvSpPr/>
          <p:nvPr/>
        </p:nvSpPr>
        <p:spPr>
          <a:xfrm rot="556072">
            <a:off x="12098500" y="-386340"/>
            <a:ext cx="1208297" cy="1624267"/>
          </a:xfrm>
          <a:custGeom>
            <a:avLst/>
            <a:gdLst/>
            <a:ahLst/>
            <a:cxnLst/>
            <a:rect l="l" t="t" r="r" b="b"/>
            <a:pathLst>
              <a:path w="1699167" h="2284126">
                <a:moveTo>
                  <a:pt x="0" y="0"/>
                </a:moveTo>
                <a:lnTo>
                  <a:pt x="1699166" y="0"/>
                </a:lnTo>
                <a:lnTo>
                  <a:pt x="1699166" y="2284126"/>
                </a:lnTo>
                <a:lnTo>
                  <a:pt x="0" y="22841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pic>
        <p:nvPicPr>
          <p:cNvPr id="10" name="Picture 9">
            <a:extLst>
              <a:ext uri="{FF2B5EF4-FFF2-40B4-BE49-F238E27FC236}">
                <a16:creationId xmlns:a16="http://schemas.microsoft.com/office/drawing/2014/main" id="{2130D807-E2BC-1146-837D-13372758D17D}"/>
              </a:ext>
            </a:extLst>
          </p:cNvPr>
          <p:cNvPicPr>
            <a:picLocks noChangeAspect="1"/>
          </p:cNvPicPr>
          <p:nvPr/>
        </p:nvPicPr>
        <p:blipFill>
          <a:blip r:embed="rId11"/>
          <a:stretch>
            <a:fillRect/>
          </a:stretch>
        </p:blipFill>
        <p:spPr>
          <a:xfrm>
            <a:off x="446914" y="2986472"/>
            <a:ext cx="12110972" cy="3040050"/>
          </a:xfrm>
          <a:prstGeom prst="rect">
            <a:avLst/>
          </a:prstGeom>
        </p:spPr>
      </p:pic>
      <p:sp>
        <p:nvSpPr>
          <p:cNvPr id="14" name="TextBox 8" descr="21 Duong Linh">
            <a:extLst>
              <a:ext uri="{FF2B5EF4-FFF2-40B4-BE49-F238E27FC236}">
                <a16:creationId xmlns:a16="http://schemas.microsoft.com/office/drawing/2014/main" id="{1BB8A681-F4DD-5009-60B6-F1C61CEEF645}"/>
              </a:ext>
            </a:extLst>
          </p:cNvPr>
          <p:cNvSpPr txBox="1"/>
          <p:nvPr/>
        </p:nvSpPr>
        <p:spPr>
          <a:xfrm>
            <a:off x="339731" y="1985068"/>
            <a:ext cx="11541760" cy="923330"/>
          </a:xfrm>
          <a:prstGeom prst="rect">
            <a:avLst/>
          </a:prstGeom>
        </p:spPr>
        <p:txBody>
          <a:bodyPr wrap="square" lIns="0" tIns="0" rIns="0" bIns="0" rtlCol="0" anchor="t">
            <a:spAutoFit/>
          </a:bodyPr>
          <a:lstStyle/>
          <a:p>
            <a:pPr marL="457200" indent="-457200">
              <a:buFont typeface="Courier New" panose="02070309020205020404" pitchFamily="49" charset="0"/>
              <a:buChar char="o"/>
            </a:pPr>
            <a:r>
              <a:rPr lang="en-US" sz="3000" dirty="0" err="1">
                <a:solidFill>
                  <a:srgbClr val="291B25"/>
                </a:solidFill>
                <a:latin typeface="Palatino Linotype" panose="02040502050505030304" pitchFamily="18" charset="0"/>
                <a:cs typeface="Arial" panose="020B0604020202020204" pitchFamily="34" charset="0"/>
              </a:rPr>
              <a:t>Một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số</a:t>
            </a:r>
            <a:r>
              <a:rPr lang="en-US" sz="3000" dirty="0">
                <a:solidFill>
                  <a:srgbClr val="291B25"/>
                </a:solidFill>
                <a:latin typeface="Palatino Linotype" panose="02040502050505030304" pitchFamily="18" charset="0"/>
                <a:cs typeface="Arial" panose="020B0604020202020204" pitchFamily="34" charset="0"/>
              </a:rPr>
              <a:t> dung </a:t>
            </a:r>
            <a:r>
              <a:rPr lang="en-US" sz="3000" dirty="0" err="1">
                <a:solidFill>
                  <a:srgbClr val="291B25"/>
                </a:solidFill>
                <a:latin typeface="Palatino Linotype" panose="02040502050505030304" pitchFamily="18" charset="0"/>
                <a:cs typeface="Arial" panose="020B0604020202020204" pitchFamily="34" charset="0"/>
              </a:rPr>
              <a:t>cụ</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để</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đun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nóng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hoá</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chất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như</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Đèn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cồn</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bát</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sứ</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lưới</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thép</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kiềng</a:t>
            </a:r>
            <a:r>
              <a:rPr lang="en-US" sz="3000" dirty="0">
                <a:solidFill>
                  <a:srgbClr val="291B25"/>
                </a:solidFill>
                <a:latin typeface="Palatino Linotype" panose="02040502050505030304" pitchFamily="18" charset="0"/>
                <a:cs typeface="Arial" panose="020B0604020202020204" pitchFamily="34" charset="0"/>
              </a:rPr>
              <a:t> </a:t>
            </a:r>
            <a:r>
              <a:rPr lang="en-US" sz="3000" dirty="0" err="1">
                <a:solidFill>
                  <a:srgbClr val="291B25"/>
                </a:solidFill>
                <a:latin typeface="Palatino Linotype" panose="02040502050505030304" pitchFamily="18" charset="0"/>
                <a:cs typeface="Arial" panose="020B0604020202020204" pitchFamily="34" charset="0"/>
              </a:rPr>
              <a:t>đun</a:t>
            </a:r>
            <a:r>
              <a:rPr lang="en-US" sz="3000" dirty="0">
                <a:solidFill>
                  <a:srgbClr val="291B25"/>
                </a:solidFill>
                <a:latin typeface="Palatino Linotype" panose="02040502050505030304" pitchFamily="18" charset="0"/>
                <a:cs typeface="Arial" panose="020B0604020202020204" pitchFamily="34" charset="0"/>
              </a:rPr>
              <a:t>,…</a:t>
            </a:r>
          </a:p>
        </p:txBody>
      </p:sp>
      <p:sp>
        <p:nvSpPr>
          <p:cNvPr id="11" name="TextBox 13" descr="21 Duong Linh">
            <a:extLst>
              <a:ext uri="{FF2B5EF4-FFF2-40B4-BE49-F238E27FC236}">
                <a16:creationId xmlns:a16="http://schemas.microsoft.com/office/drawing/2014/main" id="{A4B29678-34E7-D563-5893-67CBF224B69D}"/>
              </a:ext>
            </a:extLst>
          </p:cNvPr>
          <p:cNvSpPr txBox="1"/>
          <p:nvPr/>
        </p:nvSpPr>
        <p:spPr>
          <a:xfrm>
            <a:off x="298215" y="47238"/>
            <a:ext cx="11125200" cy="1795171"/>
          </a:xfrm>
          <a:prstGeom prst="rect">
            <a:avLst/>
          </a:prstGeom>
        </p:spPr>
        <p:txBody>
          <a:bodyPr wrap="square" lIns="0" tIns="0" rIns="0" bIns="0" rtlCol="0" anchor="t">
            <a:spAutoFit/>
          </a:bodyPr>
          <a:lstStyle/>
          <a:p>
            <a:pPr marL="857250" indent="-857250">
              <a:lnSpc>
                <a:spcPts val="4800"/>
              </a:lnSpc>
              <a:buAutoNum type="romanUcPeriod"/>
            </a:pPr>
            <a:r>
              <a:rPr lang="en-US" sz="3000" dirty="0">
                <a:solidFill>
                  <a:srgbClr val="002060"/>
                </a:solidFill>
                <a:latin typeface="Palatino Linotype" panose="02040502050505030304" pitchFamily="18" charset="0"/>
              </a:rPr>
              <a:t>MỘT SỐ DỤNG CỤ HOÁ CHẤT TRONG MÔN KHTN</a:t>
            </a:r>
          </a:p>
          <a:p>
            <a:pPr>
              <a:lnSpc>
                <a:spcPts val="4800"/>
              </a:lnSpc>
            </a:pPr>
            <a:r>
              <a:rPr lang="en-US" sz="3000" dirty="0">
                <a:solidFill>
                  <a:srgbClr val="002060"/>
                </a:solidFill>
                <a:latin typeface="Palatino Linotype" panose="02040502050505030304" pitchFamily="18" charset="0"/>
              </a:rPr>
              <a:t>1. 	</a:t>
            </a:r>
            <a:r>
              <a:rPr lang="en-US" sz="3000" dirty="0" err="1">
                <a:solidFill>
                  <a:srgbClr val="002060"/>
                </a:solidFill>
                <a:latin typeface="Palatino Linotype" panose="02040502050505030304" pitchFamily="18" charset="0"/>
              </a:rPr>
              <a:t>Một</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số</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dụng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thí</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nghiệm</a:t>
            </a:r>
            <a:endParaRPr lang="en-US" sz="3000" dirty="0">
              <a:solidFill>
                <a:srgbClr val="002060"/>
              </a:solidFill>
              <a:latin typeface="Palatino Linotype" panose="02040502050505030304" pitchFamily="18" charset="0"/>
            </a:endParaRPr>
          </a:p>
          <a:p>
            <a:pPr marL="571500" indent="-571500">
              <a:lnSpc>
                <a:spcPts val="4800"/>
              </a:lnSpc>
              <a:buFont typeface="Wingdings" pitchFamily="2" charset="2"/>
              <a:buChar char="q"/>
            </a:pPr>
            <a:r>
              <a:rPr lang="en-US" sz="3000" dirty="0" err="1">
                <a:solidFill>
                  <a:srgbClr val="002060"/>
                </a:solidFill>
                <a:latin typeface="Palatino Linotype" panose="02040502050505030304" pitchFamily="18" charset="0"/>
              </a:rPr>
              <a:t>Dụng</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cụ</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đun</a:t>
            </a:r>
            <a:r>
              <a:rPr lang="en-US" sz="3000" dirty="0">
                <a:solidFill>
                  <a:srgbClr val="002060"/>
                </a:solidFill>
                <a:latin typeface="Palatino Linotype" panose="02040502050505030304" pitchFamily="18" charset="0"/>
              </a:rPr>
              <a:t> </a:t>
            </a:r>
            <a:r>
              <a:rPr lang="en-US" sz="3000" dirty="0" err="1">
                <a:solidFill>
                  <a:srgbClr val="002060"/>
                </a:solidFill>
                <a:latin typeface="Palatino Linotype" panose="02040502050505030304" pitchFamily="18" charset="0"/>
              </a:rPr>
              <a:t>nóng</a:t>
            </a:r>
            <a:r>
              <a:rPr lang="en-US" sz="3000" dirty="0">
                <a:solidFill>
                  <a:srgbClr val="002060"/>
                </a:solidFill>
                <a:latin typeface="Palatino Linotype" panose="0204050205050503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19181</TotalTime>
  <Words>2874</Words>
  <Application>Microsoft Office PowerPoint</Application>
  <PresentationFormat>Custom</PresentationFormat>
  <Paragraphs>262</Paragraphs>
  <Slides>27</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Cambria</vt:lpstr>
      <vt:lpstr>Wingdings</vt:lpstr>
      <vt:lpstr>Palatino Linotype</vt:lpstr>
      <vt:lpstr>Times New Roman</vt:lpstr>
      <vt:lpstr>Calibri</vt:lpstr>
      <vt:lpstr>VNI-Times</vt:lpstr>
      <vt:lpstr>Courier New</vt:lpstr>
      <vt:lpstr>Nunito Sans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THPT Nam Trực, Nam Định</dc:title>
  <dc:creator>Đoàn Văn Doanh</dc:creator>
  <cp:lastModifiedBy>Admin</cp:lastModifiedBy>
  <cp:revision>56</cp:revision>
  <dcterms:created xsi:type="dcterms:W3CDTF">2006-08-16T00:00:00Z</dcterms:created>
  <dcterms:modified xsi:type="dcterms:W3CDTF">2025-09-09T00:46:00Z</dcterms:modified>
  <dc:identifier>DAFD9te-8VY</dc:identifier>
</cp:coreProperties>
</file>