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1" r:id="rId25"/>
    <p:sldId id="279" r:id="rId26"/>
    <p:sldId id="282" r:id="rId27"/>
    <p:sldId id="284" r:id="rId28"/>
    <p:sldId id="285" r:id="rId29"/>
    <p:sldId id="286" r:id="rId30"/>
    <p:sldId id="287" r:id="rId31"/>
    <p:sldId id="288" r:id="rId32"/>
    <p:sldId id="289" r:id="rId33"/>
    <p:sldId id="290" r:id="rId34"/>
    <p:sldId id="291" r:id="rId35"/>
    <p:sldId id="293" r:id="rId36"/>
    <p:sldId id="292" r:id="rId37"/>
    <p:sldId id="295"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65" autoAdjust="0"/>
    <p:restoredTop sz="94660"/>
  </p:normalViewPr>
  <p:slideViewPr>
    <p:cSldViewPr snapToGrid="0">
      <p:cViewPr varScale="1">
        <p:scale>
          <a:sx n="115" d="100"/>
          <a:sy n="115" d="100"/>
        </p:scale>
        <p:origin x="9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4981-9228-491B-A7F2-BFAF665A5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5F543F8-D5BC-4CB8-8840-C6BAE362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5F05C37-31B4-450E-9ED2-4559544CD20F}"/>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5" name="Footer Placeholder 4">
            <a:extLst>
              <a:ext uri="{FF2B5EF4-FFF2-40B4-BE49-F238E27FC236}">
                <a16:creationId xmlns:a16="http://schemas.microsoft.com/office/drawing/2014/main" id="{3ED1EA46-99E5-4473-9D76-FCCE53DDA0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BA633C-69D8-49C5-B684-A3ECFBE8F54B}"/>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6579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88FE-D927-45B5-91E4-93901DCBEB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D0B74C-2A28-48F3-9848-C34E14D3C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FEA541-659A-4B49-B751-D21A703819DC}"/>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5" name="Footer Placeholder 4">
            <a:extLst>
              <a:ext uri="{FF2B5EF4-FFF2-40B4-BE49-F238E27FC236}">
                <a16:creationId xmlns:a16="http://schemas.microsoft.com/office/drawing/2014/main" id="{36489D65-1C37-471B-86C5-9365B0194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B40065-AA3F-480D-A8EF-CE246706FF3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0446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25D9B-9628-4AA9-A001-646BF420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F6D63D-BADA-432B-9A2E-1BF6E896D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35A37-4EDC-4DF1-B09A-FE409EB7FAB7}"/>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5" name="Footer Placeholder 4">
            <a:extLst>
              <a:ext uri="{FF2B5EF4-FFF2-40B4-BE49-F238E27FC236}">
                <a16:creationId xmlns:a16="http://schemas.microsoft.com/office/drawing/2014/main" id="{84ED765E-36D2-4767-A46D-D0C6A3D615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D2A168-A872-4993-9913-CF4BA8AB8B77}"/>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91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200-4658-46F8-9F51-96C6C78EFB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BF4EB5-776D-4716-8458-80BAAE0FA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A36200-04EA-4DF2-8C5D-A92FBA80ED44}"/>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5" name="Footer Placeholder 4">
            <a:extLst>
              <a:ext uri="{FF2B5EF4-FFF2-40B4-BE49-F238E27FC236}">
                <a16:creationId xmlns:a16="http://schemas.microsoft.com/office/drawing/2014/main" id="{B8D4972C-7FF0-4D78-8909-AA3FEEB055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613C9A-1EB0-498B-8712-B5380C93B96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6156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097D-BDD9-4259-A840-2C50CFF6B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6BF36BB-749B-4AF1-B30B-44D6F0EF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6E0B-A77C-43DE-B68A-8078ED39E6EE}"/>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5" name="Footer Placeholder 4">
            <a:extLst>
              <a:ext uri="{FF2B5EF4-FFF2-40B4-BE49-F238E27FC236}">
                <a16:creationId xmlns:a16="http://schemas.microsoft.com/office/drawing/2014/main" id="{D6534A23-8929-4C34-9A41-48C29BE0A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8CA077-487D-4953-80D8-AF7E43373413}"/>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0993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C74D-7249-4029-B303-C0BFA314011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A9D39D9-1E1B-4B3D-AB19-3593FAA95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842918D-C8E4-4134-BF45-07EA4B4AF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3B59BA6-FF62-4CC8-B9E1-C9FE9F3B0CBB}"/>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6" name="Footer Placeholder 5">
            <a:extLst>
              <a:ext uri="{FF2B5EF4-FFF2-40B4-BE49-F238E27FC236}">
                <a16:creationId xmlns:a16="http://schemas.microsoft.com/office/drawing/2014/main" id="{6536F3F3-8518-42BE-B38F-171252FE86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1D0968-257E-4940-8B31-E024E9DB0B0A}"/>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5458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CF4-F726-495A-93EC-B5653E8CDD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9DD7147-B3A3-4821-B191-8199DB16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DCE5A-4500-4C1F-A866-674B4AB3BD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76B98D3-6879-446D-88DA-4B6B942E5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18602-03C0-45E1-B9CD-64A846F76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7035BA8-870E-45E6-B80D-81DE90F7F3C6}"/>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8" name="Footer Placeholder 7">
            <a:extLst>
              <a:ext uri="{FF2B5EF4-FFF2-40B4-BE49-F238E27FC236}">
                <a16:creationId xmlns:a16="http://schemas.microsoft.com/office/drawing/2014/main" id="{7207551F-A030-47B9-BFD0-71312DCA32F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99095FD-3EA1-415B-B030-339DE314C2A8}"/>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32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285-C461-4AD6-A882-15A2EE48167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D05AB2-8400-4DD8-B7F0-94ADCC22EAFD}"/>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4" name="Footer Placeholder 3">
            <a:extLst>
              <a:ext uri="{FF2B5EF4-FFF2-40B4-BE49-F238E27FC236}">
                <a16:creationId xmlns:a16="http://schemas.microsoft.com/office/drawing/2014/main" id="{A65F649F-31DB-4BD0-8561-203CE0D7C0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DD91061-81E9-4EC2-8864-3B325411F991}"/>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38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20A39-2CF3-4066-8A94-2209C90700F1}"/>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3" name="Footer Placeholder 2">
            <a:extLst>
              <a:ext uri="{FF2B5EF4-FFF2-40B4-BE49-F238E27FC236}">
                <a16:creationId xmlns:a16="http://schemas.microsoft.com/office/drawing/2014/main" id="{5D387F3A-4744-4E69-BEF8-831B9DF1F4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F3383-0AAD-473C-BEC4-3857FA68AA82}"/>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03193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6136-1151-4365-8126-BF34145B5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D230CF1-9A4E-48C6-9DA4-01DF18CC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F2FA263-1F79-476E-BED7-1C6F7C2A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9FE6B-B58C-4EDC-AF9D-1A3C0F53A2A7}"/>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6" name="Footer Placeholder 5">
            <a:extLst>
              <a:ext uri="{FF2B5EF4-FFF2-40B4-BE49-F238E27FC236}">
                <a16:creationId xmlns:a16="http://schemas.microsoft.com/office/drawing/2014/main" id="{0BDC38D2-BDBA-4EC1-81FC-336FC50669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D522E05-A5EF-47C9-B6FC-749A472F5CD4}"/>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52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7E1-D43E-48B8-B012-9E8AFFCE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0EDF8D-14BC-420B-8AFA-D2D894C2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B16473-8975-47F0-B1F4-86835B5A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7A7B-A7F8-4DB7-A550-9595B94E85B8}"/>
              </a:ext>
            </a:extLst>
          </p:cNvPr>
          <p:cNvSpPr>
            <a:spLocks noGrp="1"/>
          </p:cNvSpPr>
          <p:nvPr>
            <p:ph type="dt" sz="half" idx="10"/>
          </p:nvPr>
        </p:nvSpPr>
        <p:spPr/>
        <p:txBody>
          <a:bodyPr/>
          <a:lstStyle/>
          <a:p>
            <a:fld id="{9397BD67-764D-4D14-B191-5F11AD00719B}" type="datetimeFigureOut">
              <a:rPr lang="vi-VN" smtClean="0"/>
              <a:t>29/10/2024</a:t>
            </a:fld>
            <a:endParaRPr lang="vi-VN"/>
          </a:p>
        </p:txBody>
      </p:sp>
      <p:sp>
        <p:nvSpPr>
          <p:cNvPr id="6" name="Footer Placeholder 5">
            <a:extLst>
              <a:ext uri="{FF2B5EF4-FFF2-40B4-BE49-F238E27FC236}">
                <a16:creationId xmlns:a16="http://schemas.microsoft.com/office/drawing/2014/main" id="{214D3818-CE54-4B92-B4D9-54FDCBA58A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987365-9E6F-4418-99CE-726CB3BA2DF0}"/>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538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5D69D-5D22-4AFB-A3C5-10F18E3C6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293AE87-7FDA-4585-9454-E24585C8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73359F-F66B-4F94-B8B1-B6F475A0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BD67-764D-4D14-B191-5F11AD00719B}" type="datetimeFigureOut">
              <a:rPr lang="vi-VN" smtClean="0"/>
              <a:t>29/10/2024</a:t>
            </a:fld>
            <a:endParaRPr lang="vi-VN"/>
          </a:p>
        </p:txBody>
      </p:sp>
      <p:sp>
        <p:nvSpPr>
          <p:cNvPr id="5" name="Footer Placeholder 4">
            <a:extLst>
              <a:ext uri="{FF2B5EF4-FFF2-40B4-BE49-F238E27FC236}">
                <a16:creationId xmlns:a16="http://schemas.microsoft.com/office/drawing/2014/main" id="{880EAD46-B34C-4298-A209-996EB17A2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905F4CE-5C35-48B7-AAFD-D6A86CD6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347414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oleObject" Target="../embeddings/oleObject1.bin"/><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7C828B2-CBFB-4567-B4EF-69FDA2C64B29}"/>
              </a:ext>
            </a:extLst>
          </p:cNvPr>
          <p:cNvSpPr/>
          <p:nvPr/>
        </p:nvSpPr>
        <p:spPr>
          <a:xfrm>
            <a:off x="4383315" y="159657"/>
            <a:ext cx="3483428" cy="653143"/>
          </a:xfrm>
          <a:prstGeom prst="parallelogra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A5501F-6036-4458-A05C-3D34B8883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4983651"/>
            <a:ext cx="1481006" cy="1799703"/>
          </a:xfrm>
          <a:prstGeom prst="rect">
            <a:avLst/>
          </a:prstGeom>
        </p:spPr>
      </p:pic>
      <p:sp>
        <p:nvSpPr>
          <p:cNvPr id="7" name="Thought Bubble: Cloud 6">
            <a:extLst>
              <a:ext uri="{FF2B5EF4-FFF2-40B4-BE49-F238E27FC236}">
                <a16:creationId xmlns:a16="http://schemas.microsoft.com/office/drawing/2014/main" id="{DBC392FF-CDFE-452D-875F-6A3507BC970F}"/>
              </a:ext>
            </a:extLst>
          </p:cNvPr>
          <p:cNvSpPr/>
          <p:nvPr/>
        </p:nvSpPr>
        <p:spPr>
          <a:xfrm>
            <a:off x="1156996" y="4609322"/>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solidFill>
                  <a:srgbClr val="002060"/>
                </a:solidFill>
              </a:rPr>
              <a:t>Màn hình phẳng chiếc ti vi ở</a:t>
            </a:r>
            <a:r>
              <a:rPr lang="nl-NL" sz="2800" b="1" i="1">
                <a:solidFill>
                  <a:srgbClr val="002060"/>
                </a:solidFill>
              </a:rPr>
              <a:t> Hình 46 </a:t>
            </a:r>
            <a:r>
              <a:rPr lang="nl-NL" sz="2800" b="1">
                <a:solidFill>
                  <a:srgbClr val="002060"/>
                </a:solidFill>
              </a:rPr>
              <a:t>có dạng hình chữ nhật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id="{B103024B-8C31-4F5E-86F6-EFDB52C08A41}"/>
              </a:ext>
            </a:extLst>
          </p:cNvPr>
          <p:cNvSpPr/>
          <p:nvPr/>
        </p:nvSpPr>
        <p:spPr>
          <a:xfrm>
            <a:off x="1194318" y="4627984"/>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i="1">
                <a:solidFill>
                  <a:schemeClr val="tx1"/>
                </a:solidFill>
              </a:rPr>
              <a:t>Hình chữ nhật có những tính chất gì? Có những dấu hiệu nào để nhận biết một tứ giác là hình chữ nhật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nodeType="after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630905" y="-1074821"/>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8536B75-9C34-4501-A367-0CA000A15DAE}"/>
                  </a:ext>
                </a:extLst>
              </p:cNvPr>
              <p:cNvSpPr/>
              <p:nvPr/>
            </p:nvSpPr>
            <p:spPr>
              <a:xfrm>
                <a:off x="584200" y="1421745"/>
                <a:ext cx="6704106" cy="3873625"/>
              </a:xfrm>
              <a:prstGeom prst="rect">
                <a:avLst/>
              </a:prstGeom>
            </p:spPr>
            <p:txBody>
              <a:bodyPr wrap="square">
                <a:spAutoFit/>
              </a:bodyPr>
              <a:lstStyle/>
              <a:p>
                <a:pPr algn="just">
                  <a:lnSpc>
                    <a:spcPct val="106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 </a:t>
                </a: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Hai tam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ABC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DCB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nhau</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Từ</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hãy</a:t>
                </a:r>
                <a:r>
                  <a:rPr lang="en-US" sz="2800">
                    <a:latin typeface="Times New Roman" panose="02020603050405020304" pitchFamily="18" charset="0"/>
                    <a:cs typeface="Times New Roman" panose="02020603050405020304" pitchFamily="18" charset="0"/>
                  </a:rPr>
                  <a:t> so </a:t>
                </a:r>
                <a:r>
                  <a:rPr lang="en-US" sz="2800" err="1">
                    <a:latin typeface="Times New Roman" panose="02020603050405020304" pitchFamily="18" charset="0"/>
                    <a:cs typeface="Times New Roman" panose="02020603050405020304" pitchFamily="18" charset="0"/>
                  </a:rPr>
                  <a:t>sánh</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𝐴𝐵𝐶</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𝐷𝐶𝐵</m:t>
                        </m:r>
                      </m:e>
                    </m:acc>
                  </m:oMath>
                </a14:m>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ABCD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lnSpc>
                    <a:spcPct val="106000"/>
                  </a:lnSpc>
                  <a:spcAft>
                    <a:spcPts val="80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6DDF417B-01CC-4784-83F6-BA531FC9D85E}"/>
              </a:ext>
            </a:extLst>
          </p:cNvPr>
          <p:cNvSpPr txBox="1"/>
          <p:nvPr/>
        </p:nvSpPr>
        <p:spPr>
          <a:xfrm>
            <a:off x="7570695" y="3617259"/>
            <a:ext cx="3845858"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976D6E1-70F6-4C8A-AEED-BF4381FE88D7}"/>
              </a:ext>
            </a:extLst>
          </p:cNvPr>
          <p:cNvSpPr/>
          <p:nvPr/>
        </p:nvSpPr>
        <p:spPr>
          <a:xfrm>
            <a:off x="7931417" y="4275276"/>
            <a:ext cx="3321743"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1: làm phần a</a:t>
            </a:r>
            <a:endParaRPr lang="vi-VN" sz="2800" b="1">
              <a:solidFill>
                <a:srgbClr val="0000CC"/>
              </a:solidFill>
            </a:endParaRPr>
          </a:p>
        </p:txBody>
      </p:sp>
      <p:sp>
        <p:nvSpPr>
          <p:cNvPr id="29" name="Rectangle 28">
            <a:extLst>
              <a:ext uri="{FF2B5EF4-FFF2-40B4-BE49-F238E27FC236}">
                <a16:creationId xmlns:a16="http://schemas.microsoft.com/office/drawing/2014/main" id="{A720DC81-F108-4485-B31C-1E11A36B1108}"/>
              </a:ext>
            </a:extLst>
          </p:cNvPr>
          <p:cNvSpPr/>
          <p:nvPr/>
        </p:nvSpPr>
        <p:spPr>
          <a:xfrm>
            <a:off x="7958311" y="4826605"/>
            <a:ext cx="3342582"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2: làm phần b</a:t>
            </a:r>
            <a:endParaRPr lang="vi-VN" sz="28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469D4A-B249-4067-A563-ABA94F64B6C2}"/>
                  </a:ext>
                </a:extLst>
              </p:cNvPr>
              <p:cNvSpPr/>
              <p:nvPr/>
            </p:nvSpPr>
            <p:spPr>
              <a:xfrm>
                <a:off x="1071282" y="1875671"/>
                <a:ext cx="7239000" cy="4508285"/>
              </a:xfrm>
              <a:prstGeom prst="rect">
                <a:avLst/>
              </a:prstGeom>
            </p:spPr>
            <p:txBody>
              <a:bodyPr wrap="square">
                <a:spAutoFit/>
              </a:bodyPr>
              <a:lstStyle/>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err="1">
                    <a:latin typeface="Times New Roman" panose="02020603050405020304" pitchFamily="18" charset="0"/>
                    <a:ea typeface="Calibri" panose="020F0502020204030204" pitchFamily="34" charset="0"/>
                    <a:cs typeface="Times New Roman" panose="02020603050405020304" pitchFamily="18" charset="0"/>
                  </a:rPr>
                  <a:t>Xét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80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nghĩa</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180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5CB18A3-EDB9-4BFC-A7F9-1D21F0C5FB0A}"/>
                  </a:ext>
                </a:extLst>
              </p:cNvPr>
              <p:cNvSpPr/>
              <p:nvPr/>
            </p:nvSpPr>
            <p:spPr>
              <a:xfrm>
                <a:off x="775445" y="1720144"/>
                <a:ext cx="10143565" cy="4971426"/>
              </a:xfrm>
              <a:prstGeom prst="rect">
                <a:avLst/>
              </a:prstGeom>
            </p:spPr>
            <p:txBody>
              <a:bodyPr wrap="square">
                <a:spAutoFit/>
              </a:bodyPr>
              <a:lstStyle/>
              <a:p>
                <a:pPr algn="just"/>
                <a:r>
                  <a:rPr lang="nl-NL" sz="28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Xét ∆</a:t>
                </a:r>
                <a:r>
                  <a:rPr lang="en-US" sz="2800">
                    <a:latin typeface="Times New Roman" panose="02020603050405020304" pitchFamily="18" charset="0"/>
                    <a:ea typeface="Calibri" panose="020F0502020204030204" pitchFamily="34" charset="0"/>
                    <a:cs typeface="Times New Roman" panose="02020603050405020304" pitchFamily="18" charset="0"/>
                  </a:rPr>
                  <a:t>ABC </a:t>
                </a:r>
                <a:r>
                  <a:rPr lang="en-US" sz="2800" err="1">
                    <a:latin typeface="Times New Roman" panose="02020603050405020304" pitchFamily="18" charset="0"/>
                    <a:ea typeface="Calibri" panose="020F0502020204030204" pitchFamily="34" charset="0"/>
                    <a:cs typeface="Times New Roman" panose="02020603050405020304" pitchFamily="18" charset="0"/>
                  </a:rPr>
                  <a:t>và</a:t>
                </a:r>
                <a:r>
                  <a:rPr lang="en-US" sz="2800">
                    <a:latin typeface="Times New Roman" panose="02020603050405020304" pitchFamily="18" charset="0"/>
                    <a:ea typeface="Calibri" panose="020F0502020204030204" pitchFamily="34" charset="0"/>
                    <a:cs typeface="Times New Roman" panose="02020603050405020304" pitchFamily="18" charset="0"/>
                  </a:rPr>
                  <a:t> ∆DCB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800" i="1">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AC</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DB</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gi</m:t>
                            </m:r>
                            <m:r>
                              <a:rPr lang="en-US" sz="28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thi</m:t>
                            </m:r>
                            <m:r>
                              <a:rPr lang="en-US" sz="28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m:t>
                            </m:r>
                            <m:r>
                              <a:rPr lang="en-US" sz="28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AB</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AD</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BC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ABC = ∆DCB (</a:t>
                </a:r>
                <a:r>
                  <a:rPr lang="en-US" sz="2800" err="1">
                    <a:latin typeface="Times New Roman" panose="02020603050405020304" pitchFamily="18" charset="0"/>
                    <a:ea typeface="Calibri" panose="020F0502020204030204" pitchFamily="34" charset="0"/>
                    <a:cs typeface="Times New Roman" panose="02020603050405020304" pitchFamily="18" charset="0"/>
                  </a:rPr>
                  <a:t>c.c.c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Suy</a:t>
                </a:r>
                <a:r>
                  <a:rPr lang="en-US" sz="28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360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4</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r>
                      <a:rPr lang="en-US" sz="28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F30BE1-DB64-45E2-AF6C-306AB45A3966}"/>
              </a:ext>
            </a:extLst>
          </p:cNvPr>
          <p:cNvSpPr txBox="1"/>
          <p:nvPr/>
        </p:nvSpPr>
        <p:spPr>
          <a:xfrm>
            <a:off x="1089212" y="1210235"/>
            <a:ext cx="426271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a:t>
            </a:r>
            <a:r>
              <a:rPr lang="en-US" sz="2800" b="1" i="1" err="1">
                <a:latin typeface="Times New Roman" panose="02020603050405020304" pitchFamily="18" charset="0"/>
                <a:cs typeface="Times New Roman" panose="02020603050405020304" pitchFamily="18" charset="0"/>
              </a:rPr>
              <a:t>Dấu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hiệu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nhận</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biết</a:t>
            </a:r>
            <a:r>
              <a:rPr lang="en-US" sz="2800" b="1" i="1">
                <a:latin typeface="Times New Roman" panose="02020603050405020304" pitchFamily="18" charset="0"/>
                <a:cs typeface="Times New Roman" panose="02020603050405020304" pitchFamily="18" charset="0"/>
              </a:rPr>
              <a:t>:</a:t>
            </a:r>
            <a:endParaRPr lang="vi-VN" sz="28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324A5428-01B4-49A9-B62C-13510EFFF94A}"/>
              </a:ext>
            </a:extLst>
          </p:cNvPr>
          <p:cNvGrpSpPr/>
          <p:nvPr/>
        </p:nvGrpSpPr>
        <p:grpSpPr>
          <a:xfrm>
            <a:off x="779930" y="1760272"/>
            <a:ext cx="10555941" cy="2744493"/>
            <a:chOff x="0" y="1776585"/>
            <a:chExt cx="10555941" cy="2744493"/>
          </a:xfrm>
        </p:grpSpPr>
        <p:grpSp>
          <p:nvGrpSpPr>
            <p:cNvPr id="28" name="Group 27">
              <a:extLst>
                <a:ext uri="{FF2B5EF4-FFF2-40B4-BE49-F238E27FC236}">
                  <a16:creationId xmlns:a16="http://schemas.microsoft.com/office/drawing/2014/main"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id="{0BF843FF-FF56-4C4B-AF41-80BD4961F8F4}"/>
                </a:ext>
              </a:extLst>
            </p:cNvPr>
            <p:cNvSpPr txBox="1"/>
            <p:nvPr/>
          </p:nvSpPr>
          <p:spPr>
            <a:xfrm>
              <a:off x="169858" y="2770704"/>
              <a:ext cx="10305400" cy="1184940"/>
            </a:xfrm>
            <a:prstGeom prst="rect">
              <a:avLst/>
            </a:prstGeom>
            <a:noFill/>
          </p:spPr>
          <p:txBody>
            <a:bodyPr wrap="square" rtlCol="0">
              <a:spAutoFit/>
            </a:bodyPr>
            <a:lstStyle/>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một</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góc</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vuông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p>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hai</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đường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chéo</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bằng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nhau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C4365B-B76A-4483-9457-E7B951DE92B5}"/>
                  </a:ext>
                </a:extLst>
              </p:cNvPr>
              <p:cNvSpPr/>
              <p:nvPr/>
            </p:nvSpPr>
            <p:spPr>
              <a:xfrm>
                <a:off x="654423" y="605114"/>
                <a:ext cx="10600765" cy="2542427"/>
              </a:xfrm>
              <a:prstGeom prst="rect">
                <a:avLst/>
              </a:prstGeom>
            </p:spPr>
            <p:txBody>
              <a:bodyPr wrap="square">
                <a:spAutoFit/>
              </a:bodyPr>
              <a:lstStyle/>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id="{4719207F-48EA-4E1A-8B5F-B8A62D7B0FB8}"/>
              </a:ext>
            </a:extLst>
          </p:cNvPr>
          <p:cNvGrpSpPr/>
          <p:nvPr/>
        </p:nvGrpSpPr>
        <p:grpSpPr>
          <a:xfrm>
            <a:off x="7514216" y="2124634"/>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719207F-48EA-4E1A-8B5F-B8A62D7B0FB8}"/>
              </a:ext>
            </a:extLst>
          </p:cNvPr>
          <p:cNvGrpSpPr/>
          <p:nvPr/>
        </p:nvGrpSpPr>
        <p:grpSpPr>
          <a:xfrm>
            <a:off x="7675580" y="672351"/>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3749880" y="45429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203DDE-F936-444D-9EFA-CF356CC19551}"/>
                  </a:ext>
                </a:extLst>
              </p:cNvPr>
              <p:cNvSpPr/>
              <p:nvPr/>
            </p:nvSpPr>
            <p:spPr>
              <a:xfrm>
                <a:off x="587188" y="1128559"/>
                <a:ext cx="7333130" cy="3286028"/>
              </a:xfrm>
              <a:prstGeom prst="rect">
                <a:avLst/>
              </a:prstGeom>
            </p:spPr>
            <p:txBody>
              <a:bodyPr wrap="square">
                <a:spAutoFit/>
              </a:bodyPr>
              <a:lstStyle/>
              <a:p>
                <a:pPr marL="514350" indent="-514350">
                  <a:buAutoNum type="alphaLcParenR"/>
                </a:pPr>
                <a:r>
                  <a:rPr lang="en-US" sz="2800">
                    <a:solidFill>
                      <a:srgbClr val="000000"/>
                    </a:solidFill>
                    <a:latin typeface="Times New Roman" panose="02020603050405020304" pitchFamily="18" charset="0"/>
                    <a:ea typeface="Calibri" panose="020F0502020204030204" pitchFamily="34" charset="0"/>
                  </a:rPr>
                  <a:t>Vì tứ giác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cắt nhau tại trung điểm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của mỗi đường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bình hành.</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Do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và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AD </a:t>
                </a:r>
              </a:p>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nên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Hình bình hành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BC</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 </a:t>
                </a:r>
                <a:r>
                  <a:rPr lang="en-US" sz="2800">
                    <a:solidFill>
                      <a:srgbClr val="000000"/>
                    </a:solidFill>
                    <a:latin typeface="Times New Roman" panose="02020603050405020304" pitchFamily="18" charset="0"/>
                    <a:ea typeface="Calibri" panose="020F0502020204030204" pitchFamily="34" charset="0"/>
                  </a:rPr>
                  <a:t>bằng nhau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a:t>
                </a:r>
                <a:endParaRPr lang="vi-VN" sz="28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F1D94E-E0EF-47FE-B43D-74DF2627294A}"/>
                  </a:ext>
                </a:extLst>
              </p:cNvPr>
              <p:cNvSpPr/>
              <p:nvPr/>
            </p:nvSpPr>
            <p:spPr>
              <a:xfrm>
                <a:off x="654423" y="4378656"/>
                <a:ext cx="7655860" cy="96847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b) Do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p>
              <a:p>
                <a:r>
                  <a:rPr lang="en-US" sz="2800">
                    <a:solidFill>
                      <a:srgbClr val="000000"/>
                    </a:solidFill>
                    <a:latin typeface="Times New Roman" panose="02020603050405020304" pitchFamily="18" charset="0"/>
                    <a:ea typeface="Calibri" panose="020F0502020204030204" pitchFamily="34" charset="0"/>
                  </a:rPr>
                  <a:t>Suy ra tam giác </a:t>
                </a:r>
                <a:r>
                  <a:rPr lang="en-US" sz="2800" i="1">
                    <a:solidFill>
                      <a:srgbClr val="000000"/>
                    </a:solidFill>
                    <a:latin typeface="Times New Roman" panose="02020603050405020304" pitchFamily="18" charset="0"/>
                    <a:ea typeface="Calibri" panose="020F0502020204030204" pitchFamily="34" charset="0"/>
                  </a:rPr>
                  <a:t>ABC </a:t>
                </a:r>
                <a:r>
                  <a:rPr lang="en-US" sz="2800">
                    <a:solidFill>
                      <a:srgbClr val="000000"/>
                    </a:solidFill>
                    <a:latin typeface="Times New Roman" panose="02020603050405020304" pitchFamily="18" charset="0"/>
                    <a:ea typeface="Calibri" panose="020F0502020204030204" pitchFamily="34" charset="0"/>
                  </a:rPr>
                  <a:t>vuông tại </a:t>
                </a:r>
                <a:r>
                  <a:rPr lang="en-US" sz="2800" i="1">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id="{4E9BD17D-CD3B-4265-B5B9-455E09DD078F}"/>
              </a:ext>
            </a:extLst>
          </p:cNvPr>
          <p:cNvSpPr/>
          <p:nvPr/>
        </p:nvSpPr>
        <p:spPr>
          <a:xfrm>
            <a:off x="779929" y="5432612"/>
            <a:ext cx="1922929" cy="92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FFFF00"/>
                </a:solidFill>
                <a:latin typeface="Times New Roman" panose="02020603050405020304" pitchFamily="18" charset="0"/>
                <a:cs typeface="Times New Roman" panose="02020603050405020304" pitchFamily="18" charset="0"/>
              </a:rPr>
              <a:t>Nhận xét</a:t>
            </a:r>
            <a:endParaRPr lang="vi-VN" sz="28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FE2A04A-2E75-4426-90C8-3CD0CF1BC8E5}"/>
              </a:ext>
            </a:extLst>
          </p:cNvPr>
          <p:cNvSpPr/>
          <p:nvPr/>
        </p:nvSpPr>
        <p:spPr>
          <a:xfrm>
            <a:off x="2725270" y="5401253"/>
            <a:ext cx="8879542" cy="954107"/>
          </a:xfrm>
          <a:prstGeom prst="rect">
            <a:avLst/>
          </a:prstGeom>
          <a:solidFill>
            <a:schemeClr val="accent6">
              <a:lumMod val="40000"/>
              <a:lumOff val="60000"/>
            </a:schemeClr>
          </a:solidFill>
        </p:spPr>
        <p:txBody>
          <a:bodyPr wrap="square">
            <a:spAutoFit/>
          </a:bodyPr>
          <a:lstStyle/>
          <a:p>
            <a:r>
              <a:rPr lang="en-US" sz="28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8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8458200" y="457197"/>
            <a:ext cx="3025587" cy="2017061"/>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F7189ED-9453-470A-B111-3433845EB1E9}"/>
                </a:ext>
              </a:extLst>
            </p:cNvPr>
            <p:cNvSpPr txBox="1"/>
            <p:nvPr/>
          </p:nvSpPr>
          <p:spPr>
            <a:xfrm>
              <a:off x="8471410" y="1551506"/>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90E1F41-42E9-4D4D-9497-E6782A526E96}"/>
                </a:ext>
              </a:extLst>
            </p:cNvPr>
            <p:cNvSpPr txBox="1"/>
            <p:nvPr/>
          </p:nvSpPr>
          <p:spPr>
            <a:xfrm>
              <a:off x="8534776" y="2892140"/>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4839091" y="19334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5156" y="0"/>
            <a:ext cx="1371601" cy="15264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79FDCC-553E-4727-A784-C9B53C62D6DB}"/>
                  </a:ext>
                </a:extLst>
              </p:cNvPr>
              <p:cNvSpPr/>
              <p:nvPr/>
            </p:nvSpPr>
            <p:spPr>
              <a:xfrm>
                <a:off x="1317813" y="550868"/>
                <a:ext cx="7167281" cy="1456104"/>
              </a:xfrm>
              <a:prstGeom prst="rect">
                <a:avLst/>
              </a:prstGeom>
            </p:spPr>
            <p:txBody>
              <a:bodyPr wrap="square">
                <a:spAutoFit/>
              </a:bodyPr>
              <a:lstStyle/>
              <a:p>
                <a:pPr>
                  <a:lnSpc>
                    <a:spcPct val="106000"/>
                  </a:lnSpc>
                  <a:spcAft>
                    <a:spcPts val="8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6F2B7175-0881-4B9C-A457-FC4BE2A7C9DA}"/>
              </a:ext>
            </a:extLst>
          </p:cNvPr>
          <p:cNvSpPr/>
          <p:nvPr/>
        </p:nvSpPr>
        <p:spPr>
          <a:xfrm>
            <a:off x="769490" y="2195464"/>
            <a:ext cx="115506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 có: </a:t>
            </a:r>
            <a:endParaRPr lang="vi-VN" sz="28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A5E6D61-2E68-4792-B4D4-00D185E6625B}"/>
                  </a:ext>
                </a:extLst>
              </p:cNvPr>
              <p:cNvSpPr/>
              <p:nvPr/>
            </p:nvSpPr>
            <p:spPr>
              <a:xfrm>
                <a:off x="561800" y="2633155"/>
                <a:ext cx="379142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vi-VN" sz="2400">
                                  <a:latin typeface="Cambria Math" panose="02040503050406030204" pitchFamily="18" charset="0"/>
                                </a:rPr>
                                <m:t>&amp;</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𝑂𝐴𝐵</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e>
                            <m:e>
                              <m:r>
                                <a:rPr lang="vi-VN" sz="2400" i="0">
                                  <a:latin typeface="Cambria Math" panose="02040503050406030204" pitchFamily="18" charset="0"/>
                                </a:rPr>
                                <m:t>&amp;</m:t>
                              </m:r>
                              <m:d>
                                <m:dPr>
                                  <m:beg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𝑂𝐵𝐴</m:t>
                                      </m:r>
                                    </m:e>
                                  </m:acc>
                                  <m:r>
                                    <a:rPr lang="vi-VN" sz="2400" i="0">
                                      <a:latin typeface="Cambria Math" panose="02040503050406030204" pitchFamily="18" charset="0"/>
                                    </a:rPr>
                                    <m:t>(</m:t>
                                  </m:r>
                                  <m:r>
                                    <a:rPr lang="vi-VN" sz="2400" i="1">
                                      <a:latin typeface="Cambria Math" panose="02040503050406030204" pitchFamily="18" charset="0"/>
                                    </a:rPr>
                                    <m:t>𝑠𝑜</m:t>
                                  </m:r>
                                  <m:r>
                                    <a:rPr lang="vi-VN" sz="2400" i="0">
                                      <a:latin typeface="Cambria Math" panose="02040503050406030204" pitchFamily="18" charset="0"/>
                                    </a:rPr>
                                    <m:t> </m:t>
                                  </m:r>
                                  <m:r>
                                    <a:rPr lang="vi-VN" sz="2400" i="1">
                                      <a:latin typeface="Cambria Math" panose="02040503050406030204" pitchFamily="18" charset="0"/>
                                    </a:rPr>
                                    <m:t>𝑙𝑒</m:t>
                                  </m:r>
                                  <m:r>
                                    <a:rPr lang="vi-VN" sz="2400" i="0">
                                      <a:latin typeface="Cambria Math" panose="02040503050406030204" pitchFamily="18" charset="0"/>
                                    </a:rPr>
                                    <m:t> </m:t>
                                  </m:r>
                                  <m:r>
                                    <a:rPr lang="vi-VN" sz="2400" i="1">
                                      <a:latin typeface="Cambria Math" panose="02040503050406030204" pitchFamily="18" charset="0"/>
                                    </a:rPr>
                                    <m:t>𝑡𝑟𝑜𝑛𝑔</m:t>
                                  </m:r>
                                </m:e>
                              </m:d>
                            </m:e>
                          </m:eqArr>
                        </m:e>
                      </m:d>
                    </m:oMath>
                  </m:oMathPara>
                </a14:m>
                <a:endParaRPr lang="vi-VN" sz="28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A1C3E64-6AB3-4B5D-A015-994BFFEECF2F}"/>
                  </a:ext>
                </a:extLst>
              </p:cNvPr>
              <p:cNvSpPr/>
              <p:nvPr/>
            </p:nvSpPr>
            <p:spPr>
              <a:xfrm>
                <a:off x="680614" y="3575862"/>
                <a:ext cx="2151038" cy="473976"/>
              </a:xfrm>
              <a:prstGeom prst="rect">
                <a:avLst/>
              </a:prstGeom>
            </p:spPr>
            <p:txBody>
              <a:bodyPr wrap="none">
                <a:spAutoFit/>
              </a:bodyPr>
              <a:lstStyle/>
              <a:p>
                <a: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4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24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id="{9EAC31E8-5C5E-4E88-A492-B4BE4D5BD8FB}"/>
              </a:ext>
            </a:extLst>
          </p:cNvPr>
          <p:cNvSpPr/>
          <p:nvPr/>
        </p:nvSpPr>
        <p:spPr>
          <a:xfrm>
            <a:off x="619487" y="3969289"/>
            <a:ext cx="5525819" cy="526876"/>
          </a:xfrm>
          <a:prstGeom prst="rect">
            <a:avLst/>
          </a:prstGeom>
        </p:spPr>
        <p:txBody>
          <a:bodyPr wrap="squar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82FEFA81-0621-4B86-82D9-6FED65C0F647}"/>
              </a:ext>
            </a:extLst>
          </p:cNvPr>
          <p:cNvSpPr/>
          <p:nvPr/>
        </p:nvSpPr>
        <p:spPr>
          <a:xfrm>
            <a:off x="640977" y="4467785"/>
            <a:ext cx="5571564" cy="1440844"/>
          </a:xfrm>
          <a:prstGeom prst="rect">
            <a:avLst/>
          </a:prstGeom>
        </p:spPr>
        <p:txBody>
          <a:bodyPr wrap="square">
            <a:spAutoFit/>
          </a:bodyPr>
          <a:lstStyle/>
          <a:p>
            <a:pPr algn="just">
              <a:lnSpc>
                <a:spcPct val="106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D2F062EE-393E-4E57-8DD0-1AD38C02F178}"/>
              </a:ext>
            </a:extLst>
          </p:cNvPr>
          <p:cNvSpPr/>
          <p:nvPr/>
        </p:nvSpPr>
        <p:spPr>
          <a:xfrm>
            <a:off x="550255" y="5851877"/>
            <a:ext cx="5527475" cy="526876"/>
          </a:xfrm>
          <a:prstGeom prst="rect">
            <a:avLst/>
          </a:prstGeom>
        </p:spPr>
        <p:txBody>
          <a:bodyPr wrap="non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24DBEA0-D2B1-4D89-B535-16008F41B3B8}"/>
              </a:ext>
            </a:extLst>
          </p:cNvPr>
          <p:cNvCxnSpPr/>
          <p:nvPr/>
        </p:nvCxnSpPr>
        <p:spPr>
          <a:xfrm>
            <a:off x="6239435" y="2581836"/>
            <a:ext cx="0" cy="375172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2442-5454-482C-8538-D0BE9D140710}"/>
                  </a:ext>
                </a:extLst>
              </p:cNvPr>
              <p:cNvSpPr/>
              <p:nvPr/>
            </p:nvSpPr>
            <p:spPr>
              <a:xfrm>
                <a:off x="6271701" y="2474573"/>
                <a:ext cx="4389279" cy="1131592"/>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B6C980D-16F0-4070-A5D2-6BFDE5DBAB7B}"/>
                  </a:ext>
                </a:extLst>
              </p:cNvPr>
              <p:cNvSpPr/>
              <p:nvPr/>
            </p:nvSpPr>
            <p:spPr>
              <a:xfrm>
                <a:off x="6279775" y="3546309"/>
                <a:ext cx="5217460" cy="1562479"/>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Ta có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là đường trung tuyến và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ADB </a:t>
                </a:r>
                <a:r>
                  <a:rPr lang="en-US" sz="2800">
                    <a:solidFill>
                      <a:srgbClr val="000000"/>
                    </a:solidFill>
                    <a:latin typeface="Times New Roman" panose="02020603050405020304" pitchFamily="18" charset="0"/>
                    <a:ea typeface="Times New Roman" panose="02020603050405020304" pitchFamily="18" charset="0"/>
                  </a:rPr>
                  <a:t>vuông tại </a:t>
                </a:r>
                <a:r>
                  <a:rPr lang="en-US" sz="2800" i="1">
                    <a:solidFill>
                      <a:srgbClr val="000000"/>
                    </a:solidFill>
                    <a:latin typeface="Times New Roman" panose="02020603050405020304" pitchFamily="18" charset="0"/>
                    <a:ea typeface="Times New Roman" panose="02020603050405020304" pitchFamily="18" charset="0"/>
                  </a:rPr>
                  <a:t>A</a:t>
                </a:r>
                <a:endParaRPr lang="vi-VN" sz="28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6D20093-907A-4B3A-B056-8461EAB843C9}"/>
                  </a:ext>
                </a:extLst>
              </p:cNvPr>
              <p:cNvSpPr/>
              <p:nvPr/>
            </p:nvSpPr>
            <p:spPr>
              <a:xfrm>
                <a:off x="6266330" y="5064457"/>
                <a:ext cx="5553634" cy="96847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90</a:t>
                </a:r>
                <a:r>
                  <a:rPr lang="en-US" sz="2800" i="1"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chữ nhật</a:t>
                </a:r>
                <a:endParaRPr lang="vi-VN" sz="28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C1423558-B5DD-488A-BFF5-6491DB83A403}"/>
              </a:ext>
            </a:extLst>
          </p:cNvPr>
          <p:cNvSpPr/>
          <p:nvPr/>
        </p:nvSpPr>
        <p:spPr>
          <a:xfrm>
            <a:off x="503144" y="851647"/>
            <a:ext cx="1721224" cy="1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442613" y="2019300"/>
            <a:ext cx="5211042" cy="5211042"/>
          </a:xfrm>
          <a:prstGeom prst="rect">
            <a:avLst/>
          </a:prstGeom>
        </p:spPr>
      </p:pic>
      <p:sp>
        <p:nvSpPr>
          <p:cNvPr id="6" name="Rectangle 5">
            <a:extLst>
              <a:ext uri="{FF2B5EF4-FFF2-40B4-BE49-F238E27FC236}">
                <a16:creationId xmlns:a16="http://schemas.microsoft.com/office/drawing/2014/main" id="{E8ADEF45-5679-4BFD-98D1-CC05CC4A42EF}"/>
              </a:ext>
            </a:extLst>
          </p:cNvPr>
          <p:cNvSpPr/>
          <p:nvPr/>
        </p:nvSpPr>
        <p:spPr>
          <a:xfrm>
            <a:off x="2209800" y="1155353"/>
            <a:ext cx="7448550" cy="10772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32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32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FB4EE8F2-A605-430F-8BEE-6A36C0AD7019}"/>
              </a:ext>
            </a:extLst>
          </p:cNvPr>
          <p:cNvSpPr/>
          <p:nvPr/>
        </p:nvSpPr>
        <p:spPr>
          <a:xfrm>
            <a:off x="2133600" y="2355503"/>
            <a:ext cx="7905750" cy="1077218"/>
          </a:xfrm>
          <a:prstGeom prst="rect">
            <a:avLst/>
          </a:prstGeom>
        </p:spPr>
        <p:txBody>
          <a:bodyPr wrap="square">
            <a:spAutoFit/>
          </a:bodyPr>
          <a:lstStyle/>
          <a:p>
            <a:pPr marL="361950" indent="-361950" algn="just"/>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3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962150" y="45720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9204DD-AD6D-4322-A7D0-F06F97D2484B}"/>
                  </a:ext>
                </a:extLst>
              </p:cNvPr>
              <p:cNvSpPr txBox="1"/>
              <p:nvPr/>
            </p:nvSpPr>
            <p:spPr>
              <a:xfrm>
                <a:off x="3143250" y="476250"/>
                <a:ext cx="7981950" cy="96866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90</m:t>
                        </m:r>
                      </m:e>
                      <m:sup>
                        <m:r>
                          <a:rPr lang="en-US" sz="2800" b="0" i="1" smtClean="0">
                            <a:latin typeface="Cambria Math" panose="02040503050406030204" pitchFamily="18" charset="0"/>
                          </a:rPr>
                          <m:t>0</m:t>
                        </m:r>
                      </m:sup>
                    </m:sSup>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Chứng minh ABCD là hình chữ nhật.</a:t>
                </a:r>
                <a:endParaRPr lang="vi-VN" sz="28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8294" y="1808480"/>
            <a:ext cx="3234055" cy="2420620"/>
          </a:xfrm>
          <a:prstGeom prst="rect">
            <a:avLst/>
          </a:prstGeom>
          <a:noFill/>
          <a:ln>
            <a:noFill/>
          </a:ln>
        </p:spPr>
      </p:pic>
      <p:sp>
        <p:nvSpPr>
          <p:cNvPr id="7" name="TextBox 6">
            <a:extLst>
              <a:ext uri="{FF2B5EF4-FFF2-40B4-BE49-F238E27FC236}">
                <a16:creationId xmlns:a16="http://schemas.microsoft.com/office/drawing/2014/main" id="{F3826B3E-F301-4F8C-A87C-8AD8248D8401}"/>
              </a:ext>
            </a:extLst>
          </p:cNvPr>
          <p:cNvSpPr txBox="1"/>
          <p:nvPr/>
        </p:nvSpPr>
        <p:spPr>
          <a:xfrm>
            <a:off x="3619891" y="14381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DEF7D75-8093-4B8F-B302-696765FCB9F9}"/>
                  </a:ext>
                </a:extLst>
              </p:cNvPr>
              <p:cNvSpPr/>
              <p:nvPr/>
            </p:nvSpPr>
            <p:spPr>
              <a:xfrm>
                <a:off x="555209" y="2096685"/>
                <a:ext cx="6815199" cy="537583"/>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18B94F9-6F6E-491A-B1B3-D679C863A0AF}"/>
                  </a:ext>
                </a:extLst>
              </p:cNvPr>
              <p:cNvSpPr/>
              <p:nvPr/>
            </p:nvSpPr>
            <p:spPr>
              <a:xfrm>
                <a:off x="540254" y="2692903"/>
                <a:ext cx="4324004" cy="1053494"/>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800" i="1">
                            <a:solidFill>
                              <a:srgbClr val="0000CC"/>
                            </a:solidFill>
                            <a:latin typeface="Cambria Math" panose="02040503050406030204" pitchFamily="18" charset="0"/>
                            <a:cs typeface="Times New Roman" panose="02020603050405020304" pitchFamily="18" charset="0"/>
                          </a:rPr>
                        </m:ctrlPr>
                      </m:dPr>
                      <m:e>
                        <m:eqArr>
                          <m:eqArrPr>
                            <m:ctrlPr>
                              <a:rPr lang="vi-VN" sz="2800" i="1">
                                <a:solidFill>
                                  <a:srgbClr val="0000CC"/>
                                </a:solidFill>
                                <a:latin typeface="Cambria Math" panose="02040503050406030204" pitchFamily="18" charset="0"/>
                                <a:cs typeface="Times New Roman" panose="02020603050405020304" pitchFamily="18" charset="0"/>
                              </a:rPr>
                            </m:ctrlPr>
                          </m:eqArr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EC40025-8E03-4D7F-9620-5932FAF85A13}"/>
                  </a:ext>
                </a:extLst>
              </p:cNvPr>
              <p:cNvSpPr/>
              <p:nvPr/>
            </p:nvSpPr>
            <p:spPr>
              <a:xfrm>
                <a:off x="440057" y="3754035"/>
                <a:ext cx="6642331"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id="{1B448554-10C0-4961-B5EF-9FC3A88D50CE}"/>
              </a:ext>
            </a:extLst>
          </p:cNvPr>
          <p:cNvSpPr/>
          <p:nvPr/>
        </p:nvSpPr>
        <p:spPr>
          <a:xfrm>
            <a:off x="533894" y="4368284"/>
            <a:ext cx="3921202"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78F6ADED-8B32-4652-BD0B-5FDB8F105262}"/>
              </a:ext>
            </a:extLst>
          </p:cNvPr>
          <p:cNvSpPr/>
          <p:nvPr/>
        </p:nvSpPr>
        <p:spPr>
          <a:xfrm>
            <a:off x="6780166" y="172402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a:extLst>
              <a:ext uri="{FF2B5EF4-FFF2-40B4-BE49-F238E27FC236}">
                <a16:creationId xmlns:a16="http://schemas.microsoft.com/office/drawing/2014/main" id="{69EFECFF-1810-4038-8E03-FB9B7436BCE8}"/>
              </a:ext>
            </a:extLst>
          </p:cNvPr>
          <p:cNvSpPr/>
          <p:nvPr/>
        </p:nvSpPr>
        <p:spPr>
          <a:xfrm>
            <a:off x="6903811" y="186599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D4AFD9-5283-47AF-B439-284914B9CCCE}"/>
              </a:ext>
            </a:extLst>
          </p:cNvPr>
          <p:cNvSpPr txBox="1"/>
          <p:nvPr/>
        </p:nvSpPr>
        <p:spPr>
          <a:xfrm>
            <a:off x="7808686" y="199934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8B6F81-02FC-4132-8391-C227327780DE}"/>
              </a:ext>
            </a:extLst>
          </p:cNvPr>
          <p:cNvSpPr txBox="1"/>
          <p:nvPr/>
        </p:nvSpPr>
        <p:spPr>
          <a:xfrm>
            <a:off x="3295650" y="152400"/>
            <a:ext cx="5715000" cy="584775"/>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B4EA3D11-6B02-4DD2-AB32-EAA7C0BB8F15}"/>
              </a:ext>
            </a:extLst>
          </p:cNvPr>
          <p:cNvSpPr/>
          <p:nvPr/>
        </p:nvSpPr>
        <p:spPr>
          <a:xfrm>
            <a:off x="6774624" y="288226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lowchart: Connector 17">
            <a:extLst>
              <a:ext uri="{FF2B5EF4-FFF2-40B4-BE49-F238E27FC236}">
                <a16:creationId xmlns:a16="http://schemas.microsoft.com/office/drawing/2014/main" id="{E6643FB2-9770-4878-904F-D21868F98840}"/>
              </a:ext>
            </a:extLst>
          </p:cNvPr>
          <p:cNvSpPr/>
          <p:nvPr/>
        </p:nvSpPr>
        <p:spPr>
          <a:xfrm>
            <a:off x="6898269" y="302423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FE480F-9558-4FB2-A840-1D3541A66955}"/>
              </a:ext>
            </a:extLst>
          </p:cNvPr>
          <p:cNvSpPr txBox="1"/>
          <p:nvPr/>
        </p:nvSpPr>
        <p:spPr>
          <a:xfrm>
            <a:off x="7803144" y="315758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2CF5A88C-005F-46B6-AC46-F08E55559E44}"/>
              </a:ext>
            </a:extLst>
          </p:cNvPr>
          <p:cNvSpPr/>
          <p:nvPr/>
        </p:nvSpPr>
        <p:spPr>
          <a:xfrm>
            <a:off x="6774624" y="4018338"/>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Connector 20">
            <a:extLst>
              <a:ext uri="{FF2B5EF4-FFF2-40B4-BE49-F238E27FC236}">
                <a16:creationId xmlns:a16="http://schemas.microsoft.com/office/drawing/2014/main" id="{96956272-7C6E-43CB-A4B5-6145265AE714}"/>
              </a:ext>
            </a:extLst>
          </p:cNvPr>
          <p:cNvSpPr/>
          <p:nvPr/>
        </p:nvSpPr>
        <p:spPr>
          <a:xfrm>
            <a:off x="6898269" y="4160305"/>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III</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7CC5E16-6CD1-442B-9076-76E33AAA9E0A}"/>
              </a:ext>
            </a:extLst>
          </p:cNvPr>
          <p:cNvSpPr txBox="1"/>
          <p:nvPr/>
        </p:nvSpPr>
        <p:spPr>
          <a:xfrm>
            <a:off x="7803143" y="4293655"/>
            <a:ext cx="4189351"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59CB744B-6D7F-43CC-B620-5B0D22C4A1AC}"/>
              </a:ext>
            </a:extLst>
          </p:cNvPr>
          <p:cNvSpPr/>
          <p:nvPr/>
        </p:nvSpPr>
        <p:spPr>
          <a:xfrm>
            <a:off x="6780166" y="5165494"/>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lowchart: Connector 23">
            <a:extLst>
              <a:ext uri="{FF2B5EF4-FFF2-40B4-BE49-F238E27FC236}">
                <a16:creationId xmlns:a16="http://schemas.microsoft.com/office/drawing/2014/main" id="{BE54AC48-691E-4A5D-A72E-12B1E7347B99}"/>
              </a:ext>
            </a:extLst>
          </p:cNvPr>
          <p:cNvSpPr/>
          <p:nvPr/>
        </p:nvSpPr>
        <p:spPr>
          <a:xfrm>
            <a:off x="6903811" y="5307461"/>
            <a:ext cx="815942"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IV</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93F3295-604E-422A-B001-7AB596E46948}"/>
              </a:ext>
            </a:extLst>
          </p:cNvPr>
          <p:cNvSpPr txBox="1"/>
          <p:nvPr/>
        </p:nvSpPr>
        <p:spPr>
          <a:xfrm>
            <a:off x="7808686" y="5440811"/>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66900" y="28575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12E64A-8FA9-455D-AE16-A2B341F0F236}"/>
                  </a:ext>
                </a:extLst>
              </p:cNvPr>
              <p:cNvSpPr txBox="1"/>
              <p:nvPr/>
            </p:nvSpPr>
            <p:spPr>
              <a:xfrm>
                <a:off x="1828800" y="781050"/>
                <a:ext cx="9410700" cy="156247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8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a:rPr lang="en-US" sz="2800" b="0" i="1" smtClean="0">
                        <a:latin typeface="Cambria Math" panose="02040503050406030204" pitchFamily="18" charset="0"/>
                      </a:rPr>
                      <m:t>𝐵𝐶</m:t>
                    </m:r>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4A3F39D4-ED8D-4E43-A7AE-331C4ADF0718}"/>
              </a:ext>
            </a:extLst>
          </p:cNvPr>
          <p:cNvSpPr txBox="1"/>
          <p:nvPr/>
        </p:nvSpPr>
        <p:spPr>
          <a:xfrm>
            <a:off x="4934341" y="218112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5A619DDA-7521-4176-9908-E4A9B2D6CDA9}"/>
              </a:ext>
            </a:extLst>
          </p:cNvPr>
          <p:cNvGrpSpPr/>
          <p:nvPr/>
        </p:nvGrpSpPr>
        <p:grpSpPr>
          <a:xfrm>
            <a:off x="8598477" y="2161307"/>
            <a:ext cx="3025587" cy="2081073"/>
            <a:chOff x="8362950" y="2285997"/>
            <a:chExt cx="3025587" cy="2081073"/>
          </a:xfrm>
        </p:grpSpPr>
        <p:grpSp>
          <p:nvGrpSpPr>
            <p:cNvPr id="8" name="Group 7">
              <a:extLst>
                <a:ext uri="{FF2B5EF4-FFF2-40B4-BE49-F238E27FC236}">
                  <a16:creationId xmlns:a16="http://schemas.microsoft.com/office/drawing/2014/main" id="{FCE95ECF-59AA-4EB9-ADB1-215F44CE8B0E}"/>
                </a:ext>
              </a:extLst>
            </p:cNvPr>
            <p:cNvGrpSpPr/>
            <p:nvPr/>
          </p:nvGrpSpPr>
          <p:grpSpPr>
            <a:xfrm>
              <a:off x="8362950" y="2285997"/>
              <a:ext cx="3025587" cy="2081073"/>
              <a:chOff x="7740127" y="1231750"/>
              <a:chExt cx="3754420" cy="2371167"/>
            </a:xfrm>
          </p:grpSpPr>
          <p:grpSp>
            <p:nvGrpSpPr>
              <p:cNvPr id="9" name="Group 8">
                <a:extLst>
                  <a:ext uri="{FF2B5EF4-FFF2-40B4-BE49-F238E27FC236}">
                    <a16:creationId xmlns:a16="http://schemas.microsoft.com/office/drawing/2014/main"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3CD349B-D873-4BD6-8C7F-592068483E00}"/>
                  </a:ext>
                </a:extLst>
              </p:cNvPr>
              <p:cNvSpPr txBox="1"/>
              <p:nvPr/>
            </p:nvSpPr>
            <p:spPr>
              <a:xfrm>
                <a:off x="7740127" y="1231750"/>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AC94183-7F6A-444D-BC4A-23F07BA41693}"/>
                  </a:ext>
                </a:extLst>
              </p:cNvPr>
              <p:cNvSpPr txBox="1"/>
              <p:nvPr/>
            </p:nvSpPr>
            <p:spPr>
              <a:xfrm>
                <a:off x="11177196" y="126940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034EE9A-B129-4306-BD34-A416D3BBBFC6}"/>
                  </a:ext>
                </a:extLst>
              </p:cNvPr>
              <p:cNvSpPr txBox="1"/>
              <p:nvPr/>
            </p:nvSpPr>
            <p:spPr>
              <a:xfrm>
                <a:off x="11177196"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572A79-4CF8-4C73-93E5-24D733ED2B83}"/>
                  </a:ext>
                </a:extLst>
              </p:cNvPr>
              <p:cNvSpPr txBox="1"/>
              <p:nvPr/>
            </p:nvSpPr>
            <p:spPr>
              <a:xfrm>
                <a:off x="7756265" y="300676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5DD147-4A77-4B96-A4A8-3D00F89B731B}"/>
                  </a:ext>
                </a:extLst>
              </p:cNvPr>
              <p:cNvSpPr txBox="1"/>
              <p:nvPr/>
            </p:nvSpPr>
            <p:spPr>
              <a:xfrm>
                <a:off x="9469419" y="2479639"/>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AE21BF-144C-4C69-A06C-C8251FCE4E72}"/>
                  </a:ext>
                </a:extLst>
              </p:cNvPr>
              <p:cNvSpPr txBox="1"/>
              <p:nvPr/>
            </p:nvSpPr>
            <p:spPr>
              <a:xfrm>
                <a:off x="10173414" y="1965579"/>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B14D035-B245-413E-8F3C-4CA8462A83F0}"/>
                  </a:ext>
                </a:extLst>
              </p:cNvPr>
              <p:cNvSpPr txBox="1"/>
              <p:nvPr/>
            </p:nvSpPr>
            <p:spPr>
              <a:xfrm>
                <a:off x="8922367" y="2593370"/>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284A66F-20C0-4B66-9460-F0DB2FD47EC8}"/>
                  </a:ext>
                </a:extLst>
              </p:cNvPr>
              <p:cNvSpPr txBox="1"/>
              <p:nvPr/>
            </p:nvSpPr>
            <p:spPr>
              <a:xfrm>
                <a:off x="8890364" y="1933522"/>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DAFD6AD-C12B-4144-B5D3-9452EFBB9EAD}"/>
                  </a:ext>
                </a:extLst>
              </p:cNvPr>
              <p:cNvSpPr txBox="1"/>
              <p:nvPr/>
            </p:nvSpPr>
            <p:spPr>
              <a:xfrm>
                <a:off x="10243240" y="2606727"/>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id="{240D862C-F8E7-43F4-A12D-8DE3D053B70E}"/>
              </a:ext>
            </a:extLst>
          </p:cNvPr>
          <p:cNvSpPr/>
          <p:nvPr/>
        </p:nvSpPr>
        <p:spPr>
          <a:xfrm>
            <a:off x="447082" y="2967243"/>
            <a:ext cx="7850226"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r>
              <a:rPr lang="en-US" sz="2800" i="1">
                <a:solidFill>
                  <a:srgbClr val="0000CC"/>
                </a:solidFill>
                <a:latin typeface="Times New Roman" panose="02020603050405020304" pitchFamily="18" charset="0"/>
                <a:ea typeface="Calibri" panose="020F0502020204030204" pitchFamily="34" charset="0"/>
              </a:rPr>
              <a:t>M </a:t>
            </a:r>
            <a:r>
              <a:rPr lang="en-US" sz="2800">
                <a:solidFill>
                  <a:srgbClr val="0000CC"/>
                </a:solidFill>
                <a:latin typeface="Times New Roman" panose="02020603050405020304" pitchFamily="18" charset="0"/>
                <a:ea typeface="Calibri" panose="020F0502020204030204" pitchFamily="34" charset="0"/>
              </a:rPr>
              <a:t>là trung điểm của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và của </a:t>
            </a:r>
            <a:r>
              <a:rPr lang="en-US" sz="2800" i="1">
                <a:solidFill>
                  <a:srgbClr val="0000CC"/>
                </a:solidFill>
                <a:latin typeface="Times New Roman" panose="02020603050405020304" pitchFamily="18" charset="0"/>
                <a:ea typeface="Calibri" panose="020F0502020204030204" pitchFamily="34" charset="0"/>
              </a:rPr>
              <a:t>BC</a:t>
            </a:r>
            <a:endParaRPr lang="vi-VN" sz="2800">
              <a:solidFill>
                <a:srgbClr val="0000CC"/>
              </a:solidFill>
            </a:endParaRPr>
          </a:p>
        </p:txBody>
      </p:sp>
      <p:sp>
        <p:nvSpPr>
          <p:cNvPr id="28" name="Rectangle 27">
            <a:extLst>
              <a:ext uri="{FF2B5EF4-FFF2-40B4-BE49-F238E27FC236}">
                <a16:creationId xmlns:a16="http://schemas.microsoft.com/office/drawing/2014/main" id="{0DD4F91C-A05D-48EB-AE9F-C6D76999E9B2}"/>
              </a:ext>
            </a:extLst>
          </p:cNvPr>
          <p:cNvSpPr/>
          <p:nvPr/>
        </p:nvSpPr>
        <p:spPr>
          <a:xfrm>
            <a:off x="484908" y="3604600"/>
            <a:ext cx="6096000" cy="523220"/>
          </a:xfrm>
          <a:prstGeom prst="rect">
            <a:avLst/>
          </a:prstGeom>
        </p:spPr>
        <p:txBody>
          <a:bodyPr>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là hình bình hành.</a:t>
            </a:r>
            <a:endParaRPr lang="vi-VN" sz="28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E4AD61-5126-4821-953F-32572377D566}"/>
                  </a:ext>
                </a:extLst>
              </p:cNvPr>
              <p:cNvSpPr/>
              <p:nvPr/>
            </p:nvSpPr>
            <p:spPr>
              <a:xfrm>
                <a:off x="492855" y="4195649"/>
                <a:ext cx="8529643"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Hình bình hành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CC"/>
                    </a:solidFill>
                    <a:latin typeface="Times New Roman" panose="02020603050405020304" pitchFamily="18" charset="0"/>
                    <a:ea typeface="Calibri" panose="020F0502020204030204" pitchFamily="34" charset="0"/>
                  </a:rPr>
                  <a:t> = 90</a:t>
                </a:r>
                <a:r>
                  <a:rPr lang="en-US" sz="2800" baseline="30000">
                    <a:solidFill>
                      <a:srgbClr val="0000CC"/>
                    </a:solidFill>
                    <a:latin typeface="Times New Roman" panose="02020603050405020304" pitchFamily="18" charset="0"/>
                    <a:ea typeface="Calibri" panose="020F0502020204030204" pitchFamily="34" charset="0"/>
                  </a:rPr>
                  <a:t>0</a:t>
                </a:r>
                <a:r>
                  <a:rPr lang="en-US" sz="2800">
                    <a:solidFill>
                      <a:srgbClr val="0000CC"/>
                    </a:solidFill>
                    <a:latin typeface="Times New Roman" panose="02020603050405020304" pitchFamily="18" charset="0"/>
                    <a:ea typeface="Calibri" panose="020F0502020204030204" pitchFamily="34" charset="0"/>
                  </a:rPr>
                  <a:t> nên là hình chữ nhật</a:t>
                </a:r>
                <a:endParaRPr lang="vi-VN" sz="28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236560B-2828-4BBD-8675-39A45011FB68}"/>
                  </a:ext>
                </a:extLst>
              </p:cNvPr>
              <p:cNvSpPr/>
              <p:nvPr/>
            </p:nvSpPr>
            <p:spPr>
              <a:xfrm>
                <a:off x="453960" y="4837347"/>
                <a:ext cx="5885907"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i="1" smtClean="0">
                              <a:solidFill>
                                <a:srgbClr val="0000CC"/>
                              </a:solidFill>
                              <a:latin typeface="Cambria Math" panose="02040503050406030204" pitchFamily="18" charset="0"/>
                            </a:rPr>
                          </m:ctrlPr>
                        </m:dPr>
                        <m:e>
                          <m:eqArr>
                            <m:eqArrPr>
                              <m:ctrlPr>
                                <a:rPr lang="vi-VN" sz="2800" i="1">
                                  <a:solidFill>
                                    <a:srgbClr val="0000CC"/>
                                  </a:solidFill>
                                  <a:latin typeface="Cambria Math" panose="02040503050406030204" pitchFamily="18" charset="0"/>
                                </a:rPr>
                              </m:ctrlPr>
                            </m:eqArrPr>
                            <m:e>
                              <m:r>
                                <a:rPr lang="vi-VN" sz="2800">
                                  <a:solidFill>
                                    <a:srgbClr val="0000CC"/>
                                  </a:solidFill>
                                  <a:latin typeface="Cambria Math" panose="02040503050406030204" pitchFamily="18" charset="0"/>
                                </a:rPr>
                                <m:t>&amp;</m:t>
                              </m:r>
                              <m:d>
                                <m:dPr>
                                  <m:begChr m:val=""/>
                                  <m:ctrlPr>
                                    <a:rPr lang="vi-VN" sz="2800" i="1">
                                      <a:solidFill>
                                        <a:srgbClr val="0000CC"/>
                                      </a:solidFill>
                                      <a:latin typeface="Cambria Math" panose="02040503050406030204" pitchFamily="18" charset="0"/>
                                    </a:rPr>
                                  </m:ctrlPr>
                                </m:dPr>
                                <m:e>
                                  <m:r>
                                    <a:rPr lang="vi-VN" sz="2800" i="1">
                                      <a:solidFill>
                                        <a:srgbClr val="0000CC"/>
                                      </a:solidFill>
                                      <a:latin typeface="Cambria Math" panose="02040503050406030204" pitchFamily="18" charset="0"/>
                                    </a:rPr>
                                    <m:t>𝐴𝐷</m:t>
                                  </m:r>
                                  <m:r>
                                    <a:rPr lang="vi-VN" sz="2800" i="0">
                                      <a:solidFill>
                                        <a:srgbClr val="0000CC"/>
                                      </a:solidFill>
                                      <a:latin typeface="Cambria Math" panose="02040503050406030204" pitchFamily="18" charset="0"/>
                                    </a:rPr>
                                    <m:t>=</m:t>
                                  </m:r>
                                  <m:r>
                                    <a:rPr lang="vi-VN" sz="2800" i="1">
                                      <a:solidFill>
                                        <a:srgbClr val="0000CC"/>
                                      </a:solidFill>
                                      <a:latin typeface="Cambria Math" panose="02040503050406030204" pitchFamily="18" charset="0"/>
                                    </a:rPr>
                                    <m:t>𝐵𝐶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𝐴𝐵𝐷𝐶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𝑙</m:t>
                                  </m:r>
                                  <m:r>
                                    <a:rPr lang="vi-VN" sz="2800" i="0">
                                      <a:solidFill>
                                        <a:srgbClr val="0000CC"/>
                                      </a:solidFill>
                                      <a:latin typeface="Cambria Math" panose="02040503050406030204" pitchFamily="18" charset="0"/>
                                    </a:rPr>
                                    <m:t>à </m:t>
                                  </m:r>
                                  <m:r>
                                    <a:rPr lang="vi-VN" sz="2800" i="1">
                                      <a:solidFill>
                                        <a:srgbClr val="0000CC"/>
                                      </a:solidFill>
                                      <a:latin typeface="Cambria Math" panose="02040503050406030204" pitchFamily="18" charset="0"/>
                                    </a:rPr>
                                    <m:t>h</m:t>
                                  </m:r>
                                  <m:r>
                                    <a:rPr lang="vi-VN" sz="2800" i="0">
                                      <a:solidFill>
                                        <a:srgbClr val="0000CC"/>
                                      </a:solidFill>
                                      <a:latin typeface="Cambria Math" panose="02040503050406030204" pitchFamily="18" charset="0"/>
                                    </a:rPr>
                                    <m:t>ì</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𝑐h</m:t>
                                  </m:r>
                                  <m:r>
                                    <a:rPr lang="vi-VN" sz="2800" i="0">
                                      <a:solidFill>
                                        <a:srgbClr val="0000CC"/>
                                      </a:solidFill>
                                      <a:latin typeface="Cambria Math" panose="02040503050406030204" pitchFamily="18" charset="0"/>
                                    </a:rPr>
                                    <m:t>ữ </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ậ</m:t>
                                  </m:r>
                                  <m:r>
                                    <a:rPr lang="vi-VN" sz="2800" i="1">
                                      <a:solidFill>
                                        <a:srgbClr val="0000CC"/>
                                      </a:solidFill>
                                      <a:latin typeface="Cambria Math" panose="02040503050406030204" pitchFamily="18" charset="0"/>
                                    </a:rPr>
                                    <m:t>𝑡</m:t>
                                  </m:r>
                                </m:e>
                              </m:d>
                            </m:e>
                            <m:e>
                              <m:r>
                                <a:rPr lang="vi-VN" sz="2800" i="0">
                                  <a:solidFill>
                                    <a:srgbClr val="0000CC"/>
                                  </a:solidFill>
                                  <a:latin typeface="Cambria Math" panose="02040503050406030204" pitchFamily="18" charset="0"/>
                                </a:rPr>
                                <m:t>&amp;</m:t>
                              </m:r>
                              <m:r>
                                <a:rPr lang="vi-VN" sz="2800" i="1">
                                  <a:solidFill>
                                    <a:srgbClr val="0000CC"/>
                                  </a:solidFill>
                                  <a:latin typeface="Cambria Math" panose="02040503050406030204" pitchFamily="18" charset="0"/>
                                </a:rPr>
                                <m:t>𝐴𝑀</m:t>
                              </m:r>
                              <m:r>
                                <a:rPr lang="vi-VN" sz="2800" i="0">
                                  <a:solidFill>
                                    <a:srgbClr val="0000CC"/>
                                  </a:solidFill>
                                  <a:latin typeface="Cambria Math" panose="02040503050406030204" pitchFamily="18" charset="0"/>
                                </a:rPr>
                                <m:t>= </m:t>
                              </m:r>
                              <m:f>
                                <m:fPr>
                                  <m:ctrlPr>
                                    <a:rPr lang="vi-VN" sz="2800" i="1">
                                      <a:solidFill>
                                        <a:srgbClr val="0000CC"/>
                                      </a:solidFill>
                                      <a:latin typeface="Cambria Math" panose="02040503050406030204" pitchFamily="18" charset="0"/>
                                    </a:rPr>
                                  </m:ctrlPr>
                                </m:fPr>
                                <m:num>
                                  <m:r>
                                    <a:rPr lang="vi-VN" sz="2800" i="0">
                                      <a:solidFill>
                                        <a:srgbClr val="0000CC"/>
                                      </a:solidFill>
                                      <a:latin typeface="Cambria Math" panose="02040503050406030204" pitchFamily="18" charset="0"/>
                                    </a:rPr>
                                    <m:t>1</m:t>
                                  </m:r>
                                </m:num>
                                <m:den>
                                  <m:r>
                                    <a:rPr lang="vi-VN" sz="2800" i="0">
                                      <a:solidFill>
                                        <a:srgbClr val="0000CC"/>
                                      </a:solidFill>
                                      <a:latin typeface="Cambria Math" panose="02040503050406030204" pitchFamily="18" charset="0"/>
                                    </a:rPr>
                                    <m:t>2</m:t>
                                  </m:r>
                                </m:den>
                              </m:f>
                              <m:r>
                                <a:rPr lang="vi-VN" sz="2800" i="1">
                                  <a:solidFill>
                                    <a:srgbClr val="0000CC"/>
                                  </a:solidFill>
                                  <a:latin typeface="Cambria Math" panose="02040503050406030204" pitchFamily="18" charset="0"/>
                                </a:rPr>
                                <m:t>𝐴𝐷</m:t>
                              </m:r>
                            </m:e>
                          </m:eqArr>
                        </m:e>
                      </m:d>
                    </m:oMath>
                  </m:oMathPara>
                </a14:m>
                <a:endParaRPr lang="vi-VN" sz="28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9648A4A-311A-4418-B18C-C091BEA48231}"/>
                  </a:ext>
                </a:extLst>
              </p:cNvPr>
              <p:cNvSpPr/>
              <p:nvPr/>
            </p:nvSpPr>
            <p:spPr>
              <a:xfrm>
                <a:off x="6719868" y="5307014"/>
                <a:ext cx="2265364" cy="700705"/>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800" i="1">
                            <a:solidFill>
                              <a:srgbClr val="0000CC"/>
                            </a:solidFill>
                            <a:latin typeface="Cambria Math" panose="02040503050406030204" pitchFamily="18" charset="0"/>
                            <a:cs typeface="Times New Roman" panose="02020603050405020304" pitchFamily="18" charset="0"/>
                          </a:rPr>
                        </m:ctrlPr>
                      </m:fPr>
                      <m:num>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CC"/>
                    </a:solidFill>
                    <a:latin typeface="Times New Roman" panose="02020603050405020304" pitchFamily="18" charset="0"/>
                    <a:ea typeface="Calibri" panose="020F0502020204030204" pitchFamily="34" charset="0"/>
                  </a:rPr>
                  <a:t>BC</a:t>
                </a:r>
                <a:r>
                  <a:rPr lang="en-US" sz="2800" i="1">
                    <a:solidFill>
                      <a:srgbClr val="0000CC"/>
                    </a:solidFill>
                    <a:latin typeface="Times New Roman" panose="02020603050405020304" pitchFamily="18" charset="0"/>
                    <a:ea typeface="Calibri" panose="020F0502020204030204" pitchFamily="34" charset="0"/>
                  </a:rPr>
                  <a:t> </a:t>
                </a:r>
                <a:endParaRPr lang="vi-VN" sz="28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37459" y="429491"/>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269414-9E70-449E-B842-A51C771968FA}"/>
                  </a:ext>
                </a:extLst>
              </p:cNvPr>
              <p:cNvSpPr txBox="1"/>
              <p:nvPr/>
            </p:nvSpPr>
            <p:spPr>
              <a:xfrm>
                <a:off x="2909455" y="415637"/>
                <a:ext cx="8201891" cy="14137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𝐴𝐸𝐵</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78</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𝐸𝐵𝐶</m:t>
                        </m:r>
                      </m:e>
                    </m:acc>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39</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𝐵𝐸𝐶</m:t>
                        </m:r>
                      </m:e>
                    </m:acc>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à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𝐸𝐴𝐵</m:t>
                        </m:r>
                      </m:e>
                    </m:acc>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FC5EF2B9-E64B-467D-8EC7-BA344F348514}"/>
              </a:ext>
            </a:extLst>
          </p:cNvPr>
          <p:cNvSpPr txBox="1"/>
          <p:nvPr/>
        </p:nvSpPr>
        <p:spPr>
          <a:xfrm>
            <a:off x="5100596" y="173777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27B8B9BA-9D15-414F-892B-75CDC4FDE516}"/>
              </a:ext>
            </a:extLst>
          </p:cNvPr>
          <p:cNvGrpSpPr/>
          <p:nvPr/>
        </p:nvGrpSpPr>
        <p:grpSpPr>
          <a:xfrm>
            <a:off x="8866827" y="999870"/>
            <a:ext cx="2535036" cy="2572052"/>
            <a:chOff x="7980563" y="964701"/>
            <a:chExt cx="2535036" cy="2572052"/>
          </a:xfrm>
        </p:grpSpPr>
        <p:grpSp>
          <p:nvGrpSpPr>
            <p:cNvPr id="8" name="Group 7">
              <a:extLst>
                <a:ext uri="{FF2B5EF4-FFF2-40B4-BE49-F238E27FC236}">
                  <a16:creationId xmlns:a16="http://schemas.microsoft.com/office/drawing/2014/main" id="{37EE46F2-2805-48A7-89C3-EA8DD444C229}"/>
                </a:ext>
              </a:extLst>
            </p:cNvPr>
            <p:cNvGrpSpPr/>
            <p:nvPr/>
          </p:nvGrpSpPr>
          <p:grpSpPr>
            <a:xfrm>
              <a:off x="7980563" y="964701"/>
              <a:ext cx="2535036" cy="2572052"/>
              <a:chOff x="8271508" y="1941338"/>
              <a:chExt cx="2535036" cy="2572052"/>
            </a:xfrm>
          </p:grpSpPr>
          <p:grpSp>
            <p:nvGrpSpPr>
              <p:cNvPr id="9" name="Group 8">
                <a:extLst>
                  <a:ext uri="{FF2B5EF4-FFF2-40B4-BE49-F238E27FC236}">
                    <a16:creationId xmlns:a16="http://schemas.microsoft.com/office/drawing/2014/main" id="{D225A762-0092-4919-B874-1E34311F4BE4}"/>
                  </a:ext>
                </a:extLst>
              </p:cNvPr>
              <p:cNvGrpSpPr/>
              <p:nvPr/>
            </p:nvGrpSpPr>
            <p:grpSpPr>
              <a:xfrm>
                <a:off x="8271508" y="1941338"/>
                <a:ext cx="2535036" cy="2572052"/>
                <a:chOff x="7626660" y="839047"/>
                <a:chExt cx="3145701" cy="2930589"/>
              </a:xfrm>
            </p:grpSpPr>
            <p:sp>
              <p:nvSpPr>
                <p:cNvPr id="21" name="Rectangle 20">
                  <a:extLst>
                    <a:ext uri="{FF2B5EF4-FFF2-40B4-BE49-F238E27FC236}">
                      <a16:creationId xmlns:a16="http://schemas.microsoft.com/office/drawing/2014/main"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1936C517-8378-47DD-8E52-66FD479E4ECA}"/>
                    </a:ext>
                  </a:extLst>
                </p:cNvPr>
                <p:cNvSpPr txBox="1"/>
                <p:nvPr/>
              </p:nvSpPr>
              <p:spPr>
                <a:xfrm>
                  <a:off x="7626660" y="839047"/>
                  <a:ext cx="483590"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93A6D7-00ED-4C09-8E89-2900D07A0FD7}"/>
                    </a:ext>
                  </a:extLst>
                </p:cNvPr>
                <p:cNvSpPr txBox="1"/>
                <p:nvPr/>
              </p:nvSpPr>
              <p:spPr>
                <a:xfrm>
                  <a:off x="10313100" y="844644"/>
                  <a:ext cx="317351" cy="5961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D07866-22F9-442E-B484-E24CACC6ADC7}"/>
                    </a:ext>
                  </a:extLst>
                </p:cNvPr>
                <p:cNvSpPr txBox="1"/>
                <p:nvPr/>
              </p:nvSpPr>
              <p:spPr>
                <a:xfrm>
                  <a:off x="10269462"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0823C3-C6D0-4915-BA59-F560799880D2}"/>
                    </a:ext>
                  </a:extLst>
                </p:cNvPr>
                <p:cNvSpPr txBox="1"/>
                <p:nvPr/>
              </p:nvSpPr>
              <p:spPr>
                <a:xfrm>
                  <a:off x="7642798" y="2998747"/>
                  <a:ext cx="467452"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C30BEFA-635B-45B5-8993-A748F5BB757B}"/>
                    </a:ext>
                  </a:extLst>
                </p:cNvPr>
                <p:cNvSpPr txBox="1"/>
                <p:nvPr/>
              </p:nvSpPr>
              <p:spPr>
                <a:xfrm>
                  <a:off x="9053638" y="3173481"/>
                  <a:ext cx="632454"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A8B0694-A42D-4D0A-8847-9B90454D132C}"/>
                    </a:ext>
                  </a:extLst>
                </p:cNvPr>
                <p:cNvSpPr txBox="1"/>
                <p:nvPr/>
              </p:nvSpPr>
              <p:spPr>
                <a:xfrm>
                  <a:off x="9830450" y="1722884"/>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E731CCE-59EB-4E50-AF0D-9B4F39867FC6}"/>
                    </a:ext>
                  </a:extLst>
                </p:cNvPr>
                <p:cNvSpPr txBox="1"/>
                <p:nvPr/>
              </p:nvSpPr>
              <p:spPr>
                <a:xfrm>
                  <a:off x="9001268" y="2444175"/>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C8B85B1-ABEC-43EF-B1D9-CD6B5500EF21}"/>
              </a:ext>
            </a:extLst>
          </p:cNvPr>
          <p:cNvSpPr/>
          <p:nvPr/>
        </p:nvSpPr>
        <p:spPr>
          <a:xfrm>
            <a:off x="1019538" y="2398172"/>
            <a:ext cx="3489867"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68DADE-FF62-40CA-B2C0-6D0DEC703C32}"/>
                  </a:ext>
                </a:extLst>
              </p:cNvPr>
              <p:cNvSpPr/>
              <p:nvPr/>
            </p:nvSpPr>
            <p:spPr>
              <a:xfrm>
                <a:off x="950853" y="2830252"/>
                <a:ext cx="3654697"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C18BD8D-597B-4141-BE3F-280CFB1FD351}"/>
                  </a:ext>
                </a:extLst>
              </p:cNvPr>
              <p:cNvSpPr/>
              <p:nvPr/>
            </p:nvSpPr>
            <p:spPr>
              <a:xfrm>
                <a:off x="862855" y="3294276"/>
                <a:ext cx="3790890"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87682A9-2FEF-4257-9D43-9706EC1E4D3C}"/>
                  </a:ext>
                </a:extLst>
              </p:cNvPr>
              <p:cNvSpPr/>
              <p:nvPr/>
            </p:nvSpPr>
            <p:spPr>
              <a:xfrm>
                <a:off x="837063" y="3742631"/>
                <a:ext cx="3862806"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8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9057E8D-DDD3-4D79-AD05-56A6E7DF2DAD}"/>
                  </a:ext>
                </a:extLst>
              </p:cNvPr>
              <p:cNvSpPr/>
              <p:nvPr/>
            </p:nvSpPr>
            <p:spPr>
              <a:xfrm>
                <a:off x="850709" y="4193006"/>
                <a:ext cx="664191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99367E9-CAE3-4A26-8730-5D555D8B359B}"/>
                  </a:ext>
                </a:extLst>
              </p:cNvPr>
              <p:cNvSpPr/>
              <p:nvPr/>
            </p:nvSpPr>
            <p:spPr>
              <a:xfrm>
                <a:off x="872324" y="4672700"/>
                <a:ext cx="5128609"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13B6D6A-5400-468D-8B95-B39E473B2BD7}"/>
                  </a:ext>
                </a:extLst>
              </p:cNvPr>
              <p:cNvSpPr/>
              <p:nvPr/>
            </p:nvSpPr>
            <p:spPr>
              <a:xfrm>
                <a:off x="878006" y="5148351"/>
                <a:ext cx="7890488"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8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889ED10D-5E63-4C80-A701-56812D8C3E18}"/>
                  </a:ext>
                </a:extLst>
              </p:cNvPr>
              <p:cNvSpPr/>
              <p:nvPr/>
            </p:nvSpPr>
            <p:spPr>
              <a:xfrm>
                <a:off x="910971" y="5600749"/>
                <a:ext cx="864246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DF42EF-911D-456C-BE99-CCC27C40C7F7}"/>
              </a:ext>
            </a:extLst>
          </p:cNvPr>
          <p:cNvSpPr txBox="1"/>
          <p:nvPr/>
        </p:nvSpPr>
        <p:spPr>
          <a:xfrm>
            <a:off x="1774209" y="423081"/>
            <a:ext cx="9949218" cy="2246769"/>
          </a:xfrm>
          <a:prstGeom prst="rect">
            <a:avLst/>
          </a:prstGeom>
          <a:noFill/>
        </p:spPr>
        <p:txBody>
          <a:bodyPr wrap="square" rtlCol="0">
            <a:spAutoFit/>
          </a:bodyPr>
          <a:lstStyle/>
          <a:p>
            <a:pPr algn="just"/>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800">
                <a:solidFill>
                  <a:schemeClr val="accent6">
                    <a:lumMod val="75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Một khu v</a:t>
            </a:r>
            <a:r>
              <a:rPr lang="vi-VN" sz="28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id="{37F090E6-E917-4E91-81E3-CF40F9A44A74}"/>
              </a:ext>
            </a:extLst>
          </p:cNvPr>
          <p:cNvGrpSpPr/>
          <p:nvPr/>
        </p:nvGrpSpPr>
        <p:grpSpPr>
          <a:xfrm>
            <a:off x="7942997" y="2320120"/>
            <a:ext cx="3998792" cy="3193576"/>
            <a:chOff x="7806520" y="2361063"/>
            <a:chExt cx="3998792" cy="3193576"/>
          </a:xfrm>
        </p:grpSpPr>
        <p:pic>
          <p:nvPicPr>
            <p:cNvPr id="13" name="Picture 12">
              <a:extLst>
                <a:ext uri="{FF2B5EF4-FFF2-40B4-BE49-F238E27FC236}">
                  <a16:creationId xmlns:a16="http://schemas.microsoft.com/office/drawing/2014/main"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id="{FFCA0749-D58D-4E31-8873-747263BE22B2}"/>
                </a:ext>
              </a:extLst>
            </p:cNvPr>
            <p:cNvSpPr txBox="1"/>
            <p:nvPr/>
          </p:nvSpPr>
          <p:spPr>
            <a:xfrm>
              <a:off x="7833815" y="2483892"/>
              <a:ext cx="586854" cy="523220"/>
            </a:xfrm>
            <a:prstGeom prst="rect">
              <a:avLst/>
            </a:prstGeom>
            <a:noFill/>
          </p:spPr>
          <p:txBody>
            <a:bodyPr wrap="square" rtlCol="0">
              <a:spAutoFit/>
            </a:bodyPr>
            <a:lstStyle/>
            <a:p>
              <a:r>
                <a:rPr lang="vi-VN" sz="2800"/>
                <a:t>A</a:t>
              </a:r>
            </a:p>
          </p:txBody>
        </p:sp>
        <p:sp>
          <p:nvSpPr>
            <p:cNvPr id="15" name="TextBox 14">
              <a:extLst>
                <a:ext uri="{FF2B5EF4-FFF2-40B4-BE49-F238E27FC236}">
                  <a16:creationId xmlns:a16="http://schemas.microsoft.com/office/drawing/2014/main" id="{D3649B4E-D0FE-48A1-8529-DC3A43CF04EA}"/>
                </a:ext>
              </a:extLst>
            </p:cNvPr>
            <p:cNvSpPr txBox="1"/>
            <p:nvPr/>
          </p:nvSpPr>
          <p:spPr>
            <a:xfrm>
              <a:off x="10849970" y="2429300"/>
              <a:ext cx="586854" cy="523220"/>
            </a:xfrm>
            <a:prstGeom prst="rect">
              <a:avLst/>
            </a:prstGeom>
            <a:noFill/>
          </p:spPr>
          <p:txBody>
            <a:bodyPr wrap="square" rtlCol="0">
              <a:spAutoFit/>
            </a:bodyPr>
            <a:lstStyle/>
            <a:p>
              <a:r>
                <a:rPr lang="vi-VN" sz="2800"/>
                <a:t>B</a:t>
              </a:r>
            </a:p>
          </p:txBody>
        </p:sp>
        <p:sp>
          <p:nvSpPr>
            <p:cNvPr id="16" name="TextBox 15">
              <a:extLst>
                <a:ext uri="{FF2B5EF4-FFF2-40B4-BE49-F238E27FC236}">
                  <a16:creationId xmlns:a16="http://schemas.microsoft.com/office/drawing/2014/main" id="{41006017-B57E-4E89-A59B-6E7EA6BD1C4B}"/>
                </a:ext>
              </a:extLst>
            </p:cNvPr>
            <p:cNvSpPr txBox="1"/>
            <p:nvPr/>
          </p:nvSpPr>
          <p:spPr>
            <a:xfrm>
              <a:off x="7806520" y="4380930"/>
              <a:ext cx="586854" cy="523220"/>
            </a:xfrm>
            <a:prstGeom prst="rect">
              <a:avLst/>
            </a:prstGeom>
            <a:noFill/>
          </p:spPr>
          <p:txBody>
            <a:bodyPr wrap="square" rtlCol="0">
              <a:spAutoFit/>
            </a:bodyPr>
            <a:lstStyle/>
            <a:p>
              <a:r>
                <a:rPr lang="vi-VN" sz="2800"/>
                <a:t>D</a:t>
              </a:r>
            </a:p>
          </p:txBody>
        </p:sp>
      </p:grpSp>
      <p:sp>
        <p:nvSpPr>
          <p:cNvPr id="18" name="TextBox 17">
            <a:extLst>
              <a:ext uri="{FF2B5EF4-FFF2-40B4-BE49-F238E27FC236}">
                <a16:creationId xmlns:a16="http://schemas.microsoft.com/office/drawing/2014/main" id="{296D9B6E-CFB7-4FE3-8DDA-ACB882F3B6A7}"/>
              </a:ext>
            </a:extLst>
          </p:cNvPr>
          <p:cNvSpPr txBox="1"/>
          <p:nvPr/>
        </p:nvSpPr>
        <p:spPr>
          <a:xfrm>
            <a:off x="4745754" y="225639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110548-250D-48CD-9D57-CFD5C42C3BB6}"/>
              </a:ext>
            </a:extLst>
          </p:cNvPr>
          <p:cNvSpPr/>
          <p:nvPr/>
        </p:nvSpPr>
        <p:spPr>
          <a:xfrm>
            <a:off x="582586" y="2944082"/>
            <a:ext cx="5323893"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 nên</a:t>
            </a:r>
            <a:endParaRPr lang="vi-VN" sz="2800">
              <a:solidFill>
                <a:srgbClr val="0000CC"/>
              </a:solidFill>
            </a:endParaRPr>
          </a:p>
        </p:txBody>
      </p:sp>
      <p:sp>
        <p:nvSpPr>
          <p:cNvPr id="22" name="Rectangle 21">
            <a:extLst>
              <a:ext uri="{FF2B5EF4-FFF2-40B4-BE49-F238E27FC236}">
                <a16:creationId xmlns:a16="http://schemas.microsoft.com/office/drawing/2014/main" id="{E4D78942-6B55-4C4F-BB04-29E38155DE4F}"/>
              </a:ext>
            </a:extLst>
          </p:cNvPr>
          <p:cNvSpPr/>
          <p:nvPr/>
        </p:nvSpPr>
        <p:spPr>
          <a:xfrm>
            <a:off x="591404" y="3351495"/>
            <a:ext cx="6096000" cy="523220"/>
          </a:xfrm>
          <a:prstGeom prst="rect">
            <a:avLst/>
          </a:prstGeom>
        </p:spPr>
        <p:txBody>
          <a:bodyPr>
            <a:spAutoFit/>
          </a:bodyPr>
          <a:lstStyle/>
          <a:p>
            <a:r>
              <a:rPr lang="en-US" sz="2800" i="1">
                <a:solidFill>
                  <a:srgbClr val="0000CC"/>
                </a:solidFill>
                <a:latin typeface="Times New Roman" panose="02020603050405020304" pitchFamily="18" charset="0"/>
                <a:ea typeface="Calibri" panose="020F0502020204030204" pitchFamily="34" charset="0"/>
              </a:rPr>
              <a:t>CB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 300 m , </a:t>
            </a:r>
            <a:r>
              <a:rPr lang="en-US" sz="2800" i="1">
                <a:solidFill>
                  <a:srgbClr val="0000CC"/>
                </a:solidFill>
                <a:latin typeface="Times New Roman" panose="02020603050405020304" pitchFamily="18" charset="0"/>
                <a:ea typeface="Calibri" panose="020F0502020204030204" pitchFamily="34" charset="0"/>
              </a:rPr>
              <a:t>CD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AB </a:t>
            </a:r>
            <a:r>
              <a:rPr lang="en-US" sz="2800">
                <a:solidFill>
                  <a:srgbClr val="0000CC"/>
                </a:solidFill>
                <a:latin typeface="Times New Roman" panose="02020603050405020304" pitchFamily="18" charset="0"/>
                <a:ea typeface="Calibri" panose="020F0502020204030204" pitchFamily="34" charset="0"/>
              </a:rPr>
              <a:t>= 400 m.</a:t>
            </a:r>
            <a:endParaRPr lang="vi-VN" sz="2800">
              <a:solidFill>
                <a:srgbClr val="0000CC"/>
              </a:solidFill>
            </a:endParaRPr>
          </a:p>
        </p:txBody>
      </p:sp>
      <p:sp>
        <p:nvSpPr>
          <p:cNvPr id="25" name="Rectangle 24">
            <a:extLst>
              <a:ext uri="{FF2B5EF4-FFF2-40B4-BE49-F238E27FC236}">
                <a16:creationId xmlns:a16="http://schemas.microsoft.com/office/drawing/2014/main" id="{797DF48E-66C6-4E93-993B-AB5B8825B11F}"/>
              </a:ext>
            </a:extLst>
          </p:cNvPr>
          <p:cNvSpPr/>
          <p:nvPr/>
        </p:nvSpPr>
        <p:spPr>
          <a:xfrm>
            <a:off x="627405" y="3722005"/>
            <a:ext cx="3533340"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Xét </a:t>
            </a:r>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BCD </a:t>
            </a:r>
            <a:r>
              <a:rPr lang="en-US" sz="2800">
                <a:solidFill>
                  <a:srgbClr val="0000CC"/>
                </a:solidFill>
                <a:latin typeface="Times New Roman" panose="02020603050405020304" pitchFamily="18" charset="0"/>
                <a:ea typeface="Calibri" panose="020F0502020204030204" pitchFamily="34" charset="0"/>
              </a:rPr>
              <a:t>vuông tại </a:t>
            </a:r>
            <a:r>
              <a:rPr lang="en-US" sz="2800" i="1">
                <a:solidFill>
                  <a:srgbClr val="0000CC"/>
                </a:solidFill>
                <a:latin typeface="Times New Roman" panose="02020603050405020304" pitchFamily="18" charset="0"/>
                <a:ea typeface="Calibri" panose="020F0502020204030204" pitchFamily="34" charset="0"/>
              </a:rPr>
              <a:t>C</a:t>
            </a:r>
            <a:endParaRPr lang="vi-VN" sz="2800">
              <a:solidFill>
                <a:srgbClr val="0000CC"/>
              </a:solidFill>
            </a:endParaRPr>
          </a:p>
        </p:txBody>
      </p:sp>
      <p:sp>
        <p:nvSpPr>
          <p:cNvPr id="27" name="Rectangle 26">
            <a:extLst>
              <a:ext uri="{FF2B5EF4-FFF2-40B4-BE49-F238E27FC236}">
                <a16:creationId xmlns:a16="http://schemas.microsoft.com/office/drawing/2014/main" id="{41B8BD30-88A6-4E8A-AADC-7C159AADC825}"/>
              </a:ext>
            </a:extLst>
          </p:cNvPr>
          <p:cNvSpPr/>
          <p:nvPr/>
        </p:nvSpPr>
        <p:spPr>
          <a:xfrm>
            <a:off x="596190" y="4145086"/>
            <a:ext cx="5248553"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rPr>
              <a:t>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CB</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(Định lý Pytago)</a:t>
            </a:r>
            <a:endParaRPr lang="vi-VN" sz="2800">
              <a:solidFill>
                <a:srgbClr val="0000CC"/>
              </a:solidFill>
            </a:endParaRPr>
          </a:p>
        </p:txBody>
      </p:sp>
      <p:sp>
        <p:nvSpPr>
          <p:cNvPr id="30" name="Rectangle 29">
            <a:extLst>
              <a:ext uri="{FF2B5EF4-FFF2-40B4-BE49-F238E27FC236}">
                <a16:creationId xmlns:a16="http://schemas.microsoft.com/office/drawing/2014/main" id="{702FB5F6-8A78-4BC6-B7DA-A14714253D96}"/>
              </a:ext>
            </a:extLst>
          </p:cNvPr>
          <p:cNvSpPr/>
          <p:nvPr/>
        </p:nvSpPr>
        <p:spPr>
          <a:xfrm>
            <a:off x="591938" y="4540871"/>
            <a:ext cx="3265638"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300</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+ 400</a:t>
            </a:r>
            <a:r>
              <a:rPr lang="en-US" sz="2800" baseline="30000">
                <a:solidFill>
                  <a:srgbClr val="0000CC"/>
                </a:solidFill>
                <a:latin typeface="Times New Roman" panose="02020603050405020304" pitchFamily="18" charset="0"/>
                <a:ea typeface="Calibri" panose="020F0502020204030204" pitchFamily="34" charset="0"/>
              </a:rPr>
              <a:t>2</a:t>
            </a:r>
            <a:endParaRPr lang="vi-VN" sz="2800">
              <a:solidFill>
                <a:srgbClr val="0000CC"/>
              </a:solidFill>
            </a:endParaRPr>
          </a:p>
        </p:txBody>
      </p:sp>
      <p:sp>
        <p:nvSpPr>
          <p:cNvPr id="32" name="Rectangle 31">
            <a:extLst>
              <a:ext uri="{FF2B5EF4-FFF2-40B4-BE49-F238E27FC236}">
                <a16:creationId xmlns:a16="http://schemas.microsoft.com/office/drawing/2014/main" id="{EC5F1889-D040-451E-B747-80192BA76639}"/>
              </a:ext>
            </a:extLst>
          </p:cNvPr>
          <p:cNvSpPr/>
          <p:nvPr/>
        </p:nvSpPr>
        <p:spPr>
          <a:xfrm>
            <a:off x="585238" y="4923008"/>
            <a:ext cx="2733441"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250 000</a:t>
            </a:r>
            <a:endParaRPr lang="vi-VN" sz="2800">
              <a:solidFill>
                <a:srgbClr val="0000CC"/>
              </a:solidFill>
            </a:endParaRPr>
          </a:p>
        </p:txBody>
      </p:sp>
      <p:sp>
        <p:nvSpPr>
          <p:cNvPr id="34" name="Rectangle 33">
            <a:extLst>
              <a:ext uri="{FF2B5EF4-FFF2-40B4-BE49-F238E27FC236}">
                <a16:creationId xmlns:a16="http://schemas.microsoft.com/office/drawing/2014/main" id="{6CC9E03B-DF95-44C0-B9EF-970AC99F379E}"/>
              </a:ext>
            </a:extLst>
          </p:cNvPr>
          <p:cNvSpPr/>
          <p:nvPr/>
        </p:nvSpPr>
        <p:spPr>
          <a:xfrm>
            <a:off x="3982529" y="4909361"/>
            <a:ext cx="2353529"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 </a:t>
            </a:r>
            <a:r>
              <a:rPr lang="en-US" sz="2800">
                <a:solidFill>
                  <a:srgbClr val="0000CC"/>
                </a:solidFill>
                <a:latin typeface="Times New Roman" panose="02020603050405020304" pitchFamily="18" charset="0"/>
                <a:ea typeface="Calibri" panose="020F0502020204030204" pitchFamily="34" charset="0"/>
              </a:rPr>
              <a:t>= 500 m</a:t>
            </a:r>
            <a:endParaRPr lang="vi-VN" sz="2800">
              <a:solidFill>
                <a:srgbClr val="0000CC"/>
              </a:solidFill>
            </a:endParaRPr>
          </a:p>
        </p:txBody>
      </p:sp>
      <p:sp>
        <p:nvSpPr>
          <p:cNvPr id="36" name="Rectangle 35">
            <a:extLst>
              <a:ext uri="{FF2B5EF4-FFF2-40B4-BE49-F238E27FC236}">
                <a16:creationId xmlns:a16="http://schemas.microsoft.com/office/drawing/2014/main" id="{593F2329-0FB8-462B-B9E1-5ED0A783B15B}"/>
              </a:ext>
            </a:extLst>
          </p:cNvPr>
          <p:cNvSpPr/>
          <p:nvPr/>
        </p:nvSpPr>
        <p:spPr>
          <a:xfrm>
            <a:off x="550460" y="5398659"/>
            <a:ext cx="9248632"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Vậy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 500 m. 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B </a:t>
            </a:r>
            <a:r>
              <a:rPr lang="en-US" sz="2800">
                <a:solidFill>
                  <a:srgbClr val="0000CC"/>
                </a:solidFill>
                <a:latin typeface="Times New Roman" panose="02020603050405020304" pitchFamily="18" charset="0"/>
                <a:ea typeface="Calibri" panose="020F0502020204030204" pitchFamily="34" charset="0"/>
              </a:rPr>
              <a:t>là 300 m.</a:t>
            </a:r>
            <a:endParaRPr lang="vi-VN" sz="2800">
              <a:solidFill>
                <a:srgbClr val="0000CC"/>
              </a:solidFill>
            </a:endParaRPr>
          </a:p>
        </p:txBody>
      </p:sp>
      <p:sp>
        <p:nvSpPr>
          <p:cNvPr id="39" name="Rectangle 38">
            <a:extLst>
              <a:ext uri="{FF2B5EF4-FFF2-40B4-BE49-F238E27FC236}">
                <a16:creationId xmlns:a16="http://schemas.microsoft.com/office/drawing/2014/main" id="{60D173C2-149E-4139-9314-DE453AED9D09}"/>
              </a:ext>
            </a:extLst>
          </p:cNvPr>
          <p:cNvSpPr/>
          <p:nvPr/>
        </p:nvSpPr>
        <p:spPr>
          <a:xfrm>
            <a:off x="3991187" y="5810113"/>
            <a:ext cx="5080237"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D </a:t>
            </a:r>
            <a:r>
              <a:rPr lang="en-US" sz="2800">
                <a:solidFill>
                  <a:srgbClr val="0000CC"/>
                </a:solidFill>
                <a:latin typeface="Times New Roman" panose="02020603050405020304" pitchFamily="18" charset="0"/>
                <a:ea typeface="Calibri" panose="020F0502020204030204" pitchFamily="34" charset="0"/>
              </a:rPr>
              <a:t>là 400 m</a:t>
            </a:r>
            <a:endParaRPr lang="vi-VN" sz="2800">
              <a:solidFill>
                <a:srgbClr val="0000CC"/>
              </a:solidFill>
            </a:endParaRPr>
          </a:p>
        </p:txBody>
      </p:sp>
      <p:sp>
        <p:nvSpPr>
          <p:cNvPr id="41" name="Rectangle 40">
            <a:extLst>
              <a:ext uri="{FF2B5EF4-FFF2-40B4-BE49-F238E27FC236}">
                <a16:creationId xmlns:a16="http://schemas.microsoft.com/office/drawing/2014/main" id="{A282F91B-03CB-4889-BC4A-3637B5D7ECF5}"/>
              </a:ext>
            </a:extLst>
          </p:cNvPr>
          <p:cNvSpPr/>
          <p:nvPr/>
        </p:nvSpPr>
        <p:spPr>
          <a:xfrm>
            <a:off x="4004537" y="6218199"/>
            <a:ext cx="5123454" cy="527388"/>
          </a:xfrm>
          <a:prstGeom prst="rect">
            <a:avLst/>
          </a:prstGeom>
        </p:spPr>
        <p:txBody>
          <a:bodyPr wrap="none">
            <a:spAutoFit/>
          </a:bodyPr>
          <a:lstStyle/>
          <a:p>
            <a:pPr>
              <a:lnSpc>
                <a:spcPct val="106000"/>
              </a:lnSpc>
              <a:spcAft>
                <a:spcPts val="0"/>
              </a:spcAft>
            </a:pP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3" name="TextBox 12">
            <a:extLst>
              <a:ext uri="{FF2B5EF4-FFF2-40B4-BE49-F238E27FC236}">
                <a16:creationId xmlns:a16="http://schemas.microsoft.com/office/drawing/2014/main" id="{9CE76C6D-39B9-49BB-B71C-6FE612A246EE}"/>
              </a:ext>
            </a:extLst>
          </p:cNvPr>
          <p:cNvSpPr txBox="1"/>
          <p:nvPr/>
        </p:nvSpPr>
        <p:spPr>
          <a:xfrm>
            <a:off x="450375" y="1037230"/>
            <a:ext cx="85571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8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id="{BB51A173-9734-4314-8FB1-79BB49984E53}"/>
              </a:ext>
            </a:extLst>
          </p:cNvPr>
          <p:cNvSpPr txBox="1"/>
          <p:nvPr/>
        </p:nvSpPr>
        <p:spPr>
          <a:xfrm>
            <a:off x="436728" y="2374711"/>
            <a:ext cx="3821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làm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sau:</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B8144E-BC72-491D-801B-40C7E9ACFA73}"/>
              </a:ext>
            </a:extLst>
          </p:cNvPr>
          <p:cNvSpPr txBox="1"/>
          <p:nvPr/>
        </p:nvSpPr>
        <p:spPr>
          <a:xfrm>
            <a:off x="818863" y="2906974"/>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1</a:t>
            </a:r>
            <a:r>
              <a:rPr lang="vi-VN" sz="28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id="{F705084F-AF66-4411-AED8-D25F87F8ABC1}"/>
              </a:ext>
            </a:extLst>
          </p:cNvPr>
          <p:cNvSpPr txBox="1"/>
          <p:nvPr/>
        </p:nvSpPr>
        <p:spPr>
          <a:xfrm>
            <a:off x="859806" y="4408228"/>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2</a:t>
            </a:r>
            <a:r>
              <a:rPr lang="vi-VN" sz="28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8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id="{EA34B91C-D098-40C3-A7E9-E591197DA522}"/>
              </a:ext>
            </a:extLst>
          </p:cNvPr>
          <p:cNvSpPr txBox="1"/>
          <p:nvPr/>
        </p:nvSpPr>
        <p:spPr>
          <a:xfrm>
            <a:off x="573205" y="5841243"/>
            <a:ext cx="66328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giải thích cách làm của bạn Bình.</a:t>
            </a:r>
            <a:endParaRPr lang="vi-VN" sz="28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Tree>
    <p:extLst>
      <p:ext uri="{BB962C8B-B14F-4D97-AF65-F5344CB8AC3E}">
        <p14:creationId xmlns:p14="http://schemas.microsoft.com/office/powerpoint/2010/main" val="4164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
        <p:nvSpPr>
          <p:cNvPr id="19" name="TextBox 18">
            <a:extLst>
              <a:ext uri="{FF2B5EF4-FFF2-40B4-BE49-F238E27FC236}">
                <a16:creationId xmlns:a16="http://schemas.microsoft.com/office/drawing/2014/main" id="{DC42D1C9-8AB7-47A0-AE38-D842EA331687}"/>
              </a:ext>
            </a:extLst>
          </p:cNvPr>
          <p:cNvSpPr txBox="1"/>
          <p:nvPr/>
        </p:nvSpPr>
        <p:spPr>
          <a:xfrm>
            <a:off x="3722172" y="987151"/>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ACB8EAA-75E6-4533-BF22-E6830B4EFE86}"/>
              </a:ext>
            </a:extLst>
          </p:cNvPr>
          <p:cNvSpPr/>
          <p:nvPr/>
        </p:nvSpPr>
        <p:spPr>
          <a:xfrm>
            <a:off x="796120" y="1818902"/>
            <a:ext cx="8006686" cy="2599751"/>
          </a:xfrm>
          <a:prstGeom prst="rect">
            <a:avLst/>
          </a:prstGeom>
        </p:spPr>
        <p:txBody>
          <a:bodyPr wrap="square">
            <a:spAutoFit/>
          </a:bodyPr>
          <a:lstStyle/>
          <a:p>
            <a:pPr>
              <a:lnSpc>
                <a:spcPct val="150000"/>
              </a:lnSpc>
              <a:spcAft>
                <a:spcPts val="1200"/>
              </a:spcAft>
            </a:pPr>
            <a:r>
              <a:rPr lang="en-US" sz="28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và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nên 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bình hành.</a:t>
            </a:r>
            <a:br>
              <a:rPr lang="en-US" sz="2800">
                <a:solidFill>
                  <a:srgbClr val="0000CC"/>
                </a:solidFill>
                <a:latin typeface="Times New Roman" panose="02020603050405020304" pitchFamily="18" charset="0"/>
                <a:ea typeface="Calibri" panose="020F0502020204030204" pitchFamily="34" charset="0"/>
              </a:rPr>
            </a:br>
            <a:r>
              <a:rPr lang="en-US" sz="2800">
                <a:solidFill>
                  <a:srgbClr val="0000CC"/>
                </a:solidFill>
                <a:latin typeface="Times New Roman" panose="02020603050405020304" pitchFamily="18" charset="0"/>
                <a:ea typeface="Calibri" panose="020F0502020204030204" pitchFamily="34" charset="0"/>
              </a:rPr>
              <a:t>Mà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(đường kính của đường tròn) nên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a:t>
            </a:r>
            <a:endParaRPr lang="vi-VN" sz="28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pPr>
              <a:spcAft>
                <a:spcPts val="0"/>
              </a:spcAft>
              <a:tabLst>
                <a:tab pos="62992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hai góc vuông</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524250"/>
            <a:ext cx="8248650" cy="857250"/>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200" y="36766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cạnh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76900"/>
            <a:ext cx="8248650" cy="857250"/>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829300"/>
              <a:ext cx="7143750" cy="523220"/>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các cạnh đối song song</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id="{3C6388A9-41F0-4945-9D0E-F5E4CFC65116}"/>
              </a:ext>
            </a:extLst>
          </p:cNvPr>
          <p:cNvGrpSpPr/>
          <p:nvPr/>
        </p:nvGrpSpPr>
        <p:grpSpPr>
          <a:xfrm>
            <a:off x="2522622" y="3532272"/>
            <a:ext cx="8248650" cy="857250"/>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6FFECAF7-D8BB-43A7-A8A0-47C370742D72}"/>
                </a:ext>
              </a:extLst>
            </p:cNvPr>
            <p:cNvSpPr txBox="1"/>
            <p:nvPr/>
          </p:nvSpPr>
          <p:spPr>
            <a:xfrm>
              <a:off x="2743200" y="36766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3F8617E5-16DD-4EF6-9D84-CDAB4506E269}"/>
              </a:ext>
            </a:extLst>
          </p:cNvPr>
          <p:cNvGrpSpPr/>
          <p:nvPr/>
        </p:nvGrpSpPr>
        <p:grpSpPr>
          <a:xfrm>
            <a:off x="1419727" y="3551322"/>
            <a:ext cx="901365" cy="838200"/>
            <a:chOff x="2037347" y="3543300"/>
            <a:chExt cx="901365" cy="838200"/>
          </a:xfrm>
          <a:solidFill>
            <a:schemeClr val="accent5">
              <a:lumMod val="60000"/>
              <a:lumOff val="40000"/>
            </a:schemeClr>
          </a:solidFill>
        </p:grpSpPr>
        <p:sp>
          <p:nvSpPr>
            <p:cNvPr id="47" name="Oval 46">
              <a:extLst>
                <a:ext uri="{FF2B5EF4-FFF2-40B4-BE49-F238E27FC236}">
                  <a16:creationId xmlns:a16="http://schemas.microsoft.com/office/drawing/2014/main"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id="{D292F2C9-5B8E-45B1-9D73-E6FFF6D267DC}"/>
                </a:ext>
              </a:extLst>
            </p:cNvPr>
            <p:cNvSpPr txBox="1"/>
            <p:nvPr/>
          </p:nvSpPr>
          <p:spPr>
            <a:xfrm>
              <a:off x="2157662"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2</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bằng nhau.</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484146"/>
            <a:ext cx="8248650" cy="954107"/>
            <a:chOff x="2514600" y="3484146"/>
            <a:chExt cx="8934450" cy="954107"/>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199" y="3484146"/>
              <a:ext cx="869824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60859"/>
            <a:ext cx="8248650" cy="954107"/>
            <a:chOff x="2514600" y="5660859"/>
            <a:chExt cx="8934450" cy="954107"/>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660859"/>
              <a:ext cx="864612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247900" y="1138535"/>
            <a:ext cx="9448800" cy="954107"/>
            <a:chOff x="2247900" y="1138535"/>
            <a:chExt cx="9448800" cy="954107"/>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CC11C4-0C10-4BCE-BBE5-979676B71206}"/>
                </a:ext>
              </a:extLst>
            </p:cNvPr>
            <p:cNvSpPr/>
            <p:nvPr/>
          </p:nvSpPr>
          <p:spPr>
            <a:xfrm>
              <a:off x="2790311" y="1330895"/>
              <a:ext cx="4160113" cy="523220"/>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id="{A0DA36B9-F486-4D32-8F9D-4CAB808EBFE2}"/>
              </a:ext>
            </a:extLst>
          </p:cNvPr>
          <p:cNvGrpSpPr/>
          <p:nvPr/>
        </p:nvGrpSpPr>
        <p:grpSpPr>
          <a:xfrm>
            <a:off x="1384300" y="4599071"/>
            <a:ext cx="876300" cy="864691"/>
            <a:chOff x="1390650" y="4591050"/>
            <a:chExt cx="876300" cy="864691"/>
          </a:xfrm>
        </p:grpSpPr>
        <p:sp>
          <p:nvSpPr>
            <p:cNvPr id="49" name="Oval 48">
              <a:extLst>
                <a:ext uri="{FF2B5EF4-FFF2-40B4-BE49-F238E27FC236}">
                  <a16:creationId xmlns:a16="http://schemas.microsoft.com/office/drawing/2014/main"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id="{18E276D5-E5DA-45CD-BA39-B1BCDF7A331E}"/>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id="{87908D9B-8B12-46E1-B230-8186776956F4}"/>
              </a:ext>
            </a:extLst>
          </p:cNvPr>
          <p:cNvGrpSpPr/>
          <p:nvPr/>
        </p:nvGrpSpPr>
        <p:grpSpPr>
          <a:xfrm>
            <a:off x="2503571" y="4625808"/>
            <a:ext cx="8248650" cy="857250"/>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id="{006E3D24-AD22-4B77-907E-A746A5B645FD}"/>
                </a:ext>
              </a:extLst>
            </p:cNvPr>
            <p:cNvSpPr txBox="1"/>
            <p:nvPr/>
          </p:nvSpPr>
          <p:spPr>
            <a:xfrm>
              <a:off x="2724150" y="47815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id="{887ECA15-6353-4C8F-A3D9-F011267AE77E}"/>
              </a:ext>
            </a:extLst>
          </p:cNvPr>
          <p:cNvSpPr/>
          <p:nvPr/>
        </p:nvSpPr>
        <p:spPr>
          <a:xfrm>
            <a:off x="2333111" y="2264345"/>
            <a:ext cx="6704079" cy="584775"/>
          </a:xfrm>
          <a:prstGeom prst="rect">
            <a:avLst/>
          </a:prstGeom>
        </p:spPr>
        <p:txBody>
          <a:bodyPr wrap="none">
            <a:spAutoFit/>
          </a:bodyPr>
          <a:lstStyle/>
          <a:p>
            <a:r>
              <a:rPr lang="en-US" sz="32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32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8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8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7689273" y="1505983"/>
          <a:ext cx="4224765" cy="3315399"/>
        </p:xfrm>
        <a:graphic>
          <a:graphicData uri="http://schemas.openxmlformats.org/presentationml/2006/ole">
            <mc:AlternateContent xmlns:mc="http://schemas.openxmlformats.org/markup-compatibility/2006">
              <mc:Choice xmlns:v="urn:schemas-microsoft-com:vml" Requires="v">
                <p:oleObj spid="_x0000_s1027" name="Bitmap Image" r:id="rId4" imgW="2123810" imgH="1666667" progId="Paint.Picture">
                  <p:embed/>
                </p:oleObj>
              </mc:Choice>
              <mc:Fallback>
                <p:oleObj name="Bitmap Image" r:id="rId4" imgW="2123810" imgH="166666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273" y="1505983"/>
                        <a:ext cx="4224765" cy="331539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E7564B-3D21-496E-9C2D-F554BD81D5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75987" y="930191"/>
            <a:ext cx="1247998" cy="706104"/>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latin typeface="Times New Roman" panose="02020603050405020304" pitchFamily="18" charset="0"/>
                <a:cs typeface="Times New Roman" panose="02020603050405020304" pitchFamily="18" charset="0"/>
              </a:rPr>
              <a:t>Cho biết số đo mỗi góc của tứ giác ABCD ở </a:t>
            </a:r>
            <a:r>
              <a:rPr lang="nl-NL" sz="2800" b="1" i="1">
                <a:latin typeface="Times New Roman" panose="02020603050405020304" pitchFamily="18" charset="0"/>
                <a:cs typeface="Times New Roman" panose="02020603050405020304" pitchFamily="18" charset="0"/>
              </a:rPr>
              <a:t>hình 47.</a:t>
            </a:r>
            <a:r>
              <a:rPr lang="nl-NL"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41FF248-0B74-4110-85E4-3EF3372A7BBB}"/>
              </a:ext>
            </a:extLst>
          </p:cNvPr>
          <p:cNvGrpSpPr/>
          <p:nvPr/>
        </p:nvGrpSpPr>
        <p:grpSpPr>
          <a:xfrm>
            <a:off x="0" y="2271260"/>
            <a:ext cx="7904037" cy="1560173"/>
            <a:chOff x="0" y="1776585"/>
            <a:chExt cx="7904037" cy="1560173"/>
          </a:xfrm>
        </p:grpSpPr>
        <p:grpSp>
          <p:nvGrpSpPr>
            <p:cNvPr id="12" name="Group 11">
              <a:extLst>
                <a:ext uri="{FF2B5EF4-FFF2-40B4-BE49-F238E27FC236}">
                  <a16:creationId xmlns:a16="http://schemas.microsoft.com/office/drawing/2014/main"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EAFFED7E-0442-4679-B14B-485954F4F9D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id="{0FADAB53-96C8-4E92-81AF-AA4E119B3123}"/>
                </a:ext>
              </a:extLst>
            </p:cNvPr>
            <p:cNvSpPr txBox="1"/>
            <p:nvPr/>
          </p:nvSpPr>
          <p:spPr>
            <a:xfrm>
              <a:off x="385012" y="2353845"/>
              <a:ext cx="7475620"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Hình chữ nhật là tứ giác có bốn góc vuông</a:t>
              </a:r>
              <a:endParaRPr lang="vi-VN" sz="32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799E0322-1841-4ED6-8BAD-C50ADC9ABE64}"/>
              </a:ext>
            </a:extLst>
          </p:cNvPr>
          <p:cNvSpPr txBox="1"/>
          <p:nvPr/>
        </p:nvSpPr>
        <p:spPr>
          <a:xfrm>
            <a:off x="462462" y="1486914"/>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nghĩa:</a:t>
            </a:r>
            <a:endParaRPr lang="vi-VN" sz="32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6FAD606E-A53A-4F0A-B19C-2E98083E3558}"/>
              </a:ext>
            </a:extLst>
          </p:cNvPr>
          <p:cNvSpPr>
            <a:spLocks noChangeArrowheads="1"/>
          </p:cNvSpPr>
          <p:nvPr/>
        </p:nvSpPr>
        <p:spPr bwMode="auto">
          <a:xfrm>
            <a:off x="8645236" y="21474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65513"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800" b="1">
                  <a:solidFill>
                    <a:srgbClr val="0000CC"/>
                  </a:solidFill>
                  <a:latin typeface="Times New Roman" panose="02020603050405020304" pitchFamily="18" charset="0"/>
                  <a:cs typeface="Times New Roman" panose="02020603050405020304" pitchFamily="18" charset="0"/>
                </a:rPr>
                <a:t>Tính độ dài cạnh BC</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52500"/>
            <a:chOff x="900309" y="2121068"/>
            <a:chExt cx="10407425" cy="952500"/>
          </a:xfrm>
        </p:grpSpPr>
        <p:sp>
          <p:nvSpPr>
            <p:cNvPr id="5" name="Rectangle 4">
              <a:extLst>
                <a:ext uri="{FF2B5EF4-FFF2-40B4-BE49-F238E27FC236}">
                  <a16:creationId xmlns:a16="http://schemas.microsoft.com/office/drawing/2014/main" id="{B3CC11C4-0C10-4BCE-BBE5-979676B71206}"/>
                </a:ext>
              </a:extLst>
            </p:cNvPr>
            <p:cNvSpPr/>
            <p:nvPr/>
          </p:nvSpPr>
          <p:spPr>
            <a:xfrm>
              <a:off x="1808154" y="2294509"/>
              <a:ext cx="7743851" cy="52322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bình hành ABCD là hình chữ nhật khi nào?</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49720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981950" y="5086350"/>
            <a:ext cx="25336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714500" y="3752850"/>
            <a:ext cx="2628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924800" y="3752850"/>
            <a:ext cx="2609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 2BD</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752600" y="5105400"/>
            <a:ext cx="24574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AC = BD</a:t>
            </a:r>
          </a:p>
        </p:txBody>
      </p:sp>
    </p:spTree>
    <p:extLst>
      <p:ext uri="{BB962C8B-B14F-4D97-AF65-F5344CB8AC3E}">
        <p14:creationId xmlns:p14="http://schemas.microsoft.com/office/powerpoint/2010/main" val="24694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20052"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đường cao AH, I là trung điểm của AC.</a:t>
              </a:r>
            </a:p>
            <a:p>
              <a:r>
                <a:rPr lang="vi-VN" sz="2800" b="1">
                  <a:solidFill>
                    <a:srgbClr val="0000CC"/>
                  </a:solidFill>
                  <a:latin typeface="Times New Roman" panose="02020603050405020304" pitchFamily="18" charset="0"/>
                  <a:cs typeface="Times New Roman" panose="02020603050405020304" pitchFamily="18" charset="0"/>
                </a:rPr>
                <a:t>E đối xứng với H qua I. Tứ giác AHCE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53200" y="49530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086600" y="506730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chữ nhật</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581150" y="375285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067550" y="375285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00200" y="510540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thang vuông</a:t>
            </a:r>
          </a:p>
        </p:txBody>
      </p:sp>
    </p:spTree>
    <p:extLst>
      <p:ext uri="{BB962C8B-B14F-4D97-AF65-F5344CB8AC3E}">
        <p14:creationId xmlns:p14="http://schemas.microsoft.com/office/powerpoint/2010/main" val="34222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1026701"/>
            <a:chOff x="900309" y="2121068"/>
            <a:chExt cx="10407425" cy="102670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446204" y="2142109"/>
                  <a:ext cx="9424375" cy="100566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O là giao điểm của hai đường chéo.</a:t>
                  </a:r>
                </a:p>
                <a:p>
                  <a:r>
                    <a:rPr lang="vi-VN" sz="2800" b="1">
                      <a:solidFill>
                        <a:srgbClr val="0000CC"/>
                      </a:solidFill>
                      <a:latin typeface="Times New Roman" panose="02020603050405020304" pitchFamily="18" charset="0"/>
                      <a:cs typeface="Times New Roman" panose="02020603050405020304" pitchFamily="18" charset="0"/>
                    </a:rPr>
                    <a:t>Biết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𝑨𝑶𝑫</m:t>
                          </m:r>
                        </m:e>
                      </m:acc>
                      <m:r>
                        <a:rPr lang="vi-VN" sz="2800" b="1" i="1" smtClean="0">
                          <a:solidFill>
                            <a:srgbClr val="0000CC"/>
                          </a:solidFill>
                          <a:latin typeface="Cambria Math" panose="02040503050406030204" pitchFamily="18" charset="0"/>
                          <a:cs typeface="Times New Roman" panose="02020603050405020304" pitchFamily="18" charset="0"/>
                        </a:rPr>
                        <m:t>=</m:t>
                      </m:r>
                      <m:sSup>
                        <m:sSupPr>
                          <m:ctrlPr>
                            <a:rPr lang="vi-VN" sz="2800" b="1" i="1" smtClean="0">
                              <a:solidFill>
                                <a:srgbClr val="0000CC"/>
                              </a:solidFill>
                              <a:latin typeface="Cambria Math" panose="02040503050406030204" pitchFamily="18" charset="0"/>
                              <a:cs typeface="Times New Roman" panose="02020603050405020304" pitchFamily="18" charset="0"/>
                            </a:rPr>
                          </m:ctrlPr>
                        </m:sSupPr>
                        <m:e>
                          <m:r>
                            <a:rPr lang="vi-VN" sz="2800" b="1" i="1" smtClean="0">
                              <a:solidFill>
                                <a:srgbClr val="0000CC"/>
                              </a:solidFill>
                              <a:latin typeface="Cambria Math" panose="02040503050406030204" pitchFamily="18" charset="0"/>
                              <a:cs typeface="Times New Roman" panose="02020603050405020304" pitchFamily="18" charset="0"/>
                            </a:rPr>
                            <m:t>𝟓𝟎</m:t>
                          </m:r>
                        </m:e>
                        <m:sup>
                          <m:r>
                            <a:rPr lang="vi-VN" sz="2800" b="1" i="1" smtClean="0">
                              <a:solidFill>
                                <a:srgbClr val="0000CC"/>
                              </a:solidFill>
                              <a:latin typeface="Cambria Math" panose="02040503050406030204" pitchFamily="18" charset="0"/>
                              <a:cs typeface="Times New Roman" panose="02020603050405020304" pitchFamily="18" charset="0"/>
                            </a:rPr>
                            <m:t>𝟎</m:t>
                          </m:r>
                        </m:sup>
                      </m:sSup>
                      <m:r>
                        <a:rPr lang="vi-VN" sz="2800" b="1" i="1" smtClean="0">
                          <a:solidFill>
                            <a:srgbClr val="0000CC"/>
                          </a:solidFill>
                          <a:latin typeface="Cambria Math" panose="02040503050406030204" pitchFamily="18" charset="0"/>
                          <a:cs typeface="Times New Roman" panose="02020603050405020304" pitchFamily="18" charset="0"/>
                        </a:rPr>
                        <m:t> .</m:t>
                      </m:r>
                    </m:oMath>
                  </a14:m>
                  <a:r>
                    <a:rPr lang="vi-VN" sz="2800" b="1">
                      <a:solidFill>
                        <a:srgbClr val="0000CC"/>
                      </a:solidFill>
                      <a:latin typeface="Times New Roman" panose="02020603050405020304" pitchFamily="18" charset="0"/>
                      <a:cs typeface="Times New Roman" panose="02020603050405020304" pitchFamily="18" charset="0"/>
                    </a:rPr>
                    <a:t> Tính số đo góc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𝑨𝑩𝑶</m:t>
                          </m:r>
                        </m:e>
                      </m:acc>
                    </m:oMath>
                  </a14:m>
                  <a:r>
                    <a:rPr lang="vi-VN" sz="2800" b="1">
                      <a:solidFill>
                        <a:srgbClr val="0000CC"/>
                      </a:solidFill>
                      <a:latin typeface="Times New Roman" panose="02020603050405020304" pitchFamily="18" charset="0"/>
                      <a:cs typeface="Times New Roman" panose="02020603050405020304" pitchFamily="18" charset="0"/>
                    </a:rPr>
                    <a:t> ?</a:t>
                  </a:r>
                  <a:endParaRPr lang="fr-FR"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446204" y="2142109"/>
                  <a:ext cx="9424375" cy="1005660"/>
                </a:xfrm>
                <a:prstGeom prst="rect">
                  <a:avLst/>
                </a:prstGeom>
                <a:blipFill>
                  <a:blip r:embed="rId3"/>
                  <a:stretch>
                    <a:fillRect l="-1294" t="-6061" r="-65" b="-12727"/>
                  </a:stretch>
                </a:blipFill>
                <a:ln>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3000" y="367665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86700" y="504825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120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8125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25</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6765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50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0030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90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04009"/>
            <a:ext cx="10407425" cy="969559"/>
            <a:chOff x="900309" y="2104009"/>
            <a:chExt cx="10407425" cy="969559"/>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954107"/>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vuông tại A,gọi M, N, P,Q lần lượt là trung điểm của AB, BC, AC. Tứ giác AMPN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0" y="49911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thang vuông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chữ nhật </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227118"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367646" y="166254"/>
            <a:ext cx="3210790" cy="55245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3830782" y="2812477"/>
            <a:ext cx="6144492" cy="774123"/>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AC = BD</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3830782" y="3765281"/>
            <a:ext cx="6144492" cy="774123"/>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698564" y="3652911"/>
              <a:ext cx="8698247" cy="57940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Tứ giác ABCD là hình chữ nhật</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3811732" y="4670707"/>
            <a:ext cx="6144492" cy="774123"/>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 là trung điểm của BD</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3830782" y="5587743"/>
            <a:ext cx="6144492" cy="774123"/>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783597"/>
              <a:ext cx="8646119"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2725881" y="2791833"/>
            <a:ext cx="911553" cy="798950"/>
            <a:chOff x="1409700" y="2372807"/>
            <a:chExt cx="903774" cy="884743"/>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32424" y="2372807"/>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2725881" y="3755964"/>
            <a:ext cx="911553" cy="777935"/>
            <a:chOff x="1409700" y="3520028"/>
            <a:chExt cx="903774" cy="861472"/>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32424" y="3520028"/>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2706831" y="4622361"/>
            <a:ext cx="883843" cy="767891"/>
            <a:chOff x="1390650" y="4578901"/>
            <a:chExt cx="876300" cy="850349"/>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578901"/>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2706831" y="5531556"/>
            <a:ext cx="916912" cy="785095"/>
            <a:chOff x="1390650" y="5626650"/>
            <a:chExt cx="909087" cy="869400"/>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441864" y="736753"/>
            <a:ext cx="9043554" cy="1815882"/>
            <a:chOff x="2206336" y="1138535"/>
            <a:chExt cx="9448800" cy="1815882"/>
          </a:xfrm>
        </p:grpSpPr>
        <p:sp>
          <p:nvSpPr>
            <p:cNvPr id="7" name="Rectangle 6">
              <a:extLst>
                <a:ext uri="{FF2B5EF4-FFF2-40B4-BE49-F238E27FC236}">
                  <a16:creationId xmlns:a16="http://schemas.microsoft.com/office/drawing/2014/main" id="{EEDFE426-8973-42DC-9AC2-1D49BA9D4EF7}"/>
                </a:ext>
              </a:extLst>
            </p:cNvPr>
            <p:cNvSpPr/>
            <p:nvPr/>
          </p:nvSpPr>
          <p:spPr>
            <a:xfrm>
              <a:off x="2206336" y="1138535"/>
              <a:ext cx="9448800" cy="1815882"/>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2790311" y="1220059"/>
                  <a:ext cx="7137916" cy="1577035"/>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Cho hình thang vuông ABCD có </a:t>
                  </a:r>
                  <a14:m>
                    <m:oMath xmlns:m="http://schemas.openxmlformats.org/officeDocument/2006/math">
                      <m:acc>
                        <m:accPr>
                          <m:chr m:val="̂"/>
                          <m:ctrlPr>
                            <a:rPr lang="fr-FR"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90</m:t>
                          </m:r>
                        </m:e>
                        <m:sup>
                          <m:r>
                            <a:rPr lang="en-US" sz="2800" b="0" i="1" smtClean="0">
                              <a:latin typeface="Cambria Math" panose="02040503050406030204" pitchFamily="18" charset="0"/>
                              <a:cs typeface="Times New Roman" panose="02020603050405020304" pitchFamily="18" charset="0"/>
                            </a:rPr>
                            <m:t>0</m:t>
                          </m:r>
                        </m:sup>
                      </m:sSup>
                    </m:oMath>
                  </a14:m>
                  <a:r>
                    <a:rPr lang="fr-FR" sz="2800" b="1" i="1">
                      <a:latin typeface="Times New Roman" panose="02020603050405020304" pitchFamily="18" charset="0"/>
                      <a:cs typeface="Times New Roman" panose="02020603050405020304" pitchFamily="18" charset="0"/>
                    </a:rPr>
                    <a:t>. </a:t>
                  </a:r>
                </a:p>
                <a:p>
                  <a:r>
                    <a:rPr lang="fr-FR" sz="2800" i="1">
                      <a:latin typeface="Times New Roman" panose="02020603050405020304" pitchFamily="18" charset="0"/>
                      <a:cs typeface="Times New Roman" panose="02020603050405020304" pitchFamily="18" charset="0"/>
                    </a:rPr>
                    <a:t>Gọi M là trung điểm của AC và BM =</a:t>
                  </a:r>
                  <a14:m>
                    <m:oMath xmlns:m="http://schemas.openxmlformats.org/officeDocument/2006/math">
                      <m:f>
                        <m:fPr>
                          <m:ctrlPr>
                            <a:rPr lang="fr-FR"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𝐴𝐶</m:t>
                      </m:r>
                    </m:oMath>
                  </a14:m>
                  <a:endParaRPr lang="fr-FR" sz="2800" i="1">
                    <a:latin typeface="Times New Roman" panose="02020603050405020304" pitchFamily="18" charset="0"/>
                    <a:cs typeface="Times New Roman" panose="02020603050405020304" pitchFamily="18" charset="0"/>
                  </a:endParaRPr>
                </a:p>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2790311" y="1220059"/>
                  <a:ext cx="7137916" cy="1577035"/>
                </a:xfrm>
                <a:prstGeom prst="rect">
                  <a:avLst/>
                </a:prstGeom>
                <a:blipFill>
                  <a:blip r:embed="rId3"/>
                  <a:stretch>
                    <a:fillRect l="-1784" t="-2703" r="-5263" b="-10039"/>
                  </a:stretch>
                </a:blipFill>
              </p:spPr>
              <p:txBody>
                <a:bodyPr/>
                <a:lstStyle/>
                <a:p>
                  <a:r>
                    <a:rPr lang="vi-VN">
                      <a:noFill/>
                    </a:rPr>
                    <a:t> </a:t>
                  </a:r>
                </a:p>
              </p:txBody>
            </p:sp>
          </mc:Fallback>
        </mc:AlternateContent>
      </p:grpSp>
      <p:grpSp>
        <p:nvGrpSpPr>
          <p:cNvPr id="42" name="Group 41">
            <a:extLst>
              <a:ext uri="{FF2B5EF4-FFF2-40B4-BE49-F238E27FC236}">
                <a16:creationId xmlns:a16="http://schemas.microsoft.com/office/drawing/2014/main" id="{3FFB0F33-9967-49EF-A177-15999999DB1F}"/>
              </a:ext>
            </a:extLst>
          </p:cNvPr>
          <p:cNvGrpSpPr/>
          <p:nvPr/>
        </p:nvGrpSpPr>
        <p:grpSpPr>
          <a:xfrm>
            <a:off x="2706831" y="5531557"/>
            <a:ext cx="916912" cy="785095"/>
            <a:chOff x="1390650" y="5626650"/>
            <a:chExt cx="909087" cy="869400"/>
          </a:xfrm>
        </p:grpSpPr>
        <p:sp>
          <p:nvSpPr>
            <p:cNvPr id="43" name="Oval 42">
              <a:extLst>
                <a:ext uri="{FF2B5EF4-FFF2-40B4-BE49-F238E27FC236}">
                  <a16:creationId xmlns:a16="http://schemas.microsoft.com/office/drawing/2014/main" id="{0A5ACF54-1E80-45D5-9917-D82D42BD5DB9}"/>
                </a:ext>
              </a:extLst>
            </p:cNvPr>
            <p:cNvSpPr/>
            <p:nvPr/>
          </p:nvSpPr>
          <p:spPr>
            <a:xfrm>
              <a:off x="1390650" y="5657850"/>
              <a:ext cx="819150" cy="838200"/>
            </a:xfrm>
            <a:prstGeom prst="ellipse">
              <a:avLst/>
            </a:prstGeom>
            <a:solidFill>
              <a:schemeClr val="accent5">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77775E7A-A5EF-4D26-8780-2E517B114CDD}"/>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66D9E4C0-7E3D-4EC8-9BBB-8047DAAE5CCB}"/>
              </a:ext>
            </a:extLst>
          </p:cNvPr>
          <p:cNvGrpSpPr/>
          <p:nvPr/>
        </p:nvGrpSpPr>
        <p:grpSpPr>
          <a:xfrm>
            <a:off x="3844632" y="5587738"/>
            <a:ext cx="6144492" cy="774123"/>
            <a:chOff x="2514600" y="5676900"/>
            <a:chExt cx="8934450" cy="857250"/>
          </a:xfrm>
          <a:solidFill>
            <a:schemeClr val="accent5">
              <a:lumMod val="60000"/>
              <a:lumOff val="40000"/>
            </a:schemeClr>
          </a:solidFill>
        </p:grpSpPr>
        <p:sp>
          <p:nvSpPr>
            <p:cNvPr id="46" name="Rectangle: Rounded Corners 45">
              <a:extLst>
                <a:ext uri="{FF2B5EF4-FFF2-40B4-BE49-F238E27FC236}">
                  <a16:creationId xmlns:a16="http://schemas.microsoft.com/office/drawing/2014/main" id="{DF8CF237-DE54-4C86-96BD-E9AD68B2BF72}"/>
                </a:ext>
              </a:extLst>
            </p:cNvPr>
            <p:cNvSpPr/>
            <p:nvPr/>
          </p:nvSpPr>
          <p:spPr>
            <a:xfrm>
              <a:off x="2514600" y="567690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0C6C6C6B-4591-4916-94AB-342CE7CA2DC5}"/>
                </a:ext>
              </a:extLst>
            </p:cNvPr>
            <p:cNvSpPr txBox="1"/>
            <p:nvPr/>
          </p:nvSpPr>
          <p:spPr>
            <a:xfrm>
              <a:off x="2743200" y="5783597"/>
              <a:ext cx="8646119" cy="579404"/>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2000"/>
                                        <p:tgtEl>
                                          <p:spTgt spid="42"/>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275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818259"/>
            <a:ext cx="10407425" cy="1384995"/>
            <a:chOff x="900309" y="2104009"/>
            <a:chExt cx="10407425" cy="1384995"/>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1384995"/>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Tứ giác ABCD, có E, F, G, H là trung điểm của các cạnh AB, BC, CD, DA. Tứ giác ABCD cần thêm điều kiện gì để tứ giác EFGH là hình chữ nhật?</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1365082"/>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17859"/>
            <a:ext cx="1050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24691" y="2517859"/>
            <a:ext cx="1025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8786" y="364720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AB // CD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 BD</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AB = BC</a:t>
            </a:r>
          </a:p>
        </p:txBody>
      </p:sp>
    </p:spTree>
    <p:extLst>
      <p:ext uri="{BB962C8B-B14F-4D97-AF65-F5344CB8AC3E}">
        <p14:creationId xmlns:p14="http://schemas.microsoft.com/office/powerpoint/2010/main" val="33755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2548A-C78E-4440-9152-3E86D9613F64}"/>
              </a:ext>
            </a:extLst>
          </p:cNvPr>
          <p:cNvSpPr/>
          <p:nvPr/>
        </p:nvSpPr>
        <p:spPr>
          <a:xfrm>
            <a:off x="2387599" y="1373289"/>
            <a:ext cx="7399868" cy="369716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8DFDE76-B00E-48A5-BFDB-24652C11824C}"/>
              </a:ext>
            </a:extLst>
          </p:cNvPr>
          <p:cNvSpPr/>
          <p:nvPr/>
        </p:nvSpPr>
        <p:spPr>
          <a:xfrm>
            <a:off x="3503641" y="474388"/>
            <a:ext cx="5083123" cy="651717"/>
          </a:xfrm>
          <a:prstGeom prst="rect">
            <a:avLst/>
          </a:prstGeom>
        </p:spPr>
        <p:txBody>
          <a:bodyPr wrap="none">
            <a:spAutoFit/>
          </a:bodyPr>
          <a:lstStyle/>
          <a:p>
            <a:pPr algn="ctr">
              <a:lnSpc>
                <a:spcPct val="106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latin typeface="Times New Roman" panose="02020603050405020304" pitchFamily="18" charset="0"/>
                <a:cs typeface="Times New Roman" panose="02020603050405020304" pitchFamily="18" charset="0"/>
              </a:rPr>
              <a:t>Ở Hình 48, tứ giác nào là hình chữ nhật? </a:t>
            </a:r>
            <a:r>
              <a:rPr lang="en-US" sz="3200" err="1">
                <a:latin typeface="Times New Roman" panose="02020603050405020304" pitchFamily="18" charset="0"/>
                <a:cs typeface="Times New Roman" panose="02020603050405020304" pitchFamily="18" charset="0"/>
              </a:rPr>
              <a:t>Vì</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sao</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7" name="Parallelogram 16">
            <a:extLst>
              <a:ext uri="{FF2B5EF4-FFF2-40B4-BE49-F238E27FC236}">
                <a16:creationId xmlns:a16="http://schemas.microsoft.com/office/drawing/2014/main" id="{209FADEF-18EA-4682-B310-9694B40A6109}"/>
              </a:ext>
            </a:extLst>
          </p:cNvPr>
          <p:cNvSpPr/>
          <p:nvPr/>
        </p:nvSpPr>
        <p:spPr>
          <a:xfrm>
            <a:off x="280112" y="96818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7BB98CF3-9642-4DD1-A6BA-A9D2B635BE58}"/>
              </a:ext>
            </a:extLst>
          </p:cNvPr>
          <p:cNvGrpSpPr/>
          <p:nvPr/>
        </p:nvGrpSpPr>
        <p:grpSpPr>
          <a:xfrm>
            <a:off x="7474364" y="971032"/>
            <a:ext cx="3553725" cy="4935880"/>
            <a:chOff x="7474364" y="971032"/>
            <a:chExt cx="3553725" cy="4935880"/>
          </a:xfrm>
        </p:grpSpPr>
        <p:grpSp>
          <p:nvGrpSpPr>
            <p:cNvPr id="11" name="Group 10">
              <a:extLst>
                <a:ext uri="{FF2B5EF4-FFF2-40B4-BE49-F238E27FC236}">
                  <a16:creationId xmlns:a16="http://schemas.microsoft.com/office/drawing/2014/main"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a:extLst>
                  <a:ext uri="{FF2B5EF4-FFF2-40B4-BE49-F238E27FC236}">
                    <a16:creationId xmlns:a16="http://schemas.microsoft.com/office/drawing/2014/main"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lowchart: Process 18">
                <a:extLst>
                  <a:ext uri="{FF2B5EF4-FFF2-40B4-BE49-F238E27FC236}">
                    <a16:creationId xmlns:a16="http://schemas.microsoft.com/office/drawing/2014/main"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lowchart: Process 19">
                <a:extLst>
                  <a:ext uri="{FF2B5EF4-FFF2-40B4-BE49-F238E27FC236}">
                    <a16:creationId xmlns:a16="http://schemas.microsoft.com/office/drawing/2014/main"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Process 20">
                <a:extLst>
                  <a:ext uri="{FF2B5EF4-FFF2-40B4-BE49-F238E27FC236}">
                    <a16:creationId xmlns:a16="http://schemas.microsoft.com/office/drawing/2014/main"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00B52BD2-1341-4C7E-83AE-C7B95E61F1C4}"/>
                </a:ext>
              </a:extLst>
            </p:cNvPr>
            <p:cNvSpPr txBox="1"/>
            <p:nvPr/>
          </p:nvSpPr>
          <p:spPr>
            <a:xfrm>
              <a:off x="7474364" y="971032"/>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a:t>
              </a:r>
              <a:endParaRPr lang="vi-VN" sz="32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AF88626-1DC1-4ED2-97AA-FE69E03A7E8D}"/>
                </a:ext>
              </a:extLst>
            </p:cNvPr>
            <p:cNvSpPr txBox="1"/>
            <p:nvPr/>
          </p:nvSpPr>
          <p:spPr>
            <a:xfrm>
              <a:off x="10509393" y="104398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N</a:t>
              </a:r>
              <a:endParaRPr lang="vi-VN" sz="32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7A5218E-286A-49C9-BBFC-20389B2A0FBD}"/>
                </a:ext>
              </a:extLst>
            </p:cNvPr>
            <p:cNvSpPr txBox="1"/>
            <p:nvPr/>
          </p:nvSpPr>
          <p:spPr>
            <a:xfrm>
              <a:off x="10551434" y="257850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a:t>
              </a:r>
              <a:endParaRPr lang="vi-VN" sz="32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AFB495A-6F4B-4345-880A-79CA2A6B83B5}"/>
                </a:ext>
              </a:extLst>
            </p:cNvPr>
            <p:cNvSpPr txBox="1"/>
            <p:nvPr/>
          </p:nvSpPr>
          <p:spPr>
            <a:xfrm>
              <a:off x="7577006" y="2515437"/>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Q</a:t>
              </a:r>
              <a:endParaRPr lang="vi-VN" sz="32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362AD67-0427-48AB-A869-5B02C18A4A33}"/>
                </a:ext>
              </a:extLst>
            </p:cNvPr>
            <p:cNvSpPr txBox="1"/>
            <p:nvPr/>
          </p:nvSpPr>
          <p:spPr>
            <a:xfrm>
              <a:off x="8961306" y="27567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2EB269D-A3D4-437D-B793-BA1A7686BCB6}"/>
                </a:ext>
              </a:extLst>
            </p:cNvPr>
            <p:cNvSpPr txBox="1"/>
            <p:nvPr/>
          </p:nvSpPr>
          <p:spPr>
            <a:xfrm>
              <a:off x="9151806" y="53221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D640948-61C6-4D3B-840F-54A6C2E6D746}"/>
              </a:ext>
            </a:extLst>
          </p:cNvPr>
          <p:cNvGrpSpPr/>
          <p:nvPr/>
        </p:nvGrpSpPr>
        <p:grpSpPr>
          <a:xfrm>
            <a:off x="7524132" y="3289879"/>
            <a:ext cx="4812279" cy="2258065"/>
            <a:chOff x="7524132" y="3289879"/>
            <a:chExt cx="4812279" cy="2258065"/>
          </a:xfrm>
        </p:grpSpPr>
        <p:grpSp>
          <p:nvGrpSpPr>
            <p:cNvPr id="32" name="Group 31">
              <a:extLst>
                <a:ext uri="{FF2B5EF4-FFF2-40B4-BE49-F238E27FC236}">
                  <a16:creationId xmlns:a16="http://schemas.microsoft.com/office/drawing/2014/main"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Process 29">
                <a:extLst>
                  <a:ext uri="{FF2B5EF4-FFF2-40B4-BE49-F238E27FC236}">
                    <a16:creationId xmlns:a16="http://schemas.microsoft.com/office/drawing/2014/main"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Process 30">
                <a:extLst>
                  <a:ext uri="{FF2B5EF4-FFF2-40B4-BE49-F238E27FC236}">
                    <a16:creationId xmlns:a16="http://schemas.microsoft.com/office/drawing/2014/main"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3" name="TextBox 32">
              <a:extLst>
                <a:ext uri="{FF2B5EF4-FFF2-40B4-BE49-F238E27FC236}">
                  <a16:creationId xmlns:a16="http://schemas.microsoft.com/office/drawing/2014/main" id="{35C284DB-FF0C-431B-ACD6-BAB24BB0A751}"/>
                </a:ext>
              </a:extLst>
            </p:cNvPr>
            <p:cNvSpPr txBox="1"/>
            <p:nvPr/>
          </p:nvSpPr>
          <p:spPr>
            <a:xfrm>
              <a:off x="7524132" y="331476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a:t>
              </a:r>
              <a:endParaRPr lang="vi-VN" sz="32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38885C7-3FCD-4311-AA30-3034FA1251C9}"/>
                </a:ext>
              </a:extLst>
            </p:cNvPr>
            <p:cNvSpPr txBox="1"/>
            <p:nvPr/>
          </p:nvSpPr>
          <p:spPr>
            <a:xfrm>
              <a:off x="11243936" y="328987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a:t>
              </a:r>
              <a:endParaRPr lang="vi-VN" sz="32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1A42CDD-08C6-405F-8A9D-BCF2BCD19A6A}"/>
                </a:ext>
              </a:extLst>
            </p:cNvPr>
            <p:cNvSpPr txBox="1"/>
            <p:nvPr/>
          </p:nvSpPr>
          <p:spPr>
            <a:xfrm>
              <a:off x="11859756" y="4757895"/>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a:t>
              </a:r>
              <a:endParaRPr lang="vi-VN" sz="32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CA45824-CB17-48B3-B240-C849AC0E5FF2}"/>
                </a:ext>
              </a:extLst>
            </p:cNvPr>
            <p:cNvSpPr txBox="1"/>
            <p:nvPr/>
          </p:nvSpPr>
          <p:spPr>
            <a:xfrm>
              <a:off x="7561454" y="496316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endParaRPr lang="vi-VN" sz="32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EF1DAE6-9F0F-47DC-B85B-F44A1252F439}"/>
                </a:ext>
              </a:extLst>
            </p:cNvPr>
            <p:cNvSpPr txBox="1"/>
            <p:nvPr/>
          </p:nvSpPr>
          <p:spPr>
            <a:xfrm rot="456340">
              <a:off x="10497488" y="3756411"/>
              <a:ext cx="97294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102</a:t>
              </a:r>
              <a:r>
                <a:rPr lang="en-US" sz="2800" b="1" baseline="30000">
                  <a:latin typeface="Times New Roman" panose="02020603050405020304" pitchFamily="18" charset="0"/>
                  <a:cs typeface="Times New Roman" panose="02020603050405020304" pitchFamily="18" charset="0"/>
                </a:rPr>
                <a:t>0</a:t>
              </a:r>
              <a:endParaRPr lang="vi-VN" sz="28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id="{12E88B71-6A02-4624-A25D-B86273C2C53D}"/>
              </a:ext>
            </a:extLst>
          </p:cNvPr>
          <p:cNvSpPr txBox="1"/>
          <p:nvPr/>
        </p:nvSpPr>
        <p:spPr>
          <a:xfrm>
            <a:off x="10635632" y="5740460"/>
            <a:ext cx="1975468" cy="523220"/>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Hình</a:t>
            </a:r>
            <a:r>
              <a:rPr lang="en-US" sz="2800" b="1">
                <a:latin typeface="Times New Roman" panose="02020603050405020304" pitchFamily="18" charset="0"/>
                <a:cs typeface="Times New Roman" panose="02020603050405020304" pitchFamily="18" charset="0"/>
              </a:rPr>
              <a:t> 48</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DA56400-292B-4738-896E-99D4326F4967}"/>
                  </a:ext>
                </a:extLst>
              </p:cNvPr>
              <p:cNvSpPr txBox="1"/>
              <p:nvPr/>
            </p:nvSpPr>
            <p:spPr>
              <a:xfrm>
                <a:off x="685800" y="1689100"/>
                <a:ext cx="5778500" cy="1830245"/>
              </a:xfrm>
              <a:prstGeom prst="rect">
                <a:avLst/>
              </a:prstGeom>
              <a:noFill/>
            </p:spPr>
            <p:txBody>
              <a:bodyPr wrap="square" rtlCol="0">
                <a:spAutoFit/>
              </a:bodyPr>
              <a:lstStyle/>
              <a:p>
                <a:pPr/>
                <a:r>
                  <a:rPr lang="fr-FR" sz="2800">
                    <a:latin typeface="Times New Roman" panose="02020603050405020304" pitchFamily="18" charset="0"/>
                    <a:cs typeface="Times New Roman" panose="02020603050405020304" pitchFamily="18" charset="0"/>
                  </a:rPr>
                  <a:t>Ở </a:t>
                </a:r>
                <a:r>
                  <a:rPr lang="fr-FR" sz="2800" err="1">
                    <a:latin typeface="Times New Roman" panose="02020603050405020304" pitchFamily="18" charset="0"/>
                    <a:cs typeface="Times New Roman" panose="02020603050405020304" pitchFamily="18" charset="0"/>
                  </a:rPr>
                  <a:t>Hình</a:t>
                </a:r>
                <a:r>
                  <a:rPr lang="fr-FR" sz="2800">
                    <a:latin typeface="Times New Roman" panose="02020603050405020304" pitchFamily="18" charset="0"/>
                    <a:cs typeface="Times New Roman" panose="02020603050405020304" pitchFamily="18" charset="0"/>
                  </a:rPr>
                  <a:t> 48 a, ta </a:t>
                </a:r>
                <a:r>
                  <a:rPr lang="fr-FR" sz="2800" err="1">
                    <a:latin typeface="Times New Roman" panose="02020603050405020304" pitchFamily="18" charset="0"/>
                    <a:cs typeface="Times New Roman" panose="02020603050405020304" pitchFamily="18" charset="0"/>
                  </a:rPr>
                  <a:t>có</a:t>
                </a:r>
                <a:r>
                  <a:rPr lang="fr-FR" sz="2800">
                    <a:latin typeface="Times New Roman" panose="02020603050405020304" pitchFamily="18" charset="0"/>
                    <a:cs typeface="Times New Roman" panose="02020603050405020304" pitchFamily="18" charset="0"/>
                  </a:rPr>
                  <a:t/>
                </a:r>
                <a:br>
                  <a:rPr lang="fr-FR" sz="28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800" i="1">
                              <a:latin typeface="Cambria Math" panose="02040503050406030204" pitchFamily="18" charset="0"/>
                            </a:rPr>
                          </m:ctrlPr>
                        </m:accPr>
                        <m:e>
                          <m:r>
                            <a:rPr lang="nl-NL" sz="2800" i="1">
                              <a:latin typeface="Cambria Math" panose="02040503050406030204" pitchFamily="18" charset="0"/>
                            </a:rPr>
                            <m:t>𝑀</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𝑁</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𝑃</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𝑄</m:t>
                          </m:r>
                        </m:e>
                      </m:acc>
                      <m:r>
                        <a:rPr lang="nl-NL" sz="2800" i="1">
                          <a:latin typeface="Cambria Math" panose="02040503050406030204" pitchFamily="18" charset="0"/>
                        </a:rPr>
                        <m:t>=</m:t>
                      </m:r>
                      <m:sSup>
                        <m:sSupPr>
                          <m:ctrlPr>
                            <a:rPr lang="vi-VN" sz="2800" i="1">
                              <a:latin typeface="Cambria Math" panose="02040503050406030204" pitchFamily="18" charset="0"/>
                            </a:rPr>
                          </m:ctrlPr>
                        </m:sSupPr>
                        <m:e>
                          <m:r>
                            <a:rPr lang="nl-NL" sz="2800" i="1">
                              <a:latin typeface="Cambria Math" panose="02040503050406030204" pitchFamily="18" charset="0"/>
                            </a:rPr>
                            <m:t>90</m:t>
                          </m:r>
                        </m:e>
                        <m:sup>
                          <m:r>
                            <a:rPr lang="nl-NL" sz="2800" i="1">
                              <a:latin typeface="Cambria Math" panose="02040503050406030204" pitchFamily="18" charset="0"/>
                            </a:rPr>
                            <m:t>0</m:t>
                          </m:r>
                        </m:sup>
                      </m:sSup>
                    </m:oMath>
                  </m:oMathPara>
                </a14:m>
                <a:endParaRPr lang="fr-FR" sz="2800">
                  <a:latin typeface="Times New Roman" panose="02020603050405020304" pitchFamily="18" charset="0"/>
                  <a:cs typeface="Times New Roman" panose="02020603050405020304" pitchFamily="18" charset="0"/>
                </a:endParaRPr>
              </a:p>
              <a:p>
                <a:r>
                  <a:rPr lang="fr-FR" sz="2800" err="1">
                    <a:latin typeface="Times New Roman" panose="02020603050405020304" pitchFamily="18" charset="0"/>
                    <a:cs typeface="Times New Roman" panose="02020603050405020304" pitchFamily="18" charset="0"/>
                  </a:rPr>
                  <a:t>nên</a:t>
                </a:r>
                <a:r>
                  <a:rPr lang="fr-FR"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𝑀</m:t>
                        </m:r>
                      </m:e>
                    </m:acc>
                    <m:r>
                      <a:rPr lang="fr-FR" sz="2800" i="1">
                        <a:latin typeface="Cambria Math" panose="02040503050406030204" pitchFamily="18" charset="0"/>
                      </a:rPr>
                      <m:t>,</m:t>
                    </m:r>
                    <m:acc>
                      <m:accPr>
                        <m:chr m:val="̂"/>
                        <m:ctrlPr>
                          <a:rPr lang="vi-VN" sz="2800" i="1">
                            <a:latin typeface="Cambria Math" panose="02040503050406030204" pitchFamily="18" charset="0"/>
                          </a:rPr>
                        </m:ctrlPr>
                      </m:accPr>
                      <m:e>
                        <m:r>
                          <a:rPr lang="en-US" sz="2800" i="1">
                            <a:latin typeface="Cambria Math" panose="02040503050406030204" pitchFamily="18" charset="0"/>
                          </a:rPr>
                          <m:t>𝑁</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𝑃</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𝑄</m:t>
                        </m:r>
                      </m:e>
                    </m:acc>
                  </m:oMath>
                </a14:m>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đều</a:t>
                </a:r>
                <a:r>
                  <a:rPr lang="fr-FR" sz="2800">
                    <a:latin typeface="Times New Roman" panose="02020603050405020304" pitchFamily="18" charset="0"/>
                    <a:cs typeface="Times New Roman" panose="02020603050405020304" pitchFamily="18" charset="0"/>
                  </a:rPr>
                  <a:t> là </a:t>
                </a:r>
                <a:r>
                  <a:rPr lang="fr-FR" sz="2800" err="1">
                    <a:latin typeface="Times New Roman" panose="02020603050405020304" pitchFamily="18" charset="0"/>
                    <a:cs typeface="Times New Roman" panose="02020603050405020304" pitchFamily="18" charset="0"/>
                  </a:rPr>
                  <a:t>góc</a:t>
                </a:r>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vuông</a:t>
                </a:r>
                <a:r>
                  <a:rPr lang="fr-FR"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MNPQ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DDA56400-292B-4738-896E-99D4326F4967}"/>
                  </a:ext>
                </a:extLst>
              </p:cNvPr>
              <p:cNvSpPr txBox="1">
                <a:spLocks noRot="1" noChangeAspect="1" noMove="1" noResize="1" noEditPoints="1" noAdjustHandles="1" noChangeArrowheads="1" noChangeShapeType="1" noTextEdit="1"/>
              </p:cNvSpPr>
              <p:nvPr/>
            </p:nvSpPr>
            <p:spPr>
              <a:xfrm>
                <a:off x="685800" y="1689100"/>
                <a:ext cx="5778500" cy="1830245"/>
              </a:xfrm>
              <a:prstGeom prst="rect">
                <a:avLst/>
              </a:prstGeom>
              <a:blipFill>
                <a:blip r:embed="rId5"/>
                <a:stretch>
                  <a:fillRect l="-2218" t="-3333" r="-1162" b="-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6EDBF05-E974-4087-8C80-5CEC22272969}"/>
                  </a:ext>
                </a:extLst>
              </p:cNvPr>
              <p:cNvSpPr txBox="1"/>
              <p:nvPr/>
            </p:nvSpPr>
            <p:spPr>
              <a:xfrm>
                <a:off x="1752600" y="3810000"/>
                <a:ext cx="5410200" cy="226985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 102</a:t>
                </a:r>
                <a:r>
                  <a:rPr lang="en-US" sz="2800" i="1" baseline="30000">
                    <a:latin typeface="Times New Roman" panose="02020603050405020304" pitchFamily="18" charset="0"/>
                    <a:cs typeface="Times New Roman" panose="02020603050405020304" pitchFamily="18" charset="0"/>
                  </a:rPr>
                  <a:t>0</a:t>
                </a:r>
                <a:r>
                  <a:rPr lang="en-US" sz="2800" i="1">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nên</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vuông</a:t>
                </a:r>
                <a:r>
                  <a:rPr lang="en-US"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GHIK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06EDBF05-E974-4087-8C80-5CEC22272969}"/>
                  </a:ext>
                </a:extLst>
              </p:cNvPr>
              <p:cNvSpPr txBox="1">
                <a:spLocks noRot="1" noChangeAspect="1" noMove="1" noResize="1" noEditPoints="1" noAdjustHandles="1" noChangeArrowheads="1" noChangeShapeType="1" noTextEdit="1"/>
              </p:cNvSpPr>
              <p:nvPr/>
            </p:nvSpPr>
            <p:spPr>
              <a:xfrm>
                <a:off x="1752600" y="3810000"/>
                <a:ext cx="5410200" cy="2269852"/>
              </a:xfrm>
              <a:prstGeom prst="rect">
                <a:avLst/>
              </a:prstGeom>
              <a:blipFill>
                <a:blip r:embed="rId6"/>
                <a:stretch>
                  <a:fillRect l="-2368" t="-2151"/>
                </a:stretch>
              </a:blipFill>
            </p:spPr>
            <p:txBody>
              <a:bodyPr/>
              <a:lstStyle/>
              <a:p>
                <a:r>
                  <a:rPr lang="vi-VN">
                    <a:noFill/>
                  </a:rPr>
                  <a:t> </a:t>
                </a:r>
              </a:p>
            </p:txBody>
          </p:sp>
        </mc:Fallback>
      </mc:AlternateContent>
      <p:sp>
        <p:nvSpPr>
          <p:cNvPr id="47" name="Arrow: Pentagon 46">
            <a:extLst>
              <a:ext uri="{FF2B5EF4-FFF2-40B4-BE49-F238E27FC236}">
                <a16:creationId xmlns:a16="http://schemas.microsoft.com/office/drawing/2014/main" id="{E586B9C3-6C09-44AC-A7A9-49D083999534}"/>
              </a:ext>
            </a:extLst>
          </p:cNvPr>
          <p:cNvSpPr/>
          <p:nvPr/>
        </p:nvSpPr>
        <p:spPr>
          <a:xfrm>
            <a:off x="1435100" y="5969000"/>
            <a:ext cx="1435100" cy="5588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err="1">
                <a:latin typeface="Times New Roman" panose="02020603050405020304" pitchFamily="18" charset="0"/>
                <a:cs typeface="Times New Roman" panose="02020603050405020304" pitchFamily="18" charset="0"/>
              </a:rPr>
              <a:t>Chú</a:t>
            </a:r>
            <a:r>
              <a:rPr lang="en-US" sz="3200" b="1" i="1">
                <a:latin typeface="Times New Roman" panose="02020603050405020304" pitchFamily="18" charset="0"/>
                <a:cs typeface="Times New Roman" panose="02020603050405020304" pitchFamily="18" charset="0"/>
              </a:rPr>
              <a:t> ý</a:t>
            </a:r>
            <a:endParaRPr lang="vi-VN" sz="32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D1E77C00-A8AC-4F03-BBAD-3B56D9A35532}"/>
              </a:ext>
            </a:extLst>
          </p:cNvPr>
          <p:cNvSpPr txBox="1"/>
          <p:nvPr/>
        </p:nvSpPr>
        <p:spPr>
          <a:xfrm>
            <a:off x="2921000" y="6032500"/>
            <a:ext cx="6477000" cy="523220"/>
          </a:xfrm>
          <a:prstGeom prst="rect">
            <a:avLst/>
          </a:prstGeom>
          <a:solidFill>
            <a:schemeClr val="accent6">
              <a:lumMod val="40000"/>
              <a:lumOff val="60000"/>
            </a:schemeClr>
          </a:solidFill>
        </p:spPr>
        <p:txBody>
          <a:bodyPr wrap="square" rtlCol="0">
            <a:spAutoFit/>
          </a:bodyPr>
          <a:lstStyle/>
          <a:p>
            <a:r>
              <a:rPr lang="en-US" sz="2800" b="1" i="1" err="1">
                <a:solidFill>
                  <a:srgbClr val="0000CC"/>
                </a:solidFill>
              </a:rPr>
              <a:t>Tứ</a:t>
            </a:r>
            <a:r>
              <a:rPr lang="en-US" sz="2800" b="1" i="1">
                <a:solidFill>
                  <a:srgbClr val="0000CC"/>
                </a:solidFill>
              </a:rPr>
              <a:t> </a:t>
            </a:r>
            <a:r>
              <a:rPr lang="en-US" sz="2800" b="1" i="1" err="1">
                <a:solidFill>
                  <a:srgbClr val="0000CC"/>
                </a:solidFill>
              </a:rPr>
              <a:t>giác</a:t>
            </a:r>
            <a:r>
              <a:rPr lang="en-US" sz="2800" b="1" i="1">
                <a:solidFill>
                  <a:srgbClr val="0000CC"/>
                </a:solidFill>
              </a:rPr>
              <a:t> </a:t>
            </a:r>
            <a:r>
              <a:rPr lang="en-US" sz="2800" b="1" i="1" err="1">
                <a:solidFill>
                  <a:srgbClr val="0000CC"/>
                </a:solidFill>
              </a:rPr>
              <a:t>có</a:t>
            </a:r>
            <a:r>
              <a:rPr lang="en-US" sz="2800" b="1" i="1">
                <a:solidFill>
                  <a:srgbClr val="0000CC"/>
                </a:solidFill>
              </a:rPr>
              <a:t> </a:t>
            </a:r>
            <a:r>
              <a:rPr lang="en-US" sz="2800" b="1" i="1" err="1">
                <a:solidFill>
                  <a:srgbClr val="0000CC"/>
                </a:solidFill>
              </a:rPr>
              <a:t>ba</a:t>
            </a:r>
            <a:r>
              <a:rPr lang="en-US" sz="2800" b="1" i="1">
                <a:solidFill>
                  <a:srgbClr val="0000CC"/>
                </a:solidFill>
              </a:rPr>
              <a:t> </a:t>
            </a:r>
            <a:r>
              <a:rPr lang="en-US" sz="2800" b="1" i="1" err="1">
                <a:solidFill>
                  <a:srgbClr val="0000CC"/>
                </a:solidFill>
              </a:rPr>
              <a:t>góc</a:t>
            </a:r>
            <a:r>
              <a:rPr lang="en-US" sz="2800" b="1" i="1">
                <a:solidFill>
                  <a:srgbClr val="0000CC"/>
                </a:solidFill>
              </a:rPr>
              <a:t> </a:t>
            </a:r>
            <a:r>
              <a:rPr lang="en-US" sz="2800" b="1" i="1" err="1">
                <a:solidFill>
                  <a:srgbClr val="0000CC"/>
                </a:solidFill>
              </a:rPr>
              <a:t>vuông</a:t>
            </a:r>
            <a:r>
              <a:rPr lang="en-US" sz="2800" b="1" i="1">
                <a:solidFill>
                  <a:srgbClr val="0000CC"/>
                </a:solidFill>
              </a:rPr>
              <a:t> </a:t>
            </a:r>
            <a:r>
              <a:rPr lang="en-US" sz="2800" b="1" i="1" err="1">
                <a:solidFill>
                  <a:srgbClr val="0000CC"/>
                </a:solidFill>
              </a:rPr>
              <a:t>là</a:t>
            </a:r>
            <a:r>
              <a:rPr lang="en-US" sz="2800" b="1" i="1">
                <a:solidFill>
                  <a:srgbClr val="0000CC"/>
                </a:solidFill>
              </a:rPr>
              <a:t> </a:t>
            </a:r>
            <a:r>
              <a:rPr lang="en-US" sz="2800" b="1" i="1" err="1">
                <a:solidFill>
                  <a:srgbClr val="0000CC"/>
                </a:solidFill>
              </a:rPr>
              <a:t>hình</a:t>
            </a:r>
            <a:r>
              <a:rPr lang="en-US" sz="2800" b="1" i="1">
                <a:solidFill>
                  <a:srgbClr val="0000CC"/>
                </a:solidFill>
              </a:rPr>
              <a:t> </a:t>
            </a:r>
            <a:r>
              <a:rPr lang="en-US" sz="2800" b="1" i="1" err="1">
                <a:solidFill>
                  <a:srgbClr val="0000CC"/>
                </a:solidFill>
              </a:rPr>
              <a:t>chữ</a:t>
            </a:r>
            <a:r>
              <a:rPr lang="en-US" sz="2800" b="1" i="1">
                <a:solidFill>
                  <a:srgbClr val="0000CC"/>
                </a:solidFill>
              </a:rPr>
              <a:t> </a:t>
            </a:r>
            <a:r>
              <a:rPr lang="en-US" sz="2800" b="1" i="1" err="1">
                <a:solidFill>
                  <a:srgbClr val="0000CC"/>
                </a:solidFill>
              </a:rPr>
              <a:t>nhật</a:t>
            </a:r>
            <a:endParaRPr lang="vi-VN" sz="2800">
              <a:solidFill>
                <a:srgbClr val="0000CC"/>
              </a:solidFill>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30778" y="873245"/>
            <a:ext cx="1261143" cy="746729"/>
          </a:xfrm>
          <a:prstGeom prst="rect">
            <a:avLst/>
          </a:prstGeom>
        </p:spPr>
      </p:pic>
      <p:sp>
        <p:nvSpPr>
          <p:cNvPr id="5" name="TextBox 4">
            <a:extLst>
              <a:ext uri="{FF2B5EF4-FFF2-40B4-BE49-F238E27FC236}">
                <a16:creationId xmlns:a16="http://schemas.microsoft.com/office/drawing/2014/main" id="{C8BB1AD7-DC44-4FBE-80E8-AC403CCECC55}"/>
              </a:ext>
            </a:extLst>
          </p:cNvPr>
          <p:cNvSpPr txBox="1"/>
          <p:nvPr/>
        </p:nvSpPr>
        <p:spPr>
          <a:xfrm>
            <a:off x="5111645" y="1019331"/>
            <a:ext cx="45120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NHÓM ĐÔI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C2F6B8-2EE3-45F3-8C7C-1B181B4028B4}"/>
              </a:ext>
            </a:extLst>
          </p:cNvPr>
          <p:cNvSpPr txBox="1"/>
          <p:nvPr/>
        </p:nvSpPr>
        <p:spPr>
          <a:xfrm>
            <a:off x="1978702" y="1768839"/>
            <a:ext cx="9968459" cy="1154162"/>
          </a:xfrm>
          <a:prstGeom prst="rect">
            <a:avLst/>
          </a:prstGeom>
          <a:noFill/>
        </p:spPr>
        <p:txBody>
          <a:bodyPr wrap="square" rtlCol="0">
            <a:spAutoFit/>
          </a:bodyPr>
          <a:lstStyle/>
          <a:p>
            <a:pPr>
              <a:spcAft>
                <a:spcPts val="600"/>
              </a:spcAft>
            </a:pPr>
            <a:r>
              <a:rPr lang="nl-NL" sz="3200">
                <a:latin typeface="Times New Roman" panose="02020603050405020304" pitchFamily="18" charset="0"/>
                <a:cs typeface="Times New Roman" panose="02020603050405020304" pitchFamily="18" charset="0"/>
              </a:rPr>
              <a:t>a) Mỗi hình chữ nhật có là một hình thang cân hay không?</a:t>
            </a:r>
            <a:endParaRPr lang="vi-VN" sz="3200">
              <a:latin typeface="Times New Roman" panose="02020603050405020304" pitchFamily="18" charset="0"/>
              <a:cs typeface="Times New Roman" panose="02020603050405020304" pitchFamily="18" charset="0"/>
            </a:endParaRPr>
          </a:p>
          <a:p>
            <a:pPr>
              <a:spcAft>
                <a:spcPts val="600"/>
              </a:spcAft>
            </a:pPr>
            <a:r>
              <a:rPr lang="nl-NL" sz="3200">
                <a:latin typeface="Times New Roman" panose="02020603050405020304" pitchFamily="18" charset="0"/>
                <a:cs typeface="Times New Roman" panose="02020603050405020304" pitchFamily="18" charset="0"/>
              </a:rPr>
              <a:t>b) Mỗi hình chữ nhật có là một hình bình hành hay không?</a:t>
            </a:r>
            <a:endParaRPr lang="vi-VN"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10E621-8A1A-43AA-83B2-51CB59A41192}"/>
              </a:ext>
            </a:extLst>
          </p:cNvPr>
          <p:cNvSpPr txBox="1"/>
          <p:nvPr/>
        </p:nvSpPr>
        <p:spPr>
          <a:xfrm>
            <a:off x="4691921" y="2998033"/>
            <a:ext cx="1334125" cy="584775"/>
          </a:xfrm>
          <a:prstGeom prst="rect">
            <a:avLst/>
          </a:prstGeom>
          <a:noFill/>
        </p:spPr>
        <p:txBody>
          <a:bodyPr wrap="square" rtlCol="0">
            <a:spAutoFit/>
          </a:bodyPr>
          <a:lstStyle/>
          <a:p>
            <a:r>
              <a:rPr lang="en-US" sz="3200" b="1" i="1" u="sng" err="1">
                <a:solidFill>
                  <a:srgbClr val="0070C0"/>
                </a:solidFill>
                <a:latin typeface="Times New Roman" panose="02020603050405020304" pitchFamily="18" charset="0"/>
                <a:cs typeface="Times New Roman" panose="02020603050405020304" pitchFamily="18" charset="0"/>
              </a:rPr>
              <a:t>Giải</a:t>
            </a:r>
            <a:endParaRPr lang="vi-VN" sz="32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FC2DC61-B1A3-436C-AE34-F5C8A86ABC05}"/>
              </a:ext>
            </a:extLst>
          </p:cNvPr>
          <p:cNvSpPr txBox="1"/>
          <p:nvPr/>
        </p:nvSpPr>
        <p:spPr>
          <a:xfrm>
            <a:off x="719526" y="3492708"/>
            <a:ext cx="10962807" cy="2743059"/>
          </a:xfrm>
          <a:prstGeom prst="rect">
            <a:avLst/>
          </a:prstGeom>
          <a:noFill/>
        </p:spPr>
        <p:txBody>
          <a:bodyPr wrap="square" rtlCol="0">
            <a:spAutoFit/>
          </a:bodyPr>
          <a:lstStyle/>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E332428D-4F07-4AFF-8B95-BED509C6159B}"/>
              </a:ext>
            </a:extLst>
          </p:cNvPr>
          <p:cNvSpPr/>
          <p:nvPr/>
        </p:nvSpPr>
        <p:spPr>
          <a:xfrm>
            <a:off x="3657600" y="1019331"/>
            <a:ext cx="1753849" cy="8994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err="1">
                <a:latin typeface="Times New Roman" panose="02020603050405020304" pitchFamily="18" charset="0"/>
                <a:cs typeface="Times New Roman" panose="02020603050405020304" pitchFamily="18" charset="0"/>
              </a:rPr>
              <a:t>Chú</a:t>
            </a:r>
            <a:r>
              <a:rPr lang="en-US" sz="3200" b="1" i="1" u="sng">
                <a:latin typeface="Times New Roman" panose="02020603050405020304" pitchFamily="18" charset="0"/>
                <a:cs typeface="Times New Roman" panose="02020603050405020304" pitchFamily="18" charset="0"/>
              </a:rPr>
              <a:t> ý</a:t>
            </a:r>
            <a:endParaRPr lang="vi-VN" sz="32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9665FA-715E-489F-AB83-0B5E38AD70D7}"/>
              </a:ext>
            </a:extLst>
          </p:cNvPr>
          <p:cNvSpPr txBox="1"/>
          <p:nvPr/>
        </p:nvSpPr>
        <p:spPr>
          <a:xfrm>
            <a:off x="1813810" y="1918741"/>
            <a:ext cx="10253272" cy="1077218"/>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32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ABED491-6353-4C81-8C59-B87A1F5E0C70}"/>
              </a:ext>
            </a:extLst>
          </p:cNvPr>
          <p:cNvGrpSpPr/>
          <p:nvPr/>
        </p:nvGrpSpPr>
        <p:grpSpPr>
          <a:xfrm>
            <a:off x="0" y="3665345"/>
            <a:ext cx="11437495" cy="2810406"/>
            <a:chOff x="0" y="1776585"/>
            <a:chExt cx="11437495" cy="2810406"/>
          </a:xfrm>
        </p:grpSpPr>
        <p:grpSp>
          <p:nvGrpSpPr>
            <p:cNvPr id="13" name="Group 12">
              <a:extLst>
                <a:ext uri="{FF2B5EF4-FFF2-40B4-BE49-F238E27FC236}">
                  <a16:creationId xmlns:a16="http://schemas.microsoft.com/office/drawing/2014/main"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id="{931A99C7-B996-4008-B4E8-FF3E452F353D}"/>
                </a:ext>
              </a:extLst>
            </p:cNvPr>
            <p:cNvSpPr txBox="1"/>
            <p:nvPr/>
          </p:nvSpPr>
          <p:spPr>
            <a:xfrm>
              <a:off x="939647" y="2338855"/>
              <a:ext cx="10228023" cy="2062103"/>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Trong một hình chữ nhật:</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a) Hai cạnh đối song song và bằng nhau;</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3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1DD7A16B-E127-495E-98BC-428D53A93373}"/>
              </a:ext>
            </a:extLst>
          </p:cNvPr>
          <p:cNvSpPr txBox="1"/>
          <p:nvPr/>
        </p:nvSpPr>
        <p:spPr>
          <a:xfrm>
            <a:off x="462462" y="2880999"/>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lý: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id="{F5014B4D-6A5C-4D9F-91CF-0EC9BF4C522E}"/>
              </a:ext>
            </a:extLst>
          </p:cNvPr>
          <p:cNvSpPr/>
          <p:nvPr/>
        </p:nvSpPr>
        <p:spPr>
          <a:xfrm>
            <a:off x="3547968" y="95319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4F045F-9590-45B2-A176-A779B462E156}"/>
              </a:ext>
            </a:extLst>
          </p:cNvPr>
          <p:cNvSpPr txBox="1"/>
          <p:nvPr/>
        </p:nvSpPr>
        <p:spPr>
          <a:xfrm>
            <a:off x="5786204" y="944381"/>
            <a:ext cx="5846163" cy="1569660"/>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Cho hình chữ nhật </a:t>
            </a:r>
            <a:r>
              <a:rPr lang="nl-NL" sz="3200" i="1">
                <a:latin typeface="Times New Roman" panose="02020603050405020304" pitchFamily="18" charset="0"/>
                <a:cs typeface="Times New Roman" panose="02020603050405020304" pitchFamily="18" charset="0"/>
              </a:rPr>
              <a:t>ABCD </a:t>
            </a:r>
            <a:r>
              <a:rPr lang="nl-NL" sz="3200">
                <a:latin typeface="Times New Roman" panose="02020603050405020304" pitchFamily="18" charset="0"/>
                <a:cs typeface="Times New Roman" panose="02020603050405020304" pitchFamily="18" charset="0"/>
              </a:rPr>
              <a:t>và </a:t>
            </a:r>
          </a:p>
          <a:p>
            <a:r>
              <a:rPr lang="nl-NL" sz="3200">
                <a:latin typeface="Times New Roman" panose="02020603050405020304" pitchFamily="18" charset="0"/>
                <a:cs typeface="Times New Roman" panose="02020603050405020304" pitchFamily="18" charset="0"/>
              </a:rPr>
              <a:t>hình bình hành </a:t>
            </a:r>
            <a:r>
              <a:rPr lang="nl-NL" sz="3200" i="1">
                <a:latin typeface="Times New Roman" panose="02020603050405020304" pitchFamily="18" charset="0"/>
                <a:cs typeface="Times New Roman" panose="02020603050405020304" pitchFamily="18" charset="0"/>
              </a:rPr>
              <a:t>ABEC (Hình 49). </a:t>
            </a:r>
          </a:p>
          <a:p>
            <a:r>
              <a:rPr lang="nl-NL" sz="3200">
                <a:latin typeface="Times New Roman" panose="02020603050405020304" pitchFamily="18" charset="0"/>
                <a:cs typeface="Times New Roman" panose="02020603050405020304" pitchFamily="18" charset="0"/>
              </a:rPr>
              <a:t>Chứng minh: </a:t>
            </a:r>
            <a:r>
              <a:rPr lang="nl-NL" sz="3200" i="1">
                <a:latin typeface="Times New Roman" panose="02020603050405020304" pitchFamily="18" charset="0"/>
                <a:cs typeface="Times New Roman" panose="02020603050405020304" pitchFamily="18" charset="0"/>
              </a:rPr>
              <a:t>BD </a:t>
            </a:r>
            <a:r>
              <a:rPr lang="nl-NL" sz="3200">
                <a:latin typeface="Times New Roman" panose="02020603050405020304" pitchFamily="18" charset="0"/>
                <a:cs typeface="Times New Roman" panose="02020603050405020304" pitchFamily="18" charset="0"/>
              </a:rPr>
              <a:t>= </a:t>
            </a:r>
            <a:r>
              <a:rPr lang="nl-NL" sz="3200" i="1">
                <a:latin typeface="Times New Roman" panose="02020603050405020304" pitchFamily="18" charset="0"/>
                <a:cs typeface="Times New Roman" panose="02020603050405020304" pitchFamily="18" charset="0"/>
              </a:rPr>
              <a:t>BE</a:t>
            </a:r>
            <a:endParaRPr lang="vi-VN" sz="3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B5AC8A-A2E0-41FC-96AB-AD3A64660961}"/>
              </a:ext>
            </a:extLst>
          </p:cNvPr>
          <p:cNvSpPr/>
          <p:nvPr/>
        </p:nvSpPr>
        <p:spPr>
          <a:xfrm>
            <a:off x="214858" y="2919402"/>
            <a:ext cx="7280223" cy="2985369"/>
          </a:xfrm>
          <a:prstGeom prst="rect">
            <a:avLst/>
          </a:prstGeom>
        </p:spPr>
        <p:txBody>
          <a:bodyPr wrap="square">
            <a:spAutoFit/>
          </a:bodyPr>
          <a:lstStyle/>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829E8E-0685-4648-83BE-A3070535615D}"/>
              </a:ext>
            </a:extLst>
          </p:cNvPr>
          <p:cNvSpPr txBox="1"/>
          <p:nvPr/>
        </p:nvSpPr>
        <p:spPr>
          <a:xfrm>
            <a:off x="2158584" y="2173574"/>
            <a:ext cx="1813810"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8B9C522-527F-43FF-B25B-B1940CC19DCA}"/>
              </a:ext>
            </a:extLst>
          </p:cNvPr>
          <p:cNvSpPr txBox="1"/>
          <p:nvPr/>
        </p:nvSpPr>
        <p:spPr>
          <a:xfrm>
            <a:off x="6294761" y="266174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5CA0A89-AC34-40A4-8293-FFEC8CFCFC9E}"/>
              </a:ext>
            </a:extLst>
          </p:cNvPr>
          <p:cNvSpPr txBox="1"/>
          <p:nvPr/>
        </p:nvSpPr>
        <p:spPr>
          <a:xfrm>
            <a:off x="9233903" y="251805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944216-D623-46C8-9783-E872054DAE01}"/>
              </a:ext>
            </a:extLst>
          </p:cNvPr>
          <p:cNvSpPr txBox="1"/>
          <p:nvPr/>
        </p:nvSpPr>
        <p:spPr>
          <a:xfrm>
            <a:off x="11838534" y="4790995"/>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endParaRPr lang="vi-VN"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02D7FD9-68F2-4728-BD80-B4A46A9B3053}"/>
              </a:ext>
            </a:extLst>
          </p:cNvPr>
          <p:cNvSpPr txBox="1"/>
          <p:nvPr/>
        </p:nvSpPr>
        <p:spPr>
          <a:xfrm>
            <a:off x="9121460" y="492162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4FC97D9-A1C7-44B8-ACC0-1FDF9A8603A2}"/>
              </a:ext>
            </a:extLst>
          </p:cNvPr>
          <p:cNvSpPr txBox="1"/>
          <p:nvPr/>
        </p:nvSpPr>
        <p:spPr>
          <a:xfrm>
            <a:off x="6365197" y="483018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F29D9252-7F9D-46DC-BBF9-CC0C81D1027B}"/>
              </a:ext>
            </a:extLst>
          </p:cNvPr>
          <p:cNvGrpSpPr/>
          <p:nvPr/>
        </p:nvGrpSpPr>
        <p:grpSpPr>
          <a:xfrm>
            <a:off x="6738268" y="3019825"/>
            <a:ext cx="5156129" cy="1869264"/>
            <a:chOff x="6738268" y="3019825"/>
            <a:chExt cx="5156129" cy="1869264"/>
          </a:xfrm>
        </p:grpSpPr>
        <p:grpSp>
          <p:nvGrpSpPr>
            <p:cNvPr id="24" name="Group 23">
              <a:extLst>
                <a:ext uri="{FF2B5EF4-FFF2-40B4-BE49-F238E27FC236}">
                  <a16:creationId xmlns:a16="http://schemas.microsoft.com/office/drawing/2014/main"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4796590" y="924790"/>
                <a:ext cx="7251032" cy="2395464"/>
              </a:xfrm>
              <a:prstGeom prst="rect">
                <a:avLst/>
              </a:prstGeom>
            </p:spPr>
            <p:txBody>
              <a:bodyPr wrap="square">
                <a:spAutoFit/>
              </a:bodyPr>
              <a:lstStyle/>
              <a:p>
                <a:pPr>
                  <a:lnSpc>
                    <a:spcPct val="106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id="{DADD0EB7-709C-4C04-ACD5-F42ACD4757A6}"/>
              </a:ext>
            </a:extLst>
          </p:cNvPr>
          <p:cNvGrpSpPr/>
          <p:nvPr/>
        </p:nvGrpSpPr>
        <p:grpSpPr>
          <a:xfrm>
            <a:off x="139148" y="195469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124222" y="4153401"/>
            <a:ext cx="1469210" cy="221832"/>
            <a:chOff x="2124222" y="4162926"/>
            <a:chExt cx="1469210" cy="221832"/>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124075" y="2332969"/>
            <a:ext cx="258645" cy="1829456"/>
            <a:chOff x="2114550" y="2332969"/>
            <a:chExt cx="258645" cy="1829456"/>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1885951" y="18308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657601" y="38882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300790" y="6028542"/>
                <a:ext cx="4785560" cy="829458"/>
              </a:xfrm>
              <a:prstGeom prst="rect">
                <a:avLst/>
              </a:prstGeom>
            </p:spPr>
            <p:txBody>
              <a:bodyPr wrap="square">
                <a:spAutoFit/>
              </a:bodyPr>
              <a:lstStyle/>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id="{FE902504-F110-4C67-92C1-87A37E0C863A}"/>
              </a:ext>
            </a:extLst>
          </p:cNvPr>
          <p:cNvGrpSpPr/>
          <p:nvPr/>
        </p:nvGrpSpPr>
        <p:grpSpPr>
          <a:xfrm>
            <a:off x="272498" y="1811821"/>
            <a:ext cx="4045227" cy="4396018"/>
            <a:chOff x="272498" y="1811821"/>
            <a:chExt cx="4045227" cy="4396018"/>
          </a:xfrm>
        </p:grpSpPr>
        <p:grpSp>
          <p:nvGrpSpPr>
            <p:cNvPr id="18" name="Group 17">
              <a:extLst>
                <a:ext uri="{FF2B5EF4-FFF2-40B4-BE49-F238E27FC236}">
                  <a16:creationId xmlns:a16="http://schemas.microsoft.com/office/drawing/2014/main" id="{DADD0EB7-709C-4C04-ACD5-F42ACD4757A6}"/>
                </a:ext>
              </a:extLst>
            </p:cNvPr>
            <p:cNvGrpSpPr/>
            <p:nvPr/>
          </p:nvGrpSpPr>
          <p:grpSpPr>
            <a:xfrm>
              <a:off x="272498" y="193564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2019301" y="18118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790951" y="38692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FFBA2C60-445A-45F3-BD23-43B7CCAAB781}"/>
              </a:ext>
            </a:extLst>
          </p:cNvPr>
          <p:cNvSpPr txBox="1"/>
          <p:nvPr/>
        </p:nvSpPr>
        <p:spPr>
          <a:xfrm>
            <a:off x="7447821" y="978733"/>
            <a:ext cx="1334125"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A7725A1-F2D1-4B05-8235-13B441079378}"/>
              </a:ext>
            </a:extLst>
          </p:cNvPr>
          <p:cNvSpPr/>
          <p:nvPr/>
        </p:nvSpPr>
        <p:spPr>
          <a:xfrm>
            <a:off x="5752578" y="1593334"/>
            <a:ext cx="2940228" cy="523220"/>
          </a:xfrm>
          <a:prstGeom prst="rect">
            <a:avLst/>
          </a:prstGeom>
        </p:spPr>
        <p:txBody>
          <a:bodyPr wrap="none">
            <a:spAutoFit/>
          </a:bodyPr>
          <a:lstStyle/>
          <a:p>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có</a:t>
            </a:r>
            <a:endParaRPr lang="vi-VN" sz="28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4047DE4-A26D-4BFC-9FF5-A455E07973EE}"/>
                  </a:ext>
                </a:extLst>
              </p:cNvPr>
              <p:cNvSpPr/>
              <p:nvPr/>
            </p:nvSpPr>
            <p:spPr>
              <a:xfrm>
                <a:off x="5722205" y="2160184"/>
                <a:ext cx="5972489" cy="5375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𝑶𝑴𝑩</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𝑴𝑩𝑵</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𝑶𝑵𝑩</m:t>
                          </m:r>
                        </m:e>
                      </m:acc>
                      <m:r>
                        <a:rPr lang="vi-VN" sz="2800" b="1" i="0">
                          <a:solidFill>
                            <a:srgbClr val="0000CC"/>
                          </a:solidFill>
                          <a:latin typeface="Cambria Math" panose="02040503050406030204" pitchFamily="18" charset="0"/>
                        </a:rPr>
                        <m:t>=</m:t>
                      </m:r>
                      <m:sSup>
                        <m:sSupPr>
                          <m:ctrlPr>
                            <a:rPr lang="vi-VN" sz="2800" b="1" i="1">
                              <a:solidFill>
                                <a:srgbClr val="0000CC"/>
                              </a:solidFill>
                              <a:latin typeface="Cambria Math" panose="02040503050406030204" pitchFamily="18" charset="0"/>
                            </a:rPr>
                          </m:ctrlPr>
                        </m:sSupPr>
                        <m:e>
                          <m:r>
                            <a:rPr lang="vi-VN" sz="2800" b="1" i="0">
                              <a:solidFill>
                                <a:srgbClr val="0000CC"/>
                              </a:solidFill>
                              <a:latin typeface="Cambria Math" panose="02040503050406030204" pitchFamily="18" charset="0"/>
                            </a:rPr>
                            <m:t>𝟗𝟎</m:t>
                          </m:r>
                        </m:e>
                        <m:sup>
                          <m:r>
                            <a:rPr lang="vi-VN" sz="2800" b="1" i="0">
                              <a:solidFill>
                                <a:srgbClr val="0000CC"/>
                              </a:solidFill>
                              <a:latin typeface="Cambria Math" panose="02040503050406030204" pitchFamily="18" charset="0"/>
                            </a:rPr>
                            <m:t>𝟎</m:t>
                          </m:r>
                        </m:sup>
                      </m:sSup>
                    </m:oMath>
                  </m:oMathPara>
                </a14:m>
                <a:endParaRPr lang="vi-VN" sz="28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id="{2E90D9D9-8A97-40DD-B4AA-4871A9B28179}"/>
              </a:ext>
            </a:extLst>
          </p:cNvPr>
          <p:cNvSpPr/>
          <p:nvPr/>
        </p:nvSpPr>
        <p:spPr>
          <a:xfrm>
            <a:off x="5720662" y="2672834"/>
            <a:ext cx="5490606" cy="523220"/>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p:sp>
        <p:nvSpPr>
          <p:cNvPr id="22" name="Rectangle 21">
            <a:extLst>
              <a:ext uri="{FF2B5EF4-FFF2-40B4-BE49-F238E27FC236}">
                <a16:creationId xmlns:a16="http://schemas.microsoft.com/office/drawing/2014/main" id="{3E3515BC-5E3B-4BF7-945E-D65CF45F14CB}"/>
              </a:ext>
            </a:extLst>
          </p:cNvPr>
          <p:cNvSpPr/>
          <p:nvPr/>
        </p:nvSpPr>
        <p:spPr>
          <a:xfrm>
            <a:off x="5753100" y="3245535"/>
            <a:ext cx="6096000" cy="523220"/>
          </a:xfrm>
          <a:prstGeom prst="rect">
            <a:avLst/>
          </a:prstGeom>
        </p:spPr>
        <p:txBody>
          <a:bodyPr>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(1)</a:t>
            </a:r>
            <a:endParaRPr lang="vi-VN" sz="2800" b="1">
              <a:solidFill>
                <a:srgbClr val="0000CC"/>
              </a:solidFill>
            </a:endParaRPr>
          </a:p>
        </p:txBody>
      </p:sp>
      <p:sp>
        <p:nvSpPr>
          <p:cNvPr id="25" name="Rectangle 24">
            <a:extLst>
              <a:ext uri="{FF2B5EF4-FFF2-40B4-BE49-F238E27FC236}">
                <a16:creationId xmlns:a16="http://schemas.microsoft.com/office/drawing/2014/main" id="{76815F5D-ECFC-4D97-B837-DFE945E471A0}"/>
              </a:ext>
            </a:extLst>
          </p:cNvPr>
          <p:cNvSpPr/>
          <p:nvPr/>
        </p:nvSpPr>
        <p:spPr>
          <a:xfrm>
            <a:off x="5676900" y="3740835"/>
            <a:ext cx="6807200" cy="954107"/>
          </a:xfrm>
          <a:prstGeom prst="rect">
            <a:avLst/>
          </a:prstGeom>
        </p:spPr>
        <p:txBody>
          <a:bodyPr wrap="square">
            <a:spAutoFit/>
          </a:bodyPr>
          <a:lstStyle/>
          <a:p>
            <a:r>
              <a:rPr lang="en-US" sz="2800" b="1" err="1">
                <a:solidFill>
                  <a:srgbClr val="0000CC"/>
                </a:solidFill>
                <a:latin typeface="Times New Roman" panose="02020603050405020304" pitchFamily="18" charset="0"/>
                <a:ea typeface="Calibri" panose="020F0502020204030204" pitchFamily="34" charset="0"/>
              </a:rPr>
              <a:t>Vì</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giao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điểm</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hai</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đường</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chéo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ABCD </a:t>
            </a:r>
            <a:r>
              <a:rPr lang="en-US" sz="2800" b="1" err="1">
                <a:solidFill>
                  <a:srgbClr val="0000CC"/>
                </a:solidFill>
                <a:latin typeface="Times New Roman" panose="02020603050405020304" pitchFamily="18" charset="0"/>
                <a:ea typeface="Calibri" panose="020F0502020204030204" pitchFamily="34" charset="0"/>
              </a:rPr>
              <a:t>nên</a:t>
            </a:r>
            <a:endParaRPr lang="vi-VN" sz="28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2B46B47-B106-4041-9626-3324AAD8DD10}"/>
                  </a:ext>
                </a:extLst>
              </p:cNvPr>
              <p:cNvSpPr/>
              <p:nvPr/>
            </p:nvSpPr>
            <p:spPr>
              <a:xfrm>
                <a:off x="5657327" y="4642493"/>
                <a:ext cx="2291012"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b="1" i="1" smtClean="0">
                              <a:solidFill>
                                <a:srgbClr val="0000CC"/>
                              </a:solidFill>
                              <a:latin typeface="Cambria Math" panose="02040503050406030204" pitchFamily="18" charset="0"/>
                            </a:rPr>
                          </m:ctrlPr>
                        </m:dPr>
                        <m:e>
                          <m:eqArr>
                            <m:eqArrPr>
                              <m:ctrlPr>
                                <a:rPr lang="vi-VN" sz="2800" b="1" i="1">
                                  <a:solidFill>
                                    <a:srgbClr val="0000CC"/>
                                  </a:solidFill>
                                  <a:latin typeface="Cambria Math" panose="02040503050406030204" pitchFamily="18" charset="0"/>
                                </a:rPr>
                              </m:ctrlPr>
                            </m:eqArrPr>
                            <m:e>
                              <m:r>
                                <a:rPr lang="vi-VN" sz="2800" b="1">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𝑶𝑩</m:t>
                              </m:r>
                              <m:r>
                                <a:rPr lang="vi-VN" sz="2800" b="1" i="0">
                                  <a:solidFill>
                                    <a:srgbClr val="0000CC"/>
                                  </a:solidFill>
                                  <a:latin typeface="Cambria Math" panose="02040503050406030204" pitchFamily="18" charset="0"/>
                                </a:rPr>
                                <m:t>=</m:t>
                              </m:r>
                              <m:f>
                                <m:fPr>
                                  <m:ctrlPr>
                                    <a:rPr lang="vi-VN" sz="2800" b="1" i="1">
                                      <a:solidFill>
                                        <a:srgbClr val="0000CC"/>
                                      </a:solidFill>
                                      <a:latin typeface="Cambria Math" panose="02040503050406030204" pitchFamily="18" charset="0"/>
                                    </a:rPr>
                                  </m:ctrlPr>
                                </m:fPr>
                                <m:num>
                                  <m:r>
                                    <a:rPr lang="vi-VN" sz="2800" b="1" i="0">
                                      <a:solidFill>
                                        <a:srgbClr val="0000CC"/>
                                      </a:solidFill>
                                      <a:latin typeface="Cambria Math" panose="02040503050406030204" pitchFamily="18" charset="0"/>
                                    </a:rPr>
                                    <m:t>𝟏</m:t>
                                  </m:r>
                                </m:num>
                                <m:den>
                                  <m:r>
                                    <a:rPr lang="vi-VN" sz="2800" b="1" i="0">
                                      <a:solidFill>
                                        <a:srgbClr val="0000CC"/>
                                      </a:solidFill>
                                      <a:latin typeface="Cambria Math" panose="02040503050406030204" pitchFamily="18" charset="0"/>
                                    </a:rPr>
                                    <m:t>𝟐</m:t>
                                  </m:r>
                                </m:den>
                              </m:f>
                              <m:r>
                                <a:rPr lang="vi-VN" sz="2800" b="1" i="1">
                                  <a:solidFill>
                                    <a:srgbClr val="0000CC"/>
                                  </a:solidFill>
                                  <a:latin typeface="Cambria Math" panose="02040503050406030204" pitchFamily="18" charset="0"/>
                                </a:rPr>
                                <m:t>𝑫𝑩</m:t>
                              </m:r>
                            </m:e>
                            <m:e>
                              <m:r>
                                <a:rPr lang="vi-VN" sz="2800" b="1" i="0">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𝑨𝑪</m:t>
                              </m:r>
                              <m:r>
                                <a:rPr lang="vi-VN" sz="2800" b="1" i="0">
                                  <a:solidFill>
                                    <a:srgbClr val="0000CC"/>
                                  </a:solidFill>
                                  <a:latin typeface="Cambria Math" panose="02040503050406030204" pitchFamily="18" charset="0"/>
                                </a:rPr>
                                <m:t>=</m:t>
                              </m:r>
                              <m:r>
                                <a:rPr lang="vi-VN" sz="2800" b="1" i="1">
                                  <a:solidFill>
                                    <a:srgbClr val="0000CC"/>
                                  </a:solidFill>
                                  <a:latin typeface="Cambria Math" panose="02040503050406030204" pitchFamily="18" charset="0"/>
                                </a:rPr>
                                <m:t>𝑫𝑩</m:t>
                              </m:r>
                            </m:e>
                          </m:eqArr>
                        </m:e>
                      </m:d>
                    </m:oMath>
                  </m:oMathPara>
                </a14:m>
                <a:endParaRPr lang="vi-VN" sz="28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0A68AD2-FB14-4AF3-8FCB-5C702FD35D7B}"/>
                  </a:ext>
                </a:extLst>
              </p:cNvPr>
              <p:cNvSpPr/>
              <p:nvPr/>
            </p:nvSpPr>
            <p:spPr>
              <a:xfrm>
                <a:off x="8223954" y="5117667"/>
                <a:ext cx="3235181" cy="712631"/>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        </a:t>
                </a:r>
                <a:r>
                  <a:rPr lang="en-US" sz="2800" b="1">
                    <a:solidFill>
                      <a:srgbClr val="0000CC"/>
                    </a:solidFill>
                    <a:latin typeface="Times New Roman" panose="02020603050405020304" pitchFamily="18" charset="0"/>
                    <a:ea typeface="Calibri" panose="020F0502020204030204" pitchFamily="34" charset="0"/>
                  </a:rPr>
                  <a:t>(2)</a:t>
                </a:r>
                <a:endParaRPr lang="vi-VN" sz="28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8158E28-D388-48F2-BFC2-9540808457AA}"/>
                  </a:ext>
                </a:extLst>
              </p:cNvPr>
              <p:cNvSpPr/>
              <p:nvPr/>
            </p:nvSpPr>
            <p:spPr>
              <a:xfrm>
                <a:off x="5814686" y="6044767"/>
                <a:ext cx="5011308" cy="712631"/>
              </a:xfrm>
              <a:prstGeom prst="rect">
                <a:avLst/>
              </a:prstGeom>
            </p:spPr>
            <p:txBody>
              <a:bodyPr wrap="none">
                <a:spAutoFit/>
              </a:bodyPr>
              <a:lstStyle/>
              <a:p>
                <a:r>
                  <a:rPr lang="en-US" sz="2800" b="1">
                    <a:solidFill>
                      <a:srgbClr val="0000CC"/>
                    </a:solidFill>
                    <a:latin typeface="Times New Roman" panose="02020603050405020304" pitchFamily="18" charset="0"/>
                    <a:ea typeface="Calibri" panose="020F0502020204030204" pitchFamily="34" charset="0"/>
                  </a:rPr>
                  <a:t>Từ (1) </a:t>
                </a:r>
                <a:r>
                  <a:rPr lang="en-US" sz="2800" b="1" err="1">
                    <a:solidFill>
                      <a:srgbClr val="0000CC"/>
                    </a:solidFill>
                    <a:latin typeface="Times New Roman" panose="02020603050405020304" pitchFamily="18" charset="0"/>
                    <a:ea typeface="Calibri" panose="020F0502020204030204" pitchFamily="34" charset="0"/>
                  </a:rPr>
                  <a:t>và</a:t>
                </a:r>
                <a:r>
                  <a:rPr lang="en-US" sz="2800" b="1">
                    <a:solidFill>
                      <a:srgbClr val="0000CC"/>
                    </a:solidFill>
                    <a:latin typeface="Times New Roman" panose="02020603050405020304" pitchFamily="18" charset="0"/>
                    <a:ea typeface="Calibri" panose="020F0502020204030204" pitchFamily="34" charset="0"/>
                  </a:rPr>
                  <a:t> (2) </a:t>
                </a:r>
                <a:r>
                  <a:rPr lang="en-US" sz="2800" b="1" err="1">
                    <a:solidFill>
                      <a:srgbClr val="0000CC"/>
                    </a:solidFill>
                    <a:latin typeface="Times New Roman" panose="02020603050405020304" pitchFamily="18" charset="0"/>
                    <a:ea typeface="Calibri" panose="020F0502020204030204" pitchFamily="34" charset="0"/>
                  </a:rPr>
                  <a:t>suy</a:t>
                </a:r>
                <a:r>
                  <a:rPr lang="en-US" sz="2800" b="1">
                    <a:solidFill>
                      <a:srgbClr val="0000CC"/>
                    </a:solidFill>
                    <a:latin typeface="Times New Roman" panose="02020603050405020304" pitchFamily="18" charset="0"/>
                    <a:ea typeface="Calibri" panose="020F0502020204030204" pitchFamily="34" charset="0"/>
                  </a:rPr>
                  <a:t> ra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1973</Words>
  <Application>Microsoft Office PowerPoint</Application>
  <PresentationFormat>Widescreen</PresentationFormat>
  <Paragraphs>401</Paragraphs>
  <Slides>38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Admin</cp:lastModifiedBy>
  <cp:revision>77</cp:revision>
  <dcterms:created xsi:type="dcterms:W3CDTF">2023-07-04T05:37:34Z</dcterms:created>
  <dcterms:modified xsi:type="dcterms:W3CDTF">2024-10-29T09:11:19Z</dcterms:modified>
</cp:coreProperties>
</file>