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7" r:id="rId1"/>
  </p:sldMasterIdLst>
  <p:notesMasterIdLst>
    <p:notesMasterId r:id="rId31"/>
  </p:notesMasterIdLst>
  <p:sldIdLst>
    <p:sldId id="258" r:id="rId2"/>
    <p:sldId id="259" r:id="rId3"/>
    <p:sldId id="261" r:id="rId4"/>
    <p:sldId id="257" r:id="rId5"/>
    <p:sldId id="271" r:id="rId6"/>
    <p:sldId id="262" r:id="rId7"/>
    <p:sldId id="263" r:id="rId8"/>
    <p:sldId id="264" r:id="rId9"/>
    <p:sldId id="284" r:id="rId10"/>
    <p:sldId id="265" r:id="rId11"/>
    <p:sldId id="266" r:id="rId12"/>
    <p:sldId id="267" r:id="rId13"/>
    <p:sldId id="282" r:id="rId14"/>
    <p:sldId id="268" r:id="rId15"/>
    <p:sldId id="272" r:id="rId16"/>
    <p:sldId id="283" r:id="rId17"/>
    <p:sldId id="273" r:id="rId18"/>
    <p:sldId id="269" r:id="rId19"/>
    <p:sldId id="285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70" r:id="rId29"/>
    <p:sldId id="26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5956B-BFAD-49D0-A918-FF00FAF6789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575A1-89EA-47E0-9515-8A05A0F2B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4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A1FF34BD-833E-47ED-AAA9-C1DC1CD81F68}" type="slidenum">
              <a:rPr lang="en-US" altLang="en-US" sz="1200" b="0">
                <a:latin typeface="Arial" panose="020B0604020202020204" pitchFamily="34" charset="0"/>
              </a:rPr>
              <a:pPr/>
              <a:t>1</a:t>
            </a:fld>
            <a:endParaRPr lang="en-US" altLang="en-US" sz="1200" b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3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D542A-200D-332F-93DD-7EDE0EDB4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A42A3-2092-6DC1-1B29-CD1A01122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B7D64-1046-1E47-7FC0-12E9DB5C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29/10/2024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43EC3-770A-8CA6-AFD5-9D5346330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C6A61-9166-6115-E4FF-4B08E0BC8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0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297D3-2416-5210-DA58-0D8F7FB0B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EE88B-1ACD-9543-6A61-1D5E986FE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E4CFB-C2D5-3AA2-83AF-6A32C0D6B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29/10/2024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7A985-7978-C2BF-0528-913074285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AD25F-F429-5BA8-AB77-61240FBE7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63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6E6430-ADCA-C884-E845-4C781ACCD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37FC4A-456E-A2E5-CDC1-3D8F4BD0F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441A8-581E-CFCF-53D8-C1347BD5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29/10/2024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90CA6-7851-DF9C-83BD-E879F4BF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5B468-2447-3017-D71E-7CC4E32F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0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109BF-5266-A2A6-BAC2-1BFBEED8F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E50B9-9FBC-5B3B-B992-A1E962C52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9B3D3-EDAF-B6D0-7D33-B9B11FFA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29/10/2024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72EFE-423B-32BD-52E1-412B5AF09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0972E-16E7-2916-3841-AFFCB70EE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3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C02B2-425F-A9DC-A9B9-E576F111B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87453-0675-B601-656F-E643CBDCD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5ECC7-E50E-CAFD-8751-0FF60B9A4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29/10/2024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D9E7A-D4B5-C60F-43A8-4D211A78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DA300-8550-77C1-A53D-55DA92C0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3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14E53-0CDA-7C0D-8921-BE6F050F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CE86E-1256-199D-FB00-90D477A9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9734C-7F1E-95F9-013B-A3AEAE7A5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EE3430-9D06-7303-14C9-59D75371E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29/10/2024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66E62-EA3C-8E20-7114-163A61334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F2D5C-EF95-FDA4-9C58-3BE23405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7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4C3D-0E12-B9B3-036B-65585CBA9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2D7E9-9E05-6E90-04E7-C2C46AEAA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41DF8B-0631-FA1A-22C9-90BB34B25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53D592-40BB-0B8D-02B9-4937FEFDF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5CE4D-34A1-E9A1-E5A3-083A5C99B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64F1F1-A1E1-B6DF-ED36-A976108D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29/10/2024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E3F4A3-57B7-E1BC-FB62-DCAA546AE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CDAC8C-8881-D70B-27A7-442F29739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14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6EE76-0548-CA43-0488-14D3E8ECF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DA7A63-CA1F-F2E5-5A3A-B4FF9361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29/10/2024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27C44-714E-7096-2B13-0C836BBE8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1F536-4EFD-A800-5488-48D399828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19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288FD4-4313-77B3-1E30-555C6D7E7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29/10/2024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208E7D-519E-21DD-5CDB-CD6913A8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90776-0E19-3A81-6F85-157292DA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1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008FE-E20D-AFDA-E620-E56B28F21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5AF61-656B-FAD0-D4B1-578CE9610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343EF-AF09-40AD-7265-506B10258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3CA7B-4E86-BA47-09AF-B0C7D7094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29/10/2024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C2F1DC-9624-AA2E-BB28-B1EE4322C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CFE16-5E8D-619C-D842-8FA9F64AE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91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1B54D-116D-1D10-AB69-3D139C20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B9F910-704A-51C8-1427-39EC756159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3F175-DC67-EF83-7489-8B1527E2D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471A0-6EDD-9FCE-5827-BC81C079D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29/10/2024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7F150-E79D-9F2C-0CE8-1EBBA536C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589E81-6CEA-D3D7-B0F1-C520B38A7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07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6EC72F-FA73-071C-A214-CADF13CE7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E1D43-E70A-58F0-F9A4-74336CD08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27A6A-41BB-B96B-66CF-F00582403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29/10/2024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F9A1A-18BB-E987-CCB2-2508E8E2D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F2862-80A8-8701-828E-CE49AC2EE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2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0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"/>
          <p:cNvGrpSpPr>
            <a:grpSpLocks/>
          </p:cNvGrpSpPr>
          <p:nvPr/>
        </p:nvGrpSpPr>
        <p:grpSpPr bwMode="auto">
          <a:xfrm>
            <a:off x="1752600" y="630239"/>
            <a:ext cx="8153400" cy="5519737"/>
            <a:chOff x="144" y="192"/>
            <a:chExt cx="5268" cy="3888"/>
          </a:xfrm>
        </p:grpSpPr>
        <p:pic>
          <p:nvPicPr>
            <p:cNvPr id="4103" name="Picture 5" descr="blumen-pflanzen108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344"/>
              <a:ext cx="3072" cy="2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44" y="192"/>
              <a:ext cx="5268" cy="292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CanUp">
                <a:avLst>
                  <a:gd name="adj" fmla="val 66667"/>
                </a:avLst>
              </a:prstTxWarp>
            </a:bodyPr>
            <a:lstStyle/>
            <a:p>
              <a:pPr algn="ctr"/>
              <a:r>
                <a:rPr lang="en-US" sz="5400" b="1" kern="10" dirty="0">
                  <a:solidFill>
                    <a:srgbClr val="FF0000"/>
                  </a:solidFill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NHIỆT LIỆT CHÀO MỪNG </a:t>
              </a:r>
            </a:p>
            <a:p>
              <a:pPr algn="ctr"/>
              <a:r>
                <a:rPr lang="en-US" sz="5400" b="1" kern="10" dirty="0">
                  <a:solidFill>
                    <a:srgbClr val="FF0000"/>
                  </a:solidFill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THẦY CÔ GIÁO VỀ DỰ GIỜ</a:t>
              </a:r>
            </a:p>
            <a:p>
              <a:pPr algn="ctr"/>
              <a:r>
                <a:rPr lang="en-US" sz="5400" b="1" kern="10" dirty="0">
                  <a:solidFill>
                    <a:srgbClr val="FF0000"/>
                  </a:solidFill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HỌC NGÀY HÔM NAY</a:t>
              </a:r>
            </a:p>
            <a:p>
              <a:pPr algn="ctr"/>
              <a:endParaRPr lang="en-US" sz="5400" b="1" kern="10" dirty="0">
                <a:solidFill>
                  <a:srgbClr val="FF0000"/>
                </a:solidFill>
                <a:effectLst>
                  <a:outerShdw dist="107763" dir="81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5400" kern="10" dirty="0">
                  <a:solidFill>
                    <a:srgbClr val="0000FF"/>
                  </a:solidFill>
                  <a:effectLst>
                    <a:outerShdw dist="107763" dir="81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1657350" y="19050"/>
            <a:ext cx="9010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latin typeface=".VnArial" panose="020B7200000000000000" pitchFamily="34" charset="0"/>
              </a:rPr>
              <a:t>                                                                                               </a:t>
            </a:r>
            <a:endParaRPr lang="en-US" altLang="en-US" sz="1600">
              <a:solidFill>
                <a:srgbClr val="0000CC"/>
              </a:solidFill>
              <a:latin typeface=".VnArial" panose="020B7200000000000000" pitchFamily="34" charset="0"/>
            </a:endParaRPr>
          </a:p>
        </p:txBody>
      </p:sp>
      <p:pic>
        <p:nvPicPr>
          <p:cNvPr id="4100" name="Picture 13" descr="Copy (12) of 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32400"/>
            <a:ext cx="18288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Copy (12) of 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097464"/>
            <a:ext cx="19812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5" descr="Copy (12) of blumen-pflanzen04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0"/>
            <a:ext cx="274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311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4695" y="0"/>
            <a:ext cx="1192730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 dụ 2 (SGK- tr106</a:t>
            </a: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hai hình bình hành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BECD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 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 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(H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ình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38). 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 minh:</a:t>
            </a:r>
            <a:b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 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kumimoji="0" lang="en-US" sz="3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12CE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280520"/>
              </p:ext>
            </p:extLst>
          </p:nvPr>
        </p:nvGraphicFramePr>
        <p:xfrm>
          <a:off x="5197419" y="569023"/>
          <a:ext cx="6860111" cy="3007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Bitmap Image" r:id="rId3" imgW="2476190" imgH="1095528" progId="Paint.Picture">
                  <p:embed/>
                </p:oleObj>
              </mc:Choice>
              <mc:Fallback>
                <p:oleObj name="Bitmap Image" r:id="rId3" imgW="2476190" imgH="109552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419" y="569023"/>
                        <a:ext cx="6860111" cy="30078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515272" y="3127639"/>
            <a:ext cx="155844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giải: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823135" y="3802259"/>
                <a:ext cx="10234395" cy="30721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tứ giác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hành,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tứ giác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BECD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hành, nên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Từ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suy ra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(vì cùng bằng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Từ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000" b="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suy ra </a:t>
                </a:r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 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000" b="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000" b="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CE</a:t>
                </a:r>
                <a:r>
                  <a:rPr lang="en-US" sz="30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135" y="3802259"/>
                <a:ext cx="10234395" cy="3072123"/>
              </a:xfrm>
              <a:prstGeom prst="rect">
                <a:avLst/>
              </a:prstGeom>
              <a:blipFill rotWithShape="0">
                <a:blip r:embed="rId5"/>
                <a:stretch>
                  <a:fillRect l="-1370" t="-2579" b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6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8863" y="0"/>
                <a:ext cx="11746596" cy="1097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0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LT1: </a:t>
                </a:r>
                <a:r>
                  <a:rPr lang="en-US" sz="30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hình bình hành ABCD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AB = 4 cm; BC = 5cm. Tính số đo mỗi góc và độ dài cạnh còn lại cửa hình bình hành ABCD.</a:t>
                </a:r>
                <a:endParaRPr lang="en-US" sz="30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63" y="0"/>
                <a:ext cx="11746596" cy="1097095"/>
              </a:xfrm>
              <a:prstGeom prst="rect">
                <a:avLst/>
              </a:prstGeom>
              <a:blipFill rotWithShape="0">
                <a:blip r:embed="rId3"/>
                <a:stretch>
                  <a:fillRect l="-1245" t="-6111" r="-1194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02968" y="9915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313516"/>
              </p:ext>
            </p:extLst>
          </p:nvPr>
        </p:nvGraphicFramePr>
        <p:xfrm>
          <a:off x="7535746" y="4083477"/>
          <a:ext cx="4656254" cy="2774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Bitmap Image" r:id="rId4" imgW="3381847" imgH="2010056" progId="Paint.Picture">
                  <p:embed/>
                </p:oleObj>
              </mc:Choice>
              <mc:Fallback>
                <p:oleObj name="Bitmap Image" r:id="rId4" imgW="3381847" imgH="201005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746" y="4083477"/>
                        <a:ext cx="4656254" cy="27745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84531" y="1079268"/>
            <a:ext cx="2149948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000" b="1" i="1" dirty="0" err="1">
                <a:solidFill>
                  <a:srgbClr val="5B9B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000" b="1" i="1" dirty="0">
                <a:solidFill>
                  <a:srgbClr val="5B9B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5B9B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000" b="1" i="1" dirty="0">
                <a:solidFill>
                  <a:srgbClr val="5B9B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94420" y="1531285"/>
                <a:ext cx="11504548" cy="5326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ABCD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DC (t/c)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4cm (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DC = 4cm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= AD (t/c)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= 5cm (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AD = 5cm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(t/c)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gt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360</m:t>
                          </m:r>
                        </m:e>
                        <m:sup>
                          <m:r>
                            <a:rPr lang="en-US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(t/c)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200</m:t>
                            </m:r>
                          </m:e>
                          <m:sup>
                            <m:r>
                              <a:rPr lang="en-US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20" y="1531285"/>
                <a:ext cx="11504548" cy="5326715"/>
              </a:xfrm>
              <a:prstGeom prst="rect">
                <a:avLst/>
              </a:prstGeom>
              <a:blipFill rotWithShape="0">
                <a:blip r:embed="rId6"/>
                <a:stretch>
                  <a:fillRect l="-1059" t="-1144" b="-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7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582" y="0"/>
            <a:ext cx="8911687" cy="6399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Dấu hiệu nhận biết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936194"/>
              </p:ext>
            </p:extLst>
          </p:nvPr>
        </p:nvGraphicFramePr>
        <p:xfrm>
          <a:off x="602758" y="1553088"/>
          <a:ext cx="3458254" cy="246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Bitmap Image" r:id="rId3" imgW="1295238" imgH="933580" progId="Paint.Picture">
                  <p:embed/>
                </p:oleObj>
              </mc:Choice>
              <mc:Fallback>
                <p:oleObj name="Bitmap Image" r:id="rId3" imgW="1295238" imgH="933580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58" y="1553088"/>
                        <a:ext cx="3458254" cy="2465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8698" y="546116"/>
            <a:ext cx="837908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HĐ3: </a:t>
            </a:r>
            <a:r>
              <a:rPr kumimoji="0" lang="nl-NL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 trang 106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Cho tứ giác ABCD có AB = CD, BC = DA </a:t>
            </a:r>
            <a:r>
              <a: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(Hình 39).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10735" y="1467411"/>
            <a:ext cx="828126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tam giác ABC và CDA có bằng nhau hay không?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đó, hãy so sánh các cặp góc: </a:t>
            </a:r>
            <a:r>
              <a: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DCA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ACB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kumimoji="0" lang="en-US" sz="2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CAD. 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ABCD có phải hình bình hành hay không?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4877D1-66EC-C2B6-5D41-B465096F2D67}"/>
                  </a:ext>
                </a:extLst>
              </p:cNvPr>
              <p:cNvSpPr txBox="1"/>
              <p:nvPr/>
            </p:nvSpPr>
            <p:spPr>
              <a:xfrm>
                <a:off x="602758" y="4371239"/>
                <a:ext cx="9959925" cy="2038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tam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CDA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c.c.c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𝐶𝐴𝐷</m:t>
                        </m:r>
                      </m:e>
                    </m:acc>
                    <m:r>
                      <a:rPr lang="en-US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ABCD là hình bình hành (tính chất hình bình hành)</a:t>
                </a: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D4877D1-66EC-C2B6-5D41-B465096F2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58" y="4371239"/>
                <a:ext cx="9959925" cy="2038700"/>
              </a:xfrm>
              <a:prstGeom prst="rect">
                <a:avLst/>
              </a:prstGeom>
              <a:blipFill>
                <a:blip r:embed="rId5"/>
                <a:stretch>
                  <a:fillRect l="-1285" t="-2994" r="-1224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1CFC4D7E-A3C1-8E13-0BD0-FF7BBA61FA6A}"/>
              </a:ext>
            </a:extLst>
          </p:cNvPr>
          <p:cNvSpPr/>
          <p:nvPr/>
        </p:nvSpPr>
        <p:spPr>
          <a:xfrm>
            <a:off x="602758" y="3911310"/>
            <a:ext cx="1299074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>
              <a:lnSpc>
                <a:spcPct val="107000"/>
              </a:lnSpc>
              <a:spcAft>
                <a:spcPts val="800"/>
              </a:spcAft>
            </a:pPr>
            <a:r>
              <a:rPr lang="nl-NL" sz="3000" b="1" i="1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ý: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0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582" y="0"/>
            <a:ext cx="8911687" cy="6399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Dấu hiệu nhận biết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101901"/>
              </p:ext>
            </p:extLst>
          </p:nvPr>
        </p:nvGraphicFramePr>
        <p:xfrm>
          <a:off x="8082275" y="77454"/>
          <a:ext cx="3243101" cy="257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Bitmap Image" r:id="rId3" imgW="1219370" imgH="961905" progId="Paint.Picture">
                  <p:embed/>
                </p:oleObj>
              </mc:Choice>
              <mc:Fallback>
                <p:oleObj name="Bitmap Image" r:id="rId3" imgW="1219370" imgH="961905" progId="Paint.Picture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2275" y="77454"/>
                        <a:ext cx="3243101" cy="2577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8698" y="761560"/>
            <a:ext cx="32880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HĐ3: </a:t>
            </a: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 trang 106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6582" y="2751155"/>
            <a:ext cx="117211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 tam giác ABO và CDO có bằng nhau hay không? Từ đó, hãy so sánh các cặp góc: 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ACB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CAD.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l-N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ABCD có phải hình bình hành hay không?</a:t>
            </a:r>
            <a:endParaRPr kumimoji="0" lang="nl-NL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812" y="136616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Cho tứ giác ABCD có hai đường chéo AC và BD cắt nhau tại điểm O của mỗi đường </a:t>
            </a:r>
            <a:r>
              <a:rPr lang="nl-NL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(Hình 40).</a:t>
            </a:r>
            <a:r>
              <a:rPr lang="nl-NL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E551AAA-DC81-6716-CD28-E7BC9A00AE7E}"/>
                  </a:ext>
                </a:extLst>
              </p:cNvPr>
              <p:cNvSpPr/>
              <p:nvPr/>
            </p:nvSpPr>
            <p:spPr>
              <a:xfrm>
                <a:off x="470812" y="4691078"/>
                <a:ext cx="11421172" cy="16601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3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tam giác ABO và CDO có bằng nhau (theo trường hợp c.g.c),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𝐶𝐴𝐷</m:t>
                        </m:r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3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3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 ABCD là hình bình hành (tính chất hình bình hành)</a:t>
                </a:r>
                <a:endParaRPr lang="en-US" sz="3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E551AAA-DC81-6716-CD28-E7BC9A00AE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12" y="4691078"/>
                <a:ext cx="11421172" cy="1660134"/>
              </a:xfrm>
              <a:prstGeom prst="rect">
                <a:avLst/>
              </a:prstGeom>
              <a:blipFill>
                <a:blip r:embed="rId5"/>
                <a:stretch>
                  <a:fillRect l="-1227" t="-4779" r="-1227" b="-10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E56906A7-1643-8FF4-9C13-5353B883C18E}"/>
              </a:ext>
            </a:extLst>
          </p:cNvPr>
          <p:cNvSpPr/>
          <p:nvPr/>
        </p:nvSpPr>
        <p:spPr>
          <a:xfrm>
            <a:off x="470812" y="4129129"/>
            <a:ext cx="1299074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>
              <a:lnSpc>
                <a:spcPct val="107000"/>
              </a:lnSpc>
              <a:spcAft>
                <a:spcPts val="800"/>
              </a:spcAft>
            </a:pPr>
            <a:r>
              <a:rPr lang="nl-NL" sz="3000" b="1" i="1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ý: 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99355"/>
              </p:ext>
            </p:extLst>
          </p:nvPr>
        </p:nvGraphicFramePr>
        <p:xfrm>
          <a:off x="1034951" y="1117488"/>
          <a:ext cx="10122098" cy="2535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2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35323">
                <a:tc>
                  <a:txBody>
                    <a:bodyPr/>
                    <a:lstStyle/>
                    <a:p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 Ta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30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cặp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30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chéo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30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sz="30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97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611" y="0"/>
            <a:ext cx="119593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 3 (SGK-tr107)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tứ giác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hai cạnh đối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 song và bằng nhau, hai đường chéo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 nhau tại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Chứng minh:</a:t>
            </a:r>
            <a:b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△OAB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△OCD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Tứ giác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hành.</a:t>
            </a:r>
            <a:endParaRPr lang="en-US" sz="30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610" y="1938992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080987"/>
              </p:ext>
            </p:extLst>
          </p:nvPr>
        </p:nvGraphicFramePr>
        <p:xfrm>
          <a:off x="6645442" y="1056589"/>
          <a:ext cx="4736432" cy="2888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Bitmap Image" r:id="rId3" imgW="1552792" imgH="952633" progId="Paint.Picture">
                  <p:embed/>
                </p:oleObj>
              </mc:Choice>
              <mc:Fallback>
                <p:oleObj name="Bitmap Image" r:id="rId3" imgW="1552792" imgH="95263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442" y="1056589"/>
                        <a:ext cx="4736432" cy="28887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4060" y="2500940"/>
                <a:ext cx="11616489" cy="4272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Xét hai tam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OAB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OCD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có: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𝑂𝐴𝐵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𝑂𝐶𝐷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(so le trong);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(giả thiết);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𝑂𝐵𝐴</m:t>
                        </m:r>
                      </m:e>
                    </m:acc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𝑂𝐷𝐶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(so le trong).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Suy ra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△OAB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△OCD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(g.c.g).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△OAB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△OCD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OA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OC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(các cặp cạnh tương ứng).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hai đường chéo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 nhau tại trung điểm mỗi đường. Do đó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hành.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60" y="2500940"/>
                <a:ext cx="11616489" cy="4272323"/>
              </a:xfrm>
              <a:prstGeom prst="rect">
                <a:avLst/>
              </a:prstGeom>
              <a:blipFill rotWithShape="0">
                <a:blip r:embed="rId5"/>
                <a:stretch>
                  <a:fillRect l="-1049" t="-1427" r="-157" b="-2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96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8DFE36-450E-96F4-7E0A-886D38FACC04}"/>
              </a:ext>
            </a:extLst>
          </p:cNvPr>
          <p:cNvSpPr txBox="1"/>
          <p:nvPr/>
        </p:nvSpPr>
        <p:spPr>
          <a:xfrm>
            <a:off x="618979" y="436099"/>
            <a:ext cx="94632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+mj-lt"/>
              </a:rPr>
              <a:t>Luyện tập 2 : 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Cho tứ giác ABCD có hai đường chéo AC và BD </a:t>
            </a:r>
            <a:endParaRPr lang="en-US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cắt nhau tại O thoả mãn OA = OC và  </a:t>
            </a:r>
            <a:endParaRPr lang="en-US" sz="28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Chứng minh tứ giác ABCD là hình bình hành.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C3D59D0-4990-2E70-F1B4-D96FD8A52B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106539"/>
              </p:ext>
            </p:extLst>
          </p:nvPr>
        </p:nvGraphicFramePr>
        <p:xfrm>
          <a:off x="6096000" y="811377"/>
          <a:ext cx="1922585" cy="540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3" imgW="812520" imgH="228600" progId="Equation.DSMT4">
                  <p:embed/>
                </p:oleObj>
              </mc:Choice>
              <mc:Fallback>
                <p:oleObj name="Equation" r:id="rId3" imgW="812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0" y="811377"/>
                        <a:ext cx="1922585" cy="540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0" name="Picture 2" descr="Luyện tập 2 trang 107 Toán 8 Tập 1 Cánh diều | Giải Toán 8">
            <a:extLst>
              <a:ext uri="{FF2B5EF4-FFF2-40B4-BE49-F238E27FC236}">
                <a16:creationId xmlns:a16="http://schemas.microsoft.com/office/drawing/2014/main" id="{181E5039-F9A9-35DB-B5EF-ECB9B0CCC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585" y="1260196"/>
            <a:ext cx="27717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E711C2-F8E5-9403-F38A-6DD6CB16C9DC}"/>
              </a:ext>
            </a:extLst>
          </p:cNvPr>
          <p:cNvSpPr txBox="1"/>
          <p:nvPr/>
        </p:nvSpPr>
        <p:spPr>
          <a:xfrm>
            <a:off x="745588" y="1665664"/>
            <a:ext cx="161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8A3E46-0005-E7B2-6E49-01662BC881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00" t="14752" r="54423" b="26543"/>
          <a:stretch/>
        </p:blipFill>
        <p:spPr>
          <a:xfrm>
            <a:off x="745588" y="2188883"/>
            <a:ext cx="5190978" cy="40240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AD65A2-88BC-5AB7-137C-F99991E8E57C}"/>
              </a:ext>
            </a:extLst>
          </p:cNvPr>
          <p:cNvSpPr txBox="1"/>
          <p:nvPr/>
        </p:nvSpPr>
        <p:spPr>
          <a:xfrm>
            <a:off x="6636434" y="3566390"/>
            <a:ext cx="49834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Xét tứ giác ABCD có hai đường chéo AC và BD cắt nhau tại trung điểm O của mỗi đường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+mj-lt"/>
              </a:rPr>
              <a:t>Do đó ABCD là hình bình hành.</a:t>
            </a:r>
          </a:p>
        </p:txBody>
      </p:sp>
    </p:spTree>
    <p:extLst>
      <p:ext uri="{BB962C8B-B14F-4D97-AF65-F5344CB8AC3E}">
        <p14:creationId xmlns:p14="http://schemas.microsoft.com/office/powerpoint/2010/main" val="154067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374982"/>
              </p:ext>
            </p:extLst>
          </p:nvPr>
        </p:nvGraphicFramePr>
        <p:xfrm>
          <a:off x="277431" y="167799"/>
          <a:ext cx="11726309" cy="176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26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68578">
                <a:tc>
                  <a:txBody>
                    <a:bodyPr/>
                    <a:lstStyle/>
                    <a:p>
                      <a:r>
                        <a:rPr lang="en-US" sz="3200" b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Chú ý: </a:t>
                      </a:r>
                    </a:p>
                    <a:p>
                      <a:pPr lvl="0"/>
                      <a:r>
                        <a:rPr lang="en-US" sz="3200" b="1" i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 giác có hai cạnh đối song song và bằng nhau là hình bình hành.</a:t>
                      </a:r>
                      <a:endParaRPr lang="en-US" sz="3200" b="1" kern="12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1" i="1" kern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Tứ giác có các cặp cạnh đối bằng nhau là hình bình hành.</a:t>
                      </a:r>
                      <a:endParaRPr lang="en-US" sz="3200">
                        <a:ln>
                          <a:solidFill>
                            <a:srgbClr val="00B0F0"/>
                          </a:solidFill>
                        </a:ln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04737" y="3718679"/>
                <a:ext cx="10387263" cy="3281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b="1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1. 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tứ giác </a:t>
                </a:r>
                <a:r>
                  <a:rPr 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20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Kẻ tia </a:t>
                </a:r>
                <a:r>
                  <a:rPr 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 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tia đối của tia</a:t>
                </a:r>
                <a:b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Chứng minh:</a:t>
                </a:r>
                <a:b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20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3200"/>
                  <a:t>  = 180</a:t>
                </a:r>
                <a:r>
                  <a:rPr lang="en-US" sz="3200" i="1" baseline="30000"/>
                  <a:t>0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b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𝑥𝐴𝐷</m:t>
                        </m:r>
                      </m:e>
                    </m:acc>
                  </m:oMath>
                </a14:m>
                <a:r>
                  <a:rPr lang="en-US" sz="320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AD // BC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b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Tứ giác </a:t>
                </a:r>
                <a:r>
                  <a:rPr lang="en-US" sz="30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hình bình hành.</a:t>
                </a:r>
                <a:r>
                  <a:rPr lang="en-US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/>
                  <a:t/>
                </a:r>
                <a:br>
                  <a:rPr lang="en-US"/>
                </a:br>
                <a:endParaRPr lang="en-US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37" y="3718679"/>
                <a:ext cx="10387263" cy="3281476"/>
              </a:xfrm>
              <a:prstGeom prst="rect">
                <a:avLst/>
              </a:prstGeom>
              <a:blipFill rotWithShape="0">
                <a:blip r:embed="rId2"/>
                <a:stretch>
                  <a:fillRect l="-1350" t="-1859" r="-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15" y="4349515"/>
            <a:ext cx="4646785" cy="2212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071760"/>
              </p:ext>
            </p:extLst>
          </p:nvPr>
        </p:nvGraphicFramePr>
        <p:xfrm>
          <a:off x="4882776" y="2575360"/>
          <a:ext cx="2580341" cy="69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275">
                <a:tc>
                  <a:txBody>
                    <a:bodyPr/>
                    <a:lstStyle/>
                    <a:p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LUYỆN</a:t>
                      </a:r>
                      <a:r>
                        <a:rPr lang="en-US" sz="3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TẬP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33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83" y="161366"/>
            <a:ext cx="5992906" cy="316271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65075" y="2521573"/>
                <a:ext cx="11566830" cy="38787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Xét tứ giác 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360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(tổng các góc của một tứ giác).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(giả thiết)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360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+ 2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360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⇔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)= 360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/>
                </a:r>
                <a:b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⇔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180</a:t>
                </a:r>
                <a:r>
                  <a:rPr lang="en-US" sz="3000" i="1" baseline="30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075" y="2521573"/>
                <a:ext cx="11566830" cy="3878754"/>
              </a:xfrm>
              <a:prstGeom prst="rect">
                <a:avLst/>
              </a:prstGeom>
              <a:blipFill rotWithShape="0">
                <a:blip r:embed="rId3"/>
                <a:stretch>
                  <a:fillRect l="-1212" t="-2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80736" y="-3285"/>
                <a:ext cx="8325382" cy="3165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solidFill>
                      <a:srgbClr val="CC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1.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tứ giác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280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𝐶𝐷𝐴</m:t>
                        </m:r>
                      </m:e>
                    </m:acc>
                  </m:oMath>
                </a14:m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Kẻ tia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Ax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tia đối của tia</a:t>
                </a:r>
                <a:b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Chứng minh:</a:t>
                </a:r>
                <a:b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en-US" sz="2800"/>
                  <a:t>  = 180</a:t>
                </a:r>
                <a:r>
                  <a:rPr lang="en-US" sz="2800" i="1" baseline="30000"/>
                  <a:t>0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b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𝑥𝐴𝐷</m:t>
                        </m:r>
                      </m:e>
                    </m:acc>
                  </m:oMath>
                </a14:m>
                <a:r>
                  <a:rPr lang="en-US" sz="280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AD // BC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b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Tứ giác </a:t>
                </a:r>
                <a:r>
                  <a:rPr lang="en-US" sz="2800" i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ABCD </a:t>
                </a: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hình bình hành.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/>
                  <a:t/>
                </a:r>
                <a:br>
                  <a:rPr lang="en-US" sz="2800"/>
                </a:br>
                <a:endParaRPr lang="en-US" sz="28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6" y="-3285"/>
                <a:ext cx="8325382" cy="3165995"/>
              </a:xfrm>
              <a:prstGeom prst="rect">
                <a:avLst/>
              </a:prstGeom>
              <a:blipFill rotWithShape="0">
                <a:blip r:embed="rId5"/>
                <a:stretch>
                  <a:fillRect l="-1464" t="-1538" r="-2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80736" y="2546256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471857-467D-3B57-3D18-B9A77B60D9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83" y="361391"/>
            <a:ext cx="3872842" cy="1724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3BC551-D922-C1D6-E808-80E6B885CC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2" t="35271" r="43906" b="22625"/>
          <a:stretch/>
        </p:blipFill>
        <p:spPr>
          <a:xfrm>
            <a:off x="323850" y="171450"/>
            <a:ext cx="6391276" cy="2886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D7ACEB-9FA4-DB68-59B5-9ECC8F110D49}"/>
              </a:ext>
            </a:extLst>
          </p:cNvPr>
          <p:cNvSpPr txBox="1"/>
          <p:nvPr/>
        </p:nvSpPr>
        <p:spPr>
          <a:xfrm>
            <a:off x="619125" y="2976086"/>
            <a:ext cx="773429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(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1DC9064-3295-74E7-76EA-7D754C9647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089344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C297754-672A-B2E5-666E-CFBEA1D95F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491930"/>
              </p:ext>
            </p:extLst>
          </p:nvPr>
        </p:nvGraphicFramePr>
        <p:xfrm>
          <a:off x="965200" y="3515171"/>
          <a:ext cx="2559050" cy="396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7" imgW="1638000" imgH="253800" progId="Equation.DSMT4">
                  <p:embed/>
                </p:oleObj>
              </mc:Choice>
              <mc:Fallback>
                <p:oleObj name="Equation" r:id="rId7" imgW="1638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5200" y="3515171"/>
                        <a:ext cx="2559050" cy="396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1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ác trò chơi khởi động cho một buổi sinh hoạt tập thể - Sinh Viên Công Giáo  Trung C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493713"/>
            <a:ext cx="6369050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55406" y="2716326"/>
            <a:ext cx="185659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5400" b="1" dirty="0" err="1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05" y="0"/>
            <a:ext cx="4427621" cy="28635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32611" y="0"/>
            <a:ext cx="80691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tam giác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hai đường trung tuyến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BM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nhau tại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Gọi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là trung điểm của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Chứng minh rằng tứ giác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PQMN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hình bình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hành.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2611" y="2037770"/>
                <a:ext cx="11959389" cy="48202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△ABC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hai đường trung tuyến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BM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CN 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nhau tại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(giả thiết) 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trọng tâm của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△ABC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GM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GB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𝐺𝐶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(tính chất trọng tâm của tam giác).                   (1)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trung điểm của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(giả thiết) 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GP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PB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GB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 trung điểm của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(giả thiết) 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GQ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GC</m:t>
                        </m:r>
                      </m:num>
                      <m:den>
                        <m:r>
                          <a:rPr lang="en-US" sz="2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      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 (1), (2) và (3) suy ra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GM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GP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GQ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PQMN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GM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GP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GQ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(chứng minh trên).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PQMN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hai đường chéo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MP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NQ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cắt nhau tại trung điểm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 mỗi đường nên nó là hình bình hành.</a:t>
                </a:r>
                <a:endParaRPr lang="en-US" sz="2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11" y="2037770"/>
                <a:ext cx="11959389" cy="4820230"/>
              </a:xfrm>
              <a:prstGeom prst="rect">
                <a:avLst/>
              </a:prstGeom>
              <a:blipFill rotWithShape="0">
                <a:blip r:embed="rId3"/>
                <a:stretch>
                  <a:fillRect l="-1019" t="-1391" r="-612" b="-2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335568" y="1534907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3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9464" y="2991501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527" y="0"/>
            <a:ext cx="5895473" cy="29214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843212" y="3705121"/>
            <a:ext cx="10433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Vì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 (giả thiết) nên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ABMN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 (giả thiết) nên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 ra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6832" y="5334121"/>
                <a:ext cx="11959390" cy="1523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có </a:t>
                </a: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ABCD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(1)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ABMN </a:t>
                </a: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𝐵𝑀𝑁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𝐴𝐵𝑁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(2)</a:t>
                </a:r>
                <a:b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 (1) và (2)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𝐵𝑀𝑁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𝐷𝐴𝑁</m:t>
                        </m:r>
                      </m:e>
                    </m:acc>
                  </m:oMath>
                </a14:m>
                <a:r>
                  <a:rPr lang="en-US" sz="3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32" y="5334121"/>
                <a:ext cx="11959390" cy="1523879"/>
              </a:xfrm>
              <a:prstGeom prst="rect">
                <a:avLst/>
              </a:prstGeom>
              <a:blipFill rotWithShape="0">
                <a:blip r:embed="rId3"/>
                <a:stretch>
                  <a:fillRect l="-1223" t="-4000" b="-1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7589471"/>
                  </p:ext>
                </p:extLst>
              </p:nvPr>
            </p:nvGraphicFramePr>
            <p:xfrm>
              <a:off x="316832" y="110460"/>
              <a:ext cx="5979695" cy="2546287"/>
            </p:xfrm>
            <a:graphic>
              <a:graphicData uri="http://schemas.openxmlformats.org/drawingml/2006/table">
                <a:tbl>
                  <a:tblPr/>
                  <a:tblGrid>
                    <a:gridCol w="59796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419726">
                    <a:tc>
                      <a:txBody>
                        <a:bodyPr/>
                        <a:lstStyle/>
                        <a:p>
                          <a:r>
                            <a:rPr lang="en-US" sz="3200" b="1" i="0">
                              <a:solidFill>
                                <a:srgbClr val="CC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Bài 3.</a:t>
                          </a:r>
                          <a:r>
                            <a:rPr lang="en-US" sz="3200" b="1" i="0" baseline="0">
                              <a:solidFill>
                                <a:srgbClr val="CC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 hai hình bình hành </a:t>
                          </a:r>
                          <a:r>
                            <a:rPr lang="en-US" sz="3200" b="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ABCD </a:t>
                          </a:r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và </a:t>
                          </a:r>
                          <a:r>
                            <a:rPr lang="en-US" sz="3200" b="0" i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ABMN </a:t>
                          </a:r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(Hình</a:t>
                          </a:r>
                          <a:r>
                            <a:rPr lang="en-US" sz="3200" b="0" i="0" baseline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42). </a:t>
                          </a:r>
                        </a:p>
                        <a:p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Chứng minh:</a:t>
                          </a:r>
                        </a:p>
                        <a:p>
                          <a:pPr marL="514350" indent="-514350">
                            <a:buAutoNum type="alphaLcParenR"/>
                          </a:pPr>
                          <a:r>
                            <a:rPr lang="en-US" sz="3200" b="0" i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CD = MN</a:t>
                          </a:r>
                        </a:p>
                        <a:p>
                          <a:pPr marL="514350" marR="0" indent="-51435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𝐵𝐶𝐷</m:t>
                                  </m:r>
                                </m:e>
                              </m:acc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𝐵𝑀𝑁</m:t>
                                  </m:r>
                                </m:e>
                              </m:acc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𝐷𝐴𝑁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320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.</a:t>
                          </a:r>
                          <a:endParaRPr lang="en-US" sz="32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77589471"/>
                  </p:ext>
                </p:extLst>
              </p:nvPr>
            </p:nvGraphicFramePr>
            <p:xfrm>
              <a:off x="316832" y="110460"/>
              <a:ext cx="5979695" cy="2546287"/>
            </p:xfrm>
            <a:graphic>
              <a:graphicData uri="http://schemas.openxmlformats.org/drawingml/2006/table">
                <a:tbl>
                  <a:tblPr/>
                  <a:tblGrid>
                    <a:gridCol w="5979695"/>
                  </a:tblGrid>
                  <a:tr h="25462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3349" b="-765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6874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5133" y="3255701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670" y="0"/>
            <a:ext cx="119813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0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0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30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đo khoảng cách giữa hai vị trí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hai phía của một tòa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mà không thể trực tiếp đo được, người ta làm như sau:</a:t>
            </a:r>
            <a:b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các vị trí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cho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thuộc đường thẳng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khoảng cách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đo được;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trung điểm của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BD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(Hình 43). Người ta đo được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 m. Tính độ dài </a:t>
            </a:r>
            <a:r>
              <a:rPr lang="vi-VN" sz="30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304" y="2361815"/>
            <a:ext cx="6437696" cy="23497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5346" y="3817650"/>
            <a:ext cx="10563726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Xét tứ giác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Có hai đường chéo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BD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 nhau tại trung điểm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mỗi đường</a:t>
            </a:r>
            <a:b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nên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 hình bình hành.</a:t>
            </a:r>
            <a:b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đó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3000" i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100 (m).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64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39" y="1756652"/>
            <a:ext cx="7110973" cy="2167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24118" y="0"/>
            <a:ext cx="1196788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Hoa vẽ tam giác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tờ giấy sau đó cắt một phần tam giác ở phía góc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(Hình 44). Bạn Hoa đố bạn Hùng: 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vẽ lại tam giác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làm thế nào tính được độ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 các đoạn thẳng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số đo góc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Hùng đã làm như sau:</a:t>
            </a:r>
            <a:b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 điểm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 đường thẳng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song với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 điểm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 đường</a:t>
            </a: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d′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với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Gọi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giao điểm của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d′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Đo độ dài các đoạn thẳng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đo góc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AEB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 Từ đó, tính được độ dài các đoạn thẳng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số đo góc </a:t>
            </a:r>
            <a:r>
              <a:rPr lang="vi-VN" sz="2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ACB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(Hình 45).</a:t>
            </a:r>
            <a:b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giải thích cách làm của bạn Hùng.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690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546" y="1436707"/>
            <a:ext cx="1526380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 i="1">
                <a:solidFill>
                  <a:srgbClr val="0000E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 giải.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177" y="1"/>
            <a:ext cx="8187448" cy="217346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08546" y="1998656"/>
                <a:ext cx="11983453" cy="4915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indent="-30480"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// BC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(giả thiết) 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AE // BC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d’ // AC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(giả thiết) nên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// AC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ACBE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AE // BC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(chứng minh trên) và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 // AC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(chứng minh trên). Do đó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ACBE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ra:</a:t>
                </a:r>
                <a:endPara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0480" marR="30480" indent="-30480">
                  <a:spcAft>
                    <a:spcPts val="0"/>
                  </a:spcAft>
                </a:pPr>
                <a:r>
                  <a:rPr lang="en-US" sz="280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</a:rPr>
                  <a:t>  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𝐴𝐶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𝐵𝐸</m:t>
                            </m:r>
                          </m:e>
                          <m:e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𝐵𝐶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𝐴𝐸</m:t>
                            </m:r>
                          </m:e>
                          <m:e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𝐴𝐶𝐵</m:t>
                                </m:r>
                              </m:e>
                            </m:acc>
                            <m:r>
                              <a:rPr lang="en-US" sz="2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acc>
                              <m:accPr>
                                <m:chr m:val="̂"/>
                                <m:ctrlP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𝐴𝐸𝐵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(tính chất hình bình hành).</a:t>
                </a:r>
                <a:b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 Hùng chứng minh được tứ giác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ACBE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hình bình hành có các tính chất trên, đo độ dài các đoạn thẳng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AE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đo góc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AEB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Từ đó, tính được độ dài các đoạn thẳng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 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số đo góc </a:t>
                </a:r>
                <a:r>
                  <a:rPr lang="en-US" sz="2800" i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ACB</a:t>
                </a:r>
                <a:r>
                  <a:rPr lang="en-US" sz="28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6" y="1998656"/>
                <a:ext cx="11983453" cy="4915063"/>
              </a:xfrm>
              <a:prstGeom prst="rect">
                <a:avLst/>
              </a:prstGeom>
              <a:blipFill rotWithShape="0">
                <a:blip r:embed="rId3"/>
                <a:stretch>
                  <a:fillRect l="-1017" t="-1365" r="-1068" b="-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39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904459"/>
              </p:ext>
            </p:extLst>
          </p:nvPr>
        </p:nvGraphicFramePr>
        <p:xfrm>
          <a:off x="5111376" y="0"/>
          <a:ext cx="2580341" cy="69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275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CỦNG</a:t>
                      </a:r>
                      <a:r>
                        <a:rPr lang="en-US" sz="3200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CỐ</a:t>
                      </a:r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" y="775026"/>
            <a:ext cx="10020300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</a:t>
            </a:r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chọn câu trả  lời đúng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Tứ giác có hai cạnh đối song song là hình bình hành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Tứ giác có hai cạnh đối bằng nhau là hình bình hành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Tứ giác có hai góc đối bằng nhau là hình bình hành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Tứ giác có các cạnh đối song song là hình bình hành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307797"/>
            <a:ext cx="11963400" cy="305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2: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 chọn câu trả lời “</a:t>
            </a: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sai”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hình bình hành các cạnh đối bằng nhau. 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hình bình hành các góc đối bằng nhau.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hình bình hành hai đường chéo cắt nhau tại trung điểm của mỗi đường.</a:t>
            </a:r>
            <a:endParaRPr lang="en-US" sz="3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hình bình hành các cạnh đối không bằng nhau.</a:t>
            </a:r>
            <a:endParaRPr lang="en-US" sz="3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2708520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" name="Oval 6"/>
          <p:cNvSpPr/>
          <p:nvPr/>
        </p:nvSpPr>
        <p:spPr>
          <a:xfrm>
            <a:off x="204537" y="5764741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5927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6"/>
              <p:cNvSpPr>
                <a:spLocks noChangeArrowheads="1"/>
              </p:cNvSpPr>
              <p:nvPr/>
            </p:nvSpPr>
            <p:spPr bwMode="auto">
              <a:xfrm>
                <a:off x="188259" y="0"/>
                <a:ext cx="12003741" cy="19861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3:</a:t>
                </a:r>
                <a:r>
                  <a:rPr kumimoji="0" lang="en-US" sz="3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pt-BR" sz="3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hình bình hành ABCD có</a:t>
                </a:r>
                <a14:m>
                  <m:oMath xmlns:m="http://schemas.openxmlformats.org/officeDocument/2006/math">
                    <m:r>
                      <a: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pt-BR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kumimoji="0" lang="pt-BR" sz="3000" b="0" i="0" u="none" strike="noStrike" cap="none" normalizeH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các góc còn lại của  hình bình hành là: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pt-BR" sz="3000" b="0" i="0" u="none" strike="noStrike" cap="none" normalizeH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pt-BR" sz="3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pt-BR" sz="3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pt-BR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kumimoji="0" lang="en-US" sz="3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kumimoji="0" lang="en-US" sz="30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pt-BR" sz="3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kumimoji="0" lang="pt-BR" sz="3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kumimoji="0" lang="pt-BR" sz="3000" b="1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kumimoji="0" lang="pt-BR" sz="3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BR" sz="30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pt-BR" sz="30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3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pt-BR" sz="3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</m:acc>
                    <m:r>
                      <a:rPr lang="en-US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kumimoji="0" lang="pt-BR" sz="3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259" y="0"/>
                <a:ext cx="12003741" cy="1986121"/>
              </a:xfrm>
              <a:prstGeom prst="rect">
                <a:avLst/>
              </a:prstGeom>
              <a:blipFill rotWithShape="0">
                <a:blip r:embed="rId2"/>
                <a:stretch>
                  <a:fillRect l="-1219" t="-2454" b="-92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57" name="Rectangle 19456"/>
          <p:cNvSpPr/>
          <p:nvPr/>
        </p:nvSpPr>
        <p:spPr>
          <a:xfrm>
            <a:off x="188259" y="1986121"/>
            <a:ext cx="861885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4: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 hình bình hành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ABCD. Qua giao </a:t>
            </a:r>
          </a:p>
          <a:p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 O của các đường chéo, vẽ một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</a:rPr>
              <a:t>đường thẳng</a:t>
            </a:r>
          </a:p>
          <a:p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</a:rPr>
              <a:t>Cắt các cạnh đối BC và AD theo thứ tự ở E và F</a:t>
            </a:r>
          </a:p>
          <a:p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</a:rPr>
              <a:t>(đường này không đi qua trung điểm của BC</a:t>
            </a:r>
          </a:p>
          <a:p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</a:rPr>
              <a:t> và AD). Ta có:</a:t>
            </a:r>
          </a:p>
          <a:p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</a:t>
            </a:r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</a:rPr>
              <a:t>A.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</a:rPr>
              <a:t>AF = CE                     </a:t>
            </a:r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</a:rPr>
              <a:t>B.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</a:rPr>
              <a:t>AF = BE                 </a:t>
            </a:r>
          </a:p>
          <a:p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</a:t>
            </a:r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</a:rPr>
              <a:t>C.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</a:rPr>
              <a:t>DF = CE                     </a:t>
            </a:r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</a:rPr>
              <a:t>D. 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</a:rPr>
              <a:t>DF = DE.</a:t>
            </a:r>
            <a:endParaRPr lang="en-US" sz="3000"/>
          </a:p>
        </p:txBody>
      </p:sp>
      <p:pic>
        <p:nvPicPr>
          <p:cNvPr id="67" name="Picture 6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5507" y="1972407"/>
            <a:ext cx="5267125" cy="241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Oval 67"/>
          <p:cNvSpPr/>
          <p:nvPr/>
        </p:nvSpPr>
        <p:spPr>
          <a:xfrm>
            <a:off x="372979" y="911908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9" name="Oval 68"/>
          <p:cNvSpPr/>
          <p:nvPr/>
        </p:nvSpPr>
        <p:spPr>
          <a:xfrm>
            <a:off x="1985211" y="4218337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557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68" grpId="0" animBg="1"/>
      <p:bldP spid="6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263" y="188313"/>
            <a:ext cx="1182567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5: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 vi của hình bình hành ABCD bằng 10cm, chu vi của tam giác </a:t>
            </a:r>
          </a:p>
          <a:p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∆ABD bằng 9cm, khi đó độ dài BD là:</a:t>
            </a:r>
          </a:p>
          <a:p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4cm                        </a:t>
            </a:r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6cm                          </a:t>
            </a:r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2cm                       </a:t>
            </a:r>
            <a:r>
              <a:rPr lang="pt-BR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pt-BR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1cm </a:t>
            </a:r>
            <a:endParaRPr lang="en-US" sz="3000"/>
          </a:p>
        </p:txBody>
      </p:sp>
      <p:sp>
        <p:nvSpPr>
          <p:cNvPr id="3" name="Rectangle 2"/>
          <p:cNvSpPr/>
          <p:nvPr/>
        </p:nvSpPr>
        <p:spPr>
          <a:xfrm>
            <a:off x="207263" y="1665641"/>
            <a:ext cx="1197597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6:</a:t>
            </a:r>
            <a:r>
              <a:rPr lang="en-US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 ∆ABC. Gọi D, N, E theo thứ tự là trung điểm của AB, BC, CA. </a:t>
            </a:r>
          </a:p>
          <a:p>
            <a:r>
              <a:rPr lang="nl-NL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Tứ giác ADME là:</a:t>
            </a:r>
            <a:endParaRPr lang="nl-NL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nl-NL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Hình thang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nl-NL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Hình thang cân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Hình thang vuông</a:t>
            </a:r>
            <a:r>
              <a:rPr 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nl-NL" sz="3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5231" y="2618692"/>
            <a:ext cx="4677590" cy="358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77280" y="1066364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3814010" y="2495199"/>
            <a:ext cx="541421" cy="599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306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820271" y="309282"/>
            <a:ext cx="10636623" cy="5741894"/>
          </a:xfrm>
          <a:prstGeom prst="verticalScroll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5050" lvl="0" indent="-457200">
              <a:buFont typeface="Arial" panose="020B0604020202020204" pitchFamily="34" charset="0"/>
              <a:buChar char="•"/>
            </a:pPr>
            <a:r>
              <a:rPr lang="pt-BR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 kiến thức trong bài. 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5050" lvl="0" indent="-457200">
              <a:buFont typeface="Arial" panose="020B0604020202020204" pitchFamily="34" charset="0"/>
              <a:buChar char="•"/>
            </a:pPr>
            <a:r>
              <a:rPr lang="pt-BR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các bài tập trong SBT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35050" lvl="0" indent="-457200"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mới: "Bài 5: Hình chữ nhật".</a:t>
            </a:r>
          </a:p>
        </p:txBody>
      </p:sp>
    </p:spTree>
    <p:extLst>
      <p:ext uri="{BB962C8B-B14F-4D97-AF65-F5344CB8AC3E}">
        <p14:creationId xmlns:p14="http://schemas.microsoft.com/office/powerpoint/2010/main" val="1625323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17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988" y="0"/>
            <a:ext cx="12220575" cy="6858000"/>
          </a:xfrm>
        </p:spPr>
      </p:pic>
      <p:sp>
        <p:nvSpPr>
          <p:cNvPr id="6" name="Rectangle 5"/>
          <p:cNvSpPr/>
          <p:nvPr/>
        </p:nvSpPr>
        <p:spPr>
          <a:xfrm>
            <a:off x="408044" y="2249905"/>
            <a:ext cx="1119176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600" b="1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7" name="Rectangle 6"/>
          <p:cNvSpPr/>
          <p:nvPr/>
        </p:nvSpPr>
        <p:spPr>
          <a:xfrm>
            <a:off x="600392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175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28575"/>
            <a:ext cx="2792413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563" y="4387850"/>
            <a:ext cx="3048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6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8547" y="315405"/>
            <a:ext cx="11654590" cy="1647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thiết kế tay vịn cầu thang</a:t>
            </a:r>
            <a:r>
              <a:rPr lang="en-US" sz="3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(Hình 34) </a:t>
            </a: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ta thường để các cặp thanh sườn song song với nhau, các cặp thanh trụ song song với nhau, tạo nên các hình bình hành.</a:t>
            </a:r>
            <a:endParaRPr lang="en-US" sz="3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56838" y="1900989"/>
            <a:ext cx="184995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92858"/>
              </p:ext>
            </p:extLst>
          </p:nvPr>
        </p:nvGraphicFramePr>
        <p:xfrm>
          <a:off x="5656838" y="1900989"/>
          <a:ext cx="6535162" cy="4957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3" imgW="3761905" imgH="2866667" progId="Paint.Picture">
                  <p:embed/>
                </p:oleObj>
              </mc:Choice>
              <mc:Fallback>
                <p:oleObj name="Bitmap Image" r:id="rId3" imgW="3761905" imgH="28666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838" y="1900989"/>
                        <a:ext cx="6535162" cy="49570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" y="4305803"/>
            <a:ext cx="2855396" cy="253813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2502566" y="1802387"/>
            <a:ext cx="5303520" cy="3318253"/>
          </a:xfrm>
          <a:prstGeom prst="cloudCallout">
            <a:avLst>
              <a:gd name="adj1" fmla="val -60290"/>
              <a:gd name="adj2" fmla="val 4511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368675" algn="l"/>
              </a:tabLst>
            </a:pPr>
            <a:endParaRPr lang="en-US" sz="3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3368675" algn="l"/>
              </a:tabLst>
            </a:pPr>
            <a:endParaRPr lang="en-US" sz="30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3368675" algn="l"/>
              </a:tabLst>
            </a:pPr>
            <a:r>
              <a:rPr lang="en-US" sz="3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“Hình bình hành có những tính chất gì? Có những dấu hiệu nào để nhận biết một tứ giác là hình bình hành”.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3368675" algn="l"/>
              </a:tabLst>
            </a:pP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8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6126" y="1577440"/>
            <a:ext cx="6096000" cy="27312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§4:</a:t>
            </a:r>
            <a:r>
              <a:rPr lang="nl-NL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BÌNH HÀNH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ctr">
              <a:lnSpc>
                <a:spcPct val="107000"/>
              </a:lnSpc>
              <a:spcAft>
                <a:spcPts val="800"/>
              </a:spcAft>
            </a:pPr>
            <a:r>
              <a:rPr lang="vi-VN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 học</a:t>
            </a: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Toán - Lớp: 8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thực hiện: …  tiết</a:t>
            </a:r>
            <a:endParaRPr lang="en-US" sz="36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PPCT: Tiết …</a:t>
            </a:r>
            <a:endParaRPr lang="en-US" sz="3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80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82" y="0"/>
            <a:ext cx="8911687" cy="639914"/>
          </a:xfrm>
        </p:spPr>
        <p:txBody>
          <a:bodyPr>
            <a:normAutofit fontScale="90000"/>
          </a:bodyPr>
          <a:lstStyle/>
          <a:p>
            <a:r>
              <a:rPr lang="nl-NL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nghĩa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6279" y="639914"/>
            <a:ext cx="1082348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HĐ1: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93380" y="870746"/>
            <a:ext cx="96986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biết các cặp đối AB và CD, AD và BC của tứ giác ABCD ở </a:t>
            </a:r>
            <a:r>
              <a:rPr kumimoji="0" lang="nl-NL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35</a:t>
            </a:r>
            <a:r>
              <a:rPr kumimoji="0" lang="nl-NL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song song với nhau hay không? </a:t>
            </a:r>
            <a:endParaRPr kumimoji="0" lang="nl-NL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921488"/>
              </p:ext>
            </p:extLst>
          </p:nvPr>
        </p:nvGraphicFramePr>
        <p:xfrm>
          <a:off x="266582" y="2017059"/>
          <a:ext cx="5662650" cy="396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3" imgW="1781424" imgH="1247619" progId="Paint.Picture">
                  <p:embed/>
                </p:oleObj>
              </mc:Choice>
              <mc:Fallback>
                <p:oleObj name="Bitmap Image" r:id="rId3" imgW="1781424" imgH="124761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582" y="2017059"/>
                        <a:ext cx="5662650" cy="39668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23683" y="442128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29232" y="2161121"/>
            <a:ext cx="6096000" cy="15742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000" b="1" i="1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 ý:</a:t>
            </a:r>
            <a:r>
              <a:rPr lang="nl-NL" sz="3000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cặp đối AB và CD, AD và BC của tứ giác ABCD ở </a:t>
            </a:r>
            <a:r>
              <a:rPr lang="nl-NL" sz="3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35</a:t>
            </a:r>
            <a:r>
              <a:rPr lang="nl-NL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có song song với nhau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4631"/>
              </p:ext>
            </p:extLst>
          </p:nvPr>
        </p:nvGraphicFramePr>
        <p:xfrm>
          <a:off x="5929232" y="4151131"/>
          <a:ext cx="565870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8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88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000" b="1" i="0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Định nghĩa: </a:t>
                      </a:r>
                      <a:r>
                        <a:rPr lang="nl-NL" sz="30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Hình bình hành là tứ giác có hai cặp cạnh đối song song. </a:t>
                      </a:r>
                      <a:endParaRPr lang="en-US" sz="3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01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33346" y="0"/>
            <a:ext cx="20335366" cy="5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803232"/>
              </p:ext>
            </p:extLst>
          </p:nvPr>
        </p:nvGraphicFramePr>
        <p:xfrm>
          <a:off x="8133345" y="0"/>
          <a:ext cx="4040211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3" imgW="1933333" imgH="3266667" progId="Paint.Picture">
                  <p:embed/>
                </p:oleObj>
              </mc:Choice>
              <mc:Fallback>
                <p:oleObj name="Bitmap Image" r:id="rId3" imgW="1933333" imgH="326666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3345" y="0"/>
                        <a:ext cx="4040211" cy="6857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57223" y="0"/>
            <a:ext cx="7876122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VD1:</a:t>
            </a:r>
            <a:r>
              <a:rPr lang="en-US" sz="3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hình 36, tứ giác nào là hình bình hành? Vì sao? 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623" y="1080296"/>
            <a:ext cx="946093" cy="5863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000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b="1" i="1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66026" y="1373453"/>
                <a:ext cx="7154776" cy="24309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US" sz="30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Ở hình 36a, ta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vị trí đồng vị nên MN // NP.</a:t>
                </a:r>
              </a:p>
              <a:p>
                <a:pPr marL="193040" algn="just">
                  <a:spcAft>
                    <a:spcPts val="0"/>
                  </a:spcAft>
                </a:pPr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 lại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0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vị trí đồng vị nên MQ // NP.</a:t>
                </a:r>
              </a:p>
              <a:p>
                <a:pPr marL="193040" algn="just">
                  <a:spcAft>
                    <a:spcPts val="0"/>
                  </a:spcAft>
                </a:pPr>
                <a:r>
                  <a:rPr lang="en-US" sz="30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đó, tứ giác MNPQ là hình bình hành.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26" y="1373453"/>
                <a:ext cx="7154776" cy="2430922"/>
              </a:xfrm>
              <a:prstGeom prst="rect">
                <a:avLst/>
              </a:prstGeom>
              <a:blipFill rotWithShape="0">
                <a:blip r:embed="rId5"/>
                <a:stretch>
                  <a:fillRect l="-2044" t="-3008" r="-1959" b="-6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592531" y="389261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>
                <a:latin typeface="Times New Roman" panose="02020603050405020304" pitchFamily="18" charset="0"/>
                <a:ea typeface="Calibri" panose="020F0502020204030204" pitchFamily="34" charset="0"/>
              </a:rPr>
              <a:t>Ở hình 36b, AB và CD cắt nhau tại O nên AB và CD không song song với nhau. Do đó, tứ giác ABCD không phải là hình bình hành.</a:t>
            </a: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133249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6582" y="0"/>
            <a:ext cx="8911687" cy="6399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123" y="482351"/>
            <a:ext cx="11808877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HĐ2:</a:t>
            </a: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</a:t>
            </a:r>
            <a:r>
              <a:rPr kumimoji="0" lang="nl-NL" sz="3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bình hành ABCD </a:t>
            </a:r>
            <a:r>
              <a:rPr kumimoji="0" lang="nl-NL" sz="3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(Hình 37)</a:t>
            </a: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Hai tam giác ABD và CDB có bằng nhau hay không?</a:t>
            </a: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đó, hãy so sánh các cặp đoạn thẳng: AB và CD; DA và BC.</a:t>
            </a: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So sánh các cặp góc: </a:t>
            </a:r>
            <a:r>
              <a:rPr kumimoji="0" lang="nl-NL" sz="3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DAB </a:t>
            </a: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kumimoji="0" lang="nl-NL" sz="3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BCD; ABC </a:t>
            </a: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30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CDA.</a:t>
            </a: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Hai tam giác OAB và OCD có bằng nhau hay không? Từ đó, hãy so sánh các cặp đoạn thẳng: OA và OC; OB và OD.</a:t>
            </a:r>
            <a:r>
              <a:rPr kumimoji="0" lang="en-US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3314824"/>
              </p:ext>
            </p:extLst>
          </p:nvPr>
        </p:nvGraphicFramePr>
        <p:xfrm>
          <a:off x="7395119" y="3509683"/>
          <a:ext cx="4796881" cy="3348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Bitmap Image" r:id="rId3" imgW="1495634" imgH="1057423" progId="Paint.Picture">
                  <p:embed/>
                </p:oleObj>
              </mc:Choice>
              <mc:Fallback>
                <p:oleObj name="Bitmap Image" r:id="rId3" imgW="1495634" imgH="105742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5119" y="3509683"/>
                        <a:ext cx="4796881" cy="33483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6582" y="30996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7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334983"/>
              </p:ext>
            </p:extLst>
          </p:nvPr>
        </p:nvGraphicFramePr>
        <p:xfrm>
          <a:off x="7557247" y="3622851"/>
          <a:ext cx="4634753" cy="3235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Bitmap Image" r:id="rId3" imgW="1495634" imgH="1057423" progId="Paint.Picture">
                  <p:embed/>
                </p:oleObj>
              </mc:Choice>
              <mc:Fallback>
                <p:oleObj name="Bitmap Image" r:id="rId3" imgW="1495634" imgH="105742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7247" y="3622851"/>
                        <a:ext cx="4634753" cy="32351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73386" y="-48126"/>
            <a:ext cx="1172116" cy="5619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000" b="1" i="1">
                <a:solidFill>
                  <a:srgbClr val="5B9BD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sz="3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3951" y="317749"/>
                <a:ext cx="5388967" cy="6540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Xét hình bình hành ABCD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 AB // DC (định nghĩa)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(hai góc so le trong)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Lại có AD // BC (định nghĩa) 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𝐶𝐵𝐷</m:t>
                        </m:r>
                      </m:e>
                    </m:acc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(hai góc so le trong)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∆ABD và ∆CDB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Có: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ạ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𝑛h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𝐵𝐷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𝑐h𝑢𝑛𝑔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𝐴𝐵𝐷</m:t>
                                  </m:r>
                                </m:e>
                              </m:acc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𝐶𝐷𝐵</m:t>
                                  </m:r>
                                </m:e>
                              </m:acc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𝐶𝑚𝑡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𝐴𝐷𝐵</m:t>
                                  </m:r>
                                </m:e>
                              </m:acc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24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𝐶𝐵𝐷</m:t>
                                  </m:r>
                                </m:e>
                              </m:acc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(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𝐶𝑚𝑡</m:t>
                              </m:r>
                              <m:r>
                                <a:rPr lang="nl-N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ra: ∆ABD = ∆CDB (g.c.g)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ra: AB = CD (cặp góc tương ứng)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BC = DA (cặp góc tương ứng)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51" y="317749"/>
                <a:ext cx="5388967" cy="6540252"/>
              </a:xfrm>
              <a:prstGeom prst="rect">
                <a:avLst/>
              </a:prstGeom>
              <a:blipFill rotWithShape="0">
                <a:blip r:embed="rId5"/>
                <a:stretch>
                  <a:fillRect l="-1810" t="-746" b="-1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98458" y="302183"/>
                <a:ext cx="4203974" cy="40473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∆ABD = ∆CDB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𝐷𝐴𝐵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 ∆ABC và ∆CDA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ạ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𝑛h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𝑐h𝑢𝑛𝑔</m:t>
                            </m:r>
                          </m:e>
                          <m:e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𝐶𝐷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(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𝐶𝑚𝑡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𝐷𝐴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(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𝐶𝑚𝑡</m:t>
                            </m:r>
                            <m:r>
                              <a:rPr lang="nl-NL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Suy ra: ∆ABC = ∆CDA (c.c.c)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nl-NL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𝐶𝐷𝐴</m:t>
                        </m:r>
                      </m:e>
                    </m:acc>
                    <m:r>
                      <a:rPr lang="nl-NL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458" y="302183"/>
                <a:ext cx="4203974" cy="4047390"/>
              </a:xfrm>
              <a:prstGeom prst="rect">
                <a:avLst/>
              </a:prstGeom>
              <a:blipFill rotWithShape="0">
                <a:blip r:embed="rId6"/>
                <a:stretch>
                  <a:fillRect l="-2174" t="-1205" r="-4493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H="1">
            <a:off x="5741894" y="232848"/>
            <a:ext cx="56564" cy="6625153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21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498E6-850C-331D-C3BC-9D740940B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0926E16-7AC0-8782-6AE4-0184CF38B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12365"/>
              </p:ext>
            </p:extLst>
          </p:nvPr>
        </p:nvGraphicFramePr>
        <p:xfrm>
          <a:off x="959758" y="2161338"/>
          <a:ext cx="6329082" cy="2535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9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35323">
                <a:tc>
                  <a:txBody>
                    <a:bodyPr/>
                    <a:lstStyle/>
                    <a:p>
                      <a:r>
                        <a:rPr lang="en-US" sz="2800" b="1" u="sng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b="1" u="sng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u="sng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="1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c) Hai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chéo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cắt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kern="1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>
                    <a:lnL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77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</TotalTime>
  <Words>1451</Words>
  <Application>Microsoft Office PowerPoint</Application>
  <PresentationFormat>Widescreen</PresentationFormat>
  <Paragraphs>181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.VnArial</vt:lpstr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Bitmap Image</vt:lpstr>
      <vt:lpstr>Equation</vt:lpstr>
      <vt:lpstr>PowerPoint Presentation</vt:lpstr>
      <vt:lpstr>PowerPoint Presentation</vt:lpstr>
      <vt:lpstr>PowerPoint Presentation</vt:lpstr>
      <vt:lpstr>PowerPoint Presentation</vt:lpstr>
      <vt:lpstr>I. Định nghĩa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CPN</dc:creator>
  <cp:lastModifiedBy>Admin</cp:lastModifiedBy>
  <cp:revision>54</cp:revision>
  <dcterms:created xsi:type="dcterms:W3CDTF">2023-06-23T17:41:37Z</dcterms:created>
  <dcterms:modified xsi:type="dcterms:W3CDTF">2024-10-29T09:07:56Z</dcterms:modified>
</cp:coreProperties>
</file>