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33" r:id="rId2"/>
    <p:sldId id="375" r:id="rId3"/>
    <p:sldId id="357" r:id="rId4"/>
    <p:sldId id="376" r:id="rId5"/>
    <p:sldId id="360" r:id="rId6"/>
    <p:sldId id="361" r:id="rId7"/>
    <p:sldId id="362" r:id="rId8"/>
    <p:sldId id="363" r:id="rId9"/>
    <p:sldId id="364" r:id="rId10"/>
    <p:sldId id="369" r:id="rId11"/>
    <p:sldId id="370" r:id="rId12"/>
    <p:sldId id="365" r:id="rId13"/>
    <p:sldId id="366" r:id="rId14"/>
    <p:sldId id="367" r:id="rId15"/>
    <p:sldId id="368" r:id="rId16"/>
    <p:sldId id="371" r:id="rId17"/>
    <p:sldId id="372" r:id="rId18"/>
    <p:sldId id="373" r:id="rId19"/>
    <p:sldId id="3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FF0000"/>
    <a:srgbClr val="000099"/>
    <a:srgbClr val="FF6600"/>
    <a:srgbClr val="A80000"/>
    <a:srgbClr val="FF00FF"/>
    <a:srgbClr val="006600"/>
    <a:srgbClr val="0000FF"/>
    <a:srgbClr val="00FFFF"/>
    <a:srgbClr val="0000CC"/>
    <a:srgbClr val="9C0C2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68" d="100"/>
          <a:sy n="68" d="100"/>
        </p:scale>
        <p:origin x="-114" y="-18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xmlns=""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5A308FB-1498-7B9A-946F-62E1B0251D58}"/>
              </a:ext>
            </a:extLst>
          </p:cNvPr>
          <p:cNvSpPr>
            <a:spLocks noGrp="1"/>
          </p:cNvSpPr>
          <p:nvPr>
            <p:ph type="dt" sz="half" idx="10"/>
          </p:nvPr>
        </p:nvSpPr>
        <p:spPr/>
        <p:txBody>
          <a:bodyPr/>
          <a:lstStyle/>
          <a:p>
            <a:fld id="{5C547B41-D574-4D99-8733-CDF2B4333776}" type="datetimeFigureOut">
              <a:rPr lang="en-US" smtClean="0"/>
              <a:pPr/>
              <a:t>1/22/2024</a:t>
            </a:fld>
            <a:endParaRPr lang="en-US"/>
          </a:p>
        </p:txBody>
      </p:sp>
      <p:sp>
        <p:nvSpPr>
          <p:cNvPr id="5" name="Footer Placeholder 4">
            <a:extLst>
              <a:ext uri="{FF2B5EF4-FFF2-40B4-BE49-F238E27FC236}">
                <a16:creationId xmlns:a16="http://schemas.microsoft.com/office/drawing/2014/main" xmlns=""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129353-18A1-E62E-F0E7-0D1DB37C746D}"/>
              </a:ext>
            </a:extLst>
          </p:cNvPr>
          <p:cNvSpPr>
            <a:spLocks noGrp="1"/>
          </p:cNvSpPr>
          <p:nvPr>
            <p:ph type="dt" sz="half" idx="10"/>
          </p:nvPr>
        </p:nvSpPr>
        <p:spPr/>
        <p:txBody>
          <a:bodyPr/>
          <a:lstStyle/>
          <a:p>
            <a:fld id="{5C547B41-D574-4D99-8733-CDF2B4333776}" type="datetimeFigureOut">
              <a:rPr lang="en-US" smtClean="0"/>
              <a:pPr/>
              <a:t>1/22/2024</a:t>
            </a:fld>
            <a:endParaRPr lang="en-US"/>
          </a:p>
        </p:txBody>
      </p:sp>
      <p:sp>
        <p:nvSpPr>
          <p:cNvPr id="5" name="Footer Placeholder 4">
            <a:extLst>
              <a:ext uri="{FF2B5EF4-FFF2-40B4-BE49-F238E27FC236}">
                <a16:creationId xmlns:a16="http://schemas.microsoft.com/office/drawing/2014/main" xmlns=""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68DFEF-F563-6ADA-AE7D-EA7B9CBD9BA3}"/>
              </a:ext>
            </a:extLst>
          </p:cNvPr>
          <p:cNvSpPr>
            <a:spLocks noGrp="1"/>
          </p:cNvSpPr>
          <p:nvPr>
            <p:ph type="dt" sz="half" idx="10"/>
          </p:nvPr>
        </p:nvSpPr>
        <p:spPr/>
        <p:txBody>
          <a:bodyPr/>
          <a:lstStyle/>
          <a:p>
            <a:fld id="{5C547B41-D574-4D99-8733-CDF2B4333776}" type="datetimeFigureOut">
              <a:rPr lang="en-US" smtClean="0"/>
              <a:pPr/>
              <a:t>1/22/2024</a:t>
            </a:fld>
            <a:endParaRPr lang="en-US"/>
          </a:p>
        </p:txBody>
      </p:sp>
      <p:sp>
        <p:nvSpPr>
          <p:cNvPr id="5" name="Footer Placeholder 4">
            <a:extLst>
              <a:ext uri="{FF2B5EF4-FFF2-40B4-BE49-F238E27FC236}">
                <a16:creationId xmlns:a16="http://schemas.microsoft.com/office/drawing/2014/main" xmlns=""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FFF51C-A686-C9EF-6705-2D21B90A814C}"/>
              </a:ext>
            </a:extLst>
          </p:cNvPr>
          <p:cNvSpPr>
            <a:spLocks noGrp="1"/>
          </p:cNvSpPr>
          <p:nvPr>
            <p:ph type="dt" sz="half" idx="10"/>
          </p:nvPr>
        </p:nvSpPr>
        <p:spPr/>
        <p:txBody>
          <a:bodyPr/>
          <a:lstStyle/>
          <a:p>
            <a:fld id="{5C547B41-D574-4D99-8733-CDF2B4333776}" type="datetimeFigureOut">
              <a:rPr lang="en-US" smtClean="0"/>
              <a:pPr/>
              <a:t>1/22/2024</a:t>
            </a:fld>
            <a:endParaRPr lang="en-US"/>
          </a:p>
        </p:txBody>
      </p:sp>
      <p:sp>
        <p:nvSpPr>
          <p:cNvPr id="5" name="Footer Placeholder 4">
            <a:extLst>
              <a:ext uri="{FF2B5EF4-FFF2-40B4-BE49-F238E27FC236}">
                <a16:creationId xmlns:a16="http://schemas.microsoft.com/office/drawing/2014/main" xmlns=""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A1E298-89A3-8D15-25E9-03DFDEE533DC}"/>
              </a:ext>
            </a:extLst>
          </p:cNvPr>
          <p:cNvSpPr>
            <a:spLocks noGrp="1"/>
          </p:cNvSpPr>
          <p:nvPr>
            <p:ph type="dt" sz="half" idx="10"/>
          </p:nvPr>
        </p:nvSpPr>
        <p:spPr/>
        <p:txBody>
          <a:bodyPr/>
          <a:lstStyle/>
          <a:p>
            <a:fld id="{5C547B41-D574-4D99-8733-CDF2B4333776}" type="datetimeFigureOut">
              <a:rPr lang="en-US" smtClean="0"/>
              <a:pPr/>
              <a:t>1/22/2024</a:t>
            </a:fld>
            <a:endParaRPr lang="en-US"/>
          </a:p>
        </p:txBody>
      </p:sp>
      <p:sp>
        <p:nvSpPr>
          <p:cNvPr id="5" name="Footer Placeholder 4">
            <a:extLst>
              <a:ext uri="{FF2B5EF4-FFF2-40B4-BE49-F238E27FC236}">
                <a16:creationId xmlns:a16="http://schemas.microsoft.com/office/drawing/2014/main" xmlns=""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06D9F4-C35F-E5D4-C980-AF9C8B965E7C}"/>
              </a:ext>
            </a:extLst>
          </p:cNvPr>
          <p:cNvSpPr>
            <a:spLocks noGrp="1"/>
          </p:cNvSpPr>
          <p:nvPr>
            <p:ph type="dt" sz="half" idx="10"/>
          </p:nvPr>
        </p:nvSpPr>
        <p:spPr/>
        <p:txBody>
          <a:bodyPr/>
          <a:lstStyle/>
          <a:p>
            <a:fld id="{5C547B41-D574-4D99-8733-CDF2B4333776}" type="datetimeFigureOut">
              <a:rPr lang="en-US" smtClean="0"/>
              <a:pPr/>
              <a:t>1/22/2024</a:t>
            </a:fld>
            <a:endParaRPr lang="en-US"/>
          </a:p>
        </p:txBody>
      </p:sp>
      <p:sp>
        <p:nvSpPr>
          <p:cNvPr id="6" name="Footer Placeholder 5">
            <a:extLst>
              <a:ext uri="{FF2B5EF4-FFF2-40B4-BE49-F238E27FC236}">
                <a16:creationId xmlns:a16="http://schemas.microsoft.com/office/drawing/2014/main" xmlns=""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87046D3-876D-4C5B-45C3-7A78EAF1461A}"/>
              </a:ext>
            </a:extLst>
          </p:cNvPr>
          <p:cNvSpPr>
            <a:spLocks noGrp="1"/>
          </p:cNvSpPr>
          <p:nvPr>
            <p:ph type="dt" sz="half" idx="10"/>
          </p:nvPr>
        </p:nvSpPr>
        <p:spPr/>
        <p:txBody>
          <a:bodyPr/>
          <a:lstStyle/>
          <a:p>
            <a:fld id="{5C547B41-D574-4D99-8733-CDF2B4333776}" type="datetimeFigureOut">
              <a:rPr lang="en-US" smtClean="0"/>
              <a:pPr/>
              <a:t>1/22/2024</a:t>
            </a:fld>
            <a:endParaRPr lang="en-US"/>
          </a:p>
        </p:txBody>
      </p:sp>
      <p:sp>
        <p:nvSpPr>
          <p:cNvPr id="8" name="Footer Placeholder 7">
            <a:extLst>
              <a:ext uri="{FF2B5EF4-FFF2-40B4-BE49-F238E27FC236}">
                <a16:creationId xmlns:a16="http://schemas.microsoft.com/office/drawing/2014/main" xmlns=""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27C2031-2CC5-7BA1-98FD-2403904DC528}"/>
              </a:ext>
            </a:extLst>
          </p:cNvPr>
          <p:cNvSpPr>
            <a:spLocks noGrp="1"/>
          </p:cNvSpPr>
          <p:nvPr>
            <p:ph type="dt" sz="half" idx="10"/>
          </p:nvPr>
        </p:nvSpPr>
        <p:spPr/>
        <p:txBody>
          <a:bodyPr/>
          <a:lstStyle/>
          <a:p>
            <a:fld id="{5C547B41-D574-4D99-8733-CDF2B4333776}" type="datetimeFigureOut">
              <a:rPr lang="en-US" smtClean="0"/>
              <a:pPr/>
              <a:t>1/22/2024</a:t>
            </a:fld>
            <a:endParaRPr lang="en-US"/>
          </a:p>
        </p:txBody>
      </p:sp>
      <p:sp>
        <p:nvSpPr>
          <p:cNvPr id="4" name="Footer Placeholder 3">
            <a:extLst>
              <a:ext uri="{FF2B5EF4-FFF2-40B4-BE49-F238E27FC236}">
                <a16:creationId xmlns:a16="http://schemas.microsoft.com/office/drawing/2014/main" xmlns=""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9F85CE8-8581-2F50-4DAF-FC03F1FDF7FE}"/>
              </a:ext>
            </a:extLst>
          </p:cNvPr>
          <p:cNvSpPr>
            <a:spLocks noGrp="1"/>
          </p:cNvSpPr>
          <p:nvPr>
            <p:ph type="dt" sz="half" idx="10"/>
          </p:nvPr>
        </p:nvSpPr>
        <p:spPr/>
        <p:txBody>
          <a:bodyPr/>
          <a:lstStyle/>
          <a:p>
            <a:fld id="{5C547B41-D574-4D99-8733-CDF2B4333776}" type="datetimeFigureOut">
              <a:rPr lang="en-US" smtClean="0"/>
              <a:pPr/>
              <a:t>1/22/2024</a:t>
            </a:fld>
            <a:endParaRPr lang="en-US"/>
          </a:p>
        </p:txBody>
      </p:sp>
      <p:sp>
        <p:nvSpPr>
          <p:cNvPr id="3" name="Footer Placeholder 2">
            <a:extLst>
              <a:ext uri="{FF2B5EF4-FFF2-40B4-BE49-F238E27FC236}">
                <a16:creationId xmlns:a16="http://schemas.microsoft.com/office/drawing/2014/main" xmlns=""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C2C796-6882-D4E3-AA7F-532004367F89}"/>
              </a:ext>
            </a:extLst>
          </p:cNvPr>
          <p:cNvSpPr>
            <a:spLocks noGrp="1"/>
          </p:cNvSpPr>
          <p:nvPr>
            <p:ph type="dt" sz="half" idx="10"/>
          </p:nvPr>
        </p:nvSpPr>
        <p:spPr/>
        <p:txBody>
          <a:bodyPr/>
          <a:lstStyle/>
          <a:p>
            <a:fld id="{5C547B41-D574-4D99-8733-CDF2B4333776}" type="datetimeFigureOut">
              <a:rPr lang="en-US" smtClean="0"/>
              <a:pPr/>
              <a:t>1/22/2024</a:t>
            </a:fld>
            <a:endParaRPr lang="en-US"/>
          </a:p>
        </p:txBody>
      </p:sp>
      <p:sp>
        <p:nvSpPr>
          <p:cNvPr id="6" name="Footer Placeholder 5">
            <a:extLst>
              <a:ext uri="{FF2B5EF4-FFF2-40B4-BE49-F238E27FC236}">
                <a16:creationId xmlns:a16="http://schemas.microsoft.com/office/drawing/2014/main" xmlns=""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F2E887-1386-15D9-5ECB-2E2384DFF0F1}"/>
              </a:ext>
            </a:extLst>
          </p:cNvPr>
          <p:cNvSpPr>
            <a:spLocks noGrp="1"/>
          </p:cNvSpPr>
          <p:nvPr>
            <p:ph type="dt" sz="half" idx="10"/>
          </p:nvPr>
        </p:nvSpPr>
        <p:spPr/>
        <p:txBody>
          <a:bodyPr/>
          <a:lstStyle/>
          <a:p>
            <a:fld id="{5C547B41-D574-4D99-8733-CDF2B4333776}" type="datetimeFigureOut">
              <a:rPr lang="en-US" smtClean="0"/>
              <a:pPr/>
              <a:t>1/22/2024</a:t>
            </a:fld>
            <a:endParaRPr lang="en-US"/>
          </a:p>
        </p:txBody>
      </p:sp>
      <p:sp>
        <p:nvSpPr>
          <p:cNvPr id="6" name="Footer Placeholder 5">
            <a:extLst>
              <a:ext uri="{FF2B5EF4-FFF2-40B4-BE49-F238E27FC236}">
                <a16:creationId xmlns:a16="http://schemas.microsoft.com/office/drawing/2014/main" xmlns=""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1/22/2024</a:t>
            </a:fld>
            <a:endParaRPr lang="en-US"/>
          </a:p>
        </p:txBody>
      </p:sp>
      <p:sp>
        <p:nvSpPr>
          <p:cNvPr id="5" name="Footer Placeholder 4">
            <a:extLst>
              <a:ext uri="{FF2B5EF4-FFF2-40B4-BE49-F238E27FC236}">
                <a16:creationId xmlns:a16="http://schemas.microsoft.com/office/drawing/2014/main" xmlns=""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cstate="print"/>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cstate="print"/>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cstate="print"/>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cstate="print"/>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535382" y="0"/>
            <a:ext cx="6444641" cy="3200400"/>
          </a:xfrm>
          <a:prstGeom prst="rect">
            <a:avLst/>
          </a:prstGeom>
          <a:noFill/>
          <a:ln w="9525">
            <a:noFill/>
            <a:miter lim="800000"/>
            <a:headEnd/>
            <a:tailEnd/>
          </a:ln>
          <a:effectLst/>
        </p:spPr>
      </p:pic>
      <p:sp>
        <p:nvSpPr>
          <p:cNvPr id="4" name="Rectangle 3"/>
          <p:cNvSpPr/>
          <p:nvPr/>
        </p:nvSpPr>
        <p:spPr>
          <a:xfrm>
            <a:off x="0" y="3036654"/>
            <a:ext cx="12192000" cy="2554545"/>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a:t>
            </a:r>
            <a:r>
              <a:rPr lang="vi-VN" sz="3200" dirty="0" smtClean="0">
                <a:solidFill>
                  <a:srgbClr val="FF00FF"/>
                </a:solidFill>
                <a:latin typeface="Times New Roman" pitchFamily="18" charset="0"/>
                <a:cs typeface="Times New Roman" pitchFamily="18" charset="0"/>
              </a:rPr>
              <a:t> Ví dụ về tác dụng nhiệt:</a:t>
            </a: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Khi cắm phích điện của bàn là (bàn ủi) vào ổ cắm điện, dòng điện chạy qua làm cho bàn là nóng lên, nhờ đó ta có thể ủi cho quần áo thẳng ra.</a:t>
            </a:r>
            <a:endParaRPr lang="en-US" sz="3200" dirty="0" smtClean="0">
              <a:solidFill>
                <a:srgbClr val="FF00FF"/>
              </a:solidFill>
              <a:latin typeface="Times New Roman" pitchFamily="18" charset="0"/>
              <a:cs typeface="Times New Roman" pitchFamily="18" charset="0"/>
            </a:endParaRPr>
          </a:p>
          <a:p>
            <a:pPr algn="just"/>
            <a:r>
              <a:rPr lang="en-US" sz="3200" dirty="0" smtClean="0">
                <a:solidFill>
                  <a:srgbClr val="FF00FF"/>
                </a:solidFill>
                <a:latin typeface="Times New Roman" pitchFamily="18" charset="0"/>
                <a:cs typeface="Times New Roman" pitchFamily="18" charset="0"/>
              </a:rPr>
              <a:t>* VD </a:t>
            </a:r>
            <a:r>
              <a:rPr lang="en-US" sz="3200" dirty="0" err="1" smtClean="0">
                <a:solidFill>
                  <a:srgbClr val="FF00FF"/>
                </a:solidFill>
                <a:latin typeface="Times New Roman" pitchFamily="18" charset="0"/>
                <a:cs typeface="Times New Roman" pitchFamily="18" charset="0"/>
              </a:rPr>
              <a:t>khác</a:t>
            </a: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bếp điện, tủ lạnh, điều hòa nhiệt độ, nồi cơm điện, ấm điện,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máy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nước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nóng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máy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sấy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tóc</a:t>
            </a:r>
            <a:r>
              <a:rPr lang="en-US" sz="3200" dirty="0" smtClean="0">
                <a:solidFill>
                  <a:srgbClr val="FF00FF"/>
                </a:solidFill>
                <a:latin typeface="Times New Roman" pitchFamily="18" charset="0"/>
                <a:cs typeface="Times New Roman" pitchFamily="18" charset="0"/>
              </a:rPr>
              <a:t>..</a:t>
            </a:r>
            <a:r>
              <a:rPr lang="vi-VN" sz="3200" dirty="0" smtClean="0">
                <a:solidFill>
                  <a:srgbClr val="FF00FF"/>
                </a:solidFill>
                <a:latin typeface="Times New Roman" pitchFamily="18" charset="0"/>
                <a:cs typeface="Times New Roman" pitchFamily="18" charset="0"/>
              </a:rPr>
              <a:t>.</a:t>
            </a:r>
            <a:endParaRPr lang="vi-VN"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Bottom)">
                                      <p:cBhvr>
                                        <p:cTn id="7" dur="1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535382" y="0"/>
            <a:ext cx="6444641" cy="3200400"/>
          </a:xfrm>
          <a:prstGeom prst="rect">
            <a:avLst/>
          </a:prstGeom>
          <a:noFill/>
          <a:ln w="9525">
            <a:noFill/>
            <a:miter lim="800000"/>
            <a:headEnd/>
            <a:tailEnd/>
          </a:ln>
          <a:effectLst/>
        </p:spPr>
      </p:pic>
      <p:sp>
        <p:nvSpPr>
          <p:cNvPr id="4" name="Rectangle 3"/>
          <p:cNvSpPr/>
          <p:nvPr/>
        </p:nvSpPr>
        <p:spPr>
          <a:xfrm>
            <a:off x="0" y="3036654"/>
            <a:ext cx="12192000" cy="1077218"/>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a:t>
            </a:r>
            <a:r>
              <a:rPr lang="vi-VN" sz="3200" dirty="0" smtClean="0">
                <a:solidFill>
                  <a:srgbClr val="FF00FF"/>
                </a:solidFill>
                <a:latin typeface="Times New Roman" pitchFamily="18" charset="0"/>
                <a:cs typeface="Times New Roman" pitchFamily="18" charset="0"/>
              </a:rPr>
              <a:t> Các dụng cụ điện có tác dụng phát sáng như: đèn sưởi điện, đèn LED, đèn huỳnh quang, đèn sợi đốt, ….</a:t>
            </a:r>
            <a:endParaRPr lang="vi-VN"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22:  </a:t>
            </a:r>
            <a:r>
              <a:rPr lang="en-US" sz="2600" b="1" dirty="0" err="1" smtClean="0">
                <a:solidFill>
                  <a:srgbClr val="FF00FF"/>
                </a:solidFill>
                <a:latin typeface="Times New Roman" pitchFamily="18" charset="0"/>
                <a:cs typeface="Times New Roman" pitchFamily="18" charset="0"/>
              </a:rPr>
              <a:t>TÁC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DỤNG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CỦA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DÒNG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NGUỒN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25966"/>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1255457"/>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pin, </a:t>
            </a:r>
            <a:r>
              <a:rPr lang="en-US" sz="2800" dirty="0" err="1" smtClean="0">
                <a:solidFill>
                  <a:srgbClr val="0000FF"/>
                </a:solidFill>
                <a:latin typeface="Times New Roman" pitchFamily="18" charset="0"/>
                <a:cs typeface="Times New Roman" pitchFamily="18" charset="0"/>
              </a:rPr>
              <a:t>acquy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17403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2225293"/>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r>
              <a:rPr lang="en-US" sz="2800" b="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thì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đèn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2682490"/>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kèm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352762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strips(upRight)">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 y="512635"/>
            <a:ext cx="12183095" cy="547254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0" y="582757"/>
            <a:ext cx="12210360" cy="513917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0" fill="hold" nodeType="clickEffect">
                                  <p:stCondLst>
                                    <p:cond delay="0"/>
                                  </p:stCondLst>
                                  <p:childTnLst>
                                    <p:anim calcmode="lin" valueType="num">
                                      <p:cBhvr>
                                        <p:cTn id="12" dur="1000"/>
                                        <p:tgtEl>
                                          <p:spTgt spid="7170"/>
                                        </p:tgtEl>
                                        <p:attrNameLst>
                                          <p:attrName>ppt_w</p:attrName>
                                        </p:attrNameLst>
                                      </p:cBhvr>
                                      <p:tavLst>
                                        <p:tav tm="0">
                                          <p:val>
                                            <p:strVal val="ppt_w"/>
                                          </p:val>
                                        </p:tav>
                                        <p:tav tm="100000">
                                          <p:val>
                                            <p:fltVal val="0"/>
                                          </p:val>
                                        </p:tav>
                                      </p:tavLst>
                                    </p:anim>
                                    <p:anim calcmode="lin" valueType="num">
                                      <p:cBhvr>
                                        <p:cTn id="13" dur="1000"/>
                                        <p:tgtEl>
                                          <p:spTgt spid="7170"/>
                                        </p:tgtEl>
                                        <p:attrNameLst>
                                          <p:attrName>ppt_h</p:attrName>
                                        </p:attrNameLst>
                                      </p:cBhvr>
                                      <p:tavLst>
                                        <p:tav tm="0">
                                          <p:val>
                                            <p:strVal val="ppt_h"/>
                                          </p:val>
                                        </p:tav>
                                        <p:tav tm="100000">
                                          <p:val>
                                            <p:fltVal val="0"/>
                                          </p:val>
                                        </p:tav>
                                      </p:tavLst>
                                    </p:anim>
                                    <p:animEffect transition="out" filter="fade">
                                      <p:cBhvr>
                                        <p:cTn id="14" dur="1000"/>
                                        <p:tgtEl>
                                          <p:spTgt spid="7170"/>
                                        </p:tgtEl>
                                      </p:cBhvr>
                                    </p:animEffect>
                                    <p:set>
                                      <p:cBhvr>
                                        <p:cTn id="15" dur="1" fill="hold">
                                          <p:stCondLst>
                                            <p:cond delay="999"/>
                                          </p:stCondLst>
                                        </p:cTn>
                                        <p:tgtEl>
                                          <p:spTgt spid="7170"/>
                                        </p:tgtEl>
                                        <p:attrNameLst>
                                          <p:attrName>style.visibility</p:attrName>
                                        </p:attrNameLst>
                                      </p:cBhvr>
                                      <p:to>
                                        <p:strVal val="hidden"/>
                                      </p:to>
                                    </p:set>
                                  </p:childTnLst>
                                </p:cTn>
                              </p:par>
                              <p:par>
                                <p:cTn id="16" presetID="23" presetClass="entr" presetSubtype="16" fill="hold" nodeType="withEffect">
                                  <p:stCondLst>
                                    <p:cond delay="0"/>
                                  </p:stCondLst>
                                  <p:childTnLst>
                                    <p:set>
                                      <p:cBhvr>
                                        <p:cTn id="17" dur="1" fill="hold">
                                          <p:stCondLst>
                                            <p:cond delay="0"/>
                                          </p:stCondLst>
                                        </p:cTn>
                                        <p:tgtEl>
                                          <p:spTgt spid="7171"/>
                                        </p:tgtEl>
                                        <p:attrNameLst>
                                          <p:attrName>style.visibility</p:attrName>
                                        </p:attrNameLst>
                                      </p:cBhvr>
                                      <p:to>
                                        <p:strVal val="visible"/>
                                      </p:to>
                                    </p:set>
                                    <p:anim calcmode="lin" valueType="num">
                                      <p:cBhvr>
                                        <p:cTn id="18" dur="1000" fill="hold"/>
                                        <p:tgtEl>
                                          <p:spTgt spid="7171"/>
                                        </p:tgtEl>
                                        <p:attrNameLst>
                                          <p:attrName>ppt_w</p:attrName>
                                        </p:attrNameLst>
                                      </p:cBhvr>
                                      <p:tavLst>
                                        <p:tav tm="0">
                                          <p:val>
                                            <p:fltVal val="0"/>
                                          </p:val>
                                        </p:tav>
                                        <p:tav tm="100000">
                                          <p:val>
                                            <p:strVal val="#ppt_w"/>
                                          </p:val>
                                        </p:tav>
                                      </p:tavLst>
                                    </p:anim>
                                    <p:anim calcmode="lin" valueType="num">
                                      <p:cBhvr>
                                        <p:cTn id="19" dur="1000" fill="hold"/>
                                        <p:tgtEl>
                                          <p:spTgt spid="71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22:  </a:t>
            </a:r>
            <a:r>
              <a:rPr lang="en-US" sz="2600" b="1" dirty="0" err="1" smtClean="0">
                <a:solidFill>
                  <a:srgbClr val="FF00FF"/>
                </a:solidFill>
                <a:latin typeface="Times New Roman" pitchFamily="18" charset="0"/>
                <a:cs typeface="Times New Roman" pitchFamily="18" charset="0"/>
              </a:rPr>
              <a:t>TÁC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DỤNG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CỦA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DÒNG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NGUỒN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25966"/>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1255457"/>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pin, </a:t>
            </a:r>
            <a:r>
              <a:rPr lang="en-US" sz="2800" dirty="0" err="1" smtClean="0">
                <a:solidFill>
                  <a:srgbClr val="0000FF"/>
                </a:solidFill>
                <a:latin typeface="Times New Roman" pitchFamily="18" charset="0"/>
                <a:cs typeface="Times New Roman" pitchFamily="18" charset="0"/>
              </a:rPr>
              <a:t>acquy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17403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2225293"/>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r>
              <a:rPr lang="en-US" sz="2800" b="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thì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đèn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2682490"/>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kèm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3527620"/>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r>
              <a:rPr lang="en-US" sz="2800" b="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lí</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845155"/>
            <a:ext cx="5569160" cy="4281055"/>
          </a:xfrm>
          <a:prstGeom prst="rect">
            <a:avLst/>
          </a:prstGeom>
          <a:noFill/>
          <a:ln w="9525">
            <a:noFill/>
            <a:miter lim="800000"/>
            <a:headEnd/>
            <a:tailEnd/>
          </a:ln>
          <a:effectLst/>
        </p:spPr>
      </p:pic>
      <p:sp>
        <p:nvSpPr>
          <p:cNvPr id="5" name="Rectangle 4"/>
          <p:cNvSpPr/>
          <p:nvPr/>
        </p:nvSpPr>
        <p:spPr>
          <a:xfrm>
            <a:off x="5555673" y="0"/>
            <a:ext cx="6636327" cy="6986528"/>
          </a:xfrm>
          <a:prstGeom prst="rect">
            <a:avLst/>
          </a:prstGeom>
        </p:spPr>
        <p:txBody>
          <a:bodyPr wrap="square">
            <a:spAutoFit/>
          </a:bodyPr>
          <a:lstStyle/>
          <a:p>
            <a:pPr algn="just"/>
            <a:r>
              <a:rPr lang="vi-VN" sz="3200" dirty="0" smtClean="0">
                <a:solidFill>
                  <a:srgbClr val="FF00FF"/>
                </a:solidFill>
                <a:latin typeface="Times New Roman" pitchFamily="18" charset="0"/>
                <a:cs typeface="Times New Roman" pitchFamily="18" charset="0"/>
              </a:rPr>
              <a:t>- Không dùng dây nối bị hư hỏng.</a:t>
            </a:r>
          </a:p>
          <a:p>
            <a:pPr algn="just"/>
            <a:r>
              <a:rPr lang="vi-VN" sz="3200" dirty="0" smtClean="0">
                <a:solidFill>
                  <a:srgbClr val="FF00FF"/>
                </a:solidFill>
                <a:latin typeface="Times New Roman" pitchFamily="18" charset="0"/>
                <a:cs typeface="Times New Roman" pitchFamily="18" charset="0"/>
              </a:rPr>
              <a:t>- Không dùng thiết bị điện bị lỗi.</a:t>
            </a:r>
          </a:p>
          <a:p>
            <a:pPr algn="just"/>
            <a:r>
              <a:rPr lang="vi-VN" sz="3200" dirty="0" smtClean="0">
                <a:solidFill>
                  <a:srgbClr val="FF00FF"/>
                </a:solidFill>
                <a:latin typeface="Times New Roman" pitchFamily="18" charset="0"/>
                <a:cs typeface="Times New Roman" pitchFamily="18" charset="0"/>
              </a:rPr>
              <a:t>- Rút phích cắm điện đúng cách.</a:t>
            </a:r>
          </a:p>
          <a:p>
            <a:pPr algn="just"/>
            <a:r>
              <a:rPr lang="vi-VN" sz="3200" dirty="0" smtClean="0">
                <a:solidFill>
                  <a:srgbClr val="FF00FF"/>
                </a:solidFill>
                <a:latin typeface="Times New Roman" pitchFamily="18" charset="0"/>
                <a:cs typeface="Times New Roman" pitchFamily="18" charset="0"/>
              </a:rPr>
              <a:t>- Tắt đèn trước khi thay bóng mới.</a:t>
            </a:r>
          </a:p>
          <a:p>
            <a:pPr algn="just"/>
            <a:r>
              <a:rPr lang="vi-VN" sz="3200" dirty="0" smtClean="0">
                <a:solidFill>
                  <a:srgbClr val="FF00FF"/>
                </a:solidFill>
                <a:latin typeface="Times New Roman" pitchFamily="18" charset="0"/>
                <a:cs typeface="Times New Roman" pitchFamily="18" charset="0"/>
              </a:rPr>
              <a:t>- Kiểm tra dây điện trước khi khoan tường.</a:t>
            </a:r>
          </a:p>
          <a:p>
            <a:pPr algn="just"/>
            <a:r>
              <a:rPr lang="vi-VN" sz="3200" dirty="0" smtClean="0">
                <a:solidFill>
                  <a:srgbClr val="FF00FF"/>
                </a:solidFill>
                <a:latin typeface="Times New Roman" pitchFamily="18" charset="0"/>
                <a:cs typeface="Times New Roman" pitchFamily="18" charset="0"/>
              </a:rPr>
              <a:t>- Không dùng nhiều thiết bị cùng một ổ cắm.</a:t>
            </a:r>
          </a:p>
          <a:p>
            <a:pPr algn="just"/>
            <a:r>
              <a:rPr lang="vi-VN" sz="3200" dirty="0" smtClean="0">
                <a:solidFill>
                  <a:srgbClr val="FF00FF"/>
                </a:solidFill>
                <a:latin typeface="Times New Roman" pitchFamily="18" charset="0"/>
                <a:cs typeface="Times New Roman" pitchFamily="18" charset="0"/>
              </a:rPr>
              <a:t>- Không dùng thiết bị điện ở nơi ẩm ướt.</a:t>
            </a:r>
          </a:p>
          <a:p>
            <a:pPr algn="just"/>
            <a:r>
              <a:rPr lang="vi-VN" sz="3200" dirty="0" smtClean="0">
                <a:solidFill>
                  <a:srgbClr val="FF00FF"/>
                </a:solidFill>
                <a:latin typeface="Times New Roman" pitchFamily="18" charset="0"/>
                <a:cs typeface="Times New Roman" pitchFamily="18" charset="0"/>
              </a:rPr>
              <a:t>- Không cắt đi chấu thứ 3 của phích cắm.</a:t>
            </a:r>
          </a:p>
          <a:p>
            <a:pPr algn="just">
              <a:buFontTx/>
              <a:buChar char="-"/>
            </a:pPr>
            <a:r>
              <a:rPr lang="vi-VN" sz="3200" dirty="0" smtClean="0">
                <a:solidFill>
                  <a:srgbClr val="FF00FF"/>
                </a:solidFill>
                <a:latin typeface="Times New Roman" pitchFamily="18" charset="0"/>
                <a:cs typeface="Times New Roman" pitchFamily="18" charset="0"/>
              </a:rPr>
              <a:t>Không dùng nước khi ổ cắm bị cháy.</a:t>
            </a:r>
            <a:endParaRPr lang="en-US" sz="3200" dirty="0" smtClean="0">
              <a:solidFill>
                <a:srgbClr val="FF00FF"/>
              </a:solidFill>
              <a:latin typeface="Times New Roman" pitchFamily="18" charset="0"/>
              <a:cs typeface="Times New Roman" pitchFamily="18" charset="0"/>
            </a:endParaRPr>
          </a:p>
          <a:p>
            <a:pPr algn="just">
              <a:buFontTx/>
              <a:buChar char="-"/>
            </a:pPr>
            <a:r>
              <a:rPr lang="en-US" sz="3200" dirty="0" smtClean="0">
                <a:solidFill>
                  <a:srgbClr val="FF00FF"/>
                </a:solidFill>
                <a:latin typeface="Times New Roman" pitchFamily="18" charset="0"/>
                <a:cs typeface="Times New Roman" pitchFamily="18" charset="0"/>
              </a:rPr>
              <a:t> ……</a:t>
            </a:r>
            <a:endParaRPr lang="vi-VN"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lide(fromBottom)">
                                      <p:cBhvr>
                                        <p:cTn id="7" dur="1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118287"/>
            <a:ext cx="12192000" cy="1815882"/>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a) Một số ví dụ về sử dụng năng lượng điện:</a:t>
            </a:r>
          </a:p>
          <a:p>
            <a:pPr algn="just"/>
            <a:r>
              <a:rPr lang="vi-VN" sz="2800" dirty="0" smtClean="0">
                <a:solidFill>
                  <a:srgbClr val="FF00FF"/>
                </a:solidFill>
                <a:latin typeface="Times New Roman" pitchFamily="18" charset="0"/>
                <a:cs typeface="Times New Roman" pitchFamily="18" charset="0"/>
              </a:rPr>
              <a:t>- Điện năng chuyển thành cơ năng, nhiệt năng: Quạt điện, máy bơm nước…</a:t>
            </a:r>
          </a:p>
          <a:p>
            <a:pPr algn="just"/>
            <a:r>
              <a:rPr lang="vi-VN" sz="2800" dirty="0" smtClean="0">
                <a:solidFill>
                  <a:srgbClr val="FF00FF"/>
                </a:solidFill>
                <a:latin typeface="Times New Roman" pitchFamily="18" charset="0"/>
                <a:cs typeface="Times New Roman" pitchFamily="18" charset="0"/>
              </a:rPr>
              <a:t>- Điện năng chuyển hóa thành nhiệt năng và quang năng: Nồi cơm điện, bàn là, đèn LED, đèn dây tóc</a:t>
            </a:r>
            <a:r>
              <a:rPr lang="en-US" sz="2800" dirty="0" smtClean="0">
                <a:solidFill>
                  <a:srgbClr val="FF00FF"/>
                </a:solidFill>
                <a:latin typeface="Times New Roman" pitchFamily="18" charset="0"/>
                <a:cs typeface="Times New Roman" pitchFamily="18" charset="0"/>
              </a:rPr>
              <a:t>..</a:t>
            </a:r>
            <a:r>
              <a:rPr lang="vi-VN" sz="2800" dirty="0" smtClean="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pic>
        <p:nvPicPr>
          <p:cNvPr id="8195" name="Picture 3"/>
          <p:cNvPicPr>
            <a:picLocks noChangeAspect="1" noChangeArrowheads="1"/>
          </p:cNvPicPr>
          <p:nvPr/>
        </p:nvPicPr>
        <p:blipFill>
          <a:blip r:embed="rId2" cstate="print"/>
          <a:srcRect/>
          <a:stretch>
            <a:fillRect/>
          </a:stretch>
        </p:blipFill>
        <p:spPr bwMode="auto">
          <a:xfrm>
            <a:off x="0" y="-1"/>
            <a:ext cx="9441928" cy="3172691"/>
          </a:xfrm>
          <a:prstGeom prst="rect">
            <a:avLst/>
          </a:prstGeom>
          <a:noFill/>
          <a:ln w="9525">
            <a:noFill/>
            <a:miter lim="800000"/>
            <a:headEnd/>
            <a:tailEnd/>
          </a:ln>
          <a:effectLst/>
        </p:spPr>
      </p:pic>
      <p:sp>
        <p:nvSpPr>
          <p:cNvPr id="6" name="Rectangle 5"/>
          <p:cNvSpPr/>
          <p:nvPr/>
        </p:nvSpPr>
        <p:spPr>
          <a:xfrm>
            <a:off x="0" y="4891671"/>
            <a:ext cx="12192000" cy="1815882"/>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b) Tác dụng của dòng điện:</a:t>
            </a:r>
          </a:p>
          <a:p>
            <a:pPr algn="just"/>
            <a:r>
              <a:rPr lang="vi-VN" sz="2800" dirty="0" smtClean="0">
                <a:solidFill>
                  <a:srgbClr val="FF00FF"/>
                </a:solidFill>
                <a:latin typeface="Times New Roman" pitchFamily="18" charset="0"/>
                <a:cs typeface="Times New Roman" pitchFamily="18" charset="0"/>
              </a:rPr>
              <a:t>- Điện năng chuyển thành cơ năng, nhiệt năng: Tác dụng nhiệt.</a:t>
            </a:r>
          </a:p>
          <a:p>
            <a:pPr algn="just"/>
            <a:r>
              <a:rPr lang="vi-VN" sz="2800" dirty="0" smtClean="0">
                <a:solidFill>
                  <a:srgbClr val="FF00FF"/>
                </a:solidFill>
                <a:latin typeface="Times New Roman" pitchFamily="18" charset="0"/>
                <a:cs typeface="Times New Roman" pitchFamily="18" charset="0"/>
              </a:rPr>
              <a:t>- Điện năng chuyển hóa thành nhiệt năng và quang năng: Tác dụng nhiệt, tác dụng </a:t>
            </a:r>
            <a:r>
              <a:rPr lang="en-US" sz="2800" dirty="0" err="1" smtClean="0">
                <a:solidFill>
                  <a:srgbClr val="FF00FF"/>
                </a:solidFill>
                <a:latin typeface="Times New Roman" pitchFamily="18" charset="0"/>
                <a:cs typeface="Times New Roman" pitchFamily="18" charset="0"/>
              </a:rPr>
              <a:t>phát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sáng</a:t>
            </a:r>
            <a:r>
              <a:rPr lang="vi-VN" sz="2800" dirty="0" smtClean="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8195"/>
                                        </p:tgtEl>
                                        <p:attrNameLst>
                                          <p:attrName>style.visibility</p:attrName>
                                        </p:attrNameLst>
                                      </p:cBhvr>
                                      <p:to>
                                        <p:strVal val="visible"/>
                                      </p:to>
                                    </p:set>
                                    <p:anim from="(-#ppt_w/2)" to="(#ppt_x)" calcmode="lin" valueType="num">
                                      <p:cBhvr>
                                        <p:cTn id="7" dur="600" fill="hold">
                                          <p:stCondLst>
                                            <p:cond delay="0"/>
                                          </p:stCondLst>
                                        </p:cTn>
                                        <p:tgtEl>
                                          <p:spTgt spid="8195"/>
                                        </p:tgtEl>
                                        <p:attrNameLst>
                                          <p:attrName>ppt_x</p:attrName>
                                        </p:attrNameLst>
                                      </p:cBhvr>
                                    </p:anim>
                                    <p:anim from="0" to="-1.0" calcmode="lin" valueType="num">
                                      <p:cBhvr>
                                        <p:cTn id="8" dur="200" decel="50000" autoRev="1" fill="hold">
                                          <p:stCondLst>
                                            <p:cond delay="600"/>
                                          </p:stCondLst>
                                        </p:cTn>
                                        <p:tgtEl>
                                          <p:spTgt spid="8195"/>
                                        </p:tgtEl>
                                        <p:attrNameLst>
                                          <p:attrName>xshear</p:attrName>
                                        </p:attrNameLst>
                                      </p:cBhvr>
                                    </p:anim>
                                    <p:animScale>
                                      <p:cBhvr>
                                        <p:cTn id="9" dur="200" decel="100000" autoRev="1" fill="hold">
                                          <p:stCondLst>
                                            <p:cond delay="600"/>
                                          </p:stCondLst>
                                        </p:cTn>
                                        <p:tgtEl>
                                          <p:spTgt spid="8195"/>
                                        </p:tgtEl>
                                      </p:cBhvr>
                                      <p:from x="100000" y="100000"/>
                                      <p:to x="80000" y="100000"/>
                                    </p:animScale>
                                    <p:anim by="(#ppt_h/3+#ppt_w*0.1)" calcmode="lin" valueType="num">
                                      <p:cBhvr additive="sum">
                                        <p:cTn id="10" dur="200" decel="100000" autoRev="1" fill="hold">
                                          <p:stCondLst>
                                            <p:cond delay="600"/>
                                          </p:stCondLst>
                                        </p:cTn>
                                        <p:tgtEl>
                                          <p:spTgt spid="819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amond(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767170" y="0"/>
            <a:ext cx="3201666" cy="68705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lide(fromRight)">
                                      <p:cBhvr>
                                        <p:cTn id="7"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124754"/>
          </a:xfrm>
          <a:prstGeom prst="rect">
            <a:avLst/>
          </a:prstGeom>
        </p:spPr>
        <p:txBody>
          <a:bodyPr wrap="square">
            <a:spAutoFit/>
          </a:bodyPr>
          <a:lstStyle/>
          <a:p>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1:</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Dòng điện được sử dụng trong trường hợp nào dưới đây sẽ có tác dụng hoá học?</a:t>
            </a:r>
          </a:p>
          <a:p>
            <a:r>
              <a:rPr lang="vi-VN" sz="2800" dirty="0" smtClean="0">
                <a:solidFill>
                  <a:srgbClr val="FF0000"/>
                </a:solidFill>
                <a:latin typeface="Times New Roman" pitchFamily="18" charset="0"/>
                <a:cs typeface="Times New Roman" pitchFamily="18" charset="0"/>
              </a:rPr>
              <a:t>A. Thắp sáng các bóng đèn.       </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B. Làm biến đổi các chất.</a:t>
            </a:r>
          </a:p>
          <a:p>
            <a:r>
              <a:rPr lang="vi-VN" sz="2800" dirty="0" smtClean="0">
                <a:solidFill>
                  <a:srgbClr val="FF0000"/>
                </a:solidFill>
                <a:latin typeface="Times New Roman" pitchFamily="18" charset="0"/>
                <a:cs typeface="Times New Roman" pitchFamily="18" charset="0"/>
              </a:rPr>
              <a:t>C. Làm nóng chảy kim loại.         </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D. Làm nóng bàn là điện.</a:t>
            </a:r>
            <a:endParaRPr lang="en-US" sz="2800" dirty="0" smtClean="0">
              <a:solidFill>
                <a:srgbClr val="FF0000"/>
              </a:solidFill>
              <a:latin typeface="Times New Roman" pitchFamily="18" charset="0"/>
              <a:cs typeface="Times New Roman" pitchFamily="18" charset="0"/>
            </a:endParaRPr>
          </a:p>
          <a:p>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2: </a:t>
            </a:r>
            <a:r>
              <a:rPr lang="vi-VN" sz="2800" dirty="0" smtClean="0">
                <a:solidFill>
                  <a:srgbClr val="FF0000"/>
                </a:solidFill>
                <a:latin typeface="Times New Roman" pitchFamily="18" charset="0"/>
                <a:cs typeface="Times New Roman" pitchFamily="18" charset="0"/>
              </a:rPr>
              <a:t>Dòng điện chạy qua bóng đèn sợi đốt để làm cho đèn phát sáng, đồng thời dòng điện qua đèn này còn có tác dụng nào dưới đây?</a:t>
            </a:r>
          </a:p>
          <a:p>
            <a:r>
              <a:rPr lang="vi-VN" sz="2800" dirty="0" smtClean="0">
                <a:solidFill>
                  <a:srgbClr val="FF0000"/>
                </a:solidFill>
                <a:latin typeface="Times New Roman" pitchFamily="18" charset="0"/>
                <a:cs typeface="Times New Roman" pitchFamily="18" charset="0"/>
              </a:rPr>
              <a:t>A. Không có tác dụng khác.  </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B. Tác dụng nhiệt.</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 </a:t>
            </a:r>
            <a:endParaRPr lang="en-US" sz="2800" dirty="0" smtClean="0">
              <a:solidFill>
                <a:srgbClr val="FF0000"/>
              </a:solidFill>
              <a:latin typeface="Times New Roman" pitchFamily="18" charset="0"/>
              <a:cs typeface="Times New Roman" pitchFamily="18" charset="0"/>
            </a:endParaRPr>
          </a:p>
          <a:p>
            <a:r>
              <a:rPr lang="vi-VN" sz="2800" dirty="0" smtClean="0">
                <a:solidFill>
                  <a:srgbClr val="FF0000"/>
                </a:solidFill>
                <a:latin typeface="Times New Roman" pitchFamily="18" charset="0"/>
                <a:cs typeface="Times New Roman" pitchFamily="18" charset="0"/>
              </a:rPr>
              <a:t>C. Tác dụng hoá học.    </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D. Tác dụng sinh lí.</a:t>
            </a:r>
          </a:p>
          <a:p>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3: </a:t>
            </a:r>
            <a:r>
              <a:rPr lang="vi-VN" sz="2800" dirty="0" smtClean="0">
                <a:solidFill>
                  <a:srgbClr val="FF0000"/>
                </a:solidFill>
                <a:latin typeface="Times New Roman" pitchFamily="18" charset="0"/>
                <a:cs typeface="Times New Roman" pitchFamily="18" charset="0"/>
              </a:rPr>
              <a:t>Tia sét có tác dụng nhiệt và tác dụng phát sáng rất mạnh, nhưng con người không khai thác để sử dụng được năng lượng từ dòng điện của tia sét vì</a:t>
            </a:r>
          </a:p>
          <a:p>
            <a:r>
              <a:rPr lang="vi-VN" sz="2800" dirty="0" smtClean="0">
                <a:solidFill>
                  <a:srgbClr val="FF0000"/>
                </a:solidFill>
                <a:latin typeface="Times New Roman" pitchFamily="18" charset="0"/>
                <a:cs typeface="Times New Roman" pitchFamily="18" charset="0"/>
              </a:rPr>
              <a:t>A. thời gian tồn tại tia sét quá ngắn.                    </a:t>
            </a:r>
          </a:p>
          <a:p>
            <a:r>
              <a:rPr lang="vi-VN" sz="2800" dirty="0" smtClean="0">
                <a:solidFill>
                  <a:srgbClr val="FF0000"/>
                </a:solidFill>
                <a:latin typeface="Times New Roman" pitchFamily="18" charset="0"/>
                <a:cs typeface="Times New Roman" pitchFamily="18" charset="0"/>
              </a:rPr>
              <a:t>B. các đám mây tích điện ở quá cao.</a:t>
            </a:r>
          </a:p>
          <a:p>
            <a:r>
              <a:rPr lang="vi-VN" sz="2800" dirty="0" smtClean="0">
                <a:solidFill>
                  <a:srgbClr val="FF0000"/>
                </a:solidFill>
                <a:latin typeface="Times New Roman" pitchFamily="18" charset="0"/>
                <a:cs typeface="Times New Roman" pitchFamily="18" charset="0"/>
              </a:rPr>
              <a:t>C. tia sét gây tiếng nổ quá to.                              </a:t>
            </a:r>
          </a:p>
          <a:p>
            <a:r>
              <a:rPr lang="vi-VN" sz="2800" dirty="0" smtClean="0">
                <a:solidFill>
                  <a:srgbClr val="FF0000"/>
                </a:solidFill>
                <a:latin typeface="Times New Roman" pitchFamily="18" charset="0"/>
                <a:cs typeface="Times New Roman" pitchFamily="18" charset="0"/>
              </a:rPr>
              <a:t>D. tia sét đi theo các đường quá phức tạp.</a:t>
            </a:r>
            <a:endParaRPr lang="vi-VN" dirty="0">
              <a:solidFill>
                <a:srgbClr val="FF0000"/>
              </a:solidFill>
            </a:endParaRPr>
          </a:p>
        </p:txBody>
      </p:sp>
      <p:sp>
        <p:nvSpPr>
          <p:cNvPr id="4" name="Oval 3"/>
          <p:cNvSpPr/>
          <p:nvPr/>
        </p:nvSpPr>
        <p:spPr>
          <a:xfrm>
            <a:off x="5527964" y="886692"/>
            <a:ext cx="443345" cy="44334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514109" y="2590801"/>
            <a:ext cx="443345" cy="44334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855" y="4322619"/>
            <a:ext cx="443345" cy="44334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904436" y="0"/>
            <a:ext cx="4422197" cy="6872333"/>
          </a:xfrm>
          <a:prstGeom prst="rect">
            <a:avLst/>
          </a:prstGeom>
          <a:noFill/>
          <a:ln w="9525">
            <a:noFill/>
            <a:miter lim="800000"/>
            <a:headEnd/>
            <a:tailEnd/>
          </a:ln>
          <a:effectLst/>
        </p:spPr>
      </p:pic>
      <p:cxnSp>
        <p:nvCxnSpPr>
          <p:cNvPr id="7" name="Straight Arrow Connector 6"/>
          <p:cNvCxnSpPr/>
          <p:nvPr/>
        </p:nvCxnSpPr>
        <p:spPr>
          <a:xfrm rot="16200000" flipH="1">
            <a:off x="3505200" y="2660073"/>
            <a:ext cx="4627418" cy="133003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735783" y="1039091"/>
            <a:ext cx="803562" cy="7897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738254" y="1787236"/>
            <a:ext cx="1925782" cy="78971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652655" y="2715491"/>
            <a:ext cx="1163781" cy="803564"/>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430982" y="2812473"/>
            <a:ext cx="2050473" cy="13854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417129" y="4156364"/>
            <a:ext cx="1759526" cy="969819"/>
          </a:xfrm>
          <a:prstGeom prst="straightConnector1">
            <a:avLst/>
          </a:prstGeom>
          <a:ln w="38100">
            <a:solidFill>
              <a:srgbClr val="A8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5209310" y="3810002"/>
            <a:ext cx="2466109" cy="1745671"/>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5292437" y="4114802"/>
            <a:ext cx="2992583" cy="1717962"/>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1000" fill="hold"/>
                                        <p:tgtEl>
                                          <p:spTgt spid="11266"/>
                                        </p:tgtEl>
                                        <p:attrNameLst>
                                          <p:attrName>ppt_x</p:attrName>
                                        </p:attrNameLst>
                                      </p:cBhvr>
                                      <p:tavLst>
                                        <p:tav tm="0">
                                          <p:val>
                                            <p:strVal val="1+#ppt_w/2"/>
                                          </p:val>
                                        </p:tav>
                                        <p:tav tm="100000">
                                          <p:val>
                                            <p:strVal val="#ppt_x"/>
                                          </p:val>
                                        </p:tav>
                                      </p:tavLst>
                                    </p:anim>
                                    <p:anim calcmode="lin" valueType="num">
                                      <p:cBhvr additive="base">
                                        <p:cTn id="8" dur="10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Righ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Right)">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Right)">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upRight)">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strips(downRight)">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strips(downRight)">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trips(upRight)">
                                      <p:cBhvr>
                                        <p:cTn id="43" dur="1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strips(upRight)">
                                      <p:cBhvr>
                                        <p:cTn id="4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69891"/>
          <a:stretch>
            <a:fillRect/>
          </a:stretch>
        </p:blipFill>
        <p:spPr bwMode="auto">
          <a:xfrm>
            <a:off x="8521148" y="1116283"/>
            <a:ext cx="3670852" cy="4223288"/>
          </a:xfrm>
          <a:prstGeom prst="rect">
            <a:avLst/>
          </a:prstGeom>
          <a:noFill/>
          <a:ln w="9525">
            <a:noFill/>
            <a:miter lim="800000"/>
            <a:headEnd/>
            <a:tailEnd/>
          </a:ln>
          <a:effectLst/>
        </p:spPr>
      </p:pic>
      <p:pic>
        <p:nvPicPr>
          <p:cNvPr id="3" name="Picture 2"/>
          <p:cNvPicPr>
            <a:picLocks noChangeAspect="1" noChangeArrowheads="1"/>
          </p:cNvPicPr>
          <p:nvPr/>
        </p:nvPicPr>
        <p:blipFill>
          <a:blip r:embed="rId2" cstate="print"/>
          <a:srcRect t="7144" r="92935" b="67126"/>
          <a:stretch>
            <a:fillRect/>
          </a:stretch>
        </p:blipFill>
        <p:spPr bwMode="auto">
          <a:xfrm>
            <a:off x="251791" y="371061"/>
            <a:ext cx="861391" cy="1086678"/>
          </a:xfrm>
          <a:prstGeom prst="rect">
            <a:avLst/>
          </a:prstGeom>
          <a:noFill/>
          <a:ln w="9525">
            <a:noFill/>
            <a:miter lim="800000"/>
            <a:headEnd/>
            <a:tailEnd/>
          </a:ln>
          <a:effectLst/>
        </p:spPr>
      </p:pic>
      <p:sp>
        <p:nvSpPr>
          <p:cNvPr id="4" name="Rectangle 3"/>
          <p:cNvSpPr/>
          <p:nvPr/>
        </p:nvSpPr>
        <p:spPr>
          <a:xfrm>
            <a:off x="1060174" y="596347"/>
            <a:ext cx="7620000" cy="67585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0000"/>
                </a:solidFill>
                <a:latin typeface="Times New Roman" pitchFamily="18" charset="0"/>
                <a:cs typeface="Times New Roman" pitchFamily="18" charset="0"/>
              </a:rPr>
              <a:t>Hãy suy nghĩ và viết ra những điều em biết về sét?</a:t>
            </a:r>
            <a:endParaRPr lang="en-US" sz="2800">
              <a:solidFill>
                <a:srgbClr val="FF0000"/>
              </a:solidFill>
              <a:latin typeface="Times New Roman" pitchFamily="18" charset="0"/>
              <a:cs typeface="Times New Roman" pitchFamily="18" charset="0"/>
            </a:endParaRPr>
          </a:p>
        </p:txBody>
      </p:sp>
      <p:sp>
        <p:nvSpPr>
          <p:cNvPr id="5" name="Rectangle 4"/>
          <p:cNvSpPr/>
          <p:nvPr/>
        </p:nvSpPr>
        <p:spPr>
          <a:xfrm>
            <a:off x="318051" y="1470990"/>
            <a:ext cx="8401879" cy="217335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99"/>
                </a:solidFill>
                <a:latin typeface="Times New Roman" pitchFamily="18" charset="0"/>
                <a:cs typeface="Times New Roman" pitchFamily="18" charset="0"/>
              </a:rPr>
              <a:t>Sét là sự phóng điện giữa các đám mây hoặc giữa đám mây và mặt đất rất mạnh, bản chất của sét là dòng các hạt mang điện chuyển động. Dòng điện của tia sét gây nhiều tác dụng mạnh (nguy hiểm) nhưng hầu như không sử dụng được </a:t>
            </a:r>
            <a:r>
              <a:rPr lang="en-US" sz="2400" smtClean="0">
                <a:solidFill>
                  <a:srgbClr val="000099"/>
                </a:solidFill>
                <a:latin typeface="Times New Roman" pitchFamily="18" charset="0"/>
                <a:cs typeface="Times New Roman" pitchFamily="18" charset="0"/>
                <a:sym typeface="Wingdings 3"/>
              </a:rPr>
              <a:t> cần tạo ra dòng điện điều khiển được và ổn định để khai thác tác dụng của nó.</a:t>
            </a:r>
            <a:endParaRPr lang="en-US" sz="2400">
              <a:solidFill>
                <a:srgbClr val="000099"/>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srcRect l="6956" t="40072" r="30435" b="25725"/>
          <a:stretch>
            <a:fillRect/>
          </a:stretch>
        </p:blipFill>
        <p:spPr bwMode="auto">
          <a:xfrm>
            <a:off x="477078" y="4147930"/>
            <a:ext cx="8282609" cy="14444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ox(in)">
                                      <p:cBhvr>
                                        <p:cTn id="26" dur="500"/>
                                        <p:tgtEl>
                                          <p:spTgt spid="5"/>
                                        </p:tgtEl>
                                      </p:cBhvr>
                                    </p:animEffect>
                                  </p:childTnLst>
                                </p:cTn>
                              </p:par>
                              <p:par>
                                <p:cTn id="27" presetID="37"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900" decel="100000" fill="hold"/>
                                        <p:tgtEl>
                                          <p:spTgt spid="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0942"/>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22: </a:t>
            </a:r>
            <a:r>
              <a:rPr lang="en-US" sz="3600" b="1" dirty="0" err="1" smtClean="0">
                <a:solidFill>
                  <a:srgbClr val="0000FF"/>
                </a:solidFill>
                <a:latin typeface="Times New Roman" pitchFamily="18" charset="0"/>
                <a:cs typeface="Times New Roman" pitchFamily="18" charset="0"/>
              </a:rPr>
              <a:t>TÁC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DỤNG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CỦA</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DÒNG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ĐIỆN</a:t>
            </a:r>
            <a:endParaRPr lang="en-US" sz="4000" b="1" dirty="0">
              <a:solidFill>
                <a:srgbClr val="0000FF"/>
              </a:solidFill>
              <a:latin typeface="Times New Roman" pitchFamily="18" charset="0"/>
              <a:cs typeface="Times New Roman" pitchFamily="18" charset="0"/>
            </a:endParaRPr>
          </a:p>
        </p:txBody>
      </p:sp>
      <p:sp>
        <p:nvSpPr>
          <p:cNvPr id="4" name="TextBox 3"/>
          <p:cNvSpPr txBox="1"/>
          <p:nvPr/>
        </p:nvSpPr>
        <p:spPr>
          <a:xfrm>
            <a:off x="1069145" y="973695"/>
            <a:ext cx="3094892"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NGUỒN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endParaRPr lang="en-US" sz="2800" b="1" dirty="0" smtClean="0">
              <a:solidFill>
                <a:srgbClr val="0000FF"/>
              </a:solidFill>
              <a:latin typeface="Times New Roman" pitchFamily="18" charset="0"/>
              <a:cs typeface="Times New Roman" pitchFamily="18" charset="0"/>
            </a:endParaRPr>
          </a:p>
        </p:txBody>
      </p:sp>
      <p:sp>
        <p:nvSpPr>
          <p:cNvPr id="5" name="Rectangle 4"/>
          <p:cNvSpPr/>
          <p:nvPr/>
        </p:nvSpPr>
        <p:spPr>
          <a:xfrm>
            <a:off x="4149969" y="1505243"/>
            <a:ext cx="8042031" cy="375607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rgbClr val="000099"/>
                </a:solidFill>
                <a:latin typeface="Times New Roman" pitchFamily="18" charset="0"/>
                <a:cs typeface="Times New Roman" pitchFamily="18" charset="0"/>
              </a:rPr>
              <a:t>1. Nêu vai trò của nguồn điện trong mạch điện?</a:t>
            </a:r>
          </a:p>
          <a:p>
            <a:r>
              <a:rPr lang="en-US" sz="2800" smtClean="0">
                <a:solidFill>
                  <a:srgbClr val="000099"/>
                </a:solidFill>
                <a:latin typeface="Times New Roman" pitchFamily="18" charset="0"/>
                <a:cs typeface="Times New Roman" pitchFamily="18" charset="0"/>
              </a:rPr>
              <a:t>2. Nêu cách dùng của nguồn điện để tạo ra mạch điện?</a:t>
            </a:r>
          </a:p>
          <a:p>
            <a:r>
              <a:rPr lang="en-US" sz="2800" smtClean="0">
                <a:solidFill>
                  <a:srgbClr val="000099"/>
                </a:solidFill>
                <a:latin typeface="Times New Roman" pitchFamily="18" charset="0"/>
                <a:cs typeface="Times New Roman" pitchFamily="18" charset="0"/>
              </a:rPr>
              <a:t>3. Nêu những cách để nhận biết việc trong mạch điện có hay không có dòng điện?</a:t>
            </a:r>
          </a:p>
          <a:p>
            <a:r>
              <a:rPr lang="en-US" sz="2800" smtClean="0">
                <a:solidFill>
                  <a:srgbClr val="000099"/>
                </a:solidFill>
                <a:latin typeface="Times New Roman" pitchFamily="18" charset="0"/>
                <a:cs typeface="Times New Roman" pitchFamily="18" charset="0"/>
              </a:rPr>
              <a:t>4. Nêu 1 số nguồn điện trong mạch điện và vai trò của chúng khi được sử dụng?</a:t>
            </a:r>
          </a:p>
          <a:p>
            <a:r>
              <a:rPr lang="en-US" sz="2800" smtClean="0">
                <a:solidFill>
                  <a:srgbClr val="000099"/>
                </a:solidFill>
                <a:latin typeface="Times New Roman" pitchFamily="18" charset="0"/>
                <a:cs typeface="Times New Roman" pitchFamily="18" charset="0"/>
              </a:rPr>
              <a:t>5. Nêu sự chuyển hóa năng lượng ở các thiết bị điện dùng pin hay acquy?</a:t>
            </a:r>
            <a:endParaRPr lang="en-US" sz="2800">
              <a:solidFill>
                <a:srgbClr val="000099"/>
              </a:solidFill>
              <a:latin typeface="Times New Roman" pitchFamily="18" charset="0"/>
              <a:cs typeface="Times New Roman" pitchFamily="18" charset="0"/>
            </a:endParaRPr>
          </a:p>
        </p:txBody>
      </p:sp>
      <p:sp>
        <p:nvSpPr>
          <p:cNvPr id="7" name="Cloud Callout 6"/>
          <p:cNvSpPr/>
          <p:nvPr/>
        </p:nvSpPr>
        <p:spPr>
          <a:xfrm>
            <a:off x="0" y="1477107"/>
            <a:ext cx="3882683" cy="2391508"/>
          </a:xfrm>
          <a:prstGeom prst="cloudCallout">
            <a:avLst>
              <a:gd name="adj1" fmla="val 53940"/>
              <a:gd name="adj2" fmla="val 25245"/>
            </a:avLst>
          </a:prstGeom>
          <a:solidFill>
            <a:schemeClr val="accent4">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0000"/>
                </a:solidFill>
                <a:latin typeface="Times New Roman" pitchFamily="18" charset="0"/>
                <a:cs typeface="Times New Roman" pitchFamily="18" charset="0"/>
              </a:rPr>
              <a:t>Đọc thông tin SGK, thảo luận và trả lời các câu hỏi sau:</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2381" y="14068"/>
            <a:ext cx="6582682" cy="461665"/>
          </a:xfrm>
          <a:prstGeom prst="rect">
            <a:avLst/>
          </a:prstGeom>
        </p:spPr>
        <p:txBody>
          <a:bodyPr wrap="square">
            <a:spAutoFit/>
          </a:bodyPr>
          <a:lstStyle/>
          <a:p>
            <a:r>
              <a:rPr lang="en-US" sz="2400" smtClean="0">
                <a:solidFill>
                  <a:srgbClr val="000099"/>
                </a:solidFill>
                <a:latin typeface="Times New Roman" pitchFamily="18" charset="0"/>
                <a:cs typeface="Times New Roman" pitchFamily="18" charset="0"/>
              </a:rPr>
              <a:t>1. Nêu vai trò của nguồn điện trong mạch điện?</a:t>
            </a:r>
          </a:p>
        </p:txBody>
      </p:sp>
      <p:sp>
        <p:nvSpPr>
          <p:cNvPr id="5" name="Rectangle 4"/>
          <p:cNvSpPr/>
          <p:nvPr/>
        </p:nvSpPr>
        <p:spPr>
          <a:xfrm>
            <a:off x="383555" y="546295"/>
            <a:ext cx="7970452" cy="461665"/>
          </a:xfrm>
          <a:prstGeom prst="rect">
            <a:avLst/>
          </a:prstGeom>
        </p:spPr>
        <p:txBody>
          <a:bodyPr wrap="none">
            <a:spAutoFit/>
          </a:bodyPr>
          <a:lstStyle/>
          <a:p>
            <a:r>
              <a:rPr lang="en-US" sz="2400" smtClean="0">
                <a:solidFill>
                  <a:srgbClr val="FF0000"/>
                </a:solidFill>
                <a:latin typeface="Times New Roman" pitchFamily="18" charset="0"/>
                <a:cs typeface="Times New Roman" pitchFamily="18" charset="0"/>
              </a:rPr>
              <a:t>Nguồn điện cung cấp năng lượng để tạo ra và duy trì dòng điện</a:t>
            </a:r>
            <a:endParaRPr lang="en-US" sz="2400" smtClean="0">
              <a:solidFill>
                <a:srgbClr val="FF0000"/>
              </a:solidFill>
              <a:latin typeface="Times New Roman" pitchFamily="18" charset="0"/>
              <a:cs typeface="Times New Roman" pitchFamily="18" charset="0"/>
            </a:endParaRPr>
          </a:p>
        </p:txBody>
      </p:sp>
      <p:sp>
        <p:nvSpPr>
          <p:cNvPr id="6" name="Rectangle 5"/>
          <p:cNvSpPr/>
          <p:nvPr/>
        </p:nvSpPr>
        <p:spPr>
          <a:xfrm>
            <a:off x="480915" y="1035706"/>
            <a:ext cx="6912470" cy="461665"/>
          </a:xfrm>
          <a:prstGeom prst="rect">
            <a:avLst/>
          </a:prstGeom>
        </p:spPr>
        <p:txBody>
          <a:bodyPr wrap="none">
            <a:spAutoFit/>
          </a:bodyPr>
          <a:lstStyle/>
          <a:p>
            <a:r>
              <a:rPr lang="en-US" sz="2400" smtClean="0">
                <a:solidFill>
                  <a:srgbClr val="000099"/>
                </a:solidFill>
                <a:latin typeface="Times New Roman" pitchFamily="18" charset="0"/>
                <a:cs typeface="Times New Roman" pitchFamily="18" charset="0"/>
              </a:rPr>
              <a:t>2. Nêu cách dùng của nguồn điện để tạo ra mạch điện?</a:t>
            </a:r>
          </a:p>
        </p:txBody>
      </p:sp>
      <p:sp>
        <p:nvSpPr>
          <p:cNvPr id="7" name="Rectangle 6"/>
          <p:cNvSpPr/>
          <p:nvPr/>
        </p:nvSpPr>
        <p:spPr>
          <a:xfrm>
            <a:off x="410577" y="1612484"/>
            <a:ext cx="11781423" cy="830997"/>
          </a:xfrm>
          <a:prstGeom prst="rect">
            <a:avLst/>
          </a:prstGeom>
        </p:spPr>
        <p:txBody>
          <a:bodyPr wrap="square">
            <a:spAutoFit/>
          </a:bodyPr>
          <a:lstStyle/>
          <a:p>
            <a:r>
              <a:rPr lang="en-US" sz="2400" smtClean="0">
                <a:solidFill>
                  <a:srgbClr val="FF0000"/>
                </a:solidFill>
                <a:latin typeface="Times New Roman" pitchFamily="18" charset="0"/>
                <a:cs typeface="Times New Roman" pitchFamily="18" charset="0"/>
              </a:rPr>
              <a:t>Để sử dụng dùng dây dẫn nối 2 cực của nguồn điện với các thiết bị dùng điện (bóng đèn, ti vi,…). Tuy nhiên để thuận tiện cần nối với công tắt để dễ dàng đóng ngắt dòng điện</a:t>
            </a:r>
            <a:endParaRPr lang="en-US" sz="2400" smtClean="0">
              <a:solidFill>
                <a:srgbClr val="FF0000"/>
              </a:solidFill>
              <a:latin typeface="Times New Roman" pitchFamily="18" charset="0"/>
              <a:cs typeface="Times New Roman" pitchFamily="18" charset="0"/>
            </a:endParaRPr>
          </a:p>
        </p:txBody>
      </p:sp>
      <p:sp>
        <p:nvSpPr>
          <p:cNvPr id="8" name="Rectangle 7"/>
          <p:cNvSpPr/>
          <p:nvPr/>
        </p:nvSpPr>
        <p:spPr>
          <a:xfrm>
            <a:off x="347003" y="2514996"/>
            <a:ext cx="11061896" cy="461665"/>
          </a:xfrm>
          <a:prstGeom prst="rect">
            <a:avLst/>
          </a:prstGeom>
        </p:spPr>
        <p:txBody>
          <a:bodyPr wrap="square">
            <a:spAutoFit/>
          </a:bodyPr>
          <a:lstStyle/>
          <a:p>
            <a:r>
              <a:rPr lang="en-US" sz="2400" smtClean="0">
                <a:solidFill>
                  <a:srgbClr val="000099"/>
                </a:solidFill>
                <a:latin typeface="Times New Roman" pitchFamily="18" charset="0"/>
                <a:cs typeface="Times New Roman" pitchFamily="18" charset="0"/>
              </a:rPr>
              <a:t>3. Nêu những cách để nhận biết việc trong mạch điện có hay không có dòng điện?</a:t>
            </a:r>
          </a:p>
        </p:txBody>
      </p:sp>
      <p:sp>
        <p:nvSpPr>
          <p:cNvPr id="9" name="Rectangle 8"/>
          <p:cNvSpPr/>
          <p:nvPr/>
        </p:nvSpPr>
        <p:spPr>
          <a:xfrm>
            <a:off x="304798" y="3063639"/>
            <a:ext cx="11582402" cy="461665"/>
          </a:xfrm>
          <a:prstGeom prst="rect">
            <a:avLst/>
          </a:prstGeom>
        </p:spPr>
        <p:txBody>
          <a:bodyPr wrap="square">
            <a:spAutoFit/>
          </a:bodyPr>
          <a:lstStyle/>
          <a:p>
            <a:r>
              <a:rPr lang="en-US" sz="2400" smtClean="0">
                <a:solidFill>
                  <a:srgbClr val="FF0000"/>
                </a:solidFill>
                <a:latin typeface="Times New Roman" pitchFamily="18" charset="0"/>
                <a:cs typeface="Times New Roman" pitchFamily="18" charset="0"/>
              </a:rPr>
              <a:t>Để nhận biết cần dựa trên tác dụng nào đó của dòng điện: tác dụng nhiệt, tác dụng phát sáng</a:t>
            </a:r>
            <a:endParaRPr lang="en-US" sz="2400" smtClean="0">
              <a:solidFill>
                <a:srgbClr val="FF0000"/>
              </a:solidFill>
              <a:latin typeface="Times New Roman" pitchFamily="18" charset="0"/>
              <a:cs typeface="Times New Roman" pitchFamily="18" charset="0"/>
            </a:endParaRPr>
          </a:p>
        </p:txBody>
      </p:sp>
      <p:sp>
        <p:nvSpPr>
          <p:cNvPr id="10" name="Rectangle 9"/>
          <p:cNvSpPr/>
          <p:nvPr/>
        </p:nvSpPr>
        <p:spPr>
          <a:xfrm>
            <a:off x="276665" y="3668553"/>
            <a:ext cx="11315114" cy="461665"/>
          </a:xfrm>
          <a:prstGeom prst="rect">
            <a:avLst/>
          </a:prstGeom>
        </p:spPr>
        <p:txBody>
          <a:bodyPr wrap="square">
            <a:spAutoFit/>
          </a:bodyPr>
          <a:lstStyle/>
          <a:p>
            <a:r>
              <a:rPr lang="en-US" sz="2400" smtClean="0">
                <a:solidFill>
                  <a:srgbClr val="000099"/>
                </a:solidFill>
                <a:latin typeface="Times New Roman" pitchFamily="18" charset="0"/>
                <a:cs typeface="Times New Roman" pitchFamily="18" charset="0"/>
              </a:rPr>
              <a:t>4. Nêu 1 số nguồn điện trong mạch điện và vai trò của chúng khi được sử dụng?</a:t>
            </a:r>
          </a:p>
        </p:txBody>
      </p:sp>
      <p:sp>
        <p:nvSpPr>
          <p:cNvPr id="11" name="Rectangle 10"/>
          <p:cNvSpPr/>
          <p:nvPr/>
        </p:nvSpPr>
        <p:spPr>
          <a:xfrm>
            <a:off x="417340" y="4203113"/>
            <a:ext cx="11202573" cy="830997"/>
          </a:xfrm>
          <a:prstGeom prst="rect">
            <a:avLst/>
          </a:prstGeom>
        </p:spPr>
        <p:txBody>
          <a:bodyPr wrap="square">
            <a:spAutoFit/>
          </a:bodyPr>
          <a:lstStyle/>
          <a:p>
            <a:pPr>
              <a:buFontTx/>
              <a:buChar char="-"/>
            </a:pPr>
            <a:r>
              <a:rPr lang="en-US" sz="2400" smtClean="0">
                <a:solidFill>
                  <a:srgbClr val="FF0000"/>
                </a:solidFill>
                <a:latin typeface="Times New Roman" pitchFamily="18" charset="0"/>
                <a:cs typeface="Times New Roman" pitchFamily="18" charset="0"/>
              </a:rPr>
              <a:t> Nguồn điện: pin hay acquy</a:t>
            </a:r>
          </a:p>
          <a:p>
            <a:pPr>
              <a:buFontTx/>
              <a:buChar char="-"/>
            </a:pPr>
            <a:r>
              <a:rPr lang="en-US" sz="2400" smtClean="0">
                <a:solidFill>
                  <a:srgbClr val="FF0000"/>
                </a:solidFill>
                <a:latin typeface="Times New Roman" pitchFamily="18" charset="0"/>
                <a:cs typeface="Times New Roman" pitchFamily="18" charset="0"/>
              </a:rPr>
              <a:t> </a:t>
            </a:r>
            <a:r>
              <a:rPr lang="vi-VN" sz="2400" smtClean="0">
                <a:solidFill>
                  <a:srgbClr val="FF0000"/>
                </a:solidFill>
                <a:latin typeface="Times New Roman" pitchFamily="18" charset="0"/>
                <a:cs typeface="Times New Roman" pitchFamily="18" charset="0"/>
              </a:rPr>
              <a:t>Vai </a:t>
            </a:r>
            <a:r>
              <a:rPr lang="vi-VN" sz="2400" smtClean="0">
                <a:solidFill>
                  <a:srgbClr val="FF0000"/>
                </a:solidFill>
                <a:latin typeface="Times New Roman" pitchFamily="18" charset="0"/>
                <a:cs typeface="Times New Roman" pitchFamily="18" charset="0"/>
              </a:rPr>
              <a:t>trò: </a:t>
            </a:r>
            <a:r>
              <a:rPr lang="vi-VN" sz="2400" smtClean="0">
                <a:solidFill>
                  <a:srgbClr val="FF0000"/>
                </a:solidFill>
                <a:latin typeface="Times New Roman" pitchFamily="18" charset="0"/>
                <a:cs typeface="Times New Roman" pitchFamily="18" charset="0"/>
              </a:rPr>
              <a:t>là </a:t>
            </a:r>
            <a:r>
              <a:rPr lang="vi-VN" sz="2400" smtClean="0">
                <a:solidFill>
                  <a:srgbClr val="FF0000"/>
                </a:solidFill>
                <a:latin typeface="Times New Roman" pitchFamily="18" charset="0"/>
                <a:cs typeface="Times New Roman" pitchFamily="18" charset="0"/>
              </a:rPr>
              <a:t>thiết </a:t>
            </a:r>
            <a:r>
              <a:rPr lang="vi-VN" sz="2400" smtClean="0">
                <a:solidFill>
                  <a:srgbClr val="FF0000"/>
                </a:solidFill>
                <a:latin typeface="Times New Roman" pitchFamily="18" charset="0"/>
                <a:cs typeface="Times New Roman" pitchFamily="18" charset="0"/>
              </a:rPr>
              <a:t>bị có khả năng cung cấp dòng điện lâu dài cho các thiết bị điện hoạt động</a:t>
            </a:r>
            <a:endParaRPr lang="en-US" sz="2400" smtClean="0">
              <a:solidFill>
                <a:srgbClr val="FF0000"/>
              </a:solidFill>
              <a:latin typeface="Times New Roman" pitchFamily="18" charset="0"/>
              <a:cs typeface="Times New Roman" pitchFamily="18" charset="0"/>
            </a:endParaRPr>
          </a:p>
        </p:txBody>
      </p:sp>
      <p:sp>
        <p:nvSpPr>
          <p:cNvPr id="12" name="Rectangle 11"/>
          <p:cNvSpPr/>
          <p:nvPr/>
        </p:nvSpPr>
        <p:spPr>
          <a:xfrm>
            <a:off x="225083" y="5750561"/>
            <a:ext cx="11676185" cy="461665"/>
          </a:xfrm>
          <a:prstGeom prst="rect">
            <a:avLst/>
          </a:prstGeom>
        </p:spPr>
        <p:txBody>
          <a:bodyPr wrap="square">
            <a:spAutoFit/>
          </a:bodyPr>
          <a:lstStyle/>
          <a:p>
            <a:pPr algn="just"/>
            <a:r>
              <a:rPr lang="vi-VN" sz="2400" smtClean="0">
                <a:solidFill>
                  <a:srgbClr val="FF0000"/>
                </a:solidFill>
                <a:latin typeface="Times New Roman" pitchFamily="18" charset="0"/>
                <a:cs typeface="Times New Roman" pitchFamily="18" charset="0"/>
              </a:rPr>
              <a:t>Các thiết bị dùng pin, acquy có sự chuyển hóa từ hóa </a:t>
            </a:r>
            <a:r>
              <a:rPr lang="vi-VN" sz="2400" smtClean="0">
                <a:solidFill>
                  <a:srgbClr val="FF0000"/>
                </a:solidFill>
                <a:latin typeface="Times New Roman" pitchFamily="18" charset="0"/>
                <a:cs typeface="Times New Roman" pitchFamily="18" charset="0"/>
              </a:rPr>
              <a:t>năng </a:t>
            </a:r>
            <a:r>
              <a:rPr lang="vi-VN" sz="2400" smtClean="0">
                <a:solidFill>
                  <a:srgbClr val="FF0000"/>
                </a:solidFill>
                <a:latin typeface="Times New Roman" pitchFamily="18" charset="0"/>
                <a:cs typeface="Times New Roman" pitchFamily="18" charset="0"/>
                <a:sym typeface="Wingdings 3"/>
              </a:rPr>
              <a:t></a:t>
            </a:r>
            <a:r>
              <a:rPr lang="vi-VN" sz="2400" smtClean="0">
                <a:solidFill>
                  <a:srgbClr val="FF0000"/>
                </a:solidFill>
                <a:latin typeface="Times New Roman" pitchFamily="18" charset="0"/>
                <a:cs typeface="Times New Roman" pitchFamily="18" charset="0"/>
              </a:rPr>
              <a:t>điện </a:t>
            </a:r>
            <a:r>
              <a:rPr lang="vi-VN" sz="2400" smtClean="0">
                <a:solidFill>
                  <a:srgbClr val="FF0000"/>
                </a:solidFill>
                <a:latin typeface="Times New Roman" pitchFamily="18" charset="0"/>
                <a:cs typeface="Times New Roman" pitchFamily="18" charset="0"/>
              </a:rPr>
              <a:t>năng khi tạo ra dòng điện.</a:t>
            </a:r>
            <a:endParaRPr lang="en-US" sz="2400" dirty="0">
              <a:solidFill>
                <a:srgbClr val="FF0000"/>
              </a:solidFill>
              <a:latin typeface="Times New Roman" pitchFamily="18" charset="0"/>
              <a:cs typeface="Times New Roman" pitchFamily="18" charset="0"/>
            </a:endParaRPr>
          </a:p>
        </p:txBody>
      </p:sp>
      <p:sp>
        <p:nvSpPr>
          <p:cNvPr id="13" name="Rectangle 12"/>
          <p:cNvSpPr/>
          <p:nvPr/>
        </p:nvSpPr>
        <p:spPr>
          <a:xfrm>
            <a:off x="365758" y="5173786"/>
            <a:ext cx="9664505" cy="461665"/>
          </a:xfrm>
          <a:prstGeom prst="rect">
            <a:avLst/>
          </a:prstGeom>
        </p:spPr>
        <p:txBody>
          <a:bodyPr wrap="square">
            <a:spAutoFit/>
          </a:bodyPr>
          <a:lstStyle/>
          <a:p>
            <a:r>
              <a:rPr lang="en-US" sz="2400" smtClean="0">
                <a:solidFill>
                  <a:srgbClr val="000099"/>
                </a:solidFill>
                <a:latin typeface="Times New Roman" pitchFamily="18" charset="0"/>
                <a:cs typeface="Times New Roman" pitchFamily="18" charset="0"/>
              </a:rPr>
              <a:t>5. Nêu sự chuyển hóa năng lượng ở các thiết bị điện dùng pin hay acquy?</a:t>
            </a:r>
            <a:endParaRPr lang="en-US" sz="240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in)">
                                      <p:cBhvr>
                                        <p:cTn id="16" dur="2000"/>
                                        <p:tgtEl>
                                          <p:spTgt spid="11"/>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amond(in)">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22:  </a:t>
            </a:r>
            <a:r>
              <a:rPr lang="en-US" sz="2600" b="1" dirty="0" err="1" smtClean="0">
                <a:solidFill>
                  <a:srgbClr val="FF00FF"/>
                </a:solidFill>
                <a:latin typeface="Times New Roman" pitchFamily="18" charset="0"/>
                <a:cs typeface="Times New Roman" pitchFamily="18" charset="0"/>
              </a:rPr>
              <a:t>TÁC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DỤNG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CỦA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DÒNG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NGUỒN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25966"/>
            <a:ext cx="12192000" cy="954107"/>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a:t>
            </a:r>
            <a:r>
              <a:rPr lang="en-US" sz="2800" err="1" smtClean="0">
                <a:solidFill>
                  <a:srgbClr val="0000FF"/>
                </a:solidFill>
                <a:latin typeface="Times New Roman" pitchFamily="18" charset="0"/>
                <a:cs typeface="Times New Roman" pitchFamily="18" charset="0"/>
              </a:rPr>
              <a:t>dòng</a:t>
            </a:r>
            <a:r>
              <a:rPr lang="en-US" sz="2800" smtClean="0">
                <a:solidFill>
                  <a:srgbClr val="0000FF"/>
                </a:solidFill>
                <a:latin typeface="Times New Roman" pitchFamily="18" charset="0"/>
                <a:cs typeface="Times New Roman" pitchFamily="18" charset="0"/>
              </a:rPr>
              <a:t> </a:t>
            </a:r>
            <a:r>
              <a:rPr lang="en-US" sz="2800" smtClean="0">
                <a:solidFill>
                  <a:srgbClr val="0000FF"/>
                </a:solidFill>
                <a:latin typeface="Times New Roman" pitchFamily="18" charset="0"/>
                <a:cs typeface="Times New Roman" pitchFamily="18" charset="0"/>
              </a:rPr>
              <a:t>điện (duy trì sự chuyển động có hướng của các hạt mang điện).</a:t>
            </a:r>
            <a:endParaRPr lang="en-US" sz="2800" dirty="0" smtClean="0">
              <a:solidFill>
                <a:srgbClr val="0000FF"/>
              </a:solidFill>
              <a:latin typeface="Times New Roman" pitchFamily="18" charset="0"/>
              <a:cs typeface="Times New Roman" pitchFamily="18" charset="0"/>
            </a:endParaRPr>
          </a:p>
        </p:txBody>
      </p:sp>
      <p:sp>
        <p:nvSpPr>
          <p:cNvPr id="20" name="TextBox 19"/>
          <p:cNvSpPr txBox="1"/>
          <p:nvPr/>
        </p:nvSpPr>
        <p:spPr>
          <a:xfrm>
            <a:off x="0" y="1874435"/>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pin, </a:t>
            </a:r>
            <a:r>
              <a:rPr lang="en-US" sz="2800" dirty="0" err="1" smtClean="0">
                <a:solidFill>
                  <a:srgbClr val="0000FF"/>
                </a:solidFill>
                <a:latin typeface="Times New Roman" pitchFamily="18" charset="0"/>
                <a:cs typeface="Times New Roman" pitchFamily="18" charset="0"/>
              </a:rPr>
              <a:t>acquy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292207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360392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smtClean="0">
              <a:solidFill>
                <a:srgbClr val="0000FF"/>
              </a:solidFill>
              <a:latin typeface="Times New Roman" pitchFamily="18" charset="0"/>
              <a:cs typeface="Times New Roman" pitchFamily="18" charset="0"/>
            </a:endParaRPr>
          </a:p>
        </p:txBody>
      </p:sp>
      <p:sp>
        <p:nvSpPr>
          <p:cNvPr id="22" name="Cloud Callout 21"/>
          <p:cNvSpPr/>
          <p:nvPr/>
        </p:nvSpPr>
        <p:spPr>
          <a:xfrm>
            <a:off x="7891975" y="2264899"/>
            <a:ext cx="3334043" cy="1744394"/>
          </a:xfrm>
          <a:prstGeom prst="cloudCallout">
            <a:avLst>
              <a:gd name="adj1" fmla="val -49947"/>
              <a:gd name="adj2" fmla="val -93432"/>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0000"/>
                </a:solidFill>
                <a:latin typeface="Times New Roman" pitchFamily="18" charset="0"/>
                <a:cs typeface="Times New Roman" pitchFamily="18" charset="0"/>
              </a:rPr>
              <a:t>Nguồn điện là gì?</a:t>
            </a:r>
            <a:endParaRPr lang="en-US" sz="32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amond(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lide(fromBottom)">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strips(downLeft)">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3"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01834" y="0"/>
            <a:ext cx="11527604"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36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12192000" cy="4301067"/>
          </a:xfrm>
          <a:prstGeom prst="rect">
            <a:avLst/>
          </a:prstGeom>
          <a:noFill/>
          <a:ln w="9525">
            <a:noFill/>
            <a:miter lim="800000"/>
            <a:headEnd/>
            <a:tailEnd/>
          </a:ln>
          <a:effectLst/>
        </p:spPr>
      </p:pic>
      <p:sp>
        <p:nvSpPr>
          <p:cNvPr id="4" name="Rectangle 3"/>
          <p:cNvSpPr/>
          <p:nvPr/>
        </p:nvSpPr>
        <p:spPr>
          <a:xfrm>
            <a:off x="1" y="4297367"/>
            <a:ext cx="12192000" cy="2554545"/>
          </a:xfrm>
          <a:prstGeom prst="rect">
            <a:avLst/>
          </a:prstGeom>
        </p:spPr>
        <p:txBody>
          <a:bodyPr wrap="square">
            <a:spAutoFit/>
          </a:bodyPr>
          <a:lstStyle/>
          <a:p>
            <a:r>
              <a:rPr lang="vi-VN" sz="3200" dirty="0" smtClean="0">
                <a:solidFill>
                  <a:srgbClr val="FF00FF"/>
                </a:solidFill>
                <a:latin typeface="+mj-lt"/>
              </a:rPr>
              <a:t>- Dây nối trong mạch bị hỏng, dứt giữa nên mạch hở.</a:t>
            </a:r>
          </a:p>
          <a:p>
            <a:r>
              <a:rPr lang="vi-VN" sz="3200" dirty="0" smtClean="0">
                <a:solidFill>
                  <a:srgbClr val="FF00FF"/>
                </a:solidFill>
                <a:latin typeface="+mj-lt"/>
              </a:rPr>
              <a:t>- Bóng đèn bị hỏng khiến mạch hở.</a:t>
            </a:r>
          </a:p>
          <a:p>
            <a:r>
              <a:rPr lang="vi-VN" sz="3200" dirty="0" smtClean="0">
                <a:solidFill>
                  <a:srgbClr val="FF00FF"/>
                </a:solidFill>
                <a:latin typeface="+mj-lt"/>
              </a:rPr>
              <a:t>- Pin hết khiến mạch không được cung cấp điện.</a:t>
            </a:r>
            <a:endParaRPr lang="en-US" sz="3200" dirty="0" smtClean="0">
              <a:solidFill>
                <a:srgbClr val="FF00FF"/>
              </a:solidFill>
              <a:latin typeface="+mj-lt"/>
            </a:endParaRPr>
          </a:p>
          <a:p>
            <a:pPr algn="just"/>
            <a:r>
              <a:rPr lang="en-US" sz="3200" dirty="0" smtClean="0">
                <a:solidFill>
                  <a:srgbClr val="FF00FF"/>
                </a:solidFill>
                <a:latin typeface="Times New Roman" pitchFamily="18" charset="0"/>
                <a:cs typeface="Times New Roman" pitchFamily="18" charset="0"/>
              </a:rPr>
              <a:t>- N</a:t>
            </a:r>
            <a:r>
              <a:rPr lang="vi-VN" sz="3200" dirty="0" smtClean="0">
                <a:solidFill>
                  <a:srgbClr val="FF00FF"/>
                </a:solidFill>
                <a:latin typeface="Times New Roman" pitchFamily="18" charset="0"/>
                <a:cs typeface="Times New Roman" pitchFamily="18" charset="0"/>
              </a:rPr>
              <a:t>ối sai cực đèn điôt phát quang vì đèn điôt phát quang chỉ cho dòng điện đi theo một chiều nhất định từ cực dương sang cực âm.</a:t>
            </a:r>
            <a:endParaRPr lang="vi-VN"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lide(fromTop)">
                                      <p:cBhvr>
                                        <p:cTn id="7" dur="1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22:  </a:t>
            </a:r>
            <a:r>
              <a:rPr lang="en-US" sz="2600" b="1" dirty="0" err="1" smtClean="0">
                <a:solidFill>
                  <a:srgbClr val="FF00FF"/>
                </a:solidFill>
                <a:latin typeface="Times New Roman" pitchFamily="18" charset="0"/>
                <a:cs typeface="Times New Roman" pitchFamily="18" charset="0"/>
              </a:rPr>
              <a:t>TÁC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DỤNG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CỦA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DÒNG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NGUỒN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25966"/>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1255457"/>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pin, </a:t>
            </a:r>
            <a:r>
              <a:rPr lang="en-US" sz="2800" dirty="0" err="1" smtClean="0">
                <a:solidFill>
                  <a:srgbClr val="0000FF"/>
                </a:solidFill>
                <a:latin typeface="Times New Roman" pitchFamily="18" charset="0"/>
                <a:cs typeface="Times New Roman" pitchFamily="18" charset="0"/>
              </a:rPr>
              <a:t>acquy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17403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2225293"/>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r>
              <a:rPr lang="en-US" sz="2800" b="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thì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đèn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275176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Righ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upRight)">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942140"/>
            <a:ext cx="12142880" cy="43087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1000" fill="hold"/>
                                        <p:tgtEl>
                                          <p:spTgt spid="6146"/>
                                        </p:tgtEl>
                                        <p:attrNameLst>
                                          <p:attrName>ppt_x</p:attrName>
                                        </p:attrNameLst>
                                      </p:cBhvr>
                                      <p:tavLst>
                                        <p:tav tm="0">
                                          <p:val>
                                            <p:strVal val="0-#ppt_w/2"/>
                                          </p:val>
                                        </p:tav>
                                        <p:tav tm="100000">
                                          <p:val>
                                            <p:strVal val="#ppt_x"/>
                                          </p:val>
                                        </p:tav>
                                      </p:tavLst>
                                    </p:anim>
                                    <p:anim calcmode="lin" valueType="num">
                                      <p:cBhvr additive="base">
                                        <p:cTn id="8" dur="1000" fill="hold"/>
                                        <p:tgtEl>
                                          <p:spTgt spid="6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3493</TotalTime>
  <Words>1213</Words>
  <Application>Microsoft Office PowerPoint</Application>
  <PresentationFormat>Custom</PresentationFormat>
  <Paragraphs>93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MỞ ĐẦU KHTN 7-HIỀN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acer aspire e1 431</cp:lastModifiedBy>
  <cp:revision>841</cp:revision>
  <dcterms:created xsi:type="dcterms:W3CDTF">2022-07-11T10:05:56Z</dcterms:created>
  <dcterms:modified xsi:type="dcterms:W3CDTF">2024-01-21T22:51:50Z</dcterms:modified>
</cp:coreProperties>
</file>