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7" r:id="rId3"/>
    <p:sldId id="289" r:id="rId4"/>
    <p:sldId id="257" r:id="rId5"/>
    <p:sldId id="290" r:id="rId6"/>
    <p:sldId id="258" r:id="rId7"/>
    <p:sldId id="259" r:id="rId8"/>
    <p:sldId id="292" r:id="rId9"/>
    <p:sldId id="268" r:id="rId10"/>
    <p:sldId id="269" r:id="rId11"/>
    <p:sldId id="270" r:id="rId12"/>
    <p:sldId id="271" r:id="rId13"/>
    <p:sldId id="272" r:id="rId14"/>
    <p:sldId id="273" r:id="rId15"/>
    <p:sldId id="277" r:id="rId16"/>
    <p:sldId id="276" r:id="rId17"/>
    <p:sldId id="278" r:id="rId18"/>
    <p:sldId id="291" r:id="rId19"/>
    <p:sldId id="293" r:id="rId20"/>
    <p:sldId id="281" r:id="rId21"/>
    <p:sldId id="280" r:id="rId22"/>
    <p:sldId id="282" r:id="rId23"/>
    <p:sldId id="283"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6" autoAdjust="0"/>
    <p:restoredTop sz="94249" autoAdjust="0"/>
  </p:normalViewPr>
  <p:slideViewPr>
    <p:cSldViewPr snapToGrid="0" snapToObjects="1">
      <p:cViewPr>
        <p:scale>
          <a:sx n="75" d="100"/>
          <a:sy n="75" d="100"/>
        </p:scale>
        <p:origin x="-486"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722735-0AB4-FE46-84F4-D2252E3F6F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37DF919-7AE6-BD46-BB0B-627ABD7E9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E665625-F3BE-B24B-AA85-6193C396FF72}"/>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8A3AB2D1-0E6B-5346-BD39-B2F57418D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24F74A-12F8-BA4D-892F-B66C9E24A35A}"/>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404652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00AF81-C617-E747-BFC0-6A7CBF4F8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AB42F6C-3E86-F446-A497-9D00A785CA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3B8F786-C3F9-C64F-82AF-0A9808BA07FD}"/>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619574B8-795C-0440-90E6-15FAFA101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42CFC3-5C6F-4A44-9671-0B0330F822CF}"/>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138706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BFC61E8-1850-FD4C-8B4B-759C621C7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83CB72E-97B9-1440-8CB8-139EA5A1F5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A8106C-19B0-EC4B-88B6-C45740C61DF1}"/>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D894E0B0-3A17-7241-8CDE-95EF5A015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131988-671F-1641-9FF9-5A582D0D14D2}"/>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22834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12C91C-5489-F242-9B85-86372DFF8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233489F-811C-3446-93B5-ABD5EF207A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686DE4-4956-C840-AEAA-D84808003FF1}"/>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929EE554-0D19-BC4D-9FEB-C9A517678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CDF387-A46C-5046-AC74-BE5291C7FE83}"/>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12829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549359-9D4D-424A-AFAD-B4CDD477F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630744B-D02C-B442-993F-1B2CE1EED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6A964B3-5ED8-7B43-99F3-19BAB25D5BE3}"/>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3E3C0D55-57C4-F34F-B91D-3249AB117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69E4A20-A267-8343-91C6-6D9E15DE631C}"/>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3819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727F04-AB3B-1043-A899-F85D03BE9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04186F-8C2D-484C-A8EE-2EB1296D4C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67A2098-B378-4647-A8CE-D30B53E769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C4BB76C-238C-404E-8743-2C613A16B5B8}"/>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6" name="Footer Placeholder 5">
            <a:extLst>
              <a:ext uri="{FF2B5EF4-FFF2-40B4-BE49-F238E27FC236}">
                <a16:creationId xmlns="" xmlns:a16="http://schemas.microsoft.com/office/drawing/2014/main" id="{5FB949CA-F2EA-AA47-94D8-1791F3F93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A455314-9092-0243-A420-0992C7E27BE5}"/>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327393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286966-7D5F-2D4C-AD31-91E509755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A840B54-946E-E24A-B6D8-8CEFF4B7A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712267F-F763-9642-951F-3AAFC8948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3305518-2A57-B248-8C4B-3BA008247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2FB2E0F-8E0E-4E4C-9D15-895BFC1F1F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FAF41B-E081-7644-AA39-B606551288D9}"/>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8" name="Footer Placeholder 7">
            <a:extLst>
              <a:ext uri="{FF2B5EF4-FFF2-40B4-BE49-F238E27FC236}">
                <a16:creationId xmlns="" xmlns:a16="http://schemas.microsoft.com/office/drawing/2014/main" id="{BE12E23F-EDC0-5A49-89F3-EE75C5601F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BCF5CA7-6797-B643-8C0F-61848324C2C3}"/>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22962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1BC11C-75B1-1D4B-AD52-282B5627D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0251E-9E15-404E-901F-0E4AC870EF53}"/>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4" name="Footer Placeholder 3">
            <a:extLst>
              <a:ext uri="{FF2B5EF4-FFF2-40B4-BE49-F238E27FC236}">
                <a16:creationId xmlns="" xmlns:a16="http://schemas.microsoft.com/office/drawing/2014/main" id="{9AF53AB9-085A-7B42-A90B-EA0502B8C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8E49614-0BF3-8A46-A978-1BEFC781D865}"/>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27130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9EF9078-254F-B941-B1DC-7B2D7BF68260}"/>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3" name="Footer Placeholder 2">
            <a:extLst>
              <a:ext uri="{FF2B5EF4-FFF2-40B4-BE49-F238E27FC236}">
                <a16:creationId xmlns="" xmlns:a16="http://schemas.microsoft.com/office/drawing/2014/main" id="{A299F0A6-AAD6-DC4B-B07C-1477B7EBA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87F4A36-7973-8E45-B41A-0198CDFDC399}"/>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182018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D4E767-45D2-D04D-8CD6-212FA1391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2773ACE-19A9-D440-B189-4E827041F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FF36474-ECBA-F440-B388-88A4584E3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F3399D1-45D2-0441-B8B0-132B70EA53C4}"/>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6" name="Footer Placeholder 5">
            <a:extLst>
              <a:ext uri="{FF2B5EF4-FFF2-40B4-BE49-F238E27FC236}">
                <a16:creationId xmlns="" xmlns:a16="http://schemas.microsoft.com/office/drawing/2014/main" id="{B2C8F13A-B47A-8B42-B932-07B4D8706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A4C4862-D9C9-184C-8A17-E47B86D54096}"/>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351403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E0FB41-3014-E045-9406-F208B7BC7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2B3368C-4DB2-B34F-9F5E-F1FC1D9DD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E62EC4F-0B06-AE40-BCCF-8F1E1E4CD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DBE3C19-5254-3740-A22E-4D1B607ABF5F}"/>
              </a:ext>
            </a:extLst>
          </p:cNvPr>
          <p:cNvSpPr>
            <a:spLocks noGrp="1"/>
          </p:cNvSpPr>
          <p:nvPr>
            <p:ph type="dt" sz="half" idx="10"/>
          </p:nvPr>
        </p:nvSpPr>
        <p:spPr/>
        <p:txBody>
          <a:bodyPr/>
          <a:lstStyle/>
          <a:p>
            <a:fld id="{8CFB42C7-1B81-FE41-BD75-8B5B1978CD61}" type="datetimeFigureOut">
              <a:rPr lang="en-US" smtClean="0"/>
              <a:pPr/>
              <a:t>2/2/2023</a:t>
            </a:fld>
            <a:endParaRPr lang="en-US"/>
          </a:p>
        </p:txBody>
      </p:sp>
      <p:sp>
        <p:nvSpPr>
          <p:cNvPr id="6" name="Footer Placeholder 5">
            <a:extLst>
              <a:ext uri="{FF2B5EF4-FFF2-40B4-BE49-F238E27FC236}">
                <a16:creationId xmlns="" xmlns:a16="http://schemas.microsoft.com/office/drawing/2014/main" id="{5734D5B6-EF78-CD4C-9D76-529FC8E0F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43B6FE8-6604-524F-BB94-29C0BF6E38C2}"/>
              </a:ext>
            </a:extLst>
          </p:cNvPr>
          <p:cNvSpPr>
            <a:spLocks noGrp="1"/>
          </p:cNvSpPr>
          <p:nvPr>
            <p:ph type="sldNum" sz="quarter" idx="12"/>
          </p:nvPr>
        </p:nvSpPr>
        <p:spPr/>
        <p:txBody>
          <a:body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136940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32A9CBA-D810-F14B-A4FF-3EF704AD5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0008AD-0605-214A-8D9B-C1CB0C3E2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AA37097-E3FD-4A40-8381-70301CB30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B42C7-1B81-FE41-BD75-8B5B1978CD61}" type="datetimeFigureOut">
              <a:rPr lang="en-US" smtClean="0"/>
              <a:pPr/>
              <a:t>2/2/2023</a:t>
            </a:fld>
            <a:endParaRPr lang="en-US"/>
          </a:p>
        </p:txBody>
      </p:sp>
      <p:sp>
        <p:nvSpPr>
          <p:cNvPr id="5" name="Footer Placeholder 4">
            <a:extLst>
              <a:ext uri="{FF2B5EF4-FFF2-40B4-BE49-F238E27FC236}">
                <a16:creationId xmlns="" xmlns:a16="http://schemas.microsoft.com/office/drawing/2014/main" id="{94FCE11D-B3B0-9645-BE3B-713655FAE6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9BBD2B9-607C-4A46-AEBA-F6D09328A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C53AB-E697-7B46-9860-C82F6E26670E}" type="slidenum">
              <a:rPr lang="en-US" smtClean="0"/>
              <a:pPr/>
              <a:t>‹#›</a:t>
            </a:fld>
            <a:endParaRPr lang="en-US"/>
          </a:p>
        </p:txBody>
      </p:sp>
    </p:spTree>
    <p:extLst>
      <p:ext uri="{BB962C8B-B14F-4D97-AF65-F5344CB8AC3E}">
        <p14:creationId xmlns="" xmlns:p14="http://schemas.microsoft.com/office/powerpoint/2010/main" val="262634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BA78D03C-4D92-1146-9CE8-CE5CD0520FD1}"/>
              </a:ext>
            </a:extLst>
          </p:cNvPr>
          <p:cNvSpPr>
            <a:spLocks noGrp="1"/>
          </p:cNvSpPr>
          <p:nvPr>
            <p:ph type="subTitle" idx="1"/>
          </p:nvPr>
        </p:nvSpPr>
        <p:spPr>
          <a:xfrm>
            <a:off x="1788695" y="3633538"/>
            <a:ext cx="9144000" cy="2827419"/>
          </a:xfrm>
        </p:spPr>
        <p:txBody>
          <a:bodyPr>
            <a:prstTxWarp prst="textArchUp">
              <a:avLst/>
            </a:prstTxWarp>
            <a:normAutofit/>
          </a:bodyPr>
          <a:lstStyle/>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 14</a:t>
            </a:r>
          </a:p>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NAM CHÂM</a:t>
            </a:r>
          </a:p>
        </p:txBody>
      </p:sp>
      <p:sp>
        <p:nvSpPr>
          <p:cNvPr id="4" name="TextBox 3"/>
          <p:cNvSpPr txBox="1"/>
          <p:nvPr/>
        </p:nvSpPr>
        <p:spPr>
          <a:xfrm>
            <a:off x="209006" y="942644"/>
            <a:ext cx="11194868" cy="830997"/>
          </a:xfrm>
          <a:prstGeom prst="rect">
            <a:avLst/>
          </a:prstGeom>
          <a:noFill/>
        </p:spPr>
        <p:txBody>
          <a:bodyPr wrap="square" rtlCol="0">
            <a:spAutoFit/>
          </a:bodyPr>
          <a:lstStyle/>
          <a:p>
            <a:pPr algn="ctr"/>
            <a:r>
              <a:rPr lang="en-US" sz="4800" b="1" dirty="0" smtClean="0">
                <a:solidFill>
                  <a:srgbClr val="FF0000"/>
                </a:solidFill>
                <a:latin typeface="Times New Roman" pitchFamily="18" charset="0"/>
                <a:cs typeface="Times New Roman" pitchFamily="18" charset="0"/>
              </a:rPr>
              <a:t>CHỦ </a:t>
            </a:r>
            <a:r>
              <a:rPr lang="en-US" sz="4800" b="1" dirty="0" err="1" smtClean="0">
                <a:solidFill>
                  <a:srgbClr val="FF0000"/>
                </a:solidFill>
                <a:latin typeface="Times New Roman" pitchFamily="18" charset="0"/>
                <a:cs typeface="Times New Roman" pitchFamily="18" charset="0"/>
              </a:rPr>
              <a:t>ĐỀ</a:t>
            </a:r>
            <a:r>
              <a:rPr lang="en-US" sz="4800" b="1" dirty="0" smtClean="0">
                <a:solidFill>
                  <a:srgbClr val="FF0000"/>
                </a:solidFill>
                <a:latin typeface="Times New Roman" pitchFamily="18" charset="0"/>
                <a:cs typeface="Times New Roman" pitchFamily="18" charset="0"/>
              </a:rPr>
              <a:t> 7: </a:t>
            </a:r>
            <a:r>
              <a:rPr lang="en-US" sz="4800" b="1" dirty="0" err="1" smtClean="0">
                <a:solidFill>
                  <a:srgbClr val="FF0000"/>
                </a:solidFill>
                <a:latin typeface="Times New Roman" pitchFamily="18" charset="0"/>
                <a:cs typeface="Times New Roman" pitchFamily="18" charset="0"/>
              </a:rPr>
              <a:t>TÍNH</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CHẤT</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TỪ</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CỦA</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CHẤT</a:t>
            </a:r>
            <a:endParaRPr lang="en-US" sz="3200" b="1" dirty="0">
              <a:solidFill>
                <a:srgbClr val="FF0000"/>
              </a:solidFill>
              <a:latin typeface="Times New Roman" pitchFamily="18" charset="0"/>
              <a:cs typeface="Times New Roman" pitchFamily="18" charset="0"/>
            </a:endParaRPr>
          </a:p>
        </p:txBody>
      </p:sp>
      <p:pic>
        <p:nvPicPr>
          <p:cNvPr id="5"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000749" cy="2662798"/>
          </a:xfrm>
          <a:prstGeom prst="rect">
            <a:avLst/>
          </a:prstGeom>
          <a:noFill/>
          <a:ln w="9525">
            <a:noFill/>
            <a:miter lim="800000"/>
            <a:headEnd/>
            <a:tailEnd/>
          </a:ln>
        </p:spPr>
      </p:pic>
      <p:pic>
        <p:nvPicPr>
          <p:cNvPr id="6" name="Picture 6" descr="Buombay"/>
          <p:cNvPicPr>
            <a:picLocks noChangeAspect="1" noChangeArrowheads="1" noCrop="1"/>
          </p:cNvPicPr>
          <p:nvPr/>
        </p:nvPicPr>
        <p:blipFill>
          <a:blip r:embed="rId4"/>
          <a:srcRect/>
          <a:stretch>
            <a:fillRect/>
          </a:stretch>
        </p:blipFill>
        <p:spPr bwMode="auto">
          <a:xfrm>
            <a:off x="0" y="-295556"/>
            <a:ext cx="11429998" cy="798420"/>
          </a:xfrm>
          <a:prstGeom prst="rect">
            <a:avLst/>
          </a:prstGeom>
          <a:noFill/>
          <a:ln w="9525">
            <a:noFill/>
            <a:miter lim="800000"/>
            <a:headEnd/>
            <a:tailEnd/>
          </a:ln>
        </p:spPr>
      </p:pic>
      <p:pic>
        <p:nvPicPr>
          <p:cNvPr id="7" name="Picture 7" descr="Buombay"/>
          <p:cNvPicPr>
            <a:picLocks noChangeAspect="1" noChangeArrowheads="1" noCrop="1"/>
          </p:cNvPicPr>
          <p:nvPr/>
        </p:nvPicPr>
        <p:blipFill>
          <a:blip r:embed="rId4"/>
          <a:srcRect/>
          <a:stretch>
            <a:fillRect/>
          </a:stretch>
        </p:blipFill>
        <p:spPr bwMode="auto">
          <a:xfrm>
            <a:off x="0" y="5944723"/>
            <a:ext cx="11429998" cy="798419"/>
          </a:xfrm>
          <a:prstGeom prst="rect">
            <a:avLst/>
          </a:prstGeom>
          <a:noFill/>
          <a:ln w="9525">
            <a:noFill/>
            <a:miter lim="800000"/>
            <a:headEnd/>
            <a:tailEnd/>
          </a:ln>
        </p:spPr>
      </p:pic>
      <p:pic>
        <p:nvPicPr>
          <p:cNvPr id="8" name="Picture 8" descr="hoahong">
            <a:hlinkClick r:id="" action="ppaction://noaction"/>
          </p:cNvPr>
          <p:cNvPicPr>
            <a:picLocks noChangeAspect="1" noChangeArrowheads="1" noCrop="1"/>
          </p:cNvPicPr>
          <p:nvPr/>
        </p:nvPicPr>
        <p:blipFill>
          <a:blip r:embed="rId5"/>
          <a:srcRect/>
          <a:stretch>
            <a:fillRect/>
          </a:stretch>
        </p:blipFill>
        <p:spPr bwMode="auto">
          <a:xfrm rot="2289621">
            <a:off x="742509" y="4297044"/>
            <a:ext cx="1720452" cy="1983441"/>
          </a:xfrm>
          <a:prstGeom prst="rect">
            <a:avLst/>
          </a:prstGeom>
          <a:noFill/>
          <a:ln w="9525">
            <a:noFill/>
            <a:miter lim="800000"/>
            <a:headEnd/>
            <a:tailEnd/>
          </a:ln>
        </p:spPr>
      </p:pic>
    </p:spTree>
    <p:extLst>
      <p:ext uri="{BB962C8B-B14F-4D97-AF65-F5344CB8AC3E}">
        <p14:creationId xmlns="" xmlns:p14="http://schemas.microsoft.com/office/powerpoint/2010/main" val="23872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0D7B6173-1D58-48E2-83CF-37350F315F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 xmlns:a16="http://schemas.microsoft.com/office/drawing/2014/main" id="{02EBFA83-D4DB-4CA0-B229-9E44634D7F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3">
            <a:extLst>
              <a:ext uri="{FF2B5EF4-FFF2-40B4-BE49-F238E27FC236}">
                <a16:creationId xmlns="" xmlns:a16="http://schemas.microsoft.com/office/drawing/2014/main" id="{B0DAC8FB-A162-44E3-A606-C855A03A5B0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 xmlns:a14="http://schemas.microsoft.com/office/drawing/2010/main" val="0"/>
              </a:ext>
            </a:extLst>
          </a:blip>
          <a:stretch>
            <a:fillRect/>
          </a:stretch>
        </p:blipFill>
        <p:spPr>
          <a:xfrm>
            <a:off x="0" y="0"/>
            <a:ext cx="12188952" cy="6862380"/>
          </a:xfrm>
          <a:prstGeom prst="rect">
            <a:avLst/>
          </a:prstGeom>
        </p:spPr>
      </p:pic>
      <p:sp>
        <p:nvSpPr>
          <p:cNvPr id="26" name="Rectangle 25">
            <a:extLst>
              <a:ext uri="{FF2B5EF4-FFF2-40B4-BE49-F238E27FC236}">
                <a16:creationId xmlns="" xmlns:a16="http://schemas.microsoft.com/office/drawing/2014/main" id="{21BDEC81-16A7-4451-B893-C15000083B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26A515A1-4D80-430E-BE0A-71A290516A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 xmlns:a16="http://schemas.microsoft.com/office/drawing/2014/main" id="{7D0E4A9A-6923-684C-5C76-2C050D3AB289}"/>
              </a:ext>
            </a:extLst>
          </p:cNvPr>
          <p:cNvSpPr txBox="1"/>
          <p:nvPr/>
        </p:nvSpPr>
        <p:spPr>
          <a:xfrm>
            <a:off x="6146044" y="855276"/>
            <a:ext cx="5266473" cy="636574"/>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800"/>
              </a:spcAft>
            </a:pPr>
            <a:r>
              <a:rPr lang="en-US" sz="4800" b="1" kern="1200">
                <a:solidFill>
                  <a:schemeClr val="tx1"/>
                </a:solidFill>
                <a:effectLst/>
                <a:latin typeface="Palatino Linotype" panose="02040502050505030304" pitchFamily="18" charset="0"/>
                <a:ea typeface="+mj-ea"/>
                <a:cs typeface="+mj-cs"/>
              </a:rPr>
              <a:t>PHIẾU HỌC TẬP SỐ </a:t>
            </a:r>
            <a:r>
              <a:rPr lang="en-US" sz="4800" b="1" kern="1200" smtClean="0">
                <a:solidFill>
                  <a:schemeClr val="tx1"/>
                </a:solidFill>
                <a:effectLst/>
                <a:latin typeface="Palatino Linotype" panose="02040502050505030304" pitchFamily="18" charset="0"/>
                <a:ea typeface="+mj-ea"/>
                <a:cs typeface="+mj-cs"/>
              </a:rPr>
              <a:t>2</a:t>
            </a:r>
            <a:endParaRPr lang="en-US" sz="4800" kern="1200">
              <a:solidFill>
                <a:schemeClr val="tx1"/>
              </a:solidFill>
              <a:effectLst/>
              <a:latin typeface="Palatino Linotype" panose="02040502050505030304" pitchFamily="18" charset="0"/>
              <a:ea typeface="+mj-ea"/>
              <a:cs typeface="+mj-cs"/>
            </a:endParaRPr>
          </a:p>
        </p:txBody>
      </p:sp>
      <p:sp>
        <p:nvSpPr>
          <p:cNvPr id="15" name="Rectangle 3">
            <a:extLst>
              <a:ext uri="{FF2B5EF4-FFF2-40B4-BE49-F238E27FC236}">
                <a16:creationId xmlns="" xmlns:a16="http://schemas.microsoft.com/office/drawing/2014/main" id="{41098EC9-242B-854A-29BF-2C47EED4A00E}"/>
              </a:ext>
            </a:extLst>
          </p:cNvPr>
          <p:cNvSpPr>
            <a:spLocks noChangeArrowheads="1"/>
          </p:cNvSpPr>
          <p:nvPr/>
        </p:nvSpPr>
        <p:spPr bwMode="auto">
          <a:xfrm>
            <a:off x="6146044" y="1772860"/>
            <a:ext cx="5507414" cy="4355965"/>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algn="just"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Palatino Linotype" panose="02040502050505030304" pitchFamily="18" charset="0"/>
              </a:rPr>
              <a:t>1) Nam châm tác dụng lên nam châm khác như thế nào?</a:t>
            </a:r>
          </a:p>
          <a:p>
            <a:pPr marR="0" lvl="0" algn="just" fontAlgn="base">
              <a:lnSpc>
                <a:spcPct val="90000"/>
              </a:lnSpc>
              <a:spcBef>
                <a:spcPct val="0"/>
              </a:spcBef>
              <a:spcAft>
                <a:spcPts val="600"/>
              </a:spcAft>
              <a:buClrTx/>
              <a:buSzTx/>
              <a:tabLst/>
            </a:pPr>
            <a:r>
              <a:rPr kumimoji="0" lang="en-US" altLang="en-US" sz="2800" b="0" i="0" u="none" strike="noStrike" cap="none" normalizeH="0" baseline="0">
                <a:ln>
                  <a:noFill/>
                </a:ln>
                <a:effectLst/>
                <a:latin typeface="Palatino Linotype" panose="02040502050505030304" pitchFamily="18" charset="0"/>
              </a:rPr>
              <a:t>…………………………………………………………………………………………………………………………………………………………………………………………………………………………………………………………………………………………………………</a:t>
            </a:r>
          </a:p>
        </p:txBody>
      </p:sp>
      <p:graphicFrame>
        <p:nvGraphicFramePr>
          <p:cNvPr id="14" name="Table 13">
            <a:extLst>
              <a:ext uri="{FF2B5EF4-FFF2-40B4-BE49-F238E27FC236}">
                <a16:creationId xmlns="" xmlns:a16="http://schemas.microsoft.com/office/drawing/2014/main" id="{5AEF2321-303E-FFC4-3149-4AE78D5612D8}"/>
              </a:ext>
            </a:extLst>
          </p:cNvPr>
          <p:cNvGraphicFramePr>
            <a:graphicFrameLocks noGrp="1"/>
          </p:cNvGraphicFramePr>
          <p:nvPr>
            <p:extLst>
              <p:ext uri="{D42A27DB-BD31-4B8C-83A1-F6EECF244321}">
                <p14:modId xmlns="" xmlns:p14="http://schemas.microsoft.com/office/powerpoint/2010/main" val="814040710"/>
              </p:ext>
            </p:extLst>
          </p:nvPr>
        </p:nvGraphicFramePr>
        <p:xfrm>
          <a:off x="596747" y="2211628"/>
          <a:ext cx="5468349" cy="3489048"/>
        </p:xfrm>
        <a:graphic>
          <a:graphicData uri="http://schemas.openxmlformats.org/drawingml/2006/table">
            <a:tbl>
              <a:tblPr firstRow="1" firstCol="1" bandRow="1"/>
              <a:tblGrid>
                <a:gridCol w="2510857">
                  <a:extLst>
                    <a:ext uri="{9D8B030D-6E8A-4147-A177-3AD203B41FA5}">
                      <a16:colId xmlns="" xmlns:a16="http://schemas.microsoft.com/office/drawing/2014/main" val="3886578652"/>
                    </a:ext>
                  </a:extLst>
                </a:gridCol>
                <a:gridCol w="1478746">
                  <a:extLst>
                    <a:ext uri="{9D8B030D-6E8A-4147-A177-3AD203B41FA5}">
                      <a16:colId xmlns="" xmlns:a16="http://schemas.microsoft.com/office/drawing/2014/main" val="659051039"/>
                    </a:ext>
                  </a:extLst>
                </a:gridCol>
                <a:gridCol w="1478746">
                  <a:extLst>
                    <a:ext uri="{9D8B030D-6E8A-4147-A177-3AD203B41FA5}">
                      <a16:colId xmlns="" xmlns:a16="http://schemas.microsoft.com/office/drawing/2014/main" val="4190603525"/>
                    </a:ext>
                  </a:extLst>
                </a:gridCol>
              </a:tblGrid>
              <a:tr h="1163016">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Cực từ của nam châm</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Đẩy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Hút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23846874"/>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cùng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41863715"/>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khác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96360679"/>
                  </a:ext>
                </a:extLst>
              </a:tr>
            </a:tbl>
          </a:graphicData>
        </a:graphic>
      </p:graphicFrame>
      <p:sp>
        <p:nvSpPr>
          <p:cNvPr id="48" name="TextBox 47">
            <a:extLst>
              <a:ext uri="{FF2B5EF4-FFF2-40B4-BE49-F238E27FC236}">
                <a16:creationId xmlns="" xmlns:a16="http://schemas.microsoft.com/office/drawing/2014/main" id="{7B4978B6-7784-4B42-B2F8-A8E5A946166B}"/>
              </a:ext>
            </a:extLst>
          </p:cNvPr>
          <p:cNvSpPr txBox="1"/>
          <p:nvPr/>
        </p:nvSpPr>
        <p:spPr>
          <a:xfrm>
            <a:off x="2586796" y="1606975"/>
            <a:ext cx="1510995" cy="480131"/>
          </a:xfrm>
          <a:prstGeom prst="rect">
            <a:avLst/>
          </a:prstGeom>
          <a:noFill/>
        </p:spPr>
        <p:txBody>
          <a:bodyPr wrap="square">
            <a:spAutoFit/>
          </a:bodyPr>
          <a:lstStyle/>
          <a:p>
            <a:pPr marR="0" lvl="0" algn="ctr" fontAlgn="base">
              <a:lnSpc>
                <a:spcPct val="90000"/>
              </a:lnSpc>
              <a:spcBef>
                <a:spcPct val="0"/>
              </a:spcBef>
              <a:spcAft>
                <a:spcPts val="600"/>
              </a:spcAft>
              <a:buClrTx/>
              <a:buSzTx/>
              <a:tabLst/>
            </a:pPr>
            <a:r>
              <a:rPr kumimoji="0" lang="en-US" altLang="en-US" sz="2800" b="1" u="none" strike="noStrike" cap="none" normalizeH="0" baseline="0">
                <a:ln>
                  <a:noFill/>
                </a:ln>
                <a:effectLst/>
                <a:latin typeface="Times New Roman" panose="02020603050405020304" pitchFamily="18" charset="0"/>
                <a:cs typeface="Times New Roman" panose="02020603050405020304" pitchFamily="18" charset="0"/>
              </a:rPr>
              <a:t>Bảng 1</a:t>
            </a:r>
            <a:endParaRPr kumimoji="0" lang="en-US" altLang="en-US" sz="2800" b="0" u="none" strike="noStrike" cap="none" normalizeH="0" baseline="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18795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7E46CB5-F432-6CBA-8BDF-9DD61F00E936}"/>
              </a:ext>
            </a:extLst>
          </p:cNvPr>
          <p:cNvSpPr txBox="1"/>
          <p:nvPr/>
        </p:nvSpPr>
        <p:spPr>
          <a:xfrm>
            <a:off x="254000" y="1818929"/>
            <a:ext cx="200972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 xmlns:a16="http://schemas.microsoft.com/office/drawing/2014/main" id="{8F988E8F-39EA-BBE2-A579-D6CB095E23A6}"/>
              </a:ext>
            </a:extLst>
          </p:cNvPr>
          <p:cNvSpPr txBox="1"/>
          <p:nvPr/>
        </p:nvSpPr>
        <p:spPr>
          <a:xfrm>
            <a:off x="0" y="0"/>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0FD80971-DA41-CB37-3B23-970A0FB8C0E3}"/>
              </a:ext>
            </a:extLst>
          </p:cNvPr>
          <p:cNvSpPr txBox="1"/>
          <p:nvPr/>
        </p:nvSpPr>
        <p:spPr>
          <a:xfrm>
            <a:off x="0" y="645113"/>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 xmlns:a16="http://schemas.microsoft.com/office/drawing/2014/main" id="{32362BC0-BD4E-8F42-74AC-1F96DCDBFD31}"/>
              </a:ext>
            </a:extLst>
          </p:cNvPr>
          <p:cNvSpPr txBox="1"/>
          <p:nvPr/>
        </p:nvSpPr>
        <p:spPr>
          <a:xfrm>
            <a:off x="254000" y="4480193"/>
            <a:ext cx="12192000" cy="593304"/>
          </a:xfrm>
          <a:prstGeom prst="rect">
            <a:avLst/>
          </a:prstGeom>
          <a:noFill/>
        </p:spPr>
        <p:txBody>
          <a:bodyPr wrap="square">
            <a:spAutoFit/>
          </a:bodyPr>
          <a:lstStyle/>
          <a:p>
            <a:pPr>
              <a:lnSpc>
                <a:spcPct val="107000"/>
              </a:lnSpc>
              <a:spcBef>
                <a:spcPts val="600"/>
              </a:spcBef>
              <a:spcAft>
                <a:spcPts val="600"/>
              </a:spcAft>
            </a:pPr>
            <a:r>
              <a:rPr lang="de-DE" sz="3200" b="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Lực </a:t>
            </a:r>
            <a:r>
              <a:rPr lang="de-DE"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a:t>
            </a:r>
            <a:r>
              <a:rPr lang="de-DE"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lực hút hoặc đẩy giữa các thanh nam châm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17896" y="2679700"/>
            <a:ext cx="8185254" cy="1800493"/>
          </a:xfrm>
          <a:prstGeom prst="rect">
            <a:avLst/>
          </a:prstGeom>
        </p:spPr>
        <p:txBody>
          <a:bodyPr wrap="none">
            <a:spAutoFit/>
          </a:bodyPr>
          <a:lstStyle/>
          <a:p>
            <a:r>
              <a:rPr lang="de-DE" sz="3200" smtClean="0">
                <a:latin typeface="Times New Roman" pitchFamily="18" charset="0"/>
                <a:cs typeface="Times New Roman" pitchFamily="18" charset="0"/>
              </a:rPr>
              <a:t>- Khi đưa </a:t>
            </a:r>
            <a:r>
              <a:rPr lang="de-DE" sz="3200" smtClean="0">
                <a:latin typeface="Times New Roman" pitchFamily="18" charset="0"/>
                <a:cs typeface="Times New Roman" pitchFamily="18" charset="0"/>
              </a:rPr>
              <a:t>cực từ của </a:t>
            </a:r>
            <a:r>
              <a:rPr lang="de-DE" sz="3200" smtClean="0">
                <a:latin typeface="Times New Roman" pitchFamily="18" charset="0"/>
                <a:cs typeface="Times New Roman" pitchFamily="18" charset="0"/>
              </a:rPr>
              <a:t>hai nam châm lại gần nhau:</a:t>
            </a:r>
          </a:p>
          <a:p>
            <a:pPr marL="342900" lvl="0" indent="-342900" algn="just">
              <a:spcBef>
                <a:spcPts val="600"/>
              </a:spcBef>
              <a:spcAft>
                <a:spcPts val="600"/>
              </a:spcAft>
              <a:buFont typeface="Symbol" panose="05050102010706020507" pitchFamily="18" charset="2"/>
              <a:buChar char=""/>
            </a:pPr>
            <a:r>
              <a:rPr lang="de-DE" sz="3200" smtClean="0">
                <a:solidFill>
                  <a:srgbClr val="FF0000"/>
                </a:solidFill>
                <a:latin typeface="Times New Roman" pitchFamily="18" charset="0"/>
                <a:ea typeface="Calibri" panose="020F0502020204030204" pitchFamily="34" charset="0"/>
                <a:cs typeface="Times New Roman" pitchFamily="18" charset="0"/>
              </a:rPr>
              <a:t>Các cực từ cùng tên thì đẩy nhau; </a:t>
            </a:r>
            <a:endParaRPr lang="en-US" sz="3200" smtClean="0">
              <a:solidFill>
                <a:srgbClr val="FF0000"/>
              </a:solidFill>
              <a:latin typeface="Times New Roman" pitchFamily="18" charset="0"/>
              <a:ea typeface="Times New Roman" panose="02020603050405020304" pitchFamily="18" charset="0"/>
              <a:cs typeface="Times New Roman" pitchFamily="18" charset="0"/>
            </a:endParaRPr>
          </a:p>
          <a:p>
            <a:pPr marL="342900" lvl="0" indent="-342900" algn="just">
              <a:spcBef>
                <a:spcPts val="600"/>
              </a:spcBef>
              <a:spcAft>
                <a:spcPts val="600"/>
              </a:spcAft>
              <a:buFont typeface="Symbol" panose="05050102010706020507" pitchFamily="18" charset="2"/>
              <a:buChar char=""/>
            </a:pPr>
            <a:r>
              <a:rPr lang="de-DE" sz="3200" smtClean="0">
                <a:solidFill>
                  <a:srgbClr val="FF0000"/>
                </a:solidFill>
                <a:latin typeface="Times New Roman" pitchFamily="18" charset="0"/>
                <a:ea typeface="Calibri" panose="020F0502020204030204" pitchFamily="34" charset="0"/>
                <a:cs typeface="Times New Roman" pitchFamily="18" charset="0"/>
              </a:rPr>
              <a:t>Các cực từ khác tên thì hút nhau.</a:t>
            </a:r>
            <a:r>
              <a:rPr lang="de-DE" sz="3200" smtClean="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extLst>
      <p:ext uri="{BB962C8B-B14F-4D97-AF65-F5344CB8AC3E}">
        <p14:creationId xmlns="" xmlns:p14="http://schemas.microsoft.com/office/powerpoint/2010/main" val="42312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các vật</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1673706F-3689-F2AA-D6D5-0D0F4217F8E5}"/>
              </a:ext>
            </a:extLst>
          </p:cNvPr>
          <p:cNvSpPr txBox="1"/>
          <p:nvPr/>
        </p:nvSpPr>
        <p:spPr>
          <a:xfrm>
            <a:off x="13646" y="5255180"/>
            <a:ext cx="10563369"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- 1 thanh nam châm thẳng </a:t>
            </a:r>
          </a:p>
          <a:p>
            <a:r>
              <a:rPr lang="en-US" sz="2800">
                <a:latin typeface="Times New Roman" panose="02020603050405020304" pitchFamily="18" charset="0"/>
                <a:cs typeface="Times New Roman" panose="02020603050405020304" pitchFamily="18" charset="0"/>
              </a:rPr>
              <a:t>- Các vật dụng: cục tẩy, quyển vở, chìa khóa, kẹp giấy, bút chì</a:t>
            </a:r>
          </a:p>
        </p:txBody>
      </p:sp>
      <p:sp>
        <p:nvSpPr>
          <p:cNvPr id="14" name="TextBox 13">
            <a:extLst>
              <a:ext uri="{FF2B5EF4-FFF2-40B4-BE49-F238E27FC236}">
                <a16:creationId xmlns="" xmlns:a16="http://schemas.microsoft.com/office/drawing/2014/main" id="{63591B1B-F1E0-49B4-C62D-5370CA49F490}"/>
              </a:ext>
            </a:extLst>
          </p:cNvPr>
          <p:cNvSpPr txBox="1"/>
          <p:nvPr/>
        </p:nvSpPr>
        <p:spPr>
          <a:xfrm>
            <a:off x="7418366" y="2090172"/>
            <a:ext cx="4773634" cy="2677656"/>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Lần lượt đưa các từ cực của nam châm lại gần mỗi vật.</a:t>
            </a:r>
          </a:p>
          <a:p>
            <a:r>
              <a:rPr lang="en-US" sz="2800">
                <a:latin typeface="Times New Roman" panose="02020603050405020304" pitchFamily="18" charset="0"/>
                <a:cs typeface="Times New Roman" panose="02020603050405020304" pitchFamily="18" charset="0"/>
              </a:rPr>
              <a:t>2. Ghi các kết quả vào phiếu học tập số </a:t>
            </a:r>
            <a:r>
              <a:rPr lang="en-US" sz="2800" smtClean="0">
                <a:latin typeface="Times New Roman" panose="02020603050405020304" pitchFamily="18" charset="0"/>
                <a:cs typeface="Times New Roman" panose="02020603050405020304" pitchFamily="18" charset="0"/>
              </a:rPr>
              <a:t>3</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3. Trả lời câu hỏi số 2</a:t>
            </a:r>
          </a:p>
        </p:txBody>
      </p:sp>
      <p:sp>
        <p:nvSpPr>
          <p:cNvPr id="2" name="Thought Bubble: Cloud 1">
            <a:extLst>
              <a:ext uri="{FF2B5EF4-FFF2-40B4-BE49-F238E27FC236}">
                <a16:creationId xmlns="" xmlns:a16="http://schemas.microsoft.com/office/drawing/2014/main" id="{E3996A95-FCC8-3A6F-EDA7-E0807EF17529}"/>
              </a:ext>
            </a:extLst>
          </p:cNvPr>
          <p:cNvSpPr/>
          <p:nvPr/>
        </p:nvSpPr>
        <p:spPr>
          <a:xfrm>
            <a:off x="13646" y="1311769"/>
            <a:ext cx="7404720" cy="3287527"/>
          </a:xfrm>
          <a:prstGeom prst="cloudCallout">
            <a:avLst>
              <a:gd name="adj1" fmla="val 13782"/>
              <a:gd name="adj2" fmla="val 31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latin typeface="Palatino Linotype" panose="02040502050505030304" pitchFamily="18" charset="0"/>
              </a:rPr>
              <a:t>Nam châm tác dụng lên tất cả các vật hay chỉ 1 vài vật?</a:t>
            </a:r>
          </a:p>
        </p:txBody>
      </p:sp>
    </p:spTree>
    <p:extLst>
      <p:ext uri="{BB962C8B-B14F-4D97-AF65-F5344CB8AC3E}">
        <p14:creationId xmlns="" xmlns:p14="http://schemas.microsoft.com/office/powerpoint/2010/main" val="31255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DBC6133C-0615-4CE4-9132-37E609A9BD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169CC832-2974-4E8D-90ED-3E2941BA73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 xmlns:a16="http://schemas.microsoft.com/office/drawing/2014/main" id="{FE71879D-00F8-4ACA-AE99-20C2A4C0AFF5}"/>
              </a:ext>
            </a:extLst>
          </p:cNvPr>
          <p:cNvSpPr>
            <a:spLocks noChangeArrowheads="1"/>
          </p:cNvSpPr>
          <p:nvPr/>
        </p:nvSpPr>
        <p:spPr bwMode="auto">
          <a:xfrm>
            <a:off x="67427" y="2031101"/>
            <a:ext cx="5629364" cy="3730513"/>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Times New Roman" panose="02020603050405020304" pitchFamily="18" charset="0"/>
                <a:cs typeface="Times New Roman" panose="02020603050405020304" pitchFamily="18" charset="0"/>
              </a:rPr>
              <a:t>2) Nam châm tác dụng lên các vật khác như thế nào?</a:t>
            </a:r>
          </a:p>
          <a:p>
            <a:pPr marR="0" lvl="0" fontAlgn="base">
              <a:lnSpc>
                <a:spcPct val="90000"/>
              </a:lnSpc>
              <a:spcBef>
                <a:spcPct val="0"/>
              </a:spcBef>
              <a:spcAft>
                <a:spcPts val="600"/>
              </a:spcAft>
              <a:buClrTx/>
              <a:buSzTx/>
              <a:tabLst/>
            </a:pPr>
            <a:r>
              <a:rPr lang="en-US" altLang="en-US" sz="2800" b="1" i="1">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55222F96-971A-4F90-B841-6BAB416C7A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8980754-6F4B-43C9-B9BE-127B6BED65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 xmlns:a16="http://schemas.microsoft.com/office/drawing/2014/main" id="{106F5DB3-C583-A560-44A7-A9D440DB4E53}"/>
              </a:ext>
            </a:extLst>
          </p:cNvPr>
          <p:cNvGraphicFramePr>
            <a:graphicFrameLocks noGrp="1"/>
          </p:cNvGraphicFramePr>
          <p:nvPr>
            <p:extLst>
              <p:ext uri="{D42A27DB-BD31-4B8C-83A1-F6EECF244321}">
                <p14:modId xmlns="" xmlns:p14="http://schemas.microsoft.com/office/powerpoint/2010/main" val="2776099109"/>
              </p:ext>
            </p:extLst>
          </p:nvPr>
        </p:nvGraphicFramePr>
        <p:xfrm>
          <a:off x="5987738" y="1040179"/>
          <a:ext cx="5628019" cy="4544777"/>
        </p:xfrm>
        <a:graphic>
          <a:graphicData uri="http://schemas.openxmlformats.org/drawingml/2006/table">
            <a:tbl>
              <a:tblPr firstRow="1" firstCol="1" bandRow="1">
                <a:noFill/>
                <a:tableStyleId>{5C22544A-7EE6-4342-B048-85BDC9FD1C3A}</a:tableStyleId>
              </a:tblPr>
              <a:tblGrid>
                <a:gridCol w="1441458">
                  <a:extLst>
                    <a:ext uri="{9D8B030D-6E8A-4147-A177-3AD203B41FA5}">
                      <a16:colId xmlns="" xmlns:a16="http://schemas.microsoft.com/office/drawing/2014/main" val="859221276"/>
                    </a:ext>
                  </a:extLst>
                </a:gridCol>
                <a:gridCol w="1314768">
                  <a:extLst>
                    <a:ext uri="{9D8B030D-6E8A-4147-A177-3AD203B41FA5}">
                      <a16:colId xmlns="" xmlns:a16="http://schemas.microsoft.com/office/drawing/2014/main" val="4244249588"/>
                    </a:ext>
                  </a:extLst>
                </a:gridCol>
                <a:gridCol w="1749961">
                  <a:extLst>
                    <a:ext uri="{9D8B030D-6E8A-4147-A177-3AD203B41FA5}">
                      <a16:colId xmlns="" xmlns:a16="http://schemas.microsoft.com/office/drawing/2014/main" val="1024498449"/>
                    </a:ext>
                  </a:extLst>
                </a:gridCol>
                <a:gridCol w="1121832">
                  <a:extLst>
                    <a:ext uri="{9D8B030D-6E8A-4147-A177-3AD203B41FA5}">
                      <a16:colId xmlns="" xmlns:a16="http://schemas.microsoft.com/office/drawing/2014/main" val="804311490"/>
                    </a:ext>
                  </a:extLst>
                </a:gridCol>
              </a:tblGrid>
              <a:tr h="1181792">
                <a:tc rowSpan="2">
                  <a:txBody>
                    <a:bodyPr/>
                    <a:lstStyle/>
                    <a:p>
                      <a:pPr algn="ctr">
                        <a:lnSpc>
                          <a:spcPct val="107000"/>
                        </a:lnSpc>
                        <a:spcAft>
                          <a:spcPts val="800"/>
                        </a:spcAft>
                      </a:pPr>
                      <a:r>
                        <a:rPr lang="de-DE" sz="2400" b="0" cap="none" spc="60">
                          <a:solidFill>
                            <a:schemeClr val="bg1"/>
                          </a:solidFill>
                          <a:effectLst/>
                        </a:rPr>
                        <a:t>Vật dụng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lnSpc>
                          <a:spcPct val="107000"/>
                        </a:lnSpc>
                        <a:spcAft>
                          <a:spcPts val="800"/>
                        </a:spcAft>
                      </a:pPr>
                      <a:r>
                        <a:rPr lang="de-DE" sz="2400" b="0" cap="none" spc="60">
                          <a:solidFill>
                            <a:schemeClr val="bg1"/>
                          </a:solidFill>
                          <a:effectLst/>
                        </a:rPr>
                        <a:t>Tương tác với nam châm</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rowSpan="2">
                  <a:txBody>
                    <a:bodyPr/>
                    <a:lstStyle/>
                    <a:p>
                      <a:pPr algn="ctr">
                        <a:lnSpc>
                          <a:spcPct val="107000"/>
                        </a:lnSpc>
                        <a:spcAft>
                          <a:spcPts val="800"/>
                        </a:spcAft>
                      </a:pPr>
                      <a:r>
                        <a:rPr lang="de-DE" sz="2400" b="0" cap="none" spc="60">
                          <a:solidFill>
                            <a:schemeClr val="bg1"/>
                          </a:solidFill>
                          <a:effectLst/>
                        </a:rPr>
                        <a:t>Vật liệu </a:t>
                      </a:r>
                      <a:endParaRPr lang="en-US" sz="2400" b="0" cap="none" spc="60">
                        <a:solidFill>
                          <a:schemeClr val="bg1"/>
                        </a:solidFill>
                        <a:effectLst/>
                      </a:endParaRPr>
                    </a:p>
                    <a:p>
                      <a:pPr algn="ctr">
                        <a:lnSpc>
                          <a:spcPct val="107000"/>
                        </a:lnSpc>
                        <a:spcAft>
                          <a:spcPts val="800"/>
                        </a:spcAft>
                      </a:pPr>
                      <a:r>
                        <a:rPr lang="de-DE" sz="2400" b="0" cap="none" spc="60">
                          <a:solidFill>
                            <a:schemeClr val="bg1"/>
                          </a:solidFill>
                          <a:effectLst/>
                        </a:rPr>
                        <a:t>tương ứng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3277298143"/>
                  </a:ext>
                </a:extLst>
              </a:tr>
              <a:tr h="737315">
                <a:tc vMerge="1">
                  <a:txBody>
                    <a:bodyPr/>
                    <a:lstStyle/>
                    <a:p>
                      <a:endParaRPr lang="en-US"/>
                    </a:p>
                  </a:txBody>
                  <a:tcPr/>
                </a:tc>
                <a:tc>
                  <a:txBody>
                    <a:bodyPr/>
                    <a:lstStyle/>
                    <a:p>
                      <a:pPr algn="ctr">
                        <a:lnSpc>
                          <a:spcPct val="107000"/>
                        </a:lnSpc>
                        <a:spcAft>
                          <a:spcPts val="800"/>
                        </a:spcAft>
                      </a:pPr>
                      <a:r>
                        <a:rPr lang="de-DE" sz="2100" b="1" cap="none" spc="0">
                          <a:solidFill>
                            <a:schemeClr val="tx1"/>
                          </a:solidFill>
                          <a:effectLst/>
                        </a:rPr>
                        <a:t>Có</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Không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 xmlns:a16="http://schemas.microsoft.com/office/drawing/2014/main" val="2867224774"/>
                  </a:ext>
                </a:extLst>
              </a:tr>
              <a:tr h="525134">
                <a:tc>
                  <a:txBody>
                    <a:bodyPr/>
                    <a:lstStyle/>
                    <a:p>
                      <a:pPr algn="ctr">
                        <a:lnSpc>
                          <a:spcPct val="107000"/>
                        </a:lnSpc>
                        <a:spcAft>
                          <a:spcPts val="800"/>
                        </a:spcAft>
                      </a:pPr>
                      <a:r>
                        <a:rPr lang="de-DE" sz="2100" b="1" cap="none" spc="0">
                          <a:solidFill>
                            <a:schemeClr val="tx1"/>
                          </a:solidFill>
                          <a:effectLst/>
                        </a:rPr>
                        <a:t>Cục tẩy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Cao su</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121803874"/>
                  </a:ext>
                </a:extLst>
              </a:tr>
              <a:tr h="525134">
                <a:tc>
                  <a:txBody>
                    <a:bodyPr/>
                    <a:lstStyle/>
                    <a:p>
                      <a:pPr algn="ctr">
                        <a:lnSpc>
                          <a:spcPct val="107000"/>
                        </a:lnSpc>
                        <a:spcAft>
                          <a:spcPts val="800"/>
                        </a:spcAft>
                      </a:pPr>
                      <a:r>
                        <a:rPr lang="de-DE" sz="2100" b="1" cap="none" spc="0">
                          <a:solidFill>
                            <a:schemeClr val="tx1"/>
                          </a:solidFill>
                          <a:effectLst/>
                        </a:rPr>
                        <a:t>Quyển vở</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12376944"/>
                  </a:ext>
                </a:extLst>
              </a:tr>
              <a:tr h="525134">
                <a:tc>
                  <a:txBody>
                    <a:bodyPr/>
                    <a:lstStyle/>
                    <a:p>
                      <a:pPr algn="ctr">
                        <a:lnSpc>
                          <a:spcPct val="107000"/>
                        </a:lnSpc>
                        <a:spcAft>
                          <a:spcPts val="800"/>
                        </a:spcAft>
                      </a:pPr>
                      <a:r>
                        <a:rPr lang="de-DE" sz="2100" b="1" cap="none" spc="0">
                          <a:solidFill>
                            <a:schemeClr val="tx1"/>
                          </a:solidFill>
                          <a:effectLst/>
                        </a:rPr>
                        <a:t>Chìa khoá</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Đồng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687398783"/>
                  </a:ext>
                </a:extLst>
              </a:tr>
              <a:tr h="525134">
                <a:tc>
                  <a:txBody>
                    <a:bodyPr/>
                    <a:lstStyle/>
                    <a:p>
                      <a:pPr algn="ctr">
                        <a:lnSpc>
                          <a:spcPct val="107000"/>
                        </a:lnSpc>
                        <a:spcAft>
                          <a:spcPts val="800"/>
                        </a:spcAft>
                      </a:pPr>
                      <a:r>
                        <a:rPr lang="de-DE" sz="2100" b="1" cap="none" spc="0">
                          <a:solidFill>
                            <a:schemeClr val="tx1"/>
                          </a:solidFill>
                          <a:effectLst/>
                        </a:rPr>
                        <a:t>Kẹp 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Sắt</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842950633"/>
                  </a:ext>
                </a:extLst>
              </a:tr>
              <a:tr h="525134">
                <a:tc>
                  <a:txBody>
                    <a:bodyPr/>
                    <a:lstStyle/>
                    <a:p>
                      <a:pPr algn="ctr">
                        <a:lnSpc>
                          <a:spcPct val="107000"/>
                        </a:lnSpc>
                        <a:spcAft>
                          <a:spcPts val="800"/>
                        </a:spcAft>
                      </a:pPr>
                      <a:r>
                        <a:rPr lang="de-DE" sz="2100" b="1" cap="none" spc="0">
                          <a:solidFill>
                            <a:schemeClr val="tx1"/>
                          </a:solidFill>
                          <a:effectLst/>
                        </a:rPr>
                        <a:t>Bút chì</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Gỗ</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215280841"/>
                  </a:ext>
                </a:extLst>
              </a:tr>
            </a:tbl>
          </a:graphicData>
        </a:graphic>
      </p:graphicFrame>
      <p:sp>
        <p:nvSpPr>
          <p:cNvPr id="14" name="TextBox 13">
            <a:extLst>
              <a:ext uri="{FF2B5EF4-FFF2-40B4-BE49-F238E27FC236}">
                <a16:creationId xmlns="" xmlns:a16="http://schemas.microsoft.com/office/drawing/2014/main" id="{F687D2D6-76B6-DFB4-0475-5C0EFB2FABA7}"/>
              </a:ext>
            </a:extLst>
          </p:cNvPr>
          <p:cNvSpPr txBox="1"/>
          <p:nvPr/>
        </p:nvSpPr>
        <p:spPr>
          <a:xfrm>
            <a:off x="7848685" y="272540"/>
            <a:ext cx="1881187" cy="535531"/>
          </a:xfrm>
          <a:prstGeom prst="rect">
            <a:avLst/>
          </a:prstGeom>
          <a:noFill/>
        </p:spPr>
        <p:txBody>
          <a:bodyPr wrap="square">
            <a:spAutoFit/>
          </a:bodyPr>
          <a:lstStyle/>
          <a:p>
            <a:pPr marR="0" lvl="0" fontAlgn="base">
              <a:lnSpc>
                <a:spcPct val="90000"/>
              </a:lnSpc>
              <a:spcBef>
                <a:spcPct val="0"/>
              </a:spcBef>
              <a:spcAft>
                <a:spcPts val="600"/>
              </a:spcAft>
              <a:buClrTx/>
              <a:buSzTx/>
              <a:tabLst/>
            </a:pPr>
            <a:r>
              <a:rPr kumimoji="0" lang="en-US" altLang="en-US" sz="3200" b="1" u="none" strike="noStrike" cap="none" normalizeH="0" baseline="0">
                <a:ln>
                  <a:noFill/>
                </a:ln>
                <a:effectLst/>
                <a:latin typeface="Palatino Linotype" panose="02040502050505030304" pitchFamily="18" charset="0"/>
              </a:rPr>
              <a:t>Bảng 2</a:t>
            </a:r>
            <a:endParaRPr kumimoji="0" lang="en-US" altLang="en-US" sz="3200" b="0" u="none" strike="noStrike" cap="none" normalizeH="0" baseline="0">
              <a:ln>
                <a:noFill/>
              </a:ln>
              <a:effectLst/>
              <a:latin typeface="Palatino Linotype" panose="02040502050505030304" pitchFamily="18" charset="0"/>
            </a:endParaRPr>
          </a:p>
        </p:txBody>
      </p:sp>
      <p:sp>
        <p:nvSpPr>
          <p:cNvPr id="8" name="TextBox 7">
            <a:extLst>
              <a:ext uri="{FF2B5EF4-FFF2-40B4-BE49-F238E27FC236}">
                <a16:creationId xmlns="" xmlns:a16="http://schemas.microsoft.com/office/drawing/2014/main" id="{FC569BAC-32B7-8DEF-9789-A0A504D267FE}"/>
              </a:ext>
            </a:extLst>
          </p:cNvPr>
          <p:cNvSpPr txBox="1"/>
          <p:nvPr/>
        </p:nvSpPr>
        <p:spPr>
          <a:xfrm>
            <a:off x="576243" y="1051167"/>
            <a:ext cx="4533613" cy="584775"/>
          </a:xfrm>
          <a:prstGeom prst="rect">
            <a:avLst/>
          </a:prstGeom>
          <a:noFill/>
        </p:spPr>
        <p:txBody>
          <a:bodyPr wrap="none" rtlCol="0">
            <a:spAutoFit/>
          </a:bodyPr>
          <a:lstStyle/>
          <a:p>
            <a:r>
              <a:rPr lang="en-US" sz="3200" b="1">
                <a:solidFill>
                  <a:srgbClr val="FF0000"/>
                </a:solidFill>
                <a:latin typeface="Palatino Linotype" panose="02040502050505030304" pitchFamily="18" charset="0"/>
              </a:rPr>
              <a:t>PHIẾU HỌC TẬP SỐ </a:t>
            </a:r>
            <a:r>
              <a:rPr lang="en-US" sz="3200" b="1" smtClean="0">
                <a:solidFill>
                  <a:srgbClr val="FF0000"/>
                </a:solidFill>
                <a:latin typeface="Palatino Linotype" panose="02040502050505030304" pitchFamily="18" charset="0"/>
              </a:rPr>
              <a:t>3</a:t>
            </a:r>
            <a:endParaRPr lang="en-US" sz="3200" b="1">
              <a:solidFill>
                <a:srgbClr val="FF0000"/>
              </a:solidFill>
              <a:latin typeface="Palatino Linotype" panose="02040502050505030304" pitchFamily="18" charset="0"/>
            </a:endParaRPr>
          </a:p>
        </p:txBody>
      </p:sp>
    </p:spTree>
    <p:extLst>
      <p:ext uri="{BB962C8B-B14F-4D97-AF65-F5344CB8AC3E}">
        <p14:creationId xmlns="" xmlns:p14="http://schemas.microsoft.com/office/powerpoint/2010/main" val="1176720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7E46CB5-F432-6CBA-8BDF-9DD61F00E936}"/>
              </a:ext>
            </a:extLst>
          </p:cNvPr>
          <p:cNvSpPr txBox="1"/>
          <p:nvPr/>
        </p:nvSpPr>
        <p:spPr>
          <a:xfrm>
            <a:off x="0" y="2695678"/>
            <a:ext cx="2009725" cy="584775"/>
          </a:xfrm>
          <a:prstGeom prst="rect">
            <a:avLst/>
          </a:prstGeom>
          <a:noFill/>
        </p:spPr>
        <p:txBody>
          <a:bodyPr wrap="square" rtlCol="0">
            <a:spAutoFit/>
          </a:bodyPr>
          <a:lstStyle/>
          <a:p>
            <a:r>
              <a:rPr lang="en-US" sz="3200" b="1">
                <a:highlight>
                  <a:srgbClr val="FFFF00"/>
                </a:highlight>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 xmlns:a16="http://schemas.microsoft.com/office/drawing/2014/main" id="{8F988E8F-39EA-BBE2-A579-D6CB095E23A6}"/>
              </a:ext>
            </a:extLst>
          </p:cNvPr>
          <p:cNvSpPr txBox="1"/>
          <p:nvPr/>
        </p:nvSpPr>
        <p:spPr>
          <a:xfrm>
            <a:off x="0" y="306423"/>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0FD80971-DA41-CB37-3B23-970A0FB8C0E3}"/>
              </a:ext>
            </a:extLst>
          </p:cNvPr>
          <p:cNvSpPr txBox="1"/>
          <p:nvPr/>
        </p:nvSpPr>
        <p:spPr>
          <a:xfrm>
            <a:off x="0" y="1526955"/>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lên </a:t>
            </a:r>
            <a:r>
              <a:rPr lang="de-DE"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 vật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 xmlns:a16="http://schemas.microsoft.com/office/drawing/2014/main" id="{515FCDB8-A52D-3C8C-1900-09A137AB7E6E}"/>
              </a:ext>
            </a:extLst>
          </p:cNvPr>
          <p:cNvSpPr txBox="1"/>
          <p:nvPr/>
        </p:nvSpPr>
        <p:spPr>
          <a:xfrm>
            <a:off x="0" y="3855873"/>
            <a:ext cx="12192000" cy="2215991"/>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hút được các vật làm bằng vật liệu từ: sắt, thép, niken, coban....</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hầu như không hút các vật được làm từ đồng, nhôm và các kim loại không thuộc vật liệu từ</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475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p:cTn id="11"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xEl>
                                              <p:pRg st="0" end="0"/>
                                            </p:txEl>
                                          </p:spTgt>
                                        </p:tgtEl>
                                      </p:cBhvr>
                                    </p:animEffect>
                                  </p:childTnLst>
                                </p:cTn>
                              </p:par>
                            </p:childTnLst>
                          </p:cTn>
                        </p:par>
                        <p:par>
                          <p:cTn id="16" fill="hold">
                            <p:stCondLst>
                              <p:cond delay="405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89ED1AA-8684-4D37-B208-8777E1A778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 xmlns:a16="http://schemas.microsoft.com/office/drawing/2014/main" id="{4180E01B-B1F4-437C-807D-1C930718E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14" name="sketch line">
            <a:extLst>
              <a:ext uri="{FF2B5EF4-FFF2-40B4-BE49-F238E27FC236}">
                <a16:creationId xmlns="" xmlns:a16="http://schemas.microsoft.com/office/drawing/2014/main" id="{41F77738-2AF0-4750-A0C7-F97C2C1759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205806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8000" b="1" kern="1200">
                <a:solidFill>
                  <a:srgbClr val="FFFFFF"/>
                </a:solidFill>
                <a:latin typeface="+mj-lt"/>
                <a:ea typeface="+mj-ea"/>
                <a:cs typeface="+mj-cs"/>
              </a:rPr>
              <a:t>HOẠT ĐỘNG 2: </a:t>
            </a:r>
          </a:p>
          <a:p>
            <a:pPr algn="ctr">
              <a:lnSpc>
                <a:spcPct val="90000"/>
              </a:lnSpc>
              <a:spcBef>
                <a:spcPct val="0"/>
              </a:spcBef>
              <a:spcAft>
                <a:spcPts val="600"/>
              </a:spcAft>
            </a:pPr>
            <a:r>
              <a:rPr lang="en-US" sz="8000" b="1" kern="1200">
                <a:solidFill>
                  <a:srgbClr val="FFFFFF"/>
                </a:solidFill>
                <a:latin typeface="+mj-lt"/>
                <a:ea typeface="+mj-ea"/>
                <a:cs typeface="+mj-cs"/>
              </a:rPr>
              <a:t>HÌNH THÀNH KIẾN THỨC</a:t>
            </a:r>
          </a:p>
        </p:txBody>
      </p:sp>
      <p:pic>
        <p:nvPicPr>
          <p:cNvPr id="4" name="Picture 3" descr="Diagram, map&#10;&#10;Description automatically generated with medium confidence">
            <a:extLst>
              <a:ext uri="{FF2B5EF4-FFF2-40B4-BE49-F238E27FC236}">
                <a16:creationId xmlns="" xmlns:a16="http://schemas.microsoft.com/office/drawing/2014/main" id="{2EFFC00B-BC01-EDF9-889F-012181A7513B}"/>
              </a:ext>
            </a:extLst>
          </p:cNvPr>
          <p:cNvPicPr>
            <a:picLocks noChangeAspect="1"/>
          </p:cNvPicPr>
          <p:nvPr/>
        </p:nvPicPr>
        <p:blipFill>
          <a:blip r:embed="rId2"/>
          <a:stretch>
            <a:fillRect/>
          </a:stretch>
        </p:blipFill>
        <p:spPr>
          <a:xfrm>
            <a:off x="-133350" y="-1861388"/>
            <a:ext cx="12944700" cy="9157538"/>
          </a:xfrm>
          <a:prstGeom prst="rect">
            <a:avLst/>
          </a:prstGeom>
        </p:spPr>
      </p:pic>
    </p:spTree>
    <p:extLst>
      <p:ext uri="{BB962C8B-B14F-4D97-AF65-F5344CB8AC3E}">
        <p14:creationId xmlns="" xmlns:p14="http://schemas.microsoft.com/office/powerpoint/2010/main" val="2944026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37">
            <a:extLst>
              <a:ext uri="{FF2B5EF4-FFF2-40B4-BE49-F238E27FC236}">
                <a16:creationId xmlns="" xmlns:a16="http://schemas.microsoft.com/office/drawing/2014/main" id="{9D25F302-27C5-414F-97F8-6EA0A6C028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39">
            <a:extLst>
              <a:ext uri="{FF2B5EF4-FFF2-40B4-BE49-F238E27FC236}">
                <a16:creationId xmlns="" xmlns:a16="http://schemas.microsoft.com/office/drawing/2014/main" id="{830A36F8-48C2-4842-A87B-8CE8DF4E7F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1">
            <a:extLst>
              <a:ext uri="{FF2B5EF4-FFF2-40B4-BE49-F238E27FC236}">
                <a16:creationId xmlns="" xmlns:a16="http://schemas.microsoft.com/office/drawing/2014/main" id="{8F451A30-466B-4996-9BA5-CD6ABCC6D5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A3579EAE-9515-1F4A-4516-9E5CD965A113}"/>
              </a:ext>
            </a:extLst>
          </p:cNvPr>
          <p:cNvSpPr txBox="1"/>
          <p:nvPr/>
        </p:nvSpPr>
        <p:spPr>
          <a:xfrm>
            <a:off x="3332618" y="252214"/>
            <a:ext cx="3845284" cy="74212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highlight>
                  <a:srgbClr val="FFFF00"/>
                </a:highlight>
                <a:latin typeface="Palatino Linotype" panose="02040502050505030304" pitchFamily="18" charset="0"/>
                <a:ea typeface="+mj-ea"/>
                <a:cs typeface="+mj-cs"/>
              </a:rPr>
              <a:t>LUYỆN TẬP 1</a:t>
            </a:r>
          </a:p>
        </p:txBody>
      </p:sp>
      <p:pic>
        <p:nvPicPr>
          <p:cNvPr id="7" name="Picture 6" descr="A picture containing indoor, black&#10;&#10;Description automatically generated">
            <a:extLst>
              <a:ext uri="{FF2B5EF4-FFF2-40B4-BE49-F238E27FC236}">
                <a16:creationId xmlns="" xmlns:a16="http://schemas.microsoft.com/office/drawing/2014/main" id="{04BC2FA6-351D-B868-3EE9-3DE5A1968D03}"/>
              </a:ext>
            </a:extLst>
          </p:cNvPr>
          <p:cNvPicPr>
            <a:picLocks noChangeAspect="1"/>
          </p:cNvPicPr>
          <p:nvPr/>
        </p:nvPicPr>
        <p:blipFill rotWithShape="1">
          <a:blip r:embed="rId2"/>
          <a:srcRect l="6582" r="10932" b="-1"/>
          <a:stretch/>
        </p:blipFill>
        <p:spPr>
          <a:xfrm>
            <a:off x="1123357" y="3229597"/>
            <a:ext cx="3533985" cy="3001560"/>
          </a:xfrm>
          <a:prstGeom prst="rect">
            <a:avLst/>
          </a:prstGeom>
        </p:spPr>
      </p:pic>
      <p:sp>
        <p:nvSpPr>
          <p:cNvPr id="5" name="TextBox 4">
            <a:extLst>
              <a:ext uri="{FF2B5EF4-FFF2-40B4-BE49-F238E27FC236}">
                <a16:creationId xmlns="" xmlns:a16="http://schemas.microsoft.com/office/drawing/2014/main" id="{64529AF8-BFBE-FA8D-6DC9-9E8292E96892}"/>
              </a:ext>
            </a:extLst>
          </p:cNvPr>
          <p:cNvSpPr txBox="1"/>
          <p:nvPr/>
        </p:nvSpPr>
        <p:spPr>
          <a:xfrm>
            <a:off x="5255260" y="3502959"/>
            <a:ext cx="6158379" cy="2728198"/>
          </a:xfrm>
          <a:prstGeom prst="rect">
            <a:avLst/>
          </a:prstGeom>
        </p:spPr>
        <p:txBody>
          <a:bodyPr vert="horz" lIns="91440" tIns="45720" rIns="91440" bIns="45720" rtlCol="0" anchor="t">
            <a:normAutofit fontScale="92500" lnSpcReduction="10000"/>
          </a:bodyPr>
          <a:lstStyle/>
          <a:p>
            <a:pPr algn="just">
              <a:lnSpc>
                <a:spcPct val="90000"/>
              </a:lnSpc>
              <a:spcAft>
                <a:spcPts val="600"/>
              </a:spcAft>
            </a:pPr>
            <a:r>
              <a:rPr lang="vi-VN" sz="3200" b="1">
                <a:latin typeface="Palatino Linotype" panose="02040502050505030304" pitchFamily="18" charset="0"/>
              </a:rPr>
              <a:t>Khi được tự do, kim nam châm này nằm dọc theo hướng địa lí nam bắc. Cực từ bắc của nam châm hướng về phía cực Bắc của Trái Đất, cực từ nam của nam châm hướng về phía cực Nam của Trái Đất.</a:t>
            </a:r>
            <a:endParaRPr lang="en-US" sz="3200">
              <a:latin typeface="Palatino Linotype" panose="02040502050505030304" pitchFamily="18" charset="0"/>
            </a:endParaRPr>
          </a:p>
        </p:txBody>
      </p:sp>
      <p:pic>
        <p:nvPicPr>
          <p:cNvPr id="8" name="Picture 3"/>
          <p:cNvPicPr>
            <a:picLocks noChangeAspect="1" noChangeArrowheads="1"/>
          </p:cNvPicPr>
          <p:nvPr/>
        </p:nvPicPr>
        <p:blipFill>
          <a:blip r:embed="rId3"/>
          <a:srcRect l="3301" t="9872" r="4007" b="47701"/>
          <a:stretch>
            <a:fillRect/>
          </a:stretch>
        </p:blipFill>
        <p:spPr bwMode="auto">
          <a:xfrm>
            <a:off x="2213113" y="1232904"/>
            <a:ext cx="5433392" cy="1996693"/>
          </a:xfrm>
          <a:prstGeom prst="rect">
            <a:avLst/>
          </a:prstGeom>
          <a:noFill/>
          <a:ln w="9525">
            <a:noFill/>
            <a:miter lim="800000"/>
            <a:headEnd/>
            <a:tailEnd/>
          </a:ln>
          <a:effectLst/>
        </p:spPr>
      </p:pic>
    </p:spTree>
    <p:extLst>
      <p:ext uri="{BB962C8B-B14F-4D97-AF65-F5344CB8AC3E}">
        <p14:creationId xmlns="" xmlns:p14="http://schemas.microsoft.com/office/powerpoint/2010/main" val="26183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iterate type="lt">
                                    <p:tmPct val="0"/>
                                  </p:iterate>
                                  <p:childTnLst>
                                    <p:animEffect transition="out" filter="box(i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1638300"/>
            <a:ext cx="10515600" cy="1120775"/>
          </a:xfrm>
        </p:spPr>
        <p:txBody>
          <a:bodyPr>
            <a:normAutofit lnSpcReduction="10000"/>
          </a:bodyPr>
          <a:lstStyle/>
          <a:p>
            <a:r>
              <a:rPr lang="en-US" smtClean="0"/>
              <a:t>Có 2 thanh nam châm giống hệt nhau, ở thanh A có chỉ rõ tên các cực từ, ở thanh B chưa có tên các cực từ. Làm thế nào để biết tên các cực từ ở thanh B?</a:t>
            </a:r>
            <a:endParaRPr lang="en-US"/>
          </a:p>
        </p:txBody>
      </p:sp>
      <p:sp>
        <p:nvSpPr>
          <p:cNvPr id="5" name="TextBox 4">
            <a:extLst>
              <a:ext uri="{FF2B5EF4-FFF2-40B4-BE49-F238E27FC236}">
                <a16:creationId xmlns="" xmlns:a16="http://schemas.microsoft.com/office/drawing/2014/main" id="{468873BE-E5E8-A565-9EB3-BFFB6D480828}"/>
              </a:ext>
            </a:extLst>
          </p:cNvPr>
          <p:cNvSpPr txBox="1"/>
          <p:nvPr/>
        </p:nvSpPr>
        <p:spPr>
          <a:xfrm>
            <a:off x="2794001" y="365125"/>
            <a:ext cx="4000499" cy="8540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chemeClr val="tx1"/>
                </a:solidFill>
                <a:highlight>
                  <a:srgbClr val="FFFF00"/>
                </a:highlight>
                <a:latin typeface="Palatino Linotype" panose="02040502050505030304" pitchFamily="18" charset="0"/>
                <a:ea typeface="+mj-ea"/>
                <a:cs typeface="+mj-cs"/>
              </a:rPr>
              <a:t>LUYỆN TẬP 2</a:t>
            </a:r>
          </a:p>
        </p:txBody>
      </p:sp>
      <p:pic>
        <p:nvPicPr>
          <p:cNvPr id="6" name="Picture 5" descr="A picture containing text&#10;&#10;Description automatically generated">
            <a:extLst>
              <a:ext uri="{FF2B5EF4-FFF2-40B4-BE49-F238E27FC236}">
                <a16:creationId xmlns="" xmlns:a16="http://schemas.microsoft.com/office/drawing/2014/main" id="{0D2F5430-A5FF-B172-2869-8A7E9160EB05}"/>
              </a:ext>
            </a:extLst>
          </p:cNvPr>
          <p:cNvPicPr>
            <a:picLocks noChangeAspect="1"/>
          </p:cNvPicPr>
          <p:nvPr/>
        </p:nvPicPr>
        <p:blipFill>
          <a:blip r:embed="rId2"/>
          <a:stretch>
            <a:fillRect/>
          </a:stretch>
        </p:blipFill>
        <p:spPr>
          <a:xfrm rot="1812459">
            <a:off x="1701452" y="1506397"/>
            <a:ext cx="3763334" cy="3763334"/>
          </a:xfrm>
          <a:prstGeom prst="rect">
            <a:avLst/>
          </a:prstGeom>
        </p:spPr>
      </p:pic>
      <p:cxnSp>
        <p:nvCxnSpPr>
          <p:cNvPr id="7" name="Straight Arrow Connector 6">
            <a:extLst>
              <a:ext uri="{FF2B5EF4-FFF2-40B4-BE49-F238E27FC236}">
                <a16:creationId xmlns="" xmlns:a16="http://schemas.microsoft.com/office/drawing/2014/main" id="{0112C6FB-A37D-0595-3D24-73CB6D7522E8}"/>
              </a:ext>
            </a:extLst>
          </p:cNvPr>
          <p:cNvCxnSpPr>
            <a:cxnSpLocks/>
          </p:cNvCxnSpPr>
          <p:nvPr/>
        </p:nvCxnSpPr>
        <p:spPr>
          <a:xfrm flipH="1">
            <a:off x="2803534" y="4214895"/>
            <a:ext cx="2371600"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 xmlns:a16="http://schemas.microsoft.com/office/drawing/2014/main" id="{9ABDAC6C-BA76-175D-FEA2-1629E4F66201}"/>
              </a:ext>
            </a:extLst>
          </p:cNvPr>
          <p:cNvCxnSpPr/>
          <p:nvPr/>
        </p:nvCxnSpPr>
        <p:spPr>
          <a:xfrm>
            <a:off x="7291943" y="4175045"/>
            <a:ext cx="1953657"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 xmlns:a16="http://schemas.microsoft.com/office/drawing/2014/main" id="{6D595966-6B95-B382-6898-9B1C3DAFF915}"/>
              </a:ext>
            </a:extLst>
          </p:cNvPr>
          <p:cNvSpPr txBox="1"/>
          <p:nvPr/>
        </p:nvSpPr>
        <p:spPr>
          <a:xfrm rot="19589531">
            <a:off x="3625292" y="4508497"/>
            <a:ext cx="728084"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Hút</a:t>
            </a:r>
          </a:p>
        </p:txBody>
      </p:sp>
      <p:sp>
        <p:nvSpPr>
          <p:cNvPr id="10" name="TextBox 9">
            <a:extLst>
              <a:ext uri="{FF2B5EF4-FFF2-40B4-BE49-F238E27FC236}">
                <a16:creationId xmlns="" xmlns:a16="http://schemas.microsoft.com/office/drawing/2014/main" id="{8B633C9A-0C6F-1587-1407-6DDC1EC17F9A}"/>
              </a:ext>
            </a:extLst>
          </p:cNvPr>
          <p:cNvSpPr txBox="1"/>
          <p:nvPr/>
        </p:nvSpPr>
        <p:spPr>
          <a:xfrm rot="2311221">
            <a:off x="8008828" y="4508498"/>
            <a:ext cx="766557"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Đẩy</a:t>
            </a:r>
          </a:p>
        </p:txBody>
      </p:sp>
      <p:grpSp>
        <p:nvGrpSpPr>
          <p:cNvPr id="11" name="Group 10">
            <a:extLst>
              <a:ext uri="{FF2B5EF4-FFF2-40B4-BE49-F238E27FC236}">
                <a16:creationId xmlns="" xmlns:a16="http://schemas.microsoft.com/office/drawing/2014/main" id="{748EC1DE-792C-090C-079C-6952D5F22A52}"/>
              </a:ext>
            </a:extLst>
          </p:cNvPr>
          <p:cNvGrpSpPr/>
          <p:nvPr/>
        </p:nvGrpSpPr>
        <p:grpSpPr>
          <a:xfrm>
            <a:off x="6475107" y="2683879"/>
            <a:ext cx="4125681" cy="966717"/>
            <a:chOff x="3821219" y="342457"/>
            <a:chExt cx="2432651" cy="702644"/>
          </a:xfrm>
        </p:grpSpPr>
        <p:grpSp>
          <p:nvGrpSpPr>
            <p:cNvPr id="12" name="Group 9">
              <a:extLst>
                <a:ext uri="{FF2B5EF4-FFF2-40B4-BE49-F238E27FC236}">
                  <a16:creationId xmlns="" xmlns:a16="http://schemas.microsoft.com/office/drawing/2014/main" id="{57268C1B-19D9-34B5-A07A-DADEC868D5A5}"/>
                </a:ext>
              </a:extLst>
            </p:cNvPr>
            <p:cNvGrpSpPr/>
            <p:nvPr/>
          </p:nvGrpSpPr>
          <p:grpSpPr>
            <a:xfrm>
              <a:off x="3821219" y="342457"/>
              <a:ext cx="2432651" cy="609529"/>
              <a:chOff x="1523999" y="3207525"/>
              <a:chExt cx="5907313" cy="914400"/>
            </a:xfrm>
          </p:grpSpPr>
          <p:sp>
            <p:nvSpPr>
              <p:cNvPr id="15" name="Rectangle: Beveled 6">
                <a:extLst>
                  <a:ext uri="{FF2B5EF4-FFF2-40B4-BE49-F238E27FC236}">
                    <a16:creationId xmlns="" xmlns:a16="http://schemas.microsoft.com/office/drawing/2014/main" id="{103F8B95-F3F0-8D30-9A37-9C9E40A20E5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Beveled 7">
                <a:extLst>
                  <a:ext uri="{FF2B5EF4-FFF2-40B4-BE49-F238E27FC236}">
                    <a16:creationId xmlns="" xmlns:a16="http://schemas.microsoft.com/office/drawing/2014/main" id="{7AAF4249-1799-658E-5583-71EDBED7B9A4}"/>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a:extLst>
                <a:ext uri="{FF2B5EF4-FFF2-40B4-BE49-F238E27FC236}">
                  <a16:creationId xmlns="" xmlns:a16="http://schemas.microsoft.com/office/drawing/2014/main" id="{A9CCF86C-17EB-0EFA-A6B6-F52569D62155}"/>
                </a:ext>
              </a:extLst>
            </p:cNvPr>
            <p:cNvSpPr txBox="1"/>
            <p:nvPr/>
          </p:nvSpPr>
          <p:spPr>
            <a:xfrm>
              <a:off x="3843930" y="460326"/>
              <a:ext cx="1106948" cy="58477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A</a:t>
              </a:r>
            </a:p>
          </p:txBody>
        </p:sp>
        <p:sp>
          <p:nvSpPr>
            <p:cNvPr id="14" name="TextBox 13">
              <a:extLst>
                <a:ext uri="{FF2B5EF4-FFF2-40B4-BE49-F238E27FC236}">
                  <a16:creationId xmlns="" xmlns:a16="http://schemas.microsoft.com/office/drawing/2014/main" id="{DCBCA2C0-C390-94AA-512A-559C1F5F808F}"/>
                </a:ext>
              </a:extLst>
            </p:cNvPr>
            <p:cNvSpPr txBox="1"/>
            <p:nvPr/>
          </p:nvSpPr>
          <p:spPr>
            <a:xfrm>
              <a:off x="4951551" y="458503"/>
              <a:ext cx="1262492" cy="58477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B</a:t>
              </a:r>
            </a:p>
          </p:txBody>
        </p:sp>
      </p:grpSp>
      <p:grpSp>
        <p:nvGrpSpPr>
          <p:cNvPr id="17" name="Group 16">
            <a:extLst>
              <a:ext uri="{FF2B5EF4-FFF2-40B4-BE49-F238E27FC236}">
                <a16:creationId xmlns="" xmlns:a16="http://schemas.microsoft.com/office/drawing/2014/main" id="{EFD418C7-23CE-BE17-746E-E1583EB98223}"/>
              </a:ext>
            </a:extLst>
          </p:cNvPr>
          <p:cNvGrpSpPr/>
          <p:nvPr/>
        </p:nvGrpSpPr>
        <p:grpSpPr>
          <a:xfrm>
            <a:off x="1108054" y="5898917"/>
            <a:ext cx="3784892" cy="767619"/>
            <a:chOff x="19962" y="3359306"/>
            <a:chExt cx="2432651" cy="614115"/>
          </a:xfrm>
        </p:grpSpPr>
        <p:grpSp>
          <p:nvGrpSpPr>
            <p:cNvPr id="18" name="Group 20">
              <a:extLst>
                <a:ext uri="{FF2B5EF4-FFF2-40B4-BE49-F238E27FC236}">
                  <a16:creationId xmlns="" xmlns:a16="http://schemas.microsoft.com/office/drawing/2014/main" id="{7D630AB3-F2CF-9B36-2141-B66C43E64FC0}"/>
                </a:ext>
              </a:extLst>
            </p:cNvPr>
            <p:cNvGrpSpPr/>
            <p:nvPr/>
          </p:nvGrpSpPr>
          <p:grpSpPr>
            <a:xfrm>
              <a:off x="19962" y="3363892"/>
              <a:ext cx="2432651" cy="609529"/>
              <a:chOff x="1523999" y="3207525"/>
              <a:chExt cx="5907313" cy="914400"/>
            </a:xfrm>
          </p:grpSpPr>
          <p:sp>
            <p:nvSpPr>
              <p:cNvPr id="21" name="Rectangle: Beveled 21">
                <a:extLst>
                  <a:ext uri="{FF2B5EF4-FFF2-40B4-BE49-F238E27FC236}">
                    <a16:creationId xmlns="" xmlns:a16="http://schemas.microsoft.com/office/drawing/2014/main" id="{A4CE2954-0814-D840-BA74-1A8594BF859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Beveled 22">
                <a:extLst>
                  <a:ext uri="{FF2B5EF4-FFF2-40B4-BE49-F238E27FC236}">
                    <a16:creationId xmlns="" xmlns:a16="http://schemas.microsoft.com/office/drawing/2014/main" id="{25735965-237C-F077-92B9-6488446F0D43}"/>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Box 18">
              <a:extLst>
                <a:ext uri="{FF2B5EF4-FFF2-40B4-BE49-F238E27FC236}">
                  <a16:creationId xmlns="" xmlns:a16="http://schemas.microsoft.com/office/drawing/2014/main" id="{567BBBA4-08C3-A368-9772-91CE6550759B}"/>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N</a:t>
              </a:r>
            </a:p>
          </p:txBody>
        </p:sp>
        <p:sp>
          <p:nvSpPr>
            <p:cNvPr id="20" name="TextBox 19">
              <a:extLst>
                <a:ext uri="{FF2B5EF4-FFF2-40B4-BE49-F238E27FC236}">
                  <a16:creationId xmlns="" xmlns:a16="http://schemas.microsoft.com/office/drawing/2014/main" id="{8C9DA56D-3A20-6956-7127-7A8ACCA8C10C}"/>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S</a:t>
              </a:r>
            </a:p>
          </p:txBody>
        </p:sp>
      </p:grpSp>
      <p:grpSp>
        <p:nvGrpSpPr>
          <p:cNvPr id="23" name="Group 22">
            <a:extLst>
              <a:ext uri="{FF2B5EF4-FFF2-40B4-BE49-F238E27FC236}">
                <a16:creationId xmlns="" xmlns:a16="http://schemas.microsoft.com/office/drawing/2014/main" id="{B01E6BC2-6235-FE1D-BA90-E8F81577206E}"/>
              </a:ext>
            </a:extLst>
          </p:cNvPr>
          <p:cNvGrpSpPr/>
          <p:nvPr/>
        </p:nvGrpSpPr>
        <p:grpSpPr>
          <a:xfrm>
            <a:off x="7481140" y="5898917"/>
            <a:ext cx="3784892" cy="767619"/>
            <a:chOff x="19962" y="3359306"/>
            <a:chExt cx="2432651" cy="614115"/>
          </a:xfrm>
        </p:grpSpPr>
        <p:grpSp>
          <p:nvGrpSpPr>
            <p:cNvPr id="24" name="Group 29">
              <a:extLst>
                <a:ext uri="{FF2B5EF4-FFF2-40B4-BE49-F238E27FC236}">
                  <a16:creationId xmlns="" xmlns:a16="http://schemas.microsoft.com/office/drawing/2014/main" id="{BD2F2384-BF3D-E7BD-30D4-43B7501590A2}"/>
                </a:ext>
              </a:extLst>
            </p:cNvPr>
            <p:cNvGrpSpPr/>
            <p:nvPr/>
          </p:nvGrpSpPr>
          <p:grpSpPr>
            <a:xfrm>
              <a:off x="19962" y="3363892"/>
              <a:ext cx="2432651" cy="609529"/>
              <a:chOff x="1523999" y="3207525"/>
              <a:chExt cx="5907313" cy="914400"/>
            </a:xfrm>
          </p:grpSpPr>
          <p:sp>
            <p:nvSpPr>
              <p:cNvPr id="27" name="Rectangle: Beveled 32">
                <a:extLst>
                  <a:ext uri="{FF2B5EF4-FFF2-40B4-BE49-F238E27FC236}">
                    <a16:creationId xmlns="" xmlns:a16="http://schemas.microsoft.com/office/drawing/2014/main" id="{B03A88F0-45C7-27F7-3D70-DFCAC6B5227B}"/>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Beveled 33">
                <a:extLst>
                  <a:ext uri="{FF2B5EF4-FFF2-40B4-BE49-F238E27FC236}">
                    <a16:creationId xmlns="" xmlns:a16="http://schemas.microsoft.com/office/drawing/2014/main" id="{3D7F56C1-0F1B-05A9-6B3D-84831344A99F}"/>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5" name="TextBox 24">
              <a:extLst>
                <a:ext uri="{FF2B5EF4-FFF2-40B4-BE49-F238E27FC236}">
                  <a16:creationId xmlns="" xmlns:a16="http://schemas.microsoft.com/office/drawing/2014/main" id="{98971DAD-FF4F-947B-7C1C-069B859D0B9E}"/>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S</a:t>
              </a:r>
            </a:p>
          </p:txBody>
        </p:sp>
        <p:sp>
          <p:nvSpPr>
            <p:cNvPr id="26" name="TextBox 25">
              <a:extLst>
                <a:ext uri="{FF2B5EF4-FFF2-40B4-BE49-F238E27FC236}">
                  <a16:creationId xmlns="" xmlns:a16="http://schemas.microsoft.com/office/drawing/2014/main" id="{F071E29B-3AE7-D30E-F561-0A2564D3AC89}"/>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500"/>
                            </p:stCondLst>
                            <p:childTnLst>
                              <p:par>
                                <p:cTn id="42" presetID="16" presetClass="entr" presetSubtype="2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987800" y="152400"/>
            <a:ext cx="2870200" cy="58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itchFamily="18" charset="0"/>
                <a:cs typeface="Times New Roman" pitchFamily="18" charset="0"/>
              </a:rPr>
              <a:t>Luyện tập 3</a:t>
            </a:r>
          </a:p>
        </p:txBody>
      </p:sp>
      <p:sp>
        <p:nvSpPr>
          <p:cNvPr id="29" name="Rectangle 28"/>
          <p:cNvSpPr/>
          <p:nvPr/>
        </p:nvSpPr>
        <p:spPr>
          <a:xfrm>
            <a:off x="292100" y="939800"/>
            <a:ext cx="10896600" cy="139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0000FF"/>
                </a:solidFill>
                <a:latin typeface="Times New Roman" pitchFamily="18" charset="0"/>
                <a:cs typeface="Times New Roman" pitchFamily="18" charset="0"/>
              </a:rPr>
              <a:t>a. Có 1 chiếc kim khâu bị rơi trên thảm, khó tìm thấy bằng mắt thường. Em hãy nêu 1 cách để nhanh chóng tìm ra chiếc kim?</a:t>
            </a:r>
          </a:p>
          <a:p>
            <a:r>
              <a:rPr lang="en-US" sz="2400" b="1" smtClean="0">
                <a:solidFill>
                  <a:srgbClr val="0000FF"/>
                </a:solidFill>
                <a:latin typeface="Times New Roman" pitchFamily="18" charset="0"/>
                <a:cs typeface="Times New Roman" pitchFamily="18" charset="0"/>
              </a:rPr>
              <a:t>b. Vì sao người ta lại chế tạo các đầu của cái vặn đinh ốc (tournevis) có từ tính?</a:t>
            </a:r>
          </a:p>
        </p:txBody>
      </p:sp>
      <p:pic>
        <p:nvPicPr>
          <p:cNvPr id="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25537" r="68264" b="5983"/>
          <a:stretch>
            <a:fillRect/>
          </a:stretch>
        </p:blipFill>
        <p:spPr bwMode="auto">
          <a:xfrm>
            <a:off x="8547100" y="2336800"/>
            <a:ext cx="2895600" cy="1866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292100" y="2765482"/>
            <a:ext cx="8623299" cy="1384995"/>
          </a:xfrm>
          <a:prstGeom prst="rect">
            <a:avLst/>
          </a:prstGeom>
        </p:spPr>
        <p:txBody>
          <a:bodyPr wrap="square">
            <a:spAutoFit/>
          </a:bodyPr>
          <a:lstStyle/>
          <a:p>
            <a:r>
              <a:rPr lang="en-US" sz="2800" smtClean="0">
                <a:latin typeface="Times New Roman" pitchFamily="18" charset="0"/>
                <a:cs typeface="Times New Roman" pitchFamily="18" charset="0"/>
              </a:rPr>
              <a:t>a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Lấy </a:t>
            </a:r>
            <a:r>
              <a:rPr lang="vi-VN" sz="2800" dirty="0">
                <a:latin typeface="Times New Roman" pitchFamily="18" charset="0"/>
                <a:cs typeface="Times New Roman" pitchFamily="18" charset="0"/>
              </a:rPr>
              <a:t>một thanh nam châm đưa lại gần xung quanh miếng thảm, khu vực nào bị nam châm tương tác thì khu vực đó có chiếc kim</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2" name="Rectangle 31"/>
          <p:cNvSpPr/>
          <p:nvPr/>
        </p:nvSpPr>
        <p:spPr>
          <a:xfrm>
            <a:off x="292100" y="4267200"/>
            <a:ext cx="8775699" cy="1815882"/>
          </a:xfrm>
          <a:prstGeom prst="rect">
            <a:avLst/>
          </a:prstGeom>
        </p:spPr>
        <p:txBody>
          <a:bodyPr wrap="square">
            <a:spAutoFit/>
          </a:bodyPr>
          <a:lstStyle/>
          <a:p>
            <a:r>
              <a:rPr lang="en-US" sz="2800" smtClean="0">
                <a:solidFill>
                  <a:srgbClr val="0000FF"/>
                </a:solidFill>
                <a:latin typeface="Times New Roman" pitchFamily="18" charset="0"/>
                <a:cs typeface="Times New Roman" pitchFamily="18" charset="0"/>
              </a:rPr>
              <a:t>b: </a:t>
            </a:r>
            <a:r>
              <a:rPr lang="vi-VN" sz="2800" dirty="0" smtClean="0">
                <a:solidFill>
                  <a:srgbClr val="0000FF"/>
                </a:solidFill>
                <a:latin typeface="Times New Roman" pitchFamily="18" charset="0"/>
                <a:cs typeface="Times New Roman" pitchFamily="18" charset="0"/>
              </a:rPr>
              <a:t>Do </a:t>
            </a:r>
            <a:r>
              <a:rPr lang="vi-VN" sz="2800" dirty="0">
                <a:solidFill>
                  <a:srgbClr val="0000FF"/>
                </a:solidFill>
                <a:latin typeface="Times New Roman" pitchFamily="18" charset="0"/>
                <a:cs typeface="Times New Roman" pitchFamily="18" charset="0"/>
              </a:rPr>
              <a:t>các con ốc rất nhỏ nên người ta chế tạo đầu của vặn đinh ốc có từ tính để đầu của vặn đinh ốc hút được các con ốc, từ đó con ốc không bị rơi và sử dụng tournevis xoáy ốc vào các bộ phận dễ dàng hơn</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ox(i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DD11211-D1E9-694D-32BF-0619C75AD88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73217" y="1577009"/>
            <a:ext cx="7646504" cy="5075582"/>
          </a:xfrm>
          <a:prstGeom prst="rect">
            <a:avLst/>
          </a:prstGeom>
        </p:spPr>
      </p:pic>
      <p:sp>
        <p:nvSpPr>
          <p:cNvPr id="7" name="Rectangle 6"/>
          <p:cNvSpPr/>
          <p:nvPr/>
        </p:nvSpPr>
        <p:spPr>
          <a:xfrm>
            <a:off x="1245704" y="238539"/>
            <a:ext cx="10045148" cy="954107"/>
          </a:xfrm>
          <a:prstGeom prst="rect">
            <a:avLst/>
          </a:prstGeom>
        </p:spPr>
        <p:txBody>
          <a:bodyPr wrap="square">
            <a:spAutoFit/>
          </a:bodyPr>
          <a:lstStyle/>
          <a:p>
            <a:pPr algn="ctr"/>
            <a:r>
              <a:rPr lang="vi-VN" sz="2800" b="1" i="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 thu gom các vật sắc nhọn bằng sắt do nạn “đinh tặc” rãi trên đường người ta đã làm gì để thu gom chúng một cách dễ dàng? </a:t>
            </a:r>
            <a:endParaRPr lang="vi-VN" sz="2800" i="1" dirty="0">
              <a:solidFill>
                <a:srgbClr val="FF0000"/>
              </a:solidFill>
            </a:endParaRPr>
          </a:p>
        </p:txBody>
      </p:sp>
      <p:pic>
        <p:nvPicPr>
          <p:cNvPr id="8" name="Picture 7" descr="questionsign_w"/>
          <p:cNvPicPr>
            <a:picLocks noChangeAspect="1" noChangeArrowheads="1" noCrop="1"/>
          </p:cNvPicPr>
          <p:nvPr/>
        </p:nvPicPr>
        <p:blipFill>
          <a:blip r:embed="rId3"/>
          <a:srcRect/>
          <a:stretch>
            <a:fillRect/>
          </a:stretch>
        </p:blipFill>
        <p:spPr bwMode="auto">
          <a:xfrm>
            <a:off x="546652" y="238539"/>
            <a:ext cx="699052" cy="609600"/>
          </a:xfrm>
          <a:prstGeom prst="rect">
            <a:avLst/>
          </a:prstGeom>
          <a:noFill/>
          <a:ln w="9525">
            <a:noFill/>
            <a:miter lim="800000"/>
            <a:headEnd/>
            <a:tailEnd/>
          </a:ln>
        </p:spPr>
      </p:pic>
      <p:sp>
        <p:nvSpPr>
          <p:cNvPr id="9" name="Rectangle 8"/>
          <p:cNvSpPr/>
          <p:nvPr/>
        </p:nvSpPr>
        <p:spPr>
          <a:xfrm>
            <a:off x="546652" y="1948070"/>
            <a:ext cx="3482009" cy="3970318"/>
          </a:xfrm>
          <a:prstGeom prst="rect">
            <a:avLst/>
          </a:prstGeom>
        </p:spPr>
        <p:txBody>
          <a:bodyPr wrap="square">
            <a:spAutoFit/>
          </a:bodyPr>
          <a:lstStyle/>
          <a:p>
            <a:pPr algn="ctr"/>
            <a:r>
              <a:rPr lang="vi-VN" sz="3600" b="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 ta gắn các thanh nam châm sát mặt đường để chúng dễ dàng hút được các vật sắc nhọn bằng sắt</a:t>
            </a:r>
            <a:endParaRPr lang="en-US" sz="3600"/>
          </a:p>
        </p:txBody>
      </p:sp>
      <p:pic>
        <p:nvPicPr>
          <p:cNvPr id="10" name="Picture 3" descr="happyface2"/>
          <p:cNvPicPr>
            <a:picLocks noChangeAspect="1" noChangeArrowheads="1" noCrop="1"/>
          </p:cNvPicPr>
          <p:nvPr/>
        </p:nvPicPr>
        <p:blipFill>
          <a:blip r:embed="rId4"/>
          <a:srcRect/>
          <a:stretch>
            <a:fillRect/>
          </a:stretch>
        </p:blipFill>
        <p:spPr bwMode="auto">
          <a:xfrm>
            <a:off x="152400" y="5943600"/>
            <a:ext cx="10668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89ED1AA-8684-4D37-B208-8777E1A778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 xmlns:a16="http://schemas.microsoft.com/office/drawing/2014/main" id="{4180E01B-B1F4-437C-807D-1C930718EE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4: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VẬN DỤNG</a:t>
            </a:r>
          </a:p>
        </p:txBody>
      </p:sp>
      <p:sp>
        <p:nvSpPr>
          <p:cNvPr id="14" name="sketch line">
            <a:extLst>
              <a:ext uri="{FF2B5EF4-FFF2-40B4-BE49-F238E27FC236}">
                <a16:creationId xmlns="" xmlns:a16="http://schemas.microsoft.com/office/drawing/2014/main" id="{41F77738-2AF0-4750-A0C7-F97C2C1759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834602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4" name="Rectangle: Rounded Corners 3">
            <a:extLst>
              <a:ext uri="{FF2B5EF4-FFF2-40B4-BE49-F238E27FC236}">
                <a16:creationId xmlns="" xmlns:a16="http://schemas.microsoft.com/office/drawing/2014/main" id="{E96D4C95-9BF0-ED85-4A39-9E76E7008DF9}"/>
              </a:ext>
            </a:extLst>
          </p:cNvPr>
          <p:cNvSpPr/>
          <p:nvPr/>
        </p:nvSpPr>
        <p:spPr>
          <a:xfrm>
            <a:off x="-1491176" y="0"/>
            <a:ext cx="9186203" cy="6458070"/>
          </a:xfrm>
          <a:prstGeom prst="roundRect">
            <a:avLst>
              <a:gd name="adj" fmla="val 3260"/>
            </a:avLst>
          </a:prstGeom>
          <a:blipFill>
            <a:blip r:embed="rId2">
              <a:extLst>
                <a:ext uri="{28A0092B-C50C-407E-A947-70E740481C1C}">
                  <a14:useLocalDpi xmlns=""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 xmlns:a16="http://schemas.microsoft.com/office/drawing/2014/main" id="{E9F4D41E-558D-C00B-82C2-22B0CB8DC639}"/>
              </a:ext>
            </a:extLst>
          </p:cNvPr>
          <p:cNvSpPr/>
          <p:nvPr/>
        </p:nvSpPr>
        <p:spPr>
          <a:xfrm>
            <a:off x="58561" y="5746924"/>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smtClean="0">
                <a:highlight>
                  <a:srgbClr val="FFFF00"/>
                </a:highlight>
                <a:latin typeface="Palatino Linotype" panose="02040502050505030304" pitchFamily="18" charset="0"/>
              </a:rPr>
              <a:t>Tổ 1+2</a:t>
            </a:r>
            <a:endParaRPr lang="en-US" sz="4800" b="1" kern="1200">
              <a:highlight>
                <a:srgbClr val="FFFF00"/>
              </a:highlight>
              <a:latin typeface="Palatino Linotype" panose="02040502050505030304" pitchFamily="18" charset="0"/>
            </a:endParaRPr>
          </a:p>
        </p:txBody>
      </p:sp>
      <p:sp>
        <p:nvSpPr>
          <p:cNvPr id="7" name="Rectangle: Rounded Corners 6">
            <a:extLst>
              <a:ext uri="{FF2B5EF4-FFF2-40B4-BE49-F238E27FC236}">
                <a16:creationId xmlns="" xmlns:a16="http://schemas.microsoft.com/office/drawing/2014/main" id="{0EA01BE1-ED07-288A-FF81-3C78D2C6FE9C}"/>
              </a:ext>
            </a:extLst>
          </p:cNvPr>
          <p:cNvSpPr/>
          <p:nvPr/>
        </p:nvSpPr>
        <p:spPr>
          <a:xfrm>
            <a:off x="4318782" y="-626011"/>
            <a:ext cx="9186203" cy="7484011"/>
          </a:xfrm>
          <a:prstGeom prst="roundRect">
            <a:avLst/>
          </a:prstGeom>
          <a:blipFill>
            <a:blip r:embed="rId3">
              <a:extLst>
                <a:ext uri="{28A0092B-C50C-407E-A947-70E740481C1C}">
                  <a14:useLocalDpi xmlns=""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 xmlns:a16="http://schemas.microsoft.com/office/drawing/2014/main" id="{83190860-68AE-49AD-C64D-7E9C12CB3CF3}"/>
              </a:ext>
            </a:extLst>
          </p:cNvPr>
          <p:cNvSpPr/>
          <p:nvPr/>
        </p:nvSpPr>
        <p:spPr>
          <a:xfrm>
            <a:off x="6492973" y="5746924"/>
            <a:ext cx="5224648" cy="1111076"/>
          </a:xfrm>
          <a:custGeom>
            <a:avLst/>
            <a:gdLst>
              <a:gd name="connsiteX0" fmla="*/ 0 w 5224648"/>
              <a:gd name="connsiteY0" fmla="*/ 0 h 857853"/>
              <a:gd name="connsiteX1" fmla="*/ 5224648 w 5224648"/>
              <a:gd name="connsiteY1" fmla="*/ 0 h 857853"/>
              <a:gd name="connsiteX2" fmla="*/ 5224648 w 5224648"/>
              <a:gd name="connsiteY2" fmla="*/ 857853 h 857853"/>
              <a:gd name="connsiteX3" fmla="*/ 0 w 5224648"/>
              <a:gd name="connsiteY3" fmla="*/ 857853 h 857853"/>
              <a:gd name="connsiteX4" fmla="*/ 0 w 5224648"/>
              <a:gd name="connsiteY4" fmla="*/ 0 h 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57853">
                <a:moveTo>
                  <a:pt x="0" y="0"/>
                </a:moveTo>
                <a:lnTo>
                  <a:pt x="5224648" y="0"/>
                </a:lnTo>
                <a:lnTo>
                  <a:pt x="5224648" y="857853"/>
                </a:lnTo>
                <a:lnTo>
                  <a:pt x="0" y="8578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smtClean="0">
                <a:highlight>
                  <a:srgbClr val="FFFF00"/>
                </a:highlight>
                <a:latin typeface="Palatino Linotype" panose="02040502050505030304" pitchFamily="18" charset="0"/>
              </a:rPr>
              <a:t>Tổ 3 + 4</a:t>
            </a:r>
            <a:endParaRPr lang="en-US" sz="4800" b="1">
              <a:highlight>
                <a:srgbClr val="FFFF00"/>
              </a:highlight>
              <a:latin typeface="Palatino Linotype" panose="02040502050505030304" pitchFamily="18" charset="0"/>
            </a:endParaRPr>
          </a:p>
        </p:txBody>
      </p:sp>
    </p:spTree>
    <p:extLst>
      <p:ext uri="{BB962C8B-B14F-4D97-AF65-F5344CB8AC3E}">
        <p14:creationId xmlns="" xmlns:p14="http://schemas.microsoft.com/office/powerpoint/2010/main" val="4234126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3F71C710-3D73-EE6A-96AD-2F8128E4FC23}"/>
              </a:ext>
            </a:extLst>
          </p:cNvPr>
          <p:cNvSpPr/>
          <p:nvPr/>
        </p:nvSpPr>
        <p:spPr>
          <a:xfrm>
            <a:off x="7216726" y="-162506"/>
            <a:ext cx="6414869" cy="4157732"/>
          </a:xfrm>
          <a:prstGeom prst="roundRect">
            <a:avLst>
              <a:gd name="adj" fmla="val 3260"/>
            </a:avLst>
          </a:prstGeom>
          <a:blipFill>
            <a:blip r:embed="rId2">
              <a:extLst>
                <a:ext uri="{28A0092B-C50C-407E-A947-70E740481C1C}">
                  <a14:useLocalDpi xmlns=""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 xmlns:a16="http://schemas.microsoft.com/office/drawing/2014/main" id="{2FC6D7FE-0D4D-D2B5-098A-49378F3E277B}"/>
              </a:ext>
            </a:extLst>
          </p:cNvPr>
          <p:cNvSpPr txBox="1"/>
          <p:nvPr/>
        </p:nvSpPr>
        <p:spPr>
          <a:xfrm>
            <a:off x="0" y="1111076"/>
            <a:ext cx="9144000" cy="5734903"/>
          </a:xfrm>
          <a:prstGeom prst="rect">
            <a:avLst/>
          </a:prstGeom>
          <a:noFill/>
        </p:spPr>
        <p:txBody>
          <a:bodyPr wrap="square">
            <a:spAutoFit/>
          </a:bodyPr>
          <a:lstStyle/>
          <a:p>
            <a:pPr>
              <a:lnSpc>
                <a:spcPct val="120000"/>
              </a:lnSpc>
            </a:pPr>
            <a:r>
              <a:rPr lang="vi-VN" sz="2800" b="1">
                <a:latin typeface="+mj-lt"/>
              </a:rPr>
              <a:t>Giả sử thanh </a:t>
            </a:r>
            <a:r>
              <a:rPr lang="vi-VN" sz="2800" b="1">
                <a:solidFill>
                  <a:srgbClr val="FF0000"/>
                </a:solidFill>
                <a:highlight>
                  <a:srgbClr val="FFFF00"/>
                </a:highlight>
                <a:latin typeface="+mj-lt"/>
              </a:rPr>
              <a:t>A là nam châm</a:t>
            </a:r>
            <a:r>
              <a:rPr lang="vi-VN" sz="2800" b="1">
                <a:latin typeface="+mj-lt"/>
              </a:rPr>
              <a:t>, thanh </a:t>
            </a:r>
            <a:r>
              <a:rPr lang="vi-VN" sz="2800" b="1">
                <a:solidFill>
                  <a:srgbClr val="FF0000"/>
                </a:solidFill>
                <a:highlight>
                  <a:srgbClr val="FFFF00"/>
                </a:highlight>
                <a:latin typeface="+mj-lt"/>
              </a:rPr>
              <a:t>B là sắt</a:t>
            </a:r>
            <a:r>
              <a:rPr lang="vi-VN" sz="2800" b="1">
                <a:latin typeface="+mj-lt"/>
              </a:rPr>
              <a:t>. Đưa một đầu của thanh A lại gần trung điểm (điểm chính giữa) của thanh B nếu:</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mạnh</a:t>
            </a:r>
            <a:r>
              <a:rPr lang="vi-VN" sz="2800" b="1">
                <a:latin typeface="+mj-lt"/>
              </a:rPr>
              <a:t> thì chứng tỏ điều giả sử là đúng. Vì ở 2 đầu cực của nam châm tác dụng mạnh lên các vật liệu từ hoặc lên nam châm.</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rất yếu </a:t>
            </a:r>
            <a:r>
              <a:rPr lang="vi-VN" sz="2800" b="1">
                <a:latin typeface="+mj-lt"/>
              </a:rPr>
              <a:t>chứng tỏ thanh A phải là sắt, thanh B là nam châm. Vì thanh B là nam châm nên tại các cực từ nam châm tác dụng mạnh nhất còn ở điểm chính giữa của nó thì tác dụng lên các vật liệu từ hoặc lên nam châm rất yếu.</a:t>
            </a:r>
          </a:p>
        </p:txBody>
      </p:sp>
      <p:sp>
        <p:nvSpPr>
          <p:cNvPr id="6" name="Freeform: Shape 5">
            <a:extLst>
              <a:ext uri="{FF2B5EF4-FFF2-40B4-BE49-F238E27FC236}">
                <a16:creationId xmlns="" xmlns:a16="http://schemas.microsoft.com/office/drawing/2014/main" id="{E9F4D41E-558D-C00B-82C2-22B0CB8DC639}"/>
              </a:ext>
            </a:extLst>
          </p:cNvPr>
          <p:cNvSpPr/>
          <p:nvPr/>
        </p:nvSpPr>
        <p:spPr>
          <a:xfrm>
            <a:off x="327502"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smtClean="0">
                <a:highlight>
                  <a:srgbClr val="FFFF00"/>
                </a:highlight>
                <a:latin typeface="Palatino Linotype" panose="02040502050505030304" pitchFamily="18" charset="0"/>
              </a:rPr>
              <a:t>Tổ 1+2</a:t>
            </a:r>
            <a:endParaRPr lang="en-US" sz="4800" b="1" kern="1200">
              <a:highlight>
                <a:srgbClr val="FFFF00"/>
              </a:highlight>
              <a:latin typeface="Palatino Linotype" panose="02040502050505030304" pitchFamily="18" charset="0"/>
            </a:endParaRPr>
          </a:p>
        </p:txBody>
      </p:sp>
    </p:spTree>
    <p:extLst>
      <p:ext uri="{BB962C8B-B14F-4D97-AF65-F5344CB8AC3E}">
        <p14:creationId xmlns="" xmlns:p14="http://schemas.microsoft.com/office/powerpoint/2010/main" val="1717003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88AEF03E-7BC8-C545-49AB-44E4AAFAA55E}"/>
              </a:ext>
            </a:extLst>
          </p:cNvPr>
          <p:cNvSpPr/>
          <p:nvPr/>
        </p:nvSpPr>
        <p:spPr>
          <a:xfrm>
            <a:off x="6344530" y="-627441"/>
            <a:ext cx="6808763" cy="6372934"/>
          </a:xfrm>
          <a:prstGeom prst="roundRect">
            <a:avLst/>
          </a:prstGeom>
          <a:blipFill>
            <a:blip r:embed="rId2">
              <a:extLst>
                <a:ext uri="{28A0092B-C50C-407E-A947-70E740481C1C}">
                  <a14:useLocalDpi xmlns=""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 xmlns:a16="http://schemas.microsoft.com/office/drawing/2014/main" id="{2FC6D7FE-0D4D-D2B5-098A-49378F3E277B}"/>
              </a:ext>
            </a:extLst>
          </p:cNvPr>
          <p:cNvSpPr txBox="1"/>
          <p:nvPr/>
        </p:nvSpPr>
        <p:spPr>
          <a:xfrm>
            <a:off x="0" y="1370169"/>
            <a:ext cx="7596554" cy="4914615"/>
          </a:xfrm>
          <a:prstGeom prst="rect">
            <a:avLst/>
          </a:prstGeom>
          <a:noFill/>
        </p:spPr>
        <p:txBody>
          <a:bodyPr wrap="square">
            <a:spAutoFit/>
          </a:bodyPr>
          <a:lstStyle/>
          <a:p>
            <a:pPr algn="just">
              <a:lnSpc>
                <a:spcPct val="120000"/>
              </a:lnSpc>
            </a:pPr>
            <a:r>
              <a:rPr lang="vi-VN" sz="4400" b="1">
                <a:latin typeface="Palatino Linotype" panose="02040502050505030304" pitchFamily="18" charset="0"/>
              </a:rPr>
              <a:t>Vì cả ba chất này đều bị nam châm hút. </a:t>
            </a:r>
            <a:endParaRPr lang="en-US" sz="4400" b="1">
              <a:latin typeface="Palatino Linotype" panose="02040502050505030304" pitchFamily="18" charset="0"/>
            </a:endParaRPr>
          </a:p>
          <a:p>
            <a:pPr algn="just">
              <a:lnSpc>
                <a:spcPct val="120000"/>
              </a:lnSpc>
            </a:pPr>
            <a:r>
              <a:rPr lang="vi-VN" sz="4400" b="1">
                <a:latin typeface="Palatino Linotype" panose="02040502050505030304" pitchFamily="18" charset="0"/>
              </a:rPr>
              <a:t>Do đó, có thể tách cả ba chất ra cùng một lúc, nhưng không thể tách riêng biệt từng chất.</a:t>
            </a:r>
          </a:p>
        </p:txBody>
      </p:sp>
      <p:sp>
        <p:nvSpPr>
          <p:cNvPr id="7" name="Freeform: Shape 5">
            <a:extLst>
              <a:ext uri="{FF2B5EF4-FFF2-40B4-BE49-F238E27FC236}">
                <a16:creationId xmlns="" xmlns:a16="http://schemas.microsoft.com/office/drawing/2014/main" id="{E9F4D41E-558D-C00B-82C2-22B0CB8DC639}"/>
              </a:ext>
            </a:extLst>
          </p:cNvPr>
          <p:cNvSpPr/>
          <p:nvPr/>
        </p:nvSpPr>
        <p:spPr>
          <a:xfrm>
            <a:off x="58561" y="259093"/>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smtClean="0">
                <a:highlight>
                  <a:srgbClr val="FFFF00"/>
                </a:highlight>
                <a:latin typeface="Palatino Linotype" panose="02040502050505030304" pitchFamily="18" charset="0"/>
              </a:rPr>
              <a:t>Tổ 3+4</a:t>
            </a:r>
            <a:endParaRPr lang="en-US" sz="4800" b="1" kern="1200">
              <a:highlight>
                <a:srgbClr val="FFFF00"/>
              </a:highlight>
              <a:latin typeface="Palatino Linotype" panose="02040502050505030304" pitchFamily="18" charset="0"/>
            </a:endParaRPr>
          </a:p>
        </p:txBody>
      </p:sp>
    </p:spTree>
    <p:extLst>
      <p:ext uri="{BB962C8B-B14F-4D97-AF65-F5344CB8AC3E}">
        <p14:creationId xmlns="" xmlns:p14="http://schemas.microsoft.com/office/powerpoint/2010/main" val="2435862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6145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0100" y="875532"/>
            <a:ext cx="8094317" cy="584775"/>
          </a:xfrm>
          <a:prstGeom prst="rect">
            <a:avLst/>
          </a:prstGeom>
        </p:spPr>
        <p:txBody>
          <a:bodyPr wrap="square">
            <a:spAutoFit/>
          </a:bodyPr>
          <a:lstStyle/>
          <a:p>
            <a:r>
              <a:rPr lang="en-US" sz="3200" b="1" i="1" spc="-20" smtClean="0">
                <a:solidFill>
                  <a:srgbClr val="FF0000"/>
                </a:solidFill>
                <a:latin typeface="Times New Roman" panose="02020603050405020304" pitchFamily="18" charset="0"/>
                <a:ea typeface="Times New Roman" panose="02020603050405020304" pitchFamily="18" charset="0"/>
              </a:rPr>
              <a:t>Vì sao ta có thể đính một bức tranh lên bảng?</a:t>
            </a:r>
            <a:endParaRPr lang="en-US" sz="3200" b="1" i="1">
              <a:solidFill>
                <a:srgbClr val="FF0000"/>
              </a:solidFill>
            </a:endParaRPr>
          </a:p>
        </p:txBody>
      </p:sp>
      <p:pic>
        <p:nvPicPr>
          <p:cNvPr id="3" name="Picture 5" descr="Boy Thinking 1">
            <a:hlinkClick r:id="rId2" action="ppaction://hlinksldjump"/>
          </p:cNvPr>
          <p:cNvPicPr>
            <a:picLocks noChangeAspect="1" noChangeArrowheads="1"/>
          </p:cNvPicPr>
          <p:nvPr/>
        </p:nvPicPr>
        <p:blipFill>
          <a:blip r:embed="rId3"/>
          <a:srcRect/>
          <a:stretch>
            <a:fillRect/>
          </a:stretch>
        </p:blipFill>
        <p:spPr bwMode="auto">
          <a:xfrm>
            <a:off x="469900" y="291548"/>
            <a:ext cx="1600200" cy="1710290"/>
          </a:xfrm>
          <a:prstGeom prst="rect">
            <a:avLst/>
          </a:prstGeom>
          <a:noFill/>
          <a:ln w="9525">
            <a:noFill/>
            <a:miter lim="800000"/>
            <a:headEnd/>
            <a:tailEnd/>
          </a:ln>
        </p:spPr>
      </p:pic>
      <p:pic>
        <p:nvPicPr>
          <p:cNvPr id="4" name="Picture 3">
            <a:extLst>
              <a:ext uri="{FF2B5EF4-FFF2-40B4-BE49-F238E27FC236}">
                <a16:creationId xmlns="" xmlns:a16="http://schemas.microsoft.com/office/drawing/2014/main" id="{45612EC8-C7D7-BE75-CB5F-AB27AB4C8B63}"/>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070100" y="1460307"/>
            <a:ext cx="8399117" cy="51675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BCB5D2E6-4DBC-F342-8272-E9A7E5C85426}"/>
              </a:ext>
            </a:extLst>
          </p:cNvPr>
          <p:cNvPicPr>
            <a:picLocks noGrp="1" noChangeAspect="1"/>
          </p:cNvPicPr>
          <p:nvPr>
            <p:ph idx="1"/>
          </p:nvPr>
        </p:nvPicPr>
        <p:blipFill rotWithShape="1">
          <a:blip r:embed="rId2"/>
          <a:srcRect l="18540" b="8128"/>
          <a:stretch/>
        </p:blipFill>
        <p:spPr>
          <a:xfrm>
            <a:off x="601579" y="2258761"/>
            <a:ext cx="5316893" cy="3997660"/>
          </a:xfrm>
          <a:prstGeom prst="rect">
            <a:avLst/>
          </a:prstGeom>
          <a:ln>
            <a:noFill/>
          </a:ln>
          <a:effectLst>
            <a:softEdge rad="112500"/>
          </a:effectLst>
        </p:spPr>
      </p:pic>
      <p:pic>
        <p:nvPicPr>
          <p:cNvPr id="6" name="Picture 5">
            <a:extLst>
              <a:ext uri="{FF2B5EF4-FFF2-40B4-BE49-F238E27FC236}">
                <a16:creationId xmlns="" xmlns:a16="http://schemas.microsoft.com/office/drawing/2014/main" id="{9D2F28AE-F25B-814F-BDE8-454EE57E4AD6}"/>
              </a:ext>
            </a:extLst>
          </p:cNvPr>
          <p:cNvPicPr>
            <a:picLocks noChangeAspect="1"/>
          </p:cNvPicPr>
          <p:nvPr/>
        </p:nvPicPr>
        <p:blipFill>
          <a:blip r:embed="rId3">
            <a:extLst>
              <a:ext uri="{BEBA8EAE-BF5A-486C-A8C5-ECC9F3942E4B}">
                <a14:imgProps xmln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6829927" y="383673"/>
            <a:ext cx="4888832" cy="4997473"/>
          </a:xfrm>
          <a:prstGeom prst="rect">
            <a:avLst/>
          </a:prstGeom>
          <a:ln>
            <a:noFill/>
          </a:ln>
          <a:effectLst>
            <a:softEdge rad="112500"/>
          </a:effectLst>
        </p:spPr>
      </p:pic>
      <p:sp>
        <p:nvSpPr>
          <p:cNvPr id="7" name="Oval Callout 6">
            <a:extLst>
              <a:ext uri="{FF2B5EF4-FFF2-40B4-BE49-F238E27FC236}">
                <a16:creationId xmlns="" xmlns:a16="http://schemas.microsoft.com/office/drawing/2014/main" id="{96D3D0B5-3B5A-F14A-8340-6ED0DA5EC3B6}"/>
              </a:ext>
            </a:extLst>
          </p:cNvPr>
          <p:cNvSpPr/>
          <p:nvPr/>
        </p:nvSpPr>
        <p:spPr>
          <a:xfrm>
            <a:off x="2815389" y="864686"/>
            <a:ext cx="5943599" cy="3635125"/>
          </a:xfrm>
          <a:prstGeom prst="wedgeEllipseCallout">
            <a:avLst>
              <a:gd name="adj1" fmla="val -4045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các</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em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thấy</a:t>
            </a:r>
            <a:r>
              <a:rPr lang="en-US" sz="2800">
                <a:effectLst/>
                <a:latin typeface="Times New Roman" panose="02020603050405020304" pitchFamily="18" charset="0"/>
                <a:cs typeface="Times New Roman" panose="02020603050405020304" pitchFamily="18" charset="0"/>
              </a:rPr>
              <a:t> </a:t>
            </a:r>
            <a:r>
              <a:rPr lang="en-US" sz="2800" smtClean="0">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589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303971"/>
            <a:ext cx="11463130" cy="55269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6D10B7-7BF8-D948-B023-E69C601216F9}"/>
              </a:ext>
            </a:extLst>
          </p:cNvPr>
          <p:cNvSpPr>
            <a:spLocks noGrp="1"/>
          </p:cNvSpPr>
          <p:nvPr>
            <p:ph type="title"/>
          </p:nvPr>
        </p:nvSpPr>
        <p:spPr>
          <a:xfrm>
            <a:off x="364957" y="511399"/>
            <a:ext cx="7268296" cy="539367"/>
          </a:xfrm>
        </p:spPr>
        <p:txBody>
          <a:bodyPr>
            <a:normAutofit/>
          </a:bodyPr>
          <a:lstStyle/>
          <a:p>
            <a:r>
              <a:rPr lang="en-US" sz="3200" b="1" smtClean="0">
                <a:solidFill>
                  <a:srgbClr val="0070C0"/>
                </a:solidFill>
                <a:latin typeface="Times New Roman" panose="02020603050405020304" pitchFamily="18" charset="0"/>
                <a:cs typeface="Times New Roman" panose="02020603050405020304" pitchFamily="18" charset="0"/>
              </a:rPr>
              <a:t>I. Sự </a:t>
            </a:r>
            <a:r>
              <a:rPr lang="en-US" sz="3200" b="1" dirty="0" err="1">
                <a:solidFill>
                  <a:srgbClr val="0070C0"/>
                </a:solidFill>
                <a:latin typeface="Times New Roman" panose="02020603050405020304" pitchFamily="18" charset="0"/>
                <a:cs typeface="Times New Roman" panose="02020603050405020304" pitchFamily="18" charset="0"/>
              </a:rPr>
              <a:t>định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hướng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thanh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nam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châm</a:t>
            </a:r>
            <a:r>
              <a:rPr lang="en-US" sz="3200" b="1" dirty="0">
                <a:solidFill>
                  <a:srgbClr val="0070C0"/>
                </a:solidFill>
                <a:latin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8C333E23-E19E-8745-AADC-337E2CD8FA89}"/>
              </a:ext>
            </a:extLst>
          </p:cNvPr>
          <p:cNvSpPr/>
          <p:nvPr/>
        </p:nvSpPr>
        <p:spPr>
          <a:xfrm>
            <a:off x="364957" y="1540977"/>
            <a:ext cx="6324600" cy="5011949"/>
          </a:xfrm>
          <a:prstGeom prst="rect">
            <a:avLst/>
          </a:prstGeom>
        </p:spPr>
        <p:txBody>
          <a:bodyPr wrap="square">
            <a:spAutoFit/>
          </a:bodyPr>
          <a:lstStyle/>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Treo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 xmlns:a16="http://schemas.microsoft.com/office/drawing/2014/main" id="{7BB73531-6BF5-E74C-B8A4-044535815818}"/>
              </a:ext>
            </a:extLst>
          </p:cNvPr>
          <p:cNvPicPr>
            <a:picLocks noChangeAspect="1"/>
          </p:cNvPicPr>
          <p:nvPr/>
        </p:nvPicPr>
        <p:blipFill>
          <a:blip r:embed="rId2"/>
          <a:stretch>
            <a:fillRect/>
          </a:stretch>
        </p:blipFill>
        <p:spPr>
          <a:xfrm>
            <a:off x="8160714" y="1743263"/>
            <a:ext cx="3749173" cy="4313807"/>
          </a:xfrm>
          <a:prstGeom prst="rect">
            <a:avLst/>
          </a:prstGeom>
          <a:ln>
            <a:noFill/>
          </a:ln>
          <a:effectLst>
            <a:outerShdw blurRad="190500" algn="tl" rotWithShape="0">
              <a:srgbClr val="000000">
                <a:alpha val="70000"/>
              </a:srgbClr>
            </a:outerShdw>
          </a:effectLst>
        </p:spPr>
      </p:pic>
      <p:sp>
        <p:nvSpPr>
          <p:cNvPr id="6" name="TextBox 5"/>
          <p:cNvSpPr txBox="1"/>
          <p:nvPr/>
        </p:nvSpPr>
        <p:spPr>
          <a:xfrm>
            <a:off x="0" y="0"/>
            <a:ext cx="11165304"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14:  NAM </a:t>
            </a:r>
            <a:r>
              <a:rPr lang="en-US" sz="2800" b="1" dirty="0" err="1" smtClean="0">
                <a:solidFill>
                  <a:srgbClr val="FF00FF"/>
                </a:solidFill>
                <a:latin typeface="Times New Roman" pitchFamily="18" charset="0"/>
                <a:cs typeface="Times New Roman" pitchFamily="18" charset="0"/>
              </a:rPr>
              <a:t>CHÂM</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20481" name="Rectangle 1"/>
          <p:cNvSpPr>
            <a:spLocks noChangeArrowheads="1"/>
          </p:cNvSpPr>
          <p:nvPr/>
        </p:nvSpPr>
        <p:spPr bwMode="auto">
          <a:xfrm>
            <a:off x="364957" y="1017757"/>
            <a:ext cx="109231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Thí nghiệm 1: quan sát hình 14.2 SGK và thực hiện phiếu</a:t>
            </a:r>
            <a:r>
              <a:rPr kumimoji="0" lang="en-US" sz="2800" b="1" i="0" u="none" strike="noStrike" cap="none" normalizeH="0" smtClean="0">
                <a:ln>
                  <a:noFill/>
                </a:ln>
                <a:solidFill>
                  <a:schemeClr val="tx1"/>
                </a:solidFill>
                <a:effectLst/>
                <a:latin typeface="Times New Roman" pitchFamily="18" charset="0"/>
                <a:ea typeface="Calibri" pitchFamily="34" charset="0"/>
                <a:cs typeface="Times New Roman" pitchFamily="18" charset="0"/>
              </a:rPr>
              <a:t> học tập số 1</a:t>
            </a:r>
            <a:endParaRPr kumimoji="0" lang="en-US" sz="40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1"/>
                                        </p:tgtEl>
                                        <p:attrNameLst>
                                          <p:attrName>style.visibility</p:attrName>
                                        </p:attrNameLst>
                                      </p:cBhvr>
                                      <p:to>
                                        <p:strVal val="visible"/>
                                      </p:to>
                                    </p:set>
                                    <p:animEffect transition="in" filter="box(in)">
                                      <p:cBhvr>
                                        <p:cTn id="12" dur="500"/>
                                        <p:tgtEl>
                                          <p:spTgt spid="204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P spid="204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90C35F4-322A-D24B-9D02-5B2122D16577}"/>
              </a:ext>
            </a:extLst>
          </p:cNvPr>
          <p:cNvSpPr/>
          <p:nvPr/>
        </p:nvSpPr>
        <p:spPr>
          <a:xfrm>
            <a:off x="293592" y="900196"/>
            <a:ext cx="6653307" cy="954107"/>
          </a:xfrm>
          <a:prstGeom prst="rect">
            <a:avLst/>
          </a:prstGeom>
        </p:spPr>
        <p:txBody>
          <a:bodyPr wrap="square">
            <a:spAutoFit/>
          </a:bodyPr>
          <a:lstStyle/>
          <a:p>
            <a:r>
              <a:rPr lang="en-US" sz="28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dọc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nam</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 xmlns:a16="http://schemas.microsoft.com/office/drawing/2014/main" id="{3F4B194E-9469-A445-A6BE-F7FB566C0D3A}"/>
              </a:ext>
            </a:extLst>
          </p:cNvPr>
          <p:cNvSpPr>
            <a:spLocks noGrp="1"/>
          </p:cNvSpPr>
          <p:nvPr>
            <p:ph type="title"/>
          </p:nvPr>
        </p:nvSpPr>
        <p:spPr>
          <a:xfrm>
            <a:off x="255491" y="317500"/>
            <a:ext cx="7208765" cy="544596"/>
          </a:xfrm>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nam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châm</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7AC9FFD3-8888-9E40-A424-4392EB5498B6}"/>
              </a:ext>
            </a:extLst>
          </p:cNvPr>
          <p:cNvPicPr>
            <a:picLocks noChangeAspect="1"/>
          </p:cNvPicPr>
          <p:nvPr/>
        </p:nvPicPr>
        <p:blipFill>
          <a:blip r:embed="rId2"/>
          <a:stretch>
            <a:fillRect/>
          </a:stretch>
        </p:blipFill>
        <p:spPr>
          <a:xfrm>
            <a:off x="7464257" y="1356177"/>
            <a:ext cx="3749173" cy="4313807"/>
          </a:xfrm>
          <a:prstGeom prst="rect">
            <a:avLst/>
          </a:prstGeom>
          <a:ln>
            <a:noFill/>
          </a:ln>
          <a:effectLst>
            <a:outerShdw blurRad="190500" algn="tl" rotWithShape="0">
              <a:srgbClr val="000000">
                <a:alpha val="70000"/>
              </a:srgbClr>
            </a:outerShdw>
          </a:effectLst>
        </p:spPr>
      </p:pic>
      <p:sp>
        <p:nvSpPr>
          <p:cNvPr id="7" name="TextBox 6"/>
          <p:cNvSpPr txBox="1"/>
          <p:nvPr/>
        </p:nvSpPr>
        <p:spPr>
          <a:xfrm>
            <a:off x="255492" y="2758973"/>
            <a:ext cx="7073153" cy="954107"/>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err="1" smtClean="0">
                <a:solidFill>
                  <a:srgbClr val="0000FF"/>
                </a:solidFill>
                <a:latin typeface="Times New Roman" pitchFamily="18" charset="0"/>
                <a:cs typeface="Times New Roman" pitchFamily="18" charset="0"/>
              </a:rPr>
              <a:t>là</a:t>
            </a:r>
            <a:r>
              <a:rPr lang="en-US" sz="2800" smtClean="0">
                <a:solidFill>
                  <a:srgbClr val="0000FF"/>
                </a:solidFill>
                <a:latin typeface="Times New Roman" pitchFamily="18" charset="0"/>
                <a:cs typeface="Times New Roman" pitchFamily="18" charset="0"/>
              </a:rPr>
              <a:t> N (tô màu đỏ).</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235323" y="3974689"/>
            <a:ext cx="7073153" cy="1384995"/>
          </a:xfrm>
          <a:prstGeom prst="rect">
            <a:avLst/>
          </a:prstGeom>
          <a:noFill/>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hướng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hiệu</a:t>
            </a:r>
            <a:r>
              <a:rPr lang="en-US" sz="2800" dirty="0" smtClean="0">
                <a:solidFill>
                  <a:srgbClr val="0000FF"/>
                </a:solidFill>
                <a:latin typeface="Times New Roman" pitchFamily="18" charset="0"/>
                <a:cs typeface="Times New Roman" pitchFamily="18" charset="0"/>
              </a:rPr>
              <a:t> </a:t>
            </a:r>
            <a:r>
              <a:rPr lang="en-US" sz="2800" err="1" smtClean="0">
                <a:solidFill>
                  <a:srgbClr val="0000FF"/>
                </a:solidFill>
                <a:latin typeface="Times New Roman" pitchFamily="18" charset="0"/>
                <a:cs typeface="Times New Roman" pitchFamily="18" charset="0"/>
              </a:rPr>
              <a:t>là</a:t>
            </a:r>
            <a:r>
              <a:rPr lang="en-US" sz="2800" smtClean="0">
                <a:solidFill>
                  <a:srgbClr val="0000FF"/>
                </a:solidFill>
                <a:latin typeface="Times New Roman" pitchFamily="18" charset="0"/>
                <a:cs typeface="Times New Roman" pitchFamily="18" charset="0"/>
              </a:rPr>
              <a:t> S (tô màu xanh).</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7843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 aspire e1 431\Downloads\cau-hoi-thao-luan-3-trang-91-khtn-7-chan-troi-133827.png"/>
          <p:cNvPicPr>
            <a:picLocks noGrp="1" noChangeAspect="1" noChangeArrowheads="1"/>
          </p:cNvPicPr>
          <p:nvPr>
            <p:ph idx="1"/>
          </p:nvPr>
        </p:nvPicPr>
        <p:blipFill>
          <a:blip r:embed="rId2"/>
          <a:srcRect b="10157"/>
          <a:stretch>
            <a:fillRect/>
          </a:stretch>
        </p:blipFill>
        <p:spPr bwMode="auto">
          <a:xfrm>
            <a:off x="1921565" y="751815"/>
            <a:ext cx="6453809" cy="3909392"/>
          </a:xfrm>
          <a:prstGeom prst="rect">
            <a:avLst/>
          </a:prstGeom>
          <a:noFill/>
        </p:spPr>
      </p:pic>
      <p:sp>
        <p:nvSpPr>
          <p:cNvPr id="5" name="TextBox 4"/>
          <p:cNvSpPr txBox="1"/>
          <p:nvPr/>
        </p:nvSpPr>
        <p:spPr>
          <a:xfrm>
            <a:off x="611354" y="228595"/>
            <a:ext cx="7073153" cy="523220"/>
          </a:xfrm>
          <a:prstGeom prst="rect">
            <a:avLst/>
          </a:prstGeom>
          <a:noFill/>
        </p:spPr>
        <p:txBody>
          <a:bodyPr wrap="square">
            <a:spAutoFit/>
          </a:bodyPr>
          <a:lstStyle/>
          <a:p>
            <a:pPr algn="just">
              <a:defRPr/>
            </a:pPr>
            <a:r>
              <a:rPr lang="en-US" sz="2800" b="1" i="1" smtClean="0">
                <a:solidFill>
                  <a:srgbClr val="0000FF"/>
                </a:solidFill>
                <a:latin typeface="Times New Roman" pitchFamily="18" charset="0"/>
                <a:cs typeface="Times New Roman" pitchFamily="18" charset="0"/>
              </a:rPr>
              <a:t>Đọc tên các nam châm có trong hình vẽ?</a:t>
            </a:r>
            <a:endParaRPr lang="en-US" sz="2800" b="1" i="1" dirty="0">
              <a:solidFill>
                <a:srgbClr val="0000FF"/>
              </a:solidFill>
              <a:latin typeface="Times New Roman" pitchFamily="18" charset="0"/>
              <a:cs typeface="Times New Roman" pitchFamily="18" charset="0"/>
            </a:endParaRPr>
          </a:p>
        </p:txBody>
      </p:sp>
      <p:sp>
        <p:nvSpPr>
          <p:cNvPr id="6" name="Rectangle 5">
            <a:extLst>
              <a:ext uri="{FF2B5EF4-FFF2-40B4-BE49-F238E27FC236}">
                <a16:creationId xmlns="" xmlns:a16="http://schemas.microsoft.com/office/drawing/2014/main" id="{8B9A2570-A629-6B45-B163-5B64830A5753}"/>
              </a:ext>
            </a:extLst>
          </p:cNvPr>
          <p:cNvSpPr/>
          <p:nvPr/>
        </p:nvSpPr>
        <p:spPr>
          <a:xfrm>
            <a:off x="977900" y="4661207"/>
            <a:ext cx="6096000" cy="1938992"/>
          </a:xfrm>
          <a:prstGeom prst="rect">
            <a:avLst/>
          </a:prstGeom>
        </p:spPr>
        <p:txBody>
          <a:bodyPr>
            <a:spAutoFit/>
          </a:bodyPr>
          <a:lstStyle/>
          <a:p>
            <a:pPr>
              <a:spcBef>
                <a:spcPts val="400"/>
              </a:spcBef>
              <a:spcAft>
                <a:spcPts val="400"/>
              </a:spcAft>
            </a:pPr>
            <a:r>
              <a:rPr lang="en-US" sz="240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latin typeface="Times New Roman" panose="02020603050405020304" pitchFamily="18" charset="0"/>
                <a:ea typeface="Calibri" panose="020F0502020204030204" pitchFamily="34" charset="0"/>
                <a:cs typeface="Times New Roman" panose="02020603050405020304" pitchFamily="18" charset="0"/>
              </a:rPr>
              <a:t> 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swinging, device, gauge&#10;&#10;Description automatically generated">
            <a:extLst>
              <a:ext uri="{FF2B5EF4-FFF2-40B4-BE49-F238E27FC236}">
                <a16:creationId xmlns="" xmlns:a16="http://schemas.microsoft.com/office/drawing/2014/main" id="{F9A71458-7F55-1D45-123A-96473873E80F}"/>
              </a:ext>
            </a:extLst>
          </p:cNvPr>
          <p:cNvPicPr>
            <a:picLocks noChangeAspect="1"/>
          </p:cNvPicPr>
          <p:nvPr/>
        </p:nvPicPr>
        <p:blipFill>
          <a:blip r:embed="rId2"/>
          <a:stretch>
            <a:fillRect/>
          </a:stretch>
        </p:blipFill>
        <p:spPr>
          <a:xfrm>
            <a:off x="0" y="1259829"/>
            <a:ext cx="7418366" cy="3612422"/>
          </a:xfrm>
          <a:prstGeom prst="rect">
            <a:avLst/>
          </a:prstGeom>
        </p:spPr>
      </p:pic>
      <p:sp>
        <p:nvSpPr>
          <p:cNvPr id="13" name="TextBox 12">
            <a:extLst>
              <a:ext uri="{FF2B5EF4-FFF2-40B4-BE49-F238E27FC236}">
                <a16:creationId xmlns="" xmlns:a16="http://schemas.microsoft.com/office/drawing/2014/main" id="{1673706F-3689-F2AA-D6D5-0D0F4217F8E5}"/>
              </a:ext>
            </a:extLst>
          </p:cNvPr>
          <p:cNvSpPr txBox="1"/>
          <p:nvPr/>
        </p:nvSpPr>
        <p:spPr>
          <a:xfrm>
            <a:off x="0" y="4872251"/>
            <a:ext cx="7418366" cy="1815882"/>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- 2 thanh nam châm thẳng (đánh dấu A, B)</a:t>
            </a:r>
          </a:p>
          <a:p>
            <a:r>
              <a:rPr lang="en-US" sz="2800">
                <a:latin typeface="Times New Roman" panose="02020603050405020304" pitchFamily="18" charset="0"/>
                <a:cs typeface="Times New Roman" panose="02020603050405020304" pitchFamily="18" charset="0"/>
              </a:rPr>
              <a:t>- Giá đỡ</a:t>
            </a:r>
          </a:p>
          <a:p>
            <a:r>
              <a:rPr lang="en-US" sz="2800">
                <a:latin typeface="Times New Roman" panose="02020603050405020304" pitchFamily="18" charset="0"/>
                <a:cs typeface="Times New Roman" panose="02020603050405020304" pitchFamily="18" charset="0"/>
              </a:rPr>
              <a:t>- Sợi dây mảnh</a:t>
            </a:r>
          </a:p>
        </p:txBody>
      </p:sp>
      <p:sp>
        <p:nvSpPr>
          <p:cNvPr id="14" name="TextBox 13">
            <a:extLst>
              <a:ext uri="{FF2B5EF4-FFF2-40B4-BE49-F238E27FC236}">
                <a16:creationId xmlns="" xmlns:a16="http://schemas.microsoft.com/office/drawing/2014/main" id="{63591B1B-F1E0-49B4-C62D-5370CA49F490}"/>
              </a:ext>
            </a:extLst>
          </p:cNvPr>
          <p:cNvSpPr txBox="1"/>
          <p:nvPr/>
        </p:nvSpPr>
        <p:spPr>
          <a:xfrm>
            <a:off x="7418366" y="1186479"/>
            <a:ext cx="4773634" cy="5262979"/>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Treo nam châm A lên giá đỡ bằng sợi dây mảnh.</a:t>
            </a:r>
          </a:p>
          <a:p>
            <a:r>
              <a:rPr lang="en-US" sz="2800">
                <a:latin typeface="Times New Roman" panose="02020603050405020304" pitchFamily="18" charset="0"/>
                <a:cs typeface="Times New Roman" panose="02020603050405020304" pitchFamily="18" charset="0"/>
              </a:rPr>
              <a:t>2. Khi nam châm A nằm cân bằng:</a:t>
            </a:r>
          </a:p>
          <a:p>
            <a:r>
              <a:rPr lang="en-US" sz="2800">
                <a:latin typeface="Times New Roman" panose="02020603050405020304" pitchFamily="18" charset="0"/>
                <a:cs typeface="Times New Roman" panose="02020603050405020304" pitchFamily="18" charset="0"/>
              </a:rPr>
              <a:t>- Đưa cực từ Bắc của nam châm B lại gần cực từ Bắc của nam châm A.</a:t>
            </a:r>
          </a:p>
          <a:p>
            <a:r>
              <a:rPr lang="en-US" sz="2800">
                <a:latin typeface="Times New Roman" panose="02020603050405020304" pitchFamily="18" charset="0"/>
                <a:cs typeface="Times New Roman" panose="02020603050405020304" pitchFamily="18" charset="0"/>
              </a:rPr>
              <a:t>- Đưa cực từ Nam của nam châm B lại gần cực từ Bắc của nam châm A</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1640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fade">
                                      <p:cBhvr>
                                        <p:cTn id="41" dur="500"/>
                                        <p:tgtEl>
                                          <p:spTgt spid="14">
                                            <p:txEl>
                                              <p:pRg st="2" end="2"/>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Effect transition="in" filter="fade">
                                      <p:cBhvr>
                                        <p:cTn id="45" dur="500"/>
                                        <p:tgtEl>
                                          <p:spTgt spid="14">
                                            <p:txEl>
                                              <p:pRg st="3" end="3"/>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fade">
                                      <p:cBhvr>
                                        <p:cTn id="4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450</TotalTime>
  <Words>1260</Words>
  <Application>Microsoft Office PowerPoint</Application>
  <PresentationFormat>Custom</PresentationFormat>
  <Paragraphs>130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I. Sự định hướng của thanh nam châm. </vt:lpstr>
      <vt:lpstr>I. Sự định hướng của thanh nam châm.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acer aspire e1 431</cp:lastModifiedBy>
  <cp:revision>67</cp:revision>
  <dcterms:created xsi:type="dcterms:W3CDTF">2022-07-16T08:29:34Z</dcterms:created>
  <dcterms:modified xsi:type="dcterms:W3CDTF">2023-02-02T00:31:38Z</dcterms:modified>
</cp:coreProperties>
</file>