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16"/>
  </p:notesMasterIdLst>
  <p:sldIdLst>
    <p:sldId id="293" r:id="rId2"/>
    <p:sldId id="329" r:id="rId3"/>
    <p:sldId id="299" r:id="rId4"/>
    <p:sldId id="331" r:id="rId5"/>
    <p:sldId id="302" r:id="rId6"/>
    <p:sldId id="303" r:id="rId7"/>
    <p:sldId id="310" r:id="rId8"/>
    <p:sldId id="327" r:id="rId9"/>
    <p:sldId id="328" r:id="rId10"/>
    <p:sldId id="332" r:id="rId11"/>
    <p:sldId id="290" r:id="rId12"/>
    <p:sldId id="304" r:id="rId13"/>
    <p:sldId id="305" r:id="rId14"/>
    <p:sldId id="33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74" d="100"/>
          <a:sy n="74" d="100"/>
        </p:scale>
        <p:origin x="-552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7E621-B8B7-4DD8-87D3-89E4B563AC6E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DF20A-717F-4D4C-B1F0-69687205B5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9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0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81348-C329-4190-995C-758421D3B6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405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0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3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085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17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0506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80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2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5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2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2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1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2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4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9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3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98A9E-EC74-47B1-A973-94E1467BF156}" type="datetimeFigureOut">
              <a:rPr lang="en-US" smtClean="0"/>
              <a:pPr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567287-E25F-4158-B19A-60C491070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1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4.png"/><Relationship Id="rId3" Type="http://schemas.openxmlformats.org/officeDocument/2006/relationships/tags" Target="../tags/tag3.xml"/><Relationship Id="rId21" Type="http://schemas.openxmlformats.org/officeDocument/2006/relationships/image" Target="../media/image7.png"/><Relationship Id="rId7" Type="http://schemas.openxmlformats.org/officeDocument/2006/relationships/tags" Target="../tags/tag7.xml"/><Relationship Id="rId12" Type="http://schemas.openxmlformats.org/officeDocument/2006/relationships/audio" Target="../media/media2.mp3"/><Relationship Id="rId17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media" Target="../media/media2.mp3"/><Relationship Id="rId5" Type="http://schemas.openxmlformats.org/officeDocument/2006/relationships/tags" Target="../tags/tag5.xml"/><Relationship Id="rId15" Type="http://schemas.openxmlformats.org/officeDocument/2006/relationships/image" Target="../media/image1.jpeg"/><Relationship Id="rId23" Type="http://schemas.openxmlformats.org/officeDocument/2006/relationships/image" Target="../media/image9.png"/><Relationship Id="rId10" Type="http://schemas.microsoft.com/office/2007/relationships/media" Target="../media/media1.mp3"/><Relationship Id="rId19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audio" Target="NULL" TargetMode="External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bg 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5" y="751232"/>
            <a:ext cx="12192000" cy="6705599"/>
          </a:xfrm>
          <a:prstGeom prst="rect">
            <a:avLst/>
          </a:prstGeom>
        </p:spPr>
      </p:pic>
      <p:pic>
        <p:nvPicPr>
          <p:cNvPr id="3" name="PA_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35741" r="76042" b="33519"/>
          <a:stretch>
            <a:fillRect/>
          </a:stretch>
        </p:blipFill>
        <p:spPr>
          <a:xfrm>
            <a:off x="1412225" y="2533650"/>
            <a:ext cx="1409700" cy="1581150"/>
          </a:xfrm>
          <a:prstGeom prst="rect">
            <a:avLst/>
          </a:prstGeom>
        </p:spPr>
      </p:pic>
      <p:pic>
        <p:nvPicPr>
          <p:cNvPr id="4" name="PA_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259" r="56875" b="50556"/>
          <a:stretch>
            <a:fillRect/>
          </a:stretch>
        </p:blipFill>
        <p:spPr>
          <a:xfrm>
            <a:off x="3305176" y="1209675"/>
            <a:ext cx="2162175" cy="2066925"/>
          </a:xfrm>
          <a:prstGeom prst="rect">
            <a:avLst/>
          </a:prstGeom>
        </p:spPr>
      </p:pic>
      <p:pic>
        <p:nvPicPr>
          <p:cNvPr id="5" name="PA_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407" r="44479" b="52037"/>
          <a:stretch>
            <a:fillRect/>
          </a:stretch>
        </p:blipFill>
        <p:spPr>
          <a:xfrm>
            <a:off x="4943476" y="1066800"/>
            <a:ext cx="1647825" cy="2085975"/>
          </a:xfrm>
          <a:prstGeom prst="rect">
            <a:avLst/>
          </a:prstGeom>
        </p:spPr>
      </p:pic>
      <p:pic>
        <p:nvPicPr>
          <p:cNvPr id="6" name="PA_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5926" r="33646" b="54630"/>
          <a:stretch>
            <a:fillRect/>
          </a:stretch>
        </p:blipFill>
        <p:spPr>
          <a:xfrm>
            <a:off x="6315075" y="1447800"/>
            <a:ext cx="1276350" cy="1514475"/>
          </a:xfrm>
          <a:prstGeom prst="rect">
            <a:avLst/>
          </a:prstGeom>
        </p:spPr>
      </p:pic>
      <p:pic>
        <p:nvPicPr>
          <p:cNvPr id="8" name="PA_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27408" r="7708" b="42222"/>
          <a:stretch>
            <a:fillRect/>
          </a:stretch>
        </p:blipFill>
        <p:spPr>
          <a:xfrm>
            <a:off x="8686800" y="1866900"/>
            <a:ext cx="1276350" cy="1562100"/>
          </a:xfrm>
          <a:prstGeom prst="rect">
            <a:avLst/>
          </a:prstGeom>
        </p:spPr>
      </p:pic>
      <p:pic>
        <p:nvPicPr>
          <p:cNvPr id="7" name="PA_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0" t="14444" r="19688" b="50000"/>
          <a:stretch>
            <a:fillRect/>
          </a:stretch>
        </p:blipFill>
        <p:spPr>
          <a:xfrm>
            <a:off x="7353301" y="1371600"/>
            <a:ext cx="1514475" cy="1828800"/>
          </a:xfrm>
          <a:prstGeom prst="rect">
            <a:avLst/>
          </a:prstGeom>
        </p:spPr>
      </p:pic>
      <p:pic>
        <p:nvPicPr>
          <p:cNvPr id="9" name="PA_kids_shadow" hidden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24" name="PA_少儿歌曲 - 幼儿园里朋友多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320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335000" y="-1390650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27672" y="3317529"/>
            <a:ext cx="7574830" cy="256224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405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05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XIN </a:t>
            </a:r>
            <a:r>
              <a:rPr lang="en-US" sz="4050" b="1" dirty="0">
                <a:ln w="0"/>
                <a:solidFill>
                  <a:schemeClr val="accent1"/>
                </a:solidFill>
              </a:rPr>
              <a:t>CHÀO</a:t>
            </a:r>
            <a:r>
              <a:rPr lang="en-US" sz="40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CÁC </a:t>
            </a:r>
            <a:r>
              <a:rPr lang="en-US" sz="405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 </a:t>
            </a:r>
          </a:p>
          <a:p>
            <a:pPr algn="ctr"/>
            <a:r>
              <a:rPr lang="en-US" sz="405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CÙNG QUÝ THẦY CÔ </a:t>
            </a:r>
          </a:p>
          <a:p>
            <a:pPr algn="ctr"/>
            <a:r>
              <a:rPr lang="en-US" sz="405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THAM DỰ TIẾT HỌC HÔM NAY</a:t>
            </a:r>
            <a:endParaRPr lang="en-US" sz="40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14225" y="278271"/>
            <a:ext cx="409631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TRƯỜNG  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THCS </a:t>
            </a:r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CÁT HANH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ChimVanhKhuyen-NguyetHang-XuanNghi_4eqm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052924" y="54201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28600"/>
            <a:ext cx="10668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800" dirty="0">
              <a:solidFill>
                <a:srgbClr val="116AB1"/>
              </a:solidFill>
              <a:latin typeface="+mj-lt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ĐÁNH GIÁ KẾT QUẢ HỌC TẬP</a:t>
            </a:r>
            <a:endParaRPr lang="vi-VN" sz="54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2209800"/>
            <a:ext cx="10668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800" dirty="0">
              <a:solidFill>
                <a:srgbClr val="116AB1"/>
              </a:solidFill>
              <a:latin typeface="+mj-lt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Hoàn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thành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sản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phẩm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chia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sẻ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sản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j-lt"/>
              </a:rPr>
              <a:t>phẩm</a:t>
            </a:r>
            <a:r>
              <a:rPr lang="en-US" sz="54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5400" b="1" i="0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93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81000"/>
            <a:ext cx="8686800" cy="5486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331652"/>
            <a:ext cx="1547813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7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1-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005">
            <a:off x="7240836" y="4353467"/>
            <a:ext cx="3294267" cy="274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-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192" y="5218414"/>
            <a:ext cx="1815808" cy="163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1" y="0"/>
            <a:ext cx="9525000" cy="42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-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005">
            <a:off x="7240836" y="4353467"/>
            <a:ext cx="3294267" cy="274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-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192" y="5218414"/>
            <a:ext cx="1815808" cy="163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0"/>
            <a:ext cx="10134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267" y="1601789"/>
            <a:ext cx="899584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5" descr="tiger_flap_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50443">
            <a:off x="9971618" y="506414"/>
            <a:ext cx="98636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5" descr="tiger_flap_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5822">
            <a:off x="9848851" y="2627314"/>
            <a:ext cx="132926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5" descr="tiger_flap_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5216">
            <a:off x="5880101" y="3648075"/>
            <a:ext cx="14859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5" descr="tiger_flap_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50443">
            <a:off x="2571751" y="4810125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5" descr="tiger_flap_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5647">
            <a:off x="7514167" y="0"/>
            <a:ext cx="683684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5" descr="tiger_flap_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58309">
            <a:off x="10041467" y="5264151"/>
            <a:ext cx="95673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" descr="Firework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1" y="1752600"/>
            <a:ext cx="19007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 descr="Firework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1"/>
            <a:ext cx="19304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6" descr="Fireworks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1295400"/>
            <a:ext cx="17399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7" descr="Fireworks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95250"/>
            <a:ext cx="17399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8" descr="Firework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33400"/>
            <a:ext cx="19007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9" descr="Firework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685800"/>
            <a:ext cx="19007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0" descr="Firework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04801"/>
            <a:ext cx="19304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1" descr="Fireworks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8200"/>
            <a:ext cx="17399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/>
          <p:nvPr/>
        </p:nvSpPr>
        <p:spPr>
          <a:xfrm>
            <a:off x="666326" y="648336"/>
            <a:ext cx="10615508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hangingPunct="0">
              <a:defRPr/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63500" dir="2700000" sx="101000" sy="10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Cảm ơn quý thầy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63500" dir="2700000" sx="101000" sy="10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cô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63500" dir="2700000" sx="101000" sy="10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 </a:t>
            </a:r>
            <a:endParaRPr lang="en-US" sz="6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63500" dir="2700000" sx="101000" sy="101000" algn="tl" rotWithShape="0">
                  <a:schemeClr val="accent2">
                    <a:lumMod val="50000"/>
                  </a:schemeClr>
                </a:outerShdw>
              </a:effectLst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63500" dir="2700000" sx="101000" sy="10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đến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63500" dir="2700000" sx="101000" sy="10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 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63500" dir="2700000" sx="101000" sy="10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dự giờ</a:t>
            </a:r>
          </a:p>
        </p:txBody>
      </p:sp>
      <p:sp>
        <p:nvSpPr>
          <p:cNvPr id="8" name="Rectangle 1"/>
          <p:cNvSpPr/>
          <p:nvPr/>
        </p:nvSpPr>
        <p:spPr>
          <a:xfrm>
            <a:off x="946997" y="2971800"/>
            <a:ext cx="10615507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hangingPunct="0">
              <a:defRPr/>
            </a:pPr>
            <a:r>
              <a:rPr lang="en-US" sz="66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Chào </a:t>
            </a:r>
            <a:r>
              <a:rPr lang="en-US" sz="6600" b="1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các</a:t>
            </a:r>
            <a:r>
              <a:rPr lang="en-US" sz="66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 </a:t>
            </a:r>
            <a:r>
              <a:rPr lang="en-US" sz="6600" b="1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em</a:t>
            </a:r>
            <a:r>
              <a:rPr lang="en-US" sz="66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 học sinh</a:t>
            </a:r>
          </a:p>
          <a:p>
            <a:pPr algn="ctr" eaLnBrk="0" hangingPunct="0">
              <a:defRPr/>
            </a:pPr>
            <a:r>
              <a:rPr lang="en-US" sz="66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chúc </a:t>
            </a:r>
            <a:r>
              <a:rPr lang="en-US" sz="6600" b="1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các</a:t>
            </a:r>
            <a:r>
              <a:rPr lang="en-US" sz="66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 </a:t>
            </a:r>
            <a:r>
              <a:rPr lang="en-US" sz="6600" b="1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em</a:t>
            </a:r>
            <a:r>
              <a:rPr lang="en-US" sz="6600" b="1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r="2700000" sx="1000" sy="1000" algn="tl" rotWithShape="0">
                    <a:schemeClr val="accent2">
                      <a:lumMod val="50000"/>
                    </a:schemeClr>
                  </a:outerShdw>
                </a:effectLst>
                <a:latin typeface="Arial" pitchFamily="34" charset="0"/>
              </a:rPr>
              <a:t> học tốt</a:t>
            </a:r>
          </a:p>
        </p:txBody>
      </p:sp>
    </p:spTree>
    <p:extLst>
      <p:ext uri="{BB962C8B-B14F-4D97-AF65-F5344CB8AC3E}">
        <p14:creationId xmlns:p14="http://schemas.microsoft.com/office/powerpoint/2010/main" val="1367557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ownloads\Untitl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12039600" cy="6858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5198" y="35868"/>
            <a:ext cx="1676400" cy="8382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Chủ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đề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3195" y="189639"/>
            <a:ext cx="3147015" cy="5847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 SẢN MĨ THUẬT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1153180"/>
            <a:ext cx="1028709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003E6C"/>
                </a:solidFill>
              </a:rPr>
              <a:t>BÀI 6 </a:t>
            </a:r>
          </a:p>
          <a:p>
            <a:pPr algn="ctr"/>
            <a:r>
              <a:rPr lang="en-US" sz="4000" b="1" spc="50" dirty="0" smtClean="0">
                <a:ln w="11430"/>
                <a:solidFill>
                  <a:srgbClr val="003E6C"/>
                </a:solidFill>
              </a:rPr>
              <a:t>TÌM HIỂU NGHỆ THUẬT TẠO HÌNH </a:t>
            </a:r>
          </a:p>
          <a:p>
            <a:pPr algn="ctr"/>
            <a:r>
              <a:rPr lang="en-US" sz="4000" b="1" spc="50" dirty="0" smtClean="0">
                <a:ln w="11430"/>
                <a:solidFill>
                  <a:srgbClr val="003E6C"/>
                </a:solidFill>
              </a:rPr>
              <a:t>TRUNG ĐẠI THẾ GIỚI ( </a:t>
            </a:r>
            <a:r>
              <a:rPr lang="en-US" sz="4000" b="1" spc="50" dirty="0" smtClean="0">
                <a:ln w="11430"/>
                <a:solidFill>
                  <a:srgbClr val="003E6C"/>
                </a:solidFill>
              </a:rPr>
              <a:t>TIÊP THEO</a:t>
            </a:r>
            <a:r>
              <a:rPr lang="en-US" sz="4000" b="1" spc="50" dirty="0" smtClean="0">
                <a:ln w="11430"/>
                <a:solidFill>
                  <a:srgbClr val="003E6C"/>
                </a:solidFill>
              </a:rPr>
              <a:t>)</a:t>
            </a:r>
            <a:endParaRPr lang="en-US" sz="4000" b="1" spc="50" dirty="0">
              <a:ln w="11430"/>
              <a:solidFill>
                <a:srgbClr val="003E6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30451"/>
            <a:ext cx="2282652" cy="29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4" y="3230450"/>
            <a:ext cx="3060192" cy="266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6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2" y="693762"/>
            <a:ext cx="5700115" cy="51430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83" y="4370486"/>
            <a:ext cx="282527" cy="3784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43" y="3174679"/>
            <a:ext cx="487122" cy="6524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29" y="1004961"/>
            <a:ext cx="1472900" cy="19729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5361" y="3175338"/>
            <a:ext cx="4579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2.Thực hành</a:t>
            </a:r>
          </a:p>
        </p:txBody>
      </p:sp>
    </p:spTree>
    <p:extLst>
      <p:ext uri="{BB962C8B-B14F-4D97-AF65-F5344CB8AC3E}">
        <p14:creationId xmlns:p14="http://schemas.microsoft.com/office/powerpoint/2010/main" val="36743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219200"/>
            <a:ext cx="10668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800" dirty="0">
              <a:solidFill>
                <a:srgbClr val="116AB1"/>
              </a:solidFill>
              <a:latin typeface="+mj-lt"/>
            </a:endParaRPr>
          </a:p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Em hãy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nhắc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thực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hành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: </a:t>
            </a:r>
          </a:p>
          <a:p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1</a:t>
            </a:r>
          </a:p>
          <a:p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 2</a:t>
            </a:r>
            <a:endParaRPr lang="vi-VN" sz="5400" b="0" i="0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3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871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"/>
            <a:ext cx="11353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219200"/>
            <a:ext cx="1066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solidFill>
                <a:srgbClr val="116AB1"/>
              </a:solidFill>
              <a:latin typeface="+mj-lt"/>
            </a:endParaRP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Em hãy vẽ hoặc in họa tiết lên 1 sản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(có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thể là hình vuông ,chữ nhật, đường diềm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lọ hoa,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khối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hộp….) dựa theo hoa văn, mô típ trang trí của một phong cách nghệ thuật trung đại thế giới.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+mj-lt"/>
              </a:rPr>
              <a:t>Yêu cầu: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+mj-lt"/>
              </a:rPr>
              <a:t>Sử dụng họa tiết, hình nhân vật, màu sắc và bố cục giống như phong cách tạo hình nghệ thuật trung đại.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+mj-lt"/>
              </a:rPr>
              <a:t>Tham khảo một số hình ảnh trong thực tế để có thêm ý tưởng cho cách vẽ mô phỏng theo tạo hình nghệ thuật trung đại thế giới.</a:t>
            </a:r>
            <a:endParaRPr lang="vi-VN" sz="2800" b="0" i="0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32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28600"/>
            <a:ext cx="51054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429000"/>
            <a:ext cx="5105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76600"/>
            <a:ext cx="5410200" cy="419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90" y="228600"/>
            <a:ext cx="5410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3465956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56" y="152399"/>
            <a:ext cx="3588689" cy="3276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5" y="3515033"/>
            <a:ext cx="7239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904" y="233516"/>
            <a:ext cx="4724400" cy="65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1717</TotalTime>
  <Words>202</Words>
  <Application>Microsoft Office PowerPoint</Application>
  <PresentationFormat>Custom</PresentationFormat>
  <Paragraphs>31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</dc:title>
  <dc:creator>Admin</dc:creator>
  <cp:lastModifiedBy>Admin</cp:lastModifiedBy>
  <cp:revision>130</cp:revision>
  <dcterms:created xsi:type="dcterms:W3CDTF">2021-08-24T14:56:17Z</dcterms:created>
  <dcterms:modified xsi:type="dcterms:W3CDTF">2024-11-22T01:59:01Z</dcterms:modified>
</cp:coreProperties>
</file>