
<file path=[Content_Types].xml><?xml version="1.0" encoding="utf-8"?>
<Types xmlns="http://schemas.openxmlformats.org/package/2006/content-types">
  <Default Extension="jpeg" ContentType="image/jpeg"/>
  <Default Extension="JPG" ContentType="image/.jpg"/>
  <Default Extension="vml" ContentType="application/vnd.openxmlformats-officedocument.vmlDrawing"/>
  <Default Extension="bin" ContentType="application/vnd.openxmlformats-officedocument.oleObject"/>
  <Default Extension="wav" ContentType="audio/x-wav"/>
  <Default Extension="png" ContentType="image/png"/>
  <Default Extension="gif" ContentType="image/gif"/>
  <Default Extension="wdp" ContentType="image/vnd.ms-photo"/>
  <Default Extension="wmf" ContentType="image/x-wm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63" r:id="rId3"/>
    <p:sldId id="284" r:id="rId5"/>
    <p:sldId id="307" r:id="rId6"/>
    <p:sldId id="288" r:id="rId7"/>
    <p:sldId id="290" r:id="rId8"/>
    <p:sldId id="285" r:id="rId9"/>
    <p:sldId id="293" r:id="rId10"/>
    <p:sldId id="291" r:id="rId11"/>
    <p:sldId id="292" r:id="rId12"/>
    <p:sldId id="308" r:id="rId13"/>
    <p:sldId id="294" r:id="rId14"/>
    <p:sldId id="311" r:id="rId15"/>
    <p:sldId id="297" r:id="rId16"/>
    <p:sldId id="300" r:id="rId17"/>
    <p:sldId id="265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5" r:id="rId26"/>
    <p:sldId id="302" r:id="rId27"/>
    <p:sldId id="301" r:id="rId28"/>
    <p:sldId id="303" r:id="rId29"/>
    <p:sldId id="315" r:id="rId30"/>
    <p:sldId id="278" r:id="rId31"/>
    <p:sldId id="304" r:id="rId32"/>
    <p:sldId id="313" r:id="rId33"/>
    <p:sldId id="314" r:id="rId34"/>
    <p:sldId id="283" r:id="rId3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27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í Nguyễn" initials="TN" lastIdx="4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65" d="100"/>
          <a:sy n="65" d="100"/>
        </p:scale>
        <p:origin x="978" y="60"/>
      </p:cViewPr>
      <p:guideLst>
        <p:guide orient="horz" pos="2127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9" Type="http://schemas.openxmlformats.org/officeDocument/2006/relationships/commentAuthors" Target="commentAuthors.xml"/><Relationship Id="rId38" Type="http://schemas.openxmlformats.org/officeDocument/2006/relationships/tableStyles" Target="tableStyles.xml"/><Relationship Id="rId37" Type="http://schemas.openxmlformats.org/officeDocument/2006/relationships/viewProps" Target="viewProps.xml"/><Relationship Id="rId36" Type="http://schemas.openxmlformats.org/officeDocument/2006/relationships/presProps" Target="presProps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7-03T15:21:40.704" idx="4">
    <p:pos x="10" y="10"/>
    <p:text/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7-03T15:21:40.704" idx="4">
    <p:pos x="10" y="10"/>
    <p:text/>
  </p:cm>
</p:cmLst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3FEA9D-1300-432C-BC2B-5BCB5E3F5F40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58ED00-DD12-4184-A9E8-9E28133B093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38760DC-1039-4D24-B963-C74CE4DE5E6B}" type="slidenum">
              <a:rPr lang="en-US" altLang="vi-VN" smtClean="0">
                <a:solidFill>
                  <a:srgbClr val="000000"/>
                </a:solidFill>
                <a:latin typeface="Arial" panose="020B0604020202020204" pitchFamily="34" charset="0"/>
              </a:rPr>
            </a:fld>
            <a:endParaRPr lang="en-US" altLang="vi-VN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49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950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/>
            <a:endParaRPr lang="vi-VN" altLang="vi-V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58ED00-DD12-4184-A9E8-9E28133B093B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94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endParaRPr lang="en-US" altLang="en-US"/>
          </a:p>
        </p:txBody>
      </p:sp>
      <p:sp>
        <p:nvSpPr>
          <p:cNvPr id="1894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D5572A0-3720-4E39-83B0-6C21EC148FBD}" type="slidenum">
              <a:rPr lang="en-US" altLang="en-US" sz="1200" smtClean="0">
                <a:solidFill>
                  <a:srgbClr val="000000"/>
                </a:solidFill>
              </a:rPr>
            </a:fld>
            <a:endParaRPr lang="en-US" alt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D7E1B-10CA-41EA-912C-19D727B1D85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87AAA-C9DA-460D-8DA7-6B97D925D5CC}" type="slidenum">
              <a:rPr lang="en-US" smtClean="0"/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D7E1B-10CA-41EA-912C-19D727B1D85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87AAA-C9DA-460D-8DA7-6B97D925D5CC}" type="slidenum">
              <a:rPr lang="en-US" smtClean="0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D7E1B-10CA-41EA-912C-19D727B1D85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87AAA-C9DA-460D-8DA7-6B97D925D5CC}" type="slidenum">
              <a:rPr lang="en-US" smtClean="0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1"/>
            <a:ext cx="8229600" cy="4525963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1"/>
          </a:xfrm>
        </p:spPr>
        <p:txBody>
          <a:bodyPr wrap="square" lIns="68580" tIns="34290" rIns="68580" bIns="34290" numCol="1" compatLnSpc="1"/>
          <a:lstStyle>
            <a:lvl1pPr>
              <a:defRPr smtClean="0">
                <a:latin typeface="Arial" panose="020B0604020202020204" pitchFamily="34" charset="0"/>
              </a:defRPr>
            </a:lvl1pPr>
          </a:lstStyle>
          <a:p>
            <a:fld id="{B1888C48-62AF-453C-AA65-C82E57AB03EA}" type="datetime8">
              <a:rPr lang="en-US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1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Lê Thị Mai Ngọc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1"/>
          </a:xfrm>
        </p:spPr>
        <p:txBody>
          <a:bodyPr/>
          <a:lstStyle>
            <a:lvl1pPr>
              <a:defRPr/>
            </a:lvl1pPr>
          </a:lstStyle>
          <a:p>
            <a:fld id="{4AE4E0CA-8A88-4FB6-A788-13E4035A6B41}" type="slidenum">
              <a:rPr lang="en-US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D7E1B-10CA-41EA-912C-19D727B1D85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87AAA-C9DA-460D-8DA7-6B97D925D5CC}" type="slidenum">
              <a:rPr lang="en-US" smtClean="0"/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D7E1B-10CA-41EA-912C-19D727B1D85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87AAA-C9DA-460D-8DA7-6B97D925D5CC}" type="slidenum">
              <a:rPr lang="en-US" smtClean="0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D7E1B-10CA-41EA-912C-19D727B1D852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87AAA-C9DA-460D-8DA7-6B97D925D5CC}" type="slidenum">
              <a:rPr lang="en-US" smtClean="0"/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anose="02040502050405020303" pitchFamily="18" charset="0"/>
              <a:buNone/>
            </a:pPr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D7E1B-10CA-41EA-912C-19D727B1D852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87AAA-C9DA-460D-8DA7-6B97D925D5CC}" type="slidenum">
              <a:rPr lang="en-US" smtClean="0"/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D7E1B-10CA-41EA-912C-19D727B1D852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87AAA-C9DA-460D-8DA7-6B97D925D5CC}" type="slidenum">
              <a:rPr lang="en-US" smtClean="0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D7E1B-10CA-41EA-912C-19D727B1D852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87AAA-C9DA-460D-8DA7-6B97D925D5CC}" type="slidenum">
              <a:rPr lang="en-US" smtClean="0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D7E1B-10CA-41EA-912C-19D727B1D852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87AAA-C9DA-460D-8DA7-6B97D925D5CC}" type="slidenum">
              <a:rPr lang="en-US" smtClean="0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 showMasterSp="0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anose="02040502050405020303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D7E1B-10CA-41EA-912C-19D727B1D852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87AAA-C9DA-460D-8DA7-6B97D925D5CC}" type="slidenum">
              <a:rPr lang="en-US" smtClean="0"/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33ED7E1B-10CA-41EA-912C-19D727B1D85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6587AAA-C9DA-460D-8DA7-6B97D925D5CC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anose="02040502050405020303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90015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335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625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.png"/><Relationship Id="rId3" Type="http://schemas.microsoft.com/office/2007/relationships/media" Target="file:///D:\My%20Music\nhac%20quoc%20te\Cherry%20cherry%20lady%20-%20Copy.wma" TargetMode="External"/><Relationship Id="rId2" Type="http://schemas.openxmlformats.org/officeDocument/2006/relationships/audio" Target="file:///D:\My%20Music\nhac%20quoc%20te\Cherry%20cherry%20lady%20-%20Copy.wma" TargetMode="Externa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0.png"/><Relationship Id="rId3" Type="http://schemas.microsoft.com/office/2007/relationships/media" Target="../media/media1.mp4"/><Relationship Id="rId2" Type="http://schemas.openxmlformats.org/officeDocument/2006/relationships/video" Target="../media/media1.mp4"/><Relationship Id="rId1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2.GIF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2.GIF"/><Relationship Id="rId1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image" Target="../media/image16.GIF"/><Relationship Id="rId8" Type="http://schemas.openxmlformats.org/officeDocument/2006/relationships/image" Target="../media/image15.GIF"/><Relationship Id="rId7" Type="http://schemas.openxmlformats.org/officeDocument/2006/relationships/slide" Target="slide23.xml"/><Relationship Id="rId6" Type="http://schemas.openxmlformats.org/officeDocument/2006/relationships/slide" Target="slide22.xml"/><Relationship Id="rId5" Type="http://schemas.openxmlformats.org/officeDocument/2006/relationships/slide" Target="slide21.xml"/><Relationship Id="rId4" Type="http://schemas.openxmlformats.org/officeDocument/2006/relationships/slide" Target="slide20.xml"/><Relationship Id="rId3" Type="http://schemas.openxmlformats.org/officeDocument/2006/relationships/slide" Target="slide19.xml"/><Relationship Id="rId2" Type="http://schemas.openxmlformats.org/officeDocument/2006/relationships/slide" Target="slide18.xml"/><Relationship Id="rId16" Type="http://schemas.openxmlformats.org/officeDocument/2006/relationships/slideLayout" Target="../slideLayouts/slideLayout2.xml"/><Relationship Id="rId15" Type="http://schemas.openxmlformats.org/officeDocument/2006/relationships/slide" Target="slide24.xml"/><Relationship Id="rId14" Type="http://schemas.openxmlformats.org/officeDocument/2006/relationships/slide" Target="slide28.xml"/><Relationship Id="rId13" Type="http://schemas.openxmlformats.org/officeDocument/2006/relationships/image" Target="../media/image18.png"/><Relationship Id="rId12" Type="http://schemas.microsoft.com/office/2007/relationships/media" Target="../media/audio1.wav"/><Relationship Id="rId11" Type="http://schemas.openxmlformats.org/officeDocument/2006/relationships/audio" Target="../media/audio1.wav"/><Relationship Id="rId10" Type="http://schemas.openxmlformats.org/officeDocument/2006/relationships/image" Target="../media/image17.GIF"/><Relationship Id="rId1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image" Target="../media/image27.png"/><Relationship Id="rId8" Type="http://schemas.openxmlformats.org/officeDocument/2006/relationships/image" Target="../media/image26.png"/><Relationship Id="rId7" Type="http://schemas.openxmlformats.org/officeDocument/2006/relationships/image" Target="../media/image25.png"/><Relationship Id="rId6" Type="http://schemas.microsoft.com/office/2007/relationships/hdphoto" Target="../media/image24.wdp"/><Relationship Id="rId5" Type="http://schemas.openxmlformats.org/officeDocument/2006/relationships/image" Target="../media/image23.png"/><Relationship Id="rId4" Type="http://schemas.microsoft.com/office/2007/relationships/hdphoto" Target="../media/image22.wdp"/><Relationship Id="rId3" Type="http://schemas.openxmlformats.org/officeDocument/2006/relationships/image" Target="../media/image21.png"/><Relationship Id="rId2" Type="http://schemas.microsoft.com/office/2007/relationships/hdphoto" Target="../media/image20.wdp"/><Relationship Id="rId14" Type="http://schemas.openxmlformats.org/officeDocument/2006/relationships/slideLayout" Target="../slideLayouts/slideLayout1.xml"/><Relationship Id="rId13" Type="http://schemas.openxmlformats.org/officeDocument/2006/relationships/audio" Target="../media/audio4.wav"/><Relationship Id="rId12" Type="http://schemas.openxmlformats.org/officeDocument/2006/relationships/audio" Target="../media/audio3.wav"/><Relationship Id="rId11" Type="http://schemas.openxmlformats.org/officeDocument/2006/relationships/audio" Target="../media/audio2.wav"/><Relationship Id="rId10" Type="http://schemas.openxmlformats.org/officeDocument/2006/relationships/slide" Target="slide17.xml"/><Relationship Id="rId1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image" Target="../media/image28.png"/><Relationship Id="rId8" Type="http://schemas.openxmlformats.org/officeDocument/2006/relationships/image" Target="../media/image26.png"/><Relationship Id="rId7" Type="http://schemas.openxmlformats.org/officeDocument/2006/relationships/image" Target="../media/image27.png"/><Relationship Id="rId6" Type="http://schemas.microsoft.com/office/2007/relationships/hdphoto" Target="../media/image24.wdp"/><Relationship Id="rId5" Type="http://schemas.openxmlformats.org/officeDocument/2006/relationships/image" Target="../media/image23.png"/><Relationship Id="rId4" Type="http://schemas.microsoft.com/office/2007/relationships/hdphoto" Target="../media/image22.wdp"/><Relationship Id="rId3" Type="http://schemas.openxmlformats.org/officeDocument/2006/relationships/image" Target="../media/image21.png"/><Relationship Id="rId2" Type="http://schemas.microsoft.com/office/2007/relationships/hdphoto" Target="../media/image20.wdp"/><Relationship Id="rId14" Type="http://schemas.openxmlformats.org/officeDocument/2006/relationships/slideLayout" Target="../slideLayouts/slideLayout1.xml"/><Relationship Id="rId13" Type="http://schemas.openxmlformats.org/officeDocument/2006/relationships/audio" Target="../media/audio3.wav"/><Relationship Id="rId12" Type="http://schemas.openxmlformats.org/officeDocument/2006/relationships/audio" Target="../media/audio4.wav"/><Relationship Id="rId11" Type="http://schemas.openxmlformats.org/officeDocument/2006/relationships/audio" Target="../media/audio2.wav"/><Relationship Id="rId10" Type="http://schemas.openxmlformats.org/officeDocument/2006/relationships/slide" Target="slide17.xml"/><Relationship Id="rId1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image" Target="../media/image27.png"/><Relationship Id="rId8" Type="http://schemas.openxmlformats.org/officeDocument/2006/relationships/image" Target="../media/image26.png"/><Relationship Id="rId7" Type="http://schemas.openxmlformats.org/officeDocument/2006/relationships/image" Target="../media/image25.png"/><Relationship Id="rId6" Type="http://schemas.microsoft.com/office/2007/relationships/hdphoto" Target="../media/image24.wdp"/><Relationship Id="rId5" Type="http://schemas.openxmlformats.org/officeDocument/2006/relationships/image" Target="../media/image23.png"/><Relationship Id="rId4" Type="http://schemas.microsoft.com/office/2007/relationships/hdphoto" Target="../media/image22.wdp"/><Relationship Id="rId3" Type="http://schemas.openxmlformats.org/officeDocument/2006/relationships/image" Target="../media/image21.png"/><Relationship Id="rId2" Type="http://schemas.microsoft.com/office/2007/relationships/hdphoto" Target="../media/image20.wdp"/><Relationship Id="rId14" Type="http://schemas.openxmlformats.org/officeDocument/2006/relationships/slideLayout" Target="../slideLayouts/slideLayout1.xml"/><Relationship Id="rId13" Type="http://schemas.openxmlformats.org/officeDocument/2006/relationships/audio" Target="../media/audio4.wav"/><Relationship Id="rId12" Type="http://schemas.openxmlformats.org/officeDocument/2006/relationships/audio" Target="../media/audio3.wav"/><Relationship Id="rId11" Type="http://schemas.openxmlformats.org/officeDocument/2006/relationships/audio" Target="../media/audio2.wav"/><Relationship Id="rId10" Type="http://schemas.openxmlformats.org/officeDocument/2006/relationships/slide" Target="slide17.xml"/><Relationship Id="rId1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slide" Target="slide17.xml"/><Relationship Id="rId8" Type="http://schemas.openxmlformats.org/officeDocument/2006/relationships/image" Target="../media/image28.png"/><Relationship Id="rId7" Type="http://schemas.openxmlformats.org/officeDocument/2006/relationships/image" Target="../media/image27.png"/><Relationship Id="rId6" Type="http://schemas.microsoft.com/office/2007/relationships/hdphoto" Target="../media/image24.wdp"/><Relationship Id="rId5" Type="http://schemas.openxmlformats.org/officeDocument/2006/relationships/image" Target="../media/image23.png"/><Relationship Id="rId4" Type="http://schemas.microsoft.com/office/2007/relationships/hdphoto" Target="../media/image22.wdp"/><Relationship Id="rId3" Type="http://schemas.openxmlformats.org/officeDocument/2006/relationships/image" Target="../media/image21.png"/><Relationship Id="rId2" Type="http://schemas.microsoft.com/office/2007/relationships/hdphoto" Target="../media/image20.wdp"/><Relationship Id="rId13" Type="http://schemas.openxmlformats.org/officeDocument/2006/relationships/slideLayout" Target="../slideLayouts/slideLayout1.xml"/><Relationship Id="rId12" Type="http://schemas.openxmlformats.org/officeDocument/2006/relationships/audio" Target="../media/audio3.wav"/><Relationship Id="rId11" Type="http://schemas.openxmlformats.org/officeDocument/2006/relationships/audio" Target="../media/audio4.wav"/><Relationship Id="rId10" Type="http://schemas.openxmlformats.org/officeDocument/2006/relationships/audio" Target="../media/audio2.wav"/><Relationship Id="rId1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image" Target="../media/image28.png"/><Relationship Id="rId8" Type="http://schemas.openxmlformats.org/officeDocument/2006/relationships/image" Target="../media/image26.png"/><Relationship Id="rId7" Type="http://schemas.openxmlformats.org/officeDocument/2006/relationships/image" Target="../media/image27.png"/><Relationship Id="rId6" Type="http://schemas.microsoft.com/office/2007/relationships/hdphoto" Target="../media/image24.wdp"/><Relationship Id="rId5" Type="http://schemas.openxmlformats.org/officeDocument/2006/relationships/image" Target="../media/image23.png"/><Relationship Id="rId4" Type="http://schemas.microsoft.com/office/2007/relationships/hdphoto" Target="../media/image22.wdp"/><Relationship Id="rId3" Type="http://schemas.openxmlformats.org/officeDocument/2006/relationships/image" Target="../media/image21.png"/><Relationship Id="rId2" Type="http://schemas.microsoft.com/office/2007/relationships/hdphoto" Target="../media/image20.wdp"/><Relationship Id="rId14" Type="http://schemas.openxmlformats.org/officeDocument/2006/relationships/slideLayout" Target="../slideLayouts/slideLayout1.xml"/><Relationship Id="rId13" Type="http://schemas.openxmlformats.org/officeDocument/2006/relationships/audio" Target="../media/audio3.wav"/><Relationship Id="rId12" Type="http://schemas.openxmlformats.org/officeDocument/2006/relationships/audio" Target="../media/audio4.wav"/><Relationship Id="rId11" Type="http://schemas.openxmlformats.org/officeDocument/2006/relationships/audio" Target="../media/audio2.wav"/><Relationship Id="rId10" Type="http://schemas.openxmlformats.org/officeDocument/2006/relationships/slide" Target="slide17.xml"/><Relationship Id="rId1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image" Target="../media/image28.png"/><Relationship Id="rId8" Type="http://schemas.openxmlformats.org/officeDocument/2006/relationships/image" Target="../media/image26.png"/><Relationship Id="rId7" Type="http://schemas.openxmlformats.org/officeDocument/2006/relationships/image" Target="../media/image27.png"/><Relationship Id="rId6" Type="http://schemas.microsoft.com/office/2007/relationships/hdphoto" Target="../media/image24.wdp"/><Relationship Id="rId5" Type="http://schemas.openxmlformats.org/officeDocument/2006/relationships/image" Target="../media/image23.png"/><Relationship Id="rId4" Type="http://schemas.microsoft.com/office/2007/relationships/hdphoto" Target="../media/image22.wdp"/><Relationship Id="rId3" Type="http://schemas.openxmlformats.org/officeDocument/2006/relationships/image" Target="../media/image21.png"/><Relationship Id="rId2" Type="http://schemas.microsoft.com/office/2007/relationships/hdphoto" Target="../media/image20.wdp"/><Relationship Id="rId14" Type="http://schemas.openxmlformats.org/officeDocument/2006/relationships/slideLayout" Target="../slideLayouts/slideLayout1.xml"/><Relationship Id="rId13" Type="http://schemas.openxmlformats.org/officeDocument/2006/relationships/audio" Target="../media/audio3.wav"/><Relationship Id="rId12" Type="http://schemas.openxmlformats.org/officeDocument/2006/relationships/audio" Target="../media/audio4.wav"/><Relationship Id="rId11" Type="http://schemas.openxmlformats.org/officeDocument/2006/relationships/audio" Target="../media/audio2.wav"/><Relationship Id="rId10" Type="http://schemas.openxmlformats.org/officeDocument/2006/relationships/slide" Target="slide17.xml"/><Relationship Id="rId1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0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5" Type="http://schemas.openxmlformats.org/officeDocument/2006/relationships/vmlDrawing" Target="../drawings/vmlDrawing1.v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2.wmf"/><Relationship Id="rId2" Type="http://schemas.openxmlformats.org/officeDocument/2006/relationships/oleObject" Target="../embeddings/oleObject1.bin"/><Relationship Id="rId1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1" Type="http://schemas.openxmlformats.org/officeDocument/2006/relationships/image" Target="../media/image3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1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2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2" name="Picture 2" descr="EJ1450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Cherry cherry lady - Copy.wma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6172200"/>
            <a:ext cx="228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WordArt 5" descr="5%"/>
          <p:cNvSpPr>
            <a:spLocks noChangeArrowheads="1" noChangeShapeType="1" noTextEdit="1"/>
          </p:cNvSpPr>
          <p:nvPr/>
        </p:nvSpPr>
        <p:spPr bwMode="auto">
          <a:xfrm>
            <a:off x="2161903" y="4052939"/>
            <a:ext cx="4820195" cy="2439827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712663"/>
              </a:avLst>
            </a:prstTxWarp>
            <a:scene3d>
              <a:camera prst="legacyPerspectiveFront">
                <a:rot lat="20099957" lon="20099957" rev="0"/>
              </a:camera>
              <a:lightRig rig="legacyFlat2" dir="t"/>
            </a:scene3d>
            <a:sp3d extrusionH="430200" prstMaterial="legacyMatte">
              <a:extrusionClr>
                <a:srgbClr val="FFCCFF"/>
              </a:extrusionClr>
              <a:contourClr>
                <a:srgbClr val="B00429"/>
              </a:contourClr>
            </a:sp3d>
          </a:bodyPr>
          <a:lstStyle/>
          <a:p>
            <a:pPr algn="ctr"/>
            <a:r>
              <a:rPr lang="en-US" sz="4400" b="1" kern="10" dirty="0" smtClean="0">
                <a:ln w="9525">
                  <a:round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KÍNH CHÀO </a:t>
            </a:r>
            <a:endParaRPr lang="en-US" sz="4400" b="1" kern="10" dirty="0" smtClean="0">
              <a:ln w="9525">
                <a:round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400" b="1" kern="10" dirty="0" smtClean="0">
                <a:ln w="9525">
                  <a:round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QUÝ THẦY CÔ GIÁO</a:t>
            </a:r>
            <a:endParaRPr lang="en-US" sz="4400" b="1" kern="10" dirty="0" smtClean="0">
              <a:ln w="9525">
                <a:round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400" b="1" kern="10" dirty="0" smtClean="0">
                <a:ln w="9525">
                  <a:round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 EM</a:t>
            </a:r>
            <a:endParaRPr lang="en-US" sz="4400" b="1" kern="10" dirty="0">
              <a:ln w="9525">
                <a:round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0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24533" fill="hold"/>
                                        <p:tgtEl>
                                          <p:spTgt spid="30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9"/>
                  </p:tgtEl>
                </p:cond>
              </p:nextCondLst>
            </p:seq>
            <p:audio>
              <p:cMediaNode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" y="2819400"/>
            <a:ext cx="8534400" cy="1282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nl-NL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II. Hiệu suất phản </a:t>
            </a:r>
            <a:r>
              <a:rPr lang="nl-NL" sz="36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ứng</a:t>
            </a:r>
            <a:endParaRPr lang="en-US" sz="3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nl-NL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 phản ứng hết và chất phản ứng </a:t>
            </a:r>
            <a:r>
              <a:rPr lang="nl-NL" sz="36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dư</a:t>
            </a:r>
            <a:endParaRPr lang="en-US" sz="3600" dirty="0">
              <a:latin typeface="VNI Times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1"/>
          <p:cNvSpPr/>
          <p:nvPr/>
        </p:nvSpPr>
        <p:spPr>
          <a:xfrm>
            <a:off x="228600" y="1600200"/>
            <a:ext cx="8382000" cy="1081405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nl-NL" sz="2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I.  </a:t>
            </a:r>
            <a:r>
              <a:rPr lang="nl-NL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Xác định khối lượng, số mol của các chất phản ứng và sản phẩm trong phản ứng hóa học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3662045" y="59055"/>
            <a:ext cx="19767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vi-VN" alt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5</a:t>
            </a:r>
            <a:endParaRPr lang="vi-VN" alt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763270" y="945515"/>
            <a:ext cx="8380730" cy="5835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vi-VN" altLang="en-US" sz="3200" b="1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</a:rPr>
              <a:t>TÍNH THEO PHƯƠNG TRÌNH HÓA HỌC</a:t>
            </a:r>
            <a:endParaRPr lang="vi-VN" altLang="en-US" sz="3200" b="1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76200" y="-2540"/>
            <a:ext cx="4557395" cy="4051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nl-NL" sz="2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 </a:t>
            </a:r>
            <a:r>
              <a:rPr lang="nl-NL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1:</a:t>
            </a:r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 </a:t>
            </a:r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sát sơ đồ mô tả số lượng phân tử chất trước và sau phản ứng để xác định trước phản ứng có bao nhiêu phân tử H</a:t>
            </a:r>
            <a:r>
              <a:rPr lang="nl-NL" sz="2800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và bao nhiêu phân tử O</a:t>
            </a:r>
            <a:r>
              <a:rPr lang="nl-NL" sz="2800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 </a:t>
            </a:r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tham gia phản ứng, sau phản ứng phân tử nào còn dư, phân tử nào phản ứng hết?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/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04" t="38483" r="39263" b="25599"/>
          <a:stretch>
            <a:fillRect/>
          </a:stretch>
        </p:blipFill>
        <p:spPr bwMode="auto">
          <a:xfrm>
            <a:off x="4495800" y="-19548"/>
            <a:ext cx="4648200" cy="4362948"/>
          </a:xfrm>
          <a:prstGeom prst="rect">
            <a:avLst/>
          </a:prstGeom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-62230" y="4608195"/>
            <a:ext cx="6513195" cy="221234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sz="2800" b="1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2: </a:t>
            </a:r>
            <a:r>
              <a:rPr lang="vi-VN" sz="28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Đốt cháy 1 mol khí hydrogen trong 0,4 mol khí oxygen đến khi phản ứng xảy ra hoàn toàn. Cho biết chất nào còn dư sau phản ứng.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5 phút đếm ngược nhạc vui vẻ hào hứng cho hoạt động nhó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629400" y="5169408"/>
            <a:ext cx="1836627" cy="15108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4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41910" y="76200"/>
            <a:ext cx="9185910" cy="13646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sz="2400" b="1" dirty="0" err="1" smtClean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400" b="1" dirty="0" smtClean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2: </a:t>
            </a:r>
            <a:r>
              <a:rPr lang="vi-VN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Đốt cháy 1 mol khí hydrogen trong 0,4 mol khí oxygen đến khi phản ứng xảy ra hoàn toàn. Cho biết chất nào còn dư sau phản ứng</a:t>
            </a:r>
            <a:r>
              <a:rPr lang="vi-VN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/>
              <p:cNvSpPr/>
              <p:nvPr/>
            </p:nvSpPr>
            <p:spPr>
              <a:xfrm>
                <a:off x="304800" y="2001859"/>
                <a:ext cx="8534400" cy="6718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800" dirty="0" err="1" smtClean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Phương</a:t>
                </a:r>
                <a:r>
                  <a:rPr lang="en-US" sz="2800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trình</a:t>
                </a:r>
                <a:r>
                  <a:rPr 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hoá</a:t>
                </a:r>
                <a:r>
                  <a:rPr 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học</a:t>
                </a:r>
                <a:r>
                  <a:rPr 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: </a:t>
                </a:r>
                <a:r>
                  <a:rPr lang="vi-VN" alt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        </a:t>
                </a:r>
                <a:r>
                  <a:rPr 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 2H</a:t>
                </a:r>
                <a:r>
                  <a:rPr lang="en-US" sz="2800" baseline="-25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2</a:t>
                </a:r>
                <a:r>
                  <a:rPr 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    +   O</a:t>
                </a:r>
                <a:r>
                  <a:rPr lang="en-US" sz="2800" baseline="-25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2</a:t>
                </a:r>
                <a:r>
                  <a:rPr 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    </a:t>
                </a:r>
                <a14:m>
                  <m:oMath xmlns:m="http://schemas.openxmlformats.org/officeDocument/2006/math">
                    <m:limUpp>
                      <m:limUppPr>
                        <m:ctrlPr>
                          <a:rPr 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limUppPr>
                      <m:e>
                        <m:r>
                          <a:rPr 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→</m:t>
                        </m:r>
                      </m:e>
                      <m:lim>
                        <m:sSup>
                          <m:sSupPr>
                            <m:ctrlPr>
                              <a:rPr lang="en-US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en-US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0</m:t>
                            </m:r>
                          </m:sup>
                        </m:sSup>
                      </m:lim>
                    </m:limUpp>
                  </m:oMath>
                </a14:m>
                <a:r>
                  <a:rPr 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      2H</a:t>
                </a:r>
                <a:r>
                  <a:rPr lang="en-US" sz="2800" baseline="-25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2</a:t>
                </a:r>
                <a:r>
                  <a:rPr 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O</a:t>
                </a:r>
                <a:endParaRPr lang="en-US" sz="2800" dirty="0"/>
              </a:p>
            </p:txBody>
          </p:sp>
        </mc:Choice>
        <mc:Fallback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2001859"/>
                <a:ext cx="8534400" cy="671830"/>
              </a:xfrm>
              <a:prstGeom prst="rect">
                <a:avLst/>
              </a:prstGeom>
              <a:blipFill rotWithShape="1">
                <a:blip r:embed="rId1"/>
                <a:stretch>
                  <a:fillRect t="-50" b="-2974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/>
          <p:cNvSpPr/>
          <p:nvPr/>
        </p:nvSpPr>
        <p:spPr>
          <a:xfrm>
            <a:off x="495300" y="2826909"/>
            <a:ext cx="8458200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                  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2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         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1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              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04800" y="3376653"/>
            <a:ext cx="8342671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Ban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                    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1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            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0,4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            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  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mol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57200" y="3845003"/>
            <a:ext cx="8686800" cy="586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                      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0,8      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    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0,4 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   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0,8 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mol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95300" y="4614289"/>
            <a:ext cx="8420100" cy="586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               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     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0,2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        0           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0,8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  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mol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39097" y="5486400"/>
            <a:ext cx="4956806" cy="5878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en-US" sz="2800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0,2 mol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10" grpId="0"/>
      <p:bldP spid="11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4295" y="2819400"/>
            <a:ext cx="9069705" cy="4305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nl-NL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II. Hiệu suất phản ứng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nl-NL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 phản ứng hết và chất phản ứng dư</a:t>
            </a:r>
            <a:endParaRPr lang="en-US" sz="2800" dirty="0">
              <a:latin typeface="VNI Times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algn="just">
              <a:lnSpc>
                <a:spcPct val="115000"/>
              </a:lnSpc>
              <a:spcAft>
                <a:spcPts val="0"/>
              </a:spcAft>
            </a:pPr>
            <a:r>
              <a:rPr lang="vi-VN" altLang="nl-NL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nl-NL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 phản ứng hết là chất không còn khi phản ứng kết thúc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algn="just">
              <a:lnSpc>
                <a:spcPct val="115000"/>
              </a:lnSpc>
              <a:spcAft>
                <a:spcPts val="0"/>
              </a:spcAft>
            </a:pPr>
            <a:r>
              <a:rPr lang="vi-VN" altLang="nl-NL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nl-NL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 phản ứng dư là chất còn lại sau khi kết thúc phản ứng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algn="just">
              <a:lnSpc>
                <a:spcPct val="115000"/>
              </a:lnSpc>
              <a:spcAft>
                <a:spcPts val="0"/>
              </a:spcAft>
            </a:pPr>
            <a:r>
              <a:rPr lang="vi-VN" altLang="nl-NL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nl-NL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Lượng chất sản phẩm tạo thành được tính theo chất phản ứng hết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algn="just">
              <a:lnSpc>
                <a:spcPct val="115000"/>
              </a:lnSpc>
              <a:spcAft>
                <a:spcPts val="0"/>
              </a:spcAft>
            </a:pPr>
            <a:r>
              <a:rPr lang="nl-NL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Tổng hợp 5000 ảnh động tuyển chọn cực đẹp cho Powerpoint | CTU - Diễn đàn  Sinh viên Đại học Cần Thơ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52400" y="152400"/>
            <a:ext cx="1600200" cy="122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1"/>
          <p:cNvSpPr/>
          <p:nvPr/>
        </p:nvSpPr>
        <p:spPr>
          <a:xfrm>
            <a:off x="228600" y="1600200"/>
            <a:ext cx="8382000" cy="1081405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nl-NL" sz="2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I.  </a:t>
            </a:r>
            <a:r>
              <a:rPr lang="nl-NL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Xác định khối lượng, số mol của các chất phản ứng và sản phẩm trong phản ứng hóa học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3662045" y="59055"/>
            <a:ext cx="19767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vi-VN" alt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5</a:t>
            </a:r>
            <a:endParaRPr lang="vi-VN" alt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1525270" y="869315"/>
            <a:ext cx="8380730" cy="5835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vi-VN" altLang="en-US" sz="3200" b="1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</a:rPr>
              <a:t>TÍNH THEO PHƯƠNG TRÌNH HÓA HỌC</a:t>
            </a:r>
            <a:endParaRPr lang="vi-VN" altLang="en-US" sz="3200" b="1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7200" y="228600"/>
            <a:ext cx="8382000" cy="25699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5" algn="just">
              <a:lnSpc>
                <a:spcPct val="115000"/>
              </a:lnSpc>
            </a:pPr>
            <a:r>
              <a:rPr lang="nl-NL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II. Hiệu suất phản ứng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5" algn="just">
              <a:lnSpc>
                <a:spcPct val="115000"/>
              </a:lnSpc>
            </a:pPr>
            <a:r>
              <a:rPr lang="nl-NL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Hiệu suất phản ứng 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vi-VN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Hiệu suất phản ứng 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kí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 )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tỉ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giữa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lượng sản phẩm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 tế và lượng sản phẩm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lí thuyết. 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ctangle 5"/>
              <p:cNvSpPr/>
              <p:nvPr/>
            </p:nvSpPr>
            <p:spPr>
              <a:xfrm>
                <a:off x="1371600" y="2798534"/>
                <a:ext cx="5925185" cy="13963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nl-NL" sz="2800" b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Công </a:t>
                </a:r>
                <a:r>
                  <a:rPr lang="nl-NL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thức tính hiệu suất phản </a:t>
                </a:r>
                <a:r>
                  <a:rPr lang="nl-NL" sz="2800" b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ứng</a:t>
                </a:r>
                <a:endParaRPr lang="vi-VN" sz="28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𝑯</m:t>
                      </m:r>
                      <m:r>
                        <a:rPr lang="en-US" sz="2800" b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8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𝒎</m:t>
                              </m:r>
                            </m:e>
                            <m:sub>
                              <m:r>
                                <a:rPr lang="en-US" sz="28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𝒕𝒕</m:t>
                              </m:r>
                              <m:r>
                                <a:rPr lang="en-US" sz="2800" b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r>
                                <a:rPr lang="en-US" sz="28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  <m:r>
                                <a:rPr lang="en-US" sz="2800" b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r>
                                <a:rPr lang="en-US" sz="2800" b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𝟏𝟎𝟎</m:t>
                              </m:r>
                            </m:sub>
                          </m:sSub>
                          <m:r>
                            <a:rPr lang="en-US" sz="2800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num>
                        <m:den>
                          <m:sSub>
                            <m:sSubPr>
                              <m:ctrlPr>
                                <a:rPr lang="en-US" sz="28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𝒎</m:t>
                              </m:r>
                            </m:e>
                            <m:sub>
                              <m:r>
                                <a:rPr lang="en-US" sz="28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𝒍𝒕</m:t>
                              </m:r>
                            </m:sub>
                          </m:sSub>
                        </m:den>
                      </m:f>
                      <m:d>
                        <m:dPr>
                          <m:ctrlPr>
                            <a:rPr lang="en-US" sz="28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%</m:t>
                          </m:r>
                        </m:e>
                      </m:d>
                    </m:oMath>
                  </m:oMathPara>
                </a14:m>
                <a:endParaRPr lang="en-US" sz="2800" b="1" dirty="0">
                  <a:solidFill>
                    <a:srgbClr val="FF0000"/>
                  </a:solidFill>
                  <a:latin typeface="Cambria Math" panose="02040503050406030204" pitchFamily="18" charset="0"/>
                  <a:cs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600" y="2798534"/>
                <a:ext cx="5925185" cy="1396365"/>
              </a:xfrm>
              <a:prstGeom prst="rect">
                <a:avLst/>
              </a:prstGeom>
              <a:blipFill rotWithShape="1">
                <a:blip r:embed="rId1"/>
                <a:stretch>
                  <a:fillRect t="-6" r="-129" b="6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/>
          <p:cNvSpPr/>
          <p:nvPr/>
        </p:nvSpPr>
        <p:spPr>
          <a:xfrm>
            <a:off x="127635" y="4029710"/>
            <a:ext cx="9017000" cy="22453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algn="just">
              <a:spcAft>
                <a:spcPts val="0"/>
              </a:spcAft>
            </a:pP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spcAft>
                <a:spcPts val="0"/>
              </a:spcAft>
            </a:pP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</a:t>
            </a:r>
            <a:r>
              <a:rPr lang="en-US" sz="2800" baseline="-25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khối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lượng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(g)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spcAft>
                <a:spcPts val="0"/>
              </a:spcAft>
            </a:pP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</a:t>
            </a:r>
            <a:r>
              <a:rPr lang="en-US" sz="2800" baseline="-25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lt</a:t>
            </a:r>
            <a:r>
              <a:rPr lang="en-US" sz="2800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khối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lượng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(g)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lí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thuyết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spcAft>
                <a:spcPts val="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suất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phản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(%)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(0% </a:t>
            </a:r>
            <a:r>
              <a:rPr lang="vi-VN" altLang="en-US" sz="2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≤ 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 </a:t>
            </a:r>
            <a:r>
              <a:rPr lang="vi-VN" altLang="en-US" sz="2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≤ </a:t>
            </a:r>
            <a:r>
              <a:rPr lang="vi-VN" altLang="en-US" sz="2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100%) 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9" name="Picture 2" descr="Tổng hợp 5000 ảnh động tuyển chọn cực đẹp cho Powerpoint | CTU - Diễn đàn  Sinh viên Đại học Cần Thơ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4793" y="228600"/>
            <a:ext cx="1295400" cy="931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609600"/>
            <a:ext cx="4302711" cy="11430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LUYỆN TẬP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16046" y="1905000"/>
            <a:ext cx="487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TRẮC NGHIỆM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2514600" y="1734664"/>
            <a:ext cx="3276600" cy="882119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 CHƠI</a:t>
            </a:r>
            <a:endParaRPr lang="en-US" sz="36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52400"/>
            <a:ext cx="6172200" cy="1894362"/>
          </a:xfrm>
        </p:spPr>
        <p:txBody>
          <a:bodyPr>
            <a:normAutofit/>
          </a:bodyPr>
          <a:lstStyle/>
          <a:p>
            <a:pPr marL="182880" indent="0">
              <a:buNone/>
            </a:pPr>
            <a:r>
              <a:rPr lang="en-US" sz="4400" dirty="0" smtClean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VÒNG </a:t>
            </a:r>
            <a:r>
              <a:rPr lang="en-US" sz="4400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QUAY MAY MẮN</a:t>
            </a:r>
            <a:endParaRPr lang="en-US" sz="4400" dirty="0">
              <a:ln>
                <a:solidFill>
                  <a:schemeClr val="accent1">
                    <a:lumMod val="50000"/>
                  </a:schemeClr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33400" y="2582147"/>
            <a:ext cx="830580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quay may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/>
          <p:cNvGrpSpPr/>
          <p:nvPr/>
        </p:nvGrpSpPr>
        <p:grpSpPr>
          <a:xfrm>
            <a:off x="4133566" y="890465"/>
            <a:ext cx="4266478" cy="4200433"/>
            <a:chOff x="5425622" y="292790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156509"/>
              <a:ext cx="2025648" cy="9022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7" y="2184872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5" y="1153584"/>
              <a:ext cx="2025648" cy="9022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18947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1" y="352466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7" y="4380220"/>
              <a:ext cx="2025648" cy="9022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5" y="4387460"/>
              <a:ext cx="2025648" cy="9022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55617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8054688" y="2495656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6965768" y="5878287"/>
            <a:ext cx="2028009" cy="849085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ounded Rectangle 25">
            <a:hlinkClick r:id="rId2" action="ppaction://hlinksldjump"/>
          </p:cNvPr>
          <p:cNvSpPr/>
          <p:nvPr/>
        </p:nvSpPr>
        <p:spPr>
          <a:xfrm>
            <a:off x="543605" y="2186976"/>
            <a:ext cx="1003266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kumimoji="0" lang="vi-VN" sz="4400" b="1" i="0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ounded Rectangle 26">
            <a:hlinkClick r:id="rId3" action="ppaction://hlinksldjump"/>
          </p:cNvPr>
          <p:cNvSpPr/>
          <p:nvPr/>
        </p:nvSpPr>
        <p:spPr>
          <a:xfrm>
            <a:off x="1766792" y="2186976"/>
            <a:ext cx="1003266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ounded Rectangle 27">
            <a:hlinkClick r:id="rId4" action="ppaction://hlinksldjump"/>
          </p:cNvPr>
          <p:cNvSpPr/>
          <p:nvPr/>
        </p:nvSpPr>
        <p:spPr>
          <a:xfrm>
            <a:off x="2890229" y="2186976"/>
            <a:ext cx="1003266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Rounded Rectangle 34">
            <a:hlinkClick r:id="rId5" action="ppaction://hlinksldjump"/>
          </p:cNvPr>
          <p:cNvSpPr/>
          <p:nvPr/>
        </p:nvSpPr>
        <p:spPr>
          <a:xfrm>
            <a:off x="643922" y="3733049"/>
            <a:ext cx="1003266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Rounded Rectangle 35">
            <a:hlinkClick r:id="rId6" action="ppaction://hlinksldjump"/>
          </p:cNvPr>
          <p:cNvSpPr/>
          <p:nvPr/>
        </p:nvSpPr>
        <p:spPr>
          <a:xfrm>
            <a:off x="1767360" y="3733049"/>
            <a:ext cx="1003266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" name="Rounded Rectangle 36">
            <a:hlinkClick r:id="rId7" tooltip="" action="ppaction://hlinksldjump"/>
          </p:cNvPr>
          <p:cNvSpPr/>
          <p:nvPr/>
        </p:nvSpPr>
        <p:spPr>
          <a:xfrm>
            <a:off x="2890797" y="3733049"/>
            <a:ext cx="1003266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0" y="69018"/>
            <a:ext cx="5121915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  <a:endParaRPr kumimoji="0" lang="en-US" sz="60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  <a:endParaRPr kumimoji="0" lang="en-US" sz="60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605" y="845531"/>
            <a:ext cx="371475" cy="4381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22304" y="1207472"/>
            <a:ext cx="371475" cy="4381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89363" y="680278"/>
            <a:ext cx="371475" cy="43815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33873" y="478509"/>
            <a:ext cx="535781" cy="11906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63408" y="2486084"/>
            <a:ext cx="1206794" cy="1009193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285614" y="-693733"/>
            <a:ext cx="457200" cy="6096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8054688" y="2495656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8054688" y="2495656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8054688" y="2495656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8054688" y="2495656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8054688" y="2495656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8054688" y="2495656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8054688" y="2495656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8054688" y="2495656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8054688" y="2495656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8054688" y="2495656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8054688" y="2495656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8054688" y="2495656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8054688" y="2495656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8054688" y="2495656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8054688" y="2495656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8054688" y="2495656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8054688" y="2495656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8054688" y="2495656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8054688" y="2495656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8054688" y="2495656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Heart 23">
            <a:hlinkClick r:id="rId14" action="ppaction://hlinksldjump"/>
          </p:cNvPr>
          <p:cNvSpPr/>
          <p:nvPr/>
        </p:nvSpPr>
        <p:spPr>
          <a:xfrm rot="5400000">
            <a:off x="8415744" y="2684420"/>
            <a:ext cx="783772" cy="587828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ight Arrow 4">
            <a:hlinkClick r:id="rId15" action="ppaction://hlinksldjump"/>
          </p:cNvPr>
          <p:cNvSpPr/>
          <p:nvPr/>
        </p:nvSpPr>
        <p:spPr>
          <a:xfrm>
            <a:off x="304800" y="6096000"/>
            <a:ext cx="762000" cy="631372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9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4" fill="hold">
                      <p:stCondLst>
                        <p:cond delay="0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audio>
              <p:cMediaNode vol="80000">
                <p:cTn id="2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622" y="3769131"/>
            <a:ext cx="814875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703" y="4515854"/>
            <a:ext cx="609667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484" y="5130390"/>
            <a:ext cx="390293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304800" y="336848"/>
            <a:ext cx="8593207" cy="1745345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vi-VN" sz="2800" b="1" dirty="0" smtClean="0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vi-VN" sz="2800" b="1" dirty="0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1:</a:t>
            </a:r>
            <a:r>
              <a:rPr lang="vi-VN" sz="2800" dirty="0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vi-VN" sz="2800" b="1" dirty="0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 tính khối lượng và số mol của chất phản ứng và chất sản phẩm trong một phản ứng hóa học ta thực hiện theo mấy bước?</a:t>
            </a:r>
            <a:endParaRPr lang="en-US" sz="2800" b="1" dirty="0">
              <a:solidFill>
                <a:schemeClr val="accent6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vi-VN" sz="2800" dirty="0" smtClean="0"/>
              <a:t> </a:t>
            </a:r>
            <a:endParaRPr lang="en-US" sz="2800" dirty="0"/>
          </a:p>
        </p:txBody>
      </p:sp>
      <p:sp>
        <p:nvSpPr>
          <p:cNvPr id="26" name="Rectangle 25"/>
          <p:cNvSpPr/>
          <p:nvPr/>
        </p:nvSpPr>
        <p:spPr>
          <a:xfrm>
            <a:off x="387928" y="2250694"/>
            <a:ext cx="318950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512509" y="4902196"/>
            <a:ext cx="425336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0224451" y="4702500"/>
            <a:ext cx="668565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068026" y="2222268"/>
            <a:ext cx="4771173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endParaRPr lang="vi-VN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387928" y="3368961"/>
            <a:ext cx="3189507" cy="75221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068026" y="3383723"/>
            <a:ext cx="4691642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>
            <a:fillRect/>
          </a:stretch>
        </p:blipFill>
        <p:spPr>
          <a:xfrm>
            <a:off x="2913582" y="2313451"/>
            <a:ext cx="663853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>
            <a:fillRect/>
          </a:stretch>
        </p:blipFill>
        <p:spPr>
          <a:xfrm>
            <a:off x="2974033" y="3355106"/>
            <a:ext cx="603402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1321" y="3447342"/>
            <a:ext cx="603557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7888" y="2313451"/>
            <a:ext cx="603557" cy="707197"/>
          </a:xfrm>
          <a:prstGeom prst="rect">
            <a:avLst/>
          </a:prstGeom>
        </p:spPr>
      </p:pic>
      <p:sp>
        <p:nvSpPr>
          <p:cNvPr id="57" name="Cloud 56">
            <a:hlinkClick r:id="rId10" action="ppaction://hlinksldjump"/>
          </p:cNvPr>
          <p:cNvSpPr/>
          <p:nvPr/>
        </p:nvSpPr>
        <p:spPr>
          <a:xfrm>
            <a:off x="3500621" y="4702499"/>
            <a:ext cx="1769408" cy="1104900"/>
          </a:xfrm>
          <a:prstGeom prst="cloud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QUAY VỀ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622" y="3769131"/>
            <a:ext cx="814875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703" y="4515854"/>
            <a:ext cx="609667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484" y="5130390"/>
            <a:ext cx="390293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332591" y="408931"/>
            <a:ext cx="8105289" cy="1125713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vi-VN" sz="2800" b="1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vi-VN" sz="28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2:</a:t>
            </a:r>
            <a:r>
              <a:rPr lang="vi-VN" sz="28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vi-VN" sz="28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Khẳng định nào dưới đây không đúng khi nói về tính toán theo phương trình hóa học?</a:t>
            </a:r>
            <a:endParaRPr lang="en-US" sz="28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vi-VN" dirty="0" smtClean="0"/>
              <a:t> 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332591" y="1712977"/>
            <a:ext cx="8007901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3200" dirty="0">
                <a:solidFill>
                  <a:srgbClr val="002060"/>
                </a:solidFill>
              </a:rPr>
              <a:t>	</a:t>
            </a:r>
            <a:endParaRPr lang="en-US" sz="3200" dirty="0" smtClean="0">
              <a:solidFill>
                <a:srgbClr val="002060"/>
              </a:solidFill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vi-VN" sz="2400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sz="24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Tính toán theo phương trình cần viết phương trình hóa học của phản ứng xảy ra.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defRPr/>
            </a:pPr>
            <a:r>
              <a:rPr lang="en-US" sz="3200" dirty="0" smtClean="0">
                <a:solidFill>
                  <a:srgbClr val="002060"/>
                </a:solidFill>
              </a:rPr>
              <a:t> 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512509" y="4902196"/>
            <a:ext cx="425336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0224451" y="4702500"/>
            <a:ext cx="668565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332591" y="2636914"/>
            <a:ext cx="7655886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Tính toán theo phương trình cần viết sơ đồ phản ứng xảy ra.</a:t>
            </a:r>
            <a:endParaRPr lang="en-US" sz="24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238973" y="3677046"/>
            <a:ext cx="7843122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vi-VN" sz="24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Sử dụng linh hoạt công thức tính khối lượng hoặc tính thể tích ở điều kiện chuẩn.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198761" y="4729139"/>
            <a:ext cx="8168467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vi-VN" sz="24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 Cần tiến hành tính số mol của các chất tham gia hoặc sản phẩm trước khi tính toán theo yêu cầu của đề bài.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9515" y="1994254"/>
            <a:ext cx="60429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>
            <a:fillRect/>
          </a:stretch>
        </p:blipFill>
        <p:spPr>
          <a:xfrm>
            <a:off x="8470377" y="3811766"/>
            <a:ext cx="603402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5253" y="4823739"/>
            <a:ext cx="603557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8059" y="2775532"/>
            <a:ext cx="603557" cy="594747"/>
          </a:xfrm>
          <a:prstGeom prst="rect">
            <a:avLst/>
          </a:prstGeom>
        </p:spPr>
      </p:pic>
      <p:sp>
        <p:nvSpPr>
          <p:cNvPr id="18" name="Cloud 17">
            <a:hlinkClick r:id="rId10" action="ppaction://hlinksldjump"/>
          </p:cNvPr>
          <p:cNvSpPr/>
          <p:nvPr/>
        </p:nvSpPr>
        <p:spPr>
          <a:xfrm>
            <a:off x="5852525" y="5753100"/>
            <a:ext cx="1769408" cy="1104900"/>
          </a:xfrm>
          <a:prstGeom prst="cloud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6482" y="1981200"/>
            <a:ext cx="9002786" cy="8086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</a:pPr>
            <a:r>
              <a:rPr lang="en-US" sz="44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 ĐỀ 1: PHẢN ỨNG HÓA HỌC</a:t>
            </a:r>
            <a:endParaRPr lang="en-US" sz="4400" b="1" kern="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WordArt 6"/>
          <p:cNvSpPr>
            <a:spLocks noChangeArrowheads="1" noChangeShapeType="1" noTextEdit="1"/>
          </p:cNvSpPr>
          <p:nvPr/>
        </p:nvSpPr>
        <p:spPr bwMode="auto">
          <a:xfrm>
            <a:off x="86482" y="3144556"/>
            <a:ext cx="8905118" cy="234184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2700" kern="10" dirty="0">
                <a:ln w="15875"/>
                <a:gradFill>
                  <a:gsLst>
                    <a:gs pos="0">
                      <a:schemeClr val="accent1"/>
                    </a:gs>
                    <a:gs pos="100000">
                      <a:schemeClr val="accent6"/>
                    </a:gs>
                  </a:gsLst>
                  <a:lin ang="2700000" scaled="0"/>
                </a:gradFill>
                <a:effectLst/>
              </a:rPr>
              <a:t> </a:t>
            </a:r>
            <a:r>
              <a:rPr lang="en-US" sz="2700" kern="10" dirty="0" smtClean="0">
                <a:ln w="15875"/>
                <a:gradFill>
                  <a:gsLst>
                    <a:gs pos="0">
                      <a:schemeClr val="accent1"/>
                    </a:gs>
                    <a:gs pos="100000">
                      <a:schemeClr val="accent6"/>
                    </a:gs>
                  </a:gsLst>
                  <a:lin ang="2700000" scaled="0"/>
                </a:gradFill>
                <a:effectLst/>
                <a:latin typeface="UTM American Sans" panose="02040603050506020204" pitchFamily="18" charset="0"/>
                <a:cs typeface="Times New Roman" panose="02020603050405020304" pitchFamily="18" charset="0"/>
              </a:rPr>
              <a:t>BÀI 5: TÍNH THEO PHƯƠNG TRÌNH HÓA HỌC</a:t>
            </a:r>
            <a:endParaRPr lang="en-US" sz="2700" kern="10" dirty="0" smtClean="0">
              <a:ln w="15875"/>
              <a:gradFill>
                <a:gsLst>
                  <a:gs pos="0">
                    <a:schemeClr val="accent1"/>
                  </a:gs>
                  <a:gs pos="100000">
                    <a:schemeClr val="accent6"/>
                  </a:gs>
                </a:gsLst>
                <a:lin ang="2700000" scaled="0"/>
              </a:gradFill>
              <a:effectLst/>
              <a:latin typeface="UTM American Sans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Sách giáo khoa KHTN 8 KNTT │ SGK KHTN 8 KNTT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8" t="22990" r="8928" b="56920"/>
          <a:stretch>
            <a:fillRect/>
          </a:stretch>
        </p:blipFill>
        <p:spPr bwMode="auto">
          <a:xfrm>
            <a:off x="5181600" y="432232"/>
            <a:ext cx="3657601" cy="914400"/>
          </a:xfrm>
          <a:prstGeom prst="rect">
            <a:avLst/>
          </a:prstGeom>
          <a:noFill/>
          <a:scene3d>
            <a:camera prst="isometricOffAxis2Lef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622" y="3769131"/>
            <a:ext cx="814875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703" y="4515854"/>
            <a:ext cx="609667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484" y="5130390"/>
            <a:ext cx="390293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649838" y="130492"/>
            <a:ext cx="8194908" cy="1841226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5000"/>
              </a:lnSpc>
              <a:spcAft>
                <a:spcPts val="0"/>
              </a:spcAft>
            </a:pPr>
            <a:br>
              <a:rPr lang="en-US" sz="2800" b="1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vi-VN" sz="2800" b="1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 </a:t>
            </a:r>
            <a:r>
              <a:rPr lang="vi-VN" sz="28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3:</a:t>
            </a:r>
            <a:r>
              <a:rPr lang="vi-VN" sz="28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en-US" sz="2800" b="1" dirty="0" err="1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b="1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endParaRPr lang="en-US" sz="2800" b="1" dirty="0" smtClean="0">
              <a:solidFill>
                <a:srgbClr val="333333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vi-VN" sz="2800" b="1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vi-VN" sz="28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+ 2HCl → BaCl</a:t>
            </a:r>
            <a:r>
              <a:rPr lang="vi-VN" sz="2800" b="1" baseline="-250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8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+ H</a:t>
            </a:r>
            <a:r>
              <a:rPr lang="vi-VN" sz="2800" b="1" baseline="-250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8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vi-VN" sz="28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 thu được 4,16 g BaCl</a:t>
            </a:r>
            <a:r>
              <a:rPr lang="vi-VN" sz="2800" b="1" baseline="-250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8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cần bao nhiêu mol </a:t>
            </a:r>
            <a:r>
              <a:rPr lang="vi-VN" sz="2800" b="1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HCl</a:t>
            </a:r>
            <a:endParaRPr lang="en-US" sz="28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812033" y="2264370"/>
            <a:ext cx="8048952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2800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</a:t>
            </a:r>
            <a:r>
              <a:rPr lang="vi-VN" sz="2800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vi-VN" sz="28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0,01 mol</a:t>
            </a:r>
            <a:endParaRPr kumimoji="0" lang="vi-VN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512509" y="4902196"/>
            <a:ext cx="425336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0224451" y="4702500"/>
            <a:ext cx="668565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811023" y="3138030"/>
            <a:ext cx="8028323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</a:t>
            </a:r>
            <a:r>
              <a:rPr lang="vi-VN" sz="2800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vi-VN" sz="28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0,02 mol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842980" y="3995303"/>
            <a:ext cx="8028321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</a:t>
            </a:r>
            <a:r>
              <a:rPr lang="vi-VN" sz="28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0,04 mol	</a:t>
            </a:r>
            <a:endParaRPr kumimoji="0" lang="vi-VN" sz="28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853295" y="5054901"/>
            <a:ext cx="8028322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vi-VN" sz="28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 0,05 mol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>
            <a:fillRect/>
          </a:stretch>
        </p:blipFill>
        <p:spPr>
          <a:xfrm>
            <a:off x="8353570" y="2012103"/>
            <a:ext cx="663853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>
            <a:fillRect/>
          </a:stretch>
        </p:blipFill>
        <p:spPr>
          <a:xfrm>
            <a:off x="8280132" y="4062031"/>
            <a:ext cx="603402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7744" y="5054901"/>
            <a:ext cx="603557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9977" y="2991849"/>
            <a:ext cx="603557" cy="707197"/>
          </a:xfrm>
          <a:prstGeom prst="rect">
            <a:avLst/>
          </a:prstGeom>
        </p:spPr>
      </p:pic>
      <p:sp>
        <p:nvSpPr>
          <p:cNvPr id="17" name="Cloud 16">
            <a:hlinkClick r:id="rId10" action="ppaction://hlinksldjump"/>
          </p:cNvPr>
          <p:cNvSpPr/>
          <p:nvPr/>
        </p:nvSpPr>
        <p:spPr>
          <a:xfrm>
            <a:off x="6934200" y="5807399"/>
            <a:ext cx="1926785" cy="1104900"/>
          </a:xfrm>
          <a:prstGeom prst="cloud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QUAY VỀ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622" y="3769131"/>
            <a:ext cx="814875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703" y="4515854"/>
            <a:ext cx="609667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484" y="5130390"/>
            <a:ext cx="390293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624477" y="199870"/>
            <a:ext cx="7895046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vi-VN" sz="32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 4:</a:t>
            </a:r>
            <a:r>
              <a:rPr lang="vi-VN" sz="32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vi-VN" sz="32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Khối lượng nước tạo thành khi đốt cháy hết 65 gam khí hydrogen là:</a:t>
            </a:r>
            <a:endParaRPr lang="en-US" sz="3200" b="1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76294" y="1912065"/>
            <a:ext cx="4295706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600 gam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512509" y="4902196"/>
            <a:ext cx="425336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0224451" y="4702500"/>
            <a:ext cx="668565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724400" y="1933396"/>
            <a:ext cx="423646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450 gam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276294" y="2801237"/>
            <a:ext cx="4236470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585 gam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672429" y="2805426"/>
            <a:ext cx="4340410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500 gam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472" y="1974822"/>
            <a:ext cx="60429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9362" y="2902112"/>
            <a:ext cx="603402" cy="64362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7312" y="2883480"/>
            <a:ext cx="603557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1691" y="1974822"/>
            <a:ext cx="549444" cy="643793"/>
          </a:xfrm>
          <a:prstGeom prst="rect">
            <a:avLst/>
          </a:prstGeom>
        </p:spPr>
      </p:pic>
      <p:sp>
        <p:nvSpPr>
          <p:cNvPr id="18" name="Cloud 17">
            <a:hlinkClick r:id="rId9" action="ppaction://hlinksldjump"/>
          </p:cNvPr>
          <p:cNvSpPr/>
          <p:nvPr/>
        </p:nvSpPr>
        <p:spPr>
          <a:xfrm>
            <a:off x="3500621" y="4702499"/>
            <a:ext cx="1769408" cy="1104900"/>
          </a:xfrm>
          <a:prstGeom prst="cloud">
            <a:avLst/>
          </a:prstGeom>
          <a:solidFill>
            <a:schemeClr val="bg2">
              <a:lumMod val="9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622" y="3769131"/>
            <a:ext cx="814875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703" y="4515854"/>
            <a:ext cx="609667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484" y="5130390"/>
            <a:ext cx="390293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304801" y="199869"/>
            <a:ext cx="8380696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vi-VN" sz="28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sz="28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vi-VN" sz="28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sz="28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vi-VN" sz="28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 đốt cháy hết 3,1 gam P cần dùng V lít khí oxygen (</a:t>
            </a:r>
            <a:r>
              <a:rPr lang="vi-VN" sz="2800" b="1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đkc</a:t>
            </a:r>
            <a:r>
              <a:rPr lang="vi-VN" sz="28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), biết phản ứng sinh ra chất rắn là P</a:t>
            </a:r>
            <a:r>
              <a:rPr lang="vi-VN" sz="2800" b="1" baseline="-250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8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vi-VN" sz="2800" b="1" baseline="-250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vi-VN" sz="28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Giá trị của V gần nhất với:</a:t>
            </a:r>
            <a:endParaRPr lang="en-US" sz="28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00664" y="1915702"/>
            <a:ext cx="8484833" cy="69546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vi-VN" sz="280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A. 1,549 lít.	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512509" y="4902196"/>
            <a:ext cx="425336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0224451" y="4702500"/>
            <a:ext cx="668565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200663" y="2704389"/>
            <a:ext cx="8484833" cy="57733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B.2,479</a:t>
            </a:r>
            <a:r>
              <a:rPr lang="vi-VN" sz="28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lít.</a:t>
            </a:r>
            <a:endParaRPr lang="en-US" sz="28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242373" y="3409097"/>
            <a:ext cx="8484834" cy="65195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2800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</a:t>
            </a:r>
            <a:r>
              <a:rPr lang="vi-VN" sz="2800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3,479 </a:t>
            </a:r>
            <a:r>
              <a:rPr lang="en-US" sz="2800" dirty="0" err="1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lít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214518" y="4187554"/>
            <a:ext cx="851268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</a:t>
            </a:r>
            <a:r>
              <a:rPr lang="vi-VN" sz="2800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vi-VN" sz="28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3,719 lít.</a:t>
            </a:r>
            <a:endParaRPr lang="en-US" sz="2800" dirty="0">
              <a:solidFill>
                <a:srgbClr val="002060"/>
              </a:solidFill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423" y="1903103"/>
            <a:ext cx="60429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>
            <a:fillRect/>
          </a:stretch>
        </p:blipFill>
        <p:spPr>
          <a:xfrm>
            <a:off x="8123805" y="3327577"/>
            <a:ext cx="603402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2538" y="4269756"/>
            <a:ext cx="603557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423" y="2593284"/>
            <a:ext cx="603556" cy="643793"/>
          </a:xfrm>
          <a:prstGeom prst="rect">
            <a:avLst/>
          </a:prstGeom>
        </p:spPr>
      </p:pic>
      <p:sp>
        <p:nvSpPr>
          <p:cNvPr id="20" name="Cloud 19">
            <a:hlinkClick r:id="rId10" action="ppaction://hlinksldjump"/>
          </p:cNvPr>
          <p:cNvSpPr/>
          <p:nvPr/>
        </p:nvSpPr>
        <p:spPr>
          <a:xfrm>
            <a:off x="5587662" y="5400886"/>
            <a:ext cx="1769408" cy="1104900"/>
          </a:xfrm>
          <a:prstGeom prst="cloud">
            <a:avLst/>
          </a:prstGeom>
          <a:solidFill>
            <a:schemeClr val="bg2">
              <a:lumMod val="9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622" y="3769131"/>
            <a:ext cx="814875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703" y="4515854"/>
            <a:ext cx="609667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484" y="5130390"/>
            <a:ext cx="390293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624477" y="199870"/>
            <a:ext cx="7895046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6: Cho phương trình hóa học: </a:t>
            </a:r>
            <a:r>
              <a:rPr lang="vi-VN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CaCO</a:t>
            </a:r>
            <a:r>
              <a:rPr lang="vi-VN" sz="2800" baseline="-25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vi-VN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  </a:t>
            </a:r>
            <a:r>
              <a:rPr lang="vi-VN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  CO</a:t>
            </a:r>
            <a:r>
              <a:rPr lang="vi-VN" sz="2800" baseline="-25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 Để điều chế 2,479 lít CO</a:t>
            </a:r>
            <a:r>
              <a:rPr lang="vi-VN" sz="2800" baseline="-25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đkc) thì số mol CaCO</a:t>
            </a:r>
            <a:r>
              <a:rPr lang="vi-VN" sz="2800" baseline="-25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cần dùng là:</a:t>
            </a:r>
            <a:endParaRPr lang="en-US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832665" y="1949346"/>
            <a:ext cx="7411483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0,2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mol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512509" y="4902196"/>
            <a:ext cx="425336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0224451" y="4702500"/>
            <a:ext cx="668565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798028" y="2913809"/>
            <a:ext cx="7480031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0,1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mol</a:t>
            </a:r>
            <a:endParaRPr kumimoji="0" lang="vi-VN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832664" y="3745038"/>
            <a:ext cx="7445395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0,3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mol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804955" y="4599848"/>
            <a:ext cx="7473104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0,4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mol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2567" y="2012103"/>
            <a:ext cx="60429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>
            <a:fillRect/>
          </a:stretch>
        </p:blipFill>
        <p:spPr>
          <a:xfrm>
            <a:off x="7469783" y="3891577"/>
            <a:ext cx="603402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2567" y="4595665"/>
            <a:ext cx="603557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0591" y="2977320"/>
            <a:ext cx="603557" cy="643793"/>
          </a:xfrm>
          <a:prstGeom prst="rect">
            <a:avLst/>
          </a:prstGeom>
        </p:spPr>
      </p:pic>
      <p:sp>
        <p:nvSpPr>
          <p:cNvPr id="18" name="Cloud 17">
            <a:hlinkClick r:id="rId10" action="ppaction://hlinksldjump"/>
          </p:cNvPr>
          <p:cNvSpPr/>
          <p:nvPr/>
        </p:nvSpPr>
        <p:spPr>
          <a:xfrm>
            <a:off x="6101214" y="5753100"/>
            <a:ext cx="1769408" cy="1104900"/>
          </a:xfrm>
          <a:prstGeom prst="cloud">
            <a:avLst/>
          </a:prstGeom>
          <a:solidFill>
            <a:schemeClr val="bg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609600"/>
            <a:ext cx="4302711" cy="11430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LUYỆN TẬP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47800" y="3048000"/>
            <a:ext cx="4876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 LUẬN</a:t>
            </a:r>
            <a:endParaRPr lang="en-US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3505200"/>
            <a:ext cx="8534400" cy="36040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algn="just">
              <a:spcAft>
                <a:spcPts val="0"/>
              </a:spcAft>
            </a:pP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7: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Đốt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cháy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hết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0,54 gam Al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khí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aluminium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oxide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sơ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phản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spcAft>
                <a:spcPts val="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Al + O</a:t>
            </a:r>
            <a:r>
              <a:rPr lang="en-US" sz="2800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→ Al</a:t>
            </a:r>
            <a:r>
              <a:rPr lang="en-US" sz="2800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O</a:t>
            </a:r>
            <a:r>
              <a:rPr lang="en-US" sz="2800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spcAft>
                <a:spcPts val="0"/>
              </a:spcAft>
            </a:pP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Lập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hoá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phản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rồi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spcAft>
                <a:spcPts val="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a)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Khối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lượng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aluminium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oxide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ra.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spcAft>
                <a:spcPts val="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b)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khí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oxygen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tham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phản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kiện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chuẩn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28800" y="228600"/>
            <a:ext cx="579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NHÓM 5 PHÚT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5 phút đếm ngược nhạc vui vẻ hào hứng cho hoạt động nhóm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3577486" y="1066800"/>
            <a:ext cx="1836627" cy="15108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/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"/>
          <a:srcRect l="26574" t="35416" r="25988" b="19792"/>
          <a:stretch>
            <a:fillRect/>
          </a:stretch>
        </p:blipFill>
        <p:spPr>
          <a:xfrm>
            <a:off x="381000" y="381000"/>
            <a:ext cx="8534400" cy="51816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/>
              <p:cNvSpPr/>
              <p:nvPr/>
            </p:nvSpPr>
            <p:spPr>
              <a:xfrm>
                <a:off x="358877" y="5562600"/>
                <a:ext cx="8219768" cy="134761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algn="just">
                  <a:spcAft>
                    <a:spcPts val="0"/>
                  </a:spcAft>
                </a:pPr>
                <a:r>
                  <a:rPr lang="en-US" sz="2400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b/ </a:t>
                </a:r>
                <a:r>
                  <a:rPr lang="en-US" sz="2400" dirty="0" err="1" smtClean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Thể</a:t>
                </a:r>
                <a:r>
                  <a:rPr lang="en-US" sz="2400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tích</a:t>
                </a:r>
                <a:r>
                  <a:rPr 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khí</a:t>
                </a:r>
                <a:r>
                  <a:rPr 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oxygen </a:t>
                </a:r>
                <a:r>
                  <a:rPr lang="en-US" sz="24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tham</a:t>
                </a:r>
                <a:r>
                  <a:rPr 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gia</a:t>
                </a:r>
                <a:r>
                  <a:rPr 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phản</a:t>
                </a:r>
                <a:r>
                  <a:rPr 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ứng</a:t>
                </a:r>
                <a:r>
                  <a:rPr 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ở </a:t>
                </a:r>
                <a:r>
                  <a:rPr lang="en-US" sz="24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điều</a:t>
                </a:r>
                <a:r>
                  <a:rPr 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kiện</a:t>
                </a:r>
                <a:r>
                  <a:rPr 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chuẩn</a:t>
                </a:r>
                <a:r>
                  <a:rPr 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là</a:t>
                </a:r>
                <a:endPara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algn="just">
                  <a:lnSpc>
                    <a:spcPct val="115000"/>
                  </a:lnSpc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nl-NL" sz="2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𝑉</m:t>
                          </m:r>
                        </m:e>
                        <m:sub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nl-NL" sz="2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𝑂</m:t>
                              </m:r>
                            </m:e>
                            <m:sub>
                              <m:r>
                                <a:rPr lang="nl-NL" sz="2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b>
                          </m:sSub>
                        </m:sub>
                      </m:sSub>
                      <m:r>
                        <a:rPr lang="nl-NL" sz="24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nl-NL" sz="2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𝑛</m:t>
                          </m:r>
                        </m:e>
                        <m:sub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nl-NL" sz="2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𝑂</m:t>
                              </m:r>
                            </m:e>
                            <m:sub>
                              <m:r>
                                <a:rPr lang="nl-NL" sz="2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b>
                          </m:sSub>
                        </m:sub>
                      </m:sSub>
                      <m:r>
                        <a:rPr lang="nl-NL" sz="24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nl-NL" sz="24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24</m:t>
                      </m:r>
                      <m:r>
                        <a:rPr lang="nl-NL" sz="24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,</m:t>
                      </m:r>
                      <m:r>
                        <a:rPr lang="nl-NL" sz="24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79</m:t>
                      </m:r>
                      <m:r>
                        <a:rPr lang="nl-NL" sz="24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nl-NL" sz="24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0</m:t>
                      </m:r>
                      <m:r>
                        <a:rPr lang="nl-NL" sz="24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,</m:t>
                      </m:r>
                      <m:r>
                        <a:rPr lang="nl-NL" sz="24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15</m:t>
                      </m:r>
                      <m:r>
                        <a:rPr lang="nl-NL" sz="24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nl-NL" sz="24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24</m:t>
                      </m:r>
                      <m:r>
                        <a:rPr lang="nl-NL" sz="24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,</m:t>
                      </m:r>
                      <m:r>
                        <a:rPr lang="nl-NL" sz="24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79</m:t>
                      </m:r>
                      <m:r>
                        <a:rPr lang="nl-NL" sz="24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nl-NL" sz="24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0</m:t>
                      </m:r>
                      <m:r>
                        <a:rPr lang="nl-NL" sz="24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,</m:t>
                      </m:r>
                      <m:r>
                        <a:rPr lang="nl-NL" sz="24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37185</m:t>
                      </m:r>
                      <m:r>
                        <a:rPr lang="nl-NL" sz="24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nl-NL" sz="2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𝑙</m:t>
                          </m:r>
                          <m:r>
                            <a:rPr lang="nl-NL" sz="2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í</m:t>
                          </m:r>
                          <m:r>
                            <a:rPr lang="nl-NL" sz="2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sz="24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5000"/>
                  </a:lnSpc>
                  <a:spcAft>
                    <a:spcPts val="0"/>
                  </a:spcAft>
                </a:pPr>
                <a:r>
                  <a:rPr lang="en-US" sz="2400" b="1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 </a:t>
                </a:r>
                <a:endParaRPr lang="en-US" sz="24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877" y="5562600"/>
                <a:ext cx="8219768" cy="1347613"/>
              </a:xfrm>
              <a:prstGeom prst="rect">
                <a:avLst/>
              </a:prstGeom>
              <a:blipFill rotWithShape="1">
                <a:blip r:embed="rId2"/>
                <a:stretch>
                  <a:fillRect l="-1" r="5" b="11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2"/>
              <p:cNvSpPr>
                <a:spLocks noChangeArrowheads="1"/>
              </p:cNvSpPr>
              <p:nvPr/>
            </p:nvSpPr>
            <p:spPr bwMode="auto">
              <a:xfrm>
                <a:off x="298938" y="210081"/>
                <a:ext cx="8839200" cy="670138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kumimoji="0" lang="en-US" altLang="en-US" sz="2200" b="1" i="0" u="none" strike="noStrike" cap="none" normalizeH="0" baseline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Câu</a:t>
                </a:r>
                <a:r>
                  <a:rPr kumimoji="0" lang="en-US" altLang="en-US" sz="2200" b="1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7:  </a:t>
                </a:r>
                <a:endParaRPr kumimoji="0" lang="vi-VN" altLang="en-US" sz="22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457200" indent="-457200" eaLnBrk="0" fontAlgn="base" hangingPunct="0">
                  <a:spcBef>
                    <a:spcPct val="0"/>
                  </a:spcBef>
                  <a:spcAft>
                    <a:spcPct val="0"/>
                  </a:spcAft>
                  <a:buAutoNum type="alphaLcParenR"/>
                </a:pPr>
                <a:r>
                  <a:rPr lang="en-US" sz="2200" dirty="0" err="1" smtClean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Khối</a:t>
                </a:r>
                <a:r>
                  <a:rPr lang="en-US" sz="2200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lượng</a:t>
                </a:r>
                <a:r>
                  <a:rPr lang="en-US" sz="2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aluminium</a:t>
                </a:r>
                <a:r>
                  <a:rPr lang="en-US" sz="2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oxide </a:t>
                </a:r>
                <a:r>
                  <a:rPr lang="en-US" sz="22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tạo</a:t>
                </a:r>
                <a:r>
                  <a:rPr lang="en-US" sz="2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ra</a:t>
                </a:r>
                <a:r>
                  <a:rPr lang="en-US" sz="2200" dirty="0" err="1" smtClean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vi-VN" sz="2200" dirty="0" smtClean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0" lang="vi-VN" altLang="en-US" sz="22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kumimoji="0" lang="en-US" altLang="en-US" sz="2200" b="1" i="0" u="none" strike="noStrike" cap="none" normalizeH="0" baseline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Bước</a:t>
                </a:r>
                <a:r>
                  <a:rPr kumimoji="0" lang="en-US" altLang="en-US" sz="2200" b="1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1:</a:t>
                </a:r>
                <a:r>
                  <a:rPr kumimoji="0" lang="en-US" altLang="en-US" sz="22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200" b="0" i="0" u="none" strike="noStrike" cap="none" normalizeH="0" baseline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Tìm</a:t>
                </a:r>
                <a:r>
                  <a:rPr kumimoji="0" lang="en-US" altLang="en-US" sz="22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200" b="0" i="0" u="none" strike="noStrike" cap="none" normalizeH="0" baseline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kumimoji="0" lang="en-US" altLang="en-US" sz="22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200" b="0" i="0" u="none" strike="noStrike" cap="none" normalizeH="0" baseline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mol</a:t>
                </a:r>
                <a:r>
                  <a:rPr kumimoji="0" lang="en-US" altLang="en-US" sz="22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200" b="0" i="0" u="none" strike="noStrike" cap="none" normalizeH="0" baseline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kumimoji="0" lang="en-US" altLang="en-US" sz="22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A</a:t>
                </a:r>
                <a:r>
                  <a:rPr kumimoji="0" lang="vi-VN" altLang="en-US" sz="22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luminium</a:t>
                </a:r>
                <a:r>
                  <a:rPr kumimoji="0" lang="en-US" altLang="en-US" sz="22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200" b="0" i="0" u="none" strike="noStrike" cap="none" normalizeH="0" baseline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dựa</a:t>
                </a:r>
                <a:r>
                  <a:rPr kumimoji="0" lang="en-US" altLang="en-US" sz="22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200" b="0" i="0" u="none" strike="noStrike" cap="none" normalizeH="0" baseline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vào</a:t>
                </a:r>
                <a:r>
                  <a:rPr kumimoji="0" lang="en-US" altLang="en-US" sz="22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200" b="0" i="0" u="none" strike="noStrike" cap="none" normalizeH="0" baseline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khối</a:t>
                </a:r>
                <a:r>
                  <a:rPr kumimoji="0" lang="en-US" altLang="en-US" sz="22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200" b="0" i="0" u="none" strike="noStrike" cap="none" normalizeH="0" baseline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lượng</a:t>
                </a:r>
                <a:endParaRPr kumimoji="0" lang="vi-VN" altLang="en-US" sz="22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1419225" algn="l"/>
                  </a:tabLst>
                </a:pPr>
                <a:r>
                  <a:rPr lang="vi-VN" altLang="en-US" sz="2200" i="1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altLang="en-US" sz="2200" i="1" dirty="0" err="1" smtClean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nAl</a:t>
                </a:r>
                <a:r>
                  <a:rPr lang="en-US" altLang="en-US" sz="2200" i="1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en-US" sz="2200" i="1" dirty="0" err="1" smtClean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mAlMAl</a:t>
                </a:r>
                <a:r>
                  <a:rPr lang="en-US" altLang="en-US" sz="2200" i="1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=0,5427=0,02(</a:t>
                </a:r>
                <a:r>
                  <a:rPr lang="en-US" altLang="en-US" sz="2200" i="1" dirty="0" err="1" smtClean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mol</a:t>
                </a:r>
                <a:r>
                  <a:rPr lang="en-US" altLang="en-US" sz="2200" i="1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en-US" altLang="en-US" sz="22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1419225" algn="l"/>
                  </a:tabLst>
                </a:pPr>
                <a:r>
                  <a:rPr lang="nl-NL" altLang="en-US" sz="2200" b="1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Bước 2:</a:t>
                </a:r>
                <a:r>
                  <a:rPr lang="nl-NL" altLang="en-US" sz="2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Viết PTHH của phản ứng</a:t>
                </a:r>
                <a:endParaRPr lang="en-US" altLang="en-US" sz="22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1419225" algn="l"/>
                  </a:tabLst>
                </a:pPr>
                <a:r>
                  <a:rPr lang="nl-NL" altLang="en-US" sz="2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     4Al     +      3O</a:t>
                </a:r>
                <a:r>
                  <a:rPr lang="nl-NL" altLang="en-US" sz="2200" baseline="-30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nl-NL" altLang="en-US" sz="2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nl-NL" altLang="en-US" sz="2200" i="1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→t0</a:t>
                </a:r>
                <a:r>
                  <a:rPr lang="nl-NL" altLang="en-US" sz="2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2Al</a:t>
                </a:r>
                <a:r>
                  <a:rPr lang="nl-NL" altLang="en-US" sz="2200" baseline="-30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nl-NL" altLang="en-US" sz="2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r>
                  <a:rPr lang="nl-NL" altLang="en-US" sz="2200" baseline="-30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nl-NL" altLang="en-US" sz="2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vi-VN" altLang="en-US" sz="2200" dirty="0" smtClean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1419225" algn="l"/>
                  </a:tabLst>
                </a:pPr>
                <a:r>
                  <a:rPr lang="vi-VN" altLang="en-US" sz="2200" dirty="0" smtClean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</a:t>
                </a:r>
                <a:r>
                  <a:rPr lang="nl-NL" altLang="en-US" sz="2200" dirty="0" smtClean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PTHH </a:t>
                </a:r>
                <a:r>
                  <a:rPr lang="nl-NL" altLang="en-US" sz="2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     4mol           3mol          2mol                        </a:t>
                </a:r>
                <a:endParaRPr lang="en-US" altLang="en-US" sz="22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1419225" algn="l"/>
                  </a:tabLst>
                </a:pPr>
                <a:r>
                  <a:rPr lang="vi-VN" altLang="en-US" sz="2200" b="1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</a:t>
                </a:r>
                <a:r>
                  <a:rPr lang="nl-NL" altLang="en-US" sz="2200" b="1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2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Đề</a:t>
                </a:r>
                <a:r>
                  <a:rPr lang="en-US" altLang="en-US" sz="2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    0,02mol      0,15mol           0,01mol       </a:t>
                </a:r>
                <a:endParaRPr lang="en-US" altLang="en-US" sz="22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1419225" algn="l"/>
                  </a:tabLst>
                </a:pPr>
                <a:r>
                  <a:rPr lang="en-US" altLang="en-US" sz="2200" b="1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Bước</a:t>
                </a:r>
                <a:r>
                  <a:rPr lang="en-US" altLang="en-US" sz="2200" b="1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3:</a:t>
                </a:r>
                <a:r>
                  <a:rPr lang="en-US" altLang="en-US" sz="2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2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Dựa</a:t>
                </a:r>
                <a:r>
                  <a:rPr lang="en-US" altLang="en-US" sz="2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2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vào</a:t>
                </a:r>
                <a:r>
                  <a:rPr lang="en-US" altLang="en-US" sz="2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PTHH </a:t>
                </a:r>
                <a:r>
                  <a:rPr lang="en-US" altLang="en-US" sz="22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altLang="en-US" sz="2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2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altLang="en-US" sz="2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2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mol</a:t>
                </a:r>
                <a:r>
                  <a:rPr lang="en-US" altLang="en-US" sz="2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2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chất</a:t>
                </a:r>
                <a:r>
                  <a:rPr lang="en-US" altLang="en-US" sz="2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2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đã</a:t>
                </a:r>
                <a:r>
                  <a:rPr lang="en-US" altLang="en-US" sz="2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2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biết</a:t>
                </a:r>
                <a:r>
                  <a:rPr lang="en-US" altLang="en-US" sz="2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2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để</a:t>
                </a:r>
                <a:r>
                  <a:rPr lang="en-US" altLang="en-US" sz="2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2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tìm</a:t>
                </a:r>
                <a:r>
                  <a:rPr lang="en-US" altLang="en-US" sz="2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2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altLang="en-US" sz="2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2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mol</a:t>
                </a:r>
                <a:r>
                  <a:rPr lang="en-US" altLang="en-US" sz="2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2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chất</a:t>
                </a:r>
                <a:r>
                  <a:rPr lang="en-US" altLang="en-US" sz="2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2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tham</a:t>
                </a:r>
                <a:r>
                  <a:rPr lang="en-US" altLang="en-US" sz="2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2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gia</a:t>
                </a:r>
                <a:r>
                  <a:rPr lang="en-US" altLang="en-US" sz="2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2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altLang="en-US" sz="2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2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altLang="en-US" sz="2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2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mol</a:t>
                </a:r>
                <a:r>
                  <a:rPr lang="en-US" altLang="en-US" sz="2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2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chất</a:t>
                </a:r>
                <a:r>
                  <a:rPr lang="en-US" altLang="en-US" sz="2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2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sản</a:t>
                </a:r>
                <a:r>
                  <a:rPr lang="en-US" altLang="en-US" sz="2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2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phẩm</a:t>
                </a:r>
                <a:endParaRPr lang="en-US" altLang="en-US" sz="22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1419225" algn="l"/>
                  </a:tabLst>
                </a:pPr>
                <a:r>
                  <a:rPr lang="vi-VN" altLang="en-US" sz="2200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</a:t>
                </a:r>
                <a:r>
                  <a:rPr lang="en-US" altLang="en-US" sz="2200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Theo </a:t>
                </a:r>
                <a:r>
                  <a:rPr lang="en-US" altLang="en-US" sz="2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PTHH: </a:t>
                </a:r>
                <a:r>
                  <a:rPr lang="en-US" altLang="en-US" sz="2200" i="1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nO2=34.nAl=34.0,02=0,15mol</a:t>
                </a:r>
                <a:endParaRPr lang="en-US" altLang="en-US" sz="22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1419225" algn="l"/>
                  </a:tabLst>
                </a:pPr>
                <a:r>
                  <a:rPr lang="vi-VN" altLang="en-US" sz="2200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</a:t>
                </a:r>
                <a:r>
                  <a:rPr lang="en-US" altLang="en-US" sz="2200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Theo </a:t>
                </a:r>
                <a:r>
                  <a:rPr lang="en-US" altLang="en-US" sz="2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PTHH: </a:t>
                </a:r>
                <a:r>
                  <a:rPr lang="en-US" altLang="en-US" sz="2200" i="1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nAl2O3=24.nAl=24.0,02=0,01mol</a:t>
                </a:r>
                <a:endParaRPr lang="en-US" altLang="en-US" sz="22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1419225" algn="l"/>
                  </a:tabLst>
                </a:pPr>
                <a:r>
                  <a:rPr lang="nl-NL" altLang="en-US" sz="2200" b="1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Bước 4: </a:t>
                </a:r>
                <a:endParaRPr lang="en-US" altLang="en-US" sz="22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1419225" algn="l"/>
                  </a:tabLst>
                </a:pPr>
                <a:r>
                  <a:rPr lang="vi-VN" altLang="en-US" sz="2200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Khối </a:t>
                </a:r>
                <a:r>
                  <a:rPr lang="vi-VN" altLang="en-US" sz="2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lượng aluminium oxide tạo ra</a:t>
                </a:r>
                <a:endParaRPr lang="en-US" altLang="en-US" sz="22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1419225" algn="l"/>
                  </a:tabLst>
                </a:pPr>
                <a:r>
                  <a:rPr lang="vi-VN" altLang="en-US" sz="2200" i="1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 </a:t>
                </a:r>
                <a:r>
                  <a:rPr lang="nl-NL" altLang="en-US" sz="2200" i="1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mAl2O3=nAl2O3xMAl2O3=0,01 </a:t>
                </a:r>
                <a:r>
                  <a:rPr lang="nl-NL" altLang="en-US" sz="2200" i="1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x </a:t>
                </a:r>
                <a:r>
                  <a:rPr lang="nl-NL" altLang="en-US" sz="2200" i="1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102=1,02g</a:t>
                </a:r>
                <a:endParaRPr lang="vi-VN" altLang="en-US" sz="2200" i="1" dirty="0" smtClean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1419225" algn="l"/>
                  </a:tabLst>
                </a:pPr>
                <a:endParaRPr lang="en-US" altLang="en-US" sz="22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0480" marR="30480" algn="just">
                  <a:spcAft>
                    <a:spcPts val="0"/>
                  </a:spcAft>
                </a:pPr>
                <a:r>
                  <a:rPr 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b) </a:t>
                </a:r>
                <a:r>
                  <a:rPr lang="en-US" sz="2200" dirty="0" err="1" smtClean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Thể</a:t>
                </a:r>
                <a:r>
                  <a:rPr lang="en-US" sz="2200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 smtClean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sz="2200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khí</a:t>
                </a:r>
                <a:r>
                  <a:rPr lang="en-US" sz="2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oxygen </a:t>
                </a:r>
                <a:r>
                  <a:rPr lang="en-US" sz="22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tham</a:t>
                </a:r>
                <a:r>
                  <a:rPr lang="en-US" sz="2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gia</a:t>
                </a:r>
                <a:r>
                  <a:rPr lang="en-US" sz="2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phản</a:t>
                </a:r>
                <a:r>
                  <a:rPr lang="en-US" sz="2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ứng</a:t>
                </a:r>
                <a:r>
                  <a:rPr lang="en-US" sz="2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ở </a:t>
                </a:r>
                <a:r>
                  <a:rPr lang="en-US" sz="22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điều</a:t>
                </a:r>
                <a:r>
                  <a:rPr lang="en-US" sz="2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kiện</a:t>
                </a:r>
                <a:r>
                  <a:rPr lang="en-US" sz="2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chuẩn</a:t>
                </a:r>
                <a:r>
                  <a:rPr lang="en-US" sz="2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 smtClean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endParaRPr lang="vi-VN" sz="22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0480" marR="30480" algn="just"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nl-NL" sz="22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𝑉</m:t>
                          </m:r>
                        </m:e>
                        <m:sub>
                          <m:sSub>
                            <m:sSubPr>
                              <m:ctrlPr>
                                <a:rPr lang="en-US" sz="22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nl-NL" sz="22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𝑂</m:t>
                              </m:r>
                            </m:e>
                            <m:sub>
                              <m:r>
                                <a:rPr lang="nl-NL" sz="22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b>
                          </m:sSub>
                        </m:sub>
                      </m:sSub>
                      <m:r>
                        <a:rPr lang="nl-NL" sz="22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2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nl-NL" sz="22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𝑛</m:t>
                          </m:r>
                        </m:e>
                        <m:sub>
                          <m:sSub>
                            <m:sSubPr>
                              <m:ctrlPr>
                                <a:rPr lang="en-US" sz="22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nl-NL" sz="22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𝑂</m:t>
                              </m:r>
                            </m:e>
                            <m:sub>
                              <m:r>
                                <a:rPr lang="nl-NL" sz="22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b>
                          </m:sSub>
                        </m:sub>
                      </m:sSub>
                      <m:r>
                        <a:rPr lang="nl-NL" sz="22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nl-NL" sz="22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24</m:t>
                      </m:r>
                      <m:r>
                        <a:rPr lang="nl-NL" sz="22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,</m:t>
                      </m:r>
                      <m:r>
                        <a:rPr lang="nl-NL" sz="22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79</m:t>
                      </m:r>
                      <m:r>
                        <a:rPr lang="nl-NL" sz="22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nl-NL" sz="22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0</m:t>
                      </m:r>
                      <m:r>
                        <a:rPr lang="nl-NL" sz="22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,</m:t>
                      </m:r>
                      <m:r>
                        <a:rPr lang="nl-NL" sz="22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15</m:t>
                      </m:r>
                      <m:r>
                        <a:rPr lang="nl-NL" sz="22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nl-NL" sz="22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24</m:t>
                      </m:r>
                      <m:r>
                        <a:rPr lang="nl-NL" sz="22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,</m:t>
                      </m:r>
                      <m:r>
                        <a:rPr lang="nl-NL" sz="22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79</m:t>
                      </m:r>
                      <m:r>
                        <a:rPr lang="nl-NL" sz="22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nl-NL" sz="22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0</m:t>
                      </m:r>
                      <m:r>
                        <a:rPr lang="nl-NL" sz="22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,</m:t>
                      </m:r>
                      <m:r>
                        <a:rPr lang="nl-NL" sz="22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37185</m:t>
                      </m:r>
                      <m:r>
                        <a:rPr lang="nl-NL" sz="22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sz="22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nl-NL" sz="22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𝑙</m:t>
                          </m:r>
                          <m:r>
                            <a:rPr lang="nl-NL" sz="22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í</m:t>
                          </m:r>
                          <m:r>
                            <a:rPr lang="nl-NL" sz="22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kumimoji="0" lang="en-US" altLang="en-US" sz="2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98938" y="210081"/>
                <a:ext cx="8839200" cy="6701386"/>
              </a:xfrm>
              <a:prstGeom prst="rect">
                <a:avLst/>
              </a:prstGeom>
              <a:blipFill rotWithShape="1">
                <a:blip r:embed="rId1"/>
                <a:stretch>
                  <a:fillRect l="-6" t="-8" r="6" b="2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0" y="457200"/>
          <a:ext cx="123825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0" name="Equation" r:id="rId2" imgW="127000" imgH="190500" progId="Equation.DSMT4">
                  <p:embed/>
                </p:oleObj>
              </mc:Choice>
              <mc:Fallback>
                <p:oleObj name="Equation" r:id="rId2" imgW="127000" imgH="1905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457200"/>
                        <a:ext cx="123825" cy="190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2514600"/>
            <a:ext cx="5140911" cy="11430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VẬN DỤNG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3400" y="902803"/>
            <a:ext cx="8001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algn="just">
              <a:spcAft>
                <a:spcPts val="0"/>
              </a:spcAft>
            </a:pP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nghiệp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nhôm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xuất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aluminium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oxide (Al</a:t>
            </a:r>
            <a:r>
              <a:rPr lang="en-US" sz="2800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O</a:t>
            </a:r>
            <a:r>
              <a:rPr lang="en-US" sz="2800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hoá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Picture 5"/>
          <p:cNvPicPr/>
          <p:nvPr/>
        </p:nvPicPr>
        <p:blipFill rotWithShape="1">
          <a:blip r:embed="rId1"/>
          <a:srcRect l="38782" t="39909" r="36699" b="51254"/>
          <a:stretch>
            <a:fillRect/>
          </a:stretch>
        </p:blipFill>
        <p:spPr bwMode="auto">
          <a:xfrm>
            <a:off x="914400" y="2211546"/>
            <a:ext cx="6553200" cy="1066800"/>
          </a:xfrm>
          <a:prstGeom prst="rect">
            <a:avLst/>
          </a:prstGeom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533400" y="3657600"/>
            <a:ext cx="79248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algn="just">
              <a:spcAft>
                <a:spcPts val="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a)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suất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phản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điện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102 kg Al</a:t>
            </a:r>
            <a:r>
              <a:rPr lang="en-US" sz="2800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O</a:t>
            </a:r>
            <a:r>
              <a:rPr lang="en-US" sz="2800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khối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lượng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nhôm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phản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51,3 kg.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spcAft>
                <a:spcPts val="0"/>
              </a:spcAft>
            </a:pP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b)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khối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lượng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nhôm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điện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54 kg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suất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phản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92%,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khối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lượng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Al</a:t>
            </a:r>
            <a:r>
              <a:rPr lang="en-US" sz="2800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O</a:t>
            </a:r>
            <a:r>
              <a:rPr lang="en-US" sz="2800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dùng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856527" y="133362"/>
            <a:ext cx="335474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algn="just">
              <a:spcAft>
                <a:spcPts val="0"/>
              </a:spcAft>
            </a:pP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endParaRPr lang="vi-VN" sz="4400" b="1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占位符 1"/>
          <p:cNvSpPr txBox="1"/>
          <p:nvPr/>
        </p:nvSpPr>
        <p:spPr>
          <a:xfrm>
            <a:off x="2133600" y="2133600"/>
            <a:ext cx="5029200" cy="1219200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  <a:cs typeface="+mj-cs"/>
              </a:defRPr>
            </a:lvl1pPr>
          </a:lstStyle>
          <a:p>
            <a:r>
              <a:rPr lang="en-US" altLang="zh-CN" sz="5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KHỞI ĐỘNG</a:t>
            </a:r>
            <a:endParaRPr lang="zh-CN" altLang="en-US" sz="54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方正少儿简体" panose="03000509000000000000" pitchFamily="65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3000">
        <p14:reveal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/>
              <p:cNvSpPr/>
              <p:nvPr/>
            </p:nvSpPr>
            <p:spPr>
              <a:xfrm>
                <a:off x="281354" y="1447800"/>
                <a:ext cx="8839200" cy="396486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15000"/>
                  </a:lnSpc>
                </a:pPr>
                <a:r>
                  <a:rPr lang="en-US" altLang="en-US" sz="22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a/ PTHH: </a:t>
                </a:r>
                <a:endParaRPr lang="vi-VN" sz="2200" dirty="0" smtClean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5000"/>
                  </a:lnSpc>
                  <a:spcAft>
                    <a:spcPts val="0"/>
                  </a:spcAft>
                </a:pPr>
                <a:r>
                  <a:rPr lang="en-US" sz="2200" dirty="0" err="1" smtClean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Khối</a:t>
                </a:r>
                <a:r>
                  <a:rPr lang="en-US" sz="2200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lượng</a:t>
                </a:r>
                <a:r>
                  <a:rPr lang="en-US" sz="2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thực</a:t>
                </a:r>
                <a:r>
                  <a:rPr lang="en-US" sz="2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tế</a:t>
                </a:r>
                <a:r>
                  <a:rPr lang="en-US" sz="2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            (2 x 102 )                                   (2x 54 )          kg</a:t>
                </a:r>
                <a:endParaRPr lang="en-US" sz="22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5000"/>
                  </a:lnSpc>
                  <a:spcAft>
                    <a:spcPts val="0"/>
                  </a:spcAft>
                </a:pPr>
                <a:r>
                  <a:rPr lang="en-US" sz="22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Khối</a:t>
                </a:r>
                <a:r>
                  <a:rPr lang="en-US" sz="2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lượng</a:t>
                </a:r>
                <a:r>
                  <a:rPr lang="en-US" sz="2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lý</a:t>
                </a:r>
                <a:r>
                  <a:rPr lang="en-US" sz="2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thuyết</a:t>
                </a:r>
                <a:r>
                  <a:rPr lang="en-US" sz="2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  102                                               x                   kg</a:t>
                </a:r>
                <a:endParaRPr lang="en-US" sz="22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5000"/>
                  </a:lnSpc>
                  <a:spcAft>
                    <a:spcPts val="0"/>
                  </a:spcAft>
                </a:pPr>
                <a:r>
                  <a:rPr lang="en-US" sz="2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 </a:t>
                </a:r>
                <a:endParaRPr lang="en-US" sz="22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5000"/>
                  </a:lnSpc>
                  <a:spcAft>
                    <a:spcPts val="0"/>
                  </a:spcAft>
                </a:pPr>
                <a:r>
                  <a:rPr lang="en-US" sz="22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Khối</a:t>
                </a:r>
                <a:r>
                  <a:rPr lang="en-US" sz="2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lượng</a:t>
                </a:r>
                <a:r>
                  <a:rPr lang="en-US" sz="2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Al </a:t>
                </a:r>
                <a:r>
                  <a:rPr lang="en-US" sz="22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thu</a:t>
                </a:r>
                <a:r>
                  <a:rPr lang="en-US" sz="2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2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theo</a:t>
                </a:r>
                <a:r>
                  <a:rPr lang="en-US" sz="2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lý</a:t>
                </a:r>
                <a:r>
                  <a:rPr lang="en-US" sz="2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thuyết</a:t>
                </a:r>
                <a:r>
                  <a:rPr lang="en-US" sz="2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2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</a:t>
                </a:r>
                <a:endParaRPr lang="en-US" sz="22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5000"/>
                  </a:lnSpc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𝑙𝑡</m:t>
                          </m:r>
                        </m:sub>
                      </m:sSub>
                      <m:r>
                        <a:rPr lang="en-US" sz="2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2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2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= </m:t>
                      </m:r>
                      <m:f>
                        <m:fPr>
                          <m:ctrlPr>
                            <a:rPr lang="en-US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102</m:t>
                          </m:r>
                          <m:r>
                            <a:rPr lang="en-US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.</m:t>
                          </m:r>
                          <m:r>
                            <a:rPr lang="en-US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  <m:r>
                            <a:rPr lang="en-US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.</m:t>
                          </m:r>
                          <m:r>
                            <a:rPr lang="en-US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27</m:t>
                          </m:r>
                        </m:num>
                        <m:den>
                          <m:r>
                            <a:rPr lang="en-US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en-US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.</m:t>
                          </m:r>
                          <m:r>
                            <a:rPr lang="en-US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102</m:t>
                          </m:r>
                        </m:den>
                      </m:f>
                      <m:r>
                        <a:rPr lang="en-US" sz="2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2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54</m:t>
                      </m:r>
                      <m:d>
                        <m:dPr>
                          <m:ctrlPr>
                            <a:rPr lang="en-US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𝑘𝑔</m:t>
                          </m:r>
                        </m:e>
                      </m:d>
                    </m:oMath>
                  </m:oMathPara>
                </a14:m>
                <a:endParaRPr lang="en-US" sz="22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5000"/>
                  </a:lnSpc>
                  <a:spcAft>
                    <a:spcPts val="0"/>
                  </a:spcAft>
                </a:pPr>
                <a:r>
                  <a:rPr lang="en-US" sz="22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Hiệu</a:t>
                </a:r>
                <a:r>
                  <a:rPr lang="en-US" sz="2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suất</a:t>
                </a:r>
                <a:r>
                  <a:rPr lang="en-US" sz="2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phản</a:t>
                </a:r>
                <a:r>
                  <a:rPr lang="en-US" sz="2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ứng</a:t>
                </a:r>
                <a:r>
                  <a:rPr lang="en-US" sz="2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endParaRPr lang="en-US" sz="22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5000"/>
                  </a:lnSpc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𝐻</m:t>
                      </m:r>
                      <m:r>
                        <a:rPr lang="en-US" sz="2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𝑡𝑡</m:t>
                              </m:r>
                            </m:sub>
                          </m:sSub>
                          <m:r>
                            <a:rPr lang="en-US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100</m:t>
                          </m:r>
                        </m:num>
                        <m:den>
                          <m:sSub>
                            <m:sSubPr>
                              <m:ctrlPr>
                                <a:rPr lang="en-US" sz="2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𝑙𝑡</m:t>
                              </m:r>
                            </m:sub>
                          </m:sSub>
                        </m:den>
                      </m:f>
                      <m:r>
                        <a:rPr lang="en-US" sz="2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=</m:t>
                      </m:r>
                      <m:f>
                        <m:fPr>
                          <m:ctrlPr>
                            <a:rPr lang="en-US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51</m:t>
                          </m:r>
                          <m:r>
                            <a:rPr lang="en-US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en-US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  <m:r>
                            <a:rPr lang="en-US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100</m:t>
                          </m:r>
                        </m:num>
                        <m:den>
                          <m:r>
                            <a:rPr lang="en-US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54</m:t>
                          </m:r>
                        </m:den>
                      </m:f>
                      <m:r>
                        <a:rPr lang="en-US" sz="2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2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95</m:t>
                      </m:r>
                      <m:d>
                        <m:dPr>
                          <m:ctrlPr>
                            <a:rPr lang="en-US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%</m:t>
                          </m:r>
                        </m:e>
                      </m:d>
                    </m:oMath>
                  </m:oMathPara>
                </a14:m>
                <a:endParaRPr lang="en-US" sz="22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354" y="1447800"/>
                <a:ext cx="8839200" cy="3964868"/>
              </a:xfrm>
              <a:prstGeom prst="rect">
                <a:avLst/>
              </a:prstGeom>
              <a:blipFill rotWithShape="1">
                <a:blip r:embed="rId1"/>
                <a:stretch>
                  <a:fillRect l="-1" r="1" b="14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en-US"/>
          </a:p>
        </p:txBody>
      </p:sp>
      <p:pic>
        <p:nvPicPr>
          <p:cNvPr id="3076" name="Picture 2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82" t="39909" r="36699" b="51254"/>
          <a:stretch>
            <a:fillRect/>
          </a:stretch>
        </p:blipFill>
        <p:spPr bwMode="auto">
          <a:xfrm>
            <a:off x="1981200" y="771525"/>
            <a:ext cx="5791200" cy="97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/>
              <p:nvPr/>
            </p:nvSpPr>
            <p:spPr>
              <a:xfrm>
                <a:off x="130126" y="1295400"/>
                <a:ext cx="9013874" cy="47677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15000"/>
                  </a:lnSpc>
                  <a:spcAft>
                    <a:spcPts val="0"/>
                  </a:spcAft>
                  <a:tabLst>
                    <a:tab pos="4314825" algn="l"/>
                  </a:tabLst>
                </a:pPr>
                <a:r>
                  <a:rPr lang="en-US" sz="2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b/ PTHH: </a:t>
                </a:r>
                <a:endParaRPr lang="en-US" sz="22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5000"/>
                  </a:lnSpc>
                  <a:spcAft>
                    <a:spcPts val="0"/>
                  </a:spcAft>
                </a:pPr>
                <a:r>
                  <a:rPr lang="en-US" sz="2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</a:t>
                </a:r>
                <a:endParaRPr lang="en-US" sz="22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5000"/>
                  </a:lnSpc>
                  <a:spcAft>
                    <a:spcPts val="0"/>
                  </a:spcAft>
                </a:pPr>
                <a:r>
                  <a:rPr lang="en-US" sz="22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Khối</a:t>
                </a:r>
                <a:r>
                  <a:rPr lang="en-US" sz="2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lượng</a:t>
                </a:r>
                <a:r>
                  <a:rPr lang="en-US" sz="2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thực</a:t>
                </a:r>
                <a:r>
                  <a:rPr lang="en-US" sz="2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tế</a:t>
                </a:r>
                <a:r>
                  <a:rPr lang="en-US" sz="2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            (2 x 102 )                                       (2x 54 )          kg</a:t>
                </a:r>
                <a:endParaRPr lang="en-US" sz="22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5000"/>
                  </a:lnSpc>
                  <a:spcAft>
                    <a:spcPts val="0"/>
                  </a:spcAft>
                </a:pPr>
                <a:r>
                  <a:rPr lang="en-US" sz="2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                     </a:t>
                </a:r>
                <a:endParaRPr lang="en-US" sz="22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5000"/>
                  </a:lnSpc>
                  <a:spcAft>
                    <a:spcPts val="0"/>
                  </a:spcAft>
                </a:pPr>
                <a:r>
                  <a:rPr lang="en-US" sz="22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Khối</a:t>
                </a:r>
                <a:r>
                  <a:rPr lang="en-US" sz="2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lượng</a:t>
                </a:r>
                <a:r>
                  <a:rPr lang="en-US" sz="2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lý</a:t>
                </a:r>
                <a:r>
                  <a:rPr lang="en-US" sz="2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thuyết</a:t>
                </a:r>
                <a:r>
                  <a:rPr lang="en-US" sz="2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  y                                               54                   kg</a:t>
                </a:r>
                <a:endParaRPr lang="en-US" sz="22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5000"/>
                  </a:lnSpc>
                  <a:spcAft>
                    <a:spcPts val="0"/>
                  </a:spcAft>
                </a:pPr>
                <a:r>
                  <a:rPr lang="en-US" sz="2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 </a:t>
                </a:r>
                <a:endParaRPr lang="en-US" sz="22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5000"/>
                  </a:lnSpc>
                  <a:spcAft>
                    <a:spcPts val="0"/>
                  </a:spcAft>
                </a:pPr>
                <a:r>
                  <a:rPr lang="en-US" sz="22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Khối</a:t>
                </a:r>
                <a:r>
                  <a:rPr lang="en-US" sz="2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lượng</a:t>
                </a:r>
                <a:r>
                  <a:rPr lang="en-US" sz="2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Al</a:t>
                </a:r>
                <a:r>
                  <a:rPr lang="en-US" sz="2200" baseline="-25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2</a:t>
                </a:r>
                <a:r>
                  <a:rPr lang="en-US" sz="2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O</a:t>
                </a:r>
                <a:r>
                  <a:rPr lang="en-US" sz="2200" baseline="-25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3</a:t>
                </a:r>
                <a:r>
                  <a:rPr lang="en-US" sz="2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cần</a:t>
                </a:r>
                <a:r>
                  <a:rPr lang="en-US" sz="2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dùng</a:t>
                </a:r>
                <a:r>
                  <a:rPr lang="en-US" sz="2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theo</a:t>
                </a:r>
                <a:r>
                  <a:rPr lang="en-US" sz="2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lý</a:t>
                </a:r>
                <a:r>
                  <a:rPr lang="en-US" sz="2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thuyết</a:t>
                </a:r>
                <a:r>
                  <a:rPr lang="en-US" sz="2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2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</a:t>
                </a:r>
                <a:endParaRPr lang="en-US" sz="22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5000"/>
                  </a:lnSpc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𝑙𝑡</m:t>
                          </m:r>
                        </m:sub>
                      </m:sSub>
                      <m:r>
                        <a:rPr lang="en-US" sz="2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2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en-US" sz="2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= </m:t>
                      </m:r>
                      <m:f>
                        <m:fPr>
                          <m:ctrlPr>
                            <a:rPr lang="en-US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54</m:t>
                          </m:r>
                          <m:r>
                            <a:rPr lang="en-US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. </m:t>
                          </m:r>
                          <m:r>
                            <a:rPr lang="en-US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en-US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. </m:t>
                          </m:r>
                          <m:r>
                            <a:rPr lang="en-US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102</m:t>
                          </m:r>
                        </m:num>
                        <m:den>
                          <m:r>
                            <a:rPr lang="en-US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en-US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.</m:t>
                          </m:r>
                          <m:r>
                            <a:rPr lang="en-US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54</m:t>
                          </m:r>
                        </m:den>
                      </m:f>
                      <m:r>
                        <a:rPr lang="en-US" sz="2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2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102</m:t>
                      </m:r>
                      <m:d>
                        <m:dPr>
                          <m:ctrlPr>
                            <a:rPr lang="en-US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𝑘𝑔</m:t>
                          </m:r>
                        </m:e>
                      </m:d>
                    </m:oMath>
                  </m:oMathPara>
                </a14:m>
                <a:endParaRPr lang="en-US" sz="22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5000"/>
                  </a:lnSpc>
                  <a:spcAft>
                    <a:spcPts val="0"/>
                  </a:spcAft>
                </a:pPr>
                <a:r>
                  <a:rPr lang="en-US" sz="2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Do </a:t>
                </a:r>
                <a:r>
                  <a:rPr lang="en-US" sz="22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hiệu</a:t>
                </a:r>
                <a:r>
                  <a:rPr lang="en-US" sz="2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suất</a:t>
                </a:r>
                <a:r>
                  <a:rPr lang="en-US" sz="2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phản</a:t>
                </a:r>
                <a:r>
                  <a:rPr lang="en-US" sz="2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ứng</a:t>
                </a:r>
                <a:r>
                  <a:rPr lang="en-US" sz="2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92% </a:t>
                </a:r>
                <a:r>
                  <a:rPr lang="en-US" sz="22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2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khối</a:t>
                </a:r>
                <a:r>
                  <a:rPr lang="en-US" sz="2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lượng</a:t>
                </a:r>
                <a:r>
                  <a:rPr lang="en-US" sz="2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Al</a:t>
                </a:r>
                <a:r>
                  <a:rPr lang="en-US" sz="2200" baseline="-25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2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r>
                  <a:rPr lang="en-US" sz="2200" baseline="-25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3 </a:t>
                </a:r>
                <a:r>
                  <a:rPr lang="en-US" sz="22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đã</a:t>
                </a:r>
                <a:r>
                  <a:rPr lang="en-US" sz="2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dùng</a:t>
                </a:r>
                <a:r>
                  <a:rPr lang="en-US" sz="2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endParaRPr lang="en-US" sz="22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5000"/>
                  </a:lnSpc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𝐻</m:t>
                      </m:r>
                      <m:r>
                        <a:rPr lang="en-US" sz="2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𝑙𝑡</m:t>
                              </m:r>
                              <m:r>
                                <a:rPr lang="en-US" sz="2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a:rPr lang="en-US" sz="2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sz="2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100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𝑡𝑡</m:t>
                              </m:r>
                            </m:sub>
                          </m:sSub>
                        </m:den>
                      </m:f>
                      <m:d>
                        <m:dPr>
                          <m:ctrlPr>
                            <a:rPr lang="en-US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%</m:t>
                          </m:r>
                        </m:e>
                      </m:d>
                      <m:r>
                        <a:rPr lang="en-US" sz="2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=&gt;</m:t>
                      </m:r>
                      <m:sSub>
                        <m:sSubPr>
                          <m:ctrlPr>
                            <a:rPr lang="en-US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𝑡𝑡</m:t>
                          </m:r>
                        </m:sub>
                      </m:sSub>
                      <m:r>
                        <a:rPr lang="en-US" sz="2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𝑙𝑡</m:t>
                              </m:r>
                              <m:r>
                                <a:rPr lang="en-US" sz="2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a:rPr lang="en-US" sz="2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sz="2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a:rPr lang="en-US" sz="2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100</m:t>
                              </m:r>
                            </m:sub>
                          </m:sSub>
                        </m:num>
                        <m:den>
                          <m:r>
                            <a:rPr lang="en-US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𝐻</m:t>
                          </m:r>
                        </m:den>
                      </m:f>
                      <m:r>
                        <a:rPr lang="en-US" sz="2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102</m:t>
                          </m:r>
                          <m:r>
                            <a:rPr lang="en-US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100</m:t>
                          </m:r>
                          <m:d>
                            <m:dPr>
                              <m:ctrlPr>
                                <a:rPr lang="en-US" sz="2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%</m:t>
                              </m:r>
                            </m:e>
                          </m:d>
                        </m:num>
                        <m:den>
                          <m:r>
                            <a:rPr lang="en-US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92</m:t>
                          </m:r>
                          <m:d>
                            <m:dPr>
                              <m:ctrlPr>
                                <a:rPr lang="en-US" sz="2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%</m:t>
                              </m:r>
                            </m:e>
                          </m:d>
                        </m:den>
                      </m:f>
                      <m:r>
                        <a:rPr lang="en-US" sz="2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2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110</m:t>
                      </m:r>
                      <m:r>
                        <a:rPr lang="en-US" sz="2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,</m:t>
                      </m:r>
                      <m:r>
                        <a:rPr lang="en-US" sz="2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87</m:t>
                      </m:r>
                      <m:d>
                        <m:dPr>
                          <m:ctrlPr>
                            <a:rPr lang="en-US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𝑘𝑔</m:t>
                          </m:r>
                        </m:e>
                      </m:d>
                    </m:oMath>
                  </m:oMathPara>
                </a14:m>
                <a:endParaRPr lang="en-US" sz="22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126" y="1295400"/>
                <a:ext cx="9013874" cy="4767780"/>
              </a:xfrm>
              <a:prstGeom prst="rect">
                <a:avLst/>
              </a:prstGeom>
              <a:blipFill rotWithShape="1">
                <a:blip r:embed="rId1"/>
                <a:stretch>
                  <a:fillRect l="-7" b="4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82" t="39909" r="36699" b="51254"/>
          <a:stretch>
            <a:fillRect/>
          </a:stretch>
        </p:blipFill>
        <p:spPr bwMode="auto">
          <a:xfrm>
            <a:off x="2008163" y="1066800"/>
            <a:ext cx="5257800" cy="762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J1450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8418" name="Text Box 15"/>
          <p:cNvSpPr txBox="1">
            <a:spLocks noChangeArrowheads="1"/>
          </p:cNvSpPr>
          <p:nvPr/>
        </p:nvSpPr>
        <p:spPr bwMode="auto">
          <a:xfrm>
            <a:off x="1544836" y="2209800"/>
            <a:ext cx="6054329" cy="2369880"/>
          </a:xfrm>
          <a:prstGeom prst="rect">
            <a:avLst/>
          </a:prstGeom>
          <a:noFill/>
          <a:ln w="76200" cmpd="tri">
            <a:solidFill>
              <a:srgbClr val="FF99CC"/>
            </a:solidFill>
            <a:prstDash val="sysDot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121793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21793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21793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21793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21793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21793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21793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21793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21793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u="sng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HƯỚNG DẪN VỀ NHÀ</a:t>
            </a:r>
            <a:endParaRPr lang="en-US" altLang="en-US" sz="2800" b="1" u="sng" dirty="0" smtClean="0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b="1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 HỌC BÀI 5: TÍNH THEO PHƯƠNG TRÌNH HÓA HỌC</a:t>
            </a:r>
            <a:endParaRPr lang="en-US" altLang="en-US" b="1" dirty="0" smtClean="0">
              <a:solidFill>
                <a:srgbClr val="0070C0"/>
              </a:solidFill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b="1" dirty="0" smtClean="0">
                <a:solidFill>
                  <a:srgbClr val="0033CC"/>
                </a:solidFill>
                <a:cs typeface="Times New Roman" panose="02020603050405020304" pitchFamily="18" charset="0"/>
              </a:rPr>
              <a:t> ĐỌC VÀ TÌM HIỂU BÀI 6: NỒNG ĐỘ DUNG DỊCH</a:t>
            </a:r>
            <a:endParaRPr lang="pt-BR" alt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84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84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884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884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占位符 1"/>
          <p:cNvSpPr txBox="1"/>
          <p:nvPr/>
        </p:nvSpPr>
        <p:spPr>
          <a:xfrm>
            <a:off x="2971800" y="124007"/>
            <a:ext cx="3006088" cy="61434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  <a:cs typeface="+mj-cs"/>
              </a:defRPr>
            </a:lvl1pPr>
          </a:lstStyle>
          <a:p>
            <a:r>
              <a:rPr lang="en-US" altLang="zh-CN" sz="30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KHỞI ĐỘNG</a:t>
            </a:r>
            <a:endParaRPr lang="zh-CN" altLang="en-US" sz="30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方正少儿简体" panose="03000509000000000000" pitchFamily="65" charset="-122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"/>
          <a:srcRect l="16618" t="38889" r="43558" b="35555"/>
          <a:stretch>
            <a:fillRect/>
          </a:stretch>
        </p:blipFill>
        <p:spPr>
          <a:xfrm>
            <a:off x="1045844" y="951211"/>
            <a:ext cx="6858000" cy="235745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92688" y="3657600"/>
            <a:ext cx="7493410" cy="108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vi-VN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 </a:t>
            </a: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 nghiệp, người ta sản xuất nhôm từ aluminium oxide (Al</a:t>
            </a:r>
            <a:r>
              <a:rPr lang="vi-VN" sz="2800" baseline="-25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vi-VN" sz="2800" baseline="-25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 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35513" y="4763097"/>
            <a:ext cx="8007760" cy="15788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vi-VN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 </a:t>
            </a:r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 nào tính được khối lượng nguyên liệu cần dùng để sản xuất nhôm hoặc tính khối lượng nhôm tạo ra nếu biết khối lượng nguyên liệu đã dùng?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3000">
        <p14:reveal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文本框 112"/>
          <p:cNvSpPr txBox="1"/>
          <p:nvPr/>
        </p:nvSpPr>
        <p:spPr>
          <a:xfrm>
            <a:off x="66597" y="2337848"/>
            <a:ext cx="14859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HÌNH 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THÀNH </a:t>
            </a:r>
            <a:r>
              <a:rPr lang="en-US" altLang="zh-C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KIẾN 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THỨC</a:t>
            </a:r>
            <a:endParaRPr lang="zh-CN" altLang="en-US" sz="2400" b="1" dirty="0">
              <a:solidFill>
                <a:srgbClr val="FF0000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46" name="文本框 145"/>
          <p:cNvSpPr txBox="1"/>
          <p:nvPr/>
        </p:nvSpPr>
        <p:spPr>
          <a:xfrm>
            <a:off x="3961739" y="496609"/>
            <a:ext cx="496260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1. </a:t>
            </a:r>
            <a:r>
              <a:rPr lang="nl-NL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 định khối lượng, số mol của các chất phản ứng và sản phẩm trong phản ứng hóa học</a:t>
            </a:r>
            <a:endParaRPr lang="en-US" altLang="zh-CN" sz="2800" b="1" dirty="0">
              <a:solidFill>
                <a:srgbClr val="FF0000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" name="Right Arrow 1"/>
          <p:cNvSpPr/>
          <p:nvPr/>
        </p:nvSpPr>
        <p:spPr>
          <a:xfrm flipV="1">
            <a:off x="1684040" y="2836199"/>
            <a:ext cx="1162993" cy="57295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2895600" y="1143000"/>
            <a:ext cx="0" cy="375216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Right Arrow 9"/>
          <p:cNvSpPr/>
          <p:nvPr/>
        </p:nvSpPr>
        <p:spPr>
          <a:xfrm>
            <a:off x="2895600" y="1143000"/>
            <a:ext cx="838200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ight Arrow 41"/>
          <p:cNvSpPr/>
          <p:nvPr/>
        </p:nvSpPr>
        <p:spPr>
          <a:xfrm>
            <a:off x="2883313" y="4895165"/>
            <a:ext cx="838200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ight Arrow 45"/>
          <p:cNvSpPr/>
          <p:nvPr/>
        </p:nvSpPr>
        <p:spPr>
          <a:xfrm>
            <a:off x="2907888" y="3146157"/>
            <a:ext cx="838200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3924867" y="2827161"/>
            <a:ext cx="4572000" cy="1083374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nl-NL" sz="2800" b="1" dirty="0" smtClean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2.Tìm </a:t>
            </a:r>
            <a:r>
              <a:rPr lang="nl-NL" sz="28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 chất phản ứng hết và chất phản ứng dư</a:t>
            </a:r>
            <a:endParaRPr lang="en-US" sz="2800" dirty="0">
              <a:solidFill>
                <a:srgbClr val="00B0F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770080" y="4666834"/>
            <a:ext cx="4956742" cy="548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nl-NL" sz="28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Tìm </a:t>
            </a:r>
            <a:r>
              <a:rPr lang="nl-NL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 hiệu suất phản ứng</a:t>
            </a:r>
            <a:endParaRPr lang="en-US" sz="280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" grpId="0"/>
      <p:bldP spid="146" grpId="0"/>
      <p:bldP spid="2" grpId="0" animBg="1"/>
      <p:bldP spid="10" grpId="0" animBg="1"/>
      <p:bldP spid="42" grpId="0" animBg="1"/>
      <p:bldP spid="46" grpId="0" animBg="1"/>
      <p:bldP spid="17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2057400"/>
            <a:ext cx="8382000" cy="10814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nl-NL" sz="2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I.  </a:t>
            </a:r>
            <a:r>
              <a:rPr lang="nl-NL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Xác định khối lượng, số mol của các chất phản ứng và sản phẩm trong phản ứng hóa học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3662045" y="59055"/>
            <a:ext cx="19767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vi-VN" alt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5</a:t>
            </a:r>
            <a:endParaRPr lang="vi-VN" alt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763270" y="945515"/>
            <a:ext cx="8380730" cy="5835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vi-VN" altLang="en-US" sz="3200" b="1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</a:rPr>
              <a:t>TÍNH THEO PHƯƠNG TRÌNH HÓA HỌC</a:t>
            </a:r>
            <a:endParaRPr lang="vi-VN" altLang="en-US" sz="3200" b="1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effectLst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2863850"/>
            <a:ext cx="9063355" cy="3556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nl-NL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Gồm 4 bước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Bước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1: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mol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khối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nl-NL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Bước 2:</a:t>
            </a:r>
            <a:r>
              <a:rPr lang="nl-NL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Viết PTHH của phản ứng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Bước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3: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PTHH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mol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mol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nl-NL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Bước 4: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k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hối lượng </a:t>
            </a:r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hoặc thể tích chất cần tìm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28600" y="1600200"/>
            <a:ext cx="8382000" cy="1081405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nl-NL" sz="2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I.  </a:t>
            </a:r>
            <a:r>
              <a:rPr lang="nl-NL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Xác định khối lượng, số mol của các chất phản ứng và sản phẩm trong phản ứng hóa học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3662045" y="59055"/>
            <a:ext cx="19767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vi-VN" alt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5</a:t>
            </a:r>
            <a:endParaRPr lang="vi-VN" alt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763270" y="945515"/>
            <a:ext cx="8380730" cy="5835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vi-VN" altLang="en-US" sz="3200" b="1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</a:rPr>
              <a:t>TÍNH THEO PHƯƠNG TRÌNH HÓA HỌC</a:t>
            </a:r>
            <a:endParaRPr lang="vi-VN" altLang="en-US" sz="3200" b="1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effectLst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635" y="1096010"/>
            <a:ext cx="8983345" cy="367474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152352" rIns="91440" bIns="0" numCol="1" anchor="ctr" anchorCtr="0" compatLnSpc="1"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nl-NL" altLang="en-U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Ví dụ 1:</a:t>
            </a:r>
            <a:r>
              <a:rPr kumimoji="0" lang="nl-NL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Trong phòng thí nghiệm người ta có thể điều chế khí Hydrogen ( H</a:t>
            </a:r>
            <a:r>
              <a:rPr kumimoji="0" lang="nl-NL" altLang="en-US" sz="2800" b="0" i="0" u="none" strike="noStrike" cap="none" normalizeH="0" baseline="-3000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nl-NL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) bằng cách cho Zin</a:t>
            </a:r>
            <a:r>
              <a:rPr kumimoji="0" lang="vi-VN" altLang="nl-NL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nl-NL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tác dụng với hydrochloric</a:t>
            </a:r>
            <a:r>
              <a:rPr kumimoji="0" lang="vi-VN" altLang="nl-NL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altLang="en-US" sz="280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acid </a:t>
            </a:r>
            <a:r>
              <a:rPr kumimoji="0" lang="nl-NL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 HCl) theo phương trình hóa học sau:</a:t>
            </a:r>
            <a:endParaRPr kumimoji="0" lang="nl-NL" altLang="en-US" sz="28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vi-VN" altLang="en-US" sz="14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sz="28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 </a:t>
            </a:r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khối lượng  hydrochloric</a:t>
            </a:r>
            <a:r>
              <a:rPr lang="vi-VN" altLang="nl-NL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acid</a:t>
            </a:r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tham gia phản ứng và thể tích khí H</a:t>
            </a:r>
            <a:r>
              <a:rPr lang="nl-NL" sz="2800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(đkc) thu được khi hòa tan 1,3g </a:t>
            </a:r>
            <a:r>
              <a:rPr lang="nl-NL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Zin</a:t>
            </a:r>
            <a:r>
              <a:rPr lang="vi-VN" altLang="nl-NL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endParaRPr lang="vi-VN" altLang="nl-NL" sz="28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1800225" y="7800975"/>
            <a:ext cx="42862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1348565" y="2805614"/>
            <a:ext cx="3978974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  <a:tabLst>
                <a:tab pos="1419225" algn="l"/>
              </a:tabLst>
            </a:pPr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Zn + 2HCl </a:t>
            </a:r>
            <a:r>
              <a:rPr lang="nl-NL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nl-NL" sz="2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nl-NL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ZnCl</a:t>
            </a:r>
            <a:r>
              <a:rPr lang="nl-NL" sz="2800" baseline="-25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 </a:t>
            </a:r>
            <a:r>
              <a:rPr lang="nl-NL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H</a:t>
            </a:r>
            <a:r>
              <a:rPr lang="nl-NL" sz="2800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3149991" y="3099874"/>
            <a:ext cx="224403" cy="60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219200" y="179111"/>
            <a:ext cx="51520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NHÓM 5 PHÚT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12" grpId="0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/>
              <p:cNvSpPr/>
              <p:nvPr/>
            </p:nvSpPr>
            <p:spPr>
              <a:xfrm>
                <a:off x="826368" y="229388"/>
                <a:ext cx="7671618" cy="137795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15000"/>
                  </a:lnSpc>
                  <a:spcAft>
                    <a:spcPts val="0"/>
                  </a:spcAft>
                </a:pPr>
                <a:r>
                  <a:rPr lang="en-US" sz="2400" b="1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Bước</a:t>
                </a:r>
                <a:r>
                  <a:rPr lang="en-US" sz="2400" b="1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1:</a:t>
                </a:r>
                <a:r>
                  <a:rPr 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Tìm</a:t>
                </a:r>
                <a:r>
                  <a:rPr 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mol</a:t>
                </a:r>
                <a:r>
                  <a:rPr 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Zin</a:t>
                </a:r>
                <a:r>
                  <a:rPr lang="vi-VN" altLang="en-US" sz="24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</a:t>
                </a:r>
                <a:r>
                  <a:rPr 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dựa</a:t>
                </a:r>
                <a:r>
                  <a:rPr 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vào</a:t>
                </a:r>
                <a:r>
                  <a:rPr 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khối</a:t>
                </a:r>
                <a:r>
                  <a:rPr 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 smtClean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lượng</a:t>
                </a:r>
                <a:endParaRPr lang="vi-VN" sz="2400" dirty="0" smtClean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1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𝑍𝑛</m:t>
                          </m:r>
                        </m:sub>
                      </m:sSub>
                      <m:r>
                        <a:rPr lang="en-US" sz="240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𝑍𝑛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𝑍𝑛</m:t>
                              </m:r>
                            </m:sub>
                          </m:sSub>
                        </m:den>
                      </m:f>
                      <m:r>
                        <a:rPr lang="en-US" sz="240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240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400">
                              <a:latin typeface="Cambria Math" panose="02040503050406030204" pitchFamily="18" charset="0"/>
                            </a:rPr>
                            <m:t>65</m:t>
                          </m:r>
                        </m:den>
                      </m:f>
                      <m:r>
                        <a:rPr lang="en-US" sz="240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240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400">
                          <a:latin typeface="Cambria Math" panose="02040503050406030204" pitchFamily="18" charset="0"/>
                        </a:rPr>
                        <m:t>02</m:t>
                      </m:r>
                      <m:r>
                        <a:rPr lang="en-US" sz="2400">
                          <a:latin typeface="Cambria Math" panose="02040503050406030204" pitchFamily="18" charset="0"/>
                        </a:rPr>
                        <m:t> (</m:t>
                      </m:r>
                      <m:r>
                        <m:rPr>
                          <m:sty m:val="p"/>
                        </m:rPr>
                        <a:rPr lang="en-US" sz="2400">
                          <a:latin typeface="Cambria Math" panose="02040503050406030204" pitchFamily="18" charset="0"/>
                        </a:rPr>
                        <m:t>mol</m:t>
                      </m:r>
                      <m:r>
                        <a:rPr lang="en-US" sz="240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6368" y="229388"/>
                <a:ext cx="7671618" cy="1377950"/>
              </a:xfrm>
              <a:prstGeom prst="rect">
                <a:avLst/>
              </a:prstGeom>
              <a:blipFill rotWithShape="1">
                <a:blip r:embed="rId1"/>
                <a:stretch>
                  <a:fillRect l="-3" t="-11" r="5" b="11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/>
          <p:cNvSpPr/>
          <p:nvPr/>
        </p:nvSpPr>
        <p:spPr>
          <a:xfrm>
            <a:off x="1055429" y="1542265"/>
            <a:ext cx="6781800" cy="907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nl-NL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Bước 2:</a:t>
            </a:r>
            <a:r>
              <a:rPr lang="nl-NL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Viết PTHH của phản </a:t>
            </a:r>
            <a:r>
              <a:rPr lang="nl-NL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ứng</a:t>
            </a:r>
            <a:endParaRPr lang="vi-VN" sz="2400" dirty="0" smtClean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Rectangle 10"/>
              <p:cNvSpPr/>
              <p:nvPr/>
            </p:nvSpPr>
            <p:spPr>
              <a:xfrm>
                <a:off x="597308" y="3114567"/>
                <a:ext cx="8129739" cy="182774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15000"/>
                  </a:lnSpc>
                  <a:spcAft>
                    <a:spcPts val="0"/>
                  </a:spcAft>
                </a:pPr>
                <a:r>
                  <a:rPr lang="en-US" sz="2400" b="1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Bước</a:t>
                </a:r>
                <a:r>
                  <a:rPr lang="en-US" sz="2400" b="1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3:</a:t>
                </a:r>
                <a:r>
                  <a:rPr 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Dựa</a:t>
                </a:r>
                <a:r>
                  <a:rPr 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vào</a:t>
                </a:r>
                <a:r>
                  <a:rPr 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PTHH </a:t>
                </a:r>
                <a:r>
                  <a:rPr lang="en-US" sz="24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mol</a:t>
                </a:r>
                <a:r>
                  <a:rPr 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chất</a:t>
                </a:r>
                <a:r>
                  <a:rPr 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đã</a:t>
                </a:r>
                <a:r>
                  <a:rPr 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biết</a:t>
                </a:r>
                <a:r>
                  <a:rPr 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để</a:t>
                </a:r>
                <a:r>
                  <a:rPr 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tìm</a:t>
                </a:r>
                <a:r>
                  <a:rPr 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mol</a:t>
                </a:r>
                <a:r>
                  <a:rPr 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chất</a:t>
                </a:r>
                <a:r>
                  <a:rPr 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tham</a:t>
                </a:r>
                <a:r>
                  <a:rPr 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gia</a:t>
                </a:r>
                <a:r>
                  <a:rPr 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mol</a:t>
                </a:r>
                <a:r>
                  <a:rPr 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chất</a:t>
                </a:r>
                <a:r>
                  <a:rPr 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sản</a:t>
                </a:r>
                <a:r>
                  <a:rPr 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 smtClean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phẩm</a:t>
                </a:r>
                <a:endParaRPr lang="vi-VN" sz="2400" dirty="0" smtClean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15000"/>
                  </a:lnSpc>
                  <a:spcAft>
                    <a:spcPts val="0"/>
                  </a:spcAft>
                </a:pPr>
                <a:r>
                  <a:rPr 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Theo PTHH: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𝑛</m:t>
                        </m:r>
                      </m:e>
                      <m:sub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𝐻𝐶𝑙</m:t>
                        </m:r>
                      </m:sub>
                    </m:sSub>
                    <m:r>
                      <a:rPr lang="en-US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sSub>
                      <m:sSubPr>
                        <m:ctrlP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𝑛</m:t>
                        </m:r>
                      </m:e>
                      <m:sub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𝑍𝑛</m:t>
                        </m:r>
                      </m:sub>
                    </m:sSub>
                    <m:r>
                      <a:rPr lang="en-US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 </m:t>
                    </m:r>
                    <m:r>
                      <a:rPr lang="en-US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0</m:t>
                    </m:r>
                    <m:r>
                      <a:rPr lang="en-US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02</m:t>
                    </m:r>
                    <m:r>
                      <a:rPr lang="en-US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= </m:t>
                    </m:r>
                    <m:r>
                      <a:rPr lang="en-US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0</m:t>
                    </m:r>
                    <m:r>
                      <a:rPr lang="en-US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04</m:t>
                    </m:r>
                    <m:r>
                      <a:rPr lang="en-US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d>
                      <m:dPr>
                        <m:ctrlP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𝑚𝑜𝑙</m:t>
                        </m:r>
                      </m:e>
                    </m:d>
                  </m:oMath>
                </a14:m>
                <a:endParaRPr lang="en-US" sz="24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15000"/>
                  </a:lnSpc>
                  <a:spcAft>
                    <a:spcPts val="0"/>
                  </a:spcAft>
                </a:pPr>
                <a:r>
                  <a:rPr 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Theo PTHH: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𝑛</m:t>
                        </m:r>
                      </m:e>
                      <m:sub>
                        <m:sSub>
                          <m:sSubPr>
                            <m:ctrlP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𝐻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</m:sSub>
                      </m:sub>
                    </m:sSub>
                    <m:r>
                      <a:rPr lang="en-US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sSub>
                      <m:sSubPr>
                        <m:ctrlP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𝑛</m:t>
                        </m:r>
                      </m:e>
                      <m:sub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𝑍𝑛</m:t>
                        </m:r>
                      </m:sub>
                    </m:sSub>
                    <m:r>
                      <a:rPr lang="en-US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0</m:t>
                    </m:r>
                    <m:r>
                      <a:rPr lang="en-US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02</m:t>
                    </m:r>
                    <m:r>
                      <a:rPr lang="en-US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(</m:t>
                    </m:r>
                    <m:r>
                      <a:rPr lang="en-US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𝑚𝑜𝑙</m:t>
                    </m:r>
                    <m:r>
                      <a:rPr lang="en-US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24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7308" y="3114567"/>
                <a:ext cx="8129739" cy="1827744"/>
              </a:xfrm>
              <a:prstGeom prst="rect">
                <a:avLst/>
              </a:prstGeom>
              <a:blipFill rotWithShape="1">
                <a:blip r:embed="rId2"/>
                <a:stretch>
                  <a:fillRect l="-5" t="-29" r="3" b="6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/>
              <p:cNvSpPr/>
              <p:nvPr/>
            </p:nvSpPr>
            <p:spPr>
              <a:xfrm>
                <a:off x="597308" y="5030256"/>
                <a:ext cx="8445912" cy="182774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15000"/>
                  </a:lnSpc>
                  <a:spcAft>
                    <a:spcPts val="0"/>
                  </a:spcAft>
                </a:pPr>
                <a:r>
                  <a:rPr lang="nl-NL" sz="2400" b="1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Bước 4: </a:t>
                </a:r>
                <a:r>
                  <a:rPr lang="en-US" sz="2400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</a:t>
                </a:r>
                <a:r>
                  <a:rPr lang="vi-VN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hối lượng </a:t>
                </a:r>
                <a:r>
                  <a:rPr lang="nl-NL" sz="24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acid hydrochloric tham gia phản ứng là: </a:t>
                </a:r>
                <a:endParaRPr lang="en-US" sz="24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15000"/>
                  </a:lnSpc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nl-NL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nl-NL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𝐻𝐶𝑙</m:t>
                          </m:r>
                        </m:sub>
                      </m:sSub>
                      <m:r>
                        <a:rPr lang="nl-NL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nl-NL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nl-NL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𝐻𝐶𝑙</m:t>
                          </m:r>
                        </m:sub>
                      </m:sSub>
                      <m:r>
                        <a:rPr lang="nl-NL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nl-NL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nl-NL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𝐻𝐶𝑙</m:t>
                          </m:r>
                        </m:sub>
                      </m:sSub>
                      <m:r>
                        <a:rPr lang="nl-NL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nl-NL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0</m:t>
                      </m:r>
                      <m:r>
                        <a:rPr lang="nl-NL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,</m:t>
                      </m:r>
                      <m:r>
                        <a:rPr lang="nl-NL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04</m:t>
                      </m:r>
                      <m:r>
                        <a:rPr lang="nl-NL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nl-NL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36</m:t>
                      </m:r>
                      <m:r>
                        <a:rPr lang="nl-NL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,</m:t>
                      </m:r>
                      <m:r>
                        <a:rPr lang="nl-NL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5</m:t>
                      </m:r>
                      <m:r>
                        <a:rPr lang="nl-NL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nl-NL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1</m:t>
                      </m:r>
                      <m:r>
                        <a:rPr lang="nl-NL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,</m:t>
                      </m:r>
                      <m:r>
                        <a:rPr lang="nl-NL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46</m:t>
                      </m:r>
                      <m:r>
                        <a:rPr lang="nl-NL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nl-NL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𝑔𝑎𝑚</m:t>
                          </m:r>
                        </m:e>
                      </m:d>
                    </m:oMath>
                  </m:oMathPara>
                </a14:m>
                <a:endParaRPr lang="en-US" sz="24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15000"/>
                  </a:lnSpc>
                  <a:spcAft>
                    <a:spcPts val="0"/>
                  </a:spcAft>
                </a:pPr>
                <a:r>
                  <a:rPr lang="nl-NL" sz="24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Thể tích khí H</a:t>
                </a:r>
                <a:r>
                  <a:rPr lang="nl-NL" sz="2400" baseline="-25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2</a:t>
                </a:r>
                <a:r>
                  <a:rPr lang="nl-NL" sz="24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(đkc) thu được là: </a:t>
                </a:r>
                <a:endParaRPr lang="en-US" sz="24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15000"/>
                  </a:lnSpc>
                  <a:spcAft>
                    <a:spcPts val="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nl-NL" sz="2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𝑉</m:t>
                        </m:r>
                      </m:e>
                      <m:sub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nl-NL" sz="24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𝐻</m:t>
                            </m:r>
                          </m:e>
                          <m:sub>
                            <m:r>
                              <a:rPr lang="nl-NL" sz="24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</m:sSub>
                      </m:sub>
                    </m:sSub>
                    <m:r>
                      <a:rPr lang="nl-NL" sz="24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nl-NL" sz="2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𝑛</m:t>
                        </m:r>
                      </m:e>
                      <m:sub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nl-NL" sz="24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𝐻</m:t>
                            </m:r>
                          </m:e>
                          <m:sub>
                            <m:r>
                              <a:rPr lang="nl-NL" sz="24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</m:sSub>
                      </m:sub>
                    </m:sSub>
                    <m:r>
                      <a:rPr lang="nl-NL" sz="24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nl-NL" sz="24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24</m:t>
                    </m:r>
                    <m:r>
                      <a:rPr lang="nl-NL" sz="24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nl-NL" sz="24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79</m:t>
                    </m:r>
                    <m:r>
                      <a:rPr lang="nl-NL" sz="24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nl-NL" sz="24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0</m:t>
                    </m:r>
                    <m:r>
                      <a:rPr lang="nl-NL" sz="24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nl-NL" sz="24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02</m:t>
                    </m:r>
                    <m:r>
                      <a:rPr lang="nl-NL" sz="24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nl-NL" sz="24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24</m:t>
                    </m:r>
                    <m:r>
                      <a:rPr lang="nl-NL" sz="24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nl-NL" sz="24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79</m:t>
                    </m:r>
                    <m:r>
                      <a:rPr lang="nl-NL" sz="24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nl-NL" sz="24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0</m:t>
                    </m:r>
                    <m:r>
                      <a:rPr lang="nl-NL" sz="24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nl-NL" sz="24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4958</m:t>
                    </m:r>
                    <m:r>
                      <a:rPr lang="nl-NL" sz="24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nl-NL" sz="2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𝑙</m:t>
                        </m:r>
                        <m:r>
                          <a:rPr lang="nl-NL" sz="2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í</m:t>
                        </m:r>
                        <m:r>
                          <a:rPr lang="nl-NL" sz="2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</m:t>
                        </m:r>
                      </m:e>
                    </m:d>
                    <m:r>
                      <a:rPr lang="nl-NL" sz="24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nl-NL" sz="24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0</m:t>
                    </m:r>
                    <m:r>
                      <a:rPr lang="nl-NL" sz="24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nl-NL" sz="24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5</m:t>
                    </m:r>
                    <m:r>
                      <a:rPr lang="nl-NL" sz="24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nl-NL" sz="24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l</m:t>
                    </m:r>
                    <m:r>
                      <a:rPr lang="nl-NL" sz="24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í</m:t>
                    </m:r>
                    <m:r>
                      <m:rPr>
                        <m:sty m:val="p"/>
                      </m:rPr>
                      <a:rPr lang="nl-NL" sz="24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t</m:t>
                    </m:r>
                    <m:r>
                      <a:rPr lang="nl-NL" sz="24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nl-NL" sz="24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24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7308" y="5030256"/>
                <a:ext cx="8445912" cy="1827744"/>
              </a:xfrm>
              <a:prstGeom prst="rect">
                <a:avLst/>
              </a:prstGeom>
              <a:blipFill rotWithShape="1">
                <a:blip r:embed="rId3"/>
                <a:stretch>
                  <a:fillRect l="-5" t="-23" r="2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l="27160" t="29167" r="33602" b="62500"/>
          <a:stretch>
            <a:fillRect/>
          </a:stretch>
        </p:blipFill>
        <p:spPr>
          <a:xfrm>
            <a:off x="1010264" y="2111631"/>
            <a:ext cx="7620000" cy="8174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11" grpId="0"/>
      <p:bldP spid="3" grpId="0"/>
    </p:bldLst>
  </p:timing>
</p:sld>
</file>

<file path=ppt/theme/theme1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0</TotalTime>
  <Words>7777</Words>
  <Application>WPS Presentation</Application>
  <PresentationFormat>On-screen Show (4:3)</PresentationFormat>
  <Paragraphs>311</Paragraphs>
  <Slides>32</Slides>
  <Notes>4</Notes>
  <HiddenSlides>3</HiddenSlides>
  <MMClips>6</MMClips>
  <ScaleCrop>false</ScaleCrop>
  <HeadingPairs>
    <vt:vector size="8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32</vt:i4>
      </vt:variant>
    </vt:vector>
  </HeadingPairs>
  <TitlesOfParts>
    <vt:vector size="50" baseType="lpstr">
      <vt:lpstr>Arial</vt:lpstr>
      <vt:lpstr>SimSun</vt:lpstr>
      <vt:lpstr>Wingdings</vt:lpstr>
      <vt:lpstr>Georgia</vt:lpstr>
      <vt:lpstr>Times New Roman</vt:lpstr>
      <vt:lpstr>Calibri</vt:lpstr>
      <vt:lpstr>UTM American Sans</vt:lpstr>
      <vt:lpstr>Segoe Print</vt:lpstr>
      <vt:lpstr>迷你简汉真广标</vt:lpstr>
      <vt:lpstr>方正少儿简体</vt:lpstr>
      <vt:lpstr>Microsoft YaHei</vt:lpstr>
      <vt:lpstr>Cambria Math</vt:lpstr>
      <vt:lpstr>VNI Times</vt:lpstr>
      <vt:lpstr>Trebuchet MS</vt:lpstr>
      <vt:lpstr>Arial Unicode MS</vt:lpstr>
      <vt:lpstr>Tahoma</vt:lpstr>
      <vt:lpstr>Slipstream</vt:lpstr>
      <vt:lpstr>Equation.DSMT4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3. LUYỆN TẬP</vt:lpstr>
      <vt:lpstr>TRÒ CHƠI VÒNG QUAY MAY MẮN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3. LUYỆN TẬP</vt:lpstr>
      <vt:lpstr>PowerPoint 演示文稿</vt:lpstr>
      <vt:lpstr>PowerPoint 演示文稿</vt:lpstr>
      <vt:lpstr>PowerPoint 演示文稿</vt:lpstr>
      <vt:lpstr>4. VẬN DỤNG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 Pro</dc:creator>
  <cp:lastModifiedBy>Sáu lê</cp:lastModifiedBy>
  <cp:revision>174</cp:revision>
  <dcterms:created xsi:type="dcterms:W3CDTF">2022-07-24T02:07:00Z</dcterms:created>
  <dcterms:modified xsi:type="dcterms:W3CDTF">2024-10-05T07:03:51Z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ED20B5565E5849818E469AB759F84DCF_13</vt:lpwstr>
  </property>
  <property fmtid="{D5CDD505-2E9C-101B-9397-08002B2CF9AE}" pid="3" name="KSOProductBuildVer">
    <vt:lpwstr>1033-12.2.0.18283</vt:lpwstr>
  </property>
</Properties>
</file>