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gif" ContentType="image/gif"/>
  <Default Extension="wmf" ContentType="image/x-wmf"/>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548" r:id="rId3"/>
    <p:sldId id="470" r:id="rId5"/>
    <p:sldId id="494" r:id="rId6"/>
    <p:sldId id="495" r:id="rId7"/>
    <p:sldId id="546" r:id="rId8"/>
    <p:sldId id="551" r:id="rId9"/>
    <p:sldId id="559" r:id="rId10"/>
    <p:sldId id="307" r:id="rId11"/>
    <p:sldId id="274" r:id="rId12"/>
    <p:sldId id="557" r:id="rId13"/>
    <p:sldId id="563" r:id="rId14"/>
    <p:sldId id="272" r:id="rId15"/>
    <p:sldId id="281" r:id="rId16"/>
    <p:sldId id="282" r:id="rId17"/>
    <p:sldId id="562" r:id="rId18"/>
    <p:sldId id="573" r:id="rId19"/>
    <p:sldId id="566" r:id="rId20"/>
    <p:sldId id="568" r:id="rId21"/>
    <p:sldId id="569" r:id="rId22"/>
    <p:sldId id="570" r:id="rId23"/>
    <p:sldId id="574" r:id="rId24"/>
    <p:sldId id="571" r:id="rId25"/>
    <p:sldId id="584" r:id="rId26"/>
    <p:sldId id="575" r:id="rId27"/>
    <p:sldId id="576" r:id="rId28"/>
    <p:sldId id="556" r:id="rId29"/>
    <p:sldId id="578" r:id="rId30"/>
    <p:sldId id="579" r:id="rId31"/>
    <p:sldId id="580" r:id="rId32"/>
    <p:sldId id="582" r:id="rId33"/>
    <p:sldId id="583" r:id="rId34"/>
    <p:sldId id="572" r:id="rId35"/>
    <p:sldId id="585" r:id="rId36"/>
    <p:sldId id="586" r:id="rId37"/>
    <p:sldId id="587" r:id="rId38"/>
    <p:sldId id="588" r:id="rId39"/>
    <p:sldId id="589" r:id="rId40"/>
    <p:sldId id="590" r:id="rId41"/>
    <p:sldId id="591" r:id="rId42"/>
    <p:sldId id="592" r:id="rId43"/>
    <p:sldId id="593" r:id="rId44"/>
    <p:sldId id="594" r:id="rId45"/>
    <p:sldId id="595" r:id="rId46"/>
    <p:sldId id="596" r:id="rId47"/>
    <p:sldId id="597" r:id="rId48"/>
    <p:sldId id="600" r:id="rId49"/>
    <p:sldId id="599" r:id="rId50"/>
    <p:sldId id="598" r:id="rId51"/>
  </p:sldIdLst>
  <p:sldSz cx="12190095" cy="6859270"/>
  <p:notesSz cx="6858000" cy="9144000"/>
  <p:custDataLst>
    <p:tags r:id="rId5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0" userDrawn="1">
          <p15:clr>
            <a:srgbClr val="A4A3A4"/>
          </p15:clr>
        </p15:guide>
        <p15:guide id="2" pos="386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92D050"/>
    <a:srgbClr val="7030A0"/>
    <a:srgbClr val="FF00FF"/>
    <a:srgbClr val="FEF303"/>
    <a:srgbClr val="FF0066"/>
    <a:srgbClr val="82DAFF"/>
    <a:srgbClr val="ABD9F0"/>
    <a:srgbClr val="BEE3F6"/>
    <a:srgbClr val="3390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浅色样式 2 - 强调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8" autoAdjust="0"/>
    <p:restoredTop sz="97778" autoAdjust="0"/>
  </p:normalViewPr>
  <p:slideViewPr>
    <p:cSldViewPr snapToGrid="0" showGuides="1">
      <p:cViewPr varScale="1">
        <p:scale>
          <a:sx n="81" d="100"/>
          <a:sy n="81" d="100"/>
        </p:scale>
        <p:origin x="53" y="274"/>
      </p:cViewPr>
      <p:guideLst>
        <p:guide orient="horz" pos="2130"/>
        <p:guide pos="386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5" Type="http://schemas.openxmlformats.org/officeDocument/2006/relationships/tags" Target="tags/tag23.xml"/><Relationship Id="rId54" Type="http://schemas.openxmlformats.org/officeDocument/2006/relationships/tableStyles" Target="tableStyles.xml"/><Relationship Id="rId53" Type="http://schemas.openxmlformats.org/officeDocument/2006/relationships/viewProps" Target="viewProps.xml"/><Relationship Id="rId52" Type="http://schemas.openxmlformats.org/officeDocument/2006/relationships/presProps" Target="presProps.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wmf"/></Relationships>
</file>

<file path=ppt/ink/ink1.xml><?xml version="1.0" encoding="utf-8"?>
<inkml:ink xmlns:inkml="http://www.w3.org/2003/InkML">
  <inkml:definitions>
    <inkml:context xml:id="ctx0">
      <inkml:inkSource xml:id="inkSrc0">
        <inkml:traceFormat>
          <inkml:channel name="X" type="integer" max="1280" units="cm"/>
          <inkml:channel name="Y" type="integer" max="800" units="cm"/>
          <inkml:channel name="T" type="integer" max="2147480000" units="dev"/>
        </inkml:traceFormat>
        <inkml:channelProperties>
          <inkml:channelProperty channel="X" name="resolution" value="28.31858" units="1/cm"/>
          <inkml:channelProperty channel="Y" name="resolution" value="28.36879" units="1/cm"/>
          <inkml:channelProperty channel="T" name="resolution" value="1" units="1/dev"/>
        </inkml:channelProperties>
      </inkml:inkSource>
      <inkml:timestamp xml:id="ts0" timeString="2021-11-25T01:58:38"/>
    </inkml:context>
    <inkml:brush xml:id="br0">
      <inkml:brushProperty name="width" value="0.05292" units="cm"/>
      <inkml:brushProperty name="height" value="0.05292" units="cm"/>
      <inkml:brushProperty name="color" value="#ff0000"/>
    </inkml:brush>
  </inkml:definitions>
  <inkml:trace contextRef="#ctx0" brushRef="#br0">15927.000 13119.000 0</inkml:trace>
  <inkml:trace contextRef="#ctx0" brushRef="#br0">14379.000 10642.000 0</inkml:trace>
  <inkml:trace contextRef="#ctx0" brushRef="#br0">13998.000 9928.000 0</inkml:trace>
  <inkml:trace contextRef="#ctx0" brushRef="#br0">13998.000 9928.000 0</inkml:trace>
  <inkml:trace contextRef="#ctx0" brushRef="#br0">12974.000 10928.000 0</inkml:trace>
  <inkml:trace contextRef="#ctx0" brushRef="#br0">12974.000 10928.000 0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Với những vật thể có kích thước và khối lượng đáng kể như viên gạch, quả táo, …, người ta dễ dàng xác định số lượng, khối lượng và thể tích của chúng bằng cách đếm, cân, đo, … Nhưng với những hạt có kích thước vô cùng nhỏ bé như nguyên tử, phân tử rất khó có thể cân và đếm được chúng.</a:t>
            </a:r>
            <a:endParaRPr lang="en-US" sz="1800">
              <a:effectLst/>
              <a:latin typeface="Times New Roman" panose="02020603050405020304" pitchFamily="18" charset="0"/>
              <a:ea typeface="Times New Roman" panose="02020603050405020304" pitchFamily="18" charset="0"/>
            </a:endParaRPr>
          </a:p>
          <a:p>
            <a:pPr marL="30480" marR="30480" algn="just">
              <a:lnSpc>
                <a:spcPts val="1800"/>
              </a:lnSpc>
              <a:spcBef>
                <a:spcPts val="0"/>
              </a:spcBef>
              <a:spcAft>
                <a:spcPts val="1200"/>
              </a:spcAft>
            </a:pPr>
            <a:r>
              <a:rPr lang="en-US" sz="1800" i="1">
                <a:effectLst/>
                <a:latin typeface="Times New Roman" panose="02020603050405020304" pitchFamily="18" charset="0"/>
                <a:ea typeface="Times New Roman" panose="02020603050405020304" pitchFamily="18" charset="0"/>
              </a:rPr>
              <a:t>Vậy làm thế nào để có thể xác định một cách thuận lợi số nguyên tử, phân tử và khối lượng, thể tích của chúng khi tham gia và tạo thành trong các phản ứng hoá học?</a:t>
            </a:r>
            <a:endParaRPr lang="en-US" sz="180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sz="1800">
                <a:solidFill>
                  <a:srgbClr val="000000"/>
                </a:solidFill>
                <a:effectLst/>
                <a:latin typeface="Times New Roman" panose="02020603050405020304" pitchFamily="18" charset="0"/>
                <a:ea typeface="Times New Roman" panose="02020603050405020304" pitchFamily="18" charset="0"/>
              </a:rPr>
              <a:t>Để xác định một cách thuận lợi số nguyên tử, phân tử và khối lượng, thể tích của chúng khi tham gia và tạo thành trong các phản ứng hoá học ta dùng khái niệm mol.</a:t>
            </a:r>
            <a:endParaRPr lang="en-US" sz="1800">
              <a:effectLst/>
              <a:latin typeface="Times New Roman" panose="02020603050405020304" pitchFamily="18" charset="0"/>
              <a:ea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 ta thường thả đèn trời trong các dịp lễ hội. Đó là một khung nhẹ hình trụ được</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br>
              <a:rPr lang="en-US" sz="1800" spc="15">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000000"/>
                </a:solidFill>
                <a:effectLst/>
                <a:latin typeface="Times New Roman" panose="02020603050405020304" pitchFamily="18" charset="0"/>
                <a:ea typeface="Calibri" panose="020F0502020204030204" pitchFamily="34" charset="0"/>
              </a:rPr>
              <a:t>Trình bày mối quan hệ về mặt trị số giữa khối lượng mol của một chất với khối lượng nguyên tử (hoặc phân tử) của chất đó</a:t>
            </a:r>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457200" algn="l"/>
                <a:tab pos="2743200" algn="ctr"/>
                <a:tab pos="5486400" algn="r"/>
              </a:tabLst>
            </a:pPr>
            <a:r>
              <a:rPr lang="nl-NL" sz="1800">
                <a:effectLst/>
                <a:latin typeface="Times New Roman" panose="02020603050405020304" pitchFamily="18" charset="0"/>
                <a:ea typeface="Calibri" panose="020F0502020204030204" pitchFamily="34" charset="0"/>
                <a:cs typeface="Times New Roman" panose="02020603050405020304" pitchFamily="18" charset="0"/>
              </a:rPr>
              <a:t>Quả bóng bay lên được bơm bằng khí hydrogen, còn quả bóng rơi xuống đất là quả bóng bơm khí Oxygen.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nl-NL" sz="1800" i="1">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just">
              <a:lnSpc>
                <a:spcPct val="107000"/>
              </a:lnSpc>
              <a:spcBef>
                <a:spcPts val="0"/>
              </a:spcBef>
              <a:spcAft>
                <a:spcPts val="300"/>
              </a:spcAft>
            </a:pP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rắn hoặc hai chất lỏng có cùng số mol, ta dễ</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dàng cân để biết được khối lượng của chúng. Nhưng đối với chất khí, việc cân rất khó khăn.</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Để so sánh sự nặng, nhẹ giữa hai chất khí, ta dựa vào tỉ khối chất khí. Từ giá trị tỉ khối giữa</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 chất khí sẽ giúp ta xác định được khí này nặng hơn hay nhẹ hơn khí kia bao nhiêu lần, từ</a:t>
            </a:r>
            <a:b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1800" spc="15">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đó thấy được khí nào sẽ bị “đẩy” lên trên, khí nào bị “chìm” xuống dưới.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849D3E0-124D-4DFF-AE99-4EA4CC201DB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621" cy="68583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a:prstGeom prst="rect">
            <a:avLst/>
          </a:prstGeom>
        </p:spPr>
        <p:txBody>
          <a:bodyPr anchor="b"/>
          <a:lstStyle>
            <a:lvl1pPr algn="l">
              <a:defRPr sz="2700" b="1"/>
            </a:lvl1pPr>
          </a:lstStyle>
          <a:p>
            <a:r>
              <a:rPr lang="en-US"/>
              <a:t>Click to edit Master title style</a:t>
            </a:r>
            <a:endParaRPr lang="en-US"/>
          </a:p>
        </p:txBody>
      </p:sp>
      <p:sp>
        <p:nvSpPr>
          <p:cNvPr id="3" name="Picture Placeholder 2"/>
          <p:cNvSpPr>
            <a:spLocks noGrp="1"/>
          </p:cNvSpPr>
          <p:nvPr>
            <p:ph type="pic" idx="1"/>
          </p:nvPr>
        </p:nvSpPr>
        <p:spPr>
          <a:xfrm>
            <a:off x="2389406" y="612918"/>
            <a:ext cx="7314248" cy="4115753"/>
          </a:xfrm>
          <a:prstGeom prst="rect">
            <a:avLst/>
          </a:prstGeom>
        </p:spPr>
        <p:txBody>
          <a:bodyPr/>
          <a:lstStyle>
            <a:lvl1pPr marL="0" indent="0">
              <a:buNone/>
              <a:defRPr sz="4300"/>
            </a:lvl1pPr>
            <a:lvl2pPr marL="609600" indent="0">
              <a:buNone/>
              <a:defRPr sz="3800"/>
            </a:lvl2pPr>
            <a:lvl3pPr marL="1219200" indent="0">
              <a:buNone/>
              <a:defRPr sz="3200"/>
            </a:lvl3pPr>
            <a:lvl4pPr marL="1828800" indent="0">
              <a:buNone/>
              <a:defRPr sz="2700"/>
            </a:lvl4pPr>
            <a:lvl5pPr marL="2438400" indent="0">
              <a:buNone/>
              <a:defRPr sz="2700"/>
            </a:lvl5pPr>
            <a:lvl6pPr marL="3048000" indent="0">
              <a:buNone/>
              <a:defRPr sz="2700"/>
            </a:lvl6pPr>
            <a:lvl7pPr marL="3657600" indent="0">
              <a:buNone/>
              <a:defRPr sz="2700"/>
            </a:lvl7pPr>
            <a:lvl8pPr marL="4267200" indent="0">
              <a:buNone/>
              <a:defRPr sz="2700"/>
            </a:lvl8pPr>
            <a:lvl9pPr marL="4876800"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a:prstGeom prst="rect">
            <a:avLst/>
          </a:prstGeo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609521" y="1600572"/>
            <a:ext cx="10971372" cy="4527011"/>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609522" y="274704"/>
            <a:ext cx="8025355" cy="5852880"/>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0413" cy="6859588"/>
          </a:xfrm>
          <a:prstGeom prst="rect">
            <a:avLst/>
          </a:prstGeom>
        </p:spPr>
      </p:pic>
      <p:sp>
        <p:nvSpPr>
          <p:cNvPr id="8" name="矩形 7"/>
          <p:cNvSpPr/>
          <p:nvPr userDrawn="1"/>
        </p:nvSpPr>
        <p:spPr>
          <a:xfrm>
            <a:off x="0" y="0"/>
            <a:ext cx="12190413" cy="5844804"/>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Microsoft YaHei"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521" y="274702"/>
            <a:ext cx="10971372" cy="585288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3" name="Date Placeholder 2"/>
          <p:cNvSpPr>
            <a:spLocks noGrp="1"/>
          </p:cNvSpPr>
          <p:nvPr>
            <p:ph type="dt" sz="half" idx="10"/>
          </p:nvPr>
        </p:nvSpPr>
        <p:spPr>
          <a:xfrm>
            <a:off x="609521" y="6246671"/>
            <a:ext cx="2844430" cy="476360"/>
          </a:xfrm>
        </p:spPr>
        <p:txBody>
          <a:bodyPr/>
          <a:lstStyle>
            <a:lvl1pPr>
              <a:defRPr/>
            </a:lvl1pPr>
          </a:lstStyle>
          <a:p>
            <a:endParaRPr lang="en-US" altLang="en-US"/>
          </a:p>
        </p:txBody>
      </p:sp>
      <p:sp>
        <p:nvSpPr>
          <p:cNvPr id="4" name="Footer Placeholder 3"/>
          <p:cNvSpPr>
            <a:spLocks noGrp="1"/>
          </p:cNvSpPr>
          <p:nvPr>
            <p:ph type="ftr" sz="quarter" idx="11"/>
          </p:nvPr>
        </p:nvSpPr>
        <p:spPr>
          <a:xfrm>
            <a:off x="4165058" y="6246671"/>
            <a:ext cx="3860297" cy="47636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6463" y="6246671"/>
            <a:ext cx="2844430" cy="476360"/>
          </a:xfrm>
        </p:spPr>
        <p:txBody>
          <a:bodyPr/>
          <a:lstStyle>
            <a:lvl1pPr>
              <a:defRPr/>
            </a:lvl1pPr>
          </a:lstStyle>
          <a:p>
            <a:fld id="{C4EBB597-1285-449D-B402-56CCA4807A77}" type="slidenum">
              <a:rPr lang="en-US" altLang="en-US"/>
            </a:fld>
            <a:endParaRPr lang="en-US" alt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609521" y="1600572"/>
            <a:ext cx="10971372" cy="4527011"/>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a:prstGeom prst="rect">
            <a:avLst/>
          </a:prstGeom>
        </p:spPr>
        <p:txBody>
          <a:bodyPr anchor="t"/>
          <a:lstStyle>
            <a:lvl1pPr algn="l">
              <a:defRPr sz="5400" b="1" cap="all"/>
            </a:lvl1pPr>
          </a:lstStyle>
          <a:p>
            <a:r>
              <a:rPr lang="en-US"/>
              <a:t>Click to edit Master title style</a:t>
            </a:r>
            <a:endParaRPr lang="en-US"/>
          </a:p>
        </p:txBody>
      </p:sp>
      <p:sp>
        <p:nvSpPr>
          <p:cNvPr id="3" name="Text Placeholder 2"/>
          <p:cNvSpPr>
            <a:spLocks noGrp="1"/>
          </p:cNvSpPr>
          <p:nvPr>
            <p:ph type="body" idx="1"/>
          </p:nvPr>
        </p:nvSpPr>
        <p:spPr>
          <a:xfrm>
            <a:off x="962960" y="2907387"/>
            <a:ext cx="10361851" cy="1500534"/>
          </a:xfrm>
          <a:prstGeom prst="rect">
            <a:avLst/>
          </a:prstGeom>
        </p:spPr>
        <p:txBody>
          <a:bodyPr anchor="b"/>
          <a:lstStyle>
            <a:lvl1pPr marL="0" indent="0">
              <a:buNone/>
              <a:defRPr sz="2700">
                <a:solidFill>
                  <a:schemeClr val="tx1">
                    <a:tint val="75000"/>
                  </a:schemeClr>
                </a:solidFill>
              </a:defRPr>
            </a:lvl1pPr>
            <a:lvl2pPr marL="609600" indent="0">
              <a:buNone/>
              <a:defRPr sz="2400">
                <a:solidFill>
                  <a:schemeClr val="tx1">
                    <a:tint val="75000"/>
                  </a:schemeClr>
                </a:solidFill>
              </a:defRPr>
            </a:lvl2pPr>
            <a:lvl3pPr marL="1219200" indent="0">
              <a:buNone/>
              <a:defRPr sz="2200">
                <a:solidFill>
                  <a:schemeClr val="tx1">
                    <a:tint val="75000"/>
                  </a:schemeClr>
                </a:solidFill>
              </a:defRPr>
            </a:lvl3pPr>
            <a:lvl4pPr marL="1828800" indent="0">
              <a:buNone/>
              <a:defRPr sz="1900">
                <a:solidFill>
                  <a:schemeClr val="tx1">
                    <a:tint val="75000"/>
                  </a:schemeClr>
                </a:solidFill>
              </a:defRPr>
            </a:lvl4pPr>
            <a:lvl5pPr marL="2438400" indent="0">
              <a:buNone/>
              <a:defRPr sz="1900">
                <a:solidFill>
                  <a:schemeClr val="tx1">
                    <a:tint val="75000"/>
                  </a:schemeClr>
                </a:solidFill>
              </a:defRPr>
            </a:lvl5pPr>
            <a:lvl6pPr marL="3048000" indent="0">
              <a:buNone/>
              <a:defRPr sz="1900">
                <a:solidFill>
                  <a:schemeClr val="tx1">
                    <a:tint val="75000"/>
                  </a:schemeClr>
                </a:solidFill>
              </a:defRPr>
            </a:lvl6pPr>
            <a:lvl7pPr marL="3657600" indent="0">
              <a:buNone/>
              <a:defRPr sz="1900">
                <a:solidFill>
                  <a:schemeClr val="tx1">
                    <a:tint val="75000"/>
                  </a:schemeClr>
                </a:solidFill>
              </a:defRPr>
            </a:lvl7pPr>
            <a:lvl8pPr marL="4267200" indent="0">
              <a:buNone/>
              <a:defRPr sz="1900">
                <a:solidFill>
                  <a:schemeClr val="tx1">
                    <a:tint val="75000"/>
                  </a:schemeClr>
                </a:solidFill>
              </a:defRPr>
            </a:lvl8pPr>
            <a:lvl9pPr marL="4876800" indent="0">
              <a:buNone/>
              <a:defRPr sz="19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609521" y="6357825"/>
            <a:ext cx="2844430" cy="365210"/>
          </a:xfrm>
          <a:prstGeom prst="rect">
            <a:avLst/>
          </a:prstGeom>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609522"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96794" y="1600572"/>
            <a:ext cx="5384099" cy="4527011"/>
          </a:xfrm>
          <a:prstGeom prst="rect">
            <a:avLst/>
          </a:prstGeo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609522" y="1535469"/>
            <a:ext cx="5386216" cy="639911"/>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4" name="Content Placeholder 3"/>
          <p:cNvSpPr>
            <a:spLocks noGrp="1"/>
          </p:cNvSpPr>
          <p:nvPr>
            <p:ph sz="half" idx="2"/>
          </p:nvPr>
        </p:nvSpPr>
        <p:spPr>
          <a:xfrm>
            <a:off x="609522" y="2175380"/>
            <a:ext cx="5386216"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92567" y="1535469"/>
            <a:ext cx="5388332" cy="639911"/>
          </a:xfrm>
          <a:prstGeom prst="rect">
            <a:avLst/>
          </a:prstGeom>
        </p:spPr>
        <p:txBody>
          <a:bodyPr anchor="b"/>
          <a:lstStyle>
            <a:lvl1pPr marL="0" indent="0">
              <a:buNone/>
              <a:defRPr sz="3200" b="1"/>
            </a:lvl1pPr>
            <a:lvl2pPr marL="609600" indent="0">
              <a:buNone/>
              <a:defRPr sz="2700" b="1"/>
            </a:lvl2pPr>
            <a:lvl3pPr marL="1219200" indent="0">
              <a:buNone/>
              <a:defRPr sz="2400" b="1"/>
            </a:lvl3pPr>
            <a:lvl4pPr marL="1828800" indent="0">
              <a:buNone/>
              <a:defRPr sz="2200" b="1"/>
            </a:lvl4pPr>
            <a:lvl5pPr marL="2438400" indent="0">
              <a:buNone/>
              <a:defRPr sz="2200" b="1"/>
            </a:lvl5pPr>
            <a:lvl6pPr marL="3048000" indent="0">
              <a:buNone/>
              <a:defRPr sz="2200" b="1"/>
            </a:lvl6pPr>
            <a:lvl7pPr marL="3657600" indent="0">
              <a:buNone/>
              <a:defRPr sz="2200" b="1"/>
            </a:lvl7pPr>
            <a:lvl8pPr marL="4267200" indent="0">
              <a:buNone/>
              <a:defRPr sz="2200" b="1"/>
            </a:lvl8pPr>
            <a:lvl9pPr marL="4876800" indent="0">
              <a:buNone/>
              <a:defRPr sz="2200" b="1"/>
            </a:lvl9pPr>
          </a:lstStyle>
          <a:p>
            <a:pPr lvl="0"/>
            <a:r>
              <a:rPr lang="en-US"/>
              <a:t>Click to edit Master text styles</a:t>
            </a:r>
            <a:endParaRPr lang="en-US"/>
          </a:p>
        </p:txBody>
      </p:sp>
      <p:sp>
        <p:nvSpPr>
          <p:cNvPr id="6" name="Content Placeholder 5"/>
          <p:cNvSpPr>
            <a:spLocks noGrp="1"/>
          </p:cNvSpPr>
          <p:nvPr>
            <p:ph sz="quarter" idx="4"/>
          </p:nvPr>
        </p:nvSpPr>
        <p:spPr>
          <a:xfrm>
            <a:off x="6192567" y="2175380"/>
            <a:ext cx="5388332" cy="3952203"/>
          </a:xfrm>
          <a:prstGeom prst="rect">
            <a:avLst/>
          </a:prstGeo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609521" y="6357825"/>
            <a:ext cx="2844430" cy="365210"/>
          </a:xfrm>
          <a:prstGeom prst="rect">
            <a:avLst/>
          </a:prstGeom>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3"/>
            <a:ext cx="10971372" cy="1143265"/>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609521" y="6357825"/>
            <a:ext cx="2844430" cy="365210"/>
          </a:xfrm>
          <a:prstGeom prst="rect">
            <a:avLst/>
          </a:prstGeom>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a:xfrm>
            <a:off x="609521" y="6357825"/>
            <a:ext cx="2844430" cy="365210"/>
          </a:xfrm>
          <a:prstGeom prst="rect">
            <a:avLst/>
          </a:prstGeom>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a:prstGeom prst="rect">
            <a:avLst/>
          </a:prstGeo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a:prstGeom prst="rect">
            <a:avLst/>
          </a:prstGeom>
        </p:spPr>
        <p:txBody>
          <a:bodyPr anchor="b"/>
          <a:lstStyle>
            <a:lvl1pPr algn="l">
              <a:defRPr sz="2700" b="1"/>
            </a:lvl1pPr>
          </a:lstStyle>
          <a:p>
            <a:r>
              <a:rPr lang="en-US"/>
              <a:t>Click to edit Master title style</a:t>
            </a:r>
            <a:endParaRPr lang="en-US"/>
          </a:p>
        </p:txBody>
      </p:sp>
      <p:sp>
        <p:nvSpPr>
          <p:cNvPr id="3" name="Content Placeholder 2"/>
          <p:cNvSpPr>
            <a:spLocks noGrp="1"/>
          </p:cNvSpPr>
          <p:nvPr>
            <p:ph idx="1"/>
          </p:nvPr>
        </p:nvSpPr>
        <p:spPr>
          <a:xfrm>
            <a:off x="4766113" y="273117"/>
            <a:ext cx="6814780" cy="5854468"/>
          </a:xfrm>
          <a:prstGeom prst="rect">
            <a:avLst/>
          </a:prstGeo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609524" y="1435437"/>
            <a:ext cx="4010562" cy="4692149"/>
          </a:xfrm>
          <a:prstGeom prst="rect">
            <a:avLst/>
          </a:prstGeom>
        </p:spPr>
        <p:txBody>
          <a:bodyPr/>
          <a:lstStyle>
            <a:lvl1pPr marL="0" indent="0">
              <a:buNone/>
              <a:defRPr sz="1900"/>
            </a:lvl1pPr>
            <a:lvl2pPr marL="609600" indent="0">
              <a:buNone/>
              <a:defRPr sz="1600"/>
            </a:lvl2pPr>
            <a:lvl3pPr marL="1219200" indent="0">
              <a:buNone/>
              <a:defRPr sz="1400"/>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endParaRPr lang="en-US"/>
          </a:p>
        </p:txBody>
      </p:sp>
      <p:sp>
        <p:nvSpPr>
          <p:cNvPr id="5" name="Date Placeholder 4"/>
          <p:cNvSpPr>
            <a:spLocks noGrp="1"/>
          </p:cNvSpPr>
          <p:nvPr>
            <p:ph type="dt" sz="half" idx="10"/>
          </p:nvPr>
        </p:nvSpPr>
        <p:spPr>
          <a:xfrm>
            <a:off x="609521" y="6357825"/>
            <a:ext cx="2844430" cy="365210"/>
          </a:xfrm>
          <a:prstGeom prst="rect">
            <a:avLst/>
          </a:prstGeom>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a:xfrm>
            <a:off x="4165059" y="6357825"/>
            <a:ext cx="3860297" cy="365210"/>
          </a:xfrm>
          <a:prstGeom prst="rect">
            <a:avLst/>
          </a:prstGeom>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6463" y="6357825"/>
            <a:ext cx="2844430" cy="365210"/>
          </a:xfrm>
          <a:prstGeom prst="rect">
            <a:avLst/>
          </a:prstGeom>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hf hdr="0" ftr="0" dt="0"/>
  <p:txStyles>
    <p:titleStyle>
      <a:lvl1pPr algn="ctr" defTabSz="1219200" rtl="0" eaLnBrk="1" latinLnBrk="0" hangingPunct="1">
        <a:spcBef>
          <a:spcPct val="0"/>
        </a:spcBef>
        <a:buNone/>
        <a:defRPr sz="5900" kern="1200">
          <a:solidFill>
            <a:schemeClr val="tx1"/>
          </a:solidFill>
          <a:latin typeface="+mj-lt"/>
          <a:ea typeface="+mj-ea"/>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600" indent="-381000" algn="l" defTabSz="1219200"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2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8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3.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19.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1.png"/><Relationship Id="rId3" Type="http://schemas.openxmlformats.org/officeDocument/2006/relationships/customXml" Target="../ink/ink1.xml"/><Relationship Id="rId2" Type="http://schemas.openxmlformats.org/officeDocument/2006/relationships/image" Target="../media/image20.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15.xml"/><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8.png"/><Relationship Id="rId2" Type="http://schemas.openxmlformats.org/officeDocument/2006/relationships/image" Target="../media/image27.GIF"/><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24.png"/><Relationship Id="rId2" Type="http://schemas.openxmlformats.org/officeDocument/2006/relationships/image" Target="../media/image30.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image" Target="../media/image12.png"/><Relationship Id="rId8" Type="http://schemas.openxmlformats.org/officeDocument/2006/relationships/image" Target="../media/image11.png"/><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1" Type="http://schemas.openxmlformats.org/officeDocument/2006/relationships/notesSlide" Target="../notesSlides/notesSlide2.xml"/><Relationship Id="rId10" Type="http://schemas.openxmlformats.org/officeDocument/2006/relationships/slideLayout" Target="../slideLayouts/slideLayout13.xml"/><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2.png"/><Relationship Id="rId2" Type="http://schemas.openxmlformats.org/officeDocument/2006/relationships/image" Target="../media/image27.GIF"/><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6" Type="http://schemas.openxmlformats.org/officeDocument/2006/relationships/vmlDrawing" Target="../drawings/vmlDrawing1.vml"/><Relationship Id="rId5" Type="http://schemas.openxmlformats.org/officeDocument/2006/relationships/slideLayout" Target="../slideLayouts/slideLayout2.xml"/><Relationship Id="rId4" Type="http://schemas.openxmlformats.org/officeDocument/2006/relationships/image" Target="../media/image35.png"/><Relationship Id="rId3" Type="http://schemas.openxmlformats.org/officeDocument/2006/relationships/image" Target="../media/image34.wmf"/><Relationship Id="rId2" Type="http://schemas.openxmlformats.org/officeDocument/2006/relationships/oleObject" Target="../embeddings/oleObject1.bin"/><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tags" Target="../tags/tag18.xml"/><Relationship Id="rId5" Type="http://schemas.openxmlformats.org/officeDocument/2006/relationships/image" Target="../media/image14.png"/><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notesSlide" Target="../notesSlides/notesSlide6.xml"/><Relationship Id="rId1" Type="http://schemas.openxmlformats.org/officeDocument/2006/relationships/image" Target="../media/image6.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3.xml"/><Relationship Id="rId2" Type="http://schemas.openxmlformats.org/officeDocument/2006/relationships/image" Target="../media/image36.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image" Target="../media/image24.png"/><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3.xml"/><Relationship Id="rId2" Type="http://schemas.openxmlformats.org/officeDocument/2006/relationships/image" Target="../media/image37.png"/><Relationship Id="rId1" Type="http://schemas.openxmlformats.org/officeDocument/2006/relationships/image" Target="../media/image3.png"/></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tags" Target="../tags/tag4.xml"/><Relationship Id="rId7" Type="http://schemas.openxmlformats.org/officeDocument/2006/relationships/image" Target="../media/image13.png"/><Relationship Id="rId6" Type="http://schemas.openxmlformats.org/officeDocument/2006/relationships/image" Target="../media/image11.png"/><Relationship Id="rId5" Type="http://schemas.openxmlformats.org/officeDocument/2006/relationships/tags" Target="../tags/tag3.xml"/><Relationship Id="rId4" Type="http://schemas.openxmlformats.org/officeDocument/2006/relationships/image" Target="../media/image10.png"/><Relationship Id="rId3" Type="http://schemas.openxmlformats.org/officeDocument/2006/relationships/image" Target="../media/image8.png"/><Relationship Id="rId22" Type="http://schemas.openxmlformats.org/officeDocument/2006/relationships/notesSlide" Target="../notesSlides/notesSlide3.xml"/><Relationship Id="rId21" Type="http://schemas.openxmlformats.org/officeDocument/2006/relationships/slideLayout" Target="../slideLayouts/slideLayout13.xml"/><Relationship Id="rId20" Type="http://schemas.openxmlformats.org/officeDocument/2006/relationships/tags" Target="../tags/tag15.xml"/><Relationship Id="rId2" Type="http://schemas.openxmlformats.org/officeDocument/2006/relationships/image" Target="../media/image7.png"/><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12.png"/><Relationship Id="rId11" Type="http://schemas.openxmlformats.org/officeDocument/2006/relationships/tags" Target="../tags/tag7.xml"/><Relationship Id="rId10" Type="http://schemas.openxmlformats.org/officeDocument/2006/relationships/tags" Target="../tags/tag6.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3.xml"/><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13.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9.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2.png"/><Relationship Id="rId2" Type="http://schemas.openxmlformats.org/officeDocument/2006/relationships/image" Target="../media/image29.pn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4.png"/><Relationship Id="rId2" Type="http://schemas.openxmlformats.org/officeDocument/2006/relationships/image" Target="../media/image27.GIF"/><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notesSlide" Target="../notesSlides/notesSlide11.xml"/><Relationship Id="rId1" Type="http://schemas.openxmlformats.org/officeDocument/2006/relationships/image" Target="../media/image6.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46.wmf"/><Relationship Id="rId3" Type="http://schemas.openxmlformats.org/officeDocument/2006/relationships/oleObject" Target="../embeddings/oleObject2.bin"/><Relationship Id="rId2" Type="http://schemas.openxmlformats.org/officeDocument/2006/relationships/image" Target="../media/image45.png"/><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notesSlide" Target="../notesSlides/notesSlide4.xml"/><Relationship Id="rId1" Type="http://schemas.openxmlformats.org/officeDocument/2006/relationships/image" Target="../media/image6.jpeg"/></Relationships>
</file>

<file path=ppt/slides/_rels/slide40.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10.png"/><Relationship Id="rId3" Type="http://schemas.openxmlformats.org/officeDocument/2006/relationships/image" Target="../media/image8.png"/><Relationship Id="rId2" Type="http://schemas.openxmlformats.org/officeDocument/2006/relationships/image" Target="../media/image7.png"/><Relationship Id="rId10" Type="http://schemas.openxmlformats.org/officeDocument/2006/relationships/notesSlide" Target="../notesSlides/notesSlide12.xml"/><Relationship Id="rId1" Type="http://schemas.openxmlformats.org/officeDocument/2006/relationships/image" Target="../media/image6.jpeg"/></Relationships>
</file>

<file path=ppt/slides/_rels/slide41.xml.rels><?xml version="1.0" encoding="UTF-8" standalone="yes"?>
<Relationships xmlns="http://schemas.openxmlformats.org/package/2006/relationships"><Relationship Id="rId9" Type="http://schemas.openxmlformats.org/officeDocument/2006/relationships/image" Target="../media/image53.png"/><Relationship Id="rId8" Type="http://schemas.microsoft.com/office/2007/relationships/media" Target="../media/media1.mp4"/><Relationship Id="rId7" Type="http://schemas.openxmlformats.org/officeDocument/2006/relationships/video" Target="NULL" TargetMode="External"/><Relationship Id="rId6" Type="http://schemas.openxmlformats.org/officeDocument/2006/relationships/image" Target="../media/image52.GIF"/><Relationship Id="rId5" Type="http://schemas.openxmlformats.org/officeDocument/2006/relationships/image" Target="../media/image51.GIF"/><Relationship Id="rId4" Type="http://schemas.openxmlformats.org/officeDocument/2006/relationships/image" Target="../media/image50.GIF"/><Relationship Id="rId3" Type="http://schemas.openxmlformats.org/officeDocument/2006/relationships/image" Target="../media/image49.GIF"/><Relationship Id="rId2" Type="http://schemas.openxmlformats.org/officeDocument/2006/relationships/image" Target="../media/image48.jpeg"/><Relationship Id="rId19" Type="http://schemas.openxmlformats.org/officeDocument/2006/relationships/slideLayout" Target="../slideLayouts/slideLayout13.xml"/><Relationship Id="rId18" Type="http://schemas.openxmlformats.org/officeDocument/2006/relationships/slide" Target="slide47.xml"/><Relationship Id="rId17" Type="http://schemas.openxmlformats.org/officeDocument/2006/relationships/image" Target="../media/image55.png"/><Relationship Id="rId16" Type="http://schemas.openxmlformats.org/officeDocument/2006/relationships/slide" Target="slide45.xml"/><Relationship Id="rId15" Type="http://schemas.openxmlformats.org/officeDocument/2006/relationships/slide" Target="slide44.xml"/><Relationship Id="rId14" Type="http://schemas.openxmlformats.org/officeDocument/2006/relationships/slide" Target="slide43.xml"/><Relationship Id="rId13" Type="http://schemas.openxmlformats.org/officeDocument/2006/relationships/image" Target="../media/image54.png"/><Relationship Id="rId12" Type="http://schemas.microsoft.com/office/2007/relationships/media" Target="../media/media2.mp3"/><Relationship Id="rId11" Type="http://schemas.openxmlformats.org/officeDocument/2006/relationships/audio" Target="../media/media2.mp3"/><Relationship Id="rId10" Type="http://schemas.openxmlformats.org/officeDocument/2006/relationships/slide" Target="slide42.xml"/><Relationship Id="rId1" Type="http://schemas.openxmlformats.org/officeDocument/2006/relationships/image" Target="../media/image47.png"/></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slide" Target="slide41.xml"/><Relationship Id="rId2" Type="http://schemas.openxmlformats.org/officeDocument/2006/relationships/image" Target="../media/image56.png"/><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 Target="slide41.xml"/><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 Target="slide41.xml"/><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57.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14.xml"/><Relationship Id="rId6" Type="http://schemas.openxmlformats.org/officeDocument/2006/relationships/slideLayout" Target="../slideLayouts/slideLayout13.xml"/><Relationship Id="rId5" Type="http://schemas.openxmlformats.org/officeDocument/2006/relationships/slide" Target="slide41.xml"/><Relationship Id="rId4" Type="http://schemas.openxmlformats.org/officeDocument/2006/relationships/image" Target="../media/image57.png"/><Relationship Id="rId3" Type="http://schemas.microsoft.com/office/2007/relationships/media" Target="../media/media3.mp4"/><Relationship Id="rId2" Type="http://schemas.openxmlformats.org/officeDocument/2006/relationships/video" Target="../media/media3.mp4"/><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3.xml"/><Relationship Id="rId2" Type="http://schemas.openxmlformats.org/officeDocument/2006/relationships/image" Target="../media/image58.png"/><Relationship Id="rId1" Type="http://schemas.openxmlformats.org/officeDocument/2006/relationships/image" Target="../media/image3.png"/></Relationships>
</file>

<file path=ppt/slides/_rels/slide48.xml.rels><?xml version="1.0" encoding="UTF-8" standalone="yes"?>
<Relationships xmlns="http://schemas.openxmlformats.org/package/2006/relationships"><Relationship Id="rId9" Type="http://schemas.openxmlformats.org/officeDocument/2006/relationships/tags" Target="../tags/tag22.xml"/><Relationship Id="rId8" Type="http://schemas.openxmlformats.org/officeDocument/2006/relationships/image" Target="../media/image10.png"/><Relationship Id="rId7" Type="http://schemas.openxmlformats.org/officeDocument/2006/relationships/image" Target="../media/image9.png"/><Relationship Id="rId6" Type="http://schemas.openxmlformats.org/officeDocument/2006/relationships/image" Target="../media/image8.png"/><Relationship Id="rId5" Type="http://schemas.openxmlformats.org/officeDocument/2006/relationships/image" Target="../media/image6.jpeg"/><Relationship Id="rId4" Type="http://schemas.openxmlformats.org/officeDocument/2006/relationships/image" Target="../media/image59.png"/><Relationship Id="rId3" Type="http://schemas.openxmlformats.org/officeDocument/2006/relationships/tags" Target="../tags/tag21.xml"/><Relationship Id="rId2" Type="http://schemas.microsoft.com/office/2007/relationships/media" Target="../media/media4.mp3"/><Relationship Id="rId13" Type="http://schemas.openxmlformats.org/officeDocument/2006/relationships/notesSlide" Target="../notesSlides/notesSlide16.xml"/><Relationship Id="rId12" Type="http://schemas.openxmlformats.org/officeDocument/2006/relationships/slideLayout" Target="../slideLayouts/slideLayout13.xml"/><Relationship Id="rId11" Type="http://schemas.openxmlformats.org/officeDocument/2006/relationships/image" Target="../media/image60.png"/><Relationship Id="rId10" Type="http://schemas.openxmlformats.org/officeDocument/2006/relationships/image" Target="../media/image12.png"/><Relationship Id="rId1" Type="http://schemas.openxmlformats.org/officeDocument/2006/relationships/audio" Target="../media/media4.mp3"/></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hyperlink" Target="https://vi.wikipedia.org/wiki/Nh%C3%A0_v%E1%BA%ADt_l%C3%BD" TargetMode="External"/><Relationship Id="rId3" Type="http://schemas.openxmlformats.org/officeDocument/2006/relationships/hyperlink" Target="https://vi.wikipedia.org/wiki/Nh%C3%A0_h%C3%B3a_h%E1%BB%8Dc" TargetMode="External"/><Relationship Id="rId2" Type="http://schemas.openxmlformats.org/officeDocument/2006/relationships/image" Target="../media/image16.jpeg"/><Relationship Id="rId1" Type="http://schemas.openxmlformats.org/officeDocument/2006/relationships/image" Target="../media/image1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pic>
        <p:nvPicPr>
          <p:cNvPr id="2049" name="Picture 2" descr="Du lịch châu Âu khám phá 20 lâu đài thời Trung cổ đẹp nhất thế giới (phần  2) - Top Việt Nam | Top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196" y="1700773"/>
            <a:ext cx="5450620" cy="3651726"/>
          </a:xfrm>
          <a:prstGeom prst="round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95680" y="5352499"/>
            <a:ext cx="3710940" cy="993926"/>
          </a:xfrm>
          <a:prstGeom prst="rect">
            <a:avLst/>
          </a:prstGeom>
          <a:noFill/>
        </p:spPr>
        <p:txBody>
          <a:bodyPr wrap="square">
            <a:spAutoFit/>
          </a:bodyPr>
          <a:lstStyle/>
          <a:p>
            <a:pPr marL="0" marR="0" algn="ctr">
              <a:lnSpc>
                <a:spcPct val="107000"/>
              </a:lnSpc>
              <a:spcBef>
                <a:spcPts val="0"/>
              </a:spcBef>
              <a:spcAft>
                <a:spcPts val="0"/>
              </a:spcAft>
            </a:pPr>
            <a:r>
              <a:rPr lang="en-US" sz="2800" dirty="0" err="1">
                <a:effectLst/>
              </a:rPr>
              <a:t>Hình</a:t>
            </a:r>
            <a:r>
              <a:rPr lang="en-US" sz="2800">
                <a:effectLst/>
              </a:rPr>
              <a:t> a</a:t>
            </a:r>
            <a:endParaRPr lang="en-US" sz="2800">
              <a:effectLst/>
            </a:endParaRPr>
          </a:p>
          <a:p>
            <a:pPr marL="0" marR="0" algn="ctr">
              <a:lnSpc>
                <a:spcPct val="107000"/>
              </a:lnSpc>
              <a:spcBef>
                <a:spcPts val="0"/>
              </a:spcBef>
              <a:spcAft>
                <a:spcPts val="0"/>
              </a:spcAft>
            </a:pPr>
            <a:r>
              <a:rPr lang="en-US" sz="2800">
                <a:solidFill>
                  <a:srgbClr val="FF0000"/>
                </a:solidFill>
                <a:effectLst/>
              </a:rPr>
              <a:t>Lâu đài bằng gạch</a:t>
            </a:r>
            <a:endParaRPr lang="en-US" sz="28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Khi những lâu đài cát được nâng cấp lên hàng tuyệt tác"/>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71101" y="1714292"/>
            <a:ext cx="5559136" cy="3713530"/>
          </a:xfrm>
          <a:prstGeom prst="roundRect">
            <a:avLst/>
          </a:prstGeom>
          <a:noFill/>
          <a:ln>
            <a:noFill/>
          </a:ln>
        </p:spPr>
      </p:pic>
      <p:sp>
        <p:nvSpPr>
          <p:cNvPr id="9" name="TextBox 8"/>
          <p:cNvSpPr txBox="1"/>
          <p:nvPr/>
        </p:nvSpPr>
        <p:spPr>
          <a:xfrm>
            <a:off x="5698677" y="5427822"/>
            <a:ext cx="6131560" cy="1086836"/>
          </a:xfrm>
          <a:prstGeom prst="rect">
            <a:avLst/>
          </a:prstGeom>
          <a:noFill/>
        </p:spPr>
        <p:txBody>
          <a:bodyPr wrap="square">
            <a:spAutoFit/>
          </a:bodyPr>
          <a:lstStyle/>
          <a:p>
            <a:pPr marL="0" marR="0" algn="ctr">
              <a:lnSpc>
                <a:spcPct val="107000"/>
              </a:lnSpc>
              <a:spcBef>
                <a:spcPts val="0"/>
              </a:spcBef>
              <a:spcAft>
                <a:spcPts val="800"/>
              </a:spcAft>
            </a:pPr>
            <a:r>
              <a:rPr lang="en-US" sz="2800">
                <a:effectLst/>
                <a:latin typeface="Calibri" panose="020F0502020204030204" pitchFamily="34" charset="0"/>
                <a:ea typeface="Calibri" panose="020F0502020204030204" pitchFamily="34" charset="0"/>
                <a:cs typeface="Times New Roman" panose="02020603050405020304" pitchFamily="18" charset="0"/>
              </a:rPr>
              <a:t>Hình b</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ker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Lâu đài bằng cát</a:t>
            </a:r>
            <a:endParaRPr lang="en-US" sz="2800">
              <a:solidFill>
                <a:srgbClr val="FF0000"/>
              </a:solidFill>
            </a:endParaRPr>
          </a:p>
        </p:txBody>
      </p:sp>
      <p:sp>
        <p:nvSpPr>
          <p:cNvPr id="14" name="TextBox 13"/>
          <p:cNvSpPr txBox="1"/>
          <p:nvPr/>
        </p:nvSpPr>
        <p:spPr>
          <a:xfrm>
            <a:off x="972741" y="344930"/>
            <a:ext cx="10024297" cy="1452642"/>
          </a:xfrm>
          <a:prstGeom prst="rect">
            <a:avLst/>
          </a:prstGeom>
          <a:noFill/>
        </p:spPr>
        <p:txBody>
          <a:bodyPr wrap="square">
            <a:spAutoFit/>
          </a:bodyPr>
          <a:lstStyle/>
          <a:p>
            <a:pPr marL="0" marR="0" algn="just">
              <a:lnSpc>
                <a:spcPct val="107000"/>
              </a:lnSpc>
              <a:spcBef>
                <a:spcPts val="0"/>
              </a:spcBef>
              <a:spcAft>
                <a:spcPts val="0"/>
              </a:spcAft>
            </a:pPr>
            <a:r>
              <a:rPr lang="en-US" sz="2800" b="1" i="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Nếu yêu cầu đếm số lượng viên gạch để xây bức tường của lâu đài (hình a) và đếm số lượng hạt cát để xây bức tường của lâu đài bằng cát (hình b), yêu cầu nào có thể thực hiện được? Vì sao?</a:t>
            </a:r>
            <a:endParaRPr lang="en-US" sz="2800" b="1" i="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TextBox 14"/>
          <p:cNvSpPr txBox="1"/>
          <p:nvPr/>
        </p:nvSpPr>
        <p:spPr>
          <a:xfrm>
            <a:off x="972741" y="344930"/>
            <a:ext cx="10024297" cy="1384995"/>
          </a:xfrm>
          <a:prstGeom prst="rect">
            <a:avLst/>
          </a:prstGeom>
          <a:noFill/>
        </p:spPr>
        <p:txBody>
          <a:bodyPr wrap="square">
            <a:spAutoFit/>
          </a:bodyPr>
          <a:lstStyle/>
          <a:p>
            <a:pPr algn="ctr"/>
            <a:r>
              <a:rPr lang="en-US" sz="2800" i="1">
                <a:solidFill>
                  <a:srgbClr val="002060"/>
                </a:solidFill>
              </a:rPr>
              <a:t>Vậy làm thế nào để có thể xác định một cách thuận lợi số nguyên tử, phân tử và khối lượng, thể tích của chúng khi tham gia và tạo thành trong các phản ứng hoá học?</a:t>
            </a:r>
            <a:endParaRPr lang="en-US" sz="2800">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11" name="Group 10"/>
          <p:cNvGrpSpPr/>
          <p:nvPr/>
        </p:nvGrpSpPr>
        <p:grpSpPr>
          <a:xfrm>
            <a:off x="3285961" y="178482"/>
            <a:ext cx="5689600" cy="715217"/>
            <a:chOff x="3251200" y="373355"/>
            <a:chExt cx="5689600" cy="715217"/>
          </a:xfrm>
          <a:solidFill>
            <a:srgbClr val="FF0000"/>
          </a:solidFill>
        </p:grpSpPr>
        <p:sp>
          <p:nvSpPr>
            <p:cNvPr id="8" name="矩形: 圆角 1"/>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endParaRPr lang="en-US" sz="4000" b="1">
                <a:solidFill>
                  <a:schemeClr val="bg1"/>
                </a:solidFill>
              </a:endParaRPr>
            </a:p>
          </p:txBody>
        </p:sp>
      </p:grpSp>
      <p:sp>
        <p:nvSpPr>
          <p:cNvPr id="3" name="TextBox 2"/>
          <p:cNvSpPr txBox="1"/>
          <p:nvPr/>
        </p:nvSpPr>
        <p:spPr>
          <a:xfrm>
            <a:off x="1084580" y="1072181"/>
            <a:ext cx="10477500" cy="4679807"/>
          </a:xfrm>
          <a:prstGeom prst="rect">
            <a:avLst/>
          </a:prstGeom>
          <a:noFill/>
        </p:spPr>
        <p:txBody>
          <a:bodyPr wrap="square">
            <a:spAutoFit/>
          </a:bodyPr>
          <a:lstStyle/>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Với những hạt vô cùng nhỏ bé như nguyên tử hoặc phân tử, khối</a:t>
            </a:r>
            <a:b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lượng chứa 1 mol hạt thường có giá trị trong khoảng cân được bằng cân thông thường trong phòng thí nghiệm (1 gam đến vài trăm gam). Với những loại hạt, đồ vật mà mắt thường nhìn được, khối lượng của 1 mol đó có giá trị vô cùng lớn.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b="1"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Ví dụ</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hạt gạo có khối lượng khoảng 0,025 gam thì 1 mol hạt gạo có khối lượng khoảng 1,5.10</a:t>
            </a:r>
            <a:r>
              <a:rPr lang="en-US" sz="2800" spc="10" baseline="3000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22</a:t>
            </a: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gam, tức là 15 triệu tỉ tấn gạo;</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45720" fontAlgn="base">
              <a:lnSpc>
                <a:spcPct val="107000"/>
              </a:lnSpc>
              <a:spcBef>
                <a:spcPts val="0"/>
              </a:spcBef>
              <a:spcAft>
                <a:spcPts val="0"/>
              </a:spcAft>
            </a:pPr>
            <a:r>
              <a:rPr lang="en-US" sz="2800" spc="10">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rPr>
              <a:t> Nếu 1 quả cam có đường kính 6 cm thì khi xếp 1 mol quả cam thẳng hàng thì ta được đường thẳng có độ dài gấp 240 tỉ lần khoảng cách từ Trái Đất đến Mặt Trời.</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11" name="Group 10"/>
          <p:cNvGrpSpPr/>
          <p:nvPr/>
        </p:nvGrpSpPr>
        <p:grpSpPr>
          <a:xfrm>
            <a:off x="3285961" y="178482"/>
            <a:ext cx="5689600" cy="715217"/>
            <a:chOff x="3251200" y="373355"/>
            <a:chExt cx="5689600" cy="715217"/>
          </a:xfrm>
          <a:solidFill>
            <a:srgbClr val="FF0000"/>
          </a:solidFill>
        </p:grpSpPr>
        <p:sp>
          <p:nvSpPr>
            <p:cNvPr id="8" name="矩形: 圆角 1"/>
            <p:cNvSpPr/>
            <p:nvPr/>
          </p:nvSpPr>
          <p:spPr>
            <a:xfrm>
              <a:off x="3251200" y="373355"/>
              <a:ext cx="5689600" cy="7152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4724400" y="377020"/>
              <a:ext cx="3495040" cy="707886"/>
            </a:xfrm>
            <a:prstGeom prst="rect">
              <a:avLst/>
            </a:prstGeom>
            <a:grpFill/>
          </p:spPr>
          <p:txBody>
            <a:bodyPr wrap="square" rtlCol="0">
              <a:spAutoFit/>
            </a:bodyPr>
            <a:lstStyle/>
            <a:p>
              <a:r>
                <a:rPr lang="en-US" sz="4000" b="1">
                  <a:solidFill>
                    <a:schemeClr val="bg1"/>
                  </a:solidFill>
                </a:rPr>
                <a:t>EM CÓ BIẾT</a:t>
              </a:r>
              <a:endParaRPr lang="en-US" sz="4000" b="1">
                <a:solidFill>
                  <a:schemeClr val="bg1"/>
                </a:solidFill>
              </a:endParaRPr>
            </a:p>
          </p:txBody>
        </p:sp>
      </p:grpSp>
      <p:pic>
        <p:nvPicPr>
          <p:cNvPr id="7" name="Picture 6"/>
          <p:cNvPicPr>
            <a:picLocks noChangeAspect="1"/>
          </p:cNvPicPr>
          <p:nvPr/>
        </p:nvPicPr>
        <p:blipFill>
          <a:blip r:embed="rId2"/>
          <a:stretch>
            <a:fillRect/>
          </a:stretch>
        </p:blipFill>
        <p:spPr>
          <a:xfrm>
            <a:off x="534912" y="1188244"/>
            <a:ext cx="11361842" cy="38566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4" name="Group 3"/>
          <p:cNvGrpSpPr/>
          <p:nvPr/>
        </p:nvGrpSpPr>
        <p:grpSpPr>
          <a:xfrm>
            <a:off x="265344" y="114946"/>
            <a:ext cx="4076065" cy="521970"/>
            <a:chOff x="3251200" y="320087"/>
            <a:chExt cx="6469638" cy="912232"/>
          </a:xfrm>
        </p:grpSpPr>
        <p:sp>
          <p:nvSpPr>
            <p:cNvPr id="5" name="矩形: 圆角 1"/>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3703742" y="320087"/>
              <a:ext cx="6017096" cy="912232"/>
            </a:xfrm>
            <a:prstGeom prst="rect">
              <a:avLst/>
            </a:prstGeom>
            <a:noFill/>
          </p:spPr>
          <p:txBody>
            <a:bodyPr wrap="square" rtlCol="0">
              <a:spAutoFit/>
            </a:bodyPr>
            <a:lstStyle/>
            <a:p>
              <a:r>
                <a:rPr lang="vi-VN" altLang="en-US" sz="2800" b="1">
                  <a:solidFill>
                    <a:schemeClr val="bg1"/>
                  </a:solidFill>
                  <a:latin typeface="Times New Roman" panose="02020603050405020304" pitchFamily="18" charset="0"/>
                  <a:cs typeface="Times New Roman" panose="02020603050405020304" pitchFamily="18" charset="0"/>
                </a:rPr>
                <a:t>II</a:t>
              </a:r>
              <a:r>
                <a:rPr lang="en-US" sz="2800" b="1">
                  <a:solidFill>
                    <a:schemeClr val="bg1"/>
                  </a:solidFill>
                  <a:latin typeface="Times New Roman" panose="02020603050405020304" pitchFamily="18" charset="0"/>
                  <a:cs typeface="Times New Roman" panose="02020603050405020304" pitchFamily="18" charset="0"/>
                </a:rPr>
                <a:t>. Khối lượng mol</a:t>
              </a:r>
              <a:endParaRPr lang="en-US" sz="2800" b="1">
                <a:solidFill>
                  <a:schemeClr val="bg1"/>
                </a:solidFill>
                <a:latin typeface="Times New Roman" panose="02020603050405020304" pitchFamily="18" charset="0"/>
                <a:cs typeface="Times New Roman" panose="02020603050405020304" pitchFamily="18" charset="0"/>
              </a:endParaRPr>
            </a:p>
          </p:txBody>
        </p:sp>
      </p:grpSp>
      <p:pic>
        <p:nvPicPr>
          <p:cNvPr id="40964" name="Picture 4" descr="can diên tử"/>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50801"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9" name="Text Box 19"/>
          <p:cNvSpPr txBox="1">
            <a:spLocks noChangeArrowheads="1"/>
          </p:cNvSpPr>
          <p:nvPr/>
        </p:nvSpPr>
        <p:spPr bwMode="auto">
          <a:xfrm>
            <a:off x="2566964" y="2874040"/>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56g</a:t>
            </a:r>
            <a:endParaRPr lang="en-US" altLang="en-US" sz="2400" b="1">
              <a:solidFill>
                <a:srgbClr val="CC0000"/>
              </a:solidFill>
            </a:endParaRPr>
          </a:p>
        </p:txBody>
      </p:sp>
      <p:pic>
        <p:nvPicPr>
          <p:cNvPr id="40978" name="Picture 18" descr="can diên tử">
            <a:hlinkClick r:id="" action="ppaction://noaction"/>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777" y="1067047"/>
            <a:ext cx="2667617" cy="26676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0" name="Text Box 20"/>
          <p:cNvSpPr txBox="1">
            <a:spLocks noChangeArrowheads="1"/>
          </p:cNvSpPr>
          <p:nvPr/>
        </p:nvSpPr>
        <p:spPr bwMode="auto">
          <a:xfrm>
            <a:off x="8534170" y="2842283"/>
            <a:ext cx="914612"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400" b="1">
                <a:solidFill>
                  <a:srgbClr val="CC0000"/>
                </a:solidFill>
              </a:rPr>
              <a:t>18g</a:t>
            </a:r>
            <a:endParaRPr lang="en-US" altLang="en-US" sz="2400" b="1">
              <a:solidFill>
                <a:srgbClr val="CC0000"/>
              </a:solidFill>
            </a:endParaRPr>
          </a:p>
        </p:txBody>
      </p:sp>
      <p:grpSp>
        <p:nvGrpSpPr>
          <p:cNvPr id="40972" name="Group 12"/>
          <p:cNvGrpSpPr/>
          <p:nvPr/>
        </p:nvGrpSpPr>
        <p:grpSpPr bwMode="auto">
          <a:xfrm>
            <a:off x="4723289" y="1371918"/>
            <a:ext cx="2667617" cy="1981659"/>
            <a:chOff x="2352" y="384"/>
            <a:chExt cx="1632" cy="1248"/>
          </a:xfrm>
        </p:grpSpPr>
        <p:sp>
          <p:nvSpPr>
            <p:cNvPr id="27670" name="AutoShape 6"/>
            <p:cNvSpPr>
              <a:spLocks noChangeArrowheads="1"/>
            </p:cNvSpPr>
            <p:nvPr/>
          </p:nvSpPr>
          <p:spPr bwMode="auto">
            <a:xfrm>
              <a:off x="2400" y="384"/>
              <a:ext cx="1584" cy="1248"/>
            </a:xfrm>
            <a:prstGeom prst="cube">
              <a:avLst>
                <a:gd name="adj" fmla="val 25000"/>
              </a:avLst>
            </a:prstGeom>
            <a:gradFill rotWithShape="1">
              <a:gsLst>
                <a:gs pos="0">
                  <a:srgbClr val="5F5F5F"/>
                </a:gs>
                <a:gs pos="100000">
                  <a:srgbClr val="999999">
                    <a:alpha val="93999"/>
                  </a:srgbClr>
                </a:gs>
              </a:gsLst>
              <a:path path="rect">
                <a:fillToRect l="50000" t="50000" r="50000" b="50000"/>
              </a:path>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0" i="1"/>
            </a:p>
          </p:txBody>
        </p:sp>
        <p:sp>
          <p:nvSpPr>
            <p:cNvPr id="27671" name="Text Box 10"/>
            <p:cNvSpPr txBox="1">
              <a:spLocks noChangeArrowheads="1"/>
            </p:cNvSpPr>
            <p:nvPr/>
          </p:nvSpPr>
          <p:spPr bwMode="auto">
            <a:xfrm>
              <a:off x="2352" y="816"/>
              <a:ext cx="1392" cy="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0" b="1">
                  <a:solidFill>
                    <a:srgbClr val="00CC00"/>
                  </a:solidFill>
                </a:rPr>
                <a:t>N  nguyên tử Fe</a:t>
              </a:r>
              <a:endParaRPr lang="en-US" altLang="en-US" sz="2600" b="1">
                <a:solidFill>
                  <a:srgbClr val="00CC00"/>
                </a:solidFill>
              </a:endParaRPr>
            </a:p>
          </p:txBody>
        </p:sp>
      </p:grpSp>
      <p:sp>
        <p:nvSpPr>
          <p:cNvPr id="40983" name="Text Box 23"/>
          <p:cNvSpPr txBox="1">
            <a:spLocks noChangeArrowheads="1"/>
          </p:cNvSpPr>
          <p:nvPr/>
        </p:nvSpPr>
        <p:spPr bwMode="auto">
          <a:xfrm>
            <a:off x="1626948" y="381088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0">
                <a:solidFill>
                  <a:srgbClr val="0000FF"/>
                </a:solidFill>
              </a:rPr>
              <a:t>Khối lượng 1 mol                  nguyên tử Fe</a:t>
            </a:r>
            <a:endParaRPr lang="en-US" altLang="en-US" sz="2600">
              <a:solidFill>
                <a:srgbClr val="0000FF"/>
              </a:solidFill>
            </a:endParaRPr>
          </a:p>
        </p:txBody>
      </p:sp>
      <p:sp>
        <p:nvSpPr>
          <p:cNvPr id="40985" name="Text Box 25"/>
          <p:cNvSpPr txBox="1">
            <a:spLocks noChangeArrowheads="1"/>
          </p:cNvSpPr>
          <p:nvPr/>
        </p:nvSpPr>
        <p:spPr bwMode="auto">
          <a:xfrm>
            <a:off x="1903236" y="4801712"/>
            <a:ext cx="2438964" cy="492685"/>
          </a:xfrm>
          <a:prstGeom prst="rect">
            <a:avLst/>
          </a:prstGeom>
          <a:noFill/>
          <a:ln w="38100" cmpd="dbl">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0">
                <a:solidFill>
                  <a:srgbClr val="CC0000"/>
                </a:solidFill>
              </a:rPr>
              <a:t>M</a:t>
            </a:r>
            <a:r>
              <a:rPr lang="en-US" altLang="en-US" sz="2600" baseline="-25000">
                <a:solidFill>
                  <a:srgbClr val="CC0000"/>
                </a:solidFill>
              </a:rPr>
              <a:t>Fe</a:t>
            </a:r>
            <a:r>
              <a:rPr lang="en-US" altLang="en-US" sz="2600">
                <a:solidFill>
                  <a:srgbClr val="CC0000"/>
                </a:solidFill>
              </a:rPr>
              <a:t>  =  56 g</a:t>
            </a:r>
            <a:endParaRPr lang="en-US" altLang="en-US" sz="2600">
              <a:solidFill>
                <a:srgbClr val="CC0000"/>
              </a:solidFill>
            </a:endParaRPr>
          </a:p>
        </p:txBody>
      </p:sp>
      <p:sp>
        <p:nvSpPr>
          <p:cNvPr id="27657" name="Rectangle 27"/>
          <p:cNvSpPr>
            <a:spLocks noChangeArrowheads="1"/>
          </p:cNvSpPr>
          <p:nvPr/>
        </p:nvSpPr>
        <p:spPr bwMode="auto">
          <a:xfrm>
            <a:off x="2489201" y="5590402"/>
            <a:ext cx="6766559" cy="989722"/>
          </a:xfrm>
          <a:prstGeom prst="rect">
            <a:avLst/>
          </a:prstGeom>
          <a:solidFill>
            <a:schemeClr val="accent1">
              <a:lumMod val="40000"/>
              <a:lumOff val="60000"/>
            </a:schemeClr>
          </a:solidFill>
          <a:ln w="9525">
            <a:solidFill>
              <a:schemeClr val="tx1"/>
            </a:solidFill>
            <a:miter lim="800000"/>
          </a:ln>
          <a:effec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3200"/>
          </a:p>
        </p:txBody>
      </p:sp>
      <p:grpSp>
        <p:nvGrpSpPr>
          <p:cNvPr id="40991" name="Group 31"/>
          <p:cNvGrpSpPr/>
          <p:nvPr/>
        </p:nvGrpSpPr>
        <p:grpSpPr bwMode="auto">
          <a:xfrm>
            <a:off x="4723289" y="1219482"/>
            <a:ext cx="2667617" cy="1981659"/>
            <a:chOff x="3792" y="2832"/>
            <a:chExt cx="1728" cy="1248"/>
          </a:xfrm>
        </p:grpSpPr>
        <p:sp>
          <p:nvSpPr>
            <p:cNvPr id="27668" name="AutoShape 32"/>
            <p:cNvSpPr>
              <a:spLocks noChangeArrowheads="1"/>
            </p:cNvSpPr>
            <p:nvPr/>
          </p:nvSpPr>
          <p:spPr bwMode="auto">
            <a:xfrm>
              <a:off x="3840" y="2832"/>
              <a:ext cx="1680" cy="1248"/>
            </a:xfrm>
            <a:prstGeom prst="cube">
              <a:avLst>
                <a:gd name="adj" fmla="val 25000"/>
              </a:avLst>
            </a:prstGeom>
            <a:gradFill rotWithShape="1">
              <a:gsLst>
                <a:gs pos="0">
                  <a:srgbClr val="CCECFF"/>
                </a:gs>
                <a:gs pos="100000">
                  <a:srgbClr val="5E6D76"/>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endParaRPr lang="en-US" altLang="en-US" sz="2600" i="1"/>
            </a:p>
          </p:txBody>
        </p:sp>
        <p:sp>
          <p:nvSpPr>
            <p:cNvPr id="27669" name="Text Box 33"/>
            <p:cNvSpPr txBox="1">
              <a:spLocks noChangeArrowheads="1"/>
            </p:cNvSpPr>
            <p:nvPr/>
          </p:nvSpPr>
          <p:spPr bwMode="auto">
            <a:xfrm>
              <a:off x="3792" y="3264"/>
              <a:ext cx="1392" cy="558"/>
            </a:xfrm>
            <a:prstGeom prst="rect">
              <a:avLst/>
            </a:prstGeom>
            <a:noFill/>
            <a:ln>
              <a:noFill/>
            </a:ln>
            <a:effectLst/>
            <a:extLst>
              <a:ext uri="{909E8E84-426E-40DD-AFC4-6F175D3DCCD1}">
                <a14:hiddenFill xmlns:a14="http://schemas.microsoft.com/office/drawing/2010/main">
                  <a:gradFill rotWithShape="1">
                    <a:gsLst>
                      <a:gs pos="0">
                        <a:srgbClr val="CCECFF"/>
                      </a:gs>
                      <a:gs pos="100000">
                        <a:srgbClr val="5E6D76"/>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0" b="1">
                  <a:solidFill>
                    <a:srgbClr val="6600CC"/>
                  </a:solidFill>
                </a:rPr>
                <a:t>N  phân tử H</a:t>
              </a:r>
              <a:r>
                <a:rPr lang="en-US" altLang="en-US" sz="2600" b="1" baseline="-25000">
                  <a:solidFill>
                    <a:srgbClr val="6600CC"/>
                  </a:solidFill>
                </a:rPr>
                <a:t>2</a:t>
              </a:r>
              <a:r>
                <a:rPr lang="en-US" altLang="en-US" sz="2600" b="1">
                  <a:solidFill>
                    <a:srgbClr val="6600CC"/>
                  </a:solidFill>
                </a:rPr>
                <a:t>O</a:t>
              </a:r>
              <a:endParaRPr lang="en-US" altLang="en-US" sz="2600" b="1">
                <a:solidFill>
                  <a:srgbClr val="6600CC"/>
                </a:solidFill>
              </a:endParaRPr>
            </a:p>
          </p:txBody>
        </p:sp>
      </p:grpSp>
      <p:sp>
        <p:nvSpPr>
          <p:cNvPr id="40994" name="Text Box 34"/>
          <p:cNvSpPr txBox="1">
            <a:spLocks noChangeArrowheads="1"/>
          </p:cNvSpPr>
          <p:nvPr/>
        </p:nvSpPr>
        <p:spPr bwMode="auto">
          <a:xfrm>
            <a:off x="7390906" y="3788653"/>
            <a:ext cx="3172559" cy="886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0">
                <a:solidFill>
                  <a:srgbClr val="0000FF"/>
                </a:solidFill>
              </a:rPr>
              <a:t>Khối lượng 1 mol                  phân tử H</a:t>
            </a:r>
            <a:r>
              <a:rPr lang="en-US" altLang="en-US" sz="2600" baseline="-25000">
                <a:solidFill>
                  <a:srgbClr val="0000FF"/>
                </a:solidFill>
              </a:rPr>
              <a:t>2</a:t>
            </a:r>
            <a:r>
              <a:rPr lang="en-US" altLang="en-US" sz="2600">
                <a:solidFill>
                  <a:srgbClr val="0000FF"/>
                </a:solidFill>
              </a:rPr>
              <a:t>O</a:t>
            </a:r>
            <a:endParaRPr lang="en-US" altLang="en-US" sz="2600">
              <a:solidFill>
                <a:srgbClr val="0000FF"/>
              </a:solidFill>
            </a:endParaRPr>
          </a:p>
        </p:txBody>
      </p:sp>
      <p:grpSp>
        <p:nvGrpSpPr>
          <p:cNvPr id="40995" name="Group 35"/>
          <p:cNvGrpSpPr/>
          <p:nvPr/>
        </p:nvGrpSpPr>
        <p:grpSpPr bwMode="auto">
          <a:xfrm>
            <a:off x="7695777" y="4801712"/>
            <a:ext cx="2473898" cy="527172"/>
            <a:chOff x="3866" y="3028"/>
            <a:chExt cx="1558" cy="332"/>
          </a:xfrm>
        </p:grpSpPr>
        <p:sp>
          <p:nvSpPr>
            <p:cNvPr id="27664" name="Text Box 36"/>
            <p:cNvSpPr txBox="1">
              <a:spLocks noChangeArrowheads="1"/>
            </p:cNvSpPr>
            <p:nvPr/>
          </p:nvSpPr>
          <p:spPr bwMode="auto">
            <a:xfrm>
              <a:off x="3866" y="3028"/>
              <a:ext cx="1558" cy="310"/>
            </a:xfrm>
            <a:prstGeom prst="rect">
              <a:avLst/>
            </a:prstGeom>
            <a:noFill/>
            <a:ln w="38100" cmpd="dbl">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lgn="ctr">
                <a:spcBef>
                  <a:spcPct val="50000"/>
                </a:spcBef>
              </a:pPr>
              <a:r>
                <a:rPr lang="en-US" altLang="en-US" sz="2600">
                  <a:solidFill>
                    <a:srgbClr val="CC0000"/>
                  </a:solidFill>
                </a:rPr>
                <a:t>            = 18g</a:t>
              </a:r>
              <a:endParaRPr lang="en-US" altLang="en-US" sz="2600">
                <a:solidFill>
                  <a:srgbClr val="CC0000"/>
                </a:solidFill>
              </a:endParaRPr>
            </a:p>
          </p:txBody>
        </p:sp>
        <p:grpSp>
          <p:nvGrpSpPr>
            <p:cNvPr id="27665" name="Group 37"/>
            <p:cNvGrpSpPr/>
            <p:nvPr/>
          </p:nvGrpSpPr>
          <p:grpSpPr bwMode="auto">
            <a:xfrm>
              <a:off x="4188" y="3100"/>
              <a:ext cx="576" cy="260"/>
              <a:chOff x="2928" y="2544"/>
              <a:chExt cx="576" cy="260"/>
            </a:xfrm>
          </p:grpSpPr>
          <p:sp>
            <p:nvSpPr>
              <p:cNvPr id="27666" name="Text Box 38"/>
              <p:cNvSpPr txBox="1">
                <a:spLocks noChangeArrowheads="1"/>
              </p:cNvSpPr>
              <p:nvPr/>
            </p:nvSpPr>
            <p:spPr bwMode="auto">
              <a:xfrm>
                <a:off x="3072" y="2592"/>
                <a:ext cx="43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pPr>
                  <a:spcBef>
                    <a:spcPct val="50000"/>
                  </a:spcBef>
                </a:pPr>
                <a:r>
                  <a:rPr lang="en-US" altLang="en-US" sz="1600">
                    <a:solidFill>
                      <a:srgbClr val="CC0000"/>
                    </a:solidFill>
                  </a:rPr>
                  <a:t>H</a:t>
                </a:r>
                <a:r>
                  <a:rPr lang="en-US" altLang="en-US" sz="1600" baseline="-25000">
                    <a:solidFill>
                      <a:srgbClr val="CC0000"/>
                    </a:solidFill>
                  </a:rPr>
                  <a:t>2</a:t>
                </a:r>
                <a:r>
                  <a:rPr lang="en-US" altLang="en-US" sz="1600">
                    <a:solidFill>
                      <a:srgbClr val="CC0000"/>
                    </a:solidFill>
                  </a:rPr>
                  <a:t>O</a:t>
                </a:r>
                <a:endParaRPr lang="en-US" altLang="en-US" sz="1600">
                  <a:solidFill>
                    <a:srgbClr val="CC0000"/>
                  </a:solidFill>
                </a:endParaRPr>
              </a:p>
            </p:txBody>
          </p:sp>
          <p:sp>
            <p:nvSpPr>
              <p:cNvPr id="27667" name="WordArt 39"/>
              <p:cNvSpPr>
                <a:spLocks noChangeArrowheads="1" noChangeShapeType="1" noTextEdit="1"/>
              </p:cNvSpPr>
              <p:nvPr/>
            </p:nvSpPr>
            <p:spPr bwMode="auto">
              <a:xfrm>
                <a:off x="2928" y="2544"/>
                <a:ext cx="192" cy="144"/>
              </a:xfrm>
              <a:prstGeom prst="rect">
                <a:avLst/>
              </a:prstGeom>
              <a:extLst>
                <a:ext uri="{91240B29-F687-4F45-9708-019B960494DF}">
                  <a14:hiddenLine xmlns:a14="http://schemas.microsoft.com/office/drawing/2010/main" w="9525">
                    <a:solidFill>
                      <a:srgbClr val="000000"/>
                    </a:solidFill>
                    <a:round/>
                  </a14:hiddenLine>
                </a:ext>
              </a:extLst>
            </p:spPr>
            <p:txBody>
              <a:bodyPr wrap="none" fromWordArt="1">
                <a:prstTxWarp prst="textPlain">
                  <a:avLst>
                    <a:gd name="adj" fmla="val 50000"/>
                  </a:avLst>
                </a:prstTxWarp>
              </a:bodyPr>
              <a:lstStyle/>
              <a:p>
                <a:pPr algn="ctr"/>
                <a:r>
                  <a:rPr lang="en-US" sz="3600" kern="10">
                    <a:solidFill>
                      <a:srgbClr val="CC0000"/>
                    </a:solidFill>
                    <a:effectLst>
                      <a:outerShdw dist="45791" dir="2021404" algn="ctr" rotWithShape="0">
                        <a:srgbClr val="B2B2B2">
                          <a:alpha val="79999"/>
                        </a:srgbClr>
                      </a:outerShdw>
                    </a:effectLst>
                    <a:cs typeface="Times New Roman" panose="02020603050405020304" pitchFamily="18" charset="0"/>
                  </a:rPr>
                  <a:t>M</a:t>
                </a:r>
                <a:endParaRPr lang="en-US" sz="3600" kern="10">
                  <a:solidFill>
                    <a:srgbClr val="CC0000"/>
                  </a:solidFill>
                  <a:effectLst>
                    <a:outerShdw dist="45791" dir="2021404" algn="ctr" rotWithShape="0">
                      <a:srgbClr val="B2B2B2">
                        <a:alpha val="79999"/>
                      </a:srgbClr>
                    </a:outerShdw>
                  </a:effectLst>
                  <a:cs typeface="Times New Roman" panose="02020603050405020304" pitchFamily="18" charset="0"/>
                </a:endParaRPr>
              </a:p>
            </p:txBody>
          </p:sp>
        </p:grpSp>
      </p:grpSp>
      <p:sp>
        <p:nvSpPr>
          <p:cNvPr id="41001" name="AutoShape 41"/>
          <p:cNvSpPr>
            <a:spLocks noChangeArrowheads="1"/>
          </p:cNvSpPr>
          <p:nvPr/>
        </p:nvSpPr>
        <p:spPr bwMode="auto">
          <a:xfrm>
            <a:off x="2741630" y="5716323"/>
            <a:ext cx="762176" cy="762176"/>
          </a:xfrm>
          <a:prstGeom prst="rightArrow">
            <a:avLst>
              <a:gd name="adj1" fmla="val 50000"/>
              <a:gd name="adj2" fmla="val 39407"/>
            </a:avLst>
          </a:prstGeom>
          <a:gradFill rotWithShape="1">
            <a:gsLst>
              <a:gs pos="0">
                <a:srgbClr val="CC0000"/>
              </a:gs>
              <a:gs pos="100000">
                <a:schemeClr val="bg1">
                  <a:alpha val="48000"/>
                </a:schemeClr>
              </a:gs>
            </a:gsLst>
            <a:lin ang="5400000" scaled="1"/>
          </a:gra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600">
                <a:solidFill>
                  <a:schemeClr val="tx1"/>
                </a:solidFill>
                <a:latin typeface="Times New Roman" panose="02020603050405020304" pitchFamily="18" charset="0"/>
              </a:defRPr>
            </a:lvl1pPr>
            <a:lvl2pPr marL="742950" indent="-285750">
              <a:defRPr sz="2600">
                <a:solidFill>
                  <a:schemeClr val="tx1"/>
                </a:solidFill>
                <a:latin typeface="Times New Roman" panose="02020603050405020304" pitchFamily="18" charset="0"/>
              </a:defRPr>
            </a:lvl2pPr>
            <a:lvl3pPr marL="1143000" indent="-228600">
              <a:defRPr sz="2600">
                <a:solidFill>
                  <a:schemeClr val="tx1"/>
                </a:solidFill>
                <a:latin typeface="Times New Roman" panose="02020603050405020304" pitchFamily="18" charset="0"/>
              </a:defRPr>
            </a:lvl3pPr>
            <a:lvl4pPr marL="1600200" indent="-228600">
              <a:defRPr sz="2600">
                <a:solidFill>
                  <a:schemeClr val="tx1"/>
                </a:solidFill>
                <a:latin typeface="Times New Roman" panose="02020603050405020304" pitchFamily="18" charset="0"/>
              </a:defRPr>
            </a:lvl4pPr>
            <a:lvl5pPr marL="2057400" indent="-228600">
              <a:defRPr sz="2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600">
                <a:solidFill>
                  <a:schemeClr val="tx1"/>
                </a:solidFill>
                <a:latin typeface="Times New Roman" panose="02020603050405020304" pitchFamily="18" charset="0"/>
              </a:defRPr>
            </a:lvl9pPr>
          </a:lstStyle>
          <a:p>
            <a:endParaRPr lang="en-US" altLang="en-US" sz="2600"/>
          </a:p>
        </p:txBody>
      </p:sp>
      <p:sp>
        <p:nvSpPr>
          <p:cNvPr id="41002" name="WordArt 42"/>
          <p:cNvSpPr>
            <a:spLocks noChangeArrowheads="1" noChangeShapeType="1" noTextEdit="1"/>
          </p:cNvSpPr>
          <p:nvPr/>
        </p:nvSpPr>
        <p:spPr bwMode="auto">
          <a:xfrm>
            <a:off x="3849962" y="5779838"/>
            <a:ext cx="5217733" cy="546226"/>
          </a:xfrm>
          <a:prstGeom prst="rect">
            <a:avLst/>
          </a:prstGeom>
        </p:spPr>
        <p:txBody>
          <a:bodyPr wrap="none" fromWordArt="1">
            <a:prstTxWarp prst="textPlain">
              <a:avLst>
                <a:gd name="adj" fmla="val 50000"/>
              </a:avLst>
            </a:prstTxWarp>
          </a:bodyPr>
          <a:lstStyle/>
          <a:p>
            <a:pPr algn="ctr">
              <a:defRPr/>
            </a:pPr>
            <a:r>
              <a:rPr lang="vi-VN" sz="3600" kern="10">
                <a:ln w="9525">
                  <a:solidFill>
                    <a:schemeClr val="tx1"/>
                  </a:solidFill>
                  <a:round/>
                </a:ln>
                <a:gradFill rotWithShape="1">
                  <a:gsLst>
                    <a:gs pos="0">
                      <a:srgbClr val="0000FF"/>
                    </a:gs>
                    <a:gs pos="100000">
                      <a:srgbClr val="000018">
                        <a:alpha val="6000"/>
                      </a:srgbClr>
                    </a:gs>
                  </a:gsLst>
                  <a:lin ang="5400000" scaled="1"/>
                </a:gradFill>
                <a:cs typeface="Times New Roman" panose="02020603050405020304" pitchFamily="18" charset="0"/>
              </a:rPr>
              <a:t>Khối lượng mol của một chất là gì ?</a:t>
            </a:r>
            <a:r>
              <a:rPr lang="en-US" sz="3600" kern="10">
                <a:ln w="9525">
                  <a:solidFill>
                    <a:schemeClr val="tx1"/>
                  </a:solidFill>
                  <a:round/>
                </a:ln>
                <a:gradFill rotWithShape="1">
                  <a:gsLst>
                    <a:gs pos="0">
                      <a:srgbClr val="0000FF"/>
                    </a:gs>
                    <a:gs pos="100000">
                      <a:srgbClr val="000018">
                        <a:alpha val="6000"/>
                      </a:srgbClr>
                    </a:gs>
                  </a:gsLst>
                  <a:lin ang="5400000" scaled="1"/>
                </a:gradFill>
                <a:cs typeface="Times New Roman" panose="02020603050405020304" pitchFamily="18" charset="0"/>
              </a:rPr>
              <a:t>  Kí hiệu</a:t>
            </a:r>
            <a:endParaRPr lang="en-US" sz="3600" kern="10">
              <a:ln w="9525">
                <a:solidFill>
                  <a:schemeClr val="tx1"/>
                </a:solidFill>
                <a:round/>
              </a:ln>
              <a:gradFill rotWithShape="1">
                <a:gsLst>
                  <a:gs pos="0">
                    <a:srgbClr val="0000FF"/>
                  </a:gs>
                  <a:gs pos="100000">
                    <a:srgbClr val="000018">
                      <a:alpha val="6000"/>
                    </a:srgbClr>
                  </a:gs>
                </a:gsLst>
                <a:lin ang="5400000" scaled="1"/>
              </a:gradFill>
              <a:cs typeface="Times New Roman" panose="02020603050405020304" pitchFamily="18" charset="0"/>
            </a:endParaRPr>
          </a:p>
        </p:txBody>
      </p:sp>
      <mc:AlternateContent xmlns:mc="http://schemas.openxmlformats.org/markup-compatibility/2006" xmlns:p14="http://schemas.microsoft.com/office/powerpoint/2010/main">
        <mc:Choice Requires="p14">
          <p:contentPart r:id="rId3" p14:bwMode="auto">
            <p14:nvContentPartPr>
              <p14:cNvPr id="2" name="Ink 1"/>
              <p14:cNvContentPartPr/>
              <p14:nvPr/>
            </p14:nvContentPartPr>
            <p14:xfrm>
              <a:off x="6194949" y="3575628"/>
              <a:ext cx="1063686" cy="1149386"/>
            </p14:xfrm>
          </p:contentPart>
        </mc:Choice>
        <mc:Fallback xmlns="">
          <p:pic>
            <p:nvPicPr>
              <p:cNvPr id="2" name="Ink 1"/>
            </p:nvPicPr>
            <p:blipFill>
              <a:blip r:embed="rId4"/>
            </p:blipFill>
            <p:spPr>
              <a:xfrm>
                <a:off x="6194949" y="3575628"/>
                <a:ext cx="1063686" cy="1149386"/>
              </a:xfrm>
              <a:prstGeom prst="rect"/>
            </p:spPr>
          </p:pic>
        </mc:Fallback>
      </mc:AlternateContent>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40964"/>
                                        </p:tgtEl>
                                        <p:attrNameLst>
                                          <p:attrName>style.visibility</p:attrName>
                                        </p:attrNameLst>
                                      </p:cBhvr>
                                      <p:to>
                                        <p:strVal val="visible"/>
                                      </p:to>
                                    </p:set>
                                    <p:animEffect transition="in" filter="checkerboard(across)">
                                      <p:cBhvr>
                                        <p:cTn id="7" dur="500"/>
                                        <p:tgtEl>
                                          <p:spTgt spid="40964"/>
                                        </p:tgtEl>
                                      </p:cBhvr>
                                    </p:animEffect>
                                  </p:childTnLst>
                                </p:cTn>
                              </p:par>
                              <p:par>
                                <p:cTn id="8" presetID="5" presetClass="entr" presetSubtype="10" fill="hold" nodeType="withEffect">
                                  <p:stCondLst>
                                    <p:cond delay="0"/>
                                  </p:stCondLst>
                                  <p:childTnLst>
                                    <p:set>
                                      <p:cBhvr>
                                        <p:cTn id="9" dur="1" fill="hold">
                                          <p:stCondLst>
                                            <p:cond delay="0"/>
                                          </p:stCondLst>
                                        </p:cTn>
                                        <p:tgtEl>
                                          <p:spTgt spid="40978"/>
                                        </p:tgtEl>
                                        <p:attrNameLst>
                                          <p:attrName>style.visibility</p:attrName>
                                        </p:attrNameLst>
                                      </p:cBhvr>
                                      <p:to>
                                        <p:strVal val="visible"/>
                                      </p:to>
                                    </p:set>
                                    <p:animEffect transition="in" filter="checkerboard(across)">
                                      <p:cBhvr>
                                        <p:cTn id="10" dur="500"/>
                                        <p:tgtEl>
                                          <p:spTgt spid="4097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0972"/>
                                        </p:tgtEl>
                                        <p:attrNameLst>
                                          <p:attrName>style.visibility</p:attrName>
                                        </p:attrNameLst>
                                      </p:cBhvr>
                                      <p:to>
                                        <p:strVal val="visible"/>
                                      </p:to>
                                    </p:set>
                                    <p:animEffect transition="in" filter="dissolve">
                                      <p:cBhvr>
                                        <p:cTn id="15" dur="500"/>
                                        <p:tgtEl>
                                          <p:spTgt spid="40972"/>
                                        </p:tgtEl>
                                      </p:cBhvr>
                                    </p:animEffect>
                                  </p:childTnLst>
                                </p:cTn>
                              </p:par>
                            </p:childTnLst>
                          </p:cTn>
                        </p:par>
                      </p:childTnLst>
                    </p:cTn>
                  </p:par>
                  <p:par>
                    <p:cTn id="16" fill="hold">
                      <p:stCondLst>
                        <p:cond delay="indefinite"/>
                      </p:stCondLst>
                      <p:childTnLst>
                        <p:par>
                          <p:cTn id="17" fill="hold">
                            <p:stCondLst>
                              <p:cond delay="0"/>
                            </p:stCondLst>
                            <p:childTnLst>
                              <p:par>
                                <p:cTn id="18" presetID="44" presetClass="path" presetSubtype="0" accel="50000" decel="50000" fill="hold" nodeType="clickEffect">
                                  <p:stCondLst>
                                    <p:cond delay="0"/>
                                  </p:stCondLst>
                                  <p:childTnLst>
                                    <p:animMotion origin="layout" path="M -0.05274 -0.09928 L -0.09754 -0.20273 C -0.106 -0.22656 -0.12176 -0.2386 -0.13843 -0.24114 C -0.15757 -0.24369 -0.17359 -0.23536 -0.18635 -0.21522 L -0.24417 -0.12682 " pathEditMode="relative" rAng="420000" ptsTypes="AAAAA">
                                      <p:cBhvr>
                                        <p:cTn id="19" dur="2000" fill="hold"/>
                                        <p:tgtEl>
                                          <p:spTgt spid="40972"/>
                                        </p:tgtEl>
                                        <p:attrNameLst>
                                          <p:attrName>ppt_x</p:attrName>
                                          <p:attrName>ppt_y</p:attrName>
                                        </p:attrNameLst>
                                      </p:cBhvr>
                                      <p:rCtr x="-9155" y="-7452"/>
                                    </p:animMotion>
                                  </p:childTnLst>
                                </p:cTn>
                              </p:par>
                            </p:childTnLst>
                          </p:cTn>
                        </p:par>
                        <p:par>
                          <p:cTn id="20" fill="hold">
                            <p:stCondLst>
                              <p:cond delay="2000"/>
                            </p:stCondLst>
                            <p:childTnLst>
                              <p:par>
                                <p:cTn id="21" presetID="11" presetClass="entr" presetSubtype="0" repeatCount="indefinite" fill="hold" nodeType="afterEffect">
                                  <p:stCondLst>
                                    <p:cond delay="0"/>
                                  </p:stCondLst>
                                  <p:childTnLst>
                                    <p:set>
                                      <p:cBhvr>
                                        <p:cTn id="22" dur="1000">
                                          <p:stCondLst>
                                            <p:cond delay="0"/>
                                          </p:stCondLst>
                                        </p:cTn>
                                        <p:tgtEl>
                                          <p:spTgt spid="40979"/>
                                        </p:tgtEl>
                                        <p:attrNameLst>
                                          <p:attrName>style.visibility</p:attrName>
                                        </p:attrNameLst>
                                      </p:cBhvr>
                                      <p:to>
                                        <p:strVal val="visible"/>
                                      </p:to>
                                    </p:set>
                                  </p:childTnLst>
                                </p:cTn>
                              </p:par>
                            </p:childTnLst>
                          </p:cTn>
                        </p:par>
                        <p:par>
                          <p:cTn id="23" fill="hold">
                            <p:stCondLst>
                              <p:cond delay="3000"/>
                            </p:stCondLst>
                            <p:childTnLst>
                              <p:par>
                                <p:cTn id="24" presetID="17" presetClass="entr" presetSubtype="10" fill="hold" nodeType="afterEffect">
                                  <p:stCondLst>
                                    <p:cond delay="0"/>
                                  </p:stCondLst>
                                  <p:childTnLst>
                                    <p:set>
                                      <p:cBhvr>
                                        <p:cTn id="25" dur="1" fill="hold">
                                          <p:stCondLst>
                                            <p:cond delay="0"/>
                                          </p:stCondLst>
                                        </p:cTn>
                                        <p:tgtEl>
                                          <p:spTgt spid="40983"/>
                                        </p:tgtEl>
                                        <p:attrNameLst>
                                          <p:attrName>style.visibility</p:attrName>
                                        </p:attrNameLst>
                                      </p:cBhvr>
                                      <p:to>
                                        <p:strVal val="visible"/>
                                      </p:to>
                                    </p:set>
                                    <p:anim calcmode="lin" valueType="num">
                                      <p:cBhvr>
                                        <p:cTn id="26" dur="500" fill="hold"/>
                                        <p:tgtEl>
                                          <p:spTgt spid="40983"/>
                                        </p:tgtEl>
                                        <p:attrNameLst>
                                          <p:attrName>ppt_w</p:attrName>
                                        </p:attrNameLst>
                                      </p:cBhvr>
                                      <p:tavLst>
                                        <p:tav tm="0">
                                          <p:val>
                                            <p:fltVal val="0"/>
                                          </p:val>
                                        </p:tav>
                                        <p:tav tm="100000">
                                          <p:val>
                                            <p:strVal val="#ppt_w"/>
                                          </p:val>
                                        </p:tav>
                                      </p:tavLst>
                                    </p:anim>
                                    <p:anim calcmode="lin" valueType="num">
                                      <p:cBhvr>
                                        <p:cTn id="27" dur="500" fill="hold"/>
                                        <p:tgtEl>
                                          <p:spTgt spid="40983"/>
                                        </p:tgtEl>
                                        <p:attrNameLst>
                                          <p:attrName>ppt_h</p:attrName>
                                        </p:attrNameLst>
                                      </p:cBhvr>
                                      <p:tavLst>
                                        <p:tav tm="0">
                                          <p:val>
                                            <p:strVal val="#ppt_h"/>
                                          </p:val>
                                        </p:tav>
                                        <p:tav tm="100000">
                                          <p:val>
                                            <p:strVal val="#ppt_h"/>
                                          </p:val>
                                        </p:tav>
                                      </p:tavLst>
                                    </p:anim>
                                  </p:childTnLst>
                                </p:cTn>
                              </p:par>
                              <p:par>
                                <p:cTn id="28" presetID="23" presetClass="entr" presetSubtype="16" fill="hold" nodeType="withEffect">
                                  <p:stCondLst>
                                    <p:cond delay="0"/>
                                  </p:stCondLst>
                                  <p:childTnLst>
                                    <p:set>
                                      <p:cBhvr>
                                        <p:cTn id="29" dur="1" fill="hold">
                                          <p:stCondLst>
                                            <p:cond delay="0"/>
                                          </p:stCondLst>
                                        </p:cTn>
                                        <p:tgtEl>
                                          <p:spTgt spid="40985"/>
                                        </p:tgtEl>
                                        <p:attrNameLst>
                                          <p:attrName>style.visibility</p:attrName>
                                        </p:attrNameLst>
                                      </p:cBhvr>
                                      <p:to>
                                        <p:strVal val="visible"/>
                                      </p:to>
                                    </p:set>
                                    <p:anim calcmode="lin" valueType="num">
                                      <p:cBhvr>
                                        <p:cTn id="30" dur="500" fill="hold"/>
                                        <p:tgtEl>
                                          <p:spTgt spid="40985"/>
                                        </p:tgtEl>
                                        <p:attrNameLst>
                                          <p:attrName>ppt_w</p:attrName>
                                        </p:attrNameLst>
                                      </p:cBhvr>
                                      <p:tavLst>
                                        <p:tav tm="0">
                                          <p:val>
                                            <p:fltVal val="0"/>
                                          </p:val>
                                        </p:tav>
                                        <p:tav tm="100000">
                                          <p:val>
                                            <p:strVal val="#ppt_w"/>
                                          </p:val>
                                        </p:tav>
                                      </p:tavLst>
                                    </p:anim>
                                    <p:anim calcmode="lin" valueType="num">
                                      <p:cBhvr>
                                        <p:cTn id="31" dur="500" fill="hold"/>
                                        <p:tgtEl>
                                          <p:spTgt spid="40985"/>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40991"/>
                                        </p:tgtEl>
                                        <p:attrNameLst>
                                          <p:attrName>style.visibility</p:attrName>
                                        </p:attrNameLst>
                                      </p:cBhvr>
                                      <p:to>
                                        <p:strVal val="visible"/>
                                      </p:to>
                                    </p:set>
                                    <p:animEffect transition="in" filter="dissolve">
                                      <p:cBhvr>
                                        <p:cTn id="36" dur="500"/>
                                        <p:tgtEl>
                                          <p:spTgt spid="40991"/>
                                        </p:tgtEl>
                                      </p:cBhvr>
                                    </p:animEffect>
                                  </p:childTnLst>
                                </p:cTn>
                              </p:par>
                            </p:childTnLst>
                          </p:cTn>
                        </p:par>
                      </p:childTnLst>
                    </p:cTn>
                  </p:par>
                  <p:par>
                    <p:cTn id="37" fill="hold">
                      <p:stCondLst>
                        <p:cond delay="indefinite"/>
                      </p:stCondLst>
                      <p:childTnLst>
                        <p:par>
                          <p:cTn id="38" fill="hold">
                            <p:stCondLst>
                              <p:cond delay="0"/>
                            </p:stCondLst>
                            <p:childTnLst>
                              <p:par>
                                <p:cTn id="39" presetID="44" presetClass="path" presetSubtype="0" accel="50000" decel="50000" fill="hold" nodeType="clickEffect">
                                  <p:stCondLst>
                                    <p:cond delay="0"/>
                                  </p:stCondLst>
                                  <p:childTnLst>
                                    <p:animMotion origin="layout" path="M 0.0125 -0.09905 L 0.07475 -0.21662 C 0.08777 -0.24277 0.10757 -0.2555 0.12801 -0.2555 C 0.15145 -0.2555 0.16994 -0.24277 0.18336 -0.21662 L 0.24704 -0.09905 " pathEditMode="relative" rAng="0" ptsTypes="AAAAA">
                                      <p:cBhvr>
                                        <p:cTn id="40" dur="2000" fill="hold"/>
                                        <p:tgtEl>
                                          <p:spTgt spid="40991"/>
                                        </p:tgtEl>
                                        <p:attrNameLst>
                                          <p:attrName>ppt_x</p:attrName>
                                          <p:attrName>ppt_y</p:attrName>
                                        </p:attrNameLst>
                                      </p:cBhvr>
                                      <p:rCtr x="11720" y="-7822"/>
                                    </p:animMotion>
                                  </p:childTnLst>
                                </p:cTn>
                              </p:par>
                            </p:childTnLst>
                          </p:cTn>
                        </p:par>
                        <p:par>
                          <p:cTn id="41" fill="hold">
                            <p:stCondLst>
                              <p:cond delay="2000"/>
                            </p:stCondLst>
                            <p:childTnLst>
                              <p:par>
                                <p:cTn id="42" presetID="11" presetClass="entr" presetSubtype="0" repeatCount="indefinite" fill="hold" nodeType="afterEffect">
                                  <p:stCondLst>
                                    <p:cond delay="0"/>
                                  </p:stCondLst>
                                  <p:childTnLst>
                                    <p:set>
                                      <p:cBhvr>
                                        <p:cTn id="43" dur="1000">
                                          <p:stCondLst>
                                            <p:cond delay="0"/>
                                          </p:stCondLst>
                                        </p:cTn>
                                        <p:tgtEl>
                                          <p:spTgt spid="40980"/>
                                        </p:tgtEl>
                                        <p:attrNameLst>
                                          <p:attrName>style.visibility</p:attrName>
                                        </p:attrNameLst>
                                      </p:cBhvr>
                                      <p:to>
                                        <p:strVal val="visible"/>
                                      </p:to>
                                    </p:set>
                                  </p:childTnLst>
                                </p:cTn>
                              </p:par>
                            </p:childTnLst>
                          </p:cTn>
                        </p:par>
                        <p:par>
                          <p:cTn id="44" fill="hold">
                            <p:stCondLst>
                              <p:cond delay="3000"/>
                            </p:stCondLst>
                            <p:childTnLst>
                              <p:par>
                                <p:cTn id="45" presetID="17" presetClass="entr" presetSubtype="10" fill="hold" nodeType="afterEffect">
                                  <p:stCondLst>
                                    <p:cond delay="0"/>
                                  </p:stCondLst>
                                  <p:childTnLst>
                                    <p:set>
                                      <p:cBhvr>
                                        <p:cTn id="46" dur="1" fill="hold">
                                          <p:stCondLst>
                                            <p:cond delay="0"/>
                                          </p:stCondLst>
                                        </p:cTn>
                                        <p:tgtEl>
                                          <p:spTgt spid="40994"/>
                                        </p:tgtEl>
                                        <p:attrNameLst>
                                          <p:attrName>style.visibility</p:attrName>
                                        </p:attrNameLst>
                                      </p:cBhvr>
                                      <p:to>
                                        <p:strVal val="visible"/>
                                      </p:to>
                                    </p:set>
                                    <p:anim calcmode="lin" valueType="num">
                                      <p:cBhvr>
                                        <p:cTn id="47" dur="500" fill="hold"/>
                                        <p:tgtEl>
                                          <p:spTgt spid="40994"/>
                                        </p:tgtEl>
                                        <p:attrNameLst>
                                          <p:attrName>ppt_w</p:attrName>
                                        </p:attrNameLst>
                                      </p:cBhvr>
                                      <p:tavLst>
                                        <p:tav tm="0">
                                          <p:val>
                                            <p:fltVal val="0"/>
                                          </p:val>
                                        </p:tav>
                                        <p:tav tm="100000">
                                          <p:val>
                                            <p:strVal val="#ppt_w"/>
                                          </p:val>
                                        </p:tav>
                                      </p:tavLst>
                                    </p:anim>
                                    <p:anim calcmode="lin" valueType="num">
                                      <p:cBhvr>
                                        <p:cTn id="48" dur="500" fill="hold"/>
                                        <p:tgtEl>
                                          <p:spTgt spid="40994"/>
                                        </p:tgtEl>
                                        <p:attrNameLst>
                                          <p:attrName>ppt_h</p:attrName>
                                        </p:attrNameLst>
                                      </p:cBhvr>
                                      <p:tavLst>
                                        <p:tav tm="0">
                                          <p:val>
                                            <p:strVal val="#ppt_h"/>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40995"/>
                                        </p:tgtEl>
                                        <p:attrNameLst>
                                          <p:attrName>style.visibility</p:attrName>
                                        </p:attrNameLst>
                                      </p:cBhvr>
                                      <p:to>
                                        <p:strVal val="visible"/>
                                      </p:to>
                                    </p:set>
                                    <p:anim calcmode="lin" valueType="num">
                                      <p:cBhvr>
                                        <p:cTn id="51" dur="500" fill="hold"/>
                                        <p:tgtEl>
                                          <p:spTgt spid="40995"/>
                                        </p:tgtEl>
                                        <p:attrNameLst>
                                          <p:attrName>ppt_w</p:attrName>
                                        </p:attrNameLst>
                                      </p:cBhvr>
                                      <p:tavLst>
                                        <p:tav tm="0">
                                          <p:val>
                                            <p:fltVal val="0"/>
                                          </p:val>
                                        </p:tav>
                                        <p:tav tm="100000">
                                          <p:val>
                                            <p:strVal val="#ppt_w"/>
                                          </p:val>
                                        </p:tav>
                                      </p:tavLst>
                                    </p:anim>
                                    <p:anim calcmode="lin" valueType="num">
                                      <p:cBhvr>
                                        <p:cTn id="52" dur="500" fill="hold"/>
                                        <p:tgtEl>
                                          <p:spTgt spid="40995"/>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7" presetClass="entr" presetSubtype="10" fill="hold" nodeType="clickEffect">
                                  <p:stCondLst>
                                    <p:cond delay="0"/>
                                  </p:stCondLst>
                                  <p:childTnLst>
                                    <p:set>
                                      <p:cBhvr>
                                        <p:cTn id="56" dur="1" fill="hold">
                                          <p:stCondLst>
                                            <p:cond delay="0"/>
                                          </p:stCondLst>
                                        </p:cTn>
                                        <p:tgtEl>
                                          <p:spTgt spid="41001"/>
                                        </p:tgtEl>
                                        <p:attrNameLst>
                                          <p:attrName>style.visibility</p:attrName>
                                        </p:attrNameLst>
                                      </p:cBhvr>
                                      <p:to>
                                        <p:strVal val="visible"/>
                                      </p:to>
                                    </p:set>
                                    <p:anim calcmode="lin" valueType="num">
                                      <p:cBhvr>
                                        <p:cTn id="57" dur="500" fill="hold"/>
                                        <p:tgtEl>
                                          <p:spTgt spid="41001"/>
                                        </p:tgtEl>
                                        <p:attrNameLst>
                                          <p:attrName>ppt_w</p:attrName>
                                        </p:attrNameLst>
                                      </p:cBhvr>
                                      <p:tavLst>
                                        <p:tav tm="0">
                                          <p:val>
                                            <p:fltVal val="0"/>
                                          </p:val>
                                        </p:tav>
                                        <p:tav tm="100000">
                                          <p:val>
                                            <p:strVal val="#ppt_w"/>
                                          </p:val>
                                        </p:tav>
                                      </p:tavLst>
                                    </p:anim>
                                    <p:anim calcmode="lin" valueType="num">
                                      <p:cBhvr>
                                        <p:cTn id="58" dur="500" fill="hold"/>
                                        <p:tgtEl>
                                          <p:spTgt spid="41001"/>
                                        </p:tgtEl>
                                        <p:attrNameLst>
                                          <p:attrName>ppt_h</p:attrName>
                                        </p:attrNameLst>
                                      </p:cBhvr>
                                      <p:tavLst>
                                        <p:tav tm="0">
                                          <p:val>
                                            <p:strVal val="#ppt_h"/>
                                          </p:val>
                                        </p:tav>
                                        <p:tav tm="100000">
                                          <p:val>
                                            <p:strVal val="#ppt_h"/>
                                          </p:val>
                                        </p:tav>
                                      </p:tavLst>
                                    </p:anim>
                                  </p:childTnLst>
                                </p:cTn>
                              </p:par>
                              <p:par>
                                <p:cTn id="59" presetID="30" presetClass="emph" presetSubtype="0" repeatCount="indefinite" fill="hold" nodeType="withEffect">
                                  <p:stCondLst>
                                    <p:cond delay="0"/>
                                  </p:stCondLst>
                                  <p:childTnLst>
                                    <p:animClr clrSpc="hsl" dir="cw">
                                      <p:cBhvr override="childStyle">
                                        <p:cTn id="60" dur="500" fill="hold"/>
                                        <p:tgtEl>
                                          <p:spTgt spid="41001"/>
                                        </p:tgtEl>
                                        <p:attrNameLst>
                                          <p:attrName>style.color</p:attrName>
                                        </p:attrNameLst>
                                      </p:cBhvr>
                                      <p:by>
                                        <p:hsl h="0" s="12549" l="25098"/>
                                      </p:by>
                                    </p:animClr>
                                    <p:animClr clrSpc="hsl" dir="cw">
                                      <p:cBhvr>
                                        <p:cTn id="61" dur="500" fill="hold"/>
                                        <p:tgtEl>
                                          <p:spTgt spid="41001"/>
                                        </p:tgtEl>
                                        <p:attrNameLst>
                                          <p:attrName>fillcolor</p:attrName>
                                        </p:attrNameLst>
                                      </p:cBhvr>
                                      <p:by>
                                        <p:hsl h="0" s="12549" l="25098"/>
                                      </p:by>
                                    </p:animClr>
                                    <p:animClr clrSpc="hsl" dir="cw">
                                      <p:cBhvr>
                                        <p:cTn id="62" dur="500" fill="hold"/>
                                        <p:tgtEl>
                                          <p:spTgt spid="41001"/>
                                        </p:tgtEl>
                                        <p:attrNameLst>
                                          <p:attrName>stroke.color</p:attrName>
                                        </p:attrNameLst>
                                      </p:cBhvr>
                                      <p:by>
                                        <p:hsl h="0" s="12549" l="25098"/>
                                      </p:by>
                                    </p:animClr>
                                    <p:set>
                                      <p:cBhvr>
                                        <p:cTn id="63" dur="500" fill="hold"/>
                                        <p:tgtEl>
                                          <p:spTgt spid="41001"/>
                                        </p:tgtEl>
                                        <p:attrNameLst>
                                          <p:attrName>fill.type</p:attrName>
                                        </p:attrNameLst>
                                      </p:cBhvr>
                                      <p:to>
                                        <p:strVal val="solid"/>
                                      </p:to>
                                    </p:set>
                                  </p:childTnLst>
                                </p:cTn>
                              </p:par>
                              <p:par>
                                <p:cTn id="64" presetID="17" presetClass="entr" presetSubtype="10" fill="hold" nodeType="withEffect">
                                  <p:stCondLst>
                                    <p:cond delay="0"/>
                                  </p:stCondLst>
                                  <p:childTnLst>
                                    <p:set>
                                      <p:cBhvr>
                                        <p:cTn id="65" dur="1" fill="hold">
                                          <p:stCondLst>
                                            <p:cond delay="0"/>
                                          </p:stCondLst>
                                        </p:cTn>
                                        <p:tgtEl>
                                          <p:spTgt spid="41002"/>
                                        </p:tgtEl>
                                        <p:attrNameLst>
                                          <p:attrName>style.visibility</p:attrName>
                                        </p:attrNameLst>
                                      </p:cBhvr>
                                      <p:to>
                                        <p:strVal val="visible"/>
                                      </p:to>
                                    </p:set>
                                    <p:anim calcmode="lin" valueType="num">
                                      <p:cBhvr>
                                        <p:cTn id="66" dur="500" fill="hold"/>
                                        <p:tgtEl>
                                          <p:spTgt spid="41002"/>
                                        </p:tgtEl>
                                        <p:attrNameLst>
                                          <p:attrName>ppt_w</p:attrName>
                                        </p:attrNameLst>
                                      </p:cBhvr>
                                      <p:tavLst>
                                        <p:tav tm="0">
                                          <p:val>
                                            <p:fltVal val="0"/>
                                          </p:val>
                                        </p:tav>
                                        <p:tav tm="100000">
                                          <p:val>
                                            <p:strVal val="#ppt_w"/>
                                          </p:val>
                                        </p:tav>
                                      </p:tavLst>
                                    </p:anim>
                                    <p:anim calcmode="lin" valueType="num">
                                      <p:cBhvr>
                                        <p:cTn id="67" dur="500" fill="hold"/>
                                        <p:tgtEl>
                                          <p:spTgt spid="4100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9" grpId="0"/>
      <p:bldP spid="40980" grpId="0"/>
      <p:bldP spid="40983" grpId="0"/>
      <p:bldP spid="40985" grpId="0" animBg="1"/>
      <p:bldP spid="40994" grpId="0"/>
      <p:bldP spid="41001" grpId="0" animBg="1"/>
      <p:bldP spid="4100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3" name="Group 2"/>
          <p:cNvGrpSpPr/>
          <p:nvPr/>
        </p:nvGrpSpPr>
        <p:grpSpPr>
          <a:xfrm>
            <a:off x="3251200" y="373355"/>
            <a:ext cx="5689600" cy="715217"/>
            <a:chOff x="3251200" y="373355"/>
            <a:chExt cx="5689600" cy="715217"/>
          </a:xfrm>
        </p:grpSpPr>
        <p:sp>
          <p:nvSpPr>
            <p:cNvPr id="4" name="矩形: 圆角 1"/>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3688080" y="377020"/>
              <a:ext cx="4531360" cy="706755"/>
            </a:xfrm>
            <a:prstGeom prst="rect">
              <a:avLst/>
            </a:prstGeom>
            <a:noFill/>
          </p:spPr>
          <p:txBody>
            <a:bodyPr wrap="square" rtlCol="0">
              <a:spAutoFit/>
            </a:bodyPr>
            <a:lstStyle/>
            <a:p>
              <a:r>
                <a:rPr lang="vi-VN" altLang="en-US" sz="4000" b="1">
                  <a:solidFill>
                    <a:schemeClr val="bg1"/>
                  </a:solidFill>
                </a:rPr>
                <a:t>II</a:t>
              </a:r>
              <a:r>
                <a:rPr lang="en-US" sz="4000" b="1">
                  <a:solidFill>
                    <a:schemeClr val="bg1"/>
                  </a:solidFill>
                </a:rPr>
                <a:t>. Khối lượng mol</a:t>
              </a:r>
              <a:endParaRPr lang="en-US" sz="4000" b="1">
                <a:solidFill>
                  <a:schemeClr val="bg1"/>
                </a:solidFill>
              </a:endParaRPr>
            </a:p>
          </p:txBody>
        </p:sp>
      </p:grpSp>
      <p:sp>
        <p:nvSpPr>
          <p:cNvPr id="29701" name="Text Box 5"/>
          <p:cNvSpPr txBox="1">
            <a:spLocks noChangeArrowheads="1"/>
          </p:cNvSpPr>
          <p:nvPr/>
        </p:nvSpPr>
        <p:spPr bwMode="auto">
          <a:xfrm>
            <a:off x="811530" y="1823085"/>
            <a:ext cx="10781665" cy="1014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en-US" altLang="en-US" sz="3000">
                <a:latin typeface="Times New Roman" panose="02020603050405020304" pitchFamily="18" charset="0"/>
              </a:rPr>
              <a:t>Khối  lượng  mol của một chất là khối lượng tính bằng </a:t>
            </a:r>
            <a:r>
              <a:rPr lang="en-US" altLang="en-US" sz="3000">
                <a:solidFill>
                  <a:srgbClr val="0000CC"/>
                </a:solidFill>
                <a:latin typeface="Times New Roman" panose="02020603050405020304" pitchFamily="18" charset="0"/>
              </a:rPr>
              <a:t>gam </a:t>
            </a:r>
            <a:r>
              <a:rPr lang="en-US" altLang="en-US" sz="3000">
                <a:latin typeface="Times New Roman" panose="02020603050405020304" pitchFamily="18" charset="0"/>
              </a:rPr>
              <a:t>của </a:t>
            </a:r>
            <a:r>
              <a:rPr lang="en-US" altLang="en-US" sz="3000">
                <a:solidFill>
                  <a:srgbClr val="0000CC"/>
                </a:solidFill>
                <a:latin typeface="Times New Roman" panose="02020603050405020304" pitchFamily="18" charset="0"/>
              </a:rPr>
              <a:t>N </a:t>
            </a:r>
            <a:r>
              <a:rPr lang="en-US" altLang="en-US" sz="3000">
                <a:latin typeface="Times New Roman" panose="02020603050405020304" pitchFamily="18" charset="0"/>
              </a:rPr>
              <a:t>nguyên tử hay phân tử chất đó.</a:t>
            </a:r>
            <a:endParaRPr lang="en-US" altLang="en-US" sz="3000">
              <a:latin typeface="Times New Roman" panose="02020603050405020304" pitchFamily="18" charset="0"/>
            </a:endParaRPr>
          </a:p>
        </p:txBody>
      </p:sp>
      <p:sp>
        <p:nvSpPr>
          <p:cNvPr id="29703" name="Text Box 7"/>
          <p:cNvSpPr txBox="1">
            <a:spLocks noChangeArrowheads="1"/>
          </p:cNvSpPr>
          <p:nvPr/>
        </p:nvSpPr>
        <p:spPr bwMode="auto">
          <a:xfrm>
            <a:off x="2108071" y="3032828"/>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0">
                <a:latin typeface="Times New Roman" panose="02020603050405020304" pitchFamily="18" charset="0"/>
              </a:rPr>
              <a:t>Kí hiệu: </a:t>
            </a:r>
            <a:r>
              <a:rPr lang="en-US" altLang="en-US" sz="3000">
                <a:solidFill>
                  <a:srgbClr val="0000CC"/>
                </a:solidFill>
                <a:latin typeface="Times New Roman" panose="02020603050405020304" pitchFamily="18" charset="0"/>
              </a:rPr>
              <a:t>M </a:t>
            </a:r>
            <a:r>
              <a:rPr lang="en-US" altLang="en-US" sz="3000">
                <a:latin typeface="Times New Roman" panose="02020603050405020304" pitchFamily="18" charset="0"/>
              </a:rPr>
              <a:t>; Đơn vị: </a:t>
            </a:r>
            <a:r>
              <a:rPr lang="en-US" altLang="en-US" sz="3000" i="1">
                <a:solidFill>
                  <a:srgbClr val="0000CC"/>
                </a:solidFill>
                <a:latin typeface="Times New Roman" panose="02020603050405020304" pitchFamily="18" charset="0"/>
              </a:rPr>
              <a:t>gam/mol</a:t>
            </a:r>
            <a:endParaRPr lang="en-US" altLang="en-US" sz="3000" i="1">
              <a:solidFill>
                <a:srgbClr val="0000CC"/>
              </a:solidFill>
              <a:latin typeface="Times New Roman" panose="02020603050405020304" pitchFamily="18" charset="0"/>
            </a:endParaRPr>
          </a:p>
          <a:p>
            <a:pPr algn="l"/>
            <a:r>
              <a:rPr lang="en-US" altLang="en-US" sz="3000">
                <a:latin typeface="Times New Roman" panose="02020603050405020304" pitchFamily="18" charset="0"/>
              </a:rPr>
              <a:t> </a:t>
            </a:r>
            <a:endParaRPr lang="en-US" altLang="en-US" sz="3000">
              <a:solidFill>
                <a:schemeClr val="bg1"/>
              </a:solidFill>
              <a:latin typeface="Times New Roman" panose="02020603050405020304" pitchFamily="18" charset="0"/>
            </a:endParaRPr>
          </a:p>
        </p:txBody>
      </p:sp>
      <p:sp>
        <p:nvSpPr>
          <p:cNvPr id="29708" name="Text Box 12"/>
          <p:cNvSpPr txBox="1">
            <a:spLocks noChangeArrowheads="1"/>
          </p:cNvSpPr>
          <p:nvPr/>
        </p:nvSpPr>
        <p:spPr bwMode="auto">
          <a:xfrm>
            <a:off x="2108071" y="3642569"/>
            <a:ext cx="1319517" cy="549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0">
                <a:latin typeface="Times New Roman" panose="02020603050405020304" pitchFamily="18" charset="0"/>
              </a:rPr>
              <a:t>Ví dụ:</a:t>
            </a:r>
            <a:endParaRPr lang="en-US" altLang="en-US" sz="3000">
              <a:solidFill>
                <a:schemeClr val="bg1"/>
              </a:solidFill>
              <a:latin typeface="Times New Roman" panose="02020603050405020304" pitchFamily="18" charset="0"/>
            </a:endParaRPr>
          </a:p>
        </p:txBody>
      </p:sp>
      <p:sp>
        <p:nvSpPr>
          <p:cNvPr id="29709" name="Text Box 13"/>
          <p:cNvSpPr txBox="1">
            <a:spLocks noChangeArrowheads="1"/>
          </p:cNvSpPr>
          <p:nvPr/>
        </p:nvSpPr>
        <p:spPr bwMode="auto">
          <a:xfrm>
            <a:off x="3427730" y="4192270"/>
            <a:ext cx="3906520" cy="491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600">
                <a:solidFill>
                  <a:srgbClr val="0000CC"/>
                </a:solidFill>
                <a:latin typeface="Times New Roman" panose="02020603050405020304" pitchFamily="18" charset="0"/>
              </a:rPr>
              <a:t>M</a:t>
            </a:r>
            <a:r>
              <a:rPr lang="en-US" altLang="en-US" sz="2600" baseline="-25000">
                <a:solidFill>
                  <a:srgbClr val="0000CC"/>
                </a:solidFill>
                <a:latin typeface="Times New Roman" panose="02020603050405020304" pitchFamily="18" charset="0"/>
              </a:rPr>
              <a:t>Fe</a:t>
            </a:r>
            <a:r>
              <a:rPr lang="en-US" altLang="en-US" sz="2600">
                <a:solidFill>
                  <a:srgbClr val="0000CC"/>
                </a:solidFill>
                <a:latin typeface="Times New Roman" panose="02020603050405020304" pitchFamily="18" charset="0"/>
              </a:rPr>
              <a:t> = 56 g</a:t>
            </a:r>
            <a:r>
              <a:rPr lang="vi-VN" altLang="en-US" sz="2600">
                <a:solidFill>
                  <a:srgbClr val="0000CC"/>
                </a:solidFill>
                <a:latin typeface="Times New Roman" panose="02020603050405020304" pitchFamily="18" charset="0"/>
              </a:rPr>
              <a:t>/</a:t>
            </a:r>
            <a:r>
              <a:rPr lang="vi-VN" altLang="en-US" sz="2600">
                <a:solidFill>
                  <a:srgbClr val="0000CC"/>
                </a:solidFill>
                <a:latin typeface="Times New Roman" panose="02020603050405020304" pitchFamily="18" charset="0"/>
              </a:rPr>
              <a:t>mol</a:t>
            </a:r>
            <a:endParaRPr lang="vi-VN" altLang="en-US" sz="2600">
              <a:solidFill>
                <a:srgbClr val="0000CC"/>
              </a:solidFill>
              <a:latin typeface="Times New Roman" panose="02020603050405020304" pitchFamily="18" charset="0"/>
            </a:endParaRPr>
          </a:p>
        </p:txBody>
      </p:sp>
      <p:sp>
        <p:nvSpPr>
          <p:cNvPr id="29710" name="Text Box 14"/>
          <p:cNvSpPr txBox="1">
            <a:spLocks noChangeArrowheads="1"/>
          </p:cNvSpPr>
          <p:nvPr/>
        </p:nvSpPr>
        <p:spPr bwMode="auto">
          <a:xfrm>
            <a:off x="3521075" y="4874895"/>
            <a:ext cx="3562985" cy="491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600">
                <a:solidFill>
                  <a:srgbClr val="0000CC"/>
                </a:solidFill>
                <a:latin typeface="Times New Roman" panose="02020603050405020304" pitchFamily="18" charset="0"/>
              </a:rPr>
              <a:t>M</a:t>
            </a:r>
            <a:r>
              <a:rPr lang="en-US" altLang="en-US" sz="2600" baseline="-25000">
                <a:solidFill>
                  <a:srgbClr val="0000CC"/>
                </a:solidFill>
                <a:latin typeface="Times New Roman" panose="02020603050405020304" pitchFamily="18" charset="0"/>
              </a:rPr>
              <a:t>H</a:t>
            </a:r>
            <a:r>
              <a:rPr lang="en-US" altLang="en-US" sz="2600">
                <a:solidFill>
                  <a:srgbClr val="0000CC"/>
                </a:solidFill>
                <a:latin typeface="Times New Roman" panose="02020603050405020304" pitchFamily="18" charset="0"/>
              </a:rPr>
              <a:t> = 2 g</a:t>
            </a:r>
            <a:r>
              <a:rPr lang="vi-VN" altLang="en-US" sz="2600">
                <a:solidFill>
                  <a:srgbClr val="0000CC"/>
                </a:solidFill>
                <a:latin typeface="Times New Roman" panose="02020603050405020304" pitchFamily="18" charset="0"/>
              </a:rPr>
              <a:t>/</a:t>
            </a:r>
            <a:r>
              <a:rPr lang="vi-VN" altLang="en-US" sz="2600">
                <a:solidFill>
                  <a:srgbClr val="0000CC"/>
                </a:solidFill>
                <a:latin typeface="Times New Roman" panose="02020603050405020304" pitchFamily="18" charset="0"/>
              </a:rPr>
              <a:t>mol</a:t>
            </a:r>
            <a:endParaRPr lang="vi-VN" altLang="en-US" sz="2600">
              <a:solidFill>
                <a:srgbClr val="0000CC"/>
              </a:solidFill>
              <a:latin typeface="Times New Roman" panose="02020603050405020304" pitchFamily="18" charset="0"/>
            </a:endParaRPr>
          </a:p>
        </p:txBody>
      </p:sp>
      <p:sp>
        <p:nvSpPr>
          <p:cNvPr id="29711" name="Text Box 15"/>
          <p:cNvSpPr txBox="1">
            <a:spLocks noChangeArrowheads="1"/>
          </p:cNvSpPr>
          <p:nvPr/>
        </p:nvSpPr>
        <p:spPr bwMode="auto">
          <a:xfrm>
            <a:off x="4024627" y="5212970"/>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endParaRPr lang="en-US" altLang="en-US" sz="1200">
              <a:solidFill>
                <a:srgbClr val="0000CC"/>
              </a:solidFill>
              <a:latin typeface="Times New Roman" panose="02020603050405020304" pitchFamily="18" charset="0"/>
            </a:endParaRPr>
          </a:p>
        </p:txBody>
      </p:sp>
      <p:sp>
        <p:nvSpPr>
          <p:cNvPr id="29712" name="Text Box 16"/>
          <p:cNvSpPr txBox="1">
            <a:spLocks noChangeArrowheads="1"/>
          </p:cNvSpPr>
          <p:nvPr/>
        </p:nvSpPr>
        <p:spPr bwMode="auto">
          <a:xfrm>
            <a:off x="3605530" y="5522595"/>
            <a:ext cx="4420870" cy="4914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2600">
                <a:solidFill>
                  <a:srgbClr val="0000CC"/>
                </a:solidFill>
                <a:latin typeface="Times New Roman" panose="02020603050405020304" pitchFamily="18" charset="0"/>
              </a:rPr>
              <a:t>M</a:t>
            </a:r>
            <a:r>
              <a:rPr lang="en-US" altLang="en-US" sz="2600" baseline="-25000">
                <a:solidFill>
                  <a:srgbClr val="0000CC"/>
                </a:solidFill>
                <a:latin typeface="Times New Roman" panose="02020603050405020304" pitchFamily="18" charset="0"/>
              </a:rPr>
              <a:t>H O</a:t>
            </a:r>
            <a:r>
              <a:rPr lang="en-US" altLang="en-US" sz="2600">
                <a:solidFill>
                  <a:srgbClr val="0000CC"/>
                </a:solidFill>
                <a:latin typeface="Times New Roman" panose="02020603050405020304" pitchFamily="18" charset="0"/>
              </a:rPr>
              <a:t>  = 18 g</a:t>
            </a:r>
            <a:r>
              <a:rPr lang="vi-VN" altLang="en-US" sz="2600">
                <a:solidFill>
                  <a:srgbClr val="0000CC"/>
                </a:solidFill>
                <a:latin typeface="Times New Roman" panose="02020603050405020304" pitchFamily="18" charset="0"/>
              </a:rPr>
              <a:t>/</a:t>
            </a:r>
            <a:r>
              <a:rPr lang="vi-VN" altLang="en-US" sz="2600">
                <a:solidFill>
                  <a:srgbClr val="0000CC"/>
                </a:solidFill>
                <a:latin typeface="Times New Roman" panose="02020603050405020304" pitchFamily="18" charset="0"/>
              </a:rPr>
              <a:t>mol</a:t>
            </a:r>
            <a:endParaRPr lang="vi-VN" altLang="en-US" sz="2600">
              <a:solidFill>
                <a:srgbClr val="0000CC"/>
              </a:solidFill>
              <a:latin typeface="Times New Roman" panose="02020603050405020304" pitchFamily="18" charset="0"/>
            </a:endParaRPr>
          </a:p>
        </p:txBody>
      </p:sp>
      <p:sp>
        <p:nvSpPr>
          <p:cNvPr id="29713" name="Text Box 17"/>
          <p:cNvSpPr txBox="1">
            <a:spLocks noChangeArrowheads="1"/>
          </p:cNvSpPr>
          <p:nvPr/>
        </p:nvSpPr>
        <p:spPr bwMode="auto">
          <a:xfrm>
            <a:off x="4091317" y="5879874"/>
            <a:ext cx="260410" cy="274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00">
                <a:solidFill>
                  <a:srgbClr val="0000CC"/>
                </a:solidFill>
                <a:latin typeface="Times New Roman" panose="02020603050405020304" pitchFamily="18" charset="0"/>
              </a:rPr>
              <a:t>2</a:t>
            </a:r>
            <a:endParaRPr lang="en-US" altLang="en-US" sz="1200">
              <a:solidFill>
                <a:srgbClr val="0000CC"/>
              </a:solidFill>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par>
    </p:tnLst>
    <p:bldLst>
      <p:bldP spid="29709" grpId="0"/>
      <p:bldP spid="29710" grpId="0"/>
      <p:bldP spid="29711" grpId="0"/>
      <p:bldP spid="29712" grpId="0"/>
      <p:bldP spid="297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30848" name="Text Box 128"/>
          <p:cNvSpPr txBox="1">
            <a:spLocks noChangeArrowheads="1"/>
          </p:cNvSpPr>
          <p:nvPr/>
        </p:nvSpPr>
        <p:spPr bwMode="auto">
          <a:xfrm>
            <a:off x="2324100" y="4869934"/>
            <a:ext cx="862529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r>
              <a:rPr lang="en-US" sz="2800"/>
              <a:t>Trình bày mối quan hệ về mặt trị số giữa khối lượng mol của một chất với khối lượng nguyên tử (hoặc phân tử) của chất đó.</a:t>
            </a:r>
            <a:endParaRPr lang="en-US" sz="2800"/>
          </a:p>
        </p:txBody>
      </p:sp>
      <p:pic>
        <p:nvPicPr>
          <p:cNvPr id="41992" name="Picture 8" descr="Cau hoi"/>
          <p:cNvPicPr>
            <a:picLocks noChangeAspect="1" noChangeArrowheads="1" noCrop="1"/>
          </p:cNvPicPr>
          <p:nvPr/>
        </p:nvPicPr>
        <p:blipFill>
          <a:blip r:embed="rId2"/>
          <a:srcRect/>
          <a:stretch>
            <a:fillRect/>
          </a:stretch>
        </p:blipFill>
        <p:spPr bwMode="auto">
          <a:xfrm>
            <a:off x="1649177" y="4800124"/>
            <a:ext cx="1067047" cy="80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2324100" y="5114132"/>
            <a:ext cx="8536940" cy="954107"/>
          </a:xfrm>
          <a:prstGeom prst="rect">
            <a:avLst/>
          </a:prstGeom>
          <a:solidFill>
            <a:schemeClr val="accent1">
              <a:lumMod val="40000"/>
              <a:lumOff val="60000"/>
            </a:schemeClr>
          </a:solidFill>
        </p:spPr>
        <p:txBody>
          <a:bodyPr wrap="square">
            <a:spAutoFit/>
          </a:bodyPr>
          <a:lstStyle/>
          <a:p>
            <a:r>
              <a:rPr lang="en-US" sz="2800" kern="0">
                <a:solidFill>
                  <a:srgbClr val="000000"/>
                </a:solidFill>
                <a:effectLst/>
                <a:latin typeface="Times New Roman" panose="02020603050405020304" pitchFamily="18" charset="0"/>
                <a:ea typeface="Calibri" panose="020F0502020204030204" pitchFamily="34" charset="0"/>
              </a:rPr>
              <a:t>Về mặt trị số giữa khối lượng mol của một chất bằng khối lượng nguyên tử (hoặc phân tử) của chất đó.</a:t>
            </a:r>
            <a:endParaRPr lang="en-US" sz="2800"/>
          </a:p>
        </p:txBody>
      </p:sp>
      <p:pic>
        <p:nvPicPr>
          <p:cNvPr id="8" name="Picture 7"/>
          <p:cNvPicPr>
            <a:picLocks noChangeAspect="1"/>
          </p:cNvPicPr>
          <p:nvPr/>
        </p:nvPicPr>
        <p:blipFill>
          <a:blip r:embed="rId3"/>
          <a:stretch>
            <a:fillRect/>
          </a:stretch>
        </p:blipFill>
        <p:spPr>
          <a:xfrm>
            <a:off x="0" y="574040"/>
            <a:ext cx="12189460" cy="39973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par>
    </p:tnLst>
    <p:bldLst>
      <p:bldP spid="3084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568166" y="1574145"/>
            <a:ext cx="10800874" cy="1605935"/>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3" name="TextBox 12"/>
              <p:cNvSpPr txBox="1"/>
              <p:nvPr/>
            </p:nvSpPr>
            <p:spPr>
              <a:xfrm>
                <a:off x="962660" y="1767039"/>
                <a:ext cx="10528300" cy="1243738"/>
              </a:xfrm>
              <a:prstGeom prst="rect">
                <a:avLst/>
              </a:prstGeom>
              <a:noFill/>
            </p:spPr>
            <p:txBody>
              <a:bodyPr wrap="square">
                <a:spAutoFit/>
              </a:bodyPr>
              <a:lstStyle/>
              <a:p>
                <a:pPr fontAlgn="base"/>
                <a:r>
                  <a:rPr lang="en-US" sz="3200"/>
                  <a:t>Từ CT tính khối lượng mol:  		</a:t>
                </a:r>
                <a:r>
                  <a:rPr lang="en-US" sz="3200" spc="15">
                    <a:solidFill>
                      <a:srgbClr val="FF0000"/>
                    </a:solidFill>
                    <a:latin typeface="Times New Roman" panose="02020603050405020304" pitchFamily="18" charset="0"/>
                    <a:ea typeface="Times New Roman" panose="02020603050405020304" pitchFamily="18" charset="0"/>
                  </a:rPr>
                  <a:t>M </a:t>
                </a:r>
                <a:r>
                  <a:rPr lang="en-US" sz="3200">
                    <a:solidFill>
                      <a:srgbClr val="FF0000"/>
                    </a:solidFill>
                    <a:latin typeface="Times New Roman" panose="02020603050405020304" pitchFamily="18" charset="0"/>
                    <a:ea typeface="Times New Roman" panose="02020603050405020304" pitchFamily="18" charset="0"/>
                  </a:rPr>
                  <a:t>= </a:t>
                </a:r>
                <a14:m>
                  <m:oMath xmlns:m="http://schemas.openxmlformats.org/officeDocument/2006/math">
                    <m:f>
                      <m:fPr>
                        <m:ctrlPr>
                          <a:rPr lang="en-US" sz="3200" i="1">
                            <a:solidFill>
                              <a:srgbClr val="FF0000"/>
                            </a:solidFill>
                            <a:latin typeface="Cambria Math" panose="02040503050406030204" pitchFamily="18" charset="0"/>
                            <a:ea typeface="Times New Roman" panose="02020603050405020304" pitchFamily="18" charset="0"/>
                          </a:rPr>
                        </m:ctrlPr>
                      </m:fPr>
                      <m:num>
                        <m:r>
                          <a:rPr lang="en-US" sz="3200" i="1">
                            <a:solidFill>
                              <a:srgbClr val="FF0000"/>
                            </a:solidFill>
                            <a:latin typeface="Cambria Math" panose="02040503050406030204" pitchFamily="18" charset="0"/>
                            <a:ea typeface="Times New Roman" panose="02020603050405020304" pitchFamily="18" charset="0"/>
                          </a:rPr>
                          <m:t>𝑚</m:t>
                        </m:r>
                      </m:num>
                      <m:den>
                        <m:r>
                          <a:rPr lang="en-US" sz="3200" i="1">
                            <a:solidFill>
                              <a:srgbClr val="FF0000"/>
                            </a:solidFill>
                            <a:latin typeface="Cambria Math" panose="02040503050406030204" pitchFamily="18" charset="0"/>
                            <a:ea typeface="Times New Roman" panose="02020603050405020304" pitchFamily="18" charset="0"/>
                          </a:rPr>
                          <m:t>𝑛</m:t>
                        </m:r>
                      </m:den>
                    </m:f>
                  </m:oMath>
                </a14:m>
                <a:endParaRPr lang="en-US" sz="3200">
                  <a:solidFill>
                    <a:srgbClr val="FF0000"/>
                  </a:solidFill>
                </a:endParaRPr>
              </a:p>
              <a:p>
                <a:pPr fontAlgn="base"/>
                <a:r>
                  <a:rPr lang="en-US" sz="3200"/>
                  <a:t>Hãy viết CT tính n, m.</a:t>
                </a:r>
                <a:endParaRPr lang="en-US" sz="3200"/>
              </a:p>
            </p:txBody>
          </p:sp>
        </mc:Choice>
        <mc:Fallback>
          <p:sp>
            <p:nvSpPr>
              <p:cNvPr id="13" name="TextBox 12"/>
              <p:cNvSpPr txBox="1">
                <a:spLocks noRot="1" noChangeAspect="1" noMove="1" noResize="1" noEditPoints="1" noAdjustHandles="1" noChangeArrowheads="1" noChangeShapeType="1" noTextEdit="1"/>
              </p:cNvSpPr>
              <p:nvPr/>
            </p:nvSpPr>
            <p:spPr>
              <a:xfrm>
                <a:off x="962660" y="1767039"/>
                <a:ext cx="10528300" cy="1243738"/>
              </a:xfrm>
              <a:prstGeom prst="rect">
                <a:avLst/>
              </a:prstGeom>
              <a:blipFill rotWithShape="1">
                <a:blip r:embed="rId3"/>
                <a:stretch>
                  <a:fillRect t="-38" b="19"/>
                </a:stretch>
              </a:blipFill>
            </p:spPr>
            <p:txBody>
              <a:bodyPr/>
              <a:lstStyle/>
              <a:p>
                <a:r>
                  <a:rPr lang="en-US" altLang="en-US">
                    <a:noFill/>
                  </a:rPr>
                  <a:t> </a:t>
                </a:r>
              </a:p>
            </p:txBody>
          </p:sp>
        </mc:Fallback>
      </mc:AlternateContent>
      <p:grpSp>
        <p:nvGrpSpPr>
          <p:cNvPr id="2" name="Group 1"/>
          <p:cNvGrpSpPr/>
          <p:nvPr/>
        </p:nvGrpSpPr>
        <p:grpSpPr>
          <a:xfrm>
            <a:off x="90170" y="373355"/>
            <a:ext cx="11786235" cy="715010"/>
            <a:chOff x="90170" y="373355"/>
            <a:chExt cx="11786235" cy="715010"/>
          </a:xfrm>
        </p:grpSpPr>
        <p:sp>
          <p:nvSpPr>
            <p:cNvPr id="5" name="矩形: 圆角 1"/>
            <p:cNvSpPr/>
            <p:nvPr/>
          </p:nvSpPr>
          <p:spPr>
            <a:xfrm>
              <a:off x="90170" y="373355"/>
              <a:ext cx="11786235" cy="715010"/>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962025" y="377165"/>
              <a:ext cx="10914380" cy="645160"/>
            </a:xfrm>
            <a:prstGeom prst="rect">
              <a:avLst/>
            </a:prstGeom>
            <a:noFill/>
          </p:spPr>
          <p:txBody>
            <a:bodyPr wrap="square" rtlCol="0">
              <a:spAutoFit/>
            </a:bodyPr>
            <a:lstStyle/>
            <a:p>
              <a:r>
                <a:rPr lang="vi-VN" altLang="en-US" sz="3600" b="1">
                  <a:solidFill>
                    <a:schemeClr val="bg1"/>
                  </a:solidFill>
                </a:rPr>
                <a:t>III</a:t>
              </a:r>
              <a:r>
                <a:rPr lang="en-US" sz="3600" b="1">
                  <a:solidFill>
                    <a:schemeClr val="bg1"/>
                  </a:solidFill>
                </a:rPr>
                <a:t>. </a:t>
              </a:r>
              <a:r>
                <a:rPr lang="vi-VN" altLang="en-US" sz="3600" b="1">
                  <a:solidFill>
                    <a:schemeClr val="bg1"/>
                  </a:solidFill>
                </a:rPr>
                <a:t>Chuyển đổi giữa số Mol chất và khối lượng</a:t>
              </a:r>
              <a:endParaRPr lang="vi-VN" altLang="en-US" sz="3600" b="1">
                <a:solidFill>
                  <a:schemeClr val="bg1"/>
                </a:solidFill>
              </a:endParaRPr>
            </a:p>
          </p:txBody>
        </p:sp>
      </p:grpSp>
      <mc:AlternateContent xmlns:mc="http://schemas.openxmlformats.org/markup-compatibility/2006">
        <mc:Choice xmlns:a14="http://schemas.microsoft.com/office/drawing/2010/main" Requires="a14">
          <p:sp>
            <p:nvSpPr>
              <p:cNvPr id="9" name="TextBox 8"/>
              <p:cNvSpPr txBox="1"/>
              <p:nvPr/>
            </p:nvSpPr>
            <p:spPr>
              <a:xfrm>
                <a:off x="4020820" y="3533658"/>
                <a:ext cx="7084060" cy="2940685"/>
              </a:xfrm>
              <a:prstGeom prst="rect">
                <a:avLst/>
              </a:prstGeom>
              <a:solidFill>
                <a:schemeClr val="accent1">
                  <a:lumMod val="20000"/>
                  <a:lumOff val="80000"/>
                </a:schemeClr>
              </a:solid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4020820" y="3533658"/>
                <a:ext cx="7084060" cy="2940685"/>
              </a:xfrm>
              <a:prstGeom prst="rect">
                <a:avLst/>
              </a:prstGeom>
              <a:blipFill rotWithShape="1">
                <a:blip r:embed="rId4"/>
                <a:stretch>
                  <a:fillRect t="-18" b="18"/>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par>
    </p:tnLst>
    <p:bldLst>
      <p:bldP spid="9"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29701" name="Text Box 5"/>
          <p:cNvSpPr txBox="1">
            <a:spLocks noChangeArrowheads="1"/>
          </p:cNvSpPr>
          <p:nvPr/>
        </p:nvSpPr>
        <p:spPr bwMode="auto">
          <a:xfrm>
            <a:off x="2108071" y="1461927"/>
            <a:ext cx="8560193" cy="1006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r>
              <a:rPr lang="en-US" altLang="en-US" sz="3000">
                <a:latin typeface="Times New Roman" panose="02020603050405020304" pitchFamily="18" charset="0"/>
              </a:rPr>
              <a:t>Khối  lượng  mol của một chất là khối lượng tính </a:t>
            </a:r>
            <a:endParaRPr lang="en-US" altLang="en-US" sz="3000">
              <a:latin typeface="Times New Roman" panose="02020603050405020304" pitchFamily="18" charset="0"/>
            </a:endParaRPr>
          </a:p>
          <a:p>
            <a:pPr algn="l"/>
            <a:r>
              <a:rPr lang="en-US" altLang="en-US" sz="3000">
                <a:latin typeface="Times New Roman" panose="02020603050405020304" pitchFamily="18" charset="0"/>
              </a:rPr>
              <a:t>bằng </a:t>
            </a:r>
            <a:r>
              <a:rPr lang="en-US" altLang="en-US" sz="3000">
                <a:solidFill>
                  <a:srgbClr val="0000CC"/>
                </a:solidFill>
                <a:latin typeface="Times New Roman" panose="02020603050405020304" pitchFamily="18" charset="0"/>
              </a:rPr>
              <a:t>gam </a:t>
            </a:r>
            <a:r>
              <a:rPr lang="en-US" altLang="en-US" sz="3000">
                <a:latin typeface="Times New Roman" panose="02020603050405020304" pitchFamily="18" charset="0"/>
              </a:rPr>
              <a:t>của </a:t>
            </a:r>
            <a:r>
              <a:rPr lang="en-US" altLang="en-US" sz="3000">
                <a:solidFill>
                  <a:srgbClr val="0000CC"/>
                </a:solidFill>
                <a:latin typeface="Times New Roman" panose="02020603050405020304" pitchFamily="18" charset="0"/>
              </a:rPr>
              <a:t>N </a:t>
            </a:r>
            <a:r>
              <a:rPr lang="en-US" altLang="en-US" sz="3000">
                <a:latin typeface="Times New Roman" panose="02020603050405020304" pitchFamily="18" charset="0"/>
              </a:rPr>
              <a:t>nguyên tử hay phân tử chất đó.</a:t>
            </a:r>
            <a:endParaRPr lang="en-US" altLang="en-US" sz="3000">
              <a:latin typeface="Times New Roman" panose="02020603050405020304" pitchFamily="18" charset="0"/>
            </a:endParaRPr>
          </a:p>
        </p:txBody>
      </p:sp>
      <p:pic>
        <p:nvPicPr>
          <p:cNvPr id="29702" name="Picture 6"/>
          <p:cNvPicPr>
            <a:picLocks noChangeAspect="1" noChangeArrowheads="1" noCrop="1"/>
          </p:cNvPicPr>
          <p:nvPr/>
        </p:nvPicPr>
        <p:blipFill>
          <a:blip r:embed="rId2">
            <a:clrChange>
              <a:clrFrom>
                <a:srgbClr val="FFFFFF"/>
              </a:clrFrom>
              <a:clrTo>
                <a:srgbClr val="FFFFFF">
                  <a:alpha val="0"/>
                </a:srgbClr>
              </a:clrTo>
            </a:clrChange>
          </a:blip>
          <a:srcRect/>
          <a:stretch>
            <a:fillRect/>
          </a:stretch>
        </p:blipFill>
        <p:spPr bwMode="auto">
          <a:xfrm rot="10800000" flipV="1">
            <a:off x="1305404" y="1538144"/>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29703" name="Text Box 7"/>
          <p:cNvSpPr txBox="1">
            <a:spLocks noChangeArrowheads="1"/>
          </p:cNvSpPr>
          <p:nvPr/>
        </p:nvSpPr>
        <p:spPr bwMode="auto">
          <a:xfrm>
            <a:off x="2108071" y="2516751"/>
            <a:ext cx="8560193" cy="10159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000">
                <a:latin typeface="Times New Roman" panose="02020603050405020304" pitchFamily="18" charset="0"/>
              </a:rPr>
              <a:t>Kí hiệu: </a:t>
            </a:r>
            <a:r>
              <a:rPr lang="en-US" altLang="en-US" sz="3000">
                <a:solidFill>
                  <a:srgbClr val="0000CC"/>
                </a:solidFill>
                <a:latin typeface="Times New Roman" panose="02020603050405020304" pitchFamily="18" charset="0"/>
              </a:rPr>
              <a:t>M </a:t>
            </a:r>
            <a:r>
              <a:rPr lang="en-US" altLang="en-US" sz="3000">
                <a:latin typeface="Times New Roman" panose="02020603050405020304" pitchFamily="18" charset="0"/>
              </a:rPr>
              <a:t>; Đơn vị: </a:t>
            </a:r>
            <a:r>
              <a:rPr lang="en-US" altLang="en-US" sz="3000" i="1">
                <a:solidFill>
                  <a:srgbClr val="0000CC"/>
                </a:solidFill>
                <a:latin typeface="Times New Roman" panose="02020603050405020304" pitchFamily="18" charset="0"/>
              </a:rPr>
              <a:t>gam/mol</a:t>
            </a:r>
            <a:endParaRPr lang="en-US" altLang="en-US" sz="3000" i="1">
              <a:solidFill>
                <a:srgbClr val="0000CC"/>
              </a:solidFill>
              <a:latin typeface="Times New Roman" panose="02020603050405020304" pitchFamily="18" charset="0"/>
            </a:endParaRPr>
          </a:p>
          <a:p>
            <a:pPr algn="l"/>
            <a:r>
              <a:rPr lang="en-US" altLang="en-US" sz="3000">
                <a:latin typeface="Times New Roman" panose="02020603050405020304" pitchFamily="18" charset="0"/>
              </a:rPr>
              <a:t> </a:t>
            </a:r>
            <a:endParaRPr lang="en-US" altLang="en-US" sz="3000">
              <a:solidFill>
                <a:schemeClr val="bg1"/>
              </a:solidFill>
              <a:latin typeface="Times New Roman" panose="02020603050405020304" pitchFamily="18" charset="0"/>
            </a:endParaRPr>
          </a:p>
        </p:txBody>
      </p:sp>
      <mc:AlternateContent xmlns:mc="http://schemas.openxmlformats.org/markup-compatibility/2006">
        <mc:Choice xmlns:a14="http://schemas.microsoft.com/office/drawing/2010/main" Requires="a14">
          <p:sp>
            <p:nvSpPr>
              <p:cNvPr id="6" name="TextBox 5"/>
              <p:cNvSpPr txBox="1"/>
              <p:nvPr/>
            </p:nvSpPr>
            <p:spPr>
              <a:xfrm>
                <a:off x="2108070" y="3202936"/>
                <a:ext cx="8260045" cy="2972352"/>
              </a:xfrm>
              <a:prstGeom prst="rect">
                <a:avLst/>
              </a:prstGeom>
              <a:noFill/>
            </p:spPr>
            <p:txBody>
              <a:bodyPr wrap="square">
                <a:spAutoFit/>
              </a:bodyPr>
              <a:lstStyle/>
              <a:p>
                <a:pPr marL="0" marR="0" algn="just">
                  <a:spcBef>
                    <a:spcPts val="0"/>
                  </a:spcBef>
                  <a:spcAft>
                    <a:spcPts val="300"/>
                  </a:spcAft>
                  <a:tabLst>
                    <a:tab pos="2743200" algn="ctr"/>
                    <a:tab pos="5486400" algn="r"/>
                    <a:tab pos="457200" algn="l"/>
                  </a:tabLst>
                </a:pPr>
                <a:r>
                  <a:rPr lang="en-US" sz="2800" spc="15">
                    <a:solidFill>
                      <a:srgbClr val="202124"/>
                    </a:solidFill>
                    <a:effectLst/>
                    <a:latin typeface="Times New Roman" panose="02020603050405020304" pitchFamily="18" charset="0"/>
                    <a:ea typeface="Times New Roman" panose="02020603050405020304" pitchFamily="18" charset="0"/>
                  </a:rPr>
                  <a:t>CT:  M </a:t>
                </a:r>
                <a:r>
                  <a:rPr lang="en-US" sz="2800">
                    <a:solidFill>
                      <a:srgbClr val="000000"/>
                    </a:solidFill>
                    <a:effectLst/>
                    <a:latin typeface="Times New Roman" panose="02020603050405020304" pitchFamily="18" charset="0"/>
                    <a:ea typeface="Times New Roman" panose="02020603050405020304" pitchFamily="18" charset="0"/>
                  </a:rPr>
                  <a:t>=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a:rPr lang="en-US" sz="2800" i="1">
                            <a:effectLst/>
                            <a:latin typeface="Cambria Math" panose="02040503050406030204" pitchFamily="18" charset="0"/>
                            <a:ea typeface="Times New Roman" panose="02020603050405020304" pitchFamily="18" charset="0"/>
                          </a:rPr>
                          <m:t>𝑚</m:t>
                        </m:r>
                      </m:num>
                      <m:den>
                        <m:r>
                          <a:rPr lang="en-US" sz="2800" i="1">
                            <a:effectLst/>
                            <a:latin typeface="Cambria Math" panose="02040503050406030204" pitchFamily="18" charset="0"/>
                            <a:ea typeface="Times New Roman" panose="02020603050405020304" pitchFamily="18" charset="0"/>
                          </a:rPr>
                          <m:t>𝑛</m:t>
                        </m:r>
                      </m:den>
                    </m:f>
                    <m:r>
                      <a:rPr lang="en-US" sz="2800" i="1">
                        <a:effectLst/>
                        <a:latin typeface="Cambria Math" panose="02040503050406030204" pitchFamily="18" charset="0"/>
                        <a:ea typeface="Times New Roman" panose="02020603050405020304" pitchFamily="18" charset="0"/>
                      </a:rPr>
                      <m:t> </m:t>
                    </m:r>
                  </m:oMath>
                </a14:m>
                <a:r>
                  <a:rPr lang="en-US" sz="2800">
                    <a:effectLst/>
                    <a:latin typeface="Times New Roman" panose="02020603050405020304" pitchFamily="18" charset="0"/>
                    <a:ea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endParaRPr>
              </a:p>
              <a:p>
                <a:pPr marL="0" marR="0" indent="457200">
                  <a:lnSpc>
                    <a:spcPct val="107000"/>
                  </a:lnSpc>
                  <a:spcBef>
                    <a:spcPts val="0"/>
                  </a:spcBef>
                  <a:spcAft>
                    <a:spcPts val="80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Trong đó : 	</a:t>
                </a: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mol (g/mol)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n là số mol hat lượng chất (mol)</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914400" marR="0" indent="457200">
                  <a:lnSpc>
                    <a:spcPct val="107000"/>
                  </a:lnSpc>
                  <a:spcBef>
                    <a:spcPts val="0"/>
                  </a:spcBef>
                  <a:spcAft>
                    <a:spcPts val="80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m là khối lượng chất (g)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300"/>
                  </a:spcAft>
                  <a:buClr>
                    <a:srgbClr val="000000"/>
                  </a:buClr>
                  <a:buFont typeface="Wingdings" panose="05000000000000000000" pitchFamily="2" charset="2"/>
                  <a:buChar char=""/>
                  <a:tabLst>
                    <a:tab pos="2743200" algn="ctr"/>
                    <a:tab pos="5486400" algn="r"/>
                    <a:tab pos="457200" algn="l"/>
                  </a:tabLst>
                </a:pPr>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 = </a:t>
                </a:r>
                <a14:m>
                  <m:oMath xmlns:m="http://schemas.openxmlformats.org/officeDocument/2006/math">
                    <m:f>
                      <m:fPr>
                        <m:ctrlP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𝑚</m:t>
                        </m:r>
                      </m:num>
                      <m:den>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den>
                    </m:f>
                    <m:r>
                      <a:rPr lang="en-US" sz="28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m = n.M</a:t>
                </a:r>
                <a:endParaRPr lang="en-US" sz="28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2108070" y="3202936"/>
                <a:ext cx="8260045" cy="2972352"/>
              </a:xfrm>
              <a:prstGeom prst="rect">
                <a:avLst/>
              </a:prstGeom>
              <a:blipFill rotWithShape="1">
                <a:blip r:embed="rId3"/>
                <a:stretch>
                  <a:fillRect l="-6" t="-21" r="6" b="18"/>
                </a:stretch>
              </a:blipFill>
            </p:spPr>
            <p:txBody>
              <a:bodyPr/>
              <a:lstStyle/>
              <a:p>
                <a:r>
                  <a:rPr lang="en-US" altLang="en-US">
                    <a:noFill/>
                  </a:rPr>
                  <a:t> </a:t>
                </a:r>
              </a:p>
            </p:txBody>
          </p:sp>
        </mc:Fallback>
      </mc:AlternateContent>
      <p:pic>
        <p:nvPicPr>
          <p:cNvPr id="7" name="Picture 6"/>
          <p:cNvPicPr>
            <a:picLocks noChangeAspect="1" noChangeArrowheads="1" noCrop="1"/>
          </p:cNvPicPr>
          <p:nvPr/>
        </p:nvPicPr>
        <p:blipFill>
          <a:blip r:embed="rId2">
            <a:clrChange>
              <a:clrFrom>
                <a:srgbClr val="FFFFFF"/>
              </a:clrFrom>
              <a:clrTo>
                <a:srgbClr val="FFFFFF">
                  <a:alpha val="0"/>
                </a:srgbClr>
              </a:clrTo>
            </a:clrChange>
          </a:blip>
          <a:srcRect/>
          <a:stretch>
            <a:fillRect/>
          </a:stretch>
        </p:blipFill>
        <p:spPr bwMode="auto">
          <a:xfrm rot="10800000" flipV="1">
            <a:off x="1330825" y="3068848"/>
            <a:ext cx="609741" cy="427137"/>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圆角 1"/>
          <p:cNvSpPr/>
          <p:nvPr/>
        </p:nvSpPr>
        <p:spPr>
          <a:xfrm>
            <a:off x="90170" y="373355"/>
            <a:ext cx="11786235" cy="715010"/>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TextBox 5"/>
          <p:cNvSpPr txBox="1"/>
          <p:nvPr/>
        </p:nvSpPr>
        <p:spPr>
          <a:xfrm>
            <a:off x="962025" y="377165"/>
            <a:ext cx="10914380" cy="645160"/>
          </a:xfrm>
          <a:prstGeom prst="rect">
            <a:avLst/>
          </a:prstGeom>
          <a:noFill/>
        </p:spPr>
        <p:txBody>
          <a:bodyPr wrap="square" rtlCol="0">
            <a:spAutoFit/>
          </a:bodyPr>
          <a:p>
            <a:r>
              <a:rPr lang="vi-VN" altLang="en-US" sz="3600" b="1">
                <a:solidFill>
                  <a:schemeClr val="bg1"/>
                </a:solidFill>
              </a:rPr>
              <a:t>III</a:t>
            </a:r>
            <a:r>
              <a:rPr lang="en-US" sz="3600" b="1">
                <a:solidFill>
                  <a:schemeClr val="bg1"/>
                </a:solidFill>
              </a:rPr>
              <a:t>. </a:t>
            </a:r>
            <a:r>
              <a:rPr lang="vi-VN" altLang="en-US" sz="3600" b="1">
                <a:solidFill>
                  <a:schemeClr val="bg1"/>
                </a:solidFill>
              </a:rPr>
              <a:t>Chuyển đổi giữa số Mol chất và khối lượng</a:t>
            </a:r>
            <a:endParaRPr lang="vi-VN" altLang="en-US" sz="3600" b="1">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70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70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1" grpId="0"/>
      <p:bldP spid="29703" grpId="0"/>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5" name="Rectangle: Rounded Corners 4"/>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Thảo luận nhóm</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a:t>
            </a:r>
            <a:endParaRPr lang="en-US" sz="32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3420" t="25984" r="-1106" b="9163"/>
          <a:stretch>
            <a:fillRect/>
          </a:stretch>
        </p:blipFill>
        <p:spPr>
          <a:xfrm>
            <a:off x="9386773" y="0"/>
            <a:ext cx="2656581" cy="1651588"/>
          </a:xfrm>
          <a:prstGeom prst="rect">
            <a:avLst/>
          </a:prstGeom>
        </p:spPr>
      </p:pic>
      <p:graphicFrame>
        <p:nvGraphicFramePr>
          <p:cNvPr id="2" name="Table 1"/>
          <p:cNvGraphicFramePr>
            <a:graphicFrameLocks noGrp="1"/>
          </p:cNvGraphicFramePr>
          <p:nvPr/>
        </p:nvGraphicFramePr>
        <p:xfrm>
          <a:off x="599440" y="1849203"/>
          <a:ext cx="10840721" cy="4194200"/>
        </p:xfrm>
        <a:graphic>
          <a:graphicData uri="http://schemas.openxmlformats.org/drawingml/2006/table">
            <a:tbl>
              <a:tblPr firstRow="1" firstCol="1" lastRow="1" lastCol="1" bandRow="1" bandCol="1">
                <a:tableStyleId>{F2DE63D5-997A-4646-A377-4702673A728D}</a:tableStyleId>
              </a:tblPr>
              <a:tblGrid>
                <a:gridCol w="4460240"/>
                <a:gridCol w="2590800"/>
                <a:gridCol w="2183954"/>
                <a:gridCol w="1605727"/>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Số mol</a:t>
                      </a:r>
                      <a:endParaRPr lang="en-US" sz="2800" kern="100">
                        <a:effectLst/>
                      </a:endParaRPr>
                    </a:p>
                    <a:p>
                      <a:pPr marL="0" marR="0" algn="ctr">
                        <a:lnSpc>
                          <a:spcPct val="107000"/>
                        </a:lnSpc>
                        <a:spcBef>
                          <a:spcPts val="0"/>
                        </a:spcBef>
                        <a:spcAft>
                          <a:spcPts val="300"/>
                        </a:spcAft>
                        <a:tabLst>
                          <a:tab pos="2743200" algn="ctr"/>
                          <a:tab pos="5486400" algn="r"/>
                          <a:tab pos="457200" algn="l"/>
                        </a:tabLst>
                      </a:pPr>
                      <a:r>
                        <a:rPr lang="pt-BR" sz="2800" kern="100">
                          <a:effectLst/>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1,</a:t>
                      </a:r>
                      <a:r>
                        <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5</a:t>
                      </a:r>
                      <a:endPar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pt-BR" sz="2800" kern="100">
                          <a:solidFill>
                            <a:srgbClr val="FF0000"/>
                          </a:solidFill>
                          <a:effectLst/>
                        </a:rPr>
                        <a:t>11,</a:t>
                      </a:r>
                      <a:r>
                        <a:rPr lang="vi-VN" altLang="pt-BR" sz="2800" kern="100">
                          <a:solidFill>
                            <a:srgbClr val="FF0000"/>
                          </a:solidFill>
                          <a:effectLst/>
                        </a:rPr>
                        <a:t>2</a:t>
                      </a:r>
                      <a:endParaRPr lang="vi-VN" altLang="pt-BR" sz="2800" kern="100">
                        <a:solidFill>
                          <a:srgbClr val="FF0000"/>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X</a:t>
                      </a:r>
                      <a:r>
                        <a:rPr lang="pt-BR" sz="2800" kern="100" baseline="-25000">
                          <a:effectLst/>
                        </a:rPr>
                        <a:t>2</a:t>
                      </a:r>
                      <a:r>
                        <a:rPr lang="pt-BR" sz="2800" kern="100">
                          <a:effectLst/>
                        </a:rPr>
                        <a:t> (Tên chất là </a:t>
                      </a:r>
                      <a:r>
                        <a:rPr lang="vi-VN" altLang="pt-BR" sz="2800" b="0" kern="100">
                          <a:effectLst/>
                        </a:rPr>
                        <a:t>Nitrogen</a:t>
                      </a:r>
                      <a:r>
                        <a:rPr lang="pt-BR" sz="2800" b="0" kern="100">
                          <a:effectLst/>
                        </a:rPr>
                        <a:t>.</a:t>
                      </a:r>
                      <a:r>
                        <a:rPr lang="pt-BR" sz="2800" kern="100">
                          <a:effectLst/>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pt-BR" sz="2800" kern="100">
                          <a:solidFill>
                            <a:srgbClr val="FF0000"/>
                          </a:solidFill>
                          <a:effectLst/>
                        </a:rPr>
                        <a:t>28</a:t>
                      </a:r>
                      <a:endParaRPr lang="vi-VN" altLang="pt-BR" sz="2800" kern="100">
                        <a:solidFill>
                          <a:srgbClr val="FF0000"/>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Muối ăn</a:t>
                      </a:r>
                      <a:r>
                        <a:rPr lang="vi-VN" altLang="pt-BR" sz="2800" kern="100">
                          <a:effectLst/>
                        </a:rPr>
                        <a:t> (</a:t>
                      </a:r>
                      <a:r>
                        <a:rPr lang="vi-VN" altLang="pt-BR" sz="2800" kern="100">
                          <a:effectLst/>
                        </a:rPr>
                        <a:t>NaCl)</a:t>
                      </a:r>
                      <a:endParaRPr lang="vi-VN" altLang="pt-BR" sz="2800" kern="100">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pt-BR" sz="2800" kern="100">
                          <a:solidFill>
                            <a:srgbClr val="FF0000"/>
                          </a:solidFill>
                          <a:effectLst/>
                        </a:rPr>
                        <a:t>58,</a:t>
                      </a:r>
                      <a:r>
                        <a:rPr lang="vi-VN" altLang="pt-BR" sz="2800" kern="100">
                          <a:solidFill>
                            <a:srgbClr val="FF0000"/>
                          </a:solidFill>
                          <a:effectLst/>
                        </a:rPr>
                        <a:t>5</a:t>
                      </a:r>
                      <a:endParaRPr lang="vi-VN" altLang="pt-BR" sz="2800" kern="100">
                        <a:solidFill>
                          <a:srgbClr val="FF0000"/>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rPr>
                        <a:t>Carbon dioxide</a:t>
                      </a:r>
                      <a:r>
                        <a:rPr lang="pt-BR" sz="2800" kern="100">
                          <a:solidFill>
                            <a:srgbClr val="FF0000"/>
                          </a:solidFill>
                          <a:effectLst/>
                        </a:rPr>
                        <a:t> (CO</a:t>
                      </a:r>
                      <a:r>
                        <a:rPr lang="pt-BR" sz="2800" kern="100" baseline="-25000">
                          <a:solidFill>
                            <a:srgbClr val="FF0000"/>
                          </a:solidFill>
                          <a:effectLst/>
                        </a:rPr>
                        <a:t>2</a:t>
                      </a:r>
                      <a:r>
                        <a:rPr lang="pt-BR" sz="2800" kern="100">
                          <a:solidFill>
                            <a:srgbClr val="FF0000"/>
                          </a:solidFill>
                          <a:effectLst/>
                        </a:rPr>
                        <a:t>)</a:t>
                      </a:r>
                      <a:endParaRPr lang="pt-BR"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pt-BR" sz="2800" kern="100">
                          <a:solidFill>
                            <a:srgbClr val="FF0000"/>
                          </a:solidFill>
                          <a:effectLst/>
                        </a:rPr>
                        <a:t>12+16.2=</a:t>
                      </a:r>
                      <a:r>
                        <a:rPr lang="vi-VN" altLang="pt-BR" sz="2800" kern="100">
                          <a:solidFill>
                            <a:srgbClr val="FF0000"/>
                          </a:solidFill>
                          <a:effectLst/>
                        </a:rPr>
                        <a:t>44</a:t>
                      </a:r>
                      <a:endParaRPr lang="vi-VN" altLang="pt-BR" sz="2800" kern="100">
                        <a:solidFill>
                          <a:srgbClr val="FF0000"/>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pt-BR" sz="2800" kern="100">
                          <a:solidFill>
                            <a:srgbClr val="FF0000"/>
                          </a:solidFill>
                          <a:effectLst/>
                        </a:rPr>
                        <a:t>0,</a:t>
                      </a:r>
                      <a:r>
                        <a:rPr lang="vi-VN" altLang="pt-BR" sz="2800" kern="100">
                          <a:solidFill>
                            <a:srgbClr val="FF0000"/>
                          </a:solidFill>
                          <a:effectLst/>
                        </a:rPr>
                        <a:t>1</a:t>
                      </a:r>
                      <a:endParaRPr lang="vi-VN" altLang="pt-BR" sz="2800" kern="100">
                        <a:solidFill>
                          <a:srgbClr val="FF0000"/>
                        </a:solidFill>
                        <a:effectLst/>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Rectangle 1"/>
          <p:cNvSpPr>
            <a:spLocks noChangeArrowheads="1"/>
          </p:cNvSpPr>
          <p:nvPr/>
        </p:nvSpPr>
        <p:spPr bwMode="auto">
          <a:xfrm>
            <a:off x="350259" y="1310783"/>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5" name="Rectangle: Rounded Corners 4"/>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a:t>
            </a:r>
            <a:endParaRPr lang="en-US" sz="32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3420" t="25984" r="-1106" b="9163"/>
          <a:stretch>
            <a:fillRect/>
          </a:stretch>
        </p:blipFill>
        <p:spPr>
          <a:xfrm>
            <a:off x="9386773" y="0"/>
            <a:ext cx="2656581" cy="1651588"/>
          </a:xfrm>
          <a:prstGeom prst="rect">
            <a:avLst/>
          </a:prstGeom>
        </p:spPr>
      </p:pic>
      <p:graphicFrame>
        <p:nvGraphicFramePr>
          <p:cNvPr id="2" name="Table 1"/>
          <p:cNvGraphicFramePr>
            <a:graphicFrameLocks noGrp="1"/>
          </p:cNvGraphicFramePr>
          <p:nvPr/>
        </p:nvGraphicFramePr>
        <p:xfrm>
          <a:off x="599440" y="1849203"/>
          <a:ext cx="10840721" cy="4184040"/>
        </p:xfrm>
        <a:graphic>
          <a:graphicData uri="http://schemas.openxmlformats.org/drawingml/2006/table">
            <a:tbl>
              <a:tblPr firstRow="1" firstCol="1" lastRow="1" lastCol="1" bandRow="1" bandCol="1">
                <a:tableStyleId>{F2DE63D5-997A-4646-A377-4702673A728D}</a:tableStyleId>
              </a:tblPr>
              <a:tblGrid>
                <a:gridCol w="4460240"/>
                <a:gridCol w="2590800"/>
                <a:gridCol w="2183954"/>
                <a:gridCol w="1605727"/>
              </a:tblGrid>
              <a:tr h="856716">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Chất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mol (g/mol)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Khối lượng (g)</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Số mol</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(mol)</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Nước</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18</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27</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1,</a:t>
                      </a:r>
                      <a:r>
                        <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5</a:t>
                      </a:r>
                      <a:endPar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509940">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Iron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56</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en-US" sz="2800" b="1"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11,2</a:t>
                      </a:r>
                      <a:endParaRPr lang="vi-VN" altLang="en-US" sz="2800" b="1"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0,2</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X</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 (Tên chất là </a:t>
                      </a:r>
                      <a:r>
                        <a:rPr lang="pt-BR" sz="2800" b="0" kern="100">
                          <a:effectLst/>
                          <a:latin typeface="Arial" panose="020B0604020202020204" pitchFamily="34" charset="0"/>
                          <a:cs typeface="Arial" panose="020B0604020202020204" pitchFamily="34" charset="0"/>
                        </a:rPr>
                        <a:t>...............</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en-US" sz="2800" b="1"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28</a:t>
                      </a:r>
                      <a:endParaRPr lang="vi-VN" altLang="en-US" sz="2800" b="1"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8,4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0,3</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603751">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Muối ăn</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en-US" sz="2800" b="1"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58,5</a:t>
                      </a:r>
                      <a:endParaRPr lang="vi-VN" altLang="en-US" sz="2800" b="1"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29,25</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0,5</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21163">
                <a:tc>
                  <a:txBody>
                    <a:bodyPr/>
                    <a:lstStyle/>
                    <a:p>
                      <a:pPr marL="0" marR="0" algn="ctr">
                        <a:lnSpc>
                          <a:spcPct val="107000"/>
                        </a:lnSpc>
                        <a:spcBef>
                          <a:spcPts val="0"/>
                        </a:spcBef>
                        <a:spcAft>
                          <a:spcPts val="300"/>
                        </a:spcAft>
                        <a:tabLst>
                          <a:tab pos="2743200" algn="ctr"/>
                          <a:tab pos="5486400" algn="r"/>
                          <a:tab pos="457200" algn="l"/>
                        </a:tabLst>
                      </a:pPr>
                      <a:r>
                        <a:rPr lang="pt-BR" sz="2800" kern="100">
                          <a:effectLst/>
                          <a:latin typeface="Arial" panose="020B0604020202020204" pitchFamily="34" charset="0"/>
                          <a:cs typeface="Arial" panose="020B0604020202020204" pitchFamily="34" charset="0"/>
                        </a:rPr>
                        <a:t>Carbon dioxide (CO</a:t>
                      </a:r>
                      <a:r>
                        <a:rPr lang="pt-BR" sz="2800" kern="100" baseline="-25000">
                          <a:effectLst/>
                          <a:latin typeface="Arial" panose="020B0604020202020204" pitchFamily="34" charset="0"/>
                          <a:cs typeface="Arial" panose="020B0604020202020204" pitchFamily="34" charset="0"/>
                        </a:rPr>
                        <a:t>2</a:t>
                      </a:r>
                      <a:r>
                        <a:rPr lang="pt-BR"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12+16.2=</a:t>
                      </a:r>
                      <a:r>
                        <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44</a:t>
                      </a:r>
                      <a:endPar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pt-BR" sz="2800" b="1" kern="100">
                          <a:effectLst/>
                          <a:latin typeface="Arial" panose="020B0604020202020204" pitchFamily="34" charset="0"/>
                          <a:cs typeface="Arial" panose="020B0604020202020204" pitchFamily="34" charset="0"/>
                        </a:rPr>
                        <a:t>4,4</a:t>
                      </a:r>
                      <a:endParaRPr lang="en-US" sz="2800" b="1" kern="1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07000"/>
                        </a:lnSpc>
                        <a:spcBef>
                          <a:spcPts val="0"/>
                        </a:spcBef>
                        <a:spcAft>
                          <a:spcPts val="300"/>
                        </a:spcAft>
                        <a:tabLst>
                          <a:tab pos="2743200" algn="ctr"/>
                          <a:tab pos="5486400" algn="r"/>
                          <a:tab pos="457200" algn="l"/>
                        </a:tabLst>
                      </a:pPr>
                      <a:r>
                        <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0,</a:t>
                      </a:r>
                      <a:r>
                        <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rPr>
                        <a:t>1</a:t>
                      </a:r>
                      <a:endParaRPr lang="vi-VN" altLang="en-US" sz="2800" kern="10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Rectangle 1"/>
          <p:cNvSpPr>
            <a:spLocks noChangeArrowheads="1"/>
          </p:cNvSpPr>
          <p:nvPr/>
        </p:nvSpPr>
        <p:spPr bwMode="auto">
          <a:xfrm>
            <a:off x="350259" y="1264428"/>
            <a:ext cx="421461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3200" b="0" i="0" u="none" strike="noStrike" cap="none" normalizeH="0" baseline="0">
                <a:ln>
                  <a:noFill/>
                </a:ln>
                <a:solidFill>
                  <a:schemeClr val="tx1"/>
                </a:solidFill>
                <a:effectLst/>
                <a:latin typeface="Arial" panose="020B0604020202020204" pitchFamily="34" charset="0"/>
                <a:ea typeface="Times New Roman" panose="02020603050405020304" pitchFamily="18" charset="0"/>
              </a:rPr>
              <a:t>Hoàn thành bảng sau:</a:t>
            </a:r>
            <a:endParaRPr kumimoji="0" lang="en-US" altLang="en-US" sz="1200" b="0" i="0" u="none" strike="noStrike" cap="none" normalizeH="0" baseline="0">
              <a:ln>
                <a:noFill/>
              </a:ln>
              <a:solidFill>
                <a:schemeClr val="tx1"/>
              </a:solidFill>
              <a:effectLst/>
              <a:latin typeface="Arial" panose="020B0604020202020204" pitchFamily="34" charset="0"/>
            </a:endParaRPr>
          </a:p>
        </p:txBody>
      </p:sp>
      <p:sp>
        <p:nvSpPr>
          <p:cNvPr id="11" name="TextBox 10"/>
          <p:cNvSpPr txBox="1"/>
          <p:nvPr/>
        </p:nvSpPr>
        <p:spPr>
          <a:xfrm>
            <a:off x="3080702" y="3690465"/>
            <a:ext cx="1820873" cy="521970"/>
          </a:xfrm>
          <a:prstGeom prst="rect">
            <a:avLst/>
          </a:prstGeom>
          <a:noFill/>
        </p:spPr>
        <p:txBody>
          <a:bodyPr wrap="square">
            <a:spAutoFit/>
          </a:bodyPr>
          <a:lstStyle/>
          <a:p>
            <a:pPr algn="ctr"/>
            <a:r>
              <a:rPr lang="vi-VN" altLang="en-US" sz="2800" b="1">
                <a:solidFill>
                  <a:srgbClr val="FF0000"/>
                </a:solidFill>
                <a:latin typeface="Arial" panose="020B0604020202020204" pitchFamily="34" charset="0"/>
                <a:cs typeface="Arial" panose="020B0604020202020204" pitchFamily="34" charset="0"/>
              </a:rPr>
              <a:t>nitrogen</a:t>
            </a:r>
            <a:endParaRPr lang="vi-VN" altLang="en-US" sz="2800" b="1">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in)">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11" name="Group 10"/>
          <p:cNvGrpSpPr/>
          <p:nvPr/>
        </p:nvGrpSpPr>
        <p:grpSpPr>
          <a:xfrm>
            <a:off x="2852522" y="144113"/>
            <a:ext cx="6556477" cy="1322070"/>
            <a:chOff x="3251199" y="373355"/>
            <a:chExt cx="6556477" cy="1322070"/>
          </a:xfrm>
        </p:grpSpPr>
        <p:sp>
          <p:nvSpPr>
            <p:cNvPr id="8" name="矩形: 圆角 1"/>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3470788" y="373355"/>
              <a:ext cx="6130412" cy="1322070"/>
            </a:xfrm>
            <a:prstGeom prst="rect">
              <a:avLst/>
            </a:prstGeom>
            <a:noFill/>
          </p:spPr>
          <p:txBody>
            <a:bodyPr wrap="square" rtlCol="0">
              <a:spAutoFit/>
            </a:bodyPr>
            <a:lstStyle/>
            <a:p>
              <a:r>
                <a:rPr lang="vi-VN" altLang="en-US" sz="4000" b="1">
                  <a:solidFill>
                    <a:schemeClr val="bg1"/>
                  </a:solidFill>
                </a:rPr>
                <a:t>IV</a:t>
              </a:r>
              <a:r>
                <a:rPr lang="en-US" sz="4000" b="1">
                  <a:solidFill>
                    <a:schemeClr val="bg1"/>
                  </a:solidFill>
                </a:rPr>
                <a:t>. Thể tích mol của chất khí</a:t>
              </a:r>
              <a:endParaRPr lang="en-US" sz="4000" b="1">
                <a:solidFill>
                  <a:schemeClr val="bg1"/>
                </a:solidFill>
              </a:endParaRPr>
            </a:p>
          </p:txBody>
        </p:sp>
      </p:grpSp>
      <p:pic>
        <p:nvPicPr>
          <p:cNvPr id="6" name="Picture 5"/>
          <p:cNvPicPr>
            <a:picLocks noChangeAspect="1"/>
          </p:cNvPicPr>
          <p:nvPr/>
        </p:nvPicPr>
        <p:blipFill rotWithShape="1">
          <a:blip r:embed="rId2"/>
          <a:srcRect b="6729"/>
          <a:stretch>
            <a:fillRect/>
          </a:stretch>
        </p:blipFill>
        <p:spPr>
          <a:xfrm>
            <a:off x="5614812" y="4169548"/>
            <a:ext cx="2907842" cy="2652162"/>
          </a:xfrm>
          <a:prstGeom prst="rect">
            <a:avLst/>
          </a:prstGeom>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717" y="451026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p:cNvSpPr/>
          <p:nvPr/>
        </p:nvSpPr>
        <p:spPr>
          <a:xfrm>
            <a:off x="231153" y="1061005"/>
            <a:ext cx="11390575" cy="3024298"/>
          </a:xfrm>
          <a:prstGeom prst="wedgeRoundRectCallout">
            <a:avLst>
              <a:gd name="adj1" fmla="val -26991"/>
              <a:gd name="adj2" fmla="val 66204"/>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76396" y="1061005"/>
            <a:ext cx="11390574" cy="3108543"/>
          </a:xfrm>
          <a:prstGeom prst="rect">
            <a:avLst/>
          </a:prstGeom>
          <a:noFill/>
        </p:spPr>
        <p:txBody>
          <a:bodyPr wrap="square">
            <a:spAutoFit/>
          </a:bodyPr>
          <a:lstStyle/>
          <a:p>
            <a:r>
              <a:rPr lang="en-US" sz="2800"/>
              <a:t>HS nghiên cứu thông tin SGK kết hợp quan sát hình 3.2 trong SGK cho biết:</a:t>
            </a:r>
            <a:endParaRPr lang="en-US" sz="2800"/>
          </a:p>
          <a:p>
            <a:pPr fontAlgn="base"/>
            <a:r>
              <a:rPr lang="en-US" sz="2800" b="1"/>
              <a:t>?1. </a:t>
            </a:r>
            <a:r>
              <a:rPr lang="pt-BR" sz="2800" b="1"/>
              <a:t>Thể tích mol của một chất là gì ? Kí hiệu ?</a:t>
            </a:r>
            <a:endParaRPr lang="en-US" sz="2800" b="1"/>
          </a:p>
          <a:p>
            <a:pPr fontAlgn="base"/>
            <a:r>
              <a:rPr lang="en-US" sz="2800" b="1"/>
              <a:t>?2. Em có nhận xét gì về </a:t>
            </a:r>
            <a:r>
              <a:rPr lang="pt-BR" sz="2800" b="1"/>
              <a:t>thể tích mol của các chất khí bất kì ở cùng điều kiện (nhiệt độ, áp suất).</a:t>
            </a:r>
            <a:endParaRPr lang="en-US" sz="2800" b="1"/>
          </a:p>
          <a:p>
            <a:pPr fontAlgn="base"/>
            <a:r>
              <a:rPr lang="en-US" sz="2800" b="1"/>
              <a:t>?3. Thế nào là điều kiện chuẩn? Cho biết giá trị của 1 mol chất khí bất kì ở đkc.</a:t>
            </a:r>
            <a:endParaRPr lang="en-US" sz="2800" b="1"/>
          </a:p>
          <a:p>
            <a:pPr fontAlgn="base"/>
            <a:r>
              <a:rPr lang="en-US" sz="2800" b="1"/>
              <a:t>?4. Xây dựng và giải thích công thức tính V của n số mol khí hiếm (ở đkc)</a:t>
            </a:r>
            <a:endParaRPr lang="en-US" sz="2800" b="1"/>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33495" y="3806700"/>
            <a:ext cx="2197293" cy="3107110"/>
          </a:xfrm>
          <a:prstGeom prst="rect">
            <a:avLst/>
          </a:prstGeom>
        </p:spPr>
      </p:pic>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grpSp>
        <p:nvGrpSpPr>
          <p:cNvPr id="32" name="组合 31"/>
          <p:cNvGrpSpPr/>
          <p:nvPr/>
        </p:nvGrpSpPr>
        <p:grpSpPr>
          <a:xfrm>
            <a:off x="3057545" y="-69290"/>
            <a:ext cx="6776395" cy="3641799"/>
            <a:chOff x="3111586" y="-44879"/>
            <a:chExt cx="6776395" cy="3641799"/>
          </a:xfrm>
        </p:grpSpPr>
        <p:sp>
          <p:nvSpPr>
            <p:cNvPr id="29" name="18"/>
            <p:cNvSpPr>
              <a:spLocks noChangeArrowheads="1"/>
            </p:cNvSpPr>
            <p:nvPr>
              <p:custDataLst>
                <p:tags r:id="rId6"/>
              </p:custDataLst>
            </p:nvPr>
          </p:nvSpPr>
          <p:spPr bwMode="auto">
            <a:xfrm>
              <a:off x="3111586" y="1934927"/>
              <a:ext cx="6776395" cy="1661993"/>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54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MOL VÀ TỈ KHỐI CHẤT KHÍ</a:t>
              </a:r>
              <a:endParaRPr lang="en-US" altLang="zh-CN" sz="9600" dirty="0">
                <a:solidFill>
                  <a:srgbClr val="FF0000"/>
                </a:solidFill>
                <a:latin typeface="Arial" panose="020B0604020202020204" pitchFamily="34" charset="0"/>
                <a:ea typeface="Microsoft YaHei" panose="020B0503020204020204" pitchFamily="34" charset="-122"/>
                <a:cs typeface="Arial" panose="020B0604020202020204" pitchFamily="34" charset="0"/>
              </a:endParaRPr>
            </a:p>
          </p:txBody>
        </p:sp>
        <p:sp>
          <p:nvSpPr>
            <p:cNvPr id="30" name="18"/>
            <p:cNvSpPr>
              <a:spLocks noChangeArrowheads="1"/>
            </p:cNvSpPr>
            <p:nvPr>
              <p:custDataLst>
                <p:tags r:id="rId7"/>
              </p:custDataLst>
            </p:nvPr>
          </p:nvSpPr>
          <p:spPr bwMode="auto">
            <a:xfrm>
              <a:off x="3526571" y="543589"/>
              <a:ext cx="4225252" cy="738505"/>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800" b="1">
                  <a:solidFill>
                    <a:srgbClr val="33909B"/>
                  </a:solidFill>
                  <a:latin typeface="Microsoft YaHei" panose="020B0503020204020204" pitchFamily="34" charset="-122"/>
                  <a:ea typeface="Microsoft YaHei" panose="020B0503020204020204" pitchFamily="34" charset="-122"/>
                  <a:cs typeface="SimSun" panose="02010600030101010101" pitchFamily="2" charset="-122"/>
                </a:rPr>
                <a:t>Bài </a:t>
              </a:r>
              <a:r>
                <a:rPr lang="vi-VN" altLang="en-US" sz="4800" b="1">
                  <a:solidFill>
                    <a:srgbClr val="33909B"/>
                  </a:solidFill>
                  <a:latin typeface="Microsoft YaHei" panose="020B0503020204020204" pitchFamily="34" charset="-122"/>
                  <a:ea typeface="Microsoft YaHei" panose="020B0503020204020204" pitchFamily="34" charset="-122"/>
                  <a:cs typeface="SimSun" panose="02010600030101010101" pitchFamily="2" charset="-122"/>
                </a:rPr>
                <a:t>4</a:t>
              </a:r>
              <a:endParaRPr lang="vi-VN" altLang="en-US" sz="4800" b="1">
                <a:solidFill>
                  <a:srgbClr val="33909B"/>
                </a:solidFill>
                <a:latin typeface="Microsoft YaHei" panose="020B0503020204020204" pitchFamily="34" charset="-122"/>
                <a:ea typeface="Microsoft YaHei" panose="020B0503020204020204" pitchFamily="34" charset="-122"/>
                <a:cs typeface="SimSun" panose="02010600030101010101" pitchFamily="2" charset="-122"/>
              </a:endParaRPr>
            </a:p>
          </p:txBody>
        </p:sp>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78500" y="-44879"/>
              <a:ext cx="859911" cy="1228443"/>
            </a:xfrm>
            <a:prstGeom prst="rect">
              <a:avLst/>
            </a:prstGeom>
          </p:spPr>
        </p:pic>
      </p:grpSp>
      <p:pic>
        <p:nvPicPr>
          <p:cNvPr id="1026" name="Picture 2"/>
          <p:cNvPicPr>
            <a:picLocks noChangeAspect="1" noChangeArrowheads="1"/>
          </p:cNvPicPr>
          <p:nvPr/>
        </p:nvPicPr>
        <p:blipFill rotWithShape="1">
          <a:blip r:embed="rId9">
            <a:extLst>
              <a:ext uri="{28A0092B-C50C-407E-A947-70E740481C1C}">
                <a14:useLocalDpi xmlns:a14="http://schemas.microsoft.com/office/drawing/2010/main" val="0"/>
              </a:ext>
            </a:extLst>
          </a:blip>
          <a:srcRect l="15838" t="12471" r="17806" b="17187"/>
          <a:stretch>
            <a:fillRect/>
          </a:stretch>
        </p:blipFill>
        <p:spPr bwMode="auto">
          <a:xfrm>
            <a:off x="5335479" y="4922293"/>
            <a:ext cx="2778711" cy="196378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000">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000">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000">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000">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000">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000">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000">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000">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1" fill="hold" nodeType="afterEffect" p14:presetBounceEnd="46000">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14:bounceEnd="46000">
                                          <p:cBhvr additive="base">
                                            <p:cTn id="20" dur="750" fill="hold"/>
                                            <p:tgtEl>
                                              <p:spTgt spid="32"/>
                                            </p:tgtEl>
                                            <p:attrNameLst>
                                              <p:attrName>ppt_x</p:attrName>
                                            </p:attrNameLst>
                                          </p:cBhvr>
                                          <p:tavLst>
                                            <p:tav tm="0">
                                              <p:val>
                                                <p:strVal val="#ppt_x"/>
                                              </p:val>
                                            </p:tav>
                                            <p:tav tm="100000">
                                              <p:val>
                                                <p:strVal val="#ppt_x"/>
                                              </p:val>
                                            </p:tav>
                                          </p:tavLst>
                                        </p:anim>
                                        <p:anim calcmode="lin" valueType="num" p14:bounceEnd="46000">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1" fill="hold" nodeType="after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additive="base">
                                            <p:cTn id="20" dur="750" fill="hold"/>
                                            <p:tgtEl>
                                              <p:spTgt spid="32"/>
                                            </p:tgtEl>
                                            <p:attrNameLst>
                                              <p:attrName>ppt_x</p:attrName>
                                            </p:attrNameLst>
                                          </p:cBhvr>
                                          <p:tavLst>
                                            <p:tav tm="0">
                                              <p:val>
                                                <p:strVal val="#ppt_x"/>
                                              </p:val>
                                            </p:tav>
                                            <p:tav tm="100000">
                                              <p:val>
                                                <p:strVal val="#ppt_x"/>
                                              </p:val>
                                            </p:tav>
                                          </p:tavLst>
                                        </p:anim>
                                        <p:anim calcmode="lin" valueType="num">
                                          <p:cBhvr additive="base">
                                            <p:cTn id="21" dur="750" fill="hold"/>
                                            <p:tgtEl>
                                              <p:spTgt spid="32"/>
                                            </p:tgtEl>
                                            <p:attrNameLst>
                                              <p:attrName>ppt_y</p:attrName>
                                            </p:attrNameLst>
                                          </p:cBhvr>
                                          <p:tavLst>
                                            <p:tav tm="0">
                                              <p:val>
                                                <p:strVal val="0-#ppt_h/2"/>
                                              </p:val>
                                            </p:tav>
                                            <p:tav tm="100000">
                                              <p:val>
                                                <p:strVal val="#ppt_y"/>
                                              </p:val>
                                            </p:tav>
                                          </p:tavLst>
                                        </p:anim>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11" name="Group 10"/>
          <p:cNvGrpSpPr/>
          <p:nvPr/>
        </p:nvGrpSpPr>
        <p:grpSpPr>
          <a:xfrm>
            <a:off x="2852522" y="144113"/>
            <a:ext cx="7863840" cy="715217"/>
            <a:chOff x="3251199" y="373355"/>
            <a:chExt cx="7863840" cy="715217"/>
          </a:xfrm>
        </p:grpSpPr>
        <p:sp>
          <p:nvSpPr>
            <p:cNvPr id="8" name="矩形: 圆角 1"/>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3470909" y="373355"/>
              <a:ext cx="7644130" cy="706755"/>
            </a:xfrm>
            <a:prstGeom prst="rect">
              <a:avLst/>
            </a:prstGeom>
            <a:noFill/>
          </p:spPr>
          <p:txBody>
            <a:bodyPr wrap="square" rtlCol="0">
              <a:spAutoFit/>
            </a:bodyPr>
            <a:lstStyle/>
            <a:p>
              <a:r>
                <a:rPr lang="vi-VN" altLang="en-US" sz="4000" b="1">
                  <a:solidFill>
                    <a:schemeClr val="bg1"/>
                  </a:solidFill>
                </a:rPr>
                <a:t>IV</a:t>
              </a:r>
              <a:r>
                <a:rPr lang="en-US" sz="4000" b="1">
                  <a:solidFill>
                    <a:schemeClr val="bg1"/>
                  </a:solidFill>
                </a:rPr>
                <a:t>. Thể tích mol của chất khí</a:t>
              </a:r>
              <a:endParaRPr lang="en-US" sz="4000" b="1">
                <a:solidFill>
                  <a:schemeClr val="bg1"/>
                </a:solidFill>
              </a:endParaRPr>
            </a:p>
          </p:txBody>
        </p:sp>
      </p:gr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5718" y="5105917"/>
            <a:ext cx="1786394" cy="1786394"/>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Rectangle with Corners Rounded 8"/>
          <p:cNvSpPr/>
          <p:nvPr/>
        </p:nvSpPr>
        <p:spPr>
          <a:xfrm>
            <a:off x="231153" y="1061004"/>
            <a:ext cx="11885126" cy="3735394"/>
          </a:xfrm>
          <a:prstGeom prst="wedgeRoundRectCallout">
            <a:avLst>
              <a:gd name="adj1" fmla="val -34933"/>
              <a:gd name="adj2" fmla="val 56773"/>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62306" y="1058149"/>
            <a:ext cx="11496954" cy="3538220"/>
          </a:xfrm>
          <a:prstGeom prst="rect">
            <a:avLst/>
          </a:prstGeom>
          <a:noFill/>
        </p:spPr>
        <p:txBody>
          <a:bodyPr wrap="square">
            <a:spAutoFit/>
          </a:bodyPr>
          <a:lstStyle/>
          <a:p>
            <a:pPr fontAlgn="base"/>
            <a:r>
              <a:rPr lang="en-US" sz="2800" b="1">
                <a:solidFill>
                  <a:srgbClr val="0070C0"/>
                </a:solidFill>
              </a:rPr>
              <a:t>1. </a:t>
            </a:r>
            <a:r>
              <a:rPr lang="en-US" sz="2800"/>
              <a:t>Thể tích mol của chất khí là thể tích chiếm bởi N phân tử của chất khí đó. Kí hiệu V.</a:t>
            </a:r>
            <a:br>
              <a:rPr lang="en-US" sz="2800"/>
            </a:br>
            <a:r>
              <a:rPr lang="en-US" sz="2800" b="1">
                <a:solidFill>
                  <a:srgbClr val="0070C0"/>
                </a:solidFill>
              </a:rPr>
              <a:t>2</a:t>
            </a:r>
            <a:r>
              <a:rPr lang="en-US" sz="2800"/>
              <a:t>. Thể tích mol của các chất khí bất kì ở cùng điều kiện nhiệt độ và áp suất đều bằng nhau.</a:t>
            </a:r>
            <a:endParaRPr lang="en-US" sz="2800"/>
          </a:p>
          <a:p>
            <a:pPr fontAlgn="base"/>
            <a:r>
              <a:rPr lang="en-US" sz="2800" b="1">
                <a:solidFill>
                  <a:srgbClr val="0070C0"/>
                </a:solidFill>
              </a:rPr>
              <a:t>3. </a:t>
            </a:r>
            <a:r>
              <a:rPr lang="en-US" sz="2800"/>
              <a:t>Ở điều kiện chuẩn (25 °C và 1 bar), 1 mol khí bất kì đều chiếm thể tích là 24,79 lít.</a:t>
            </a:r>
            <a:br>
              <a:rPr lang="en-US" sz="2800"/>
            </a:br>
            <a:r>
              <a:rPr lang="en-US" sz="2800"/>
              <a:t>Vậy ở điều kiện này, n mol khí chiếm thể tích là:</a:t>
            </a:r>
            <a:br>
              <a:rPr lang="en-US" sz="2800"/>
            </a:br>
            <a:r>
              <a:rPr lang="vi-VN" altLang="en-US" sz="2800"/>
              <a:t>                  </a:t>
            </a:r>
            <a:r>
              <a:rPr lang="en-US" sz="2800" b="1">
                <a:solidFill>
                  <a:srgbClr val="0070C0"/>
                </a:solidFill>
              </a:rPr>
              <a:t> </a:t>
            </a:r>
            <a:r>
              <a:rPr lang="en-US" sz="2800" b="1">
                <a:solidFill>
                  <a:srgbClr val="FF0000"/>
                </a:solidFill>
              </a:rPr>
              <a:t>V = 24,79. n (L).</a:t>
            </a:r>
            <a:endParaRPr lang="en-US" sz="2800" b="1">
              <a:solidFill>
                <a:srgbClr val="FF0000"/>
              </a:solidFill>
            </a:endParaRPr>
          </a:p>
        </p:txBody>
      </p:sp>
      <p:pic>
        <p:nvPicPr>
          <p:cNvPr id="6" name="Picture 5"/>
          <p:cNvPicPr>
            <a:picLocks noChangeAspect="1"/>
          </p:cNvPicPr>
          <p:nvPr/>
        </p:nvPicPr>
        <p:blipFill rotWithShape="1">
          <a:blip r:embed="rId3"/>
          <a:srcRect b="6729"/>
          <a:stretch>
            <a:fillRect/>
          </a:stretch>
        </p:blipFill>
        <p:spPr>
          <a:xfrm>
            <a:off x="8406581" y="3441183"/>
            <a:ext cx="3783832" cy="34511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r="878" b="1505"/>
          <a:stretch>
            <a:fillRect/>
          </a:stretch>
        </p:blipFill>
        <p:spPr>
          <a:xfrm>
            <a:off x="-132681" y="-144113"/>
            <a:ext cx="12261522" cy="6859588"/>
          </a:xfrm>
          <a:prstGeom prst="rect">
            <a:avLst/>
          </a:prstGeom>
        </p:spPr>
      </p:pic>
      <p:pic>
        <p:nvPicPr>
          <p:cNvPr id="29702" name="Picture 6"/>
          <p:cNvPicPr>
            <a:picLocks noChangeAspect="1" noChangeArrowheads="1" noCrop="1"/>
          </p:cNvPicPr>
          <p:nvPr/>
        </p:nvPicPr>
        <p:blipFill>
          <a:blip r:embed="rId2">
            <a:clrChange>
              <a:clrFrom>
                <a:srgbClr val="FFFFFF"/>
              </a:clrFrom>
              <a:clrTo>
                <a:srgbClr val="FFFFFF">
                  <a:alpha val="0"/>
                </a:srgbClr>
              </a:clrTo>
            </a:clrChange>
          </a:blip>
          <a:srcRect/>
          <a:stretch>
            <a:fillRect/>
          </a:stretch>
        </p:blipFill>
        <p:spPr bwMode="auto">
          <a:xfrm rot="10800000" flipV="1">
            <a:off x="171165" y="846355"/>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780416" y="144145"/>
            <a:ext cx="10938509" cy="715010"/>
            <a:chOff x="2530025" y="373355"/>
            <a:chExt cx="7277651" cy="715010"/>
          </a:xfrm>
        </p:grpSpPr>
        <p:sp>
          <p:nvSpPr>
            <p:cNvPr id="9" name="矩形: 圆角 1"/>
            <p:cNvSpPr/>
            <p:nvPr/>
          </p:nvSpPr>
          <p:spPr>
            <a:xfrm>
              <a:off x="2530025" y="373355"/>
              <a:ext cx="7277651" cy="715010"/>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2697327" y="436855"/>
              <a:ext cx="6904179" cy="583565"/>
            </a:xfrm>
            <a:prstGeom prst="rect">
              <a:avLst/>
            </a:prstGeom>
            <a:noFill/>
          </p:spPr>
          <p:txBody>
            <a:bodyPr wrap="square" rtlCol="0">
              <a:spAutoFit/>
            </a:bodyPr>
            <a:lstStyle/>
            <a:p>
              <a:r>
                <a:rPr lang="vi-VN" altLang="en-US" sz="3200" b="1">
                  <a:solidFill>
                    <a:schemeClr val="bg1"/>
                  </a:solidFill>
                </a:rPr>
                <a:t>V</a:t>
              </a:r>
              <a:r>
                <a:rPr lang="en-US" sz="3200" b="1">
                  <a:solidFill>
                    <a:schemeClr val="bg1"/>
                  </a:solidFill>
                </a:rPr>
                <a:t>. </a:t>
              </a:r>
              <a:r>
                <a:rPr lang="vi-VN" altLang="en-US" sz="3200" b="1">
                  <a:solidFill>
                    <a:schemeClr val="bg1"/>
                  </a:solidFill>
                </a:rPr>
                <a:t>Chuyển đổi giữa lượng chất và thể tích</a:t>
              </a:r>
              <a:r>
                <a:rPr lang="en-US" sz="3200" b="1">
                  <a:solidFill>
                    <a:schemeClr val="bg1"/>
                  </a:solidFill>
                </a:rPr>
                <a:t> </a:t>
              </a:r>
              <a:r>
                <a:rPr lang="en-US" sz="3200" b="1">
                  <a:solidFill>
                    <a:schemeClr val="bg1"/>
                  </a:solidFill>
                </a:rPr>
                <a:t>chất khí</a:t>
              </a:r>
              <a:endParaRPr lang="en-US" sz="3200" b="1">
                <a:solidFill>
                  <a:schemeClr val="bg1"/>
                </a:solidFill>
              </a:endParaRPr>
            </a:p>
          </p:txBody>
        </p:sp>
      </p:grpSp>
      <mc:AlternateContent xmlns:mc="http://schemas.openxmlformats.org/markup-compatibility/2006">
        <mc:Choice xmlns:a14="http://schemas.microsoft.com/office/drawing/2010/main" Requires="a14">
          <p:sp>
            <p:nvSpPr>
              <p:cNvPr id="14" name="Rectangle 2"/>
              <p:cNvSpPr>
                <a:spLocks noChangeArrowheads="1"/>
              </p:cNvSpPr>
              <p:nvPr/>
            </p:nvSpPr>
            <p:spPr bwMode="auto">
              <a:xfrm>
                <a:off x="171450" y="1267460"/>
                <a:ext cx="11085830" cy="5335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no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Times New Roman" panose="02020603050405020304" pitchFamily="18" charset="0"/>
                    <a:cs typeface="Arial" panose="020B0604020202020204" pitchFamily="34" charset="0"/>
                  </a:rPr>
                  <a:t>Trong đó :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V là thể tích mol của chất khí ở đkc (L)</a:t>
                </a:r>
                <a:endParaRPr kumimoji="0" lang="en-US" altLang="en-US" sz="2800" b="0" i="0" u="none" strike="noStrike" cap="none" normalizeH="0" baseline="0">
                  <a:ln>
                    <a:noFill/>
                  </a:ln>
                  <a:solidFill>
                    <a:schemeClr val="tx1"/>
                  </a:solidFill>
                  <a:effectLst/>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vi-VN"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a:ln>
                      <a:noFill/>
                    </a:ln>
                    <a:solidFill>
                      <a:schemeClr val="tx1"/>
                    </a:solidFill>
                    <a:effectLst/>
                    <a:ea typeface="Calibri" panose="020F0502020204030204" pitchFamily="34" charset="0"/>
                    <a:cs typeface="Arial" panose="020B0604020202020204" pitchFamily="34" charset="0"/>
                  </a:rPr>
                  <a:t> </a:t>
                </a:r>
                <a:r>
                  <a:rPr kumimoji="0" lang="en-US" altLang="en-US" sz="2800" b="0" i="0" u="none" strike="noStrike" cap="none" normalizeH="0" baseline="0">
                    <a:ln>
                      <a:noFill/>
                    </a:ln>
                    <a:solidFill>
                      <a:schemeClr val="tx1"/>
                    </a:solidFill>
                    <a:effectLst/>
                    <a:ea typeface="Calibri" panose="020F0502020204030204" pitchFamily="34" charset="0"/>
                    <a:cs typeface="Arial" panose="020B0604020202020204" pitchFamily="34" charset="0"/>
                  </a:rPr>
                  <a:t>n là số mol chất (mol)</a:t>
                </a:r>
                <a:endParaRPr kumimoji="0" lang="en-US" altLang="en-US" sz="2800" b="0" i="0" u="none" strike="noStrike" cap="none" normalizeH="0" baseline="0">
                  <a:ln>
                    <a:noFill/>
                  </a:ln>
                  <a:solidFill>
                    <a:schemeClr val="tx1"/>
                  </a:solidFill>
                  <a:effectLst/>
                  <a:cs typeface="Arial" panose="020B0604020202020204" pitchFamily="34" charset="0"/>
                </a:endParaRPr>
              </a:p>
              <a:p>
                <a:pPr lvl="0"/>
                <a:r>
                  <a:rPr kumimoji="0" lang="en-US"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vi-VN" altLang="en-US" sz="2800" b="0" i="0" u="none" strike="noStrike" cap="none" normalizeH="0" baseline="0">
                    <a:ln>
                      <a:noFill/>
                    </a:ln>
                    <a:solidFill>
                      <a:srgbClr val="000000"/>
                    </a:solidFill>
                    <a:effectLst/>
                    <a:ea typeface="Times New Roman" panose="02020603050405020304" pitchFamily="18" charset="0"/>
                    <a:cs typeface="Arial" panose="020B0604020202020204" pitchFamily="34" charset="0"/>
                  </a:rPr>
                  <a:t>           </a:t>
                </a:r>
                <a:r>
                  <a:rPr kumimoji="0" lang="en-US" altLang="en-US" sz="3600" b="0" i="0" u="none" strike="noStrike" cap="none" normalizeH="0" baseline="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 </a:t>
                </a:r>
                <a14:m>
                  <m:oMath xmlns:m="http://schemas.openxmlformats.org/officeDocument/2006/math">
                    <m:r>
                      <m:rPr>
                        <m:sty m:val="p"/>
                      </m:rPr>
                      <a:rPr lang="en-US" sz="3600" b="0" i="0" smtClean="0">
                        <a:solidFill>
                          <a:srgbClr val="FF0000"/>
                        </a:solidFill>
                        <a:latin typeface="Cambria Math" panose="02040503050406030204" pitchFamily="18" charset="0"/>
                        <a:cs typeface="Cambria Math" panose="02040503050406030204" pitchFamily="18" charset="0"/>
                      </a:rPr>
                      <m:t>n</m:t>
                    </m:r>
                    <m:r>
                      <a:rPr lang="en-US" sz="3600" b="0" i="1" smtClean="0">
                        <a:solidFill>
                          <a:srgbClr val="FF0000"/>
                        </a:solidFill>
                        <a:latin typeface="Cambria Math" panose="02040503050406030204" pitchFamily="18" charset="0"/>
                        <a:ea typeface="MS Mincho" charset="0"/>
                        <a:cs typeface="Cambria Math" panose="02040503050406030204" pitchFamily="18" charset="0"/>
                      </a:rPr>
                      <m:t>= </m:t>
                    </m:r>
                    <m:f>
                      <m:fPr>
                        <m:ctrlPr>
                          <a:rPr lang="en-US" sz="3600" i="1">
                            <a:solidFill>
                              <a:srgbClr val="FF0000"/>
                            </a:solidFill>
                            <a:latin typeface="Cambria Math" panose="02040503050406030204" pitchFamily="18" charset="0"/>
                            <a:cs typeface="Cambria Math" panose="02040503050406030204" pitchFamily="18" charset="0"/>
                          </a:rPr>
                        </m:ctrlPr>
                      </m:fPr>
                      <m:num>
                        <m:r>
                          <a:rPr lang="en-US" sz="3600" i="1">
                            <a:solidFill>
                              <a:srgbClr val="FF0000"/>
                            </a:solidFill>
                            <a:latin typeface="Cambria Math" panose="02040503050406030204" pitchFamily="18" charset="0"/>
                            <a:cs typeface="Cambria Math" panose="02040503050406030204" pitchFamily="18" charset="0"/>
                          </a:rPr>
                          <m:t>𝑉</m:t>
                        </m:r>
                      </m:num>
                      <m:den>
                        <m:r>
                          <a:rPr lang="en-US" sz="3600" i="1">
                            <a:solidFill>
                              <a:srgbClr val="FF0000"/>
                            </a:solidFill>
                            <a:latin typeface="Cambria Math" panose="02040503050406030204" pitchFamily="18" charset="0"/>
                            <a:ea typeface="MS Mincho" charset="0"/>
                            <a:cs typeface="Cambria Math" panose="02040503050406030204" pitchFamily="18" charset="0"/>
                          </a:rPr>
                          <m:t>24</m:t>
                        </m:r>
                        <m:r>
                          <a:rPr lang="en-US" sz="3600" i="1">
                            <a:solidFill>
                              <a:srgbClr val="FF0000"/>
                            </a:solidFill>
                            <a:latin typeface="Cambria Math" panose="02040503050406030204" pitchFamily="18" charset="0"/>
                            <a:ea typeface="MS Mincho" charset="0"/>
                            <a:cs typeface="Cambria Math" panose="02040503050406030204" pitchFamily="18" charset="0"/>
                          </a:rPr>
                          <m:t>,</m:t>
                        </m:r>
                        <m:r>
                          <a:rPr lang="en-US" sz="3600" i="1">
                            <a:solidFill>
                              <a:srgbClr val="FF0000"/>
                            </a:solidFill>
                            <a:latin typeface="Cambria Math" panose="02040503050406030204" pitchFamily="18" charset="0"/>
                            <a:ea typeface="MS Mincho" charset="0"/>
                            <a:cs typeface="Cambria Math" panose="02040503050406030204" pitchFamily="18" charset="0"/>
                          </a:rPr>
                          <m:t>79</m:t>
                        </m:r>
                      </m:den>
                    </m:f>
                    <m:r>
                      <a:rPr lang="en-US" sz="3600" i="1">
                        <a:solidFill>
                          <a:srgbClr val="FF0000"/>
                        </a:solidFill>
                        <a:latin typeface="Cambria Math" panose="02040503050406030204" pitchFamily="18" charset="0"/>
                        <a:ea typeface="MS Mincho" charset="0"/>
                        <a:cs typeface="Cambria Math" panose="02040503050406030204" pitchFamily="18" charset="0"/>
                      </a:rPr>
                      <m:t> </m:t>
                    </m:r>
                  </m:oMath>
                </a14:m>
                <a:endParaRPr kumimoji="0" lang="en-US" altLang="en-US" sz="36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p:txBody>
          </p:sp>
        </mc:Choice>
        <mc:Fallback>
          <p:sp>
            <p:nvSpPr>
              <p:cNvPr id="14" name="Rectangle 2"/>
              <p:cNvSpPr>
                <a:spLocks noRot="1" noChangeAspect="1" noMove="1" noResize="1" noEditPoints="1" noAdjustHandles="1" noChangeArrowheads="1" noChangeShapeType="1" noTextEdit="1"/>
              </p:cNvSpPr>
              <p:nvPr/>
            </p:nvSpPr>
            <p:spPr bwMode="auto">
              <a:xfrm>
                <a:off x="171450" y="1267460"/>
                <a:ext cx="11085830" cy="5335270"/>
              </a:xfrm>
              <a:prstGeom prst="rect">
                <a:avLst/>
              </a:prstGeom>
              <a:blipFill rotWithShape="1">
                <a:blip r:embed="rId3"/>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
        <p:nvSpPr>
          <p:cNvPr id="16" name="Rectangle 3"/>
          <p:cNvSpPr>
            <a:spLocks noChangeArrowheads="1"/>
          </p:cNvSpPr>
          <p:nvPr/>
        </p:nvSpPr>
        <p:spPr bwMode="auto">
          <a:xfrm>
            <a:off x="1260085" y="7003701"/>
            <a:ext cx="12190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a:t>
            </a:r>
            <a:endParaRPr kumimoji="0" lang="en-US" altLang="en-US" sz="7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Nếu ở nhiệt độ 0</a:t>
            </a:r>
            <a:r>
              <a:rPr kumimoji="0" lang="pt-BR" altLang="en-US" sz="1400" b="0" i="1" u="none" strike="noStrike" cap="none" normalizeH="0" baseline="30000">
                <a:ln>
                  <a:noFill/>
                </a:ln>
                <a:solidFill>
                  <a:schemeClr val="tx1"/>
                </a:solidFill>
                <a:effectLst/>
                <a:latin typeface="Arial" panose="020B0604020202020204" pitchFamily="34" charset="0"/>
                <a:ea typeface="Times New Roman" panose="02020603050405020304" pitchFamily="18" charset="0"/>
              </a:rPr>
              <a:t>o</a:t>
            </a:r>
            <a:r>
              <a:rPr kumimoji="0" lang="pt-BR" altLang="en-US" sz="14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C, 1 atm (được gọi là điều kiện tiêu chuẩn, viết tắt đktc ) Thể tích mol các chất khí  đều bằng 22,4 lít.</a:t>
            </a:r>
            <a:endParaRPr kumimoji="0" lang="pt-BR" altLang="en-US" sz="1800" b="0" i="0" u="none" strike="noStrike" cap="none" normalizeH="0" baseline="0">
              <a:ln>
                <a:noFill/>
              </a:ln>
              <a:solidFill>
                <a:schemeClr val="tx1"/>
              </a:solidFill>
              <a:effectLst/>
              <a:latin typeface="Arial" panose="020B0604020202020204" pitchFamily="34" charset="0"/>
            </a:endParaRPr>
          </a:p>
        </p:txBody>
      </p:sp>
      <p:sp>
        <p:nvSpPr>
          <p:cNvPr id="4" name="Text Box 3"/>
          <p:cNvSpPr txBox="1"/>
          <p:nvPr/>
        </p:nvSpPr>
        <p:spPr>
          <a:xfrm>
            <a:off x="1799590" y="1435735"/>
            <a:ext cx="8419465" cy="1322070"/>
          </a:xfrm>
          <a:prstGeom prst="rect">
            <a:avLst/>
          </a:prstGeom>
          <a:noFill/>
        </p:spPr>
        <p:txBody>
          <a:bodyPr wrap="square" rtlCol="0">
            <a:spAutoFit/>
          </a:bodyPr>
          <a:p>
            <a:r>
              <a:rPr lang="en-US" altLang="en-US" sz="4000">
                <a:ln>
                  <a:noFill/>
                </a:ln>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sym typeface="+mn-ea"/>
              </a:rPr>
              <a:t>C</a:t>
            </a:r>
            <a:r>
              <a:rPr lang="vi-VN" altLang="en-US" sz="4000">
                <a:ln>
                  <a:noFill/>
                </a:ln>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sym typeface="+mn-ea"/>
              </a:rPr>
              <a:t>ông thức</a:t>
            </a:r>
            <a:r>
              <a:rPr lang="en-US" altLang="en-US" sz="4000">
                <a:ln>
                  <a:noFill/>
                </a:ln>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sym typeface="+mn-ea"/>
              </a:rPr>
              <a:t>:</a:t>
            </a:r>
            <a:r>
              <a:rPr lang="en-US" altLang="en-US" sz="4000" b="1">
                <a:ln>
                  <a:noFill/>
                </a:ln>
                <a:solidFill>
                  <a:srgbClr val="202124"/>
                </a:solidFill>
                <a:effectLst/>
                <a:latin typeface="Times New Roman" panose="02020603050405020304" pitchFamily="18" charset="0"/>
                <a:ea typeface="Calibri" panose="020F0502020204030204" pitchFamily="34" charset="0"/>
                <a:cs typeface="Times New Roman" panose="02020603050405020304" pitchFamily="18" charset="0"/>
                <a:sym typeface="+mn-ea"/>
              </a:rPr>
              <a:t> V = 24,79. n </a:t>
            </a:r>
            <a:endParaRPr kumimoji="0" lang="en-US" altLang="en-US" sz="40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endParaRPr lang="en-US" sz="40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5" name="Rectangle: Rounded Corners 4"/>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số 3</a:t>
            </a:r>
            <a:endParaRPr lang="en-US" sz="32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3420" t="25984" r="-1106" b="9163"/>
          <a:stretch>
            <a:fillRect/>
          </a:stretch>
        </p:blipFill>
        <p:spPr>
          <a:xfrm>
            <a:off x="9386773" y="0"/>
            <a:ext cx="2656581" cy="1651588"/>
          </a:xfrm>
          <a:prstGeom prst="rect">
            <a:avLst/>
          </a:prstGeom>
        </p:spPr>
      </p:pic>
      <p:sp>
        <p:nvSpPr>
          <p:cNvPr id="3" name="Rectangle 1"/>
          <p:cNvSpPr>
            <a:spLocks noChangeArrowheads="1"/>
          </p:cNvSpPr>
          <p:nvPr/>
        </p:nvSpPr>
        <p:spPr bwMode="auto">
          <a:xfrm>
            <a:off x="145415" y="1651000"/>
            <a:ext cx="12115800" cy="3881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no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1</a:t>
            </a:r>
            <a:r>
              <a:rPr lang="pt-BR" sz="3200">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1,5 mol khí </a:t>
            </a:r>
            <a:r>
              <a:rPr lang="vi-VN" altLang="en-US" sz="3200">
                <a:solidFill>
                  <a:srgbClr val="000000"/>
                </a:solidFill>
                <a:effectLst/>
                <a:ea typeface="Times New Roman" panose="02020603050405020304" pitchFamily="18" charset="0"/>
                <a:cs typeface="Arial" panose="020B0604020202020204" pitchFamily="34" charset="0"/>
              </a:rPr>
              <a:t>H</a:t>
            </a:r>
            <a:r>
              <a:rPr lang="vi-VN" altLang="en-US" sz="3200" baseline="-25000">
                <a:solidFill>
                  <a:srgbClr val="000000"/>
                </a:solidFill>
                <a:effectLst/>
                <a:ea typeface="Times New Roman" panose="02020603050405020304" pitchFamily="18" charset="0"/>
                <a:cs typeface="Arial" panose="020B0604020202020204" pitchFamily="34" charset="0"/>
              </a:rPr>
              <a:t>2</a:t>
            </a:r>
            <a:r>
              <a:rPr lang="vi-VN" altLang="en-US" sz="3200">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chiếm thể tích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2: </a:t>
            </a:r>
            <a:r>
              <a:rPr lang="en-US" sz="3200">
                <a:solidFill>
                  <a:srgbClr val="000000"/>
                </a:solidFill>
                <a:effectLst/>
                <a:ea typeface="Times New Roman" panose="02020603050405020304" pitchFamily="18" charset="0"/>
                <a:cs typeface="Arial" panose="020B0604020202020204" pitchFamily="34" charset="0"/>
              </a:rPr>
              <a:t>Một hỗn hợp khí gồm 1 mol khí oxygen với 4 mol khí nitrogen. Ở 25</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 hỗn hợp này có thể tích là bao nhiêu?</a:t>
            </a:r>
            <a:endParaRPr lang="en-US" sz="3200">
              <a:effectLst/>
              <a:ea typeface="Times New Roman" panose="02020603050405020304" pitchFamily="18" charset="0"/>
              <a:cs typeface="Arial" panose="020B0604020202020204" pitchFamily="34" charset="0"/>
            </a:endParaRPr>
          </a:p>
          <a:p>
            <a:pPr marL="0" marR="0" algn="just">
              <a:spcBef>
                <a:spcPts val="0"/>
              </a:spcBef>
              <a:spcAft>
                <a:spcPts val="300"/>
              </a:spcAft>
              <a:tabLst>
                <a:tab pos="2743200" algn="ctr"/>
                <a:tab pos="5486400" algn="r"/>
                <a:tab pos="457200" algn="l"/>
              </a:tabLst>
            </a:pPr>
            <a:r>
              <a:rPr lang="pt-BR" sz="3200" b="1">
                <a:effectLst/>
                <a:ea typeface="Times New Roman" panose="02020603050405020304" pitchFamily="18" charset="0"/>
                <a:cs typeface="Arial" panose="020B0604020202020204" pitchFamily="34" charset="0"/>
              </a:rPr>
              <a:t>Bài tập 3:</a:t>
            </a:r>
            <a:r>
              <a:rPr lang="en-US" sz="3200" b="1">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Tính số mol khí </a:t>
            </a:r>
            <a:r>
              <a:rPr lang="vi-VN" altLang="en-US" sz="3200">
                <a:solidFill>
                  <a:srgbClr val="000000"/>
                </a:solidFill>
                <a:effectLst/>
                <a:ea typeface="Times New Roman" panose="02020603050405020304" pitchFamily="18" charset="0"/>
                <a:cs typeface="Arial" panose="020B0604020202020204" pitchFamily="34" charset="0"/>
              </a:rPr>
              <a:t>CO</a:t>
            </a:r>
            <a:r>
              <a:rPr lang="vi-VN" altLang="en-US" sz="3200" baseline="-25000">
                <a:solidFill>
                  <a:srgbClr val="000000"/>
                </a:solidFill>
                <a:effectLst/>
                <a:ea typeface="Times New Roman" panose="02020603050405020304" pitchFamily="18" charset="0"/>
                <a:cs typeface="Arial" panose="020B0604020202020204" pitchFamily="34" charset="0"/>
              </a:rPr>
              <a:t>2</a:t>
            </a:r>
            <a:r>
              <a:rPr lang="vi-VN" altLang="en-US" sz="3200">
                <a:solidFill>
                  <a:srgbClr val="000000"/>
                </a:solidFill>
                <a:effectLst/>
                <a:ea typeface="Times New Roman" panose="02020603050405020304" pitchFamily="18" charset="0"/>
                <a:cs typeface="Arial" panose="020B0604020202020204" pitchFamily="34" charset="0"/>
              </a:rPr>
              <a:t> </a:t>
            </a:r>
            <a:r>
              <a:rPr lang="en-US" sz="3200">
                <a:solidFill>
                  <a:srgbClr val="000000"/>
                </a:solidFill>
                <a:effectLst/>
                <a:ea typeface="Times New Roman" panose="02020603050405020304" pitchFamily="18" charset="0"/>
                <a:cs typeface="Arial" panose="020B0604020202020204" pitchFamily="34" charset="0"/>
              </a:rPr>
              <a:t>chứa trong bình có thể tích </a:t>
            </a:r>
            <a:r>
              <a:rPr lang="vi-VN" altLang="en-US" sz="3200">
                <a:solidFill>
                  <a:srgbClr val="000000"/>
                </a:solidFill>
                <a:effectLst/>
                <a:ea typeface="Times New Roman" panose="02020603050405020304" pitchFamily="18" charset="0"/>
                <a:cs typeface="Arial" panose="020B0604020202020204" pitchFamily="34" charset="0"/>
              </a:rPr>
              <a:t>743,</a:t>
            </a:r>
            <a:r>
              <a:rPr lang="vi-VN" altLang="en-US" sz="3200">
                <a:solidFill>
                  <a:srgbClr val="000000"/>
                </a:solidFill>
                <a:effectLst/>
                <a:ea typeface="Times New Roman" panose="02020603050405020304" pitchFamily="18" charset="0"/>
                <a:cs typeface="Arial" panose="020B0604020202020204" pitchFamily="34" charset="0"/>
              </a:rPr>
              <a:t>7 </a:t>
            </a:r>
            <a:r>
              <a:rPr lang="en-US" sz="3200">
                <a:solidFill>
                  <a:srgbClr val="000000"/>
                </a:solidFill>
                <a:effectLst/>
                <a:ea typeface="Times New Roman" panose="02020603050405020304" pitchFamily="18" charset="0"/>
                <a:cs typeface="Arial" panose="020B0604020202020204" pitchFamily="34" charset="0"/>
              </a:rPr>
              <a:t>mililít ở 25 </a:t>
            </a:r>
            <a:r>
              <a:rPr lang="en-US" sz="3200" baseline="30000">
                <a:solidFill>
                  <a:srgbClr val="000000"/>
                </a:solidFill>
                <a:effectLst/>
                <a:ea typeface="Times New Roman" panose="02020603050405020304" pitchFamily="18" charset="0"/>
                <a:cs typeface="Arial" panose="020B0604020202020204" pitchFamily="34" charset="0"/>
              </a:rPr>
              <a:t>o</a:t>
            </a:r>
            <a:r>
              <a:rPr lang="en-US" sz="3200">
                <a:solidFill>
                  <a:srgbClr val="000000"/>
                </a:solidFill>
                <a:effectLst/>
                <a:ea typeface="Times New Roman" panose="02020603050405020304" pitchFamily="18" charset="0"/>
                <a:cs typeface="Arial" panose="020B0604020202020204" pitchFamily="34" charset="0"/>
              </a:rPr>
              <a:t>C và 1 bar.</a:t>
            </a:r>
            <a:endParaRPr lang="en-US" sz="3200">
              <a:effectLst/>
              <a:ea typeface="Times New Roman" panose="02020603050405020304" pitchFamily="18"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chemeClr val="tx1"/>
              </a:solidFill>
              <a:effectLst/>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4294967295" end="4294967295"/>
                                            </p:txEl>
                                          </p:spTgt>
                                        </p:tgtEl>
                                        <p:attrNameLst>
                                          <p:attrName>style.visibility</p:attrName>
                                        </p:attrNameLst>
                                      </p:cBhvr>
                                      <p:to>
                                        <p:strVal val="visible"/>
                                      </p:to>
                                    </p:set>
                                    <p:animEffect transition="in" filter="fade">
                                      <p:cBhvr>
                                        <p:cTn id="7" dur="1000"/>
                                        <p:tgtEl>
                                          <p:spTgt spid="3">
                                            <p:txEl>
                                              <p:pRg st="4294967295" end="4294967295"/>
                                            </p:txEl>
                                          </p:spTgt>
                                        </p:tgtEl>
                                      </p:cBhvr>
                                    </p:animEffect>
                                    <p:anim calcmode="lin" valueType="num">
                                      <p:cBhvr>
                                        <p:cTn id="8" dur="1000" fill="hold"/>
                                        <p:tgtEl>
                                          <p:spTgt spid="3">
                                            <p:txEl>
                                              <p:pRg st="4294967295" end="429496729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1000"/>
                                        <p:tgtEl>
                                          <p:spTgt spid="3">
                                            <p:txEl>
                                              <p:pRg st="2" end="2"/>
                                            </p:txEl>
                                          </p:spTgt>
                                        </p:tgtEl>
                                      </p:cBhvr>
                                    </p:animEffect>
                                    <p:anim calcmode="lin" valueType="num">
                                      <p:cBhvr>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5" name="Rectangle: Rounded Corners 4"/>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số 3</a:t>
            </a:r>
            <a:endParaRPr lang="en-US" sz="32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3420" t="25984" r="-1106" b="9163"/>
          <a:stretch>
            <a:fillRect/>
          </a:stretch>
        </p:blipFill>
        <p:spPr>
          <a:xfrm>
            <a:off x="9386773" y="0"/>
            <a:ext cx="2656581" cy="1651588"/>
          </a:xfrm>
          <a:prstGeom prst="rect">
            <a:avLst/>
          </a:prstGeom>
        </p:spPr>
      </p:pic>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651870" y="1953271"/>
                <a:ext cx="11205833" cy="3995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1.Thể tích 1,5 mol khí ở 25 </a:t>
                </a:r>
                <a:r>
                  <a:rPr lang="en-US" sz="3200" baseline="30000">
                    <a:solidFill>
                      <a:srgbClr val="000000"/>
                    </a:solidFill>
                    <a:effectLst/>
                    <a:ea typeface="Calibri" panose="020F0502020204030204" pitchFamily="34" charset="0"/>
                    <a:cs typeface="Arial" panose="020B0604020202020204" pitchFamily="34" charset="0"/>
                  </a:rPr>
                  <a:t>o</a:t>
                </a:r>
                <a:r>
                  <a:rPr lang="en-US" sz="3200">
                    <a:solidFill>
                      <a:srgbClr val="000000"/>
                    </a:solidFill>
                    <a:effectLst/>
                    <a:ea typeface="Calibri" panose="020F0502020204030204" pitchFamily="34" charset="0"/>
                    <a:cs typeface="Arial" panose="020B0604020202020204" pitchFamily="34" charset="0"/>
                  </a:rPr>
                  <a:t>C và 1 bar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1,5. 24,79 = 37,185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2. Số mol hỗn hợp khí là 1+ 4 = 5 (mol)</a:t>
                </a:r>
                <a:endParaRPr lang="en-US" sz="3200">
                  <a:effectLst/>
                  <a:ea typeface="Calibri" panose="020F0502020204030204" pitchFamily="34" charset="0"/>
                  <a:cs typeface="Arial" panose="020B0604020202020204" pitchFamily="34" charset="0"/>
                </a:endParaRPr>
              </a:p>
              <a:p>
                <a:pPr marL="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Thể tích hỗn hợp khí thu được là:</a:t>
                </a:r>
                <a:endParaRPr lang="en-US" sz="3200">
                  <a:effectLst/>
                  <a:ea typeface="Calibri" panose="020F0502020204030204" pitchFamily="34" charset="0"/>
                  <a:cs typeface="Arial" panose="020B0604020202020204" pitchFamily="34" charset="0"/>
                </a:endParaRPr>
              </a:p>
              <a:p>
                <a:pPr marL="457200" marR="0" indent="45720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V = n. 24,79 = 5. 24,79 = 123, 95 (L)</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0"/>
                  </a:spcAft>
                </a:pPr>
                <a:r>
                  <a:rPr lang="en-US" sz="3200">
                    <a:solidFill>
                      <a:srgbClr val="000000"/>
                    </a:solidFill>
                    <a:effectLst/>
                    <a:ea typeface="Calibri" panose="020F0502020204030204" pitchFamily="34" charset="0"/>
                    <a:cs typeface="Arial" panose="020B0604020202020204" pitchFamily="34" charset="0"/>
                  </a:rPr>
                  <a:t>3. Số mol khí trong bình </a:t>
                </a:r>
                <a:r>
                  <a:rPr lang="vi-VN" altLang="en-US" sz="3200">
                    <a:solidFill>
                      <a:srgbClr val="000000"/>
                    </a:solidFill>
                    <a:effectLst/>
                    <a:ea typeface="Calibri" panose="020F0502020204030204" pitchFamily="34" charset="0"/>
                    <a:cs typeface="Arial" panose="020B0604020202020204" pitchFamily="34" charset="0"/>
                  </a:rPr>
                  <a:t>495,8</a:t>
                </a:r>
                <a:r>
                  <a:rPr lang="en-US" sz="3200">
                    <a:solidFill>
                      <a:srgbClr val="000000"/>
                    </a:solidFill>
                    <a:effectLst/>
                    <a:ea typeface="Calibri" panose="020F0502020204030204" pitchFamily="34" charset="0"/>
                    <a:cs typeface="Arial" panose="020B0604020202020204" pitchFamily="34" charset="0"/>
                  </a:rPr>
                  <a:t> mL ở đkc là </a:t>
                </a:r>
                <a:endParaRPr lang="en-US" sz="3200">
                  <a:effectLst/>
                  <a:ea typeface="Calibri" panose="020F0502020204030204" pitchFamily="34" charset="0"/>
                  <a:cs typeface="Arial" panose="020B0604020202020204" pitchFamily="34" charset="0"/>
                </a:endParaRPr>
              </a:p>
              <a:p>
                <a:pPr marL="457200" marR="0">
                  <a:spcBef>
                    <a:spcPts val="0"/>
                  </a:spcBef>
                  <a:spcAft>
                    <a:spcPts val="300"/>
                  </a:spcAft>
                  <a:tabLst>
                    <a:tab pos="2743200" algn="ctr"/>
                    <a:tab pos="5486400" algn="r"/>
                    <a:tab pos="457200" algn="l"/>
                  </a:tabLst>
                </a:pPr>
                <a:r>
                  <a:rPr lang="en-US" sz="3200">
                    <a:solidFill>
                      <a:srgbClr val="000000"/>
                    </a:solidFill>
                    <a:effectLst/>
                    <a:ea typeface="Times New Roman" panose="02020603050405020304" pitchFamily="18" charset="0"/>
                    <a:cs typeface="Arial" panose="020B0604020202020204" pitchFamily="34" charset="0"/>
                  </a:rPr>
                  <a:t>n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𝑉</m:t>
                        </m:r>
                      </m:num>
                      <m:den>
                        <m:r>
                          <a:rPr lang="en-US" sz="3200" i="1">
                            <a:effectLst/>
                            <a:latin typeface="Cambria Math" panose="02040503050406030204" pitchFamily="18" charset="0"/>
                            <a:ea typeface="Times New Roman" panose="02020603050405020304" pitchFamily="18" charset="0"/>
                          </a:rPr>
                          <m:t>24</m:t>
                        </m:r>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rPr>
                        </m:ctrlPr>
                      </m:fPr>
                      <m:num>
                        <m:r>
                          <a:rPr lang="en-US" sz="3200" i="1">
                            <a:effectLst/>
                            <a:latin typeface="Cambria Math" panose="02040503050406030204" pitchFamily="18" charset="0"/>
                            <a:ea typeface="Times New Roman" panose="02020603050405020304" pitchFamily="18" charset="0"/>
                          </a:rPr>
                          <m:t>0</m:t>
                        </m:r>
                        <m:r>
                          <a:rPr lang="en-US" sz="3200" i="1">
                            <a:effectLst/>
                            <a:latin typeface="Cambria Math" panose="02040503050406030204" pitchFamily="18" charset="0"/>
                            <a:ea typeface="Times New Roman" panose="02020603050405020304" pitchFamily="18" charset="0"/>
                          </a:rPr>
                          <m:t>,</m:t>
                        </m:r>
                        <m:r>
                          <a:rPr lang="vi-VN" altLang="en-US" sz="3200" i="1">
                            <a:effectLst/>
                            <a:latin typeface="Cambria Math" panose="02040503050406030204" pitchFamily="18" charset="0"/>
                            <a:ea typeface="MS Mincho" charset="0"/>
                            <a:cs typeface="Cambria Math" panose="02040503050406030204" pitchFamily="18" charset="0"/>
                          </a:rPr>
                          <m:t>4958</m:t>
                        </m:r>
                      </m:num>
                      <m:den>
                        <m:r>
                          <a:rPr lang="en-US" sz="3200" i="1">
                            <a:effectLst/>
                            <a:latin typeface="Cambria Math" panose="02040503050406030204" pitchFamily="18" charset="0"/>
                            <a:ea typeface="Times New Roman" panose="02020603050405020304" pitchFamily="18" charset="0"/>
                          </a:rPr>
                          <m:t>24</m:t>
                        </m:r>
                        <m:r>
                          <a:rPr lang="en-US" sz="3200" i="1">
                            <a:effectLst/>
                            <a:latin typeface="Cambria Math" panose="02040503050406030204" pitchFamily="18" charset="0"/>
                            <a:ea typeface="Times New Roman" panose="02020603050405020304" pitchFamily="18" charset="0"/>
                          </a:rPr>
                          <m:t>,</m:t>
                        </m:r>
                        <m:r>
                          <a:rPr lang="en-US" sz="3200" i="1">
                            <a:effectLst/>
                            <a:latin typeface="Cambria Math" panose="02040503050406030204" pitchFamily="18" charset="0"/>
                            <a:ea typeface="Times New Roman" panose="02020603050405020304" pitchFamily="18" charset="0"/>
                          </a:rPr>
                          <m:t>79</m:t>
                        </m:r>
                      </m:den>
                    </m:f>
                    <m:r>
                      <a:rPr lang="en-US" sz="3200" i="1">
                        <a:effectLst/>
                        <a:latin typeface="Cambria Math" panose="02040503050406030204" pitchFamily="18" charset="0"/>
                        <a:ea typeface="Times New Roman" panose="02020603050405020304" pitchFamily="18" charset="0"/>
                      </a:rPr>
                      <m:t> </m:t>
                    </m:r>
                  </m:oMath>
                </a14:m>
                <a:r>
                  <a:rPr lang="en-US" sz="3200">
                    <a:effectLst/>
                    <a:ea typeface="Times New Roman" panose="02020603050405020304" pitchFamily="18" charset="0"/>
                    <a:cs typeface="Arial" panose="020B0604020202020204" pitchFamily="34" charset="0"/>
                  </a:rPr>
                  <a:t>   </a:t>
                </a:r>
                <a:r>
                  <a:rPr lang="vi-VN" altLang="en-US" sz="3200">
                    <a:effectLst/>
                    <a:ea typeface="Times New Roman" panose="02020603050405020304" pitchFamily="18" charset="0"/>
                    <a:cs typeface="Arial" panose="020B0604020202020204" pitchFamily="34" charset="0"/>
                  </a:rPr>
                  <a:t>= </a:t>
                </a:r>
                <a:r>
                  <a:rPr lang="en-US" sz="3200">
                    <a:effectLst/>
                    <a:ea typeface="Times New Roman" panose="02020603050405020304" pitchFamily="18" charset="0"/>
                    <a:cs typeface="Arial" panose="020B0604020202020204" pitchFamily="34" charset="0"/>
                  </a:rPr>
                  <a:t> 0,02 (mol)</a:t>
                </a:r>
                <a:endParaRPr lang="en-US" sz="3200">
                  <a:effectLst/>
                  <a:ea typeface="Times New Roman" panose="02020603050405020304" pitchFamily="18" charset="0"/>
                  <a:cs typeface="Arial" panose="020B0604020202020204" pitchFamily="34" charset="0"/>
                </a:endParaRPr>
              </a:p>
            </p:txBody>
          </p:sp>
        </mc:Choice>
        <mc:Fallback>
          <p:sp>
            <p:nvSpPr>
              <p:cNvPr id="3" name="Rectangle 1"/>
              <p:cNvSpPr>
                <a:spLocks noRot="1" noChangeAspect="1" noMove="1" noResize="1" noEditPoints="1" noAdjustHandles="1" noChangeArrowheads="1" noChangeShapeType="1" noTextEdit="1"/>
              </p:cNvSpPr>
              <p:nvPr/>
            </p:nvSpPr>
            <p:spPr bwMode="auto">
              <a:xfrm>
                <a:off x="651870" y="1953271"/>
                <a:ext cx="11205833" cy="3995420"/>
              </a:xfrm>
              <a:prstGeom prst="rect">
                <a:avLst/>
              </a:prstGeom>
              <a:blipFill rotWithShape="1">
                <a:blip r:embed="rId3"/>
                <a:stretch>
                  <a:fillRect l="-3" t="-938" r="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4294967295" end="4294967295"/>
                                            </p:txEl>
                                          </p:spTgt>
                                        </p:tgtEl>
                                        <p:attrNameLst>
                                          <p:attrName>style.visibility</p:attrName>
                                        </p:attrNameLst>
                                      </p:cBhvr>
                                      <p:to>
                                        <p:strVal val="visible"/>
                                      </p:to>
                                    </p:set>
                                    <p:animEffect transition="in" filter="barn(inVertical)">
                                      <p:cBhvr>
                                        <p:cTn id="7" dur="500"/>
                                        <p:tgtEl>
                                          <p:spTgt spid="3">
                                            <p:txEl>
                                              <p:pRg st="4294967295" end="429496729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barn(inVertical)">
                                      <p:cBhvr>
                                        <p:cTn id="3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r="878" b="1505"/>
          <a:stretch>
            <a:fillRect/>
          </a:stretch>
        </p:blipFill>
        <p:spPr>
          <a:xfrm>
            <a:off x="-63406" y="-19418"/>
            <a:ext cx="12261522" cy="6859588"/>
          </a:xfrm>
          <a:prstGeom prst="rect">
            <a:avLst/>
          </a:prstGeom>
        </p:spPr>
      </p:pic>
      <p:grpSp>
        <p:nvGrpSpPr>
          <p:cNvPr id="8" name="Group 7"/>
          <p:cNvGrpSpPr/>
          <p:nvPr/>
        </p:nvGrpSpPr>
        <p:grpSpPr>
          <a:xfrm>
            <a:off x="4147760" y="54468"/>
            <a:ext cx="3894890" cy="715217"/>
            <a:chOff x="3251199" y="373355"/>
            <a:chExt cx="6556477" cy="715217"/>
          </a:xfrm>
        </p:grpSpPr>
        <p:sp>
          <p:nvSpPr>
            <p:cNvPr id="9" name="矩形: 圆角 1"/>
            <p:cNvSpPr/>
            <p:nvPr/>
          </p:nvSpPr>
          <p:spPr>
            <a:xfrm>
              <a:off x="3251199" y="373355"/>
              <a:ext cx="6556477" cy="715217"/>
            </a:xfrm>
            <a:prstGeom prst="roundRect">
              <a:avLst>
                <a:gd name="adj" fmla="val 5000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3470788" y="373355"/>
              <a:ext cx="6130412" cy="707886"/>
            </a:xfrm>
            <a:prstGeom prst="rect">
              <a:avLst/>
            </a:prstGeom>
            <a:noFill/>
          </p:spPr>
          <p:txBody>
            <a:bodyPr wrap="square" rtlCol="0">
              <a:spAutoFit/>
            </a:bodyPr>
            <a:lstStyle/>
            <a:p>
              <a:pPr algn="ctr"/>
              <a:r>
                <a:rPr lang="en-US" sz="4000" b="1">
                  <a:solidFill>
                    <a:schemeClr val="bg1"/>
                  </a:solidFill>
                </a:rPr>
                <a:t>LƯU Ý</a:t>
              </a:r>
              <a:endParaRPr lang="en-US" sz="4000" b="1">
                <a:solidFill>
                  <a:schemeClr val="bg1"/>
                </a:solidFill>
              </a:endParaRPr>
            </a:p>
          </p:txBody>
        </p:sp>
      </p:grpSp>
      <p:sp>
        <p:nvSpPr>
          <p:cNvPr id="14" name="Rectangle 2"/>
          <p:cNvSpPr>
            <a:spLocks noChangeArrowheads="1"/>
          </p:cNvSpPr>
          <p:nvPr/>
        </p:nvSpPr>
        <p:spPr bwMode="auto">
          <a:xfrm>
            <a:off x="421640" y="275273"/>
            <a:ext cx="10932795" cy="5507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lvl="0"/>
            <a:endParaRPr lang="en-US" altLang="en-US" sz="3200">
              <a:solidFill>
                <a:srgbClr val="FF0000"/>
              </a:solidFill>
              <a:cs typeface="Arial" panose="020B0604020202020204" pitchFamily="34" charset="0"/>
            </a:endParaRPr>
          </a:p>
          <a:p>
            <a:endPar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endParaRPr>
          </a:p>
          <a:p>
            <a:endPar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endParaRPr>
          </a:p>
          <a:p>
            <a:endPar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endParaRPr>
          </a:p>
          <a:p>
            <a:endPar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endParaRPr>
          </a:p>
          <a:p>
            <a:r>
              <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rPr>
              <a:t>=&gt; </a:t>
            </a:r>
            <a:r>
              <a:rPr kumimoji="0" lang="vi-VN" altLang="pt-BR" sz="3200" b="1" i="1" u="none" strike="noStrike" cap="none" normalizeH="0" baseline="0">
                <a:ln>
                  <a:noFill/>
                </a:ln>
                <a:solidFill>
                  <a:srgbClr val="0000CC"/>
                </a:solidFill>
                <a:effectLst/>
                <a:ea typeface="Times New Roman" panose="02020603050405020304" pitchFamily="18" charset="0"/>
                <a:cs typeface="Arial" panose="020B0604020202020204" pitchFamily="34" charset="0"/>
              </a:rPr>
              <a:t>m</a:t>
            </a:r>
            <a:r>
              <a:rPr kumimoji="0" lang="vi-VN" altLang="pt-BR" sz="3200" b="1" i="1" u="none" strike="noStrike" cap="none" normalizeH="0" baseline="-25000">
                <a:ln>
                  <a:noFill/>
                </a:ln>
                <a:solidFill>
                  <a:srgbClr val="0000CC"/>
                </a:solidFill>
                <a:effectLst/>
                <a:ea typeface="Times New Roman" panose="02020603050405020304" pitchFamily="18" charset="0"/>
                <a:cs typeface="Arial" panose="020B0604020202020204" pitchFamily="34" charset="0"/>
              </a:rPr>
              <a:t>dd</a:t>
            </a:r>
            <a:r>
              <a:rPr kumimoji="0" lang="vi-VN" altLang="pt-BR" sz="3200" b="1" i="1" u="none" strike="noStrike" cap="none" normalizeH="0" baseline="0">
                <a:ln>
                  <a:noFill/>
                </a:ln>
                <a:solidFill>
                  <a:srgbClr val="0000CC"/>
                </a:solidFill>
                <a:effectLst/>
                <a:ea typeface="Times New Roman" panose="02020603050405020304" pitchFamily="18" charset="0"/>
                <a:cs typeface="Arial" panose="020B0604020202020204" pitchFamily="34" charset="0"/>
              </a:rPr>
              <a:t> = V.D</a:t>
            </a:r>
            <a:r>
              <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rPr>
              <a:t> ;  </a:t>
            </a:r>
            <a:endPar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endParaRPr>
          </a:p>
          <a:p>
            <a:r>
              <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rPr>
              <a:t>khối lượng riêng:  </a:t>
            </a:r>
            <a:r>
              <a:rPr kumimoji="0" lang="vi-VN" altLang="pt-BR" sz="3200" b="1" u="none" strike="noStrike" cap="none" normalizeH="0" baseline="0">
                <a:ln>
                  <a:noFill/>
                </a:ln>
                <a:solidFill>
                  <a:srgbClr val="0000CC"/>
                </a:solidFill>
                <a:effectLst/>
                <a:ea typeface="Times New Roman" panose="02020603050405020304" pitchFamily="18" charset="0"/>
                <a:cs typeface="Arial" panose="020B0604020202020204" pitchFamily="34" charset="0"/>
              </a:rPr>
              <a:t>D</a:t>
            </a:r>
            <a:r>
              <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rPr>
              <a:t> </a:t>
            </a:r>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(g/ml)</a:t>
            </a:r>
            <a:r>
              <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rPr>
              <a:t>  = </a:t>
            </a:r>
            <a:r>
              <a:rPr kumimoji="0" lang="vi-VN" altLang="pt-BR" sz="3200" b="1" u="none" strike="noStrike" cap="none" normalizeH="0" baseline="0">
                <a:ln>
                  <a:noFill/>
                </a:ln>
                <a:solidFill>
                  <a:srgbClr val="0000CC"/>
                </a:solidFill>
                <a:effectLst/>
                <a:ea typeface="Times New Roman" panose="02020603050405020304" pitchFamily="18" charset="0"/>
                <a:cs typeface="Arial" panose="020B0604020202020204" pitchFamily="34" charset="0"/>
              </a:rPr>
              <a:t>m</a:t>
            </a:r>
            <a:r>
              <a:rPr kumimoji="0" lang="vi-VN" altLang="pt-BR" sz="3200" b="1" u="none" strike="noStrike" cap="none" normalizeH="0" baseline="-25000">
                <a:ln>
                  <a:noFill/>
                </a:ln>
                <a:solidFill>
                  <a:srgbClr val="0000CC"/>
                </a:solidFill>
                <a:effectLst/>
                <a:ea typeface="Times New Roman" panose="02020603050405020304" pitchFamily="18" charset="0"/>
                <a:cs typeface="Arial" panose="020B0604020202020204" pitchFamily="34" charset="0"/>
              </a:rPr>
              <a:t>dd</a:t>
            </a:r>
            <a:r>
              <a:rPr kumimoji="0" lang="vi-VN" altLang="pt-BR" sz="3200" b="1" u="none" strike="noStrike" cap="none" normalizeH="0" baseline="0">
                <a:ln>
                  <a:noFill/>
                </a:ln>
                <a:solidFill>
                  <a:srgbClr val="0000CC"/>
                </a:solidFill>
                <a:effectLst/>
                <a:ea typeface="Times New Roman" panose="02020603050405020304" pitchFamily="18" charset="0"/>
                <a:cs typeface="Arial" panose="020B0604020202020204" pitchFamily="34" charset="0"/>
              </a:rPr>
              <a:t> : V</a:t>
            </a:r>
            <a:r>
              <a:rPr kumimoji="0" lang="vi-VN" altLang="pt-BR" sz="3200" b="1" u="none" strike="noStrike" cap="none" normalizeH="0" baseline="-25000">
                <a:ln>
                  <a:noFill/>
                </a:ln>
                <a:solidFill>
                  <a:srgbClr val="0000CC"/>
                </a:solidFill>
                <a:effectLst/>
                <a:ea typeface="Times New Roman" panose="02020603050405020304" pitchFamily="18" charset="0"/>
                <a:cs typeface="Arial" panose="020B0604020202020204" pitchFamily="34" charset="0"/>
              </a:rPr>
              <a:t>dd</a:t>
            </a:r>
            <a:endParaRPr kumimoji="0" lang="vi-VN" altLang="pt-BR" sz="3200" b="0" i="1" u="none" strike="noStrike" cap="none" normalizeH="0" baseline="0">
              <a:ln>
                <a:noFill/>
              </a:ln>
              <a:solidFill>
                <a:srgbClr val="0000CC"/>
              </a:solidFill>
              <a:effectLst/>
              <a:ea typeface="Times New Roman" panose="02020603050405020304" pitchFamily="18" charset="0"/>
              <a:cs typeface="Arial" panose="020B0604020202020204" pitchFamily="34" charset="0"/>
            </a:endParaRPr>
          </a:p>
          <a:p>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 m: gam; V</a:t>
            </a:r>
            <a:r>
              <a:rPr kumimoji="0" lang="vi-VN" altLang="pt-BR" sz="3200" b="0" i="1" u="none" strike="noStrike" cap="none" normalizeH="0" baseline="-25000">
                <a:ln>
                  <a:noFill/>
                </a:ln>
                <a:solidFill>
                  <a:srgbClr val="FF0000"/>
                </a:solidFill>
                <a:effectLst/>
                <a:ea typeface="Times New Roman" panose="02020603050405020304" pitchFamily="18" charset="0"/>
                <a:cs typeface="Arial" panose="020B0604020202020204" pitchFamily="34" charset="0"/>
              </a:rPr>
              <a:t>dd </a:t>
            </a:r>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 </a:t>
            </a:r>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ml )</a:t>
            </a:r>
            <a:endPar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endParaRPr>
          </a:p>
          <a:p>
            <a:endPar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endParaRPr>
          </a:p>
          <a:p>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 ĐKTC: </a:t>
            </a:r>
            <a:r>
              <a:rPr kumimoji="0" lang="pt-BR" altLang="en-US"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Nếu ở nhiệt độ 0</a:t>
            </a:r>
            <a:r>
              <a:rPr kumimoji="0" lang="pt-BR" altLang="en-US" sz="3200" b="0" i="1" u="none" strike="noStrike" cap="none" normalizeH="0" baseline="30000">
                <a:ln>
                  <a:noFill/>
                </a:ln>
                <a:solidFill>
                  <a:srgbClr val="FF0000"/>
                </a:solidFill>
                <a:effectLst/>
                <a:ea typeface="Times New Roman" panose="02020603050405020304" pitchFamily="18" charset="0"/>
                <a:cs typeface="Arial" panose="020B0604020202020204" pitchFamily="34" charset="0"/>
              </a:rPr>
              <a:t>o</a:t>
            </a:r>
            <a:r>
              <a:rPr kumimoji="0" lang="pt-BR" altLang="en-US"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C, 1 atm</a:t>
            </a:r>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 V</a:t>
            </a:r>
            <a:r>
              <a:rPr kumimoji="0" lang="vi-VN" altLang="pt-BR" sz="3200" b="0" i="1" u="none" strike="noStrike" cap="none" normalizeH="0" baseline="-25000">
                <a:ln>
                  <a:noFill/>
                </a:ln>
                <a:solidFill>
                  <a:srgbClr val="FF0000"/>
                </a:solidFill>
                <a:effectLst/>
                <a:ea typeface="Times New Roman" panose="02020603050405020304" pitchFamily="18" charset="0"/>
                <a:cs typeface="Arial" panose="020B0604020202020204" pitchFamily="34" charset="0"/>
              </a:rPr>
              <a:t>khí </a:t>
            </a:r>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 n.22,4     (</a:t>
            </a:r>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lít)</a:t>
            </a:r>
            <a:endPar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endParaRPr>
          </a:p>
          <a:p>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 ĐKC: Ở 25</a:t>
            </a:r>
            <a:r>
              <a:rPr kumimoji="0" lang="vi-VN" altLang="pt-BR" sz="3200" b="0" i="1" u="none" strike="noStrike" cap="none" normalizeH="0" baseline="30000">
                <a:ln>
                  <a:noFill/>
                </a:ln>
                <a:solidFill>
                  <a:srgbClr val="FF0000"/>
                </a:solidFill>
                <a:effectLst/>
                <a:ea typeface="Times New Roman" panose="02020603050405020304" pitchFamily="18" charset="0"/>
                <a:cs typeface="Arial" panose="020B0604020202020204" pitchFamily="34" charset="0"/>
              </a:rPr>
              <a:t>0</a:t>
            </a:r>
            <a:r>
              <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rPr>
              <a:t>C, 1 bar: </a:t>
            </a:r>
            <a:r>
              <a:rPr lang="vi-VN" altLang="pt-BR" sz="3200" i="1">
                <a:ln>
                  <a:noFill/>
                </a:ln>
                <a:solidFill>
                  <a:srgbClr val="FF0000"/>
                </a:solidFill>
                <a:effectLst/>
                <a:ea typeface="Times New Roman" panose="02020603050405020304" pitchFamily="18" charset="0"/>
                <a:cs typeface="Arial" panose="020B0604020202020204" pitchFamily="34" charset="0"/>
                <a:sym typeface="+mn-ea"/>
              </a:rPr>
              <a:t>V </a:t>
            </a:r>
            <a:r>
              <a:rPr lang="vi-VN" altLang="pt-BR" sz="3200" i="1" baseline="-25000">
                <a:ln>
                  <a:noFill/>
                </a:ln>
                <a:solidFill>
                  <a:srgbClr val="FF0000"/>
                </a:solidFill>
                <a:effectLst/>
                <a:ea typeface="Times New Roman" panose="02020603050405020304" pitchFamily="18" charset="0"/>
                <a:cs typeface="Arial" panose="020B0604020202020204" pitchFamily="34" charset="0"/>
                <a:sym typeface="+mn-ea"/>
              </a:rPr>
              <a:t>khí</a:t>
            </a:r>
            <a:r>
              <a:rPr lang="vi-VN" altLang="pt-BR" sz="3200" i="1">
                <a:ln>
                  <a:noFill/>
                </a:ln>
                <a:solidFill>
                  <a:srgbClr val="FF0000"/>
                </a:solidFill>
                <a:effectLst/>
                <a:ea typeface="Times New Roman" panose="02020603050405020304" pitchFamily="18" charset="0"/>
                <a:cs typeface="Arial" panose="020B0604020202020204" pitchFamily="34" charset="0"/>
                <a:sym typeface="+mn-ea"/>
              </a:rPr>
              <a:t>= n.24,</a:t>
            </a:r>
            <a:r>
              <a:rPr lang="vi-VN" altLang="pt-BR" sz="3200" i="1">
                <a:ln>
                  <a:noFill/>
                </a:ln>
                <a:solidFill>
                  <a:srgbClr val="FF0000"/>
                </a:solidFill>
                <a:effectLst/>
                <a:ea typeface="Times New Roman" panose="02020603050405020304" pitchFamily="18" charset="0"/>
                <a:cs typeface="Arial" panose="020B0604020202020204" pitchFamily="34" charset="0"/>
                <a:sym typeface="+mn-ea"/>
              </a:rPr>
              <a:t>79    (lít)</a:t>
            </a:r>
            <a:endParaRPr kumimoji="0" lang="vi-VN" altLang="pt-BR" sz="3200" b="0" i="1" u="none" strike="noStrike" cap="none" normalizeH="0" baseline="0">
              <a:ln>
                <a:noFill/>
              </a:ln>
              <a:solidFill>
                <a:srgbClr val="FF0000"/>
              </a:solidFill>
              <a:effectLst/>
              <a:ea typeface="Times New Roman" panose="02020603050405020304" pitchFamily="18" charset="0"/>
              <a:cs typeface="Arial" panose="020B0604020202020204" pitchFamily="34" charset="0"/>
            </a:endParaRPr>
          </a:p>
        </p:txBody>
      </p:sp>
      <p:graphicFrame>
        <p:nvGraphicFramePr>
          <p:cNvPr id="15" name="Object 14"/>
          <p:cNvGraphicFramePr>
            <a:graphicFrameLocks noChangeAspect="1"/>
          </p:cNvGraphicFramePr>
          <p:nvPr/>
        </p:nvGraphicFramePr>
        <p:xfrm>
          <a:off x="4908340" y="1191200"/>
          <a:ext cx="1613057" cy="1450591"/>
        </p:xfrm>
        <a:graphic>
          <a:graphicData uri="http://schemas.openxmlformats.org/presentationml/2006/ole">
            <mc:AlternateContent xmlns:mc="http://schemas.openxmlformats.org/markup-compatibility/2006">
              <mc:Choice xmlns:v="urn:schemas-microsoft-com:vml" Requires="v">
                <p:oleObj spid="_x0000_s3" name="" r:id="rId2" imgW="444500" imgH="393700" progId="Equation.DSMT4">
                  <p:embed/>
                </p:oleObj>
              </mc:Choice>
              <mc:Fallback>
                <p:oleObj name="" r:id="rId2" imgW="444500" imgH="393700" progId="Equation.DSMT4">
                  <p:embed/>
                  <p:pic>
                    <p:nvPicPr>
                      <p:cNvPr id="0" name="Object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8340" y="1191200"/>
                        <a:ext cx="1613057" cy="1450591"/>
                      </a:xfrm>
                      <a:prstGeom prst="rect">
                        <a:avLst/>
                      </a:prstGeom>
                      <a:noFill/>
                    </p:spPr>
                  </p:pic>
                </p:oleObj>
              </mc:Fallback>
            </mc:AlternateContent>
          </a:graphicData>
        </a:graphic>
      </p:graphicFrame>
      <mc:AlternateContent xmlns:mc="http://schemas.openxmlformats.org/markup-compatibility/2006">
        <mc:Choice xmlns:a14="http://schemas.microsoft.com/office/drawing/2010/main" Requires="a14">
          <p:sp>
            <p:nvSpPr>
              <p:cNvPr id="4" name="Text Box 3"/>
              <p:cNvSpPr txBox="1"/>
              <p:nvPr/>
            </p:nvSpPr>
            <p:spPr>
              <a:xfrm>
                <a:off x="579755" y="729615"/>
                <a:ext cx="11123295" cy="1179830"/>
              </a:xfrm>
              <a:prstGeom prst="rect">
                <a:avLst/>
              </a:prstGeom>
              <a:noFill/>
            </p:spPr>
            <p:txBody>
              <a:bodyPr wrap="square" rtlCol="0">
                <a:spAutoFit/>
              </a:bodyPr>
              <a:p>
                <a14:m>
                  <m:oMathPara xmlns:m="http://schemas.openxmlformats.org/officeDocument/2006/math">
                    <m:oMathParaPr>
                      <m:jc m:val="centerGroup"/>
                    </m:oMathParaPr>
                    <m:oMath xmlns:m="http://schemas.openxmlformats.org/officeDocument/2006/math">
                      <m:r>
                        <m:rPr>
                          <m:nor/>
                        </m:rPr>
                        <a:rPr lang="pt-BR" sz="3600" i="1">
                          <a:latin typeface="Cambria Math" panose="02040503050406030204" pitchFamily="18" charset="0"/>
                          <a:cs typeface="Cambria Math" panose="02040503050406030204" pitchFamily="18" charset="0"/>
                        </a:rPr>
                        <m:t>Nh</m:t>
                      </m:r>
                      <m:r>
                        <m:rPr>
                          <m:nor/>
                        </m:rPr>
                        <a:rPr lang="pt-BR" sz="3600" i="1">
                          <a:latin typeface="Cambria Math" panose="02040503050406030204" pitchFamily="18" charset="0"/>
                          <a:ea typeface="MS Mincho" charset="0"/>
                          <a:cs typeface="Cambria Math" panose="02040503050406030204" pitchFamily="18" charset="0"/>
                        </a:rPr>
                        <m:t>ữ</m:t>
                      </m:r>
                      <m:r>
                        <m:rPr>
                          <m:nor/>
                        </m:rPr>
                        <a:rPr lang="pt-BR" sz="3600" i="1">
                          <a:latin typeface="Cambria Math" panose="02040503050406030204" pitchFamily="18" charset="0"/>
                          <a:cs typeface="Cambria Math" panose="02040503050406030204" pitchFamily="18" charset="0"/>
                        </a:rPr>
                        <m:t>ng</m:t>
                      </m:r>
                      <m:r>
                        <m:rPr>
                          <m:nor/>
                        </m:rPr>
                        <a:rPr lang="pt-BR" sz="3600" i="1">
                          <a:latin typeface="Cambria Math" panose="02040503050406030204" pitchFamily="18" charset="0"/>
                          <a:ea typeface="MS Mincho" charset="0"/>
                          <a:cs typeface="Cambria Math" panose="02040503050406030204" pitchFamily="18" charset="0"/>
                        </a:rPr>
                        <m:t> </m:t>
                      </m:r>
                      <m:r>
                        <m:rPr>
                          <m:nor/>
                        </m:rPr>
                        <a:rPr lang="pt-BR" sz="3600" i="1">
                          <a:latin typeface="Cambria Math" panose="02040503050406030204" pitchFamily="18" charset="0"/>
                          <a:cs typeface="Cambria Math" panose="02040503050406030204" pitchFamily="18" charset="0"/>
                        </a:rPr>
                        <m:t>ch</m:t>
                      </m:r>
                      <m:r>
                        <m:rPr>
                          <m:nor/>
                        </m:rPr>
                        <a:rPr lang="pt-BR" sz="3600" i="1">
                          <a:latin typeface="Cambria Math" panose="02040503050406030204" pitchFamily="18" charset="0"/>
                          <a:ea typeface="MS Mincho" charset="0"/>
                          <a:cs typeface="Cambria Math" panose="02040503050406030204" pitchFamily="18" charset="0"/>
                        </a:rPr>
                        <m:t>ấ</m:t>
                      </m:r>
                      <m:r>
                        <m:rPr>
                          <m:nor/>
                        </m:rPr>
                        <a:rPr lang="pt-BR" sz="3600" i="1">
                          <a:latin typeface="Cambria Math" panose="02040503050406030204" pitchFamily="18" charset="0"/>
                          <a:cs typeface="Cambria Math" panose="02040503050406030204" pitchFamily="18" charset="0"/>
                        </a:rPr>
                        <m:t>t</m:t>
                      </m:r>
                      <m:r>
                        <m:rPr>
                          <m:nor/>
                        </m:rPr>
                        <a:rPr lang="pt-BR" sz="3600" i="1">
                          <a:latin typeface="Cambria Math" panose="02040503050406030204" pitchFamily="18" charset="0"/>
                          <a:ea typeface="MS Mincho" charset="0"/>
                          <a:cs typeface="Cambria Math" panose="02040503050406030204" pitchFamily="18" charset="0"/>
                        </a:rPr>
                        <m:t> </m:t>
                      </m:r>
                      <m:r>
                        <m:rPr>
                          <m:nor/>
                        </m:rPr>
                        <a:rPr lang="pt-BR" sz="3600" i="1">
                          <a:latin typeface="Cambria Math" panose="02040503050406030204" pitchFamily="18" charset="0"/>
                          <a:cs typeface="Cambria Math" panose="02040503050406030204" pitchFamily="18" charset="0"/>
                        </a:rPr>
                        <m:t>r</m:t>
                      </m:r>
                      <m:r>
                        <m:rPr>
                          <m:nor/>
                        </m:rPr>
                        <a:rPr lang="pt-BR" sz="3600" i="1">
                          <a:latin typeface="Cambria Math" panose="02040503050406030204" pitchFamily="18" charset="0"/>
                          <a:ea typeface="MS Mincho" charset="0"/>
                          <a:cs typeface="Cambria Math" panose="02040503050406030204" pitchFamily="18" charset="0"/>
                        </a:rPr>
                        <m:t>ắ</m:t>
                      </m:r>
                      <m:r>
                        <m:rPr>
                          <m:nor/>
                        </m:rPr>
                        <a:rPr lang="pt-BR" sz="3600" i="1">
                          <a:latin typeface="Cambria Math" panose="02040503050406030204" pitchFamily="18" charset="0"/>
                          <a:cs typeface="Cambria Math" panose="02040503050406030204" pitchFamily="18" charset="0"/>
                        </a:rPr>
                        <m:t>n</m:t>
                      </m:r>
                      <m:r>
                        <m:rPr>
                          <m:nor/>
                        </m:rPr>
                        <a:rPr lang="en-US" sz="3600" b="0" i="1" smtClean="0">
                          <a:latin typeface="Cambria Math" panose="02040503050406030204" pitchFamily="18" charset="0"/>
                          <a:ea typeface="MS Mincho" charset="0"/>
                          <a:cs typeface="Cambria Math" panose="02040503050406030204" pitchFamily="18" charset="0"/>
                        </a:rPr>
                        <m:t>, </m:t>
                      </m:r>
                      <m:r>
                        <m:rPr>
                          <m:nor/>
                        </m:rPr>
                        <a:rPr lang="en-US" sz="3600" b="0" i="1" smtClean="0">
                          <a:latin typeface="Cambria Math" panose="02040503050406030204" pitchFamily="18" charset="0"/>
                          <a:cs typeface="Cambria Math" panose="02040503050406030204" pitchFamily="18" charset="0"/>
                        </a:rPr>
                        <m:t>l</m:t>
                      </m:r>
                      <m:r>
                        <m:rPr>
                          <m:nor/>
                        </m:rPr>
                        <a:rPr lang="vi-VN" altLang="en-US" sz="3600" b="0" i="1" smtClean="0">
                          <a:latin typeface="Cambria Math" panose="02040503050406030204" pitchFamily="18" charset="0"/>
                          <a:ea typeface="MS Mincho" charset="0"/>
                          <a:cs typeface="Cambria Math" panose="02040503050406030204" pitchFamily="18" charset="0"/>
                        </a:rPr>
                        <m:t>ỏ</m:t>
                      </m:r>
                      <m:r>
                        <m:rPr>
                          <m:nor/>
                        </m:rPr>
                        <a:rPr lang="en-US" sz="3600" b="0" i="1" smtClean="0">
                          <a:latin typeface="Cambria Math" panose="02040503050406030204" pitchFamily="18" charset="0"/>
                          <a:cs typeface="Cambria Math" panose="02040503050406030204" pitchFamily="18" charset="0"/>
                        </a:rPr>
                        <m:t>ng</m:t>
                      </m:r>
                      <m:r>
                        <m:rPr>
                          <m:nor/>
                        </m:rPr>
                        <a:rPr lang="en-US" sz="3600" b="0" i="1" smtClean="0">
                          <a:latin typeface="Cambria Math" panose="02040503050406030204" pitchFamily="18" charset="0"/>
                          <a:ea typeface="MS Mincho" charset="0"/>
                          <a:cs typeface="Cambria Math" panose="02040503050406030204" pitchFamily="18" charset="0"/>
                        </a:rPr>
                        <m:t> </m:t>
                      </m:r>
                      <m:r>
                        <m:rPr>
                          <m:nor/>
                        </m:rPr>
                        <a:rPr lang="en-US" sz="3600" b="0" i="1" smtClean="0">
                          <a:latin typeface="Cambria Math" panose="02040503050406030204" pitchFamily="18" charset="0"/>
                          <a:cs typeface="Cambria Math" panose="02040503050406030204" pitchFamily="18" charset="0"/>
                        </a:rPr>
                        <m:t>th</m:t>
                      </m:r>
                      <m:r>
                        <m:rPr>
                          <m:nor/>
                        </m:rPr>
                        <a:rPr lang="en-US" sz="3600" b="0" i="1" smtClean="0">
                          <a:latin typeface="Cambria Math" panose="02040503050406030204" pitchFamily="18" charset="0"/>
                          <a:ea typeface="MS Mincho" charset="0"/>
                          <a:cs typeface="Cambria Math" panose="02040503050406030204" pitchFamily="18" charset="0"/>
                        </a:rPr>
                        <m:t>ì </m:t>
                      </m:r>
                      <m:r>
                        <m:rPr>
                          <m:nor/>
                        </m:rPr>
                        <a:rPr lang="pt-BR" sz="3600" i="1">
                          <a:latin typeface="Cambria Math" panose="02040503050406030204" pitchFamily="18" charset="0"/>
                          <a:cs typeface="Cambria Math" panose="02040503050406030204" pitchFamily="18" charset="0"/>
                        </a:rPr>
                        <m:t>th</m:t>
                      </m:r>
                      <m:r>
                        <m:rPr>
                          <m:nor/>
                        </m:rPr>
                        <a:rPr lang="pt-BR" sz="3600" i="1">
                          <a:latin typeface="Cambria Math" panose="02040503050406030204" pitchFamily="18" charset="0"/>
                          <a:ea typeface="MS Mincho" charset="0"/>
                          <a:cs typeface="Cambria Math" panose="02040503050406030204" pitchFamily="18" charset="0"/>
                        </a:rPr>
                        <m:t>ể </m:t>
                      </m:r>
                      <m:r>
                        <m:rPr>
                          <m:nor/>
                        </m:rPr>
                        <a:rPr lang="pt-BR" sz="3600" i="1">
                          <a:latin typeface="Cambria Math" panose="02040503050406030204" pitchFamily="18" charset="0"/>
                          <a:cs typeface="Cambria Math" panose="02040503050406030204" pitchFamily="18" charset="0"/>
                        </a:rPr>
                        <m:t>t</m:t>
                      </m:r>
                      <m:r>
                        <m:rPr>
                          <m:nor/>
                        </m:rPr>
                        <a:rPr lang="pt-BR" sz="3600" i="1">
                          <a:latin typeface="Cambria Math" panose="02040503050406030204" pitchFamily="18" charset="0"/>
                          <a:ea typeface="MS Mincho" charset="0"/>
                          <a:cs typeface="Cambria Math" panose="02040503050406030204" pitchFamily="18" charset="0"/>
                        </a:rPr>
                        <m:t>í</m:t>
                      </m:r>
                      <m:r>
                        <m:rPr>
                          <m:nor/>
                        </m:rPr>
                        <a:rPr lang="pt-BR" sz="3600" i="1">
                          <a:latin typeface="Cambria Math" panose="02040503050406030204" pitchFamily="18" charset="0"/>
                          <a:cs typeface="Cambria Math" panose="02040503050406030204" pitchFamily="18" charset="0"/>
                        </a:rPr>
                        <m:t>ch</m:t>
                      </m:r>
                      <m:r>
                        <m:rPr>
                          <m:nor/>
                        </m:rPr>
                        <a:rPr lang="pt-BR" sz="3600" i="1">
                          <a:latin typeface="Cambria Math" panose="02040503050406030204" pitchFamily="18" charset="0"/>
                          <a:ea typeface="MS Mincho" charset="0"/>
                          <a:cs typeface="Cambria Math" panose="02040503050406030204" pitchFamily="18" charset="0"/>
                        </a:rPr>
                        <m:t> </m:t>
                      </m:r>
                      <m:r>
                        <m:rPr>
                          <m:nor/>
                        </m:rPr>
                        <a:rPr lang="pt-BR" sz="3600" i="1">
                          <a:latin typeface="Cambria Math" panose="02040503050406030204" pitchFamily="18" charset="0"/>
                          <a:cs typeface="Cambria Math" panose="02040503050406030204" pitchFamily="18" charset="0"/>
                        </a:rPr>
                        <m:t>s</m:t>
                      </m:r>
                      <m:r>
                        <m:rPr>
                          <m:nor/>
                        </m:rPr>
                        <a:rPr lang="pt-BR" sz="3600" i="1">
                          <a:latin typeface="Cambria Math" panose="02040503050406030204" pitchFamily="18" charset="0"/>
                          <a:ea typeface="MS Mincho" charset="0"/>
                          <a:cs typeface="Cambria Math" panose="02040503050406030204" pitchFamily="18" charset="0"/>
                        </a:rPr>
                        <m:t>ẽ </m:t>
                      </m:r>
                      <m:r>
                        <m:rPr>
                          <m:nor/>
                        </m:rPr>
                        <a:rPr lang="pt-BR" sz="3600" i="1">
                          <a:latin typeface="Cambria Math" panose="02040503050406030204" pitchFamily="18" charset="0"/>
                          <a:cs typeface="Cambria Math" panose="02040503050406030204" pitchFamily="18" charset="0"/>
                        </a:rPr>
                        <m:t>t</m:t>
                      </m:r>
                      <m:r>
                        <m:rPr>
                          <m:nor/>
                        </m:rPr>
                        <a:rPr lang="pt-BR" sz="3600" i="1">
                          <a:latin typeface="Cambria Math" panose="02040503050406030204" pitchFamily="18" charset="0"/>
                          <a:ea typeface="MS Mincho" charset="0"/>
                          <a:cs typeface="Cambria Math" panose="02040503050406030204" pitchFamily="18" charset="0"/>
                        </a:rPr>
                        <m:t>í</m:t>
                      </m:r>
                      <m:r>
                        <m:rPr>
                          <m:nor/>
                        </m:rPr>
                        <a:rPr lang="pt-BR" sz="3600" i="1">
                          <a:latin typeface="Cambria Math" panose="02040503050406030204" pitchFamily="18" charset="0"/>
                          <a:cs typeface="Cambria Math" panose="02040503050406030204" pitchFamily="18" charset="0"/>
                        </a:rPr>
                        <m:t>nh</m:t>
                      </m:r>
                      <m:r>
                        <m:rPr>
                          <m:nor/>
                        </m:rPr>
                        <a:rPr lang="pt-BR" sz="3600" i="1">
                          <a:latin typeface="Cambria Math" panose="02040503050406030204" pitchFamily="18" charset="0"/>
                          <a:ea typeface="MS Mincho" charset="0"/>
                          <a:cs typeface="Cambria Math" panose="02040503050406030204" pitchFamily="18" charset="0"/>
                        </a:rPr>
                        <m:t> </m:t>
                      </m:r>
                      <m:r>
                        <m:rPr>
                          <m:nor/>
                        </m:rPr>
                        <a:rPr lang="pt-BR" sz="3600" i="1">
                          <a:latin typeface="Cambria Math" panose="02040503050406030204" pitchFamily="18" charset="0"/>
                          <a:cs typeface="Cambria Math" panose="02040503050406030204" pitchFamily="18" charset="0"/>
                        </a:rPr>
                        <m:t>b</m:t>
                      </m:r>
                      <m:r>
                        <m:rPr>
                          <m:nor/>
                        </m:rPr>
                        <a:rPr lang="pt-BR" sz="3600" i="1">
                          <a:latin typeface="Cambria Math" panose="02040503050406030204" pitchFamily="18" charset="0"/>
                          <a:ea typeface="MS Mincho" charset="0"/>
                          <a:cs typeface="Cambria Math" panose="02040503050406030204" pitchFamily="18" charset="0"/>
                        </a:rPr>
                        <m:t>ằ</m:t>
                      </m:r>
                      <m:r>
                        <m:rPr>
                          <m:nor/>
                        </m:rPr>
                        <a:rPr lang="pt-BR" sz="3600" i="1">
                          <a:latin typeface="Cambria Math" panose="02040503050406030204" pitchFamily="18" charset="0"/>
                          <a:cs typeface="Cambria Math" panose="02040503050406030204" pitchFamily="18" charset="0"/>
                        </a:rPr>
                        <m:t>ng</m:t>
                      </m:r>
                      <m:r>
                        <m:rPr>
                          <m:nor/>
                        </m:rPr>
                        <a:rPr lang="pt-BR" sz="3600" i="1">
                          <a:latin typeface="Cambria Math" panose="02040503050406030204" pitchFamily="18" charset="0"/>
                          <a:ea typeface="MS Mincho" charset="0"/>
                          <a:cs typeface="Cambria Math" panose="02040503050406030204" pitchFamily="18" charset="0"/>
                        </a:rPr>
                        <m:t> </m:t>
                      </m:r>
                      <m:r>
                        <m:rPr>
                          <m:nor/>
                        </m:rPr>
                        <a:rPr lang="pt-BR" sz="3600" i="1">
                          <a:latin typeface="Cambria Math" panose="02040503050406030204" pitchFamily="18" charset="0"/>
                          <a:cs typeface="Cambria Math" panose="02040503050406030204" pitchFamily="18" charset="0"/>
                        </a:rPr>
                        <m:t>c</m:t>
                      </m:r>
                      <m:r>
                        <m:rPr>
                          <m:nor/>
                        </m:rPr>
                        <a:rPr lang="pt-BR" sz="3600" i="1">
                          <a:latin typeface="Cambria Math" panose="02040503050406030204" pitchFamily="18" charset="0"/>
                          <a:ea typeface="MS Mincho" charset="0"/>
                          <a:cs typeface="Cambria Math" panose="02040503050406030204" pitchFamily="18" charset="0"/>
                        </a:rPr>
                        <m:t>ô</m:t>
                      </m:r>
                      <m:r>
                        <m:rPr>
                          <m:nor/>
                        </m:rPr>
                        <a:rPr lang="pt-BR" sz="3600" i="1">
                          <a:latin typeface="Cambria Math" panose="02040503050406030204" pitchFamily="18" charset="0"/>
                          <a:cs typeface="Cambria Math" panose="02040503050406030204" pitchFamily="18" charset="0"/>
                        </a:rPr>
                        <m:t>ng</m:t>
                      </m:r>
                      <m:r>
                        <m:rPr>
                          <m:nor/>
                        </m:rPr>
                        <a:rPr lang="pt-BR" sz="3600" i="1">
                          <a:latin typeface="Cambria Math" panose="02040503050406030204" pitchFamily="18" charset="0"/>
                          <a:ea typeface="MS Mincho" charset="0"/>
                          <a:cs typeface="Cambria Math" panose="02040503050406030204" pitchFamily="18" charset="0"/>
                        </a:rPr>
                        <m:t> </m:t>
                      </m:r>
                      <m:r>
                        <m:rPr>
                          <m:nor/>
                        </m:rPr>
                        <a:rPr lang="pt-BR" sz="3600" i="1">
                          <a:latin typeface="Cambria Math" panose="02040503050406030204" pitchFamily="18" charset="0"/>
                          <a:cs typeface="Cambria Math" panose="02040503050406030204" pitchFamily="18" charset="0"/>
                        </a:rPr>
                        <m:t>th</m:t>
                      </m:r>
                      <m:r>
                        <m:rPr>
                          <m:nor/>
                        </m:rPr>
                        <a:rPr lang="pt-BR" sz="3600" i="1">
                          <a:latin typeface="Cambria Math" panose="02040503050406030204" pitchFamily="18" charset="0"/>
                          <a:ea typeface="MS Mincho" charset="0"/>
                          <a:cs typeface="Cambria Math" panose="02040503050406030204" pitchFamily="18" charset="0"/>
                        </a:rPr>
                        <m:t>ứ</m:t>
                      </m:r>
                      <m:r>
                        <m:rPr>
                          <m:nor/>
                        </m:rPr>
                        <a:rPr lang="pt-BR" sz="3600" i="1">
                          <a:latin typeface="Cambria Math" panose="02040503050406030204" pitchFamily="18" charset="0"/>
                          <a:cs typeface="Cambria Math" panose="02040503050406030204" pitchFamily="18" charset="0"/>
                        </a:rPr>
                        <m:t>c</m:t>
                      </m:r>
                      <m:r>
                        <m:rPr>
                          <m:nor/>
                        </m:rPr>
                        <a:rPr lang="pt-BR" sz="3600" i="1">
                          <a:latin typeface="Cambria Math" panose="02040503050406030204" pitchFamily="18" charset="0"/>
                          <a:ea typeface="MS Mincho" charset="0"/>
                          <a:cs typeface="Cambria Math" panose="02040503050406030204" pitchFamily="18" charset="0"/>
                        </a:rPr>
                        <m:t> </m:t>
                      </m:r>
                    </m:oMath>
                  </m:oMathPara>
                </a14:m>
                <a:endParaRPr kumimoji="0" lang="en-US" altLang="en-US" sz="3600" b="0"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p>
                <a:endParaRPr lang="en-US" sz="3600">
                  <a:latin typeface="Times New Roman" panose="02020603050405020304" pitchFamily="18" charset="0"/>
                  <a:cs typeface="Times New Roman" panose="02020603050405020304" pitchFamily="18" charset="0"/>
                </a:endParaRPr>
              </a:p>
            </p:txBody>
          </p:sp>
        </mc:Choice>
        <mc:Fallback>
          <p:sp>
            <p:nvSpPr>
              <p:cNvPr id="4" name="Text Box 3"/>
              <p:cNvSpPr txBox="1">
                <a:spLocks noRot="1" noChangeAspect="1" noMove="1" noResize="1" noEditPoints="1" noAdjustHandles="1" noChangeArrowheads="1" noChangeShapeType="1" noTextEdit="1"/>
              </p:cNvSpPr>
              <p:nvPr/>
            </p:nvSpPr>
            <p:spPr>
              <a:xfrm>
                <a:off x="579755" y="729615"/>
                <a:ext cx="11123295" cy="1179830"/>
              </a:xfrm>
              <a:prstGeom prst="rect">
                <a:avLst/>
              </a:prstGeom>
              <a:blipFill rotWithShape="1">
                <a:blip r:embed="rId4"/>
                <a:stretch>
                  <a:fillRect/>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xEl>
                                              <p:pRg st="5" end="5"/>
                                            </p:txEl>
                                          </p:spTgt>
                                        </p:tgtEl>
                                        <p:attrNameLst>
                                          <p:attrName>style.visibility</p:attrName>
                                        </p:attrNameLst>
                                      </p:cBhvr>
                                      <p:to>
                                        <p:strVal val="visible"/>
                                      </p:to>
                                    </p:set>
                                    <p:animEffect transition="in" filter="fade">
                                      <p:cBhvr>
                                        <p:cTn id="7" dur="500"/>
                                        <p:tgtEl>
                                          <p:spTgt spid="14">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4">
                                            <p:txEl>
                                              <p:pRg st="6" end="6"/>
                                            </p:txEl>
                                          </p:spTgt>
                                        </p:tgtEl>
                                        <p:attrNameLst>
                                          <p:attrName>style.visibility</p:attrName>
                                        </p:attrNameLst>
                                      </p:cBhvr>
                                      <p:to>
                                        <p:strVal val="visible"/>
                                      </p:to>
                                    </p:set>
                                    <p:animEffect transition="in" filter="fade">
                                      <p:cBhvr>
                                        <p:cTn id="10" dur="500"/>
                                        <p:tgtEl>
                                          <p:spTgt spid="14">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xEl>
                                              <p:pRg st="7" end="7"/>
                                            </p:txEl>
                                          </p:spTgt>
                                        </p:tgtEl>
                                        <p:attrNameLst>
                                          <p:attrName>style.visibility</p:attrName>
                                        </p:attrNameLst>
                                      </p:cBhvr>
                                      <p:to>
                                        <p:strVal val="visible"/>
                                      </p:to>
                                    </p:set>
                                    <p:animEffect transition="in" filter="fade">
                                      <p:cBhvr>
                                        <p:cTn id="13" dur="500"/>
                                        <p:tgtEl>
                                          <p:spTgt spid="14">
                                            <p:txEl>
                                              <p:pRg st="7" end="7"/>
                                            </p:txEl>
                                          </p:spTgt>
                                        </p:tgtEl>
                                      </p:cBhvr>
                                    </p:animEffec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xEl>
                                              <p:pRg st="9" end="9"/>
                                            </p:txEl>
                                          </p:spTgt>
                                        </p:tgtEl>
                                        <p:attrNameLst>
                                          <p:attrName>style.visibility</p:attrName>
                                        </p:attrNameLst>
                                      </p:cBhvr>
                                      <p:to>
                                        <p:strVal val="visible"/>
                                      </p:to>
                                    </p:set>
                                    <p:animEffect transition="in" filter="fade">
                                      <p:cBhvr>
                                        <p:cTn id="20" dur="500"/>
                                        <p:tgtEl>
                                          <p:spTgt spid="14">
                                            <p:txEl>
                                              <p:pRg st="9" end="9"/>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
                                            <p:txEl>
                                              <p:pRg st="10" end="10"/>
                                            </p:txEl>
                                          </p:spTgt>
                                        </p:tgtEl>
                                        <p:attrNameLst>
                                          <p:attrName>style.visibility</p:attrName>
                                        </p:attrNameLst>
                                      </p:cBhvr>
                                      <p:to>
                                        <p:strVal val="visible"/>
                                      </p:to>
                                    </p:set>
                                    <p:animEffect transition="in" filter="fade">
                                      <p:cBhvr>
                                        <p:cTn id="25"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2669786" y="2925957"/>
            <a:ext cx="6878614" cy="878430"/>
            <a:chOff x="-282180" y="3354661"/>
            <a:chExt cx="5669780" cy="724056"/>
          </a:xfrm>
        </p:grpSpPr>
        <p:sp>
          <p:nvSpPr>
            <p:cNvPr id="20" name="文本框 19"/>
            <p:cNvSpPr txBox="1"/>
            <p:nvPr/>
          </p:nvSpPr>
          <p:spPr>
            <a:xfrm>
              <a:off x="-282180" y="3354661"/>
              <a:ext cx="5669780"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Microsoft YaHei" panose="020B0503020204020204" pitchFamily="34" charset="-122"/>
                  <a:cs typeface="Arial" panose="020B0604020202020204" pitchFamily="34" charset="0"/>
                </a:rPr>
                <a:t>TỈ KHỐI CỦA CHẤT KHÍ</a:t>
              </a:r>
              <a:endParaRPr lang="zh-CN" altLang="en-US" sz="4800" dirty="0">
                <a:solidFill>
                  <a:srgbClr val="33909B"/>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Microsoft YaHei" panose="020B0503020204020204" pitchFamily="34" charset="-122"/>
                <a:ea typeface="Microsoft YaHei" panose="020B0503020204020204" pitchFamily="34" charset="-122"/>
              </a:endParaRPr>
            </a:p>
          </p:txBody>
        </p:sp>
      </p:grpSp>
      <p:sp>
        <p:nvSpPr>
          <p:cNvPr id="22" name="MH_Number_1"/>
          <p:cNvSpPr/>
          <p:nvPr>
            <p:custDataLst>
              <p:tags r:id="rId6"/>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vi-VN" altLang="en-US" sz="60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VI</a:t>
            </a:r>
            <a:endParaRPr lang="vi-VN" altLang="en-US" sz="60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5838" t="12471" r="17806" b="17187"/>
          <a:stretch>
            <a:fillRect/>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000">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000">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000">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000">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000">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000">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000">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000">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9" name="Group 8"/>
          <p:cNvGrpSpPr/>
          <p:nvPr/>
        </p:nvGrpSpPr>
        <p:grpSpPr>
          <a:xfrm>
            <a:off x="2798618" y="2244436"/>
            <a:ext cx="1759527" cy="3477491"/>
            <a:chOff x="2798618" y="2244436"/>
            <a:chExt cx="1759527" cy="3477491"/>
          </a:xfrm>
        </p:grpSpPr>
        <p:pic>
          <p:nvPicPr>
            <p:cNvPr id="18438"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29900" t="8890" r="26883" b="5696"/>
            <a:stretch>
              <a:fillRect/>
            </a:stretch>
          </p:blipFill>
          <p:spPr bwMode="auto">
            <a:xfrm>
              <a:off x="2798618" y="2244436"/>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172182" y="2638191"/>
              <a:ext cx="856325"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H</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grpSp>
        <p:nvGrpSpPr>
          <p:cNvPr id="12" name="Group 11"/>
          <p:cNvGrpSpPr/>
          <p:nvPr/>
        </p:nvGrpSpPr>
        <p:grpSpPr>
          <a:xfrm>
            <a:off x="7051170" y="2244436"/>
            <a:ext cx="1759527" cy="3477491"/>
            <a:chOff x="7051170" y="2105891"/>
            <a:chExt cx="1759527" cy="3477491"/>
          </a:xfrm>
        </p:grpSpPr>
        <p:pic>
          <p:nvPicPr>
            <p:cNvPr id="3" name="Picture 6"/>
            <p:cNvPicPr>
              <a:picLocks noChangeAspect="1" noChangeArrowheads="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l="29900" t="8890" r="26883" b="5696"/>
            <a:stretch>
              <a:fillRect/>
            </a:stretch>
          </p:blipFill>
          <p:spPr bwMode="auto">
            <a:xfrm>
              <a:off x="7051170" y="2105891"/>
              <a:ext cx="1759527" cy="347749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487542" y="2506464"/>
              <a:ext cx="886782" cy="923330"/>
            </a:xfrm>
            <a:prstGeom prst="rect">
              <a:avLst/>
            </a:prstGeom>
            <a:noFill/>
          </p:spPr>
          <p:txBody>
            <a:bodyPr wrap="none" lIns="91440" tIns="45720" rIns="91440" bIns="45720">
              <a:spAutoFit/>
            </a:bodyPr>
            <a:lstStyle/>
            <a:p>
              <a:pPr algn="ctr"/>
              <a:r>
                <a:rPr lang="en-US" sz="5400" b="1" cap="none" spc="0">
                  <a:ln w="12700">
                    <a:solidFill>
                      <a:schemeClr val="accent1"/>
                    </a:solidFill>
                    <a:prstDash val="solid"/>
                  </a:ln>
                  <a:solidFill>
                    <a:srgbClr val="FEF303"/>
                  </a:solidFill>
                  <a:effectLst>
                    <a:outerShdw dist="38100" dir="2640000" algn="bl" rotWithShape="0">
                      <a:schemeClr val="accent1"/>
                    </a:outerShdw>
                  </a:effectLst>
                </a:rPr>
                <a:t>O</a:t>
              </a:r>
              <a:r>
                <a:rPr lang="en-US" sz="5400" b="1" cap="none" spc="0" baseline="-25000">
                  <a:ln w="12700">
                    <a:solidFill>
                      <a:schemeClr val="accent1"/>
                    </a:solidFill>
                    <a:prstDash val="solid"/>
                  </a:ln>
                  <a:solidFill>
                    <a:srgbClr val="FEF303"/>
                  </a:solidFill>
                  <a:effectLst>
                    <a:outerShdw dist="38100" dir="2640000" algn="bl" rotWithShape="0">
                      <a:schemeClr val="accent1"/>
                    </a:outerShdw>
                  </a:effectLst>
                </a:rPr>
                <a:t>2</a:t>
              </a:r>
              <a:endParaRPr lang="en-US" sz="5400" b="1" cap="none" spc="0">
                <a:ln w="12700">
                  <a:solidFill>
                    <a:schemeClr val="accent1"/>
                  </a:solidFill>
                  <a:prstDash val="solid"/>
                </a:ln>
                <a:solidFill>
                  <a:srgbClr val="FEF303"/>
                </a:solidFill>
                <a:effectLst>
                  <a:outerShdw dist="38100" dir="2640000" algn="bl" rotWithShape="0">
                    <a:schemeClr val="accent1"/>
                  </a:outerShdw>
                </a:effectLst>
              </a:endParaRPr>
            </a:p>
          </p:txBody>
        </p:sp>
      </p:grpSp>
      <p:sp>
        <p:nvSpPr>
          <p:cNvPr id="14" name="TextBox 13"/>
          <p:cNvSpPr txBox="1"/>
          <p:nvPr/>
        </p:nvSpPr>
        <p:spPr>
          <a:xfrm>
            <a:off x="558822" y="477785"/>
            <a:ext cx="11281243" cy="1452642"/>
          </a:xfrm>
          <a:prstGeom prst="rect">
            <a:avLst/>
          </a:prstGeom>
          <a:noFill/>
        </p:spPr>
        <p:txBody>
          <a:bodyPr wrap="square">
            <a:spAutoFit/>
          </a:bodyPr>
          <a:lstStyle/>
          <a:p>
            <a:pPr marL="0" marR="0" algn="just">
              <a:lnSpc>
                <a:spcPct val="107000"/>
              </a:lnSpc>
              <a:spcBef>
                <a:spcPts val="0"/>
              </a:spcBef>
              <a:spcAft>
                <a:spcPts val="0"/>
              </a:spcAft>
            </a:pPr>
            <a:r>
              <a:rPr lang="nl-NL" sz="2800">
                <a:effectLst/>
                <a:latin typeface="Times New Roman" panose="02020603050405020304" pitchFamily="18" charset="0"/>
                <a:ea typeface="Calibri" panose="020F0502020204030204" pitchFamily="34" charset="0"/>
                <a:cs typeface="Times New Roman" panose="02020603050405020304" pitchFamily="18" charset="0"/>
              </a:rPr>
              <a:t>Hai quả bóng có thể tích như nhau (một quả bơm khí Hydrogen và 1 quả bơm khí Oxygen).</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nl-NL" sz="2800" b="1" i="1">
                <a:effectLst/>
                <a:latin typeface="Times New Roman" panose="02020603050405020304" pitchFamily="18" charset="0"/>
                <a:ea typeface="Calibri" panose="020F0502020204030204" pitchFamily="34" charset="0"/>
                <a:cs typeface="Times New Roman" panose="02020603050405020304" pitchFamily="18" charset="0"/>
              </a:rPr>
              <a:t>? Các em hãy cho biết điều gì sẽ xảy ra nếu thả tay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p:cNvSpPr txBox="1"/>
          <p:nvPr/>
        </p:nvSpPr>
        <p:spPr>
          <a:xfrm>
            <a:off x="859982" y="2714643"/>
            <a:ext cx="10678922" cy="1120243"/>
          </a:xfrm>
          <a:prstGeom prst="rect">
            <a:avLst/>
          </a:prstGeom>
          <a:noFill/>
        </p:spPr>
        <p:txBody>
          <a:bodyPr wrap="square">
            <a:spAutoFit/>
          </a:bodyPr>
          <a:lstStyle/>
          <a:p>
            <a:pPr marL="0" marR="0" indent="457200" algn="just">
              <a:lnSpc>
                <a:spcPct val="107000"/>
              </a:lnSpc>
              <a:spcBef>
                <a:spcPts val="0"/>
              </a:spcBef>
              <a:spcAft>
                <a:spcPts val="300"/>
              </a:spcAft>
            </a:pPr>
            <a:r>
              <a:rPr lang="nl-NL" sz="32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Như vậy trong cùng 1 điều kiện, những thể tích bằng nhau của các chất khí khác nhau thì nặng nhẹ khác nhau.</a:t>
            </a:r>
            <a:endParaRPr lang="en-US" sz="2400" b="1">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13 0.20019 L 0.0013 0.20019 C -0.00196 0.20736 -0.01225 0.22564 -0.01264 0.23814 C -0.01277 0.24601 -0.01212 0.25434 -0.01042 0.26198 C -0.00873 0.26962 0.00468 0.29114 0.00664 0.2953 C 0.00872 0.2997 0.01054 0.30456 0.01198 0.30942 C 0.01653 0.32446 0.0164 0.32516 0.01849 0.3365 C 0.01797 0.3402 0.01862 0.3446 0.01732 0.34761 C 0.01172 0.36057 0.00664 0.36196 0.00026 0.37144 C -0.00261 0.37561 -0.00352 0.37908 -0.00508 0.38417 C -0.00339 0.39112 -0.00235 0.39829 0.00026 0.40477 C 0.00143 0.40778 0.00468 0.40801 0.0056 0.41125 C 0.00651 0.41449 0.0026 0.42421 0.00234 0.42699 C 0.00182 0.4337 0.00234 0.44064 0.00234 0.44758 L 0.00234 0.44782 L 0.00234 0.48901 " pathEditMode="relative" rAng="0" ptsTypes="AAAAAAAAAAAAAAAA">
                                      <p:cBhvr>
                                        <p:cTn id="10" dur="2000" fill="hold"/>
                                        <p:tgtEl>
                                          <p:spTgt spid="12"/>
                                        </p:tgtEl>
                                        <p:attrNameLst>
                                          <p:attrName>ppt_x</p:attrName>
                                          <p:attrName>ppt_y</p:attrName>
                                        </p:attrNameLst>
                                      </p:cBhvr>
                                      <p:rCtr x="156" y="14441"/>
                                    </p:animMotion>
                                  </p:childTnLst>
                                </p:cTn>
                              </p:par>
                              <p:par>
                                <p:cTn id="11" presetID="0" presetClass="path" presetSubtype="0" accel="50000" decel="50000" fill="hold" nodeType="withEffect">
                                  <p:stCondLst>
                                    <p:cond delay="0"/>
                                  </p:stCondLst>
                                  <p:childTnLst>
                                    <p:animMotion origin="layout" path="M 0.003 -0.28442 L 0.003 -0.28419 C -0.00247 -0.29414 -0.01224 -0.31011 -0.01367 -0.32029 C -0.01471 -0.32747 -0.01419 -0.33464 -0.0125 -0.34158 C -0.01224 -0.3432 -0.00976 -0.34436 -0.00781 -0.34506 C -0.00377 -0.34691 0.00091 -0.34806 0.00534 -0.34922 C 0.01693 -0.35269 0.01954 -0.35292 0.03165 -0.35547 C 0.03113 -0.35825 0.03217 -0.36126 0.03034 -0.3638 C 0.02735 -0.3682 0.02149 -0.37167 0.01732 -0.3756 C 0.01394 -0.37861 0.01094 -0.38185 0.00769 -0.38509 C 0.00287 -0.39921 0.00534 -0.38972 0.00534 -0.41402 L 0.00534 -0.41402 L 0.00899 -0.41472 " pathEditMode="relative" rAng="0" ptsTypes="AAAAAAAAAAAAA">
                                      <p:cBhvr>
                                        <p:cTn id="12" dur="2000" fill="hold"/>
                                        <p:tgtEl>
                                          <p:spTgt spid="9"/>
                                        </p:tgtEl>
                                        <p:attrNameLst>
                                          <p:attrName>ppt_x</p:attrName>
                                          <p:attrName>ppt_y</p:attrName>
                                        </p:attrNameLst>
                                      </p:cBhvr>
                                      <p:rCtr x="560" y="-6503"/>
                                    </p:animMotion>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568166" y="1151467"/>
            <a:ext cx="11054080" cy="2891558"/>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62660" y="1767039"/>
            <a:ext cx="10528300" cy="1380378"/>
          </a:xfrm>
          <a:prstGeom prst="rect">
            <a:avLst/>
          </a:prstGeom>
          <a:noFill/>
        </p:spPr>
        <p:txBody>
          <a:bodyPr wrap="square">
            <a:spAutoFit/>
          </a:bodyPr>
          <a:lstStyle/>
          <a:p>
            <a:pPr marR="45720" algn="just" fontAlgn="base">
              <a:lnSpc>
                <a:spcPct val="107000"/>
              </a:lnSpc>
            </a:pPr>
            <a:r>
              <a:rPr lang="nl-NL" sz="4000" i="1"/>
              <a:t>Để xác định khí A nặng hay nhẹ hơn khí B bao nhiêu lần, ta dựa vào cơ sở khoa học nào ?</a:t>
            </a:r>
            <a:endParaRPr lang="en-US" sz="5400" b="1">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0438" y="4867413"/>
            <a:ext cx="2043228" cy="20432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467360" y="1290320"/>
            <a:ext cx="11154886" cy="3100374"/>
          </a:xfrm>
          <a:prstGeom prst="wedgeRoundRectCallout">
            <a:avLst>
              <a:gd name="adj1" fmla="val -23223"/>
              <a:gd name="adj2" fmla="val 69496"/>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831056" y="1665439"/>
            <a:ext cx="10528300" cy="2061210"/>
          </a:xfrm>
          <a:prstGeom prst="rect">
            <a:avLst/>
          </a:prstGeom>
          <a:noFill/>
        </p:spPr>
        <p:txBody>
          <a:bodyPr wrap="square">
            <a:spAutoFit/>
          </a:bodyPr>
          <a:lstStyle/>
          <a:p>
            <a:r>
              <a:rPr lang="nl-NL" sz="3200" i="1"/>
              <a:t>Để xác định khí A nặng hay nhẹ hơn khí B bao nhiêu lần, ta dựa vào </a:t>
            </a:r>
            <a:r>
              <a:rPr lang="nl-NL" sz="3200" b="1" i="1"/>
              <a:t>tỉ số giữa khối lượng mol của khí A (M</a:t>
            </a:r>
            <a:r>
              <a:rPr lang="nl-NL" sz="3200" b="1" i="1" baseline="-25000"/>
              <a:t>A</a:t>
            </a:r>
            <a:r>
              <a:rPr lang="nl-NL" sz="3200" b="1" i="1"/>
              <a:t>) và khối lượng mol của khí B (M</a:t>
            </a:r>
            <a:r>
              <a:rPr lang="vi-VN" altLang="nl-NL" sz="3200" b="1" i="1" baseline="-25000"/>
              <a:t>B</a:t>
            </a:r>
            <a:r>
              <a:rPr lang="nl-NL" sz="3200" b="1" i="1"/>
              <a:t>)</a:t>
            </a:r>
            <a:r>
              <a:rPr lang="nl-NL" sz="3200" i="1"/>
              <a:t>. </a:t>
            </a:r>
            <a:endParaRPr lang="nl-NL" sz="3200" i="1"/>
          </a:p>
          <a:p>
            <a:r>
              <a:rPr lang="nl-NL" sz="3200" i="1"/>
              <a:t>Tỉ số này được gọi là </a:t>
            </a:r>
            <a:r>
              <a:rPr lang="nl-NL" sz="3200" b="1" i="1">
                <a:solidFill>
                  <a:srgbClr val="FF0000"/>
                </a:solidFill>
              </a:rPr>
              <a:t>tỉ khối của khí A đối với khí B</a:t>
            </a:r>
            <a:r>
              <a:rPr lang="nl-NL" sz="3200" i="1"/>
              <a:t>.</a:t>
            </a:r>
            <a:endParaRPr lang="en-US" sz="3200"/>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568166" y="1162756"/>
            <a:ext cx="11054080" cy="2880269"/>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rot="10800000" flipV="1">
            <a:off x="1370497" y="1513736"/>
            <a:ext cx="9839369" cy="646331"/>
          </a:xfrm>
          <a:prstGeom prst="rect">
            <a:avLst/>
          </a:prstGeom>
          <a:noFill/>
        </p:spPr>
        <p:txBody>
          <a:bodyPr wrap="square">
            <a:spAutoFit/>
          </a:bodyPr>
          <a:lstStyle/>
          <a:p>
            <a:r>
              <a:rPr lang="nl-NL" sz="3600" i="1"/>
              <a:t>Viết CT tính tỉ khối của chất khí A đối với khí B?</a:t>
            </a:r>
            <a:endParaRPr lang="en-US" sz="3600"/>
          </a:p>
        </p:txBody>
      </p:sp>
      <mc:AlternateContent xmlns:mc="http://schemas.openxmlformats.org/markup-compatibility/2006">
        <mc:Choice xmlns:a14="http://schemas.microsoft.com/office/drawing/2010/main" Requires="a14">
          <p:sp>
            <p:nvSpPr>
              <p:cNvPr id="6" name="TextBox 5"/>
              <p:cNvSpPr txBox="1"/>
              <p:nvPr/>
            </p:nvSpPr>
            <p:spPr>
              <a:xfrm>
                <a:off x="3860006" y="2402854"/>
                <a:ext cx="3831771" cy="1460593"/>
              </a:xfrm>
              <a:prstGeom prst="rect">
                <a:avLst/>
              </a:prstGeom>
              <a:noFill/>
            </p:spPr>
            <p:txBody>
              <a:bodyPr wrap="square">
                <a:spAutoFit/>
              </a:bodyPr>
              <a:lstStyle/>
              <a:p>
                <a:pPr marL="0" marR="0">
                  <a:lnSpc>
                    <a:spcPct val="107000"/>
                  </a:lnSpc>
                  <a:spcBef>
                    <a:spcPts val="0"/>
                  </a:spcBef>
                  <a:spcAft>
                    <a:spcPts val="800"/>
                  </a:spcAft>
                </a:pP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d</a:t>
                </a:r>
                <a:r>
                  <a:rPr lang="en-US" sz="5400" baseline="-250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 /B </a:t>
                </a:r>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14:m>
                  <m:oMath xmlns:m="http://schemas.openxmlformats.org/officeDocument/2006/math">
                    <m:f>
                      <m:f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5400" i="1">
                                <a:solidFill>
                                  <a:srgbClr val="FF0000"/>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5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3860006" y="2402854"/>
                <a:ext cx="3831771" cy="1460593"/>
              </a:xfrm>
              <a:prstGeom prst="rect">
                <a:avLst/>
              </a:prstGeom>
              <a:blipFill rotWithShape="1">
                <a:blip r:embed="rId3"/>
                <a:stretch>
                  <a:fillRect l="-12" t="-1" r="1" b="-4079"/>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32" presetClass="emph" presetSubtype="0" fill="hold" nodeType="withEffect">
                                  <p:stCondLst>
                                    <p:cond delay="0"/>
                                  </p:stCondLst>
                                  <p:childTnLst>
                                    <p:animRot by="120000">
                                      <p:cBhvr>
                                        <p:cTn id="12" dur="100" fill="hold">
                                          <p:stCondLst>
                                            <p:cond delay="0"/>
                                          </p:stCondLst>
                                        </p:cTn>
                                        <p:tgtEl>
                                          <p:spTgt spid="6146"/>
                                        </p:tgtEl>
                                        <p:attrNameLst>
                                          <p:attrName>r</p:attrName>
                                        </p:attrNameLst>
                                      </p:cBhvr>
                                    </p:animRot>
                                    <p:animRot by="-240000">
                                      <p:cBhvr>
                                        <p:cTn id="13" dur="200" fill="hold">
                                          <p:stCondLst>
                                            <p:cond delay="200"/>
                                          </p:stCondLst>
                                        </p:cTn>
                                        <p:tgtEl>
                                          <p:spTgt spid="6146"/>
                                        </p:tgtEl>
                                        <p:attrNameLst>
                                          <p:attrName>r</p:attrName>
                                        </p:attrNameLst>
                                      </p:cBhvr>
                                    </p:animRot>
                                    <p:animRot by="240000">
                                      <p:cBhvr>
                                        <p:cTn id="14" dur="200" fill="hold">
                                          <p:stCondLst>
                                            <p:cond delay="400"/>
                                          </p:stCondLst>
                                        </p:cTn>
                                        <p:tgtEl>
                                          <p:spTgt spid="6146"/>
                                        </p:tgtEl>
                                        <p:attrNameLst>
                                          <p:attrName>r</p:attrName>
                                        </p:attrNameLst>
                                      </p:cBhvr>
                                    </p:animRot>
                                    <p:animRot by="-240000">
                                      <p:cBhvr>
                                        <p:cTn id="15" dur="200" fill="hold">
                                          <p:stCondLst>
                                            <p:cond delay="600"/>
                                          </p:stCondLst>
                                        </p:cTn>
                                        <p:tgtEl>
                                          <p:spTgt spid="6146"/>
                                        </p:tgtEl>
                                        <p:attrNameLst>
                                          <p:attrName>r</p:attrName>
                                        </p:attrNameLst>
                                      </p:cBhvr>
                                    </p:animRot>
                                    <p:animRot by="120000">
                                      <p:cBhvr>
                                        <p:cTn id="16" dur="200" fill="hold">
                                          <p:stCondLst>
                                            <p:cond delay="800"/>
                                          </p:stCondLst>
                                        </p:cTn>
                                        <p:tgtEl>
                                          <p:spTgt spid="614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1240"/>
            <a:ext cx="12184063" cy="685710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13" name="MH_Number_1"/>
          <p:cNvSpPr/>
          <p:nvPr>
            <p:custDataLst>
              <p:tags r:id="rId5"/>
            </p:custDataLst>
          </p:nvPr>
        </p:nvSpPr>
        <p:spPr>
          <a:xfrm>
            <a:off x="5096949" y="636018"/>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rPr>
              <a:t>Mục lục</a:t>
            </a:r>
            <a:endParaRPr lang="en-US" altLang="zh-CN" sz="4400" noProof="1">
              <a:solidFill>
                <a:schemeClr val="bg1"/>
              </a:solidFill>
              <a:latin typeface="Arial" panose="020B0604020202020204" pitchFamily="34" charset="0"/>
              <a:ea typeface="MStiffHei PRC UltraBold" panose="00000500000000000000" pitchFamily="2" charset="-122"/>
              <a:cs typeface="Arial" panose="020B0604020202020204" pitchFamily="34" charset="0"/>
              <a:sym typeface="Arial" panose="020B0604020202020204" pitchFamily="34" charset="0"/>
            </a:endParaRPr>
          </a:p>
        </p:txBody>
      </p:sp>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882444">
            <a:off x="4489459" y="567707"/>
            <a:ext cx="1504759" cy="2149654"/>
          </a:xfrm>
          <a:prstGeom prst="rect">
            <a:avLst/>
          </a:prstGeom>
        </p:spPr>
      </p:pic>
      <p:pic>
        <p:nvPicPr>
          <p:cNvPr id="35" name="图片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71826" y="1299769"/>
            <a:ext cx="2491098" cy="3522569"/>
          </a:xfrm>
          <a:prstGeom prst="rect">
            <a:avLst/>
          </a:prstGeom>
        </p:spPr>
      </p:pic>
      <p:sp>
        <p:nvSpPr>
          <p:cNvPr id="36" name="MH_Number_1"/>
          <p:cNvSpPr/>
          <p:nvPr>
            <p:custDataLst>
              <p:tags r:id="rId8"/>
            </p:custDataLst>
          </p:nvPr>
        </p:nvSpPr>
        <p:spPr>
          <a:xfrm>
            <a:off x="5086306" y="2836574"/>
            <a:ext cx="495180" cy="497252"/>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I</a:t>
            </a:r>
            <a:endParaRPr lang="zh-CN" altLang="en-US"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37" name="MH_Entry_1"/>
          <p:cNvSpPr/>
          <p:nvPr>
            <p:custDataLst>
              <p:tags r:id="rId9"/>
            </p:custDataLst>
          </p:nvPr>
        </p:nvSpPr>
        <p:spPr>
          <a:xfrm>
            <a:off x="5673725" y="2878455"/>
            <a:ext cx="4064635" cy="4305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eaLnBrk="1" hangingPunct="1">
              <a:defRPr/>
            </a:pPr>
            <a:r>
              <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Khái niệm </a:t>
            </a:r>
            <a:r>
              <a:rPr lang="en-US" altLang="zh-CN"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Mol</a:t>
            </a:r>
            <a:endParaRPr lang="zh-C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20" name="MH_Number_2"/>
          <p:cNvSpPr/>
          <p:nvPr>
            <p:custDataLst>
              <p:tags r:id="rId10"/>
            </p:custDataLst>
          </p:nvPr>
        </p:nvSpPr>
        <p:spPr>
          <a:xfrm>
            <a:off x="5086306" y="3497618"/>
            <a:ext cx="495180" cy="49518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II</a:t>
            </a:r>
            <a:endParaRPr lang="zh-CN" altLang="en-US"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21" name="MH_Entry_2"/>
          <p:cNvSpPr/>
          <p:nvPr>
            <p:custDataLst>
              <p:tags r:id="rId11"/>
            </p:custDataLst>
          </p:nvPr>
        </p:nvSpPr>
        <p:spPr>
          <a:xfrm>
            <a:off x="5673553" y="3539542"/>
            <a:ext cx="3450603" cy="4305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Khối lượng Mol</a:t>
            </a:r>
            <a:endPar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endParaRPr>
          </a:p>
        </p:txBody>
      </p:sp>
      <p:pic>
        <p:nvPicPr>
          <p:cNvPr id="2" name="Picture 2"/>
          <p:cNvPicPr>
            <a:picLocks noChangeAspect="1" noChangeArrowheads="1"/>
          </p:cNvPicPr>
          <p:nvPr/>
        </p:nvPicPr>
        <p:blipFill rotWithShape="1">
          <a:blip r:embed="rId12">
            <a:extLst>
              <a:ext uri="{28A0092B-C50C-407E-A947-70E740481C1C}">
                <a14:useLocalDpi xmlns:a14="http://schemas.microsoft.com/office/drawing/2010/main" val="0"/>
              </a:ext>
            </a:extLst>
          </a:blip>
          <a:srcRect l="15838" t="12471" r="17806" b="17187"/>
          <a:stretch>
            <a:fillRect/>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
        <p:nvSpPr>
          <p:cNvPr id="4" name="MH_Number_2"/>
          <p:cNvSpPr/>
          <p:nvPr>
            <p:custDataLst>
              <p:tags r:id="rId13"/>
            </p:custDataLst>
          </p:nvPr>
        </p:nvSpPr>
        <p:spPr>
          <a:xfrm>
            <a:off x="3679825" y="4150360"/>
            <a:ext cx="674370" cy="49530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eaLnBrk="1" hangingPunct="1">
              <a:defRPr/>
            </a:pPr>
            <a:r>
              <a:rPr lang="en-US" altLang="zh-CN"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II</a:t>
            </a:r>
            <a:r>
              <a:rPr lang="vi-VN" altLang="en-US"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I</a:t>
            </a:r>
            <a:endParaRPr lang="vi-VN" altLang="en-US"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6" name="MH_Entry_2"/>
          <p:cNvSpPr/>
          <p:nvPr>
            <p:custDataLst>
              <p:tags r:id="rId14"/>
            </p:custDataLst>
          </p:nvPr>
        </p:nvSpPr>
        <p:spPr>
          <a:xfrm>
            <a:off x="4461510" y="3976688"/>
            <a:ext cx="5431790" cy="86169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p>
            <a:pPr lvl="0">
              <a:defRPr/>
            </a:pPr>
            <a:r>
              <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Chuyển đổi giữa số Mol và Khối lượng</a:t>
            </a:r>
            <a:endPar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7" name="MH_Number_2"/>
          <p:cNvSpPr/>
          <p:nvPr>
            <p:custDataLst>
              <p:tags r:id="rId15"/>
            </p:custDataLst>
          </p:nvPr>
        </p:nvSpPr>
        <p:spPr>
          <a:xfrm>
            <a:off x="3307080" y="4822190"/>
            <a:ext cx="911860" cy="49530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I</a:t>
            </a:r>
            <a:r>
              <a:rPr lang="vi-VN" altLang="en-US"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V</a:t>
            </a:r>
            <a:endParaRPr lang="vi-VN" altLang="en-US"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9" name="MH_Entry_2"/>
          <p:cNvSpPr/>
          <p:nvPr>
            <p:custDataLst>
              <p:tags r:id="rId16"/>
            </p:custDataLst>
          </p:nvPr>
        </p:nvSpPr>
        <p:spPr>
          <a:xfrm>
            <a:off x="4311015" y="4864100"/>
            <a:ext cx="4559935" cy="4305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en-US" altLang="zh-CN"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T</a:t>
            </a:r>
            <a:r>
              <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hể tích Mol</a:t>
            </a:r>
            <a:r>
              <a:rPr lang="en-US" altLang="zh-CN"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 chất khí</a:t>
            </a:r>
            <a:endParaRPr lang="zh-C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10" name="MH_Number_2"/>
          <p:cNvSpPr/>
          <p:nvPr>
            <p:custDataLst>
              <p:tags r:id="rId17"/>
            </p:custDataLst>
          </p:nvPr>
        </p:nvSpPr>
        <p:spPr>
          <a:xfrm>
            <a:off x="3516630" y="5452110"/>
            <a:ext cx="702310" cy="49276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vi-VN" altLang="zh-CN"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V</a:t>
            </a:r>
            <a:endParaRPr lang="vi-VN" altLang="zh-CN"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11" name="MH_Entry_2"/>
          <p:cNvSpPr/>
          <p:nvPr>
            <p:custDataLst>
              <p:tags r:id="rId18"/>
            </p:custDataLst>
          </p:nvPr>
        </p:nvSpPr>
        <p:spPr>
          <a:xfrm>
            <a:off x="4311650" y="5305743"/>
            <a:ext cx="4866640" cy="861695"/>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lstStyle/>
          <a:p>
            <a:pPr lvl="0">
              <a:defRPr/>
            </a:pPr>
            <a:r>
              <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Chuyển đổi giữa lượng chất và thể tích </a:t>
            </a:r>
            <a:r>
              <a:rPr lang="en-US" altLang="zh-CN"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chất khí</a:t>
            </a:r>
            <a:endParaRPr lang="zh-C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endParaRPr>
          </a:p>
        </p:txBody>
      </p:sp>
      <p:sp>
        <p:nvSpPr>
          <p:cNvPr id="12" name="MH_Number_2"/>
          <p:cNvSpPr/>
          <p:nvPr>
            <p:custDataLst>
              <p:tags r:id="rId19"/>
            </p:custDataLst>
          </p:nvPr>
        </p:nvSpPr>
        <p:spPr>
          <a:xfrm>
            <a:off x="3643630" y="6163310"/>
            <a:ext cx="702310" cy="492760"/>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p>
            <a:pPr algn="ctr" eaLnBrk="1" hangingPunct="1">
              <a:defRPr/>
            </a:pPr>
            <a:r>
              <a:rPr lang="vi-VN" altLang="zh-CN"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V</a:t>
            </a:r>
            <a:r>
              <a:rPr lang="vi-VN" altLang="zh-CN"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I</a:t>
            </a:r>
            <a:endParaRPr lang="vi-VN" altLang="zh-CN" sz="36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sp>
        <p:nvSpPr>
          <p:cNvPr id="16" name="MH_Entry_2"/>
          <p:cNvSpPr/>
          <p:nvPr>
            <p:custDataLst>
              <p:tags r:id="rId20"/>
            </p:custDataLst>
          </p:nvPr>
        </p:nvSpPr>
        <p:spPr>
          <a:xfrm>
            <a:off x="4438650" y="6232526"/>
            <a:ext cx="4866640" cy="430530"/>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chor="ctr">
            <a:spAutoFit/>
          </a:bodyPr>
          <a:p>
            <a:pPr lvl="0">
              <a:defRPr/>
            </a:pPr>
            <a:r>
              <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Tỉ khối của chất </a:t>
            </a:r>
            <a:r>
              <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rPr>
              <a:t>khí</a:t>
            </a:r>
            <a:endParaRPr lang="vi-VN" altLang="en-US" sz="2800" b="1" noProof="1">
              <a:solidFill>
                <a:srgbClr val="33909B"/>
              </a:solidFill>
              <a:latin typeface="Arial" panose="020B0604020202020204" pitchFamily="34" charset="0"/>
              <a:ea typeface="Microsoft YaHei"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curtains"/>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2357" y="4528598"/>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568166" y="1004711"/>
            <a:ext cx="11054080" cy="3038314"/>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05354" y="1436807"/>
            <a:ext cx="10379704" cy="2174121"/>
          </a:xfrm>
          <a:prstGeom prst="rect">
            <a:avLst/>
          </a:prstGeom>
          <a:noFill/>
        </p:spPr>
        <p:txBody>
          <a:bodyPr wrap="square">
            <a:spAutoFit/>
          </a:bodyPr>
          <a:lstStyle/>
          <a:p>
            <a:pPr marL="0" marR="0" algn="just">
              <a:lnSpc>
                <a:spcPct val="107000"/>
              </a:lnSpc>
              <a:spcBef>
                <a:spcPts val="0"/>
              </a:spcBef>
              <a:spcAft>
                <a:spcPts val="300"/>
              </a:spcAft>
            </a:pPr>
            <a:r>
              <a:rPr lang="nl-NL" sz="3200" i="1">
                <a:effectLst/>
                <a:latin typeface="Times New Roman" panose="02020603050405020304" pitchFamily="18" charset="0"/>
                <a:ea typeface="Calibri" panose="020F0502020204030204" pitchFamily="34" charset="0"/>
                <a:cs typeface="Times New Roman" panose="02020603050405020304" pitchFamily="18" charset="0"/>
              </a:rPr>
              <a:t>Tại sao khi cùng thể tích, quả bóng bơm khí Hydrogen bay lên được mà quả bóng bơm khí Oxygen lại bị rơi xuống?  Làm thế nào để xác định tỉ khối của một chất khí đối với không khí bao nhiêu lần.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6593606" y="3429794"/>
            <a:ext cx="2614487" cy="385767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32" presetClass="emph" presetSubtype="0" fill="hold" nodeType="withEffect">
                                  <p:stCondLst>
                                    <p:cond delay="0"/>
                                  </p:stCondLst>
                                  <p:childTnLst>
                                    <p:animRot by="120000">
                                      <p:cBhvr>
                                        <p:cTn id="10" dur="100" fill="hold">
                                          <p:stCondLst>
                                            <p:cond delay="0"/>
                                          </p:stCondLst>
                                        </p:cTn>
                                        <p:tgtEl>
                                          <p:spTgt spid="6146"/>
                                        </p:tgtEl>
                                        <p:attrNameLst>
                                          <p:attrName>r</p:attrName>
                                        </p:attrNameLst>
                                      </p:cBhvr>
                                    </p:animRot>
                                    <p:animRot by="-240000">
                                      <p:cBhvr>
                                        <p:cTn id="11" dur="200" fill="hold">
                                          <p:stCondLst>
                                            <p:cond delay="200"/>
                                          </p:stCondLst>
                                        </p:cTn>
                                        <p:tgtEl>
                                          <p:spTgt spid="6146"/>
                                        </p:tgtEl>
                                        <p:attrNameLst>
                                          <p:attrName>r</p:attrName>
                                        </p:attrNameLst>
                                      </p:cBhvr>
                                    </p:animRot>
                                    <p:animRot by="240000">
                                      <p:cBhvr>
                                        <p:cTn id="12" dur="200" fill="hold">
                                          <p:stCondLst>
                                            <p:cond delay="400"/>
                                          </p:stCondLst>
                                        </p:cTn>
                                        <p:tgtEl>
                                          <p:spTgt spid="6146"/>
                                        </p:tgtEl>
                                        <p:attrNameLst>
                                          <p:attrName>r</p:attrName>
                                        </p:attrNameLst>
                                      </p:cBhvr>
                                    </p:animRot>
                                    <p:animRot by="-240000">
                                      <p:cBhvr>
                                        <p:cTn id="13" dur="200" fill="hold">
                                          <p:stCondLst>
                                            <p:cond delay="600"/>
                                          </p:stCondLst>
                                        </p:cTn>
                                        <p:tgtEl>
                                          <p:spTgt spid="6146"/>
                                        </p:tgtEl>
                                        <p:attrNameLst>
                                          <p:attrName>r</p:attrName>
                                        </p:attrNameLst>
                                      </p:cBhvr>
                                    </p:animRot>
                                    <p:animRot by="120000">
                                      <p:cBhvr>
                                        <p:cTn id="14"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20438" y="5315435"/>
            <a:ext cx="1595206" cy="1595206"/>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Rectangle with Corners Rounded 13"/>
          <p:cNvSpPr/>
          <p:nvPr/>
        </p:nvSpPr>
        <p:spPr>
          <a:xfrm>
            <a:off x="467360" y="225777"/>
            <a:ext cx="11154886" cy="4684889"/>
          </a:xfrm>
          <a:prstGeom prst="wedgeRoundRectCallout">
            <a:avLst>
              <a:gd name="adj1" fmla="val -30509"/>
              <a:gd name="adj2" fmla="val 59135"/>
              <a:gd name="adj3" fmla="val 16667"/>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59561" y="321251"/>
            <a:ext cx="10942400" cy="3108543"/>
          </a:xfrm>
          <a:prstGeom prst="rect">
            <a:avLst/>
          </a:prstGeom>
          <a:noFill/>
        </p:spPr>
        <p:txBody>
          <a:bodyPr wrap="square">
            <a:spAutoFit/>
          </a:bodyPr>
          <a:lstStyle/>
          <a:p>
            <a:r>
              <a:rPr lang="nl-NL" sz="2800" i="1"/>
              <a:t>Quả bóng bơm khí Hydrogen bay lên được mà quả bóng bơm khí Oxygen lại bị rơi xuống vì khí hydrogen nhẹ hơn không khí, còn khí oxygen nặng hơn không khí.</a:t>
            </a:r>
            <a:endParaRPr lang="en-US" sz="2800"/>
          </a:p>
          <a:p>
            <a:r>
              <a:rPr lang="nl-NL" sz="2800"/>
              <a:t>Để xác định tỉ khối của một chất khí đối với không khí,</a:t>
            </a:r>
            <a:r>
              <a:rPr lang="nl-NL" sz="2800" i="1"/>
              <a:t> ta dựa vào tỉ số giữa khối lượng mol của khí A (M</a:t>
            </a:r>
            <a:r>
              <a:rPr lang="nl-NL" sz="2800" i="1" baseline="-25000"/>
              <a:t>A</a:t>
            </a:r>
            <a:r>
              <a:rPr lang="nl-NL" sz="2800" i="1"/>
              <a:t>) và “khối lượng mol” của không khí (M</a:t>
            </a:r>
            <a:r>
              <a:rPr lang="nl-NL" sz="2800" i="1" baseline="-25000"/>
              <a:t>kk</a:t>
            </a:r>
            <a:r>
              <a:rPr lang="nl-NL" sz="2800" i="1"/>
              <a:t>)</a:t>
            </a:r>
            <a:endParaRPr lang="en-US" sz="2800"/>
          </a:p>
          <a:p>
            <a:pPr algn="ctr"/>
            <a:r>
              <a:rPr lang="en-US" sz="2800">
                <a:solidFill>
                  <a:srgbClr val="FF0000"/>
                </a:solidFill>
              </a:rPr>
              <a:t> </a:t>
            </a:r>
            <a:endParaRPr lang="en-US" sz="2800">
              <a:solidFill>
                <a:srgbClr val="FF0000"/>
              </a:solidFill>
            </a:endParaRPr>
          </a:p>
        </p:txBody>
      </p:sp>
      <mc:AlternateContent xmlns:mc="http://schemas.openxmlformats.org/markup-compatibility/2006">
        <mc:Choice xmlns:a14="http://schemas.microsoft.com/office/drawing/2010/main" Requires="a14">
          <p:sp>
            <p:nvSpPr>
              <p:cNvPr id="3" name="TextBox 2"/>
              <p:cNvSpPr txBox="1"/>
              <p:nvPr/>
            </p:nvSpPr>
            <p:spPr>
              <a:xfrm>
                <a:off x="659561" y="3024341"/>
                <a:ext cx="10942400" cy="1620444"/>
              </a:xfrm>
              <a:prstGeom prst="rect">
                <a:avLst/>
              </a:prstGeom>
              <a:noFill/>
            </p:spPr>
            <p:txBody>
              <a:bodyPr wrap="square">
                <a:spAutoFit/>
              </a:bodyPr>
              <a:lstStyle/>
              <a:p>
                <a:pPr algn="ctr"/>
                <a:r>
                  <a:rPr lang="en-US" sz="2800">
                    <a:latin typeface="Arial" panose="020B0604020202020204" pitchFamily="34" charset="0"/>
                    <a:ea typeface="Tahoma" panose="020B0604030504040204" pitchFamily="34" charset="0"/>
                    <a:cs typeface="Arial" panose="020B0604020202020204" pitchFamily="34" charset="0"/>
                  </a:rPr>
                  <a:t>Vì 1 mol không khí có </a:t>
                </a:r>
                <a:r>
                  <a:rPr lang="vi-VN" sz="2800">
                    <a:latin typeface="Arial" panose="020B0604020202020204" pitchFamily="34" charset="0"/>
                    <a:ea typeface="Tahoma" panose="020B0604030504040204" pitchFamily="34" charset="0"/>
                    <a:cs typeface="Arial" panose="020B0604020202020204" pitchFamily="34" charset="0"/>
                  </a:rPr>
                  <a:t>0,8 mol khí </a:t>
                </a:r>
                <a:r>
                  <a:rPr lang="en-US" sz="2800">
                    <a:latin typeface="Arial" panose="020B0604020202020204" pitchFamily="34" charset="0"/>
                    <a:ea typeface="Tahoma" panose="020B0604030504040204" pitchFamily="34" charset="0"/>
                    <a:cs typeface="Arial" panose="020B0604020202020204" pitchFamily="34" charset="0"/>
                  </a:rPr>
                  <a:t>N</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và </a:t>
                </a:r>
                <a:r>
                  <a:rPr lang="vi-VN" sz="2800">
                    <a:latin typeface="Arial" panose="020B0604020202020204" pitchFamily="34" charset="0"/>
                    <a:ea typeface="Tahoma" panose="020B0604030504040204" pitchFamily="34" charset="0"/>
                    <a:cs typeface="Arial" panose="020B0604020202020204" pitchFamily="34" charset="0"/>
                  </a:rPr>
                  <a:t>0,2 mol khí</a:t>
                </a:r>
                <a:r>
                  <a:rPr lang="en-US" sz="2800">
                    <a:latin typeface="Arial" panose="020B0604020202020204" pitchFamily="34" charset="0"/>
                    <a:ea typeface="Tahoma" panose="020B0604030504040204" pitchFamily="34" charset="0"/>
                    <a:cs typeface="Arial" panose="020B0604020202020204" pitchFamily="34" charset="0"/>
                  </a:rPr>
                  <a:t> O</a:t>
                </a:r>
                <a:r>
                  <a:rPr lang="en-US" sz="2800" baseline="-25000">
                    <a:latin typeface="Arial" panose="020B0604020202020204" pitchFamily="34" charset="0"/>
                    <a:ea typeface="Tahoma" panose="020B0604030504040204" pitchFamily="34" charset="0"/>
                    <a:cs typeface="Arial" panose="020B0604020202020204" pitchFamily="34" charset="0"/>
                  </a:rPr>
                  <a:t>2</a:t>
                </a:r>
                <a:r>
                  <a:rPr lang="en-US" sz="2800">
                    <a:latin typeface="Arial" panose="020B0604020202020204" pitchFamily="34" charset="0"/>
                    <a:ea typeface="Tahoma" panose="020B0604030504040204" pitchFamily="34" charset="0"/>
                    <a:cs typeface="Arial" panose="020B0604020202020204" pitchFamily="34" charset="0"/>
                  </a:rPr>
                  <a:t>. Khối lượng mol của không khí là : </a:t>
                </a:r>
                <a14:m>
                  <m:oMath xmlns:m="http://schemas.openxmlformats.org/officeDocument/2006/math">
                    <m:sSub>
                      <m:sSubPr>
                        <m:ctrlPr>
                          <a:rPr lang="en-US" sz="2800" i="1" smtClean="0">
                            <a:solidFill>
                              <a:srgbClr val="0070C0"/>
                            </a:solidFill>
                            <a:latin typeface="Cambria Math" panose="02040503050406030204" pitchFamily="18" charset="0"/>
                          </a:rPr>
                        </m:ctrlPr>
                      </m:sSubPr>
                      <m:e>
                        <m:r>
                          <a:rPr lang="en-US" sz="2800" i="1">
                            <a:solidFill>
                              <a:srgbClr val="0070C0"/>
                            </a:solidFill>
                            <a:latin typeface="Cambria Math" panose="02040503050406030204" pitchFamily="18" charset="0"/>
                          </a:rPr>
                          <m:t>𝑀</m:t>
                        </m:r>
                      </m:e>
                      <m:sub>
                        <m:r>
                          <a:rPr lang="en-US" sz="2800" i="1">
                            <a:solidFill>
                              <a:srgbClr val="0070C0"/>
                            </a:solidFill>
                            <a:latin typeface="Cambria Math" panose="02040503050406030204" pitchFamily="18" charset="0"/>
                          </a:rPr>
                          <m:t>𝑘𝑘</m:t>
                        </m:r>
                      </m:sub>
                    </m:sSub>
                  </m:oMath>
                </a14:m>
                <a:r>
                  <a:rPr lang="en-US" sz="2800">
                    <a:solidFill>
                      <a:srgbClr val="0070C0"/>
                    </a:solidFill>
                    <a:latin typeface="Arial" panose="020B0604020202020204" pitchFamily="34" charset="0"/>
                    <a:cs typeface="Arial" panose="020B0604020202020204" pitchFamily="34" charset="0"/>
                  </a:rPr>
                  <a:t>= 0,2.32 + 0,8 .29 </a:t>
                </a:r>
                <a14:m>
                  <m:oMath xmlns:m="http://schemas.openxmlformats.org/officeDocument/2006/math">
                    <m:r>
                      <a:rPr lang="en-US" sz="2800" i="1" smtClean="0">
                        <a:solidFill>
                          <a:srgbClr val="0070C0"/>
                        </a:solidFill>
                        <a:latin typeface="Cambria Math" panose="02040503050406030204" pitchFamily="18" charset="0"/>
                        <a:ea typeface="Cambria Math" panose="02040503050406030204" pitchFamily="18" charset="0"/>
                      </a:rPr>
                      <m:t>≈</m:t>
                    </m:r>
                  </m:oMath>
                </a14:m>
                <a:r>
                  <a:rPr lang="en-US" sz="2800">
                    <a:solidFill>
                      <a:srgbClr val="0070C0"/>
                    </a:solidFill>
                    <a:latin typeface="Arial" panose="020B0604020202020204" pitchFamily="34" charset="0"/>
                    <a:cs typeface="Arial" panose="020B0604020202020204" pitchFamily="34" charset="0"/>
                  </a:rPr>
                  <a:t> 29 (g/mol)</a:t>
                </a:r>
                <a:endParaRPr lang="en-US" sz="2800">
                  <a:solidFill>
                    <a:srgbClr val="0070C0"/>
                  </a:solidFill>
                  <a:latin typeface="Arial" panose="020B0604020202020204" pitchFamily="34" charset="0"/>
                  <a:cs typeface="Arial" panose="020B0604020202020204" pitchFamily="34" charset="0"/>
                </a:endParaRPr>
              </a:p>
              <a:p>
                <a:pPr algn="ctr"/>
                <a:r>
                  <a:rPr lang="en-US" sz="2800">
                    <a:solidFill>
                      <a:srgbClr val="FF0000"/>
                    </a:solidFill>
                    <a:latin typeface="Arial" panose="020B0604020202020204" pitchFamily="34" charset="0"/>
                    <a:cs typeface="Arial" panose="020B0604020202020204" pitchFamily="34" charset="0"/>
                  </a:rPr>
                  <a:t>d</a:t>
                </a:r>
                <a:r>
                  <a:rPr lang="en-US" sz="2800" baseline="-25000">
                    <a:solidFill>
                      <a:srgbClr val="FF0000"/>
                    </a:solidFill>
                    <a:latin typeface="Arial" panose="020B0604020202020204" pitchFamily="34" charset="0"/>
                    <a:cs typeface="Arial" panose="020B0604020202020204" pitchFamily="34" charset="0"/>
                  </a:rPr>
                  <a:t>A /kk </a:t>
                </a:r>
                <a:r>
                  <a:rPr lang="en-US" sz="2800">
                    <a:solidFill>
                      <a:srgbClr val="FF0000"/>
                    </a:solidFill>
                    <a:latin typeface="Arial" panose="020B0604020202020204" pitchFamily="34" charset="0"/>
                    <a:cs typeface="Arial" panose="020B0604020202020204" pitchFamily="34" charset="0"/>
                  </a:rPr>
                  <a:t>= </a:t>
                </a:r>
                <a14:m>
                  <m:oMath xmlns:m="http://schemas.openxmlformats.org/officeDocument/2006/math">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𝑘𝑘</m:t>
                            </m:r>
                          </m:sub>
                        </m:sSub>
                      </m:den>
                    </m:f>
                    <m:r>
                      <a:rPr lang="en-US" sz="2800" i="1">
                        <a:solidFill>
                          <a:srgbClr val="FF0000"/>
                        </a:solidFill>
                        <a:latin typeface="Cambria Math" panose="02040503050406030204" pitchFamily="18" charset="0"/>
                      </a:rPr>
                      <m:t>=</m:t>
                    </m:r>
                    <m:f>
                      <m:fPr>
                        <m:ctrlPr>
                          <a:rPr lang="en-US" sz="2800" i="1">
                            <a:solidFill>
                              <a:srgbClr val="FF0000"/>
                            </a:solidFill>
                            <a:latin typeface="Cambria Math" panose="02040503050406030204" pitchFamily="18" charset="0"/>
                          </a:rPr>
                        </m:ctrlPr>
                      </m:fPr>
                      <m:num>
                        <m:sSub>
                          <m:sSubPr>
                            <m:ctrlPr>
                              <a:rPr lang="en-US" sz="2800" i="1">
                                <a:solidFill>
                                  <a:srgbClr val="FF0000"/>
                                </a:solidFill>
                                <a:latin typeface="Cambria Math" panose="02040503050406030204" pitchFamily="18" charset="0"/>
                              </a:rPr>
                            </m:ctrlPr>
                          </m:sSubPr>
                          <m:e>
                            <m:r>
                              <a:rPr lang="en-US" sz="2800" i="1">
                                <a:solidFill>
                                  <a:srgbClr val="FF0000"/>
                                </a:solidFill>
                                <a:latin typeface="Cambria Math" panose="02040503050406030204" pitchFamily="18" charset="0"/>
                              </a:rPr>
                              <m:t>𝑀</m:t>
                            </m:r>
                          </m:e>
                          <m:sub>
                            <m:r>
                              <a:rPr lang="en-US" sz="2800" i="1">
                                <a:solidFill>
                                  <a:srgbClr val="FF0000"/>
                                </a:solidFill>
                                <a:latin typeface="Cambria Math" panose="02040503050406030204" pitchFamily="18" charset="0"/>
                              </a:rPr>
                              <m:t>𝐴</m:t>
                            </m:r>
                          </m:sub>
                        </m:sSub>
                      </m:num>
                      <m:den>
                        <m:r>
                          <a:rPr lang="en-US" sz="2800" i="1">
                            <a:solidFill>
                              <a:srgbClr val="FF0000"/>
                            </a:solidFill>
                            <a:latin typeface="Cambria Math" panose="02040503050406030204" pitchFamily="18" charset="0"/>
                          </a:rPr>
                          <m:t>29</m:t>
                        </m:r>
                      </m:den>
                    </m:f>
                  </m:oMath>
                </a14:m>
                <a:endParaRPr lang="en-US" sz="2800">
                  <a:latin typeface="Arial" panose="020B0604020202020204" pitchFamily="34" charset="0"/>
                  <a:cs typeface="Arial" panose="020B0604020202020204" pitchFamily="34" charset="0"/>
                </a:endParaRPr>
              </a:p>
            </p:txBody>
          </p:sp>
        </mc:Choice>
        <mc:Fallback>
          <p:sp>
            <p:nvSpPr>
              <p:cNvPr id="3" name="TextBox 2"/>
              <p:cNvSpPr txBox="1">
                <a:spLocks noRot="1" noChangeAspect="1" noMove="1" noResize="1" noEditPoints="1" noAdjustHandles="1" noChangeArrowheads="1" noChangeShapeType="1" noTextEdit="1"/>
              </p:cNvSpPr>
              <p:nvPr/>
            </p:nvSpPr>
            <p:spPr>
              <a:xfrm>
                <a:off x="659561" y="3024341"/>
                <a:ext cx="10942400" cy="1620444"/>
              </a:xfrm>
              <a:prstGeom prst="rect">
                <a:avLst/>
              </a:prstGeom>
              <a:blipFill rotWithShape="1">
                <a:blip r:embed="rId3"/>
                <a:stretch>
                  <a:fillRect l="-4" t="-29" r="5" b="24"/>
                </a:stretch>
              </a:blipFill>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5" name="Rectangle: Rounded Corners 4"/>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a:t>
            </a:r>
            <a:endParaRPr lang="en-US" sz="32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3420" t="25984" r="-1106" b="9163"/>
          <a:stretch>
            <a:fillRect/>
          </a:stretch>
        </p:blipFill>
        <p:spPr>
          <a:xfrm>
            <a:off x="9386773" y="0"/>
            <a:ext cx="2656581" cy="1651588"/>
          </a:xfrm>
          <a:prstGeom prst="rect">
            <a:avLst/>
          </a:prstGeom>
        </p:spPr>
      </p:pic>
      <p:sp>
        <p:nvSpPr>
          <p:cNvPr id="3" name="Rectangle 1"/>
          <p:cNvSpPr>
            <a:spLocks noChangeArrowheads="1"/>
          </p:cNvSpPr>
          <p:nvPr/>
        </p:nvSpPr>
        <p:spPr bwMode="auto">
          <a:xfrm>
            <a:off x="310080" y="1436145"/>
            <a:ext cx="11880333" cy="4401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endParaRPr lang="en-US" sz="2800"/>
          </a:p>
          <a:p>
            <a:r>
              <a:rPr lang="en-US" sz="2800"/>
              <a:t>a) Khí carbon dioxide (CO</a:t>
            </a:r>
            <a:r>
              <a:rPr lang="en-US" sz="2800" baseline="-25000"/>
              <a:t>2</a:t>
            </a:r>
            <a:r>
              <a:rPr lang="en-US" sz="2800"/>
              <a:t>) nặng hay nhẹ hơn không khí bao nhiêu lần?</a:t>
            </a:r>
            <a:endParaRPr lang="en-US" sz="2800"/>
          </a:p>
          <a:p>
            <a:r>
              <a:rPr lang="en-US" sz="2800"/>
              <a:t>b) Trong lòng hang sâu thường xảy ra quá trình phân huỷ chất vô cơ hoặc hữu cơ, sinh ra khí carbon dioxide. Hãy cho biết khí carbon dioxide tích tụ ở trên nền hang hay bị không khí đẩy bay lên trên.</a:t>
            </a:r>
            <a:endParaRPr lang="en-US" sz="2800"/>
          </a:p>
          <a:p>
            <a:r>
              <a:rPr lang="pt-BR" sz="2800" b="1"/>
              <a:t>Bài 2</a:t>
            </a:r>
            <a:r>
              <a:rPr lang="pt-BR" sz="2800"/>
              <a:t>.</a:t>
            </a:r>
            <a:r>
              <a:rPr lang="en-US" sz="2800"/>
              <a:t> </a:t>
            </a:r>
            <a:endParaRPr lang="en-US" sz="2800"/>
          </a:p>
          <a:p>
            <a:r>
              <a:rPr lang="en-US" sz="2800"/>
              <a:t>a) Khí Hydrogen nặng hơn hay nhẹ hơn không khí bao nhiêu lần?</a:t>
            </a:r>
            <a:endParaRPr lang="en-US" sz="2800"/>
          </a:p>
          <a:p>
            <a:r>
              <a:rPr lang="en-US" sz="2800"/>
              <a:t>b) Khí hydrogen là một nhiên liệu sạch, chống phát thải khí nhà kính. Hãy cho biết khí hydrogen tích tụ dưới đáy giếng hay bị không khí đẩy bay lên trên.</a:t>
            </a:r>
            <a:endParaRPr lang="en-US" sz="2800"/>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arn(inVertical)">
                                      <p:cBhvr>
                                        <p:cTn id="25" dur="500"/>
                                        <p:tgtEl>
                                          <p:spTgt spid="3">
                                            <p:txEl>
                                              <p:pRg st="4" end="4"/>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5" name="Rectangle: Rounded Corners 4"/>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a:t>
            </a:r>
            <a:endParaRPr lang="en-US" sz="32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3420" t="25984" r="-1106" b="9163"/>
          <a:stretch>
            <a:fillRect/>
          </a:stretch>
        </p:blipFill>
        <p:spPr>
          <a:xfrm>
            <a:off x="9386773" y="0"/>
            <a:ext cx="2656581" cy="1651588"/>
          </a:xfrm>
          <a:prstGeom prst="rect">
            <a:avLst/>
          </a:prstGeom>
        </p:spPr>
      </p:pic>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310080" y="1635496"/>
                <a:ext cx="11880333" cy="4002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1</a:t>
                </a:r>
                <a:r>
                  <a:rPr lang="en-US" sz="2800"/>
                  <a:t>. </a:t>
                </a:r>
                <a:endParaRPr lang="en-US" sz="2800"/>
              </a:p>
              <a:p>
                <a:r>
                  <a:rPr lang="en-US" sz="2800"/>
                  <a:t>a) Khối lượng phân tử CO</a:t>
                </a:r>
                <a:r>
                  <a:rPr lang="en-US" sz="2800" baseline="-25000"/>
                  <a:t>2</a:t>
                </a:r>
                <a:r>
                  <a:rPr lang="en-US" sz="2800"/>
                  <a:t>: 12 + 16 . 2 = 44 (amu).</a:t>
                </a:r>
                <a:endParaRPr lang="en-US" sz="2800"/>
              </a:p>
              <a:p>
                <a:r>
                  <a:rPr lang="en-US" sz="2800"/>
                  <a:t>Tỉ khối của khí carbon dioxide so với không khí:</a:t>
                </a:r>
                <a:endParaRPr lang="en-US" sz="2800"/>
              </a:p>
              <a:p>
                <a14:m>
                  <m:oMathPara xmlns:m="http://schemas.openxmlformats.org/officeDocument/2006/math">
                    <m:oMathParaPr>
                      <m:jc m:val="centerGroup"/>
                    </m:oMathParaPr>
                    <m:oMath xmlns:m="http://schemas.openxmlformats.org/officeDocument/2006/math">
                      <m:sSub>
                        <m:sSubPr>
                          <m:ctrlPr>
                            <a:rPr lang="en-US" sz="2800" i="1">
                              <a:latin typeface="Cambria Math" panose="02040503050406030204" pitchFamily="18" charset="0"/>
                            </a:rPr>
                          </m:ctrlPr>
                        </m:sSubPr>
                        <m:e>
                          <m:r>
                            <a:rPr lang="en-US" sz="2800" i="1">
                              <a:latin typeface="Cambria Math" panose="02040503050406030204" pitchFamily="18" charset="0"/>
                            </a:rPr>
                            <m:t>𝑑</m:t>
                          </m:r>
                        </m:e>
                        <m:sub>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num>
                            <m:den>
                              <m:r>
                                <a:rPr lang="en-US" sz="2800" i="1">
                                  <a:latin typeface="Cambria Math" panose="02040503050406030204" pitchFamily="18" charset="0"/>
                                </a:rPr>
                                <m:t>𝐾𝐾</m:t>
                              </m:r>
                            </m:den>
                          </m:f>
                        </m:sub>
                      </m:sSub>
                      <m:r>
                        <a:rPr lang="en-US" sz="2800" i="1">
                          <a:latin typeface="Cambria Math" panose="02040503050406030204" pitchFamily="18" charset="0"/>
                        </a:rPr>
                        <m:t>=</m:t>
                      </m:r>
                      <m:f>
                        <m:fPr>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sSub>
                                <m:sSubPr>
                                  <m:ctrlPr>
                                    <a:rPr lang="en-US" sz="2800" i="1">
                                      <a:latin typeface="Cambria Math" panose="02040503050406030204" pitchFamily="18" charset="0"/>
                                    </a:rPr>
                                  </m:ctrlPr>
                                </m:sSubPr>
                                <m:e>
                                  <m:r>
                                    <a:rPr lang="en-US" sz="2800" i="1">
                                      <a:latin typeface="Cambria Math" panose="02040503050406030204" pitchFamily="18" charset="0"/>
                                    </a:rPr>
                                    <m:t>𝐶𝑂</m:t>
                                  </m:r>
                                </m:e>
                                <m:sub>
                                  <m:r>
                                    <a:rPr lang="en-US" sz="2800" i="1">
                                      <a:latin typeface="Cambria Math" panose="02040503050406030204" pitchFamily="18" charset="0"/>
                                    </a:rPr>
                                    <m:t>2</m:t>
                                  </m:r>
                                </m:sub>
                              </m:sSub>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𝑀</m:t>
                              </m:r>
                            </m:e>
                            <m:sub>
                              <m:r>
                                <a:rPr lang="en-US" sz="2800" i="1">
                                  <a:latin typeface="Cambria Math" panose="02040503050406030204" pitchFamily="18" charset="0"/>
                                </a:rPr>
                                <m:t>𝑘𝑘</m:t>
                              </m:r>
                            </m:sub>
                          </m:sSub>
                        </m:den>
                      </m:f>
                      <m:r>
                        <a:rPr lang="en-US" sz="2800" i="1">
                          <a:latin typeface="Cambria Math" panose="02040503050406030204" pitchFamily="18" charset="0"/>
                        </a:rPr>
                        <m:t>=</m:t>
                      </m:r>
                      <m:f>
                        <m:fPr>
                          <m:ctrlPr>
                            <a:rPr lang="en-US" sz="2800" i="1">
                              <a:latin typeface="Cambria Math" panose="02040503050406030204" pitchFamily="18" charset="0"/>
                            </a:rPr>
                          </m:ctrlPr>
                        </m:fPr>
                        <m:num>
                          <m:r>
                            <a:rPr lang="en-US" sz="2800" i="1">
                              <a:latin typeface="Cambria Math" panose="02040503050406030204" pitchFamily="18" charset="0"/>
                            </a:rPr>
                            <m:t>44</m:t>
                          </m:r>
                        </m:num>
                        <m:den>
                          <m:r>
                            <a:rPr lang="en-US" sz="2800" i="1">
                              <a:latin typeface="Cambria Math" panose="02040503050406030204" pitchFamily="18" charset="0"/>
                            </a:rPr>
                            <m:t>29</m:t>
                          </m:r>
                        </m:den>
                      </m:f>
                      <m:r>
                        <a:rPr lang="en-US" sz="2800" i="1">
                          <a:latin typeface="Cambria Math" panose="02040503050406030204" pitchFamily="18" charset="0"/>
                        </a:rPr>
                        <m:t>≈ </m:t>
                      </m:r>
                      <m:r>
                        <a:rPr lang="en-US" sz="2800" i="1">
                          <a:latin typeface="Cambria Math" panose="02040503050406030204" pitchFamily="18" charset="0"/>
                        </a:rPr>
                        <m:t>1</m:t>
                      </m:r>
                      <m:r>
                        <a:rPr lang="en-US" sz="2800" i="1">
                          <a:latin typeface="Cambria Math" panose="02040503050406030204" pitchFamily="18" charset="0"/>
                        </a:rPr>
                        <m:t>,</m:t>
                      </m:r>
                      <m:r>
                        <a:rPr lang="en-US" sz="2800" i="1">
                          <a:latin typeface="Cambria Math" panose="02040503050406030204" pitchFamily="18" charset="0"/>
                        </a:rPr>
                        <m:t>52</m:t>
                      </m:r>
                    </m:oMath>
                  </m:oMathPara>
                </a14:m>
                <a:endParaRPr lang="en-US" sz="2800"/>
              </a:p>
              <a:p>
                <a:r>
                  <a:rPr lang="en-US" sz="2800"/>
                  <a:t>Vậy khí carbon dioxide nặng hơn không khí khoảng 1,52 lần.</a:t>
                </a:r>
                <a:endParaRPr lang="en-US" sz="2800"/>
              </a:p>
              <a:p>
                <a:r>
                  <a:rPr lang="en-US" sz="2800"/>
                  <a:t>b) Trong lòng hang sâu thường xảy ra quá trình phân huỷ chất vô cơ hoặc hữu cơ, sinh ra khí carbon dioxide. Do nặng hơn không khí khoảng 1,52 lần nên khí carbon dioxide tích tụ ở trên nền hang.</a:t>
                </a:r>
                <a:endParaRPr lang="en-US" sz="2800"/>
              </a:p>
            </p:txBody>
          </p:sp>
        </mc:Choice>
        <mc:Fallback>
          <p:sp>
            <p:nvSpPr>
              <p:cNvPr id="3" name="Rectangle 1"/>
              <p:cNvSpPr>
                <a:spLocks noRot="1" noChangeAspect="1" noMove="1" noResize="1" noEditPoints="1" noAdjustHandles="1" noChangeArrowheads="1" noChangeShapeType="1" noTextEdit="1"/>
              </p:cNvSpPr>
              <p:nvPr/>
            </p:nvSpPr>
            <p:spPr bwMode="auto">
              <a:xfrm>
                <a:off x="310080" y="1635496"/>
                <a:ext cx="11880333" cy="4002506"/>
              </a:xfrm>
              <a:prstGeom prst="rect">
                <a:avLst/>
              </a:prstGeom>
              <a:blipFill rotWithShape="1">
                <a:blip r:embed="rId3"/>
                <a:stretch>
                  <a:fillRect l="-2" t="-9" r="3" b="1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5" name="Rectangle: Rounded Corners 4"/>
          <p:cNvSpPr/>
          <p:nvPr/>
        </p:nvSpPr>
        <p:spPr>
          <a:xfrm>
            <a:off x="3021806" y="81280"/>
            <a:ext cx="6146800" cy="1229360"/>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Arial" panose="020B0604020202020204" pitchFamily="34" charset="0"/>
                <a:cs typeface="Arial" panose="020B0604020202020204" pitchFamily="34" charset="0"/>
              </a:rPr>
              <a:t>Thảo</a:t>
            </a:r>
            <a:r>
              <a:rPr lang="en-US" sz="4000" b="1">
                <a:solidFill>
                  <a:srgbClr val="FFFF00"/>
                </a:solidFill>
                <a:latin typeface="Arial" panose="020B0604020202020204" pitchFamily="34" charset="0"/>
                <a:cs typeface="Arial" panose="020B0604020202020204" pitchFamily="34" charset="0"/>
              </a:rPr>
              <a:t> luận nhóm 5’</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số 4</a:t>
            </a:r>
            <a:endParaRPr lang="en-US" sz="3200">
              <a:solidFill>
                <a:schemeClr val="bg1"/>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srcRect l="-3420" t="25984" r="-1106" b="9163"/>
          <a:stretch>
            <a:fillRect/>
          </a:stretch>
        </p:blipFill>
        <p:spPr>
          <a:xfrm>
            <a:off x="9386773" y="0"/>
            <a:ext cx="2656581" cy="1651588"/>
          </a:xfrm>
          <a:prstGeom prst="rect">
            <a:avLst/>
          </a:prstGeom>
        </p:spPr>
      </p:pic>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310080" y="1879345"/>
                <a:ext cx="11880333" cy="3514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2800" b="1"/>
                  <a:t>Bài 2</a:t>
                </a:r>
                <a:r>
                  <a:rPr lang="en-US" sz="2800"/>
                  <a:t>. </a:t>
                </a:r>
                <a:endParaRPr lang="en-US" sz="2800"/>
              </a:p>
              <a:p>
                <a:r>
                  <a:rPr lang="en-US" sz="3200"/>
                  <a:t>a) Tỉ khối của khí hydrogen so với không khí:</a:t>
                </a:r>
                <a:endParaRPr lang="en-US" sz="3200"/>
              </a:p>
              <a:p>
                <a14:m>
                  <m:oMathPara xmlns:m="http://schemas.openxmlformats.org/officeDocument/2006/math">
                    <m:oMathParaPr>
                      <m:jc m:val="centerGroup"/>
                    </m:oMathParaPr>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rPr>
                            <m:t>𝑑</m:t>
                          </m:r>
                        </m:e>
                        <m:sub>
                          <m:f>
                            <m:fPr>
                              <m:type m:val="lin"/>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num>
                            <m:den>
                              <m:r>
                                <a:rPr lang="en-US" sz="3200" i="1">
                                  <a:latin typeface="Cambria Math" panose="02040503050406030204" pitchFamily="18" charset="0"/>
                                </a:rPr>
                                <m:t>𝐾𝐾</m:t>
                              </m:r>
                            </m:den>
                          </m:f>
                        </m:sub>
                      </m:sSub>
                      <m:r>
                        <a:rPr lang="en-US" sz="3200" i="1">
                          <a:latin typeface="Cambria Math" panose="02040503050406030204" pitchFamily="18" charset="0"/>
                        </a:rPr>
                        <m:t>=</m:t>
                      </m:r>
                      <m:f>
                        <m:fPr>
                          <m:ctrlPr>
                            <a:rPr lang="en-US" sz="3200" i="1">
                              <a:latin typeface="Cambria Math" panose="02040503050406030204" pitchFamily="18" charset="0"/>
                            </a:rPr>
                          </m:ctrlPr>
                        </m:fPr>
                        <m:num>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sSub>
                                <m:sSubPr>
                                  <m:ctrlPr>
                                    <a:rPr lang="en-US" sz="3200" i="1">
                                      <a:latin typeface="Cambria Math" panose="02040503050406030204" pitchFamily="18" charset="0"/>
                                    </a:rPr>
                                  </m:ctrlPr>
                                </m:sSubPr>
                                <m:e>
                                  <m:r>
                                    <a:rPr lang="en-US" sz="3200" i="1">
                                      <a:latin typeface="Cambria Math" panose="02040503050406030204" pitchFamily="18" charset="0"/>
                                    </a:rPr>
                                    <m:t>𝐻</m:t>
                                  </m:r>
                                </m:e>
                                <m:sub>
                                  <m:r>
                                    <a:rPr lang="en-US" sz="3200" i="1">
                                      <a:latin typeface="Cambria Math" panose="02040503050406030204" pitchFamily="18" charset="0"/>
                                    </a:rPr>
                                    <m:t>2</m:t>
                                  </m:r>
                                </m:sub>
                              </m:sSub>
                            </m:sub>
                          </m:sSub>
                        </m:num>
                        <m:den>
                          <m:sSub>
                            <m:sSubPr>
                              <m:ctrlPr>
                                <a:rPr lang="en-US" sz="3200" i="1">
                                  <a:latin typeface="Cambria Math" panose="02040503050406030204" pitchFamily="18" charset="0"/>
                                </a:rPr>
                              </m:ctrlPr>
                            </m:sSubPr>
                            <m:e>
                              <m:r>
                                <a:rPr lang="en-US" sz="3200" i="1">
                                  <a:latin typeface="Cambria Math" panose="02040503050406030204" pitchFamily="18" charset="0"/>
                                </a:rPr>
                                <m:t>𝑀</m:t>
                              </m:r>
                            </m:e>
                            <m:sub>
                              <m:r>
                                <a:rPr lang="en-US" sz="3200" i="1">
                                  <a:latin typeface="Cambria Math" panose="02040503050406030204" pitchFamily="18" charset="0"/>
                                </a:rPr>
                                <m:t>𝑘𝑘</m:t>
                              </m:r>
                            </m:sub>
                          </m:sSub>
                        </m:den>
                      </m:f>
                      <m:r>
                        <a:rPr lang="en-US" sz="3200" i="1">
                          <a:latin typeface="Cambria Math" panose="02040503050406030204" pitchFamily="18" charset="0"/>
                        </a:rPr>
                        <m:t>=</m:t>
                      </m:r>
                      <m:f>
                        <m:fPr>
                          <m:ctrlPr>
                            <a:rPr lang="en-US" sz="3200" i="1">
                              <a:latin typeface="Cambria Math" panose="02040503050406030204" pitchFamily="18" charset="0"/>
                            </a:rPr>
                          </m:ctrlPr>
                        </m:fPr>
                        <m:num>
                          <m:r>
                            <a:rPr lang="en-US" sz="3200" i="1">
                              <a:latin typeface="Cambria Math" panose="02040503050406030204" pitchFamily="18" charset="0"/>
                            </a:rPr>
                            <m:t>2</m:t>
                          </m:r>
                        </m:num>
                        <m:den>
                          <m:r>
                            <a:rPr lang="en-US" sz="3200" i="1">
                              <a:latin typeface="Cambria Math" panose="02040503050406030204" pitchFamily="18" charset="0"/>
                            </a:rPr>
                            <m:t>29</m:t>
                          </m:r>
                        </m:den>
                      </m:f>
                      <m:r>
                        <a:rPr lang="en-US" sz="3200" i="1">
                          <a:latin typeface="Cambria Math" panose="02040503050406030204" pitchFamily="18" charset="0"/>
                        </a:rPr>
                        <m:t>≈ </m:t>
                      </m:r>
                      <m:r>
                        <a:rPr lang="en-US" sz="3200" i="1">
                          <a:latin typeface="Cambria Math" panose="02040503050406030204" pitchFamily="18" charset="0"/>
                        </a:rPr>
                        <m:t>0</m:t>
                      </m:r>
                      <m:r>
                        <a:rPr lang="en-US" sz="3200" i="1">
                          <a:latin typeface="Cambria Math" panose="02040503050406030204" pitchFamily="18" charset="0"/>
                        </a:rPr>
                        <m:t>.</m:t>
                      </m:r>
                      <m:r>
                        <a:rPr lang="en-US" sz="3200" i="1">
                          <a:latin typeface="Cambria Math" panose="02040503050406030204" pitchFamily="18" charset="0"/>
                        </a:rPr>
                        <m:t>07</m:t>
                      </m:r>
                    </m:oMath>
                  </m:oMathPara>
                </a14:m>
                <a:endParaRPr lang="en-US" sz="3200"/>
              </a:p>
              <a:p>
                <a:r>
                  <a:rPr lang="en-US" sz="3200"/>
                  <a:t>Vậy khí hydrogen nhẹ hơn không khí khoảng 0,07 lần.</a:t>
                </a:r>
                <a:endParaRPr lang="en-US" sz="3200"/>
              </a:p>
              <a:p>
                <a:r>
                  <a:rPr lang="en-US" sz="3200"/>
                  <a:t>b) Do nhẹ hơn không khí nên khí hydrogen sẽ bị không khí đẩy bay lên trên.</a:t>
                </a:r>
                <a:endParaRPr lang="en-US" sz="2800"/>
              </a:p>
            </p:txBody>
          </p:sp>
        </mc:Choice>
        <mc:Fallback>
          <p:sp>
            <p:nvSpPr>
              <p:cNvPr id="3" name="Rectangle 1"/>
              <p:cNvSpPr>
                <a:spLocks noRot="1" noChangeAspect="1" noMove="1" noResize="1" noEditPoints="1" noAdjustHandles="1" noChangeArrowheads="1" noChangeShapeType="1" noTextEdit="1"/>
              </p:cNvSpPr>
              <p:nvPr/>
            </p:nvSpPr>
            <p:spPr bwMode="auto">
              <a:xfrm>
                <a:off x="310080" y="1879345"/>
                <a:ext cx="11880333" cy="3514808"/>
              </a:xfrm>
              <a:prstGeom prst="rect">
                <a:avLst/>
              </a:prstGeom>
              <a:blipFill rotWithShape="1">
                <a:blip r:embed="rId3"/>
                <a:stretch>
                  <a:fillRect l="-2" t="-11" r="3" b="1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r="878" b="1505"/>
          <a:stretch>
            <a:fillRect/>
          </a:stretch>
        </p:blipFill>
        <p:spPr>
          <a:xfrm>
            <a:off x="6556" y="0"/>
            <a:ext cx="12261522" cy="6859588"/>
          </a:xfrm>
          <a:prstGeom prst="rect">
            <a:avLst/>
          </a:prstGeom>
        </p:spPr>
      </p:pic>
      <p:pic>
        <p:nvPicPr>
          <p:cNvPr id="29702" name="Picture 6"/>
          <p:cNvPicPr>
            <a:picLocks noChangeAspect="1" noChangeArrowheads="1" noCrop="1"/>
          </p:cNvPicPr>
          <p:nvPr/>
        </p:nvPicPr>
        <p:blipFill>
          <a:blip r:embed="rId2">
            <a:clrChange>
              <a:clrFrom>
                <a:srgbClr val="FFFFFF"/>
              </a:clrFrom>
              <a:clrTo>
                <a:srgbClr val="FFFFFF">
                  <a:alpha val="0"/>
                </a:srgbClr>
              </a:clrTo>
            </a:clrChange>
          </a:blip>
          <a:srcRect/>
          <a:stretch>
            <a:fillRect/>
          </a:stretch>
        </p:blipFill>
        <p:spPr bwMode="auto">
          <a:xfrm rot="10800000" flipV="1">
            <a:off x="195882" y="901420"/>
            <a:ext cx="609741" cy="427137"/>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2852522" y="144113"/>
            <a:ext cx="6556477" cy="715217"/>
            <a:chOff x="3251199" y="373355"/>
            <a:chExt cx="6556477" cy="715217"/>
          </a:xfrm>
        </p:grpSpPr>
        <p:sp>
          <p:nvSpPr>
            <p:cNvPr id="9" name="矩形: 圆角 1"/>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3470788" y="373355"/>
              <a:ext cx="6130412" cy="706755"/>
            </a:xfrm>
            <a:prstGeom prst="rect">
              <a:avLst/>
            </a:prstGeom>
            <a:noFill/>
          </p:spPr>
          <p:txBody>
            <a:bodyPr wrap="square" rtlCol="0">
              <a:spAutoFit/>
            </a:bodyPr>
            <a:lstStyle/>
            <a:p>
              <a:r>
                <a:rPr lang="vi-VN" altLang="en-US" sz="4000" b="1">
                  <a:solidFill>
                    <a:schemeClr val="bg1"/>
                  </a:solidFill>
                </a:rPr>
                <a:t>VI</a:t>
              </a:r>
              <a:r>
                <a:rPr lang="en-US" sz="4000" b="1">
                  <a:solidFill>
                    <a:schemeClr val="bg1"/>
                  </a:solidFill>
                </a:rPr>
                <a:t>. Tỉ khối của chất khí</a:t>
              </a:r>
              <a:endParaRPr lang="en-US" sz="4000" b="1">
                <a:solidFill>
                  <a:schemeClr val="bg1"/>
                </a:solidFill>
              </a:endParaRPr>
            </a:p>
          </p:txBody>
        </p:sp>
      </p:grpSp>
      <mc:AlternateContent xmlns:mc="http://schemas.openxmlformats.org/markup-compatibility/2006">
        <mc:Choice xmlns:a14="http://schemas.microsoft.com/office/drawing/2010/main" Requires="a14">
          <p:sp>
            <p:nvSpPr>
              <p:cNvPr id="14" name="Rectangle 2"/>
              <p:cNvSpPr>
                <a:spLocks noChangeArrowheads="1"/>
              </p:cNvSpPr>
              <p:nvPr/>
            </p:nvSpPr>
            <p:spPr bwMode="auto">
              <a:xfrm>
                <a:off x="835922" y="875292"/>
                <a:ext cx="10518567" cy="5541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marL="457200" indent="-457200">
                  <a:buFontTx/>
                  <a:buChar char="-"/>
                </a:pPr>
                <a:r>
                  <a:rPr lang="nl-NL" sz="3200" i="1" kern="0">
                    <a:solidFill>
                      <a:srgbClr val="7030A0"/>
                    </a:solidFill>
                    <a:effectLst/>
                    <a:ea typeface="Calibri" panose="020F0502020204030204" pitchFamily="34" charset="0"/>
                    <a:cs typeface="Arial" panose="020B0604020202020204" pitchFamily="34" charset="0"/>
                  </a:rPr>
                  <a:t>Tỉ khối của khí A đối với khí B : </a:t>
                </a:r>
                <a:endParaRPr lang="nl-NL" sz="3200" i="1" kern="0">
                  <a:solidFill>
                    <a:srgbClr val="7030A0"/>
                  </a:solidFill>
                  <a:effectLst/>
                  <a:ea typeface="Calibri" panose="020F0502020204030204" pitchFamily="34" charset="0"/>
                  <a:cs typeface="Arial" panose="020B0604020202020204" pitchFamily="34" charset="0"/>
                </a:endParaRPr>
              </a:p>
              <a:p>
                <a:r>
                  <a:rPr lang="nl-NL" sz="3200" i="1" kern="0">
                    <a:solidFill>
                      <a:srgbClr val="FF0000"/>
                    </a:solidFill>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/B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𝐵</m:t>
                            </m:r>
                          </m:sub>
                        </m:sSub>
                      </m:den>
                    </m:f>
                  </m:oMath>
                </a14:m>
                <a:r>
                  <a:rPr lang="en-US" sz="3200">
                    <a:solidFill>
                      <a:schemeClr val="tx1"/>
                    </a:solidFill>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	</a:t>
                </a:r>
                <a:endParaRPr lang="en-US" sz="3200" kern="0">
                  <a:effectLst/>
                  <a:ea typeface="Calibri" panose="020F0502020204030204" pitchFamily="34" charset="0"/>
                  <a:cs typeface="Arial" panose="020B0604020202020204" pitchFamily="34" charset="0"/>
                </a:endParaRPr>
              </a:p>
              <a:p>
                <a:endParaRPr lang="en-US" sz="3200" kern="0">
                  <a:ea typeface="Calibri" panose="020F0502020204030204" pitchFamily="34" charset="0"/>
                  <a:cs typeface="Arial" panose="020B0604020202020204" pitchFamily="34" charset="0"/>
                </a:endParaRPr>
              </a:p>
              <a:p>
                <a:r>
                  <a:rPr lang="en-US" sz="3200" kern="0">
                    <a:effectLst/>
                    <a:ea typeface="Calibri" panose="020F0502020204030204" pitchFamily="34" charset="0"/>
                    <a:cs typeface="Arial" panose="020B0604020202020204" pitchFamily="34" charset="0"/>
                  </a:rPr>
                  <a:t>=&gt; M</a:t>
                </a:r>
                <a:r>
                  <a:rPr lang="en-US" sz="3200" kern="0" baseline="-25000">
                    <a:effectLst/>
                    <a:ea typeface="Calibri" panose="020F0502020204030204" pitchFamily="34" charset="0"/>
                    <a:cs typeface="Arial" panose="020B0604020202020204" pitchFamily="34" charset="0"/>
                  </a:rPr>
                  <a:t>A</a:t>
                </a:r>
                <a:r>
                  <a:rPr lang="en-US" sz="3200" kern="0">
                    <a:effectLst/>
                    <a:ea typeface="Calibri" panose="020F0502020204030204" pitchFamily="34" charset="0"/>
                    <a:cs typeface="Arial" panose="020B0604020202020204" pitchFamily="34" charset="0"/>
                  </a:rPr>
                  <a:t> =d</a:t>
                </a:r>
                <a:r>
                  <a:rPr lang="en-US" sz="3200" kern="0" baseline="-25000">
                    <a:effectLst/>
                    <a:ea typeface="Calibri" panose="020F0502020204030204" pitchFamily="34" charset="0"/>
                    <a:cs typeface="Arial" panose="020B0604020202020204" pitchFamily="34" charset="0"/>
                  </a:rPr>
                  <a:t>A/B</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 </a:t>
                </a:r>
                <a:r>
                  <a:rPr lang="en-US" sz="3200" kern="0">
                    <a:effectLst/>
                    <a:ea typeface="Calibri" panose="020F0502020204030204" pitchFamily="34" charset="0"/>
                    <a:cs typeface="Arial" panose="020B0604020202020204" pitchFamily="34" charset="0"/>
                  </a:rPr>
                  <a:t> 	;		 M</a:t>
                </a:r>
                <a:r>
                  <a:rPr lang="en-US" sz="3200" kern="0" baseline="-25000">
                    <a:effectLst/>
                    <a:ea typeface="Calibri" panose="020F0502020204030204" pitchFamily="34" charset="0"/>
                    <a:cs typeface="Arial" panose="020B0604020202020204" pitchFamily="34" charset="0"/>
                  </a:rPr>
                  <a:t>B</a:t>
                </a:r>
                <a:r>
                  <a:rPr lang="en-US" sz="3200" kern="0">
                    <a:effectLst/>
                    <a:ea typeface="Calibri" panose="020F0502020204030204" pitchFamily="34" charset="0"/>
                    <a:cs typeface="Arial" panose="020B0604020202020204" pitchFamily="34" charset="0"/>
                  </a:rPr>
                  <a:t> </a:t>
                </a:r>
                <a:r>
                  <a:rPr lang="en-US" sz="3200">
                    <a:effectLst/>
                    <a:ea typeface="Calibri" panose="020F0502020204030204" pitchFamily="34" charset="0"/>
                    <a:cs typeface="Arial" panose="020B0604020202020204" pitchFamily="34" charset="0"/>
                  </a:rPr>
                  <a:t>= </a:t>
                </a:r>
                <a14:m>
                  <m:oMath xmlns:m="http://schemas.openxmlformats.org/officeDocument/2006/math">
                    <m:f>
                      <m:f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m:rPr>
                            <m:nor/>
                          </m:rPr>
                          <a:rPr lang="en-US" sz="3200">
                            <a:latin typeface="Cambria Math" panose="02040503050406030204" pitchFamily="18" charset="0"/>
                            <a:ea typeface="Calibri" panose="020F0502020204030204" pitchFamily="34" charset="0"/>
                            <a:cs typeface="Arial" panose="020B0604020202020204" pitchFamily="34" charset="0"/>
                          </a:rPr>
                          <m:t>d</m:t>
                        </m:r>
                        <m:r>
                          <m:rPr>
                            <m:nor/>
                          </m:rPr>
                          <a:rPr lang="en-US" sz="3200" baseline="-25000">
                            <a:latin typeface="Cambria Math" panose="02040503050406030204" pitchFamily="18" charset="0"/>
                            <a:ea typeface="Calibri" panose="020F0502020204030204" pitchFamily="34" charset="0"/>
                            <a:cs typeface="Arial" panose="020B0604020202020204" pitchFamily="34" charset="0"/>
                          </a:rPr>
                          <m:t>A</m:t>
                        </m:r>
                        <m:r>
                          <m:rPr>
                            <m:nor/>
                          </m:rPr>
                          <a:rPr lang="en-US" sz="3200" baseline="-25000">
                            <a:latin typeface="Cambria Math" panose="02040503050406030204" pitchFamily="18" charset="0"/>
                            <a:ea typeface="Calibri" panose="020F0502020204030204" pitchFamily="34" charset="0"/>
                            <a:cs typeface="Arial" panose="020B0604020202020204" pitchFamily="34" charset="0"/>
                          </a:rPr>
                          <m:t> /</m:t>
                        </m:r>
                        <m:r>
                          <m:rPr>
                            <m:nor/>
                          </m:rPr>
                          <a:rPr lang="en-US" sz="3200" baseline="-25000">
                            <a:latin typeface="Cambria Math" panose="02040503050406030204" pitchFamily="18" charset="0"/>
                            <a:ea typeface="Calibri" panose="020F0502020204030204" pitchFamily="34" charset="0"/>
                            <a:cs typeface="Arial" panose="020B0604020202020204" pitchFamily="34" charset="0"/>
                          </a:rPr>
                          <m:t>B</m:t>
                        </m:r>
                      </m:den>
                    </m:f>
                  </m:oMath>
                </a14:m>
                <a:r>
                  <a:rPr lang="en-US" sz="3200">
                    <a:effectLst/>
                    <a:ea typeface="Calibri" panose="020F0502020204030204" pitchFamily="34"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07000"/>
                  </a:lnSpc>
                  <a:spcBef>
                    <a:spcPts val="0"/>
                  </a:spcBef>
                  <a:spcAft>
                    <a:spcPts val="300"/>
                  </a:spcAft>
                </a:pPr>
                <a:r>
                  <a:rPr lang="nl-NL" sz="3200" i="1">
                    <a:solidFill>
                      <a:srgbClr val="7030A0"/>
                    </a:solidFill>
                    <a:effectLst/>
                    <a:ea typeface="Calibri" panose="020F0502020204030204" pitchFamily="34" charset="0"/>
                    <a:cs typeface="Arial" panose="020B0604020202020204" pitchFamily="34" charset="0"/>
                  </a:rPr>
                  <a:t>- Tỉ khối của khí A đối với không khí (</a:t>
                </a:r>
                <a:r>
                  <a:rPr lang="vi-VN" sz="3200">
                    <a:latin typeface="Arial" panose="020B0604020202020204" pitchFamily="34" charset="0"/>
                    <a:cs typeface="Arial" panose="020B0604020202020204" pitchFamily="34" charset="0"/>
                  </a:rPr>
                  <a:t>d</a:t>
                </a:r>
                <a:r>
                  <a:rPr lang="vi-VN" sz="3200" baseline="-25000">
                    <a:latin typeface="Arial" panose="020B0604020202020204" pitchFamily="34" charset="0"/>
                    <a:cs typeface="Arial" panose="020B0604020202020204" pitchFamily="34" charset="0"/>
                  </a:rPr>
                  <a:t>A/</a:t>
                </a:r>
                <a:r>
                  <a:rPr lang="en-US" sz="3200" baseline="-25000">
                    <a:latin typeface="Arial" panose="020B0604020202020204" pitchFamily="34" charset="0"/>
                    <a:cs typeface="Arial" panose="020B0604020202020204" pitchFamily="34" charset="0"/>
                  </a:rPr>
                  <a:t>kk</a:t>
                </a:r>
                <a:r>
                  <a:rPr lang="en-US" sz="3200">
                    <a:latin typeface="Arial" panose="020B0604020202020204" pitchFamily="34" charset="0"/>
                    <a:cs typeface="Arial" panose="020B0604020202020204" pitchFamily="34" charset="0"/>
                  </a:rPr>
                  <a:t>)</a:t>
                </a:r>
                <a:r>
                  <a:rPr lang="nl-NL" sz="3200" i="1">
                    <a:solidFill>
                      <a:srgbClr val="7030A0"/>
                    </a:solidFill>
                    <a:effectLst/>
                    <a:ea typeface="Calibri" panose="020F0502020204030204" pitchFamily="34" charset="0"/>
                    <a:cs typeface="Arial" panose="020B0604020202020204" pitchFamily="34" charset="0"/>
                  </a:rPr>
                  <a:t>:    </a:t>
                </a:r>
                <a:endParaRPr lang="nl-NL" sz="3200" i="1">
                  <a:solidFill>
                    <a:srgbClr val="7030A0"/>
                  </a:solidFill>
                  <a:effectLst/>
                  <a:ea typeface="Calibri" panose="020F0502020204030204" pitchFamily="34" charset="0"/>
                  <a:cs typeface="Arial" panose="020B0604020202020204" pitchFamily="34" charset="0"/>
                </a:endParaRPr>
              </a:p>
              <a:p>
                <a:pPr marL="0" marR="0" algn="just">
                  <a:lnSpc>
                    <a:spcPct val="107000"/>
                  </a:lnSpc>
                  <a:spcBef>
                    <a:spcPts val="0"/>
                  </a:spcBef>
                  <a:spcAft>
                    <a:spcPts val="300"/>
                  </a:spcAft>
                </a:pPr>
                <a:r>
                  <a:rPr lang="nl-NL" sz="3200" i="1">
                    <a:ea typeface="Calibri" panose="020F0502020204030204" pitchFamily="34" charset="0"/>
                    <a:cs typeface="Arial" panose="020B0604020202020204" pitchFamily="34" charset="0"/>
                  </a:rPr>
                  <a:t>			</a:t>
                </a:r>
                <a:r>
                  <a:rPr lang="nl-NL" sz="3200" i="1">
                    <a:effectLst/>
                    <a:ea typeface="Calibri" panose="020F0502020204030204" pitchFamily="34" charset="0"/>
                    <a:cs typeface="Arial" panose="020B0604020202020204" pitchFamily="34" charset="0"/>
                  </a:rPr>
                  <a:t> </a:t>
                </a:r>
                <a:r>
                  <a:rPr lang="en-US" sz="3200">
                    <a:solidFill>
                      <a:schemeClr val="tx1"/>
                    </a:solidFill>
                    <a:effectLst/>
                    <a:ea typeface="Calibri" panose="020F0502020204030204" pitchFamily="34" charset="0"/>
                    <a:cs typeface="Arial" panose="020B0604020202020204" pitchFamily="34" charset="0"/>
                  </a:rPr>
                  <a:t>d</a:t>
                </a:r>
                <a:r>
                  <a:rPr lang="en-US" sz="3200" baseline="-25000">
                    <a:solidFill>
                      <a:schemeClr val="tx1"/>
                    </a:solidFill>
                    <a:effectLst/>
                    <a:ea typeface="Calibri" panose="020F0502020204030204" pitchFamily="34" charset="0"/>
                    <a:cs typeface="Arial" panose="020B0604020202020204" pitchFamily="34" charset="0"/>
                  </a:rPr>
                  <a:t>A /kk </a:t>
                </a:r>
                <a:r>
                  <a:rPr lang="en-US" sz="3200">
                    <a:solidFill>
                      <a:schemeClr val="tx1"/>
                    </a:solidFill>
                    <a:effectLst/>
                    <a:ea typeface="Calibri" panose="020F0502020204030204" pitchFamily="34" charset="0"/>
                    <a:cs typeface="Arial" panose="020B0604020202020204" pitchFamily="34" charset="0"/>
                  </a:rPr>
                  <a:t>= </a:t>
                </a:r>
                <a14:m>
                  <m:oMath xmlns:m="http://schemas.openxmlformats.org/officeDocument/2006/math">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𝑘𝑘</m:t>
                            </m:r>
                          </m:sub>
                        </m:sSub>
                      </m:den>
                    </m:f>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𝑀</m:t>
                            </m:r>
                          </m:e>
                          <m:sub>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𝐴</m:t>
                            </m:r>
                          </m:sub>
                        </m:sSub>
                      </m:num>
                      <m:den>
                        <m:r>
                          <a:rPr lang="en-US" sz="3200" i="1">
                            <a:solidFill>
                              <a:schemeClr val="tx1"/>
                            </a:solidFill>
                            <a:effectLst/>
                            <a:latin typeface="Cambria Math" panose="02040503050406030204" pitchFamily="18" charset="0"/>
                            <a:ea typeface="Times New Roman" panose="02020603050405020304" pitchFamily="18" charset="0"/>
                            <a:cs typeface="Times New Roman" panose="02020603050405020304" pitchFamily="18" charset="0"/>
                          </a:rPr>
                          <m:t>29</m:t>
                        </m:r>
                      </m:den>
                    </m:f>
                  </m:oMath>
                </a14:m>
                <a:r>
                  <a:rPr lang="en-US" sz="3200">
                    <a:solidFill>
                      <a:srgbClr val="FF0000"/>
                    </a:solidFill>
                    <a:effectLst/>
                    <a:ea typeface="Times New Roman" panose="02020603050405020304" pitchFamily="18" charset="0"/>
                    <a:cs typeface="Arial" panose="020B0604020202020204" pitchFamily="34" charset="0"/>
                  </a:rPr>
                  <a:t> </a:t>
                </a:r>
                <a:endParaRPr lang="en-US" sz="3200">
                  <a:effectLst/>
                  <a:ea typeface="Calibri" panose="020F0502020204030204" pitchFamily="34" charset="0"/>
                  <a:cs typeface="Arial" panose="020B0604020202020204" pitchFamily="34" charset="0"/>
                </a:endParaRPr>
              </a:p>
              <a:p>
                <a:pPr marL="0" marR="0" algn="just">
                  <a:lnSpc>
                    <a:spcPct val="120000"/>
                  </a:lnSpc>
                  <a:spcBef>
                    <a:spcPts val="0"/>
                  </a:spcBef>
                  <a:spcAft>
                    <a:spcPts val="0"/>
                  </a:spcAft>
                </a:pPr>
                <a:r>
                  <a:rPr lang="vi-VN" sz="3200" b="1">
                    <a:effectLst/>
                    <a:ea typeface="Calibri" panose="020F0502020204030204" pitchFamily="34" charset="0"/>
                    <a:cs typeface="Arial" panose="020B0604020202020204" pitchFamily="34" charset="0"/>
                  </a:rPr>
                  <a:t>	</a:t>
                </a:r>
                <a:r>
                  <a:rPr lang="en-US" sz="3200" b="1">
                    <a:effectLst/>
                    <a:ea typeface="Calibri" panose="020F0502020204030204" pitchFamily="34" charset="0"/>
                    <a:cs typeface="Arial" panose="020B0604020202020204" pitchFamily="34" charset="0"/>
                  </a:rPr>
                  <a:t>	=&gt; </a:t>
                </a:r>
                <a:r>
                  <a:rPr lang="fr-FR" sz="3200">
                    <a:effectLst/>
                    <a:ea typeface="Calibri" panose="020F0502020204030204" pitchFamily="34" charset="0"/>
                    <a:cs typeface="Arial" panose="020B0604020202020204" pitchFamily="34" charset="0"/>
                  </a:rPr>
                  <a:t>M</a:t>
                </a:r>
                <a:r>
                  <a:rPr lang="fr-FR" sz="3200" baseline="-25000">
                    <a:effectLst/>
                    <a:ea typeface="Calibri" panose="020F0502020204030204" pitchFamily="34" charset="0"/>
                    <a:cs typeface="Arial" panose="020B0604020202020204" pitchFamily="34" charset="0"/>
                  </a:rPr>
                  <a:t>A</a:t>
                </a:r>
                <a:r>
                  <a:rPr lang="fr-FR" sz="3200">
                    <a:effectLst/>
                    <a:ea typeface="Calibri" panose="020F0502020204030204" pitchFamily="34" charset="0"/>
                    <a:cs typeface="Arial" panose="020B0604020202020204" pitchFamily="34" charset="0"/>
                  </a:rPr>
                  <a:t> = d</a:t>
                </a:r>
                <a:r>
                  <a:rPr lang="fr-FR" sz="3200" baseline="-25000">
                    <a:effectLst/>
                    <a:ea typeface="Calibri" panose="020F0502020204030204" pitchFamily="34" charset="0"/>
                    <a:cs typeface="Arial" panose="020B0604020202020204" pitchFamily="34" charset="0"/>
                  </a:rPr>
                  <a:t>A/KK</a:t>
                </a:r>
                <a:r>
                  <a:rPr lang="fr-FR" sz="3200">
                    <a:effectLst/>
                    <a:ea typeface="Calibri" panose="020F0502020204030204" pitchFamily="34" charset="0"/>
                    <a:cs typeface="Arial" panose="020B0604020202020204" pitchFamily="34" charset="0"/>
                  </a:rPr>
                  <a:t>. 29</a:t>
                </a:r>
                <a:endParaRPr lang="en-US" sz="3200">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r"/>
                    <a:tab pos="2743200" algn="ctr"/>
                    <a:tab pos="5486400" algn="r"/>
                  </a:tabLst>
                </a:pPr>
                <a:endParaRPr kumimoji="0" lang="en-US" altLang="en-US" sz="3200" b="0" i="0" u="none" strike="noStrike" cap="none" normalizeH="0" baseline="0">
                  <a:ln>
                    <a:noFill/>
                  </a:ln>
                  <a:solidFill>
                    <a:srgbClr val="FF0000"/>
                  </a:solidFill>
                  <a:effectLst/>
                  <a:cs typeface="Arial" panose="020B0604020202020204" pitchFamily="34" charset="0"/>
                </a:endParaRPr>
              </a:p>
            </p:txBody>
          </p:sp>
        </mc:Choice>
        <mc:Fallback>
          <p:sp>
            <p:nvSpPr>
              <p:cNvPr id="14" name="Rectangle 2"/>
              <p:cNvSpPr>
                <a:spLocks noRot="1" noChangeAspect="1" noMove="1" noResize="1" noEditPoints="1" noAdjustHandles="1" noChangeArrowheads="1" noChangeShapeType="1" noTextEdit="1"/>
              </p:cNvSpPr>
              <p:nvPr/>
            </p:nvSpPr>
            <p:spPr bwMode="auto">
              <a:xfrm>
                <a:off x="835922" y="875292"/>
                <a:ext cx="10518567" cy="5541197"/>
              </a:xfrm>
              <a:prstGeom prst="rect">
                <a:avLst/>
              </a:prstGeom>
              <a:blipFill rotWithShape="1">
                <a:blip r:embed="rId3"/>
                <a:stretch>
                  <a:fillRect l="-2" t="-5" r="1" b="8"/>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
        <p:nvSpPr>
          <p:cNvPr id="11" name="TextBox 16"/>
          <p:cNvSpPr txBox="1">
            <a:spLocks noChangeArrowheads="1"/>
          </p:cNvSpPr>
          <p:nvPr/>
        </p:nvSpPr>
        <p:spPr bwMode="auto">
          <a:xfrm>
            <a:off x="6912390" y="1266323"/>
            <a:ext cx="513610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eaLnBrk="1" hangingPunct="1"/>
            <a:r>
              <a:rPr lang="vi-VN" sz="2400">
                <a:latin typeface="Arial" panose="020B0604020202020204" pitchFamily="34" charset="0"/>
                <a:cs typeface="Arial" panose="020B0604020202020204" pitchFamily="34" charset="0"/>
              </a:rPr>
              <a:t>Trong đó:</a:t>
            </a:r>
            <a:endParaRPr lang="vi-VN" sz="2400">
              <a:latin typeface="Arial" panose="020B0604020202020204" pitchFamily="34" charset="0"/>
              <a:cs typeface="Arial" panose="020B0604020202020204" pitchFamily="34" charset="0"/>
            </a:endParaRPr>
          </a:p>
          <a:p>
            <a:pPr eaLnBrk="1" hangingPunct="1"/>
            <a:r>
              <a:rPr lang="vi-VN" sz="2400">
                <a:latin typeface="Arial" panose="020B0604020202020204" pitchFamily="34" charset="0"/>
                <a:cs typeface="Arial" panose="020B0604020202020204" pitchFamily="34" charset="0"/>
              </a:rPr>
              <a:t>d</a:t>
            </a:r>
            <a:r>
              <a:rPr lang="vi-VN" sz="2400" baseline="-25000">
                <a:latin typeface="Arial" panose="020B0604020202020204" pitchFamily="34" charset="0"/>
                <a:cs typeface="Arial" panose="020B0604020202020204" pitchFamily="34" charset="0"/>
              </a:rPr>
              <a:t>A/</a:t>
            </a:r>
            <a:r>
              <a:rPr lang="en-US" sz="2400" baseline="-25000">
                <a:latin typeface="Arial" panose="020B0604020202020204" pitchFamily="34" charset="0"/>
                <a:cs typeface="Arial" panose="020B0604020202020204" pitchFamily="34" charset="0"/>
              </a:rPr>
              <a:t>B</a:t>
            </a:r>
            <a:r>
              <a:rPr lang="vi-VN" sz="2400" baseline="-25000">
                <a:latin typeface="Arial" panose="020B0604020202020204" pitchFamily="34" charset="0"/>
                <a:cs typeface="Arial" panose="020B0604020202020204" pitchFamily="34" charset="0"/>
              </a:rPr>
              <a:t>:</a:t>
            </a:r>
            <a:r>
              <a:rPr lang="vi-VN" sz="2400">
                <a:latin typeface="Arial" panose="020B0604020202020204" pitchFamily="34" charset="0"/>
                <a:cs typeface="Arial" panose="020B0604020202020204" pitchFamily="34" charset="0"/>
              </a:rPr>
              <a:t> là tỉ khối của khí A đối với khí</a:t>
            </a:r>
            <a:r>
              <a:rPr lang="en-US" sz="2400">
                <a:latin typeface="Arial" panose="020B0604020202020204" pitchFamily="34" charset="0"/>
                <a:cs typeface="Arial" panose="020B0604020202020204" pitchFamily="34" charset="0"/>
              </a:rPr>
              <a:t> B</a:t>
            </a:r>
            <a:r>
              <a:rPr lang="vi-VN" sz="2400">
                <a:latin typeface="Arial" panose="020B0604020202020204" pitchFamily="34" charset="0"/>
                <a:cs typeface="Arial" panose="020B0604020202020204" pitchFamily="34" charset="0"/>
              </a:rPr>
              <a:t>.</a:t>
            </a:r>
            <a:endParaRPr lang="vi-VN" sz="2400">
              <a:latin typeface="Arial" panose="020B0604020202020204" pitchFamily="34" charset="0"/>
              <a:cs typeface="Arial" panose="020B0604020202020204" pitchFamily="34" charset="0"/>
            </a:endParaRP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A</a:t>
            </a:r>
            <a:r>
              <a:rPr lang="vi-VN" sz="2400">
                <a:latin typeface="Arial" panose="020B0604020202020204" pitchFamily="34" charset="0"/>
                <a:cs typeface="Arial" panose="020B0604020202020204" pitchFamily="34" charset="0"/>
              </a:rPr>
              <a:t> : là khối lượng mol của khí A.</a:t>
            </a:r>
            <a:endParaRPr lang="vi-VN" sz="2400">
              <a:latin typeface="Arial" panose="020B0604020202020204" pitchFamily="34" charset="0"/>
              <a:cs typeface="Arial" panose="020B0604020202020204" pitchFamily="34" charset="0"/>
            </a:endParaRPr>
          </a:p>
          <a:p>
            <a:pPr eaLnBrk="1" hangingPunct="1"/>
            <a:r>
              <a:rPr lang="vi-VN" sz="2400">
                <a:latin typeface="Arial" panose="020B0604020202020204" pitchFamily="34" charset="0"/>
                <a:cs typeface="Arial" panose="020B0604020202020204" pitchFamily="34" charset="0"/>
              </a:rPr>
              <a:t>M</a:t>
            </a:r>
            <a:r>
              <a:rPr lang="vi-VN" sz="2400" baseline="-25000">
                <a:latin typeface="Arial" panose="020B0604020202020204" pitchFamily="34" charset="0"/>
                <a:cs typeface="Arial" panose="020B0604020202020204" pitchFamily="34" charset="0"/>
              </a:rPr>
              <a:t>B </a:t>
            </a:r>
            <a:r>
              <a:rPr lang="vi-VN" sz="2400">
                <a:latin typeface="Arial" panose="020B0604020202020204" pitchFamily="34" charset="0"/>
                <a:cs typeface="Arial" panose="020B0604020202020204" pitchFamily="34" charset="0"/>
              </a:rPr>
              <a:t> : là khối lượng mol của khí B</a:t>
            </a:r>
            <a:endParaRPr lang="en-US" sz="2800" baseline="-25000" dirty="0">
              <a:latin typeface="Arial" panose="020B0604020202020204" pitchFamily="34" charset="0"/>
              <a:cs typeface="Arial" panose="020B0604020202020204" pitchFamily="34" charset="0"/>
            </a:endParaRPr>
          </a:p>
        </p:txBody>
      </p:sp>
      <p:sp>
        <p:nvSpPr>
          <p:cNvPr id="17" name="Rectangle 16"/>
          <p:cNvSpPr/>
          <p:nvPr/>
        </p:nvSpPr>
        <p:spPr>
          <a:xfrm>
            <a:off x="4749740" y="1443043"/>
            <a:ext cx="1907823"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69963" y="4440243"/>
            <a:ext cx="3059815" cy="88053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071356" y="3354661"/>
              <a:ext cx="2962712"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Microsoft YaHei" panose="020B0503020204020204" pitchFamily="34" charset="-122"/>
                  <a:cs typeface="Arial" panose="020B0604020202020204" pitchFamily="34" charset="0"/>
                </a:rPr>
                <a:t>LUYỆN TẬP</a:t>
              </a:r>
              <a:endParaRPr lang="zh-CN" altLang="en-US" sz="4800" dirty="0">
                <a:solidFill>
                  <a:srgbClr val="33909B"/>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Microsoft YaHei" panose="020B0503020204020204" pitchFamily="34" charset="-122"/>
                <a:ea typeface="Microsoft YaHei" panose="020B0503020204020204" pitchFamily="34" charset="-122"/>
              </a:endParaRPr>
            </a:p>
          </p:txBody>
        </p:sp>
      </p:grpSp>
      <p:sp>
        <p:nvSpPr>
          <p:cNvPr id="22" name="MH_Number_1"/>
          <p:cNvSpPr/>
          <p:nvPr>
            <p:custDataLst>
              <p:tags r:id="rId6"/>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5838" t="12471" r="17806" b="17187"/>
          <a:stretch>
            <a:fillRect/>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000">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000">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000">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000">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000">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000">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000">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000">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5" name="Rectangle: Rounded Corners 4"/>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a:t>
            </a:r>
            <a:endParaRPr lang="en-US" sz="3200">
              <a:solidFill>
                <a:schemeClr val="bg1"/>
              </a:solidFill>
              <a:latin typeface="Arial" panose="020B0604020202020204" pitchFamily="34" charset="0"/>
              <a:cs typeface="Arial" panose="020B0604020202020204" pitchFamily="34" charset="0"/>
            </a:endParaRPr>
          </a:p>
        </p:txBody>
      </p:sp>
      <p:sp>
        <p:nvSpPr>
          <p:cNvPr id="3" name="Rectangle 1"/>
          <p:cNvSpPr>
            <a:spLocks noChangeArrowheads="1"/>
          </p:cNvSpPr>
          <p:nvPr/>
        </p:nvSpPr>
        <p:spPr bwMode="auto">
          <a:xfrm>
            <a:off x="640539" y="1071738"/>
            <a:ext cx="11239792" cy="2016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nSpc>
                <a:spcPct val="107000"/>
              </a:lnSpc>
              <a:spcBef>
                <a:spcPts val="0"/>
              </a:spcBef>
              <a:spcAft>
                <a:spcPts val="80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pt-BR" sz="2800">
                <a:latin typeface="Times New Roman" panose="02020603050405020304" pitchFamily="18" charset="0"/>
                <a:ea typeface="Calibri" panose="020F0502020204030204" pitchFamily="34" charset="0"/>
                <a:cs typeface="Times New Roman" panose="02020603050405020304" pitchFamily="18" charset="0"/>
              </a:rPr>
              <a:t>Tính số mol của</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4,958 lít khí CH</a:t>
            </a:r>
            <a:r>
              <a:rPr lang="pt-BR" sz="2800" baseline="-25000">
                <a:latin typeface="Times New Roman" panose="02020603050405020304" pitchFamily="18" charset="0"/>
                <a:ea typeface="Calibri" panose="020F0502020204030204" pitchFamily="34" charset="0"/>
                <a:cs typeface="Times New Roman" panose="02020603050405020304" pitchFamily="18" charset="0"/>
              </a:rPr>
              <a:t>4</a:t>
            </a:r>
            <a:r>
              <a:rPr lang="pt-BR" sz="2800">
                <a:latin typeface="Times New Roman" panose="02020603050405020304" pitchFamily="18" charset="0"/>
                <a:ea typeface="Calibri" panose="020F0502020204030204" pitchFamily="34" charset="0"/>
                <a:cs typeface="Times New Roman" panose="02020603050405020304" pitchFamily="18" charset="0"/>
              </a:rPr>
              <a:t> (ở đkc 25</a:t>
            </a:r>
            <a:r>
              <a:rPr lang="pt-BR" sz="2800" baseline="30000">
                <a:latin typeface="Times New Roman" panose="02020603050405020304" pitchFamily="18" charset="0"/>
                <a:ea typeface="Calibri" panose="020F0502020204030204" pitchFamily="34" charset="0"/>
                <a:cs typeface="Times New Roman" panose="02020603050405020304" pitchFamily="18" charset="0"/>
              </a:rPr>
              <a:t>o</a:t>
            </a:r>
            <a:r>
              <a:rPr lang="pt-BR" sz="2800">
                <a:latin typeface="Times New Roman" panose="02020603050405020304" pitchFamily="18" charset="0"/>
                <a:ea typeface="Calibri" panose="020F0502020204030204" pitchFamily="34" charset="0"/>
                <a:cs typeface="Times New Roman" panose="02020603050405020304" pitchFamily="18" charset="0"/>
              </a:rPr>
              <a:t>C, 1 bar).</a:t>
            </a:r>
            <a:endParaRPr lang="en-US" sz="200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arenR"/>
              <a:tabLst>
                <a:tab pos="457200" algn="l"/>
              </a:tabLst>
            </a:pPr>
            <a:r>
              <a:rPr lang="pt-BR" sz="2800">
                <a:latin typeface="Times New Roman" panose="02020603050405020304" pitchFamily="18" charset="0"/>
                <a:ea typeface="Calibri" panose="020F0502020204030204" pitchFamily="34" charset="0"/>
                <a:cs typeface="Times New Roman" panose="02020603050405020304" pitchFamily="18" charset="0"/>
              </a:rPr>
              <a:t>19,5 g Zn.</a:t>
            </a:r>
            <a:endParaRPr lang="en-US" sz="200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nvGraphicFramePr>
        <p:xfrm>
          <a:off x="640539" y="3111223"/>
          <a:ext cx="10909333" cy="3725138"/>
        </p:xfrm>
        <a:graphic>
          <a:graphicData uri="http://schemas.openxmlformats.org/drawingml/2006/table">
            <a:tbl>
              <a:tblPr firstRow="1" firstCol="1" bandRow="1">
                <a:tableStyleId>{5C22544A-7EE6-4342-B048-85BDC9FD1C3A}</a:tableStyleId>
              </a:tblPr>
              <a:tblGrid>
                <a:gridCol w="1023351"/>
                <a:gridCol w="1363667"/>
                <a:gridCol w="1363667"/>
                <a:gridCol w="1363667"/>
                <a:gridCol w="1363667"/>
                <a:gridCol w="1363667"/>
                <a:gridCol w="1703980"/>
                <a:gridCol w="1363667"/>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5" name="Rectangle: Rounded Corners 4"/>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a:t>
            </a:r>
            <a:endParaRPr lang="en-US" sz="320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mc:Choice xmlns:a14="http://schemas.microsoft.com/office/drawing/2010/main" Requires="a14">
          <p:sp>
            <p:nvSpPr>
              <p:cNvPr id="3" name="Rectangle 1"/>
              <p:cNvSpPr>
                <a:spLocks noChangeArrowheads="1"/>
              </p:cNvSpPr>
              <p:nvPr/>
            </p:nvSpPr>
            <p:spPr bwMode="auto">
              <a:xfrm>
                <a:off x="510865" y="1491955"/>
                <a:ext cx="11239792" cy="282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r>
                  <a:rPr lang="en-US" sz="3600" b="1" u="sng">
                    <a:latin typeface="Times New Roman" panose="02020603050405020304" pitchFamily="18" charset="0"/>
                    <a:ea typeface="Calibri" panose="020F0502020204030204" pitchFamily="34" charset="0"/>
                    <a:cs typeface="Times New Roman" panose="02020603050405020304" pitchFamily="18" charset="0"/>
                  </a:rPr>
                  <a:t>Bài tập 1</a:t>
                </a:r>
                <a:r>
                  <a:rPr lang="en-US" sz="3600" b="1">
                    <a:latin typeface="Times New Roman" panose="02020603050405020304" pitchFamily="18" charset="0"/>
                    <a:ea typeface="Calibri" panose="020F0502020204030204" pitchFamily="34" charset="0"/>
                    <a:cs typeface="Times New Roman" panose="02020603050405020304" pitchFamily="18" charset="0"/>
                  </a:rPr>
                  <a:t>:</a:t>
                </a:r>
                <a:r>
                  <a:rPr lang="en-US" sz="3600">
                    <a:latin typeface="Times New Roman" panose="02020603050405020304" pitchFamily="18" charset="0"/>
                    <a:ea typeface="Calibri" panose="020F0502020204030204" pitchFamily="34" charset="0"/>
                    <a:cs typeface="Times New Roman" panose="02020603050405020304" pitchFamily="18" charset="0"/>
                  </a:rPr>
                  <a:t> </a:t>
                </a:r>
                <a:endParaRPr lang="en-US" sz="3600">
                  <a:latin typeface="Times New Roman" panose="02020603050405020304" pitchFamily="18" charset="0"/>
                  <a:ea typeface="Calibri" panose="020F0502020204030204" pitchFamily="34" charset="0"/>
                  <a:cs typeface="Times New Roman" panose="02020603050405020304" pitchFamily="18" charset="0"/>
                </a:endParaRPr>
              </a:p>
              <a:p>
                <a:r>
                  <a:rPr lang="pt-BR" sz="4000"/>
                  <a:t>a) </a:t>
                </a:r>
                <a14:m>
                  <m:oMath xmlns:m="http://schemas.openxmlformats.org/officeDocument/2006/math">
                    <m:sSub>
                      <m:sSubPr>
                        <m:ctrlPr>
                          <a:rPr lang="en-US" sz="4000" i="1">
                            <a:latin typeface="Cambria Math" panose="02040503050406030204" pitchFamily="18" charset="0"/>
                          </a:rPr>
                        </m:ctrlPr>
                      </m:sSubPr>
                      <m:e>
                        <m:r>
                          <a:rPr lang="en-US" sz="4000" i="1">
                            <a:latin typeface="Cambria Math" panose="02040503050406030204" pitchFamily="18" charset="0"/>
                          </a:rPr>
                          <m:t>𝑛</m:t>
                        </m:r>
                      </m:e>
                      <m:sub>
                        <m:sSub>
                          <m:sSubPr>
                            <m:ctrlPr>
                              <a:rPr lang="en-US" sz="4000" i="1">
                                <a:latin typeface="Cambria Math" panose="02040503050406030204" pitchFamily="18" charset="0"/>
                              </a:rPr>
                            </m:ctrlPr>
                          </m:sSubPr>
                          <m:e>
                            <m:r>
                              <a:rPr lang="en-US" sz="4000" i="1">
                                <a:latin typeface="Cambria Math" panose="02040503050406030204" pitchFamily="18" charset="0"/>
                              </a:rPr>
                              <m:t>𝐶𝐻</m:t>
                            </m:r>
                          </m:e>
                          <m:sub>
                            <m:r>
                              <a:rPr lang="en-US" sz="4000" i="1">
                                <a:latin typeface="Cambria Math" panose="02040503050406030204" pitchFamily="18" charset="0"/>
                              </a:rPr>
                              <m:t>4</m:t>
                            </m:r>
                          </m:sub>
                        </m:sSub>
                      </m:sub>
                    </m:sSub>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𝑉</m:t>
                        </m:r>
                      </m:num>
                      <m:den>
                        <m:r>
                          <a:rPr lang="en-US" sz="4000" i="1">
                            <a:latin typeface="Cambria Math" panose="02040503050406030204" pitchFamily="18" charset="0"/>
                          </a:rPr>
                          <m:t>24</m:t>
                        </m:r>
                        <m:r>
                          <a:rPr lang="en-US" sz="4000" i="1">
                            <a:latin typeface="Cambria Math" panose="02040503050406030204" pitchFamily="18" charset="0"/>
                          </a:rPr>
                          <m:t>,</m:t>
                        </m:r>
                        <m:r>
                          <a:rPr lang="en-US" sz="4000" i="1">
                            <a:latin typeface="Cambria Math" panose="02040503050406030204" pitchFamily="18" charset="0"/>
                          </a:rPr>
                          <m:t>79</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4</m:t>
                        </m:r>
                        <m:r>
                          <a:rPr lang="en-US" sz="4000" i="1">
                            <a:latin typeface="Cambria Math" panose="02040503050406030204" pitchFamily="18" charset="0"/>
                          </a:rPr>
                          <m:t>,</m:t>
                        </m:r>
                        <m:r>
                          <a:rPr lang="en-US" sz="4000" i="1">
                            <a:latin typeface="Cambria Math" panose="02040503050406030204" pitchFamily="18" charset="0"/>
                          </a:rPr>
                          <m:t>958</m:t>
                        </m:r>
                      </m:num>
                      <m:den>
                        <m:r>
                          <a:rPr lang="en-US" sz="4000" i="1">
                            <a:latin typeface="Cambria Math" panose="02040503050406030204" pitchFamily="18" charset="0"/>
                          </a:rPr>
                          <m:t>24</m:t>
                        </m:r>
                        <m:r>
                          <a:rPr lang="en-US" sz="4000" i="1">
                            <a:latin typeface="Cambria Math" panose="02040503050406030204" pitchFamily="18" charset="0"/>
                          </a:rPr>
                          <m:t>,</m:t>
                        </m:r>
                        <m:r>
                          <a:rPr lang="en-US" sz="4000" i="1">
                            <a:latin typeface="Cambria Math" panose="02040503050406030204" pitchFamily="18" charset="0"/>
                          </a:rPr>
                          <m:t>79</m:t>
                        </m:r>
                      </m:den>
                    </m:f>
                    <m:r>
                      <a:rPr lang="en-US" sz="4000" i="1">
                        <a:latin typeface="Cambria Math" panose="02040503050406030204" pitchFamily="18" charset="0"/>
                      </a:rPr>
                      <m:t>= </m:t>
                    </m:r>
                    <m:r>
                      <a:rPr lang="en-US" sz="4000" i="1">
                        <a:latin typeface="Cambria Math" panose="02040503050406030204" pitchFamily="18" charset="0"/>
                      </a:rPr>
                      <m:t>0</m:t>
                    </m:r>
                    <m:r>
                      <a:rPr lang="en-US" sz="4000" i="1">
                        <a:latin typeface="Cambria Math" panose="02040503050406030204" pitchFamily="18" charset="0"/>
                      </a:rPr>
                      <m:t>,</m:t>
                    </m:r>
                    <m:r>
                      <a:rPr lang="en-US" sz="4000" i="1">
                        <a:latin typeface="Cambria Math" panose="02040503050406030204" pitchFamily="18" charset="0"/>
                      </a:rPr>
                      <m:t>2</m:t>
                    </m:r>
                    <m:r>
                      <a:rPr lang="en-US" sz="4000" i="1">
                        <a:latin typeface="Cambria Math" panose="02040503050406030204" pitchFamily="18" charset="0"/>
                      </a:rPr>
                      <m:t> </m:t>
                    </m:r>
                    <m:d>
                      <m:dPr>
                        <m:ctrlPr>
                          <a:rPr lang="en-US" sz="4000" i="1">
                            <a:latin typeface="Cambria Math" panose="02040503050406030204" pitchFamily="18" charset="0"/>
                          </a:rPr>
                        </m:ctrlPr>
                      </m:dPr>
                      <m:e>
                        <m:r>
                          <a:rPr lang="en-US" sz="4000" i="1">
                            <a:latin typeface="Cambria Math" panose="02040503050406030204" pitchFamily="18" charset="0"/>
                          </a:rPr>
                          <m:t>𝑚𝑜𝑙</m:t>
                        </m:r>
                      </m:e>
                    </m:d>
                    <m:r>
                      <a:rPr lang="en-US" sz="4000" b="0" i="1" smtClean="0">
                        <a:latin typeface="Cambria Math" panose="02040503050406030204" pitchFamily="18" charset="0"/>
                      </a:rPr>
                      <m:t> </m:t>
                    </m:r>
                    <m:r>
                      <a:rPr lang="en-US" sz="4000" i="1">
                        <a:latin typeface="Cambria Math" panose="02040503050406030204" pitchFamily="18" charset="0"/>
                      </a:rPr>
                      <m:t> </m:t>
                    </m:r>
                  </m:oMath>
                </a14:m>
                <a:endParaRPr lang="en-US" sz="4000"/>
              </a:p>
              <a:p>
                <a:endParaRPr lang="en-US" sz="4000"/>
              </a:p>
              <a:p>
                <a:r>
                  <a:rPr lang="en-US" sz="4000"/>
                  <a:t>b) </a:t>
                </a:r>
                <a:endParaRPr lang="en-US" sz="4000"/>
              </a:p>
            </p:txBody>
          </p:sp>
        </mc:Choice>
        <mc:Fallback>
          <p:sp>
            <p:nvSpPr>
              <p:cNvPr id="3" name="Rectangle 1"/>
              <p:cNvSpPr>
                <a:spLocks noRot="1" noChangeAspect="1" noMove="1" noResize="1" noEditPoints="1" noAdjustHandles="1" noChangeArrowheads="1" noChangeShapeType="1" noTextEdit="1"/>
              </p:cNvSpPr>
              <p:nvPr/>
            </p:nvSpPr>
            <p:spPr bwMode="auto">
              <a:xfrm>
                <a:off x="510865" y="1491955"/>
                <a:ext cx="11239792" cy="2823273"/>
              </a:xfrm>
              <a:prstGeom prst="rect">
                <a:avLst/>
              </a:prstGeom>
              <a:blipFill rotWithShape="1">
                <a:blip r:embed="rId2"/>
                <a:stretch>
                  <a:fillRect l="-3" t="-12" r="5" b="1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n-US">
                    <a:noFill/>
                  </a:rPr>
                  <a:t> </a:t>
                </a:r>
              </a:p>
            </p:txBody>
          </p:sp>
        </mc:Fallback>
      </mc:AlternateContent>
      <p:sp>
        <p:nvSpPr>
          <p:cNvPr id="8" name="Rectangle 4"/>
          <p:cNvSpPr>
            <a:spLocks noChangeArrowheads="1"/>
          </p:cNvSpPr>
          <p:nvPr/>
        </p:nvSpPr>
        <p:spPr bwMode="auto">
          <a:xfrm>
            <a:off x="0" y="0"/>
            <a:ext cx="1219041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en-US"/>
          </a:p>
        </p:txBody>
      </p:sp>
      <p:graphicFrame>
        <p:nvGraphicFramePr>
          <p:cNvPr id="9" name="Object 8"/>
          <p:cNvGraphicFramePr>
            <a:graphicFrameLocks noChangeAspect="1"/>
          </p:cNvGraphicFramePr>
          <p:nvPr/>
        </p:nvGraphicFramePr>
        <p:xfrm>
          <a:off x="1467555" y="3279866"/>
          <a:ext cx="5791200" cy="1364561"/>
        </p:xfrm>
        <a:graphic>
          <a:graphicData uri="http://schemas.openxmlformats.org/presentationml/2006/ole">
            <mc:AlternateContent xmlns:mc="http://schemas.openxmlformats.org/markup-compatibility/2006">
              <mc:Choice xmlns:v="urn:schemas-microsoft-com:vml" Requires="v">
                <p:oleObj spid="_x0000_s2" name="" r:id="rId3" imgW="1688465" imgH="393700" progId="Equation.DSMT4">
                  <p:embed/>
                </p:oleObj>
              </mc:Choice>
              <mc:Fallback>
                <p:oleObj name="" r:id="rId3" imgW="1688465" imgH="393700"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555" y="3279866"/>
                        <a:ext cx="5791200" cy="1364561"/>
                      </a:xfrm>
                      <a:prstGeom prst="rect">
                        <a:avLst/>
                      </a:prstGeom>
                      <a:noFill/>
                    </p:spPr>
                  </p:pic>
                </p:oleObj>
              </mc:Fallback>
            </mc:AlternateContent>
          </a:graphicData>
        </a:graphic>
      </p:graphicFrame>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40377"/>
            <a:ext cx="12261522" cy="6859588"/>
          </a:xfrm>
          <a:prstGeom prst="rect">
            <a:avLst/>
          </a:prstGeom>
        </p:spPr>
      </p:pic>
      <p:sp>
        <p:nvSpPr>
          <p:cNvPr id="5" name="Rectangle: Rounded Corners 4"/>
          <p:cNvSpPr/>
          <p:nvPr/>
        </p:nvSpPr>
        <p:spPr>
          <a:xfrm>
            <a:off x="3436490" y="23227"/>
            <a:ext cx="6146800" cy="1139529"/>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FFFF00"/>
                </a:solidFill>
                <a:latin typeface="Arial" panose="020B0604020202020204" pitchFamily="34" charset="0"/>
                <a:cs typeface="Arial" panose="020B0604020202020204" pitchFamily="34" charset="0"/>
              </a:rPr>
              <a:t>Hoạt động cá nhân</a:t>
            </a:r>
            <a:endParaRPr lang="en-US" sz="4000" b="1">
              <a:solidFill>
                <a:srgbClr val="FFFF00"/>
              </a:solidFill>
              <a:latin typeface="Arial" panose="020B0604020202020204" pitchFamily="34" charset="0"/>
              <a:cs typeface="Arial" panose="020B0604020202020204" pitchFamily="34" charset="0"/>
            </a:endParaRPr>
          </a:p>
          <a:p>
            <a:pPr algn="ctr"/>
            <a:r>
              <a:rPr lang="en-US" sz="3200">
                <a:solidFill>
                  <a:schemeClr val="bg1"/>
                </a:solidFill>
                <a:latin typeface="Arial" panose="020B0604020202020204" pitchFamily="34" charset="0"/>
                <a:cs typeface="Arial" panose="020B0604020202020204" pitchFamily="34" charset="0"/>
              </a:rPr>
              <a:t>Hoàn thành phiếu học tập </a:t>
            </a:r>
            <a:endParaRPr lang="en-US" sz="3200">
              <a:solidFill>
                <a:schemeClr val="bg1"/>
              </a:solidFill>
              <a:latin typeface="Arial" panose="020B0604020202020204" pitchFamily="34" charset="0"/>
              <a:cs typeface="Arial" panose="020B0604020202020204" pitchFamily="34" charset="0"/>
            </a:endParaRPr>
          </a:p>
        </p:txBody>
      </p:sp>
      <p:sp>
        <p:nvSpPr>
          <p:cNvPr id="3" name="Rectangle 1"/>
          <p:cNvSpPr>
            <a:spLocks noChangeArrowheads="1"/>
          </p:cNvSpPr>
          <p:nvPr/>
        </p:nvSpPr>
        <p:spPr bwMode="auto">
          <a:xfrm>
            <a:off x="753428" y="1290315"/>
            <a:ext cx="11239792" cy="530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1pPr>
            <a:lvl2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2pPr>
            <a:lvl3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3pPr>
            <a:lvl4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4pPr>
            <a:lvl5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5pPr>
            <a:lvl6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6pPr>
            <a:lvl7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7pPr>
            <a:lvl8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8pPr>
            <a:lvl9pPr eaLnBrk="0" fontAlgn="base" hangingPunct="0">
              <a:spcBef>
                <a:spcPct val="0"/>
              </a:spcBef>
              <a:spcAft>
                <a:spcPct val="0"/>
              </a:spcAft>
              <a:tabLst>
                <a:tab pos="457200" algn="r"/>
                <a:tab pos="2743200" algn="ctr"/>
                <a:tab pos="5486400" algn="r"/>
              </a:tabLst>
              <a:defRPr>
                <a:solidFill>
                  <a:schemeClr val="tx1"/>
                </a:solidFill>
                <a:latin typeface="Arial" panose="020B0604020202020204" pitchFamily="34" charset="0"/>
              </a:defRPr>
            </a:lvl9pPr>
          </a:lstStyle>
          <a:p>
            <a:pPr algn="just">
              <a:lnSpc>
                <a:spcPct val="107000"/>
              </a:lnSpc>
              <a:spcBef>
                <a:spcPts val="0"/>
              </a:spcBef>
              <a:spcAft>
                <a:spcPts val="0"/>
              </a:spcAft>
            </a:pPr>
            <a:r>
              <a:rPr lang="en-US" sz="2800" b="1" u="sng">
                <a:latin typeface="Times New Roman" panose="02020603050405020304" pitchFamily="18" charset="0"/>
                <a:ea typeface="Calibri" panose="020F0502020204030204" pitchFamily="34" charset="0"/>
                <a:cs typeface="Times New Roman" panose="02020603050405020304" pitchFamily="18" charset="0"/>
              </a:rPr>
              <a:t>Bài tập 2</a:t>
            </a:r>
            <a:r>
              <a:rPr lang="en-US" sz="2800" b="1">
                <a:latin typeface="Times New Roman" panose="02020603050405020304" pitchFamily="18" charset="0"/>
                <a:ea typeface="Calibri" panose="020F0502020204030204" pitchFamily="34" charset="0"/>
                <a:cs typeface="Times New Roman" panose="02020603050405020304" pitchFamily="18" charset="0"/>
              </a:rPr>
              <a:t>:</a:t>
            </a:r>
            <a:r>
              <a:rPr lang="en-US" sz="2800">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 thành bảng sau:</a:t>
            </a:r>
            <a:endParaRPr lang="en-US" sz="200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2" name="Table 1"/>
          <p:cNvGraphicFramePr>
            <a:graphicFrameLocks noGrp="1"/>
          </p:cNvGraphicFramePr>
          <p:nvPr/>
        </p:nvGraphicFramePr>
        <p:xfrm>
          <a:off x="516362" y="2050068"/>
          <a:ext cx="10909333" cy="3725138"/>
        </p:xfrm>
        <a:graphic>
          <a:graphicData uri="http://schemas.openxmlformats.org/drawingml/2006/table">
            <a:tbl>
              <a:tblPr firstRow="1" firstCol="1" bandRow="1">
                <a:tableStyleId>{5C22544A-7EE6-4342-B048-85BDC9FD1C3A}</a:tableStyleId>
              </a:tblPr>
              <a:tblGrid>
                <a:gridCol w="1023351"/>
                <a:gridCol w="1363667"/>
                <a:gridCol w="1363667"/>
                <a:gridCol w="1363667"/>
                <a:gridCol w="1363667"/>
                <a:gridCol w="1363667"/>
                <a:gridCol w="1703980"/>
                <a:gridCol w="1363667"/>
              </a:tblGrid>
              <a:tr h="105204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Câu</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M</a:t>
                      </a:r>
                      <a:r>
                        <a:rPr lang="en-US" sz="2800" kern="100" baseline="-250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(g/mol)</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d</a:t>
                      </a:r>
                      <a:r>
                        <a:rPr lang="en-US" sz="2800" kern="100" baseline="-25000">
                          <a:effectLst/>
                          <a:latin typeface="Arial" panose="020B0604020202020204" pitchFamily="34" charset="0"/>
                          <a:cs typeface="Arial" panose="020B0604020202020204" pitchFamily="34" charset="0"/>
                        </a:rPr>
                        <a:t>A/KK</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fr-FR" sz="2800" kern="100">
                          <a:effectLst/>
                          <a:latin typeface="Arial" panose="020B0604020202020204" pitchFamily="34" charset="0"/>
                          <a:cs typeface="Arial" panose="020B0604020202020204" pitchFamily="34" charset="0"/>
                        </a:rPr>
                        <a:t>X hoặc Y là NTHH</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CTHH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của 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816092">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XO</a:t>
                      </a:r>
                      <a:r>
                        <a:rPr lang="en-US" sz="2800" kern="100" baseline="-250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22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r h="1212906">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b</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YH</a:t>
                      </a:r>
                      <a:r>
                        <a:rPr lang="en-US" sz="2800" kern="100" baseline="-25000">
                          <a:effectLst/>
                          <a:latin typeface="Arial" panose="020B0604020202020204" pitchFamily="34" charset="0"/>
                          <a:cs typeface="Arial" panose="020B0604020202020204" pitchFamily="34" charset="0"/>
                        </a:rPr>
                        <a:t>4</a:t>
                      </a:r>
                      <a:endParaRPr lang="en-US" sz="2800" kern="100">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 </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32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0,552</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2800" kern="100">
                          <a:effectLst/>
                          <a:latin typeface="Arial" panose="020B0604020202020204" pitchFamily="34" charset="0"/>
                          <a:cs typeface="Arial" panose="020B0604020202020204" pitchFamily="34" charset="0"/>
                        </a:rPr>
                        <a:t>………</a:t>
                      </a:r>
                      <a:endParaRPr lang="en-US" sz="2800" kern="1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r>
            </a:tbl>
          </a:graphicData>
        </a:graphic>
      </p:graphicFrame>
      <p:sp>
        <p:nvSpPr>
          <p:cNvPr id="6" name="TextBox 5"/>
          <p:cNvSpPr txBox="1"/>
          <p:nvPr/>
        </p:nvSpPr>
        <p:spPr>
          <a:xfrm>
            <a:off x="3115733"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44</a:t>
            </a:r>
            <a:endParaRPr lang="en-US" sz="2800">
              <a:solidFill>
                <a:srgbClr val="FF0000"/>
              </a:solidFill>
              <a:latin typeface="Arial" panose="020B0604020202020204" pitchFamily="34" charset="0"/>
              <a:cs typeface="Arial" panose="020B0604020202020204" pitchFamily="34" charset="0"/>
            </a:endParaRPr>
          </a:p>
        </p:txBody>
      </p:sp>
      <p:sp>
        <p:nvSpPr>
          <p:cNvPr id="7" name="TextBox 6"/>
          <p:cNvSpPr txBox="1"/>
          <p:nvPr/>
        </p:nvSpPr>
        <p:spPr>
          <a:xfrm>
            <a:off x="7270714"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1,52</a:t>
            </a:r>
            <a:endParaRPr lang="en-US" sz="2800">
              <a:solidFill>
                <a:srgbClr val="FF0000"/>
              </a:solidFill>
              <a:latin typeface="Arial" panose="020B0604020202020204" pitchFamily="34" charset="0"/>
              <a:cs typeface="Arial" panose="020B0604020202020204" pitchFamily="34" charset="0"/>
            </a:endParaRPr>
          </a:p>
        </p:txBody>
      </p:sp>
      <p:sp>
        <p:nvSpPr>
          <p:cNvPr id="8" name="TextBox 7"/>
          <p:cNvSpPr txBox="1"/>
          <p:nvPr/>
        </p:nvSpPr>
        <p:spPr>
          <a:xfrm>
            <a:off x="8601645" y="3389417"/>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endParaRPr lang="en-US" sz="2800">
              <a:solidFill>
                <a:srgbClr val="FF0000"/>
              </a:solidFill>
              <a:latin typeface="Arial" panose="020B0604020202020204" pitchFamily="34" charset="0"/>
              <a:cs typeface="Arial" panose="020B0604020202020204" pitchFamily="34" charset="0"/>
            </a:endParaRPr>
          </a:p>
        </p:txBody>
      </p:sp>
      <p:sp>
        <p:nvSpPr>
          <p:cNvPr id="9" name="TextBox 8"/>
          <p:cNvSpPr txBox="1"/>
          <p:nvPr/>
        </p:nvSpPr>
        <p:spPr>
          <a:xfrm>
            <a:off x="10224457" y="3429794"/>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CO</a:t>
            </a:r>
            <a:r>
              <a:rPr lang="en-US" sz="2800" baseline="-25000">
                <a:solidFill>
                  <a:srgbClr val="FF0000"/>
                </a:solidFill>
                <a:latin typeface="Arial" panose="020B0604020202020204" pitchFamily="34" charset="0"/>
                <a:cs typeface="Arial" panose="020B0604020202020204" pitchFamily="34" charset="0"/>
              </a:rPr>
              <a:t>2</a:t>
            </a:r>
            <a:endParaRPr lang="en-US" sz="2800" baseline="-25000">
              <a:solidFill>
                <a:srgbClr val="FF0000"/>
              </a:solidFill>
              <a:latin typeface="Arial" panose="020B0604020202020204" pitchFamily="34" charset="0"/>
              <a:cs typeface="Arial" panose="020B0604020202020204" pitchFamily="34" charset="0"/>
            </a:endParaRPr>
          </a:p>
        </p:txBody>
      </p:sp>
      <p:sp>
        <p:nvSpPr>
          <p:cNvPr id="10" name="TextBox 9"/>
          <p:cNvSpPr txBox="1"/>
          <p:nvPr/>
        </p:nvSpPr>
        <p:spPr>
          <a:xfrm>
            <a:off x="3189508"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16</a:t>
            </a:r>
            <a:endParaRPr lang="en-US" sz="2800">
              <a:solidFill>
                <a:srgbClr val="FF0000"/>
              </a:solidFill>
              <a:latin typeface="Arial" panose="020B0604020202020204" pitchFamily="34" charset="0"/>
              <a:cs typeface="Arial" panose="020B0604020202020204" pitchFamily="34" charset="0"/>
            </a:endParaRPr>
          </a:p>
        </p:txBody>
      </p:sp>
      <p:sp>
        <p:nvSpPr>
          <p:cNvPr id="11" name="TextBox 10"/>
          <p:cNvSpPr txBox="1"/>
          <p:nvPr/>
        </p:nvSpPr>
        <p:spPr>
          <a:xfrm>
            <a:off x="5862654"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0,5</a:t>
            </a:r>
            <a:endParaRPr lang="en-US" sz="2800">
              <a:solidFill>
                <a:srgbClr val="FF0000"/>
              </a:solidFill>
              <a:latin typeface="Arial" panose="020B0604020202020204" pitchFamily="34" charset="0"/>
              <a:cs typeface="Arial" panose="020B0604020202020204" pitchFamily="34" charset="0"/>
            </a:endParaRPr>
          </a:p>
        </p:txBody>
      </p:sp>
      <p:sp>
        <p:nvSpPr>
          <p:cNvPr id="12" name="TextBox 11"/>
          <p:cNvSpPr txBox="1"/>
          <p:nvPr/>
        </p:nvSpPr>
        <p:spPr>
          <a:xfrm>
            <a:off x="8675420" y="4728766"/>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Carbon</a:t>
            </a:r>
            <a:endParaRPr lang="en-US" sz="2800">
              <a:solidFill>
                <a:srgbClr val="FF0000"/>
              </a:solidFill>
              <a:latin typeface="Arial" panose="020B0604020202020204" pitchFamily="34" charset="0"/>
              <a:cs typeface="Arial" panose="020B0604020202020204" pitchFamily="34" charset="0"/>
            </a:endParaRPr>
          </a:p>
        </p:txBody>
      </p:sp>
      <p:sp>
        <p:nvSpPr>
          <p:cNvPr id="13" name="TextBox 12"/>
          <p:cNvSpPr txBox="1"/>
          <p:nvPr/>
        </p:nvSpPr>
        <p:spPr>
          <a:xfrm>
            <a:off x="10298232" y="4769143"/>
            <a:ext cx="1963290" cy="523220"/>
          </a:xfrm>
          <a:prstGeom prst="rect">
            <a:avLst/>
          </a:prstGeom>
          <a:noFill/>
        </p:spPr>
        <p:txBody>
          <a:bodyPr wrap="square" rtlCol="0">
            <a:spAutoFit/>
          </a:bodyPr>
          <a:lstStyle/>
          <a:p>
            <a:r>
              <a:rPr lang="en-US" sz="2800">
                <a:solidFill>
                  <a:srgbClr val="FF0000"/>
                </a:solidFill>
                <a:latin typeface="Arial" panose="020B0604020202020204" pitchFamily="34" charset="0"/>
                <a:cs typeface="Arial" panose="020B0604020202020204" pitchFamily="34" charset="0"/>
              </a:rPr>
              <a:t>CH</a:t>
            </a:r>
            <a:r>
              <a:rPr lang="en-US" sz="2800" baseline="-25000">
                <a:solidFill>
                  <a:srgbClr val="FF0000"/>
                </a:solidFill>
                <a:latin typeface="Arial" panose="020B0604020202020204" pitchFamily="34" charset="0"/>
                <a:cs typeface="Arial" panose="020B0604020202020204" pitchFamily="34" charset="0"/>
              </a:rPr>
              <a:t>4</a:t>
            </a:r>
            <a:endParaRPr lang="en-US" sz="2800" baseline="-2500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3563374" y="2925957"/>
            <a:ext cx="5091430" cy="878430"/>
            <a:chOff x="454370" y="3354661"/>
            <a:chExt cx="4196672" cy="724056"/>
          </a:xfrm>
        </p:grpSpPr>
        <p:sp>
          <p:nvSpPr>
            <p:cNvPr id="20" name="文本框 19"/>
            <p:cNvSpPr txBox="1"/>
            <p:nvPr/>
          </p:nvSpPr>
          <p:spPr>
            <a:xfrm>
              <a:off x="454370" y="3354661"/>
              <a:ext cx="4196672" cy="684092"/>
            </a:xfrm>
            <a:prstGeom prst="rect">
              <a:avLst/>
            </a:prstGeom>
            <a:noFill/>
          </p:spPr>
          <p:txBody>
            <a:bodyPr wrap="none" rtlCol="0">
              <a:spAutoFit/>
            </a:bodyPr>
            <a:lstStyle/>
            <a:p>
              <a:pPr algn="ctr"/>
              <a:r>
                <a:rPr lang="vi-VN" altLang="en-US" sz="4800">
                  <a:solidFill>
                    <a:srgbClr val="33909B"/>
                  </a:solidFill>
                  <a:latin typeface="Microsoft YaHei" panose="020B0503020204020204" pitchFamily="34" charset="-122"/>
                  <a:ea typeface="Microsoft YaHei" panose="020B0503020204020204" pitchFamily="34" charset="-122"/>
                  <a:cs typeface="Microsoft JhengHei Light" panose="020B0304030504040204" pitchFamily="34" charset="-122"/>
                </a:rPr>
                <a:t>KHÁI NIỆM </a:t>
              </a:r>
              <a:r>
                <a:rPr lang="en-US" altLang="zh-CN" sz="4800">
                  <a:solidFill>
                    <a:srgbClr val="33909B"/>
                  </a:solidFill>
                  <a:latin typeface="Microsoft YaHei" panose="020B0503020204020204" pitchFamily="34" charset="-122"/>
                  <a:ea typeface="Microsoft YaHei" panose="020B0503020204020204" pitchFamily="34" charset="-122"/>
                  <a:cs typeface="Microsoft JhengHei Light" panose="020B0304030504040204" pitchFamily="34" charset="-122"/>
                </a:rPr>
                <a:t>MOL</a:t>
              </a:r>
              <a:endParaRPr lang="zh-CN" altLang="en-US" sz="4800" dirty="0">
                <a:solidFill>
                  <a:srgbClr val="33909B"/>
                </a:solidFill>
                <a:latin typeface="Microsoft YaHei" panose="020B0503020204020204" pitchFamily="34" charset="-122"/>
                <a:ea typeface="Microsoft YaHei" panose="020B0503020204020204" pitchFamily="34" charset="-122"/>
                <a:cs typeface="Microsoft JhengHei Light" panose="020B0304030504040204" pitchFamily="34" charset="-122"/>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Microsoft YaHei" panose="020B0503020204020204" pitchFamily="34" charset="-122"/>
                <a:ea typeface="Microsoft YaHei" panose="020B0503020204020204" pitchFamily="34" charset="-122"/>
              </a:endParaRPr>
            </a:p>
          </p:txBody>
        </p:sp>
      </p:grpSp>
      <p:sp>
        <p:nvSpPr>
          <p:cNvPr id="22" name="MH_Number_1"/>
          <p:cNvSpPr/>
          <p:nvPr>
            <p:custDataLst>
              <p:tags r:id="rId6"/>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en-US" altLang="zh-CN" sz="60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rPr>
              <a:t>I</a:t>
            </a:r>
            <a:endParaRPr lang="en-US" altLang="zh-CN" sz="20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5838" t="12471" r="17806" b="17187"/>
          <a:stretch>
            <a:fillRect/>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000">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000">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000">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000">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000">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000">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000">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000">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37" y="2991215"/>
            <a:ext cx="3978058" cy="3978058"/>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pic>
        <p:nvPicPr>
          <p:cNvPr id="35" name="图片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321" y="3880150"/>
            <a:ext cx="4519940" cy="3081778"/>
          </a:xfrm>
          <a:prstGeom prst="rect">
            <a:avLst/>
          </a:prstGeom>
        </p:spPr>
      </p:pic>
      <p:grpSp>
        <p:nvGrpSpPr>
          <p:cNvPr id="18" name="组合 17"/>
          <p:cNvGrpSpPr/>
          <p:nvPr/>
        </p:nvGrpSpPr>
        <p:grpSpPr>
          <a:xfrm>
            <a:off x="4143690" y="2925957"/>
            <a:ext cx="3930789" cy="878430"/>
            <a:chOff x="932703" y="3354661"/>
            <a:chExt cx="3240000" cy="724056"/>
          </a:xfrm>
        </p:grpSpPr>
        <p:sp>
          <p:nvSpPr>
            <p:cNvPr id="20" name="文本框 19"/>
            <p:cNvSpPr txBox="1"/>
            <p:nvPr/>
          </p:nvSpPr>
          <p:spPr>
            <a:xfrm>
              <a:off x="1138132" y="3354661"/>
              <a:ext cx="2829156" cy="684959"/>
            </a:xfrm>
            <a:prstGeom prst="rect">
              <a:avLst/>
            </a:prstGeom>
            <a:noFill/>
          </p:spPr>
          <p:txBody>
            <a:bodyPr wrap="none" rtlCol="0">
              <a:spAutoFit/>
            </a:bodyPr>
            <a:lstStyle/>
            <a:p>
              <a:pPr algn="ctr"/>
              <a:r>
                <a:rPr lang="en-US" altLang="zh-CN" sz="4800">
                  <a:solidFill>
                    <a:srgbClr val="33909B"/>
                  </a:solidFill>
                  <a:latin typeface="Arial" panose="020B0604020202020204" pitchFamily="34" charset="0"/>
                  <a:ea typeface="Microsoft YaHei" panose="020B0503020204020204" pitchFamily="34" charset="-122"/>
                  <a:cs typeface="Arial" panose="020B0604020202020204" pitchFamily="34" charset="0"/>
                </a:rPr>
                <a:t>VẬN DỤNG</a:t>
              </a:r>
              <a:endParaRPr lang="zh-CN" altLang="en-US" sz="4800" dirty="0">
                <a:solidFill>
                  <a:srgbClr val="33909B"/>
                </a:solidFill>
                <a:latin typeface="Arial" panose="020B0604020202020204" pitchFamily="34" charset="0"/>
                <a:ea typeface="Microsoft YaHei" panose="020B0503020204020204" pitchFamily="34" charset="-122"/>
                <a:cs typeface="Arial" panose="020B0604020202020204" pitchFamily="34" charset="0"/>
              </a:endParaRPr>
            </a:p>
          </p:txBody>
        </p:sp>
        <p:sp>
          <p:nvSpPr>
            <p:cNvPr id="21" name="矩形 20"/>
            <p:cNvSpPr/>
            <p:nvPr/>
          </p:nvSpPr>
          <p:spPr>
            <a:xfrm>
              <a:off x="932703" y="4060717"/>
              <a:ext cx="3240000" cy="18000"/>
            </a:xfrm>
            <a:prstGeom prst="rect">
              <a:avLst/>
            </a:prstGeom>
            <a:solidFill>
              <a:srgbClr val="6DC1B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33909B"/>
                </a:solidFill>
                <a:latin typeface="Microsoft YaHei" panose="020B0503020204020204" pitchFamily="34" charset="-122"/>
                <a:ea typeface="Microsoft YaHei" panose="020B0503020204020204" pitchFamily="34" charset="-122"/>
              </a:endParaRPr>
            </a:p>
          </p:txBody>
        </p:sp>
      </p:grpSp>
      <p:sp>
        <p:nvSpPr>
          <p:cNvPr id="22" name="MH_Number_1"/>
          <p:cNvSpPr/>
          <p:nvPr>
            <p:custDataLst>
              <p:tags r:id="rId6"/>
            </p:custDataLst>
          </p:nvPr>
        </p:nvSpPr>
        <p:spPr>
          <a:xfrm>
            <a:off x="5096949" y="743966"/>
            <a:ext cx="2025542" cy="2034018"/>
          </a:xfrm>
          <a:prstGeom prst="ellipse">
            <a:avLst/>
          </a:prstGeom>
          <a:solidFill>
            <a:srgbClr val="33909B"/>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endParaRPr lang="en-US" altLang="zh-CN" sz="2000" b="1" noProof="1">
              <a:solidFill>
                <a:schemeClr val="bg1"/>
              </a:solidFill>
              <a:latin typeface="Arial" panose="020B0604020202020204" pitchFamily="34" charset="0"/>
              <a:ea typeface="Microsoft YaHei" panose="020B0503020204020204" pitchFamily="34" charset="-122"/>
              <a:cs typeface="Times New Roman" panose="02020603050405020304" pitchFamily="18" charset="0"/>
              <a:sym typeface="Arial" panose="020B0604020202020204" pitchFamily="34" charset="0"/>
            </a:endParaRPr>
          </a:p>
        </p:txBody>
      </p:sp>
      <p:pic>
        <p:nvPicPr>
          <p:cNvPr id="23" name="图片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882444">
            <a:off x="4489459" y="675655"/>
            <a:ext cx="1504759" cy="2149654"/>
          </a:xfrm>
          <a:prstGeom prst="rect">
            <a:avLst/>
          </a:prstGeom>
        </p:spPr>
      </p:pic>
      <p:pic>
        <p:nvPicPr>
          <p:cNvPr id="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5838" t="12471" r="17806" b="17187"/>
          <a:stretch>
            <a:fillRect/>
          </a:stretch>
        </p:blipFill>
        <p:spPr bwMode="auto">
          <a:xfrm>
            <a:off x="8985340" y="4621233"/>
            <a:ext cx="3296059" cy="2329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14:presetBounceEnd="46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6000">
                                          <p:cBhvr additive="base">
                                            <p:cTn id="7" dur="750" fill="hold"/>
                                            <p:tgtEl>
                                              <p:spTgt spid="8"/>
                                            </p:tgtEl>
                                            <p:attrNameLst>
                                              <p:attrName>ppt_x</p:attrName>
                                            </p:attrNameLst>
                                          </p:cBhvr>
                                          <p:tavLst>
                                            <p:tav tm="0">
                                              <p:val>
                                                <p:strVal val="1+#ppt_w/2"/>
                                              </p:val>
                                            </p:tav>
                                            <p:tav tm="100000">
                                              <p:val>
                                                <p:strVal val="#ppt_x"/>
                                              </p:val>
                                            </p:tav>
                                          </p:tavLst>
                                        </p:anim>
                                        <p:anim calcmode="lin" valueType="num" p14:bounceEnd="46000">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14:presetBounceEnd="46000">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46000">
                                          <p:cBhvr additive="base">
                                            <p:cTn id="11" dur="750" fill="hold"/>
                                            <p:tgtEl>
                                              <p:spTgt spid="5"/>
                                            </p:tgtEl>
                                            <p:attrNameLst>
                                              <p:attrName>ppt_x</p:attrName>
                                            </p:attrNameLst>
                                          </p:cBhvr>
                                          <p:tavLst>
                                            <p:tav tm="0">
                                              <p:val>
                                                <p:strVal val="0-#ppt_w/2"/>
                                              </p:val>
                                            </p:tav>
                                            <p:tav tm="100000">
                                              <p:val>
                                                <p:strVal val="#ppt_x"/>
                                              </p:val>
                                            </p:tav>
                                          </p:tavLst>
                                        </p:anim>
                                        <p:anim calcmode="lin" valueType="num" p14:bounceEnd="46000">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14:presetBounceEnd="46000">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14:bounceEnd="46000">
                                          <p:cBhvr additive="base">
                                            <p:cTn id="15" dur="750" fill="hold"/>
                                            <p:tgtEl>
                                              <p:spTgt spid="14"/>
                                            </p:tgtEl>
                                            <p:attrNameLst>
                                              <p:attrName>ppt_x</p:attrName>
                                            </p:attrNameLst>
                                          </p:cBhvr>
                                          <p:tavLst>
                                            <p:tav tm="0">
                                              <p:val>
                                                <p:strVal val="0-#ppt_w/2"/>
                                              </p:val>
                                            </p:tav>
                                            <p:tav tm="100000">
                                              <p:val>
                                                <p:strVal val="#ppt_x"/>
                                              </p:val>
                                            </p:tav>
                                          </p:tavLst>
                                        </p:anim>
                                        <p:anim calcmode="lin" valueType="num" p14:bounceEnd="46000">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2" presetClass="entr" presetSubtype="1" fill="hold" nodeType="afterEffect" p14:presetBounceEnd="50000">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14:bounceEnd="50000">
                                          <p:cBhvr additive="base">
                                            <p:cTn id="32" dur="500" fill="hold"/>
                                            <p:tgtEl>
                                              <p:spTgt spid="23"/>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0-#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0-#ppt_w/2"/>
                                              </p:val>
                                            </p:tav>
                                            <p:tav tm="100000">
                                              <p:val>
                                                <p:strVal val="#ppt_x"/>
                                              </p:val>
                                            </p:tav>
                                          </p:tavLst>
                                        </p:anim>
                                        <p:anim calcmode="lin" valueType="num">
                                          <p:cBhvr additive="base">
                                            <p:cTn id="16" dur="750" fill="hold"/>
                                            <p:tgtEl>
                                              <p:spTgt spid="14"/>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42" presetClass="entr" presetSubtype="0"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anim calcmode="lin" valueType="num">
                                          <p:cBhvr>
                                            <p:cTn id="21" dur="1000" fill="hold"/>
                                            <p:tgtEl>
                                              <p:spTgt spid="35"/>
                                            </p:tgtEl>
                                            <p:attrNameLst>
                                              <p:attrName>ppt_x</p:attrName>
                                            </p:attrNameLst>
                                          </p:cBhvr>
                                          <p:tavLst>
                                            <p:tav tm="0">
                                              <p:val>
                                                <p:strVal val="#ppt_x"/>
                                              </p:val>
                                            </p:tav>
                                            <p:tav tm="100000">
                                              <p:val>
                                                <p:strVal val="#ppt_x"/>
                                              </p:val>
                                            </p:tav>
                                          </p:tavLst>
                                        </p:anim>
                                        <p:anim calcmode="lin" valueType="num">
                                          <p:cBhvr>
                                            <p:cTn id="22" dur="1000" fill="hold"/>
                                            <p:tgtEl>
                                              <p:spTgt spid="35"/>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53" presetClass="entr" presetSubtype="16"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par>
                              <p:cTn id="29" fill="hold">
                                <p:stCondLst>
                                  <p:cond delay="2500"/>
                                </p:stCondLst>
                                <p:childTnLst>
                                  <p:par>
                                    <p:cTn id="30" presetID="2" presetClass="entr" presetSubtype="1"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0-#ppt_h/2"/>
                                              </p:val>
                                            </p:tav>
                                            <p:tav tm="100000">
                                              <p:val>
                                                <p:strVal val="#ppt_y"/>
                                              </p:val>
                                            </p:tav>
                                          </p:tavLst>
                                        </p:anim>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7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12703" y="0"/>
            <a:ext cx="12192000" cy="6804465"/>
          </a:xfrm>
          <a:prstGeom prst="rect">
            <a:avLst/>
          </a:prstGeom>
        </p:spPr>
      </p:pic>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1268" y="1178899"/>
            <a:ext cx="7552544" cy="45888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21" name="Pictur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28" name="Ba người Ngạt Khí Dưới Giếng Sâu một người tử vong - VTC14">
            <a:hlinkClick r:id="" action="ppaction://media"/>
          </p:cNvPr>
          <p:cNvPicPr>
            <a:picLocks noChangeAspect="1"/>
          </p:cNvPicPr>
          <p:nvPr>
            <a:videoFile r:link="rId7"/>
            <p:extLst>
              <p:ext uri="{DAA4B4D4-6D71-4841-9C94-3DE7FCFB9230}">
                <p14:media xmlns:p14="http://schemas.microsoft.com/office/powerpoint/2010/main" r:embed="rId8">
                  <p14:trim st="13816,000000" end="39265,000000"/>
                </p14:media>
              </p:ext>
            </p:extLst>
          </p:nvPr>
        </p:nvPicPr>
        <p:blipFill>
          <a:blip r:embed="rId9"/>
          <a:stretch>
            <a:fillRect/>
          </a:stretch>
        </p:blipFill>
        <p:spPr>
          <a:xfrm>
            <a:off x="4265128" y="1218664"/>
            <a:ext cx="7554117" cy="4572000"/>
          </a:xfrm>
          <a:prstGeom prst="rect">
            <a:avLst/>
          </a:prstGeom>
        </p:spPr>
      </p:pic>
      <p:sp>
        <p:nvSpPr>
          <p:cNvPr id="29" name="TextBox 28"/>
          <p:cNvSpPr txBox="1"/>
          <p:nvPr/>
        </p:nvSpPr>
        <p:spPr>
          <a:xfrm>
            <a:off x="4115594" y="2705724"/>
            <a:ext cx="7038350" cy="1569660"/>
          </a:xfrm>
          <a:prstGeom prst="rect">
            <a:avLst/>
          </a:prstGeom>
          <a:noFill/>
        </p:spPr>
        <p:txBody>
          <a:bodyPr wrap="square" rtlCol="0">
            <a:spAutoFit/>
          </a:bodyPr>
          <a:lstStyle/>
          <a:p>
            <a:pPr algn="ctr"/>
            <a:r>
              <a:rPr lang="en-US" sz="4800">
                <a:highlight>
                  <a:srgbClr val="FEF303"/>
                </a:highlight>
              </a:rPr>
              <a:t>Em hãy giải thích </a:t>
            </a:r>
            <a:endParaRPr lang="en-US" sz="4800">
              <a:highlight>
                <a:srgbClr val="FEF303"/>
              </a:highlight>
            </a:endParaRPr>
          </a:p>
          <a:p>
            <a:pPr algn="ctr"/>
            <a:r>
              <a:rPr lang="en-US" sz="4800">
                <a:highlight>
                  <a:srgbClr val="FEF303"/>
                </a:highlight>
              </a:rPr>
              <a:t>hiện tượng trên ?</a:t>
            </a:r>
            <a:endParaRPr lang="en-US" sz="4800">
              <a:highlight>
                <a:srgbClr val="FEF303"/>
              </a:highlight>
            </a:endParaRPr>
          </a:p>
        </p:txBody>
      </p:sp>
      <p:sp>
        <p:nvSpPr>
          <p:cNvPr id="30" name="Rectangle 29"/>
          <p:cNvSpPr/>
          <p:nvPr/>
        </p:nvSpPr>
        <p:spPr>
          <a:xfrm>
            <a:off x="4280823" y="1218664"/>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hlinkClick r:id="rId10" action="ppaction://hlinksldjump"/>
          </p:cNvPr>
          <p:cNvSpPr/>
          <p:nvPr/>
        </p:nvSpPr>
        <p:spPr>
          <a:xfrm>
            <a:off x="4280823" y="1173701"/>
            <a:ext cx="3773744" cy="2286000"/>
          </a:xfrm>
          <a:prstGeom prst="rect">
            <a:avLst/>
          </a:prstGeom>
          <a:solidFill>
            <a:srgbClr val="FF0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1</a:t>
            </a:r>
            <a:endParaRPr lang="en-US" sz="13800" b="1"/>
          </a:p>
        </p:txBody>
      </p:sp>
      <p:pic>
        <p:nvPicPr>
          <p:cNvPr id="27" name="latmanhghep">
            <a:hlinkClick r:id="" action="ppaction://media"/>
          </p:cNvPr>
          <p:cNvPicPr>
            <a:picLocks noChangeAspect="1"/>
          </p:cNvPicPr>
          <p:nvPr>
            <a:audioFile r:link="rId11"/>
            <p:extLst>
              <p:ext uri="{DAA4B4D4-6D71-4841-9C94-3DE7FCFB9230}">
                <p14:media xmlns:p14="http://schemas.microsoft.com/office/powerpoint/2010/main" r:embed="rId12"/>
              </p:ext>
            </p:extLst>
          </p:nvPr>
        </p:nvPicPr>
        <p:blipFill>
          <a:blip r:embed="rId13"/>
          <a:stretch>
            <a:fillRect/>
          </a:stretch>
        </p:blipFill>
        <p:spPr>
          <a:xfrm>
            <a:off x="12435269" y="2301953"/>
            <a:ext cx="609600" cy="609600"/>
          </a:xfrm>
          <a:prstGeom prst="rect">
            <a:avLst/>
          </a:prstGeom>
        </p:spPr>
      </p:pic>
      <p:sp>
        <p:nvSpPr>
          <p:cNvPr id="41" name="Rectangle 40"/>
          <p:cNvSpPr/>
          <p:nvPr/>
        </p:nvSpPr>
        <p:spPr>
          <a:xfrm>
            <a:off x="8037540" y="119833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hlinkClick r:id="rId14" action="ppaction://hlinksldjump"/>
          </p:cNvPr>
          <p:cNvSpPr/>
          <p:nvPr/>
        </p:nvSpPr>
        <p:spPr>
          <a:xfrm>
            <a:off x="8062528" y="1173701"/>
            <a:ext cx="3756717" cy="2286000"/>
          </a:xfrm>
          <a:prstGeom prst="rect">
            <a:avLst/>
          </a:prstGeom>
          <a:solidFill>
            <a:srgbClr val="FF00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2</a:t>
            </a:r>
            <a:endParaRPr lang="en-US" sz="13800" b="1"/>
          </a:p>
        </p:txBody>
      </p:sp>
      <p:sp>
        <p:nvSpPr>
          <p:cNvPr id="43" name="Rectangle 42"/>
          <p:cNvSpPr/>
          <p:nvPr/>
        </p:nvSpPr>
        <p:spPr>
          <a:xfrm>
            <a:off x="4280823" y="3489353"/>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hlinkClick r:id="rId15" action="ppaction://hlinksldjump"/>
          </p:cNvPr>
          <p:cNvSpPr/>
          <p:nvPr/>
        </p:nvSpPr>
        <p:spPr>
          <a:xfrm>
            <a:off x="4288785" y="3464721"/>
            <a:ext cx="3773744" cy="2310632"/>
          </a:xfrm>
          <a:prstGeom prst="rect">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3</a:t>
            </a:r>
            <a:endParaRPr lang="en-US" sz="13800" b="1"/>
          </a:p>
        </p:txBody>
      </p:sp>
      <p:sp>
        <p:nvSpPr>
          <p:cNvPr id="45" name="Rectangle 44"/>
          <p:cNvSpPr/>
          <p:nvPr/>
        </p:nvSpPr>
        <p:spPr>
          <a:xfrm>
            <a:off x="8043928" y="3506401"/>
            <a:ext cx="3756717" cy="2286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hlinkClick r:id="rId16" action="ppaction://hlinksldjump"/>
          </p:cNvPr>
          <p:cNvSpPr/>
          <p:nvPr/>
        </p:nvSpPr>
        <p:spPr>
          <a:xfrm>
            <a:off x="8068916" y="3481769"/>
            <a:ext cx="3756717" cy="2286000"/>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3800" b="1"/>
              <a:t>4</a:t>
            </a:r>
            <a:endParaRPr lang="en-US" sz="13800" b="1"/>
          </a:p>
        </p:txBody>
      </p:sp>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9190" y="-974833"/>
            <a:ext cx="1761897" cy="6059949"/>
          </a:xfrm>
          <a:prstGeom prst="rect">
            <a:avLst/>
          </a:prstGeom>
        </p:spPr>
      </p:pic>
      <p:sp>
        <p:nvSpPr>
          <p:cNvPr id="3" name="Arrow: Right 2">
            <a:hlinkClick r:id="rId18" action="ppaction://hlinksldjump"/>
          </p:cNvPr>
          <p:cNvSpPr/>
          <p:nvPr/>
        </p:nvSpPr>
        <p:spPr>
          <a:xfrm>
            <a:off x="10727703" y="6338789"/>
            <a:ext cx="584462" cy="3393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854"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7"/>
                                        </p:tgtEl>
                                      </p:cBhvr>
                                    </p:cmd>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47"/>
                                        </p:tgtEl>
                                        <p:attrNameLst>
                                          <p:attrName>r</p:attrName>
                                        </p:attrNameLst>
                                      </p:cBhvr>
                                    </p:animRot>
                                    <p:animRot by="-240000">
                                      <p:cBhvr>
                                        <p:cTn id="13" dur="550" fill="hold">
                                          <p:stCondLst>
                                            <p:cond delay="550"/>
                                          </p:stCondLst>
                                        </p:cTn>
                                        <p:tgtEl>
                                          <p:spTgt spid="47"/>
                                        </p:tgtEl>
                                        <p:attrNameLst>
                                          <p:attrName>r</p:attrName>
                                        </p:attrNameLst>
                                      </p:cBhvr>
                                    </p:animRot>
                                    <p:animRot by="240000">
                                      <p:cBhvr>
                                        <p:cTn id="14" dur="550" fill="hold">
                                          <p:stCondLst>
                                            <p:cond delay="1100"/>
                                          </p:stCondLst>
                                        </p:cTn>
                                        <p:tgtEl>
                                          <p:spTgt spid="47"/>
                                        </p:tgtEl>
                                        <p:attrNameLst>
                                          <p:attrName>r</p:attrName>
                                        </p:attrNameLst>
                                      </p:cBhvr>
                                    </p:animRot>
                                    <p:animRot by="-240000">
                                      <p:cBhvr>
                                        <p:cTn id="15" dur="550" fill="hold">
                                          <p:stCondLst>
                                            <p:cond delay="1650"/>
                                          </p:stCondLst>
                                        </p:cTn>
                                        <p:tgtEl>
                                          <p:spTgt spid="47"/>
                                        </p:tgtEl>
                                        <p:attrNameLst>
                                          <p:attrName>r</p:attrName>
                                        </p:attrNameLst>
                                      </p:cBhvr>
                                    </p:animRot>
                                    <p:animRot by="120000">
                                      <p:cBhvr>
                                        <p:cTn id="16" dur="550" fill="hold">
                                          <p:stCondLst>
                                            <p:cond delay="22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7"/>
                </p:tgtEl>
              </p:cMediaNode>
            </p:audio>
            <p:video>
              <p:cMediaNode vol="80000">
                <p:cTn id="18" fill="hold" display="0">
                  <p:stCondLst>
                    <p:cond delay="indefinite"/>
                  </p:stCondLst>
                </p:cTn>
                <p:tgtEl>
                  <p:spTgt spid="28"/>
                </p:tgtEl>
              </p:cMediaNode>
            </p:video>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4" restart="whenNotActive" fill="hold" evtFilter="cancelBubble" nodeType="interactiveSeq">
                <p:stCondLst>
                  <p:cond evt="onClick" delay="0">
                    <p:tgtEl>
                      <p:spTgt spid="31"/>
                    </p:tgtEl>
                  </p:cond>
                </p:stCondLst>
                <p:endSync evt="end" delay="0">
                  <p:rtn val="all"/>
                </p:endSync>
                <p:childTnLst>
                  <p:par>
                    <p:cTn id="25" fill="hold">
                      <p:stCondLst>
                        <p:cond delay="0"/>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 restart="whenNotActive" fill="hold" evtFilter="cancelBubble" nodeType="interactiveSeq">
                <p:stCondLst>
                  <p:cond evt="onClick" delay="0">
                    <p:tgtEl>
                      <p:spTgt spid="41"/>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9" restart="whenNotActive" fill="hold" evtFilter="cancelBubble" nodeType="interactiveSeq">
                <p:stCondLst>
                  <p:cond evt="onClick" delay="0">
                    <p:tgtEl>
                      <p:spTgt spid="43"/>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grpId="0" nodeType="clickEffect">
                                  <p:stCondLst>
                                    <p:cond delay="0"/>
                                  </p:stCondLst>
                                  <p:childTnLst>
                                    <p:set>
                                      <p:cBhvr>
                                        <p:cTn id="43"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44" restart="whenNotActive" fill="hold" evtFilter="cancelBubble" nodeType="interactiveSeq">
                <p:stCondLst>
                  <p:cond evt="onClick" delay="0">
                    <p:tgtEl>
                      <p:spTgt spid="44"/>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49" restart="whenNotActive" fill="hold" evtFilter="cancelBubble" nodeType="interactiveSeq">
                <p:stCondLst>
                  <p:cond evt="onClick" delay="0">
                    <p:tgtEl>
                      <p:spTgt spid="45"/>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54" restart="whenNotActive" fill="hold" evtFilter="cancelBubble" nodeType="interactiveSeq">
                <p:stCondLst>
                  <p:cond evt="onClick" delay="0">
                    <p:tgtEl>
                      <p:spTgt spid="46"/>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59" restart="whenNotActive" fill="hold" evtFilter="cancelBubble" nodeType="interactiveSeq">
                <p:stCondLst>
                  <p:cond evt="onClick" delay="0">
                    <p:tgtEl>
                      <p:spTgt spid="1026"/>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102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nodeType="click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par>
                                <p:cTn id="68" presetID="2" presetClass="mediacall" presetSubtype="0" fill="hold" nodeType="withEffect">
                                  <p:stCondLst>
                                    <p:cond delay="0"/>
                                  </p:stCondLst>
                                  <p:childTnLst>
                                    <p:cmd type="call" cmd="togglePause">
                                      <p:cBhvr>
                                        <p:cTn id="69" dur="1" fill="hold"/>
                                        <p:tgtEl>
                                          <p:spTgt spid="28"/>
                                        </p:tgtEl>
                                      </p:cBhvr>
                                    </p:cmd>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9"/>
                                        </p:tgtEl>
                                        <p:attrNameLst>
                                          <p:attrName>style.visibility</p:attrName>
                                        </p:attrNameLst>
                                      </p:cBhvr>
                                      <p:to>
                                        <p:strVal val="visible"/>
                                      </p:to>
                                    </p:set>
                                  </p:childTnLst>
                                </p:cTn>
                              </p:par>
                            </p:childTnLst>
                          </p:cTn>
                        </p:par>
                      </p:childTnLst>
                    </p:cTn>
                  </p:par>
                </p:childTnLst>
              </p:cTn>
              <p:nextCondLst>
                <p:cond evt="onClick" delay="0">
                  <p:tgtEl>
                    <p:spTgt spid="1026"/>
                  </p:tgtEl>
                </p:cond>
              </p:nextCondLst>
            </p:seq>
          </p:childTnLst>
        </p:cTn>
      </p:par>
    </p:tnLst>
    <p:bldLst>
      <p:bldP spid="29" grpId="0"/>
      <p:bldP spid="30" grpId="1" animBg="1"/>
      <p:bldP spid="31" grpId="1" animBg="1"/>
      <p:bldP spid="41" grpId="0" animBg="1"/>
      <p:bldP spid="42" grpId="0" animBg="1"/>
      <p:bldP spid="43" grpId="0" animBg="1"/>
      <p:bldP spid="44" grpId="0" animBg="1"/>
      <p:bldP spid="45" grpId="0" animBg="1"/>
      <p:bldP spid="4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7" name="Group 6"/>
          <p:cNvGrpSpPr/>
          <p:nvPr/>
        </p:nvGrpSpPr>
        <p:grpSpPr>
          <a:xfrm>
            <a:off x="5002710" y="459996"/>
            <a:ext cx="2184991" cy="715217"/>
            <a:chOff x="3251199" y="373355"/>
            <a:chExt cx="6556477" cy="715217"/>
          </a:xfrm>
        </p:grpSpPr>
        <p:sp>
          <p:nvSpPr>
            <p:cNvPr id="8" name="矩形: 圆角 1"/>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1</a:t>
              </a:r>
              <a:endParaRPr lang="en-US" sz="4000" b="1">
                <a:solidFill>
                  <a:schemeClr val="bg1"/>
                </a:solidFill>
              </a:endParaRPr>
            </a:p>
          </p:txBody>
        </p:sp>
      </p:grpSp>
      <p:sp>
        <p:nvSpPr>
          <p:cNvPr id="11" name="TextBox 10"/>
          <p:cNvSpPr txBox="1"/>
          <p:nvPr/>
        </p:nvSpPr>
        <p:spPr>
          <a:xfrm>
            <a:off x="720774" y="1167882"/>
            <a:ext cx="10819973" cy="991618"/>
          </a:xfrm>
          <a:prstGeom prst="rect">
            <a:avLst/>
          </a:prstGeom>
          <a:noFill/>
        </p:spPr>
        <p:txBody>
          <a:bodyPr wrap="square">
            <a:spAutoFit/>
          </a:bodyPr>
          <a:lstStyle/>
          <a:p>
            <a:pPr marL="0" marR="0" algn="ctr">
              <a:lnSpc>
                <a:spcPct val="107000"/>
              </a:lnSpc>
              <a:spcBef>
                <a:spcPts val="0"/>
              </a:spcBef>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Khí nào được thu bằng cách đẩy không khí trong hình dưới đây: </a:t>
            </a:r>
            <a:endParaRPr lang="en-US" sz="2800" b="1">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gn="ctr">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Biết O = 16; H= 1; C= 12; Cl= 35,5</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21711" y="2181120"/>
            <a:ext cx="5707395" cy="3510586"/>
          </a:xfrm>
          <a:prstGeom prst="rect">
            <a:avLst/>
          </a:prstGeom>
          <a:noFill/>
          <a:ln>
            <a:noFill/>
          </a:ln>
        </p:spPr>
      </p:pic>
      <p:sp>
        <p:nvSpPr>
          <p:cNvPr id="14" name="TextBox 13"/>
          <p:cNvSpPr txBox="1"/>
          <p:nvPr/>
        </p:nvSpPr>
        <p:spPr>
          <a:xfrm>
            <a:off x="1679676" y="5868998"/>
            <a:ext cx="9755943" cy="530594"/>
          </a:xfrm>
          <a:prstGeom prst="rect">
            <a:avLst/>
          </a:prstGeom>
          <a:noFill/>
        </p:spPr>
        <p:txBody>
          <a:bodyPr wrap="square">
            <a:spAutoFit/>
          </a:bodyPr>
          <a:lstStyle/>
          <a:p>
            <a:pPr marL="342900" marR="0" lvl="0" indent="-342900" algn="just">
              <a:lnSpc>
                <a:spcPct val="107000"/>
              </a:lnSpc>
              <a:spcBef>
                <a:spcPts val="0"/>
              </a:spcBef>
              <a:spcAft>
                <a:spcPts val="0"/>
              </a:spcAft>
              <a:buFont typeface="+mj-lt"/>
              <a:buAutoNum type="alphaUcPeriod"/>
            </a:pPr>
            <a:r>
              <a:rPr lang="en-US" sz="2800" b="1">
                <a:effectLst/>
                <a:latin typeface="Times New Roman" panose="02020603050405020304" pitchFamily="18" charset="0"/>
                <a:ea typeface="Calibri" panose="020F0502020204030204" pitchFamily="34" charset="0"/>
                <a:cs typeface="Times New Roman" panose="02020603050405020304" pitchFamily="18" charset="0"/>
              </a:rPr>
              <a:t> 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B. H</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C. CO</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		D. Cl</a:t>
            </a:r>
            <a:r>
              <a:rPr lang="en-US" sz="2800" b="1" baseline="-25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2000"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Oval 14"/>
          <p:cNvSpPr/>
          <p:nvPr/>
        </p:nvSpPr>
        <p:spPr>
          <a:xfrm>
            <a:off x="4031225" y="5868998"/>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3" action="ppaction://hlinksldjump"/>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r="878" b="1505"/>
          <a:stretch>
            <a:fillRect/>
          </a:stretch>
        </p:blipFill>
        <p:spPr>
          <a:xfrm>
            <a:off x="37689" y="-30357"/>
            <a:ext cx="12261522" cy="6859588"/>
          </a:xfrm>
          <a:prstGeom prst="rect">
            <a:avLst/>
          </a:prstGeom>
        </p:spPr>
      </p:pic>
      <p:grpSp>
        <p:nvGrpSpPr>
          <p:cNvPr id="7" name="Group 6"/>
          <p:cNvGrpSpPr/>
          <p:nvPr/>
        </p:nvGrpSpPr>
        <p:grpSpPr>
          <a:xfrm>
            <a:off x="5002710" y="459996"/>
            <a:ext cx="2184991" cy="715217"/>
            <a:chOff x="3251199" y="373355"/>
            <a:chExt cx="6556477" cy="715217"/>
          </a:xfrm>
        </p:grpSpPr>
        <p:sp>
          <p:nvSpPr>
            <p:cNvPr id="8" name="矩形: 圆角 1"/>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2</a:t>
              </a:r>
              <a:endParaRPr lang="en-US" sz="4000" b="1">
                <a:solidFill>
                  <a:schemeClr val="bg1"/>
                </a:solidFill>
              </a:endParaRPr>
            </a:p>
          </p:txBody>
        </p:sp>
      </p:grpSp>
      <p:sp>
        <p:nvSpPr>
          <p:cNvPr id="11" name="TextBox 10"/>
          <p:cNvSpPr txBox="1"/>
          <p:nvPr/>
        </p:nvSpPr>
        <p:spPr>
          <a:xfrm>
            <a:off x="838760" y="1657227"/>
            <a:ext cx="10819973" cy="3690241"/>
          </a:xfrm>
          <a:prstGeom prst="rect">
            <a:avLst/>
          </a:prstGeom>
          <a:noFill/>
        </p:spPr>
        <p:txBody>
          <a:bodyPr wrap="square">
            <a:spAutoFit/>
          </a:bodyPr>
          <a:lstStyle/>
          <a:p>
            <a:pPr>
              <a:lnSpc>
                <a:spcPct val="150000"/>
              </a:lnSpc>
            </a:pPr>
            <a:r>
              <a:rPr lang="en-US" sz="4000"/>
              <a:t>Khí A có tỉ khối so với không khí là 2,4483. Khối lượng mol của khí A là  </a:t>
            </a:r>
            <a:endParaRPr lang="en-US" sz="4000"/>
          </a:p>
          <a:p>
            <a:pPr lvl="0">
              <a:lnSpc>
                <a:spcPct val="150000"/>
              </a:lnSpc>
            </a:pPr>
            <a:r>
              <a:rPr lang="en-US" sz="4000"/>
              <a:t>	A. 44			B. 71			</a:t>
            </a:r>
            <a:endParaRPr lang="en-US" sz="4000"/>
          </a:p>
          <a:p>
            <a:pPr lvl="0">
              <a:lnSpc>
                <a:spcPct val="150000"/>
              </a:lnSpc>
            </a:pPr>
            <a:r>
              <a:rPr lang="en-US" sz="4000"/>
              <a:t>	C. 64			D. 58</a:t>
            </a:r>
            <a:endParaRPr lang="en-US" sz="4000"/>
          </a:p>
        </p:txBody>
      </p:sp>
      <p:sp>
        <p:nvSpPr>
          <p:cNvPr id="15" name="Oval 14"/>
          <p:cNvSpPr/>
          <p:nvPr/>
        </p:nvSpPr>
        <p:spPr>
          <a:xfrm>
            <a:off x="5388077" y="38042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r="878" b="1505"/>
          <a:stretch>
            <a:fillRect/>
          </a:stretch>
        </p:blipFill>
        <p:spPr>
          <a:xfrm>
            <a:off x="37689" y="-30357"/>
            <a:ext cx="12261522" cy="6859588"/>
          </a:xfrm>
          <a:prstGeom prst="rect">
            <a:avLst/>
          </a:prstGeom>
        </p:spPr>
      </p:pic>
      <p:grpSp>
        <p:nvGrpSpPr>
          <p:cNvPr id="7" name="Group 6"/>
          <p:cNvGrpSpPr/>
          <p:nvPr/>
        </p:nvGrpSpPr>
        <p:grpSpPr>
          <a:xfrm>
            <a:off x="5002710" y="459996"/>
            <a:ext cx="2184991" cy="715217"/>
            <a:chOff x="3251199" y="373355"/>
            <a:chExt cx="6556477" cy="715217"/>
          </a:xfrm>
        </p:grpSpPr>
        <p:sp>
          <p:nvSpPr>
            <p:cNvPr id="8" name="矩形: 圆角 1"/>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3</a:t>
              </a:r>
              <a:endParaRPr lang="en-US" sz="4000" b="1">
                <a:solidFill>
                  <a:schemeClr val="bg1"/>
                </a:solidFill>
              </a:endParaRPr>
            </a:p>
          </p:txBody>
        </p:sp>
      </p:grpSp>
      <p:sp>
        <p:nvSpPr>
          <p:cNvPr id="11" name="TextBox 10"/>
          <p:cNvSpPr txBox="1"/>
          <p:nvPr/>
        </p:nvSpPr>
        <p:spPr>
          <a:xfrm>
            <a:off x="1064902" y="1658235"/>
            <a:ext cx="10819973" cy="2485745"/>
          </a:xfrm>
          <a:prstGeom prst="rect">
            <a:avLst/>
          </a:prstGeom>
          <a:noFill/>
        </p:spPr>
        <p:txBody>
          <a:bodyPr wrap="square">
            <a:spAutoFit/>
          </a:bodyPr>
          <a:lstStyle/>
          <a:p>
            <a:pPr marL="0" marR="0" fontAlgn="base">
              <a:lnSpc>
                <a:spcPct val="150000"/>
              </a:lnSpc>
              <a:spcBef>
                <a:spcPts val="0"/>
              </a:spcBef>
              <a:spcAft>
                <a:spcPts val="0"/>
              </a:spcAft>
            </a:pPr>
            <a:r>
              <a:rPr lang="en-US" sz="3600" kern="1200">
                <a:solidFill>
                  <a:srgbClr val="000000"/>
                </a:solidFill>
                <a:effectLst/>
                <a:latin typeface="Times New Roman" panose="02020603050405020304" pitchFamily="18" charset="0"/>
                <a:ea typeface="+mn-ea"/>
              </a:rPr>
              <a:t>Khí nào là khí nhẹ nhất trong các khí sau?</a:t>
            </a:r>
            <a:endParaRPr lang="en-US" sz="3600">
              <a:effectLst/>
              <a:latin typeface="Times New Roman" panose="02020603050405020304" pitchFamily="18" charset="0"/>
              <a:ea typeface="Times New Roman" panose="02020603050405020304" pitchFamily="18" charset="0"/>
            </a:endParaRPr>
          </a:p>
          <a:p>
            <a:pPr marR="0" lvl="0" fontAlgn="base">
              <a:lnSpc>
                <a:spcPct val="150000"/>
              </a:lnSpc>
              <a:spcBef>
                <a:spcPts val="0"/>
              </a:spcBef>
              <a:spcAft>
                <a:spcPts val="0"/>
              </a:spcAft>
              <a:buClr>
                <a:srgbClr val="000000"/>
              </a:buClr>
            </a:pPr>
            <a:r>
              <a:rPr lang="en-US" sz="3600">
                <a:latin typeface="Times New Roman" panose="02020603050405020304" pitchFamily="18" charset="0"/>
                <a:cs typeface="Arial" panose="020B0604020202020204" pitchFamily="34" charset="0"/>
              </a:rPr>
              <a:t>	A. </a:t>
            </a:r>
            <a:r>
              <a:rPr lang="en-US" sz="3600">
                <a:effectLst/>
                <a:latin typeface="Times New Roman" panose="02020603050405020304" pitchFamily="18" charset="0"/>
                <a:ea typeface="+mn-ea"/>
                <a:cs typeface="Arial" panose="020B0604020202020204" pitchFamily="34" charset="0"/>
              </a:rPr>
              <a:t>O</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B. He			</a:t>
            </a:r>
            <a:endParaRPr lang="en-US" sz="3600">
              <a:effectLst/>
              <a:latin typeface="Times New Roman" panose="02020603050405020304" pitchFamily="18" charset="0"/>
              <a:ea typeface="+mn-ea"/>
              <a:cs typeface="Arial" panose="020B0604020202020204" pitchFamily="34" charset="0"/>
            </a:endParaRPr>
          </a:p>
          <a:p>
            <a:pPr marR="0" lvl="0" fontAlgn="base">
              <a:lnSpc>
                <a:spcPct val="150000"/>
              </a:lnSpc>
              <a:spcBef>
                <a:spcPts val="0"/>
              </a:spcBef>
              <a:spcAft>
                <a:spcPts val="0"/>
              </a:spcAft>
              <a:buClr>
                <a:srgbClr val="000000"/>
              </a:buClr>
            </a:pPr>
            <a:r>
              <a:rPr lang="en-US" sz="3600">
                <a:effectLst/>
                <a:latin typeface="Times New Roman" panose="02020603050405020304" pitchFamily="18" charset="0"/>
                <a:ea typeface="+mn-ea"/>
                <a:cs typeface="Arial" panose="020B0604020202020204" pitchFamily="34" charset="0"/>
              </a:rPr>
              <a:t>	C. H</a:t>
            </a:r>
            <a:r>
              <a:rPr lang="en-US" sz="3600" baseline="-25000">
                <a:effectLst/>
                <a:latin typeface="Times New Roman" panose="02020603050405020304" pitchFamily="18" charset="0"/>
                <a:ea typeface="+mn-ea"/>
                <a:cs typeface="Arial" panose="020B0604020202020204" pitchFamily="34" charset="0"/>
              </a:rPr>
              <a:t>2</a:t>
            </a:r>
            <a:r>
              <a:rPr lang="en-US" sz="3600">
                <a:effectLst/>
                <a:latin typeface="Times New Roman" panose="02020603050405020304" pitchFamily="18" charset="0"/>
                <a:ea typeface="+mn-ea"/>
                <a:cs typeface="Arial" panose="020B0604020202020204" pitchFamily="34" charset="0"/>
              </a:rPr>
              <a:t> 			D. CO</a:t>
            </a:r>
            <a:endParaRPr lang="en-US" sz="3600">
              <a:effectLst/>
              <a:latin typeface="Times New Roman" panose="02020603050405020304" pitchFamily="18" charset="0"/>
              <a:ea typeface="+mn-ea"/>
              <a:cs typeface="Arial" panose="020B0604020202020204" pitchFamily="34" charset="0"/>
            </a:endParaRPr>
          </a:p>
        </p:txBody>
      </p:sp>
      <p:sp>
        <p:nvSpPr>
          <p:cNvPr id="15" name="Oval 14"/>
          <p:cNvSpPr/>
          <p:nvPr/>
        </p:nvSpPr>
        <p:spPr>
          <a:xfrm>
            <a:off x="1976284" y="3499424"/>
            <a:ext cx="560439" cy="55221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Right 1">
            <a:hlinkClick r:id="rId2" action="ppaction://hlinksldjump"/>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7" name="Group 6"/>
          <p:cNvGrpSpPr/>
          <p:nvPr/>
        </p:nvGrpSpPr>
        <p:grpSpPr>
          <a:xfrm>
            <a:off x="5002710" y="459996"/>
            <a:ext cx="2184991" cy="715217"/>
            <a:chOff x="3251199" y="373355"/>
            <a:chExt cx="6556477" cy="715217"/>
          </a:xfrm>
        </p:grpSpPr>
        <p:sp>
          <p:nvSpPr>
            <p:cNvPr id="8" name="矩形: 圆角 1"/>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endParaRPr lang="en-US" sz="4000" b="1">
                <a:solidFill>
                  <a:schemeClr val="bg1"/>
                </a:solidFill>
              </a:endParaRPr>
            </a:p>
          </p:txBody>
        </p:sp>
      </p:grpSp>
      <p:sp>
        <p:nvSpPr>
          <p:cNvPr id="11" name="TextBox 10"/>
          <p:cNvSpPr txBox="1"/>
          <p:nvPr/>
        </p:nvSpPr>
        <p:spPr>
          <a:xfrm>
            <a:off x="426272" y="1167882"/>
            <a:ext cx="10819973" cy="991618"/>
          </a:xfrm>
          <a:prstGeom prst="rect">
            <a:avLst/>
          </a:prstGeom>
          <a:noFill/>
        </p:spPr>
        <p:txBody>
          <a:bodyPr wrap="square">
            <a:spAutoFit/>
          </a:bodyPr>
          <a:lstStyle/>
          <a:p>
            <a:pPr marL="0" marR="0" algn="just">
              <a:lnSpc>
                <a:spcPct val="107000"/>
              </a:lnSpc>
              <a:spcBef>
                <a:spcPts val="0"/>
              </a:spcBef>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Theo dõi clip sau trả lời câu hỏi: </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b="1" i="1">
                <a:effectLst/>
                <a:latin typeface="Times New Roman" panose="02020603050405020304" pitchFamily="18" charset="0"/>
                <a:ea typeface="Calibri" panose="020F0502020204030204" pitchFamily="34" charset="0"/>
                <a:cs typeface="Times New Roman" panose="02020603050405020304" pitchFamily="18" charset="0"/>
              </a:rPr>
              <a:t>Vì sao chiếc đèn trời có thể bay lên được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1963396" y="2159500"/>
            <a:ext cx="8263619" cy="4648286"/>
          </a:xfrm>
          <a:prstGeom prst="rect">
            <a:avLst/>
          </a:prstGeom>
        </p:spPr>
      </p:pic>
      <p:sp>
        <p:nvSpPr>
          <p:cNvPr id="3" name="Arrow: Right 2">
            <a:hlinkClick r:id="rId5" action="ppaction://hlinksldjump"/>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7" name="Group 6"/>
          <p:cNvGrpSpPr/>
          <p:nvPr/>
        </p:nvGrpSpPr>
        <p:grpSpPr>
          <a:xfrm>
            <a:off x="5002710" y="459996"/>
            <a:ext cx="2184991" cy="715217"/>
            <a:chOff x="3251199" y="373355"/>
            <a:chExt cx="6556477" cy="715217"/>
          </a:xfrm>
        </p:grpSpPr>
        <p:sp>
          <p:nvSpPr>
            <p:cNvPr id="8" name="矩形: 圆角 1"/>
            <p:cNvSpPr/>
            <p:nvPr/>
          </p:nvSpPr>
          <p:spPr>
            <a:xfrm>
              <a:off x="3251199" y="373355"/>
              <a:ext cx="6556477"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8"/>
            <p:cNvSpPr txBox="1"/>
            <p:nvPr/>
          </p:nvSpPr>
          <p:spPr>
            <a:xfrm>
              <a:off x="3470788" y="373355"/>
              <a:ext cx="6130412" cy="707886"/>
            </a:xfrm>
            <a:prstGeom prst="rect">
              <a:avLst/>
            </a:prstGeom>
            <a:noFill/>
          </p:spPr>
          <p:txBody>
            <a:bodyPr wrap="square" rtlCol="0">
              <a:spAutoFit/>
            </a:bodyPr>
            <a:lstStyle/>
            <a:p>
              <a:r>
                <a:rPr lang="en-US" sz="4000" b="1">
                  <a:solidFill>
                    <a:schemeClr val="bg1"/>
                  </a:solidFill>
                </a:rPr>
                <a:t>Câu 4</a:t>
              </a:r>
              <a:endParaRPr lang="en-US" sz="4000" b="1">
                <a:solidFill>
                  <a:schemeClr val="bg1"/>
                </a:solidFill>
              </a:endParaRPr>
            </a:p>
          </p:txBody>
        </p:sp>
      </p:grpSp>
      <p:sp>
        <p:nvSpPr>
          <p:cNvPr id="11" name="TextBox 10"/>
          <p:cNvSpPr txBox="1"/>
          <p:nvPr/>
        </p:nvSpPr>
        <p:spPr>
          <a:xfrm>
            <a:off x="426272" y="1167882"/>
            <a:ext cx="10819973" cy="2835713"/>
          </a:xfrm>
          <a:prstGeom prst="rect">
            <a:avLst/>
          </a:prstGeom>
          <a:noFill/>
        </p:spPr>
        <p:txBody>
          <a:bodyPr wrap="square">
            <a:spAutoFit/>
          </a:bodyPr>
          <a:lstStyle/>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Người ta thường thả đèn trời trong các dịp lễ hội. Đó là một khung nhẹ hình trụ được</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bọc vải hoặc giấy, phía dưới treo một ngọn đèn.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 đốt sẽ tạo không khí nóng đi vào bên trong của đèn trời, mà khối lượng riêng của</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nhẹ hơn khối lượng riêng của không khí bình thường nên theo đối lưu</a:t>
            </a:r>
            <a:r>
              <a:rPr lang="en-US" sz="2800" spc="15">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800" spc="15">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 khí nóng sẽ đi lên trên, kéo theo đèn trời bay lên.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Đèn Trời">
            <a:hlinkClick r:id="" action="ppaction://media"/>
          </p:cNvPr>
          <p:cNvPicPr>
            <a:picLocks noChangeAspect="1"/>
          </p:cNvPicPr>
          <p:nvPr>
            <a:videoFile r:link="rId2"/>
            <p:extLst>
              <p:ext uri="{DAA4B4D4-6D71-4841-9C94-3DE7FCFB9230}">
                <p14:media xmlns:p14="http://schemas.microsoft.com/office/powerpoint/2010/main" r:embed="rId3"/>
              </p:ext>
            </p:extLst>
          </p:nvPr>
        </p:nvPicPr>
        <p:blipFill>
          <a:blip r:embed="rId4"/>
          <a:stretch>
            <a:fillRect/>
          </a:stretch>
        </p:blipFill>
        <p:spPr>
          <a:xfrm>
            <a:off x="3330643" y="4471222"/>
            <a:ext cx="4045518" cy="2275604"/>
          </a:xfrm>
          <a:prstGeom prst="rect">
            <a:avLst/>
          </a:prstGeom>
        </p:spPr>
      </p:pic>
      <p:sp>
        <p:nvSpPr>
          <p:cNvPr id="3" name="Arrow: Right 2">
            <a:hlinkClick r:id="rId5" action="ppaction://hlinksldjump"/>
          </p:cNvPr>
          <p:cNvSpPr/>
          <p:nvPr/>
        </p:nvSpPr>
        <p:spPr>
          <a:xfrm flipH="1">
            <a:off x="11135395" y="163788"/>
            <a:ext cx="405352" cy="296208"/>
          </a:xfrm>
          <a:prstGeom prs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11" name="TextBox 10"/>
          <p:cNvSpPr txBox="1"/>
          <p:nvPr/>
        </p:nvSpPr>
        <p:spPr>
          <a:xfrm>
            <a:off x="378519" y="2539496"/>
            <a:ext cx="10819973" cy="2477281"/>
          </a:xfrm>
          <a:prstGeom prst="rect">
            <a:avLst/>
          </a:prstGeom>
          <a:noFill/>
        </p:spPr>
        <p:txBody>
          <a:bodyPr wrap="square">
            <a:spAutoFit/>
          </a:bodyPr>
          <a:lstStyle/>
          <a:p>
            <a:pPr marL="0" marR="0" algn="just">
              <a:lnSpc>
                <a:spcPct val="107000"/>
              </a:lnSpc>
              <a:spcBef>
                <a:spcPts val="0"/>
              </a:spcBef>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a:effectLst/>
                <a:latin typeface="Times New Roman" panose="02020603050405020304" pitchFamily="18" charset="0"/>
                <a:ea typeface="Calibri" panose="020F0502020204030204" pitchFamily="34" charset="0"/>
                <a:cs typeface="Times New Roman" panose="02020603050405020304" pitchFamily="18" charset="0"/>
              </a:rPr>
              <a:t>Giải thích nguyên nhân gây ra tai nạn chết người khi đào và súc rửa giếng nước (nhất là đối với những giếng khơi sâu, hoặc những giếng đã cạn từ lâu ngày) vẫn thi thoảng xảy ra ở nhiều địa phương ?</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Để đảm bảo an toàn khi xuống những nơi này theo các em chúng ta cần phải làm gì?</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1012" y="102860"/>
            <a:ext cx="5694988" cy="198543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cstate="print"/>
          <a:stretch>
            <a:fillRect/>
          </a:stretch>
        </p:blipFill>
        <p:spPr>
          <a:xfrm>
            <a:off x="-519537" y="-964792"/>
            <a:ext cx="519537" cy="623719"/>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75" y="1240"/>
            <a:ext cx="12184063" cy="6857107"/>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928" y="155134"/>
            <a:ext cx="1961590" cy="236770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784" y="3821767"/>
            <a:ext cx="2197293" cy="3107110"/>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82822">
            <a:off x="9305391" y="89925"/>
            <a:ext cx="2335881" cy="2243502"/>
          </a:xfrm>
          <a:prstGeom prst="rect">
            <a:avLst/>
          </a:prstGeom>
        </p:spPr>
      </p:pic>
      <p:sp>
        <p:nvSpPr>
          <p:cNvPr id="29" name="18"/>
          <p:cNvSpPr>
            <a:spLocks noChangeArrowheads="1"/>
          </p:cNvSpPr>
          <p:nvPr>
            <p:custDataLst>
              <p:tags r:id="rId9"/>
            </p:custDataLst>
          </p:nvPr>
        </p:nvSpPr>
        <p:spPr bwMode="auto">
          <a:xfrm>
            <a:off x="2707008" y="2853364"/>
            <a:ext cx="6776395" cy="1107996"/>
          </a:xfrm>
          <a:prstGeom prst="rect">
            <a:avLst/>
          </a:prstGeom>
          <a:noFill/>
          <a:ln w="12700">
            <a:noFill/>
            <a:miter lim="800000"/>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sz="7200" b="1" kern="0">
                <a:solidFill>
                  <a:srgbClr val="FF0000"/>
                </a:solidFill>
                <a:effectLst/>
                <a:latin typeface="Arial" panose="020B0604020202020204" pitchFamily="34" charset="0"/>
                <a:ea typeface="Calibri" panose="020F0502020204030204" pitchFamily="34" charset="0"/>
                <a:cs typeface="Arial" panose="020B0604020202020204" pitchFamily="34" charset="0"/>
              </a:rPr>
              <a:t>THANK YOU</a:t>
            </a:r>
            <a:endParaRPr lang="en-US" altLang="zh-CN" sz="16600" dirty="0">
              <a:solidFill>
                <a:srgbClr val="FF0000"/>
              </a:solidFill>
              <a:latin typeface="Arial" panose="020B0604020202020204" pitchFamily="34" charset="0"/>
              <a:ea typeface="Microsoft YaHei" panose="020B0503020204020204" pitchFamily="34" charset="-122"/>
              <a:cs typeface="Arial" panose="020B0604020202020204" pitchFamily="34" charset="0"/>
            </a:endParaRPr>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15838" t="12471" r="17806" b="17187"/>
          <a:stretch>
            <a:fillRect/>
          </a:stretch>
        </p:blipFill>
        <p:spPr bwMode="auto">
          <a:xfrm>
            <a:off x="9569136" y="4844995"/>
            <a:ext cx="2778711" cy="1963785"/>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Những Bông Hoa Vòng Tròn Khung - Miễn Phí vector hình ảnh trên Pixabay -  Pixaba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51125" y="0"/>
            <a:ext cx="8464360" cy="84311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500"/>
                                </p:stCondLst>
                                <p:childTnLst>
                                  <p:par>
                                    <p:cTn id="8" presetID="2" presetClass="entr" presetSubtype="6" fill="hold" nodeType="afterEffect" p14:presetBounceEnd="46000">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14:bounceEnd="46000">
                                          <p:cBhvr additive="base">
                                            <p:cTn id="10" dur="750" fill="hold"/>
                                            <p:tgtEl>
                                              <p:spTgt spid="8"/>
                                            </p:tgtEl>
                                            <p:attrNameLst>
                                              <p:attrName>ppt_x</p:attrName>
                                            </p:attrNameLst>
                                          </p:cBhvr>
                                          <p:tavLst>
                                            <p:tav tm="0">
                                              <p:val>
                                                <p:strVal val="1+#ppt_w/2"/>
                                              </p:val>
                                            </p:tav>
                                            <p:tav tm="100000">
                                              <p:val>
                                                <p:strVal val="#ppt_x"/>
                                              </p:val>
                                            </p:tav>
                                          </p:tavLst>
                                        </p:anim>
                                        <p:anim calcmode="lin" valueType="num" p14:bounceEnd="46000">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14:presetBounceEnd="46000">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14:bounceEnd="46000">
                                          <p:cBhvr additive="base">
                                            <p:cTn id="14" dur="750" fill="hold"/>
                                            <p:tgtEl>
                                              <p:spTgt spid="14"/>
                                            </p:tgtEl>
                                            <p:attrNameLst>
                                              <p:attrName>ppt_x</p:attrName>
                                            </p:attrNameLst>
                                          </p:cBhvr>
                                          <p:tavLst>
                                            <p:tav tm="0">
                                              <p:val>
                                                <p:strVal val="0-#ppt_w/2"/>
                                              </p:val>
                                            </p:tav>
                                            <p:tav tm="100000">
                                              <p:val>
                                                <p:strVal val="#ppt_x"/>
                                              </p:val>
                                            </p:tav>
                                          </p:tavLst>
                                        </p:anim>
                                        <p:anim calcmode="lin" valueType="num" p14:bounceEnd="46000">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2230" fill="hold"/>
                                            <p:tgtEl>
                                              <p:spTgt spid="27"/>
                                            </p:tgtEl>
                                          </p:cBhvr>
                                        </p:cmd>
                                      </p:childTnLst>
                                    </p:cTn>
                                  </p:par>
                                </p:childTnLst>
                              </p:cTn>
                            </p:par>
                            <p:par>
                              <p:cTn id="7" fill="hold">
                                <p:stCondLst>
                                  <p:cond delay="182500"/>
                                </p:stCondLst>
                                <p:childTnLst>
                                  <p:par>
                                    <p:cTn id="8" presetID="2" presetClass="entr" presetSubtype="6"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750" fill="hold"/>
                                            <p:tgtEl>
                                              <p:spTgt spid="8"/>
                                            </p:tgtEl>
                                            <p:attrNameLst>
                                              <p:attrName>ppt_x</p:attrName>
                                            </p:attrNameLst>
                                          </p:cBhvr>
                                          <p:tavLst>
                                            <p:tav tm="0">
                                              <p:val>
                                                <p:strVal val="1+#ppt_w/2"/>
                                              </p:val>
                                            </p:tav>
                                            <p:tav tm="100000">
                                              <p:val>
                                                <p:strVal val="#ppt_x"/>
                                              </p:val>
                                            </p:tav>
                                          </p:tavLst>
                                        </p:anim>
                                        <p:anim calcmode="lin" valueType="num">
                                          <p:cBhvr additive="base">
                                            <p:cTn id="11" dur="750" fill="hold"/>
                                            <p:tgtEl>
                                              <p:spTgt spid="8"/>
                                            </p:tgtEl>
                                            <p:attrNameLst>
                                              <p:attrName>ppt_y</p:attrName>
                                            </p:attrNameLst>
                                          </p:cBhvr>
                                          <p:tavLst>
                                            <p:tav tm="0">
                                              <p:val>
                                                <p:strVal val="1+#ppt_h/2"/>
                                              </p:val>
                                            </p:tav>
                                            <p:tav tm="100000">
                                              <p:val>
                                                <p:strVal val="#ppt_y"/>
                                              </p:val>
                                            </p:tav>
                                          </p:tavLst>
                                        </p:anim>
                                      </p:childTnLst>
                                    </p:cTn>
                                  </p:par>
                                  <p:par>
                                    <p:cTn id="12" presetID="2" presetClass="entr" presetSubtype="12" fill="hold" nodeType="withEffect">
                                      <p:stCondLst>
                                        <p:cond delay="50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750" fill="hold"/>
                                            <p:tgtEl>
                                              <p:spTgt spid="14"/>
                                            </p:tgtEl>
                                            <p:attrNameLst>
                                              <p:attrName>ppt_x</p:attrName>
                                            </p:attrNameLst>
                                          </p:cBhvr>
                                          <p:tavLst>
                                            <p:tav tm="0">
                                              <p:val>
                                                <p:strVal val="0-#ppt_w/2"/>
                                              </p:val>
                                            </p:tav>
                                            <p:tav tm="100000">
                                              <p:val>
                                                <p:strVal val="#ppt_x"/>
                                              </p:val>
                                            </p:tav>
                                          </p:tavLst>
                                        </p:anim>
                                        <p:anim calcmode="lin" valueType="num">
                                          <p:cBhvr additive="base">
                                            <p:cTn id="15" dur="750" fill="hold"/>
                                            <p:tgtEl>
                                              <p:spTgt spid="14"/>
                                            </p:tgtEl>
                                            <p:attrNameLst>
                                              <p:attrName>ppt_y</p:attrName>
                                            </p:attrNameLst>
                                          </p:cBhvr>
                                          <p:tavLst>
                                            <p:tav tm="0">
                                              <p:val>
                                                <p:strVal val="1+#ppt_h/2"/>
                                              </p:val>
                                            </p:tav>
                                            <p:tav tm="100000">
                                              <p:val>
                                                <p:strVal val="#ppt_y"/>
                                              </p:val>
                                            </p:tav>
                                          </p:tavLst>
                                        </p:anim>
                                      </p:childTnLst>
                                    </p:cTn>
                                  </p:par>
                                </p:childTnLst>
                              </p:cTn>
                            </p:par>
                            <p:par>
                              <p:cTn id="16" fill="hold">
                                <p:stCondLst>
                                  <p:cond delay="183500"/>
                                </p:stCondLst>
                                <p:childTnLst>
                                  <p:par>
                                    <p:cTn id="17" presetID="42"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2" fill="hold" display="0">
                      <p:stCondLst>
                        <p:cond delay="indefinite"/>
                      </p:stCondLst>
                      <p:endCondLst>
                        <p:cond evt="onStopAudio" delay="0">
                          <p:tgtEl>
                            <p:sldTgt/>
                          </p:tgtEl>
                        </p:cond>
                      </p:endCondLst>
                    </p:cTn>
                    <p:tgtEl>
                      <p:spTgt spid="27"/>
                    </p:tgtEl>
                  </p:cMediaNode>
                </p:audio>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grpSp>
        <p:nvGrpSpPr>
          <p:cNvPr id="11" name="Group 10"/>
          <p:cNvGrpSpPr/>
          <p:nvPr/>
        </p:nvGrpSpPr>
        <p:grpSpPr>
          <a:xfrm>
            <a:off x="3251200" y="373355"/>
            <a:ext cx="5689600" cy="715217"/>
            <a:chOff x="3251200" y="373355"/>
            <a:chExt cx="5689600" cy="715217"/>
          </a:xfrm>
        </p:grpSpPr>
        <p:sp>
          <p:nvSpPr>
            <p:cNvPr id="8" name="矩形: 圆角 1"/>
            <p:cNvSpPr/>
            <p:nvPr/>
          </p:nvSpPr>
          <p:spPr>
            <a:xfrm>
              <a:off x="3251200" y="373355"/>
              <a:ext cx="5689600" cy="715217"/>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3710940" y="377165"/>
              <a:ext cx="4508500" cy="706755"/>
            </a:xfrm>
            <a:prstGeom prst="rect">
              <a:avLst/>
            </a:prstGeom>
            <a:noFill/>
          </p:spPr>
          <p:txBody>
            <a:bodyPr wrap="square" rtlCol="0">
              <a:spAutoFit/>
            </a:bodyPr>
            <a:lstStyle/>
            <a:p>
              <a:r>
                <a:rPr lang="vi-VN" altLang="en-US" sz="4000" b="1">
                  <a:solidFill>
                    <a:schemeClr val="bg1"/>
                  </a:solidFill>
                </a:rPr>
                <a:t>I</a:t>
              </a:r>
              <a:r>
                <a:rPr lang="en-US" sz="4000" b="1">
                  <a:solidFill>
                    <a:schemeClr val="bg1"/>
                  </a:solidFill>
                </a:rPr>
                <a:t>. Khái niệm</a:t>
              </a:r>
              <a:r>
                <a:rPr lang="vi-VN" altLang="en-US" sz="4000" b="1">
                  <a:solidFill>
                    <a:schemeClr val="bg1"/>
                  </a:solidFill>
                </a:rPr>
                <a:t> </a:t>
              </a:r>
              <a:r>
                <a:rPr lang="vi-VN" altLang="en-US" sz="4000" b="1">
                  <a:solidFill>
                    <a:schemeClr val="bg1"/>
                  </a:solidFill>
                </a:rPr>
                <a:t>Mol</a:t>
              </a:r>
              <a:endParaRPr lang="vi-VN" altLang="en-US" sz="4000" b="1">
                <a:solidFill>
                  <a:schemeClr val="bg1"/>
                </a:solidFill>
              </a:endParaRPr>
            </a:p>
          </p:txBody>
        </p:sp>
      </p:grpSp>
      <p:sp>
        <p:nvSpPr>
          <p:cNvPr id="14" name="Speech Bubble: Rectangle with Corners Rounded 13"/>
          <p:cNvSpPr/>
          <p:nvPr/>
        </p:nvSpPr>
        <p:spPr>
          <a:xfrm>
            <a:off x="568166" y="1574145"/>
            <a:ext cx="11054080" cy="2468880"/>
          </a:xfrm>
          <a:prstGeom prst="wedgeRoundRectCallout">
            <a:avLst>
              <a:gd name="adj1" fmla="val -23223"/>
              <a:gd name="adj2" fmla="val 69496"/>
              <a:gd name="adj3" fmla="val 16667"/>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62660" y="1767039"/>
            <a:ext cx="10528300" cy="1868805"/>
          </a:xfrm>
          <a:prstGeom prst="rect">
            <a:avLst/>
          </a:prstGeom>
          <a:noFill/>
        </p:spPr>
        <p:txBody>
          <a:bodyPr wrap="square">
            <a:spAutoFit/>
          </a:bodyPr>
          <a:lstStyle/>
          <a:p>
            <a:pPr marL="0" marR="45720" algn="just" fontAlgn="base">
              <a:lnSpc>
                <a:spcPct val="107000"/>
              </a:lnSpc>
              <a:spcBef>
                <a:spcPts val="0"/>
              </a:spcBef>
              <a:spcAft>
                <a:spcPts val="0"/>
              </a:spcAft>
            </a:pPr>
            <a:r>
              <a:rPr lang="vi-VN" alt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Mol là lượng chất có chứa 6,022x10</a:t>
            </a:r>
            <a:r>
              <a:rPr lang="vi-VN" altLang="en-US" sz="36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23</a:t>
            </a:r>
            <a:r>
              <a:rPr lang="vi-VN" alt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hạt vi mô (nguyên tử, phân tử, ...) chất </a:t>
            </a:r>
            <a:r>
              <a:rPr lang="vi-VN" alt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đó.</a:t>
            </a:r>
            <a:endParaRPr lang="vi-VN" alt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45720" algn="just" fontAlgn="base">
              <a:lnSpc>
                <a:spcPct val="107000"/>
              </a:lnSpc>
              <a:spcBef>
                <a:spcPts val="0"/>
              </a:spcBef>
              <a:spcAft>
                <a:spcPts val="0"/>
              </a:spcAft>
            </a:pPr>
            <a:r>
              <a:rPr lang="vi-VN" alt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Số Avogadro: N = </a:t>
            </a:r>
            <a:r>
              <a:rPr lang="vi-VN" alt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mn-ea"/>
              </a:rPr>
              <a:t>6,022x10</a:t>
            </a:r>
            <a:r>
              <a:rPr lang="vi-VN" altLang="en-US" sz="3600" baseline="30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sym typeface="+mn-ea"/>
              </a:rPr>
              <a:t>23 </a:t>
            </a:r>
            <a:endParaRPr lang="vi-VN" altLang="en-US" sz="36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1" y="1240"/>
            <a:ext cx="12190413" cy="6857107"/>
          </a:xfrm>
          <a:prstGeom prst="rect">
            <a:avLst/>
          </a:prstGeom>
        </p:spPr>
      </p:pic>
      <p:pic>
        <p:nvPicPr>
          <p:cNvPr id="7170" name="Picture 2" descr="Những con số kỳ diệu? Số Avogadr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182" y="1048544"/>
            <a:ext cx="3972115" cy="33100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806639" y="4504174"/>
            <a:ext cx="3972115" cy="400110"/>
          </a:xfrm>
          <a:prstGeom prst="rect">
            <a:avLst/>
          </a:prstGeom>
          <a:noFill/>
        </p:spPr>
        <p:txBody>
          <a:bodyPr wrap="square">
            <a:spAutoFit/>
          </a:bodyPr>
          <a:lstStyle/>
          <a:p>
            <a:r>
              <a:rPr lang="en-US" sz="2000" b="1" i="0">
                <a:effectLst/>
                <a:highlight>
                  <a:srgbClr val="FFFF00"/>
                </a:highlight>
                <a:latin typeface="Arial" panose="020B0604020202020204" pitchFamily="34" charset="0"/>
                <a:cs typeface="Arial" panose="020B0604020202020204" pitchFamily="34" charset="0"/>
              </a:rPr>
              <a:t>Amedeo Avogadro </a:t>
            </a:r>
            <a:r>
              <a:rPr lang="en-US" sz="2000" b="0" i="0">
                <a:effectLst/>
                <a:highlight>
                  <a:srgbClr val="FFFF00"/>
                </a:highlight>
                <a:latin typeface="Arial" panose="020B0604020202020204" pitchFamily="34" charset="0"/>
                <a:cs typeface="Arial" panose="020B0604020202020204" pitchFamily="34" charset="0"/>
              </a:rPr>
              <a:t>(1776-1856) </a:t>
            </a:r>
            <a:endParaRPr lang="en-US" sz="2000">
              <a:highlight>
                <a:srgbClr val="FFFF00"/>
              </a:highlight>
              <a:latin typeface="Arial" panose="020B0604020202020204" pitchFamily="34" charset="0"/>
              <a:cs typeface="Arial" panose="020B0604020202020204" pitchFamily="34" charset="0"/>
            </a:endParaRPr>
          </a:p>
        </p:txBody>
      </p:sp>
      <p:sp>
        <p:nvSpPr>
          <p:cNvPr id="6" name="TextBox 5"/>
          <p:cNvSpPr txBox="1"/>
          <p:nvPr/>
        </p:nvSpPr>
        <p:spPr>
          <a:xfrm>
            <a:off x="4884420" y="582930"/>
            <a:ext cx="7118985" cy="5262245"/>
          </a:xfrm>
          <a:prstGeom prst="rect">
            <a:avLst/>
          </a:prstGeom>
          <a:noFill/>
        </p:spPr>
        <p:txBody>
          <a:bodyPr wrap="square">
            <a:spAutoFit/>
          </a:bodyPr>
          <a:lstStyle/>
          <a:p>
            <a:pPr algn="ctr"/>
            <a:r>
              <a:rPr lang="en-US" sz="2800">
                <a:solidFill>
                  <a:srgbClr val="202122"/>
                </a:solidFill>
                <a:latin typeface="Arial" panose="020B0604020202020204" pitchFamily="34" charset="0"/>
                <a:cs typeface="Arial" panose="020B0604020202020204" pitchFamily="34" charset="0"/>
              </a:rPr>
              <a:t>L</a:t>
            </a:r>
            <a:r>
              <a:rPr lang="vi-VN" sz="2800" b="0" i="0">
                <a:solidFill>
                  <a:srgbClr val="202122"/>
                </a:solidFill>
                <a:effectLst/>
                <a:latin typeface="Arial" panose="020B0604020202020204" pitchFamily="34" charset="0"/>
                <a:cs typeface="Arial" panose="020B0604020202020204" pitchFamily="34" charset="0"/>
              </a:rPr>
              <a:t>à </a:t>
            </a:r>
            <a:r>
              <a:rPr lang="vi-VN" sz="2800" b="0" i="0" u="none" strike="noStrike">
                <a:solidFill>
                  <a:schemeClr val="tx1"/>
                </a:solidFill>
                <a:effectLst/>
                <a:latin typeface="Arial" panose="020B0604020202020204" pitchFamily="34" charset="0"/>
                <a:cs typeface="Arial" panose="020B0604020202020204" pitchFamily="34" charset="0"/>
                <a:hlinkClick r:id="rId3" tooltip="Nhà hóa học"/>
              </a:rPr>
              <a:t>nhà hóa học</a:t>
            </a:r>
            <a:r>
              <a:rPr lang="vi-VN" sz="2800" b="0" i="0">
                <a:solidFill>
                  <a:schemeClr val="tx1"/>
                </a:solidFill>
                <a:effectLst/>
                <a:latin typeface="Arial" panose="020B0604020202020204" pitchFamily="34" charset="0"/>
                <a:cs typeface="Arial" panose="020B0604020202020204" pitchFamily="34" charset="0"/>
              </a:rPr>
              <a:t>, </a:t>
            </a:r>
            <a:r>
              <a:rPr lang="vi-VN" sz="2800" b="0" i="0" u="none" strike="noStrike">
                <a:solidFill>
                  <a:schemeClr val="tx1"/>
                </a:solidFill>
                <a:effectLst/>
                <a:latin typeface="Arial" panose="020B0604020202020204" pitchFamily="34" charset="0"/>
                <a:cs typeface="Arial" panose="020B0604020202020204" pitchFamily="34" charset="0"/>
                <a:hlinkClick r:id="rId4" tooltip="Nhà vật lý"/>
              </a:rPr>
              <a:t>nhà vật lý</a:t>
            </a:r>
            <a:r>
              <a:rPr lang="vi-VN" sz="2800" b="0" i="0">
                <a:solidFill>
                  <a:schemeClr val="tx1"/>
                </a:solidFill>
                <a:effectLst/>
                <a:latin typeface="Arial" panose="020B0604020202020204" pitchFamily="34" charset="0"/>
                <a:cs typeface="Arial" panose="020B0604020202020204" pitchFamily="34" charset="0"/>
              </a:rPr>
              <a:t> </a:t>
            </a:r>
            <a:r>
              <a:rPr lang="vi-VN" sz="2800" b="0" i="0">
                <a:solidFill>
                  <a:srgbClr val="202122"/>
                </a:solidFill>
                <a:effectLst/>
                <a:latin typeface="Arial" panose="020B0604020202020204" pitchFamily="34" charset="0"/>
                <a:cs typeface="Arial" panose="020B0604020202020204" pitchFamily="34" charset="0"/>
              </a:rPr>
              <a:t>người Ý.</a:t>
            </a:r>
            <a:endParaRPr lang="en-US" sz="2800" b="0" i="0">
              <a:solidFill>
                <a:srgbClr val="202122"/>
              </a:solidFill>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Ông sinh tại Turin, Ý trong</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một gia đình luật gia Italia.</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b="0" i="0" u="none" strike="noStrike">
                <a:solidFill>
                  <a:srgbClr val="000000"/>
                </a:solidFill>
                <a:effectLst/>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Năm 1806 ông được mời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giảng dạy vật lý ở trường Đại</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học Turin và bắt đầu tiến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hành nghiên cứu khoa học.</a:t>
            </a:r>
            <a:endParaRPr lang="vi-VN" sz="2800" b="0">
              <a:effectLst/>
              <a:latin typeface="Arial" panose="020B0604020202020204" pitchFamily="34" charset="0"/>
              <a:cs typeface="Arial" panose="020B0604020202020204" pitchFamily="34" charset="0"/>
            </a:endParaRPr>
          </a:p>
          <a:p>
            <a:pPr rtl="0">
              <a:spcBef>
                <a:spcPts val="0"/>
              </a:spcBef>
              <a:spcAft>
                <a:spcPts val="0"/>
              </a:spcAft>
            </a:pPr>
            <a:r>
              <a:rPr lang="en-US" sz="2800">
                <a:solidFill>
                  <a:srgbClr val="000000"/>
                </a:solidFill>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Là người đầu tiên xác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thành phần định tính, định</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lượng của các hợp chất,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minh ra định luật Avogadro</a:t>
            </a:r>
            <a:r>
              <a:rPr lang="en-US" sz="2800">
                <a:latin typeface="Arial" panose="020B0604020202020204" pitchFamily="34" charset="0"/>
                <a:cs typeface="Arial" panose="020B0604020202020204" pitchFamily="34" charset="0"/>
              </a:rPr>
              <a:t> x</a:t>
            </a:r>
            <a:r>
              <a:rPr lang="vi-VN" sz="2800" b="0" i="0" u="none" strike="noStrike">
                <a:solidFill>
                  <a:srgbClr val="000000"/>
                </a:solidFill>
                <a:effectLst/>
                <a:latin typeface="Arial" panose="020B0604020202020204" pitchFamily="34" charset="0"/>
                <a:cs typeface="Arial" panose="020B0604020202020204" pitchFamily="34" charset="0"/>
              </a:rPr>
              <a:t>ác định về lượng của các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chất thể khí, dẫn đến sự phát</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triển rõ ràng khái niệm quan</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trọng nhất của hoá học:</a:t>
            </a:r>
            <a:r>
              <a:rPr lang="en-US" sz="2800">
                <a:latin typeface="Arial" panose="020B0604020202020204" pitchFamily="34" charset="0"/>
                <a:cs typeface="Arial" panose="020B0604020202020204" pitchFamily="34" charset="0"/>
              </a:rPr>
              <a:t> </a:t>
            </a:r>
            <a:r>
              <a:rPr lang="vi-VN" sz="2800" b="0" i="0" u="none" strike="noStrike">
                <a:solidFill>
                  <a:srgbClr val="000000"/>
                </a:solidFill>
                <a:effectLst/>
                <a:latin typeface="Arial" panose="020B0604020202020204" pitchFamily="34" charset="0"/>
                <a:cs typeface="Arial" panose="020B0604020202020204" pitchFamily="34" charset="0"/>
              </a:rPr>
              <a:t>nguyên tử, phân tử, ...</a:t>
            </a:r>
            <a:endParaRPr lang="vi-VN" sz="2800" b="0">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
          <a:stretch>
            <a:fillRect/>
          </a:stretch>
        </p:blipFill>
        <p:spPr>
          <a:xfrm>
            <a:off x="-1" y="1240"/>
            <a:ext cx="12190413" cy="6857107"/>
          </a:xfrm>
          <a:prstGeom prst="rect">
            <a:avLst/>
          </a:prstGeom>
        </p:spPr>
      </p:pic>
      <p:sp>
        <p:nvSpPr>
          <p:cNvPr id="6" name="TextBox 5"/>
          <p:cNvSpPr txBox="1"/>
          <p:nvPr/>
        </p:nvSpPr>
        <p:spPr>
          <a:xfrm>
            <a:off x="581660" y="3838575"/>
            <a:ext cx="10888980" cy="2245360"/>
          </a:xfrm>
          <a:prstGeom prst="rect">
            <a:avLst/>
          </a:prstGeom>
          <a:noFill/>
        </p:spPr>
        <p:txBody>
          <a:bodyPr wrap="square">
            <a:spAutoFit/>
          </a:bodyPr>
          <a:lstStyle/>
          <a:p>
            <a:r>
              <a:rPr lang="vi-VN" sz="2800"/>
              <a:t>Ngày </a:t>
            </a:r>
            <a:r>
              <a:rPr lang="vi-VN" sz="2800" b="1">
                <a:solidFill>
                  <a:srgbClr val="FF0000"/>
                </a:solidFill>
              </a:rPr>
              <a:t>23 tháng 10 </a:t>
            </a:r>
            <a:r>
              <a:rPr lang="vi-VN" sz="2800"/>
              <a:t>hàng năm được</a:t>
            </a:r>
            <a:r>
              <a:rPr lang="en-US" sz="2800"/>
              <a:t> </a:t>
            </a:r>
            <a:r>
              <a:rPr lang="vi-VN" sz="2800"/>
              <a:t>gọi là ngày “Mo</a:t>
            </a:r>
            <a:r>
              <a:rPr lang="en-US" sz="2800"/>
              <a:t>l”</a:t>
            </a:r>
            <a:r>
              <a:rPr lang="vi-VN" sz="2800"/>
              <a:t>. Đây là một</a:t>
            </a:r>
            <a:r>
              <a:rPr lang="en-US" sz="2800"/>
              <a:t> </a:t>
            </a:r>
            <a:r>
              <a:rPr lang="vi-VN" sz="2800"/>
              <a:t>ngày lễ không chính thức nhằm</a:t>
            </a:r>
            <a:r>
              <a:rPr lang="en-US" sz="2800"/>
              <a:t> </a:t>
            </a:r>
            <a:r>
              <a:rPr lang="vi-VN" sz="2800"/>
              <a:t>vinh danh đơn vị Mol. Ngày</a:t>
            </a:r>
            <a:r>
              <a:rPr lang="en-US" sz="2800"/>
              <a:t> </a:t>
            </a:r>
            <a:r>
              <a:rPr lang="vi-VN" sz="2800"/>
              <a:t>”Mol” hàng năm bắt đầu lúc </a:t>
            </a:r>
            <a:r>
              <a:rPr lang="vi-VN" sz="2800" b="1"/>
              <a:t>6h02</a:t>
            </a:r>
            <a:r>
              <a:rPr lang="vi-VN" sz="2800"/>
              <a:t> sáng</a:t>
            </a:r>
            <a:r>
              <a:rPr lang="en-US" sz="2800"/>
              <a:t> </a:t>
            </a:r>
            <a:r>
              <a:rPr lang="vi-VN" sz="2800"/>
              <a:t>và kết thúc lúc </a:t>
            </a:r>
            <a:r>
              <a:rPr lang="vi-VN" sz="2800" b="1"/>
              <a:t>18h02</a:t>
            </a:r>
            <a:r>
              <a:rPr lang="vi-VN" sz="2800"/>
              <a:t> tối. Nguồn</a:t>
            </a:r>
            <a:r>
              <a:rPr lang="en-US" sz="2800"/>
              <a:t> </a:t>
            </a:r>
            <a:r>
              <a:rPr lang="vi-VN" sz="2800"/>
              <a:t>gốc những mốc thời gian này là</a:t>
            </a:r>
            <a:r>
              <a:rPr lang="en-US" sz="2800"/>
              <a:t> </a:t>
            </a:r>
            <a:r>
              <a:rPr lang="vi-VN" sz="2800"/>
              <a:t>giá trị của hằng số Avogadro</a:t>
            </a:r>
            <a:r>
              <a:rPr lang="en-US" sz="2800"/>
              <a:t> (</a:t>
            </a:r>
            <a:r>
              <a:rPr lang="vi-VN" sz="2800"/>
              <a:t>6,02×10</a:t>
            </a:r>
            <a:r>
              <a:rPr lang="vi-VN" sz="2800" baseline="30000"/>
              <a:t>23</a:t>
            </a:r>
            <a:r>
              <a:rPr lang="vi-VN" sz="2800"/>
              <a:t>).</a:t>
            </a:r>
            <a:endParaRPr lang="vi-VN" sz="2800" b="0">
              <a:effectLst/>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445453" y="411110"/>
            <a:ext cx="5429250" cy="3195302"/>
          </a:xfrm>
          <a:prstGeom prst="rect">
            <a:avLst/>
          </a:prstGeom>
        </p:spPr>
      </p:pic>
      <p:pic>
        <p:nvPicPr>
          <p:cNvPr id="7" name="Picture 6"/>
          <p:cNvPicPr>
            <a:picLocks noChangeAspect="1"/>
          </p:cNvPicPr>
          <p:nvPr/>
        </p:nvPicPr>
        <p:blipFill>
          <a:blip r:embed="rId3"/>
          <a:stretch>
            <a:fillRect/>
          </a:stretch>
        </p:blipFill>
        <p:spPr>
          <a:xfrm>
            <a:off x="6116956" y="411110"/>
            <a:ext cx="5069203" cy="319530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20484" name="TextBox 5"/>
          <p:cNvSpPr txBox="1">
            <a:spLocks noChangeArrowheads="1"/>
          </p:cNvSpPr>
          <p:nvPr/>
        </p:nvSpPr>
        <p:spPr bwMode="auto">
          <a:xfrm>
            <a:off x="1165383" y="993597"/>
            <a:ext cx="2134094" cy="4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600">
                <a:solidFill>
                  <a:srgbClr val="000000"/>
                </a:solidFill>
                <a:latin typeface="Times New Roman" panose="02020603050405020304" pitchFamily="18" charset="0"/>
              </a:rPr>
              <a:t>VD: </a:t>
            </a:r>
            <a:endParaRPr lang="en-US" altLang="en-US" sz="2600">
              <a:solidFill>
                <a:srgbClr val="000000"/>
              </a:solidFill>
              <a:latin typeface="Times New Roman" panose="02020603050405020304" pitchFamily="18" charset="0"/>
            </a:endParaRPr>
          </a:p>
        </p:txBody>
      </p:sp>
      <p:graphicFrame>
        <p:nvGraphicFramePr>
          <p:cNvPr id="2" name="Table 1"/>
          <p:cNvGraphicFramePr>
            <a:graphicFrameLocks noGrp="1"/>
          </p:cNvGraphicFramePr>
          <p:nvPr>
            <p:custDataLst>
              <p:tags r:id="rId2"/>
            </p:custDataLst>
          </p:nvPr>
        </p:nvGraphicFramePr>
        <p:xfrm>
          <a:off x="762000" y="1676400"/>
          <a:ext cx="11111865" cy="3055620"/>
        </p:xfrm>
        <a:graphic>
          <a:graphicData uri="http://schemas.openxmlformats.org/drawingml/2006/table">
            <a:tbl>
              <a:tblPr firstRow="1" bandRow="1">
                <a:tableStyleId>{5C22544A-7EE6-4342-B048-85BDC9FD1C3A}</a:tableStyleId>
              </a:tblPr>
              <a:tblGrid>
                <a:gridCol w="2725420"/>
                <a:gridCol w="3504565"/>
                <a:gridCol w="4881880"/>
              </a:tblGrid>
              <a:tr h="518160">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viết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Cách</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đọc</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c>
                  <a:txBody>
                    <a:bodyPr/>
                    <a:lstStyle/>
                    <a:p>
                      <a:pPr algn="ctr"/>
                      <a:r>
                        <a:rPr lang="en-US" sz="2800" dirty="0" err="1">
                          <a:solidFill>
                            <a:schemeClr val="tx1"/>
                          </a:solidFill>
                          <a:latin typeface="Arial" panose="020B0604020202020204" pitchFamily="34" charset="0"/>
                          <a:cs typeface="Arial" panose="020B0604020202020204" pitchFamily="34" charset="0"/>
                        </a:rPr>
                        <a:t>Số</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lượng</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n.tử</a:t>
                      </a:r>
                      <a:r>
                        <a:rPr lang="en-US" sz="2800" baseline="0" dirty="0">
                          <a:solidFill>
                            <a:schemeClr val="tx1"/>
                          </a:solidFill>
                          <a:latin typeface="Arial" panose="020B0604020202020204" pitchFamily="34" charset="0"/>
                          <a:cs typeface="Arial" panose="020B0604020202020204" pitchFamily="34" charset="0"/>
                        </a:rPr>
                        <a:t> ( </a:t>
                      </a:r>
                      <a:r>
                        <a:rPr lang="en-US" sz="2800" baseline="0" dirty="0" err="1">
                          <a:solidFill>
                            <a:schemeClr val="tx1"/>
                          </a:solidFill>
                          <a:latin typeface="Arial" panose="020B0604020202020204" pitchFamily="34" charset="0"/>
                          <a:cs typeface="Arial" panose="020B0604020202020204" pitchFamily="34" charset="0"/>
                        </a:rPr>
                        <a:t>phân</a:t>
                      </a:r>
                      <a:r>
                        <a:rPr lang="en-US" sz="2800" baseline="0" dirty="0">
                          <a:solidFill>
                            <a:schemeClr val="tx1"/>
                          </a:solidFill>
                          <a:latin typeface="Arial" panose="020B0604020202020204" pitchFamily="34" charset="0"/>
                          <a:cs typeface="Arial" panose="020B0604020202020204" pitchFamily="34" charset="0"/>
                        </a:rPr>
                        <a:t> </a:t>
                      </a:r>
                      <a:r>
                        <a:rPr lang="en-US" sz="2800" baseline="0" dirty="0" err="1">
                          <a:solidFill>
                            <a:schemeClr val="tx1"/>
                          </a:solidFill>
                          <a:latin typeface="Arial" panose="020B0604020202020204" pitchFamily="34" charset="0"/>
                          <a:cs typeface="Arial" panose="020B0604020202020204" pitchFamily="34" charset="0"/>
                        </a:rPr>
                        <a:t>tử</a:t>
                      </a:r>
                      <a:r>
                        <a:rPr lang="en-US" sz="2800" baseline="0" dirty="0">
                          <a:solidFill>
                            <a:schemeClr val="tx1"/>
                          </a:solidFill>
                          <a:latin typeface="Arial" panose="020B0604020202020204" pitchFamily="34" charset="0"/>
                          <a:cs typeface="Arial" panose="020B0604020202020204" pitchFamily="34" charset="0"/>
                        </a:rPr>
                        <a:t>)</a:t>
                      </a:r>
                      <a:endParaRPr lang="en-US" sz="2800" dirty="0">
                        <a:solidFill>
                          <a:schemeClr val="tx1"/>
                        </a:solidFill>
                        <a:latin typeface="Arial" panose="020B0604020202020204" pitchFamily="34" charset="0"/>
                        <a:cs typeface="Arial" panose="020B0604020202020204" pitchFamily="34" charset="0"/>
                      </a:endParaRPr>
                    </a:p>
                  </a:txBody>
                  <a:tcPr marL="91461" marR="91461" marT="45744" marB="45744"/>
                </a:tc>
              </a:tr>
              <a:tr h="634365">
                <a:tc>
                  <a:txBody>
                    <a:bodyPr/>
                    <a:lstStyle/>
                    <a:p>
                      <a:pPr algn="ctr"/>
                      <a:r>
                        <a:rPr lang="en-US" sz="2400" dirty="0">
                          <a:solidFill>
                            <a:schemeClr val="tx1"/>
                          </a:solidFill>
                        </a:rPr>
                        <a:t>1 </a:t>
                      </a:r>
                      <a:r>
                        <a:rPr lang="en-US" sz="2400" dirty="0" err="1">
                          <a:solidFill>
                            <a:schemeClr val="tx1"/>
                          </a:solidFill>
                        </a:rPr>
                        <a:t>mol</a:t>
                      </a:r>
                      <a:r>
                        <a:rPr lang="en-US" sz="2400" dirty="0">
                          <a:solidFill>
                            <a:schemeClr val="tx1"/>
                          </a:solidFill>
                        </a:rPr>
                        <a:t> Fe</a:t>
                      </a:r>
                      <a:endParaRPr lang="en-US" sz="2400" dirty="0">
                        <a:solidFill>
                          <a:schemeClr val="tx1"/>
                        </a:solidFill>
                      </a:endParaRPr>
                    </a:p>
                  </a:txBody>
                  <a:tcPr marL="91461" marR="91461" marT="45744" marB="45744"/>
                </a:tc>
                <a:tc>
                  <a:txBody>
                    <a:bodyPr/>
                    <a:lstStyle/>
                    <a:p>
                      <a:pPr algn="ct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400" dirty="0">
                        <a:solidFill>
                          <a:schemeClr val="tx1"/>
                        </a:solidFill>
                      </a:endParaRPr>
                    </a:p>
                  </a:txBody>
                  <a:tcPr marL="91461" marR="91461" marT="45744" marB="45744"/>
                </a:tc>
              </a:tr>
              <a:tr h="63436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en-US" sz="2400" b="1" dirty="0">
                          <a:solidFill>
                            <a:srgbClr val="0000FF"/>
                          </a:solidFill>
                          <a:latin typeface="Times New Roman" panose="02020603050405020304" pitchFamily="18" charset="0"/>
                          <a:cs typeface="Times New Roman" panose="02020603050405020304" pitchFamily="18" charset="0"/>
                        </a:rPr>
                        <a:t>1 </a:t>
                      </a:r>
                      <a:r>
                        <a:rPr lang="en-US" altLang="en-US" sz="2400" b="1" dirty="0" err="1">
                          <a:solidFill>
                            <a:srgbClr val="0000FF"/>
                          </a:solidFill>
                          <a:latin typeface="Times New Roman" panose="02020603050405020304" pitchFamily="18" charset="0"/>
                          <a:cs typeface="Times New Roman" panose="02020603050405020304" pitchFamily="18" charset="0"/>
                        </a:rPr>
                        <a:t>mol</a:t>
                      </a:r>
                      <a:r>
                        <a:rPr lang="en-US" altLang="en-US" sz="2400" b="1" dirty="0">
                          <a:solidFill>
                            <a:srgbClr val="0000FF"/>
                          </a:solidFill>
                          <a:latin typeface="Times New Roman" panose="02020603050405020304" pitchFamily="18" charset="0"/>
                          <a:cs typeface="Times New Roman" panose="02020603050405020304" pitchFamily="18" charset="0"/>
                        </a:rPr>
                        <a:t> H</a:t>
                      </a:r>
                      <a:r>
                        <a:rPr lang="en-US" altLang="en-US" sz="2400" b="1" baseline="-25000" dirty="0">
                          <a:solidFill>
                            <a:srgbClr val="0000FF"/>
                          </a:solidFill>
                          <a:latin typeface="Times New Roman" panose="02020603050405020304" pitchFamily="18" charset="0"/>
                          <a:cs typeface="Times New Roman" panose="02020603050405020304" pitchFamily="18" charset="0"/>
                        </a:rPr>
                        <a:t>2</a:t>
                      </a:r>
                      <a:r>
                        <a:rPr lang="en-US" altLang="en-US" sz="2400" b="1" dirty="0">
                          <a:solidFill>
                            <a:srgbClr val="0000FF"/>
                          </a:solidFill>
                          <a:latin typeface="Times New Roman" panose="02020603050405020304" pitchFamily="18" charset="0"/>
                          <a:cs typeface="Times New Roman" panose="02020603050405020304" pitchFamily="18" charset="0"/>
                        </a:rPr>
                        <a:t>O</a:t>
                      </a: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400" dirty="0">
                        <a:solidFill>
                          <a:schemeClr val="tx1"/>
                        </a:solidFill>
                      </a:endParaRPr>
                    </a:p>
                  </a:txBody>
                  <a:tcPr marL="91461" marR="91461" marT="45744" marB="45744"/>
                </a:tc>
              </a:tr>
              <a:tr h="63436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400" dirty="0">
                        <a:solidFill>
                          <a:schemeClr val="tx1"/>
                        </a:solidFill>
                      </a:endParaRPr>
                    </a:p>
                  </a:txBody>
                  <a:tcPr marL="91461" marR="91461" marT="45744" marB="45744"/>
                </a:tc>
              </a:tr>
              <a:tr h="634365">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400" dirty="0">
                        <a:solidFill>
                          <a:schemeClr val="tx1"/>
                        </a:solidFill>
                      </a:endParaRPr>
                    </a:p>
                  </a:txBody>
                  <a:tcPr marL="91461" marR="91461" marT="45744" marB="45744"/>
                </a:tc>
                <a:tc>
                  <a:txBody>
                    <a:bodyPr/>
                    <a:lstStyle/>
                    <a:p>
                      <a:pPr marL="0" marR="0" indent="0" algn="ctr" defTabSz="914400" rtl="0" eaLnBrk="1" fontAlgn="auto" latinLnBrk="0" hangingPunct="1">
                        <a:lnSpc>
                          <a:spcPct val="100000"/>
                        </a:lnSpc>
                        <a:spcBef>
                          <a:spcPts val="0"/>
                        </a:spcBef>
                        <a:spcAft>
                          <a:spcPts val="0"/>
                        </a:spcAft>
                        <a:buClrTx/>
                        <a:buSzTx/>
                        <a:buFontTx/>
                        <a:buNone/>
                        <a:defRPr/>
                      </a:pPr>
                      <a:endParaRPr lang="en-US" sz="2400" dirty="0">
                        <a:solidFill>
                          <a:schemeClr val="tx1"/>
                        </a:solidFill>
                      </a:endParaRPr>
                    </a:p>
                  </a:txBody>
                  <a:tcPr marL="91461" marR="91461" marT="45744" marB="45744"/>
                </a:tc>
              </a:tr>
            </a:tbl>
          </a:graphicData>
        </a:graphic>
      </p:graphicFrame>
      <p:sp>
        <p:nvSpPr>
          <p:cNvPr id="3" name="TextBox 2"/>
          <p:cNvSpPr txBox="1">
            <a:spLocks noChangeArrowheads="1"/>
          </p:cNvSpPr>
          <p:nvPr/>
        </p:nvSpPr>
        <p:spPr bwMode="auto">
          <a:xfrm>
            <a:off x="3587136" y="2325685"/>
            <a:ext cx="290500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a:solidFill>
                  <a:srgbClr val="000000"/>
                </a:solidFill>
                <a:cs typeface="Arial" panose="020B0604020202020204" pitchFamily="34" charset="0"/>
              </a:rPr>
              <a:t>1 mol ng. tử Fe</a:t>
            </a:r>
            <a:endParaRPr lang="en-US" altLang="en-US" sz="2800">
              <a:solidFill>
                <a:srgbClr val="000000"/>
              </a:solidFill>
              <a:cs typeface="Arial" panose="020B0604020202020204" pitchFamily="34" charset="0"/>
            </a:endParaRPr>
          </a:p>
        </p:txBody>
      </p:sp>
      <p:sp>
        <p:nvSpPr>
          <p:cNvPr id="7" name="TextBox 6"/>
          <p:cNvSpPr txBox="1">
            <a:spLocks noChangeArrowheads="1"/>
          </p:cNvSpPr>
          <p:nvPr/>
        </p:nvSpPr>
        <p:spPr bwMode="auto">
          <a:xfrm>
            <a:off x="3133228" y="284569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1 mol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8" name="TextBox 7"/>
          <p:cNvSpPr txBox="1">
            <a:spLocks noChangeArrowheads="1"/>
          </p:cNvSpPr>
          <p:nvPr/>
        </p:nvSpPr>
        <p:spPr bwMode="auto">
          <a:xfrm>
            <a:off x="6924774" y="2857859"/>
            <a:ext cx="335891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FF"/>
                </a:solidFill>
                <a:cs typeface="Arial" panose="020B0604020202020204" pitchFamily="34" charset="0"/>
              </a:rPr>
              <a:t>6.10</a:t>
            </a:r>
            <a:r>
              <a:rPr lang="en-US" altLang="en-US" sz="2800" b="1" baseline="30000">
                <a:solidFill>
                  <a:srgbClr val="0000FF"/>
                </a:solidFill>
                <a:cs typeface="Arial" panose="020B0604020202020204" pitchFamily="34" charset="0"/>
              </a:rPr>
              <a:t>23</a:t>
            </a:r>
            <a:r>
              <a:rPr lang="en-US" altLang="en-US" sz="2800" b="1">
                <a:solidFill>
                  <a:srgbClr val="0000FF"/>
                </a:solidFill>
                <a:cs typeface="Arial" panose="020B0604020202020204" pitchFamily="34" charset="0"/>
              </a:rPr>
              <a:t> p. tử H</a:t>
            </a:r>
            <a:r>
              <a:rPr lang="en-US" altLang="en-US" sz="2800" b="1" baseline="-25000">
                <a:solidFill>
                  <a:srgbClr val="0000FF"/>
                </a:solidFill>
                <a:cs typeface="Arial" panose="020B0604020202020204" pitchFamily="34" charset="0"/>
              </a:rPr>
              <a:t>2</a:t>
            </a:r>
            <a:r>
              <a:rPr lang="en-US" altLang="en-US" sz="2800" b="1">
                <a:solidFill>
                  <a:srgbClr val="0000FF"/>
                </a:solidFill>
                <a:cs typeface="Arial" panose="020B0604020202020204" pitchFamily="34" charset="0"/>
              </a:rPr>
              <a:t>O</a:t>
            </a:r>
            <a:endParaRPr lang="en-US" altLang="en-US" sz="2800">
              <a:solidFill>
                <a:srgbClr val="000000"/>
              </a:solidFill>
              <a:cs typeface="Arial" panose="020B0604020202020204" pitchFamily="34" charset="0"/>
            </a:endParaRPr>
          </a:p>
        </p:txBody>
      </p:sp>
      <p:sp>
        <p:nvSpPr>
          <p:cNvPr id="9" name="TextBox 8"/>
          <p:cNvSpPr txBox="1">
            <a:spLocks noChangeArrowheads="1"/>
          </p:cNvSpPr>
          <p:nvPr/>
        </p:nvSpPr>
        <p:spPr bwMode="auto">
          <a:xfrm>
            <a:off x="6717679" y="2256310"/>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0000"/>
                </a:solidFill>
                <a:cs typeface="Arial" panose="020B0604020202020204" pitchFamily="34" charset="0"/>
              </a:rPr>
              <a:t>6.10</a:t>
            </a:r>
            <a:r>
              <a:rPr lang="en-US" altLang="en-US" sz="2800" b="1" baseline="30000">
                <a:solidFill>
                  <a:srgbClr val="000000"/>
                </a:solidFill>
                <a:cs typeface="Arial" panose="020B0604020202020204" pitchFamily="34" charset="0"/>
              </a:rPr>
              <a:t>23</a:t>
            </a:r>
            <a:r>
              <a:rPr lang="en-US" altLang="en-US" sz="2800" b="1">
                <a:solidFill>
                  <a:srgbClr val="000000"/>
                </a:solidFill>
                <a:cs typeface="Arial" panose="020B0604020202020204" pitchFamily="34" charset="0"/>
              </a:rPr>
              <a:t> ng. tử Fe</a:t>
            </a:r>
            <a:endParaRPr lang="en-US" altLang="en-US" sz="2800">
              <a:solidFill>
                <a:srgbClr val="000000"/>
              </a:solidFill>
              <a:cs typeface="Arial" panose="020B0604020202020204" pitchFamily="34" charset="0"/>
            </a:endParaRPr>
          </a:p>
        </p:txBody>
      </p:sp>
      <p:sp>
        <p:nvSpPr>
          <p:cNvPr id="10" name="TextBox 9"/>
          <p:cNvSpPr txBox="1">
            <a:spLocks noChangeArrowheads="1"/>
          </p:cNvSpPr>
          <p:nvPr/>
        </p:nvSpPr>
        <p:spPr bwMode="auto">
          <a:xfrm>
            <a:off x="6717678" y="349994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6.10</a:t>
            </a:r>
            <a:r>
              <a:rPr lang="en-US" altLang="en-US" sz="2800" b="1" baseline="30000">
                <a:solidFill>
                  <a:srgbClr val="FF0000"/>
                </a:solidFill>
                <a:cs typeface="Arial" panose="020B0604020202020204" pitchFamily="34" charset="0"/>
              </a:rPr>
              <a:t>23</a:t>
            </a:r>
            <a:r>
              <a:rPr lang="en-US" altLang="en-US" sz="2800" b="1">
                <a:solidFill>
                  <a:srgbClr val="FF0000"/>
                </a:solidFill>
                <a:cs typeface="Arial" panose="020B0604020202020204" pitchFamily="34" charset="0"/>
              </a:rPr>
              <a:t> ng. tử Al</a:t>
            </a:r>
            <a:endParaRPr lang="en-US" altLang="en-US" sz="2800">
              <a:solidFill>
                <a:srgbClr val="FF0000"/>
              </a:solidFill>
              <a:cs typeface="Arial" panose="020B0604020202020204" pitchFamily="34" charset="0"/>
            </a:endParaRPr>
          </a:p>
        </p:txBody>
      </p:sp>
      <p:sp>
        <p:nvSpPr>
          <p:cNvPr id="11" name="TextBox 10"/>
          <p:cNvSpPr txBox="1">
            <a:spLocks noChangeArrowheads="1"/>
          </p:cNvSpPr>
          <p:nvPr/>
        </p:nvSpPr>
        <p:spPr bwMode="auto">
          <a:xfrm>
            <a:off x="6717678" y="4173816"/>
            <a:ext cx="3773106"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6.10</a:t>
            </a:r>
            <a:r>
              <a:rPr lang="en-US" altLang="en-US" sz="2800" b="1" baseline="30000">
                <a:solidFill>
                  <a:srgbClr val="00B050"/>
                </a:solidFill>
                <a:cs typeface="Arial" panose="020B0604020202020204" pitchFamily="34" charset="0"/>
              </a:rPr>
              <a:t>23</a:t>
            </a:r>
            <a:r>
              <a:rPr lang="en-US" altLang="en-US" sz="2800" b="1">
                <a:solidFill>
                  <a:srgbClr val="00B050"/>
                </a:solidFill>
                <a:cs typeface="Arial" panose="020B0604020202020204" pitchFamily="34" charset="0"/>
              </a:rPr>
              <a:t> p. tử NaCl</a:t>
            </a:r>
            <a:endParaRPr lang="en-US" altLang="en-US" sz="2800">
              <a:solidFill>
                <a:srgbClr val="00B050"/>
              </a:solidFill>
              <a:cs typeface="Arial" panose="020B0604020202020204" pitchFamily="34" charset="0"/>
            </a:endParaRPr>
          </a:p>
        </p:txBody>
      </p:sp>
      <p:sp>
        <p:nvSpPr>
          <p:cNvPr id="14" name="TextBox 13"/>
          <p:cNvSpPr txBox="1">
            <a:spLocks noChangeArrowheads="1"/>
          </p:cNvSpPr>
          <p:nvPr/>
        </p:nvSpPr>
        <p:spPr bwMode="auto">
          <a:xfrm>
            <a:off x="3167271" y="3559610"/>
            <a:ext cx="3324872"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ng. tử Al</a:t>
            </a:r>
            <a:endParaRPr lang="en-US" altLang="en-US" sz="2800">
              <a:solidFill>
                <a:srgbClr val="FF0000"/>
              </a:solidFill>
              <a:cs typeface="Arial" panose="020B0604020202020204" pitchFamily="34" charset="0"/>
            </a:endParaRPr>
          </a:p>
        </p:txBody>
      </p:sp>
      <p:sp>
        <p:nvSpPr>
          <p:cNvPr id="15" name="TextBox 14"/>
          <p:cNvSpPr txBox="1">
            <a:spLocks noChangeArrowheads="1"/>
          </p:cNvSpPr>
          <p:nvPr/>
        </p:nvSpPr>
        <p:spPr bwMode="auto">
          <a:xfrm>
            <a:off x="869606" y="3542317"/>
            <a:ext cx="226953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FF0000"/>
                </a:solidFill>
                <a:cs typeface="Arial" panose="020B0604020202020204" pitchFamily="34" charset="0"/>
              </a:rPr>
              <a:t>1 mol Al</a:t>
            </a:r>
            <a:endParaRPr lang="en-US" altLang="en-US" sz="2800">
              <a:solidFill>
                <a:srgbClr val="FF0000"/>
              </a:solidFill>
              <a:cs typeface="Arial" panose="020B0604020202020204" pitchFamily="34" charset="0"/>
            </a:endParaRPr>
          </a:p>
        </p:txBody>
      </p:sp>
      <p:sp>
        <p:nvSpPr>
          <p:cNvPr id="16" name="TextBox 15"/>
          <p:cNvSpPr txBox="1">
            <a:spLocks noChangeArrowheads="1"/>
          </p:cNvSpPr>
          <p:nvPr/>
        </p:nvSpPr>
        <p:spPr bwMode="auto">
          <a:xfrm>
            <a:off x="3115477" y="4204131"/>
            <a:ext cx="3773105"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p. tử NaCl</a:t>
            </a:r>
            <a:endParaRPr lang="en-US" altLang="en-US" sz="2800">
              <a:solidFill>
                <a:srgbClr val="00B050"/>
              </a:solidFill>
              <a:cs typeface="Arial" panose="020B0604020202020204" pitchFamily="34" charset="0"/>
            </a:endParaRPr>
          </a:p>
        </p:txBody>
      </p:sp>
      <p:sp>
        <p:nvSpPr>
          <p:cNvPr id="17" name="TextBox 16"/>
          <p:cNvSpPr txBox="1">
            <a:spLocks noChangeArrowheads="1"/>
          </p:cNvSpPr>
          <p:nvPr/>
        </p:nvSpPr>
        <p:spPr bwMode="auto">
          <a:xfrm>
            <a:off x="1060782" y="4172374"/>
            <a:ext cx="2343297" cy="52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800" b="1">
                <a:solidFill>
                  <a:srgbClr val="00B050"/>
                </a:solidFill>
                <a:cs typeface="Arial" panose="020B0604020202020204" pitchFamily="34" charset="0"/>
              </a:rPr>
              <a:t>1 mol NaCl</a:t>
            </a:r>
            <a:endParaRPr lang="en-US" altLang="en-US" sz="2800">
              <a:solidFill>
                <a:srgbClr val="00B050"/>
              </a:solidFill>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p:bldP spid="11" grpId="0"/>
      <p:bldP spid="14" grpId="0"/>
      <p:bldP spid="15"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1"/>
          <a:srcRect r="878" b="1505"/>
          <a:stretch>
            <a:fillRect/>
          </a:stretch>
        </p:blipFill>
        <p:spPr>
          <a:xfrm>
            <a:off x="0" y="0"/>
            <a:ext cx="12261522" cy="6859588"/>
          </a:xfrm>
          <a:prstGeom prst="rect">
            <a:avLst/>
          </a:prstGeom>
        </p:spPr>
      </p:pic>
      <p:sp>
        <p:nvSpPr>
          <p:cNvPr id="20491" name="Text Box 11"/>
          <p:cNvSpPr txBox="1">
            <a:spLocks noChangeArrowheads="1"/>
          </p:cNvSpPr>
          <p:nvPr/>
        </p:nvSpPr>
        <p:spPr bwMode="auto">
          <a:xfrm>
            <a:off x="791845" y="2573655"/>
            <a:ext cx="2421890" cy="67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oAutofit/>
          </a:bodyPr>
          <a:lstStyle/>
          <a:p>
            <a:pPr algn="l">
              <a:spcBef>
                <a:spcPct val="50000"/>
              </a:spcBef>
            </a:pPr>
            <a:r>
              <a:rPr lang="en-US" altLang="en-US" sz="3200">
                <a:solidFill>
                  <a:srgbClr val="FF0000"/>
                </a:solidFill>
                <a:latin typeface="Times New Roman" panose="02020603050405020304" pitchFamily="18" charset="0"/>
              </a:rPr>
              <a:t>* Lưu ý:</a:t>
            </a:r>
            <a:endParaRPr lang="en-US" altLang="en-US" sz="3200" baseline="30000">
              <a:solidFill>
                <a:srgbClr val="FF0000"/>
              </a:solidFill>
              <a:latin typeface="Times New Roman" panose="02020603050405020304" pitchFamily="18" charset="0"/>
            </a:endParaRPr>
          </a:p>
        </p:txBody>
      </p:sp>
      <p:sp>
        <p:nvSpPr>
          <p:cNvPr id="20492" name="Text Box 12"/>
          <p:cNvSpPr txBox="1">
            <a:spLocks noChangeArrowheads="1"/>
          </p:cNvSpPr>
          <p:nvPr/>
        </p:nvSpPr>
        <p:spPr bwMode="auto">
          <a:xfrm>
            <a:off x="1979453" y="3320232"/>
            <a:ext cx="7621764"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Cần phân biệt đúng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và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493" name="Text Box 13"/>
          <p:cNvSpPr txBox="1">
            <a:spLocks noChangeArrowheads="1"/>
          </p:cNvSpPr>
          <p:nvPr/>
        </p:nvSpPr>
        <p:spPr bwMode="auto">
          <a:xfrm>
            <a:off x="2008036" y="3787065"/>
            <a:ext cx="8050488" cy="4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altLang="en-US" sz="2400">
                <a:solidFill>
                  <a:srgbClr val="0000CC"/>
                </a:solidFill>
                <a:latin typeface="Times New Roman" panose="02020603050405020304" pitchFamily="18" charset="0"/>
              </a:rPr>
              <a:t>- Khi đọc phải đọc đầy đủ  mol </a:t>
            </a:r>
            <a:r>
              <a:rPr lang="en-US" altLang="en-US" sz="2400" u="sng">
                <a:solidFill>
                  <a:srgbClr val="FF0000"/>
                </a:solidFill>
                <a:latin typeface="Times New Roman" panose="02020603050405020304" pitchFamily="18" charset="0"/>
              </a:rPr>
              <a:t>nguyên tử</a:t>
            </a:r>
            <a:r>
              <a:rPr lang="en-US" altLang="en-US" sz="2400">
                <a:solidFill>
                  <a:srgbClr val="0000CC"/>
                </a:solidFill>
                <a:latin typeface="Times New Roman" panose="02020603050405020304" pitchFamily="18" charset="0"/>
              </a:rPr>
              <a:t>  hay mol </a:t>
            </a:r>
            <a:r>
              <a:rPr lang="en-US" altLang="en-US" sz="2400" u="sng">
                <a:solidFill>
                  <a:srgbClr val="FF0000"/>
                </a:solidFill>
                <a:latin typeface="Times New Roman" panose="02020603050405020304" pitchFamily="18" charset="0"/>
              </a:rPr>
              <a:t>phân tử</a:t>
            </a:r>
            <a:r>
              <a:rPr lang="en-US" altLang="en-US" sz="2400">
                <a:solidFill>
                  <a:srgbClr val="0000CC"/>
                </a:solidFill>
                <a:latin typeface="Times New Roman" panose="02020603050405020304" pitchFamily="18" charset="0"/>
              </a:rPr>
              <a:t>.</a:t>
            </a:r>
            <a:endParaRPr lang="en-US" altLang="en-US" sz="2400" baseline="30000">
              <a:solidFill>
                <a:srgbClr val="0000CC"/>
              </a:solidFill>
              <a:latin typeface="Times New Roman" panose="02020603050405020304" pitchFamily="18" charset="0"/>
            </a:endParaRPr>
          </a:p>
        </p:txBody>
      </p:sp>
      <p:sp>
        <p:nvSpPr>
          <p:cNvPr id="20514" name="Text Box 34"/>
          <p:cNvSpPr txBox="1">
            <a:spLocks noChangeArrowheads="1"/>
          </p:cNvSpPr>
          <p:nvPr/>
        </p:nvSpPr>
        <p:spPr bwMode="auto">
          <a:xfrm>
            <a:off x="1908000" y="4496841"/>
            <a:ext cx="2073755"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viết</a:t>
            </a:r>
            <a:endParaRPr lang="en-US" altLang="en-US" sz="2400">
              <a:latin typeface="Times New Roman" panose="02020603050405020304" pitchFamily="18" charset="0"/>
            </a:endParaRPr>
          </a:p>
        </p:txBody>
      </p:sp>
      <p:sp>
        <p:nvSpPr>
          <p:cNvPr id="20515" name="Text Box 35"/>
          <p:cNvSpPr txBox="1">
            <a:spLocks noChangeArrowheads="1"/>
          </p:cNvSpPr>
          <p:nvPr/>
        </p:nvSpPr>
        <p:spPr bwMode="auto">
          <a:xfrm>
            <a:off x="1908000" y="4963675"/>
            <a:ext cx="2073755"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H</a:t>
            </a:r>
            <a:r>
              <a:rPr lang="en-US" altLang="en-US" sz="2400" baseline="-25000">
                <a:latin typeface="Times New Roman" panose="02020603050405020304" pitchFamily="18" charset="0"/>
              </a:rPr>
              <a:t>2</a:t>
            </a:r>
            <a:r>
              <a:rPr lang="en-US" altLang="en-US" sz="2400">
                <a:latin typeface="Times New Roman" panose="02020603050405020304" pitchFamily="18" charset="0"/>
              </a:rPr>
              <a:t>O</a:t>
            </a:r>
            <a:endParaRPr lang="en-US" altLang="en-US" sz="2400">
              <a:latin typeface="Times New Roman" panose="02020603050405020304" pitchFamily="18" charset="0"/>
            </a:endParaRPr>
          </a:p>
        </p:txBody>
      </p:sp>
      <p:sp>
        <p:nvSpPr>
          <p:cNvPr id="20516" name="Text Box 36"/>
          <p:cNvSpPr txBox="1">
            <a:spLocks noChangeArrowheads="1"/>
          </p:cNvSpPr>
          <p:nvPr/>
        </p:nvSpPr>
        <p:spPr bwMode="auto">
          <a:xfrm>
            <a:off x="1903236" y="5440035"/>
            <a:ext cx="2073755"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Al</a:t>
            </a:r>
            <a:endParaRPr lang="en-US" altLang="en-US" sz="2400">
              <a:latin typeface="Times New Roman" panose="02020603050405020304" pitchFamily="18" charset="0"/>
            </a:endParaRPr>
          </a:p>
        </p:txBody>
      </p:sp>
      <p:sp>
        <p:nvSpPr>
          <p:cNvPr id="20517" name="Text Box 37"/>
          <p:cNvSpPr txBox="1">
            <a:spLocks noChangeArrowheads="1"/>
          </p:cNvSpPr>
          <p:nvPr/>
        </p:nvSpPr>
        <p:spPr bwMode="auto">
          <a:xfrm>
            <a:off x="3970640" y="4496841"/>
            <a:ext cx="3210668"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Cách đọc sai</a:t>
            </a:r>
            <a:endParaRPr lang="en-US" altLang="en-US" sz="2400">
              <a:latin typeface="Times New Roman" panose="02020603050405020304" pitchFamily="18" charset="0"/>
            </a:endParaRPr>
          </a:p>
        </p:txBody>
      </p:sp>
      <p:sp>
        <p:nvSpPr>
          <p:cNvPr id="20518" name="Text Box 38"/>
          <p:cNvSpPr txBox="1">
            <a:spLocks noChangeArrowheads="1"/>
          </p:cNvSpPr>
          <p:nvPr/>
        </p:nvSpPr>
        <p:spPr bwMode="auto">
          <a:xfrm>
            <a:off x="3970640" y="4963675"/>
            <a:ext cx="3210668"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nguyên tử nước</a:t>
            </a:r>
            <a:endParaRPr lang="en-US" altLang="en-US" sz="2400">
              <a:latin typeface="Times New Roman" panose="02020603050405020304" pitchFamily="18" charset="0"/>
            </a:endParaRPr>
          </a:p>
        </p:txBody>
      </p:sp>
      <p:sp>
        <p:nvSpPr>
          <p:cNvPr id="20519" name="Text Box 39"/>
          <p:cNvSpPr txBox="1">
            <a:spLocks noChangeArrowheads="1"/>
          </p:cNvSpPr>
          <p:nvPr/>
        </p:nvSpPr>
        <p:spPr bwMode="auto">
          <a:xfrm>
            <a:off x="3970640" y="5435272"/>
            <a:ext cx="3210668"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phân tử nhôm</a:t>
            </a:r>
            <a:endParaRPr lang="en-US" altLang="en-US" sz="2400">
              <a:latin typeface="Times New Roman" panose="02020603050405020304" pitchFamily="18" charset="0"/>
            </a:endParaRPr>
          </a:p>
        </p:txBody>
      </p:sp>
      <p:sp>
        <p:nvSpPr>
          <p:cNvPr id="20520" name="Text Box 40"/>
          <p:cNvSpPr txBox="1">
            <a:spLocks noChangeArrowheads="1"/>
          </p:cNvSpPr>
          <p:nvPr/>
        </p:nvSpPr>
        <p:spPr bwMode="auto">
          <a:xfrm>
            <a:off x="7167018" y="4492078"/>
            <a:ext cx="3210668"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rgbClr val="FF0000"/>
                </a:solidFill>
                <a:latin typeface="Times New Roman" panose="02020603050405020304" pitchFamily="18" charset="0"/>
              </a:rPr>
              <a:t>Sửa lại</a:t>
            </a:r>
            <a:endParaRPr lang="en-US" altLang="en-US" sz="2400">
              <a:solidFill>
                <a:srgbClr val="FF0000"/>
              </a:solidFill>
              <a:latin typeface="Times New Roman" panose="02020603050405020304" pitchFamily="18" charset="0"/>
            </a:endParaRPr>
          </a:p>
        </p:txBody>
      </p:sp>
      <p:sp>
        <p:nvSpPr>
          <p:cNvPr id="20521" name="Text Box 41"/>
          <p:cNvSpPr txBox="1">
            <a:spLocks noChangeArrowheads="1"/>
          </p:cNvSpPr>
          <p:nvPr/>
        </p:nvSpPr>
        <p:spPr bwMode="auto">
          <a:xfrm>
            <a:off x="7167018" y="4958911"/>
            <a:ext cx="3210668"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2" name="Text Box 42"/>
          <p:cNvSpPr txBox="1">
            <a:spLocks noChangeArrowheads="1"/>
          </p:cNvSpPr>
          <p:nvPr/>
        </p:nvSpPr>
        <p:spPr bwMode="auto">
          <a:xfrm>
            <a:off x="7167018" y="5430508"/>
            <a:ext cx="3210668"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20523" name="Text Box 43"/>
          <p:cNvSpPr txBox="1">
            <a:spLocks noChangeArrowheads="1"/>
          </p:cNvSpPr>
          <p:nvPr/>
        </p:nvSpPr>
        <p:spPr bwMode="auto">
          <a:xfrm>
            <a:off x="7176545" y="4963675"/>
            <a:ext cx="3210668"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3 mol </a:t>
            </a:r>
            <a:r>
              <a:rPr lang="en-US" altLang="en-US" sz="2400">
                <a:solidFill>
                  <a:srgbClr val="FF0000"/>
                </a:solidFill>
                <a:latin typeface="Times New Roman" panose="02020603050405020304" pitchFamily="18" charset="0"/>
              </a:rPr>
              <a:t>phân</a:t>
            </a:r>
            <a:r>
              <a:rPr lang="en-US" altLang="en-US" sz="2400">
                <a:latin typeface="Times New Roman" panose="02020603050405020304" pitchFamily="18" charset="0"/>
              </a:rPr>
              <a:t> tử nước</a:t>
            </a:r>
            <a:endParaRPr lang="en-US" altLang="en-US" sz="2400">
              <a:latin typeface="Times New Roman" panose="02020603050405020304" pitchFamily="18" charset="0"/>
            </a:endParaRPr>
          </a:p>
        </p:txBody>
      </p:sp>
      <p:sp>
        <p:nvSpPr>
          <p:cNvPr id="20524" name="Text Box 44"/>
          <p:cNvSpPr txBox="1">
            <a:spLocks noChangeArrowheads="1"/>
          </p:cNvSpPr>
          <p:nvPr/>
        </p:nvSpPr>
        <p:spPr bwMode="auto">
          <a:xfrm>
            <a:off x="7176545" y="5435272"/>
            <a:ext cx="3210668" cy="466833"/>
          </a:xfrm>
          <a:prstGeom prst="rect">
            <a:avLst/>
          </a:prstGeom>
          <a:noFill/>
          <a:ln w="9525">
            <a:solidFill>
              <a:schemeClr val="tx2"/>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7 mol </a:t>
            </a:r>
            <a:r>
              <a:rPr lang="en-US" altLang="en-US" sz="2400">
                <a:solidFill>
                  <a:srgbClr val="FF0000"/>
                </a:solidFill>
                <a:latin typeface="Times New Roman" panose="02020603050405020304" pitchFamily="18" charset="0"/>
              </a:rPr>
              <a:t>nguyên</a:t>
            </a:r>
            <a:r>
              <a:rPr lang="en-US" altLang="en-US" sz="2400">
                <a:latin typeface="Times New Roman" panose="02020603050405020304" pitchFamily="18" charset="0"/>
              </a:rPr>
              <a:t> tử nhôm</a:t>
            </a:r>
            <a:endParaRPr lang="en-US" altLang="en-US" sz="2400">
              <a:latin typeface="Times New Roman" panose="02020603050405020304" pitchFamily="18" charset="0"/>
            </a:endParaRPr>
          </a:p>
        </p:txBody>
      </p:sp>
      <p:grpSp>
        <p:nvGrpSpPr>
          <p:cNvPr id="3" name="Group 2"/>
          <p:cNvGrpSpPr/>
          <p:nvPr/>
        </p:nvGrpSpPr>
        <p:grpSpPr>
          <a:xfrm>
            <a:off x="1364023" y="106741"/>
            <a:ext cx="4784090" cy="1546219"/>
            <a:chOff x="3251200" y="373355"/>
            <a:chExt cx="6219656" cy="1546219"/>
          </a:xfrm>
        </p:grpSpPr>
        <p:sp>
          <p:nvSpPr>
            <p:cNvPr id="4" name="矩形: 圆角 1"/>
            <p:cNvSpPr/>
            <p:nvPr/>
          </p:nvSpPr>
          <p:spPr>
            <a:xfrm>
              <a:off x="3251200" y="373355"/>
              <a:ext cx="5689600" cy="1215732"/>
            </a:xfrm>
            <a:prstGeom prst="roundRect">
              <a:avLst>
                <a:gd name="adj" fmla="val 50000"/>
              </a:avLst>
            </a:prstGeom>
            <a:solidFill>
              <a:srgbClr val="339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p:cNvSpPr txBox="1"/>
            <p:nvPr/>
          </p:nvSpPr>
          <p:spPr>
            <a:xfrm>
              <a:off x="3251200" y="597504"/>
              <a:ext cx="6219656" cy="1322070"/>
            </a:xfrm>
            <a:prstGeom prst="rect">
              <a:avLst/>
            </a:prstGeom>
            <a:noFill/>
          </p:spPr>
          <p:txBody>
            <a:bodyPr wrap="square" rtlCol="0">
              <a:spAutoFit/>
            </a:bodyPr>
            <a:lstStyle/>
            <a:p>
              <a:r>
                <a:rPr lang="en-US" sz="4000" b="1">
                  <a:solidFill>
                    <a:schemeClr val="bg1"/>
                  </a:solidFill>
                </a:rPr>
                <a:t>I. </a:t>
              </a:r>
              <a:r>
                <a:rPr lang="en-US" sz="4000" b="1">
                  <a:solidFill>
                    <a:schemeClr val="bg1"/>
                  </a:solidFill>
                  <a:sym typeface="+mn-ea"/>
                </a:rPr>
                <a:t>Khái niệm</a:t>
              </a:r>
              <a:r>
                <a:rPr lang="vi-VN" altLang="en-US" sz="4000" b="1">
                  <a:solidFill>
                    <a:schemeClr val="bg1"/>
                  </a:solidFill>
                  <a:sym typeface="+mn-ea"/>
                </a:rPr>
                <a:t> </a:t>
              </a:r>
              <a:r>
                <a:rPr lang="en-US" sz="4000" b="1">
                  <a:solidFill>
                    <a:schemeClr val="bg1"/>
                  </a:solidFill>
                </a:rPr>
                <a:t>Mol</a:t>
              </a:r>
              <a:endParaRPr lang="en-US" sz="4000" b="1">
                <a:solidFill>
                  <a:schemeClr val="bg1"/>
                </a:solidFill>
              </a:endParaRPr>
            </a:p>
            <a:p>
              <a:r>
                <a:rPr lang="en-US" sz="4000" b="1">
                  <a:solidFill>
                    <a:schemeClr val="bg1"/>
                  </a:solidFill>
                </a:rPr>
                <a:t> </a:t>
              </a:r>
              <a:endParaRPr lang="en-US" sz="4000" b="1">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2000" advClick="0" advTm="3000"/>
    </mc:Choice>
    <mc:Fallback>
      <p:transition spd="slow" advClick="0"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491"/>
                                        </p:tgtEl>
                                        <p:attrNameLst>
                                          <p:attrName>style.visibility</p:attrName>
                                        </p:attrNameLst>
                                      </p:cBhvr>
                                      <p:to>
                                        <p:strVal val="visible"/>
                                      </p:to>
                                    </p:set>
                                    <p:anim calcmode="lin" valueType="num">
                                      <p:cBhvr additive="base">
                                        <p:cTn id="7" dur="500" fill="hold"/>
                                        <p:tgtEl>
                                          <p:spTgt spid="20491"/>
                                        </p:tgtEl>
                                        <p:attrNameLst>
                                          <p:attrName>ppt_x</p:attrName>
                                        </p:attrNameLst>
                                      </p:cBhvr>
                                      <p:tavLst>
                                        <p:tav tm="0">
                                          <p:val>
                                            <p:strVal val="0-#ppt_w/2"/>
                                          </p:val>
                                        </p:tav>
                                        <p:tav tm="100000">
                                          <p:val>
                                            <p:strVal val="#ppt_x"/>
                                          </p:val>
                                        </p:tav>
                                      </p:tavLst>
                                    </p:anim>
                                    <p:anim calcmode="lin" valueType="num">
                                      <p:cBhvr additive="base">
                                        <p:cTn id="8" dur="500" fill="hold"/>
                                        <p:tgtEl>
                                          <p:spTgt spid="204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492"/>
                                        </p:tgtEl>
                                        <p:attrNameLst>
                                          <p:attrName>style.visibility</p:attrName>
                                        </p:attrNameLst>
                                      </p:cBhvr>
                                      <p:to>
                                        <p:strVal val="visible"/>
                                      </p:to>
                                    </p:set>
                                    <p:anim calcmode="lin" valueType="num">
                                      <p:cBhvr additive="base">
                                        <p:cTn id="13" dur="500" fill="hold"/>
                                        <p:tgtEl>
                                          <p:spTgt spid="20492"/>
                                        </p:tgtEl>
                                        <p:attrNameLst>
                                          <p:attrName>ppt_x</p:attrName>
                                        </p:attrNameLst>
                                      </p:cBhvr>
                                      <p:tavLst>
                                        <p:tav tm="0">
                                          <p:val>
                                            <p:strVal val="0-#ppt_w/2"/>
                                          </p:val>
                                        </p:tav>
                                        <p:tav tm="100000">
                                          <p:val>
                                            <p:strVal val="#ppt_x"/>
                                          </p:val>
                                        </p:tav>
                                      </p:tavLst>
                                    </p:anim>
                                    <p:anim calcmode="lin" valueType="num">
                                      <p:cBhvr additive="base">
                                        <p:cTn id="14" dur="500" fill="hold"/>
                                        <p:tgtEl>
                                          <p:spTgt spid="2049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0493"/>
                                        </p:tgtEl>
                                        <p:attrNameLst>
                                          <p:attrName>style.visibility</p:attrName>
                                        </p:attrNameLst>
                                      </p:cBhvr>
                                      <p:to>
                                        <p:strVal val="visible"/>
                                      </p:to>
                                    </p:set>
                                    <p:anim calcmode="lin" valueType="num">
                                      <p:cBhvr additive="base">
                                        <p:cTn id="19" dur="500" fill="hold"/>
                                        <p:tgtEl>
                                          <p:spTgt spid="20493"/>
                                        </p:tgtEl>
                                        <p:attrNameLst>
                                          <p:attrName>ppt_x</p:attrName>
                                        </p:attrNameLst>
                                      </p:cBhvr>
                                      <p:tavLst>
                                        <p:tav tm="0">
                                          <p:val>
                                            <p:strVal val="0-#ppt_w/2"/>
                                          </p:val>
                                        </p:tav>
                                        <p:tav tm="100000">
                                          <p:val>
                                            <p:strVal val="#ppt_x"/>
                                          </p:val>
                                        </p:tav>
                                      </p:tavLst>
                                    </p:anim>
                                    <p:anim calcmode="lin" valueType="num">
                                      <p:cBhvr additive="base">
                                        <p:cTn id="20" dur="500" fill="hold"/>
                                        <p:tgtEl>
                                          <p:spTgt spid="2049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20514"/>
                                        </p:tgtEl>
                                        <p:attrNameLst>
                                          <p:attrName>style.visibility</p:attrName>
                                        </p:attrNameLst>
                                      </p:cBhvr>
                                      <p:to>
                                        <p:strVal val="visible"/>
                                      </p:to>
                                    </p:set>
                                    <p:animEffect transition="in" filter="blinds(horizontal)">
                                      <p:cBhvr>
                                        <p:cTn id="25" dur="500"/>
                                        <p:tgtEl>
                                          <p:spTgt spid="20514"/>
                                        </p:tgtEl>
                                      </p:cBhvr>
                                    </p:animEffect>
                                  </p:childTnLst>
                                </p:cTn>
                              </p:par>
                              <p:par>
                                <p:cTn id="26" presetID="3" presetClass="entr" presetSubtype="10" fill="hold" nodeType="withEffect">
                                  <p:stCondLst>
                                    <p:cond delay="0"/>
                                  </p:stCondLst>
                                  <p:childTnLst>
                                    <p:set>
                                      <p:cBhvr>
                                        <p:cTn id="27" dur="1" fill="hold">
                                          <p:stCondLst>
                                            <p:cond delay="0"/>
                                          </p:stCondLst>
                                        </p:cTn>
                                        <p:tgtEl>
                                          <p:spTgt spid="20515"/>
                                        </p:tgtEl>
                                        <p:attrNameLst>
                                          <p:attrName>style.visibility</p:attrName>
                                        </p:attrNameLst>
                                      </p:cBhvr>
                                      <p:to>
                                        <p:strVal val="visible"/>
                                      </p:to>
                                    </p:set>
                                    <p:animEffect transition="in" filter="blinds(horizontal)">
                                      <p:cBhvr>
                                        <p:cTn id="28" dur="500"/>
                                        <p:tgtEl>
                                          <p:spTgt spid="20515"/>
                                        </p:tgtEl>
                                      </p:cBhvr>
                                    </p:animEffect>
                                  </p:childTnLst>
                                </p:cTn>
                              </p:par>
                              <p:par>
                                <p:cTn id="29" presetID="3" presetClass="entr" presetSubtype="10" fill="hold" nodeType="withEffect">
                                  <p:stCondLst>
                                    <p:cond delay="0"/>
                                  </p:stCondLst>
                                  <p:childTnLst>
                                    <p:set>
                                      <p:cBhvr>
                                        <p:cTn id="30" dur="1" fill="hold">
                                          <p:stCondLst>
                                            <p:cond delay="0"/>
                                          </p:stCondLst>
                                        </p:cTn>
                                        <p:tgtEl>
                                          <p:spTgt spid="20516"/>
                                        </p:tgtEl>
                                        <p:attrNameLst>
                                          <p:attrName>style.visibility</p:attrName>
                                        </p:attrNameLst>
                                      </p:cBhvr>
                                      <p:to>
                                        <p:strVal val="visible"/>
                                      </p:to>
                                    </p:set>
                                    <p:animEffect transition="in" filter="blinds(horizontal)">
                                      <p:cBhvr>
                                        <p:cTn id="31" dur="500"/>
                                        <p:tgtEl>
                                          <p:spTgt spid="20516"/>
                                        </p:tgtEl>
                                      </p:cBhvr>
                                    </p:animEffect>
                                  </p:childTnLst>
                                </p:cTn>
                              </p:par>
                              <p:par>
                                <p:cTn id="32" presetID="3" presetClass="entr" presetSubtype="10" fill="hold" nodeType="withEffect">
                                  <p:stCondLst>
                                    <p:cond delay="0"/>
                                  </p:stCondLst>
                                  <p:childTnLst>
                                    <p:set>
                                      <p:cBhvr>
                                        <p:cTn id="33" dur="1" fill="hold">
                                          <p:stCondLst>
                                            <p:cond delay="0"/>
                                          </p:stCondLst>
                                        </p:cTn>
                                        <p:tgtEl>
                                          <p:spTgt spid="20517"/>
                                        </p:tgtEl>
                                        <p:attrNameLst>
                                          <p:attrName>style.visibility</p:attrName>
                                        </p:attrNameLst>
                                      </p:cBhvr>
                                      <p:to>
                                        <p:strVal val="visible"/>
                                      </p:to>
                                    </p:set>
                                    <p:animEffect transition="in" filter="blinds(horizontal)">
                                      <p:cBhvr>
                                        <p:cTn id="34" dur="500"/>
                                        <p:tgtEl>
                                          <p:spTgt spid="20517"/>
                                        </p:tgtEl>
                                      </p:cBhvr>
                                    </p:animEffect>
                                  </p:childTnLst>
                                </p:cTn>
                              </p:par>
                              <p:par>
                                <p:cTn id="35" presetID="3" presetClass="entr" presetSubtype="10" fill="hold" nodeType="withEffect">
                                  <p:stCondLst>
                                    <p:cond delay="0"/>
                                  </p:stCondLst>
                                  <p:childTnLst>
                                    <p:set>
                                      <p:cBhvr>
                                        <p:cTn id="36" dur="1" fill="hold">
                                          <p:stCondLst>
                                            <p:cond delay="0"/>
                                          </p:stCondLst>
                                        </p:cTn>
                                        <p:tgtEl>
                                          <p:spTgt spid="20518"/>
                                        </p:tgtEl>
                                        <p:attrNameLst>
                                          <p:attrName>style.visibility</p:attrName>
                                        </p:attrNameLst>
                                      </p:cBhvr>
                                      <p:to>
                                        <p:strVal val="visible"/>
                                      </p:to>
                                    </p:set>
                                    <p:animEffect transition="in" filter="blinds(horizontal)">
                                      <p:cBhvr>
                                        <p:cTn id="37" dur="500"/>
                                        <p:tgtEl>
                                          <p:spTgt spid="20518"/>
                                        </p:tgtEl>
                                      </p:cBhvr>
                                    </p:animEffect>
                                  </p:childTnLst>
                                </p:cTn>
                              </p:par>
                              <p:par>
                                <p:cTn id="38" presetID="3" presetClass="entr" presetSubtype="10" fill="hold" nodeType="withEffect">
                                  <p:stCondLst>
                                    <p:cond delay="0"/>
                                  </p:stCondLst>
                                  <p:childTnLst>
                                    <p:set>
                                      <p:cBhvr>
                                        <p:cTn id="39" dur="1" fill="hold">
                                          <p:stCondLst>
                                            <p:cond delay="0"/>
                                          </p:stCondLst>
                                        </p:cTn>
                                        <p:tgtEl>
                                          <p:spTgt spid="20519"/>
                                        </p:tgtEl>
                                        <p:attrNameLst>
                                          <p:attrName>style.visibility</p:attrName>
                                        </p:attrNameLst>
                                      </p:cBhvr>
                                      <p:to>
                                        <p:strVal val="visible"/>
                                      </p:to>
                                    </p:set>
                                    <p:animEffect transition="in" filter="blinds(horizontal)">
                                      <p:cBhvr>
                                        <p:cTn id="40" dur="500"/>
                                        <p:tgtEl>
                                          <p:spTgt spid="20519"/>
                                        </p:tgtEl>
                                      </p:cBhvr>
                                    </p:animEffect>
                                  </p:childTnLst>
                                </p:cTn>
                              </p:par>
                              <p:par>
                                <p:cTn id="41" presetID="3" presetClass="entr" presetSubtype="10" fill="hold" nodeType="withEffect">
                                  <p:stCondLst>
                                    <p:cond delay="0"/>
                                  </p:stCondLst>
                                  <p:childTnLst>
                                    <p:set>
                                      <p:cBhvr>
                                        <p:cTn id="42" dur="1" fill="hold">
                                          <p:stCondLst>
                                            <p:cond delay="0"/>
                                          </p:stCondLst>
                                        </p:cTn>
                                        <p:tgtEl>
                                          <p:spTgt spid="20520"/>
                                        </p:tgtEl>
                                        <p:attrNameLst>
                                          <p:attrName>style.visibility</p:attrName>
                                        </p:attrNameLst>
                                      </p:cBhvr>
                                      <p:to>
                                        <p:strVal val="visible"/>
                                      </p:to>
                                    </p:set>
                                    <p:animEffect transition="in" filter="blinds(horizontal)">
                                      <p:cBhvr>
                                        <p:cTn id="43" dur="500"/>
                                        <p:tgtEl>
                                          <p:spTgt spid="20520"/>
                                        </p:tgtEl>
                                      </p:cBhvr>
                                    </p:animEffect>
                                  </p:childTnLst>
                                </p:cTn>
                              </p:par>
                              <p:par>
                                <p:cTn id="44" presetID="3" presetClass="entr" presetSubtype="10" fill="hold" nodeType="withEffect">
                                  <p:stCondLst>
                                    <p:cond delay="0"/>
                                  </p:stCondLst>
                                  <p:childTnLst>
                                    <p:set>
                                      <p:cBhvr>
                                        <p:cTn id="45" dur="1" fill="hold">
                                          <p:stCondLst>
                                            <p:cond delay="0"/>
                                          </p:stCondLst>
                                        </p:cTn>
                                        <p:tgtEl>
                                          <p:spTgt spid="20521"/>
                                        </p:tgtEl>
                                        <p:attrNameLst>
                                          <p:attrName>style.visibility</p:attrName>
                                        </p:attrNameLst>
                                      </p:cBhvr>
                                      <p:to>
                                        <p:strVal val="visible"/>
                                      </p:to>
                                    </p:set>
                                    <p:animEffect transition="in" filter="blinds(horizontal)">
                                      <p:cBhvr>
                                        <p:cTn id="46" dur="500"/>
                                        <p:tgtEl>
                                          <p:spTgt spid="20521"/>
                                        </p:tgtEl>
                                      </p:cBhvr>
                                    </p:animEffect>
                                  </p:childTnLst>
                                </p:cTn>
                              </p:par>
                              <p:par>
                                <p:cTn id="47" presetID="3" presetClass="entr" presetSubtype="10" fill="hold" nodeType="withEffect">
                                  <p:stCondLst>
                                    <p:cond delay="0"/>
                                  </p:stCondLst>
                                  <p:childTnLst>
                                    <p:set>
                                      <p:cBhvr>
                                        <p:cTn id="48" dur="1" fill="hold">
                                          <p:stCondLst>
                                            <p:cond delay="0"/>
                                          </p:stCondLst>
                                        </p:cTn>
                                        <p:tgtEl>
                                          <p:spTgt spid="20522"/>
                                        </p:tgtEl>
                                        <p:attrNameLst>
                                          <p:attrName>style.visibility</p:attrName>
                                        </p:attrNameLst>
                                      </p:cBhvr>
                                      <p:to>
                                        <p:strVal val="visible"/>
                                      </p:to>
                                    </p:set>
                                    <p:animEffect transition="in" filter="blinds(horizontal)">
                                      <p:cBhvr>
                                        <p:cTn id="49" dur="500"/>
                                        <p:tgtEl>
                                          <p:spTgt spid="20522"/>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ntr" presetSubtype="10" fill="hold" nodeType="clickEffect">
                                  <p:stCondLst>
                                    <p:cond delay="0"/>
                                  </p:stCondLst>
                                  <p:childTnLst>
                                    <p:set>
                                      <p:cBhvr>
                                        <p:cTn id="53" dur="1" fill="hold">
                                          <p:stCondLst>
                                            <p:cond delay="0"/>
                                          </p:stCondLst>
                                        </p:cTn>
                                        <p:tgtEl>
                                          <p:spTgt spid="20523"/>
                                        </p:tgtEl>
                                        <p:attrNameLst>
                                          <p:attrName>style.visibility</p:attrName>
                                        </p:attrNameLst>
                                      </p:cBhvr>
                                      <p:to>
                                        <p:strVal val="visible"/>
                                      </p:to>
                                    </p:set>
                                    <p:animEffect transition="in" filter="blinds(horizontal)">
                                      <p:cBhvr>
                                        <p:cTn id="54" dur="500"/>
                                        <p:tgtEl>
                                          <p:spTgt spid="20523"/>
                                        </p:tgtEl>
                                      </p:cBhvr>
                                    </p:animEffect>
                                  </p:childTnLst>
                                </p:cTn>
                              </p:par>
                            </p:childTnLst>
                          </p:cTn>
                        </p:par>
                      </p:childTnLst>
                    </p:cTn>
                  </p:par>
                  <p:par>
                    <p:cTn id="55" fill="hold">
                      <p:stCondLst>
                        <p:cond delay="indefinite"/>
                      </p:stCondLst>
                      <p:childTnLst>
                        <p:par>
                          <p:cTn id="56" fill="hold">
                            <p:stCondLst>
                              <p:cond delay="0"/>
                            </p:stCondLst>
                            <p:childTnLst>
                              <p:par>
                                <p:cTn id="57" presetID="3" presetClass="entr" presetSubtype="10" fill="hold" nodeType="clickEffect">
                                  <p:stCondLst>
                                    <p:cond delay="0"/>
                                  </p:stCondLst>
                                  <p:childTnLst>
                                    <p:set>
                                      <p:cBhvr>
                                        <p:cTn id="58" dur="1" fill="hold">
                                          <p:stCondLst>
                                            <p:cond delay="0"/>
                                          </p:stCondLst>
                                        </p:cTn>
                                        <p:tgtEl>
                                          <p:spTgt spid="20524"/>
                                        </p:tgtEl>
                                        <p:attrNameLst>
                                          <p:attrName>style.visibility</p:attrName>
                                        </p:attrNameLst>
                                      </p:cBhvr>
                                      <p:to>
                                        <p:strVal val="visible"/>
                                      </p:to>
                                    </p:set>
                                    <p:animEffect transition="in" filter="blinds(horizontal)">
                                      <p:cBhvr>
                                        <p:cTn id="59" dur="500"/>
                                        <p:tgtEl>
                                          <p:spTgt spid="20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91" grpId="0"/>
      <p:bldP spid="20492" grpId="0"/>
      <p:bldP spid="20493" grpId="0"/>
      <p:bldP spid="20514" grpId="0" animBg="1"/>
      <p:bldP spid="20515" grpId="0" animBg="1"/>
      <p:bldP spid="20516" grpId="0" animBg="1"/>
      <p:bldP spid="20517" grpId="0" animBg="1"/>
      <p:bldP spid="20518" grpId="0" animBg="1"/>
      <p:bldP spid="20519" grpId="0" animBg="1"/>
      <p:bldP spid="20520" grpId="0" animBg="1"/>
      <p:bldP spid="20521" grpId="0" animBg="1"/>
      <p:bldP spid="20522" grpId="0" animBg="1"/>
      <p:bldP spid="20523" grpId="0" animBg="1"/>
      <p:bldP spid="20524" grpId="0" animBg="1"/>
    </p:bldLst>
  </p:timing>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MH" val="20160830110146"/>
  <p:tag name="MH_LIBRARY" val="CONTENTS"/>
  <p:tag name="MH_TYPE" val="NUMBER"/>
  <p:tag name="ID" val="553512"/>
  <p:tag name="MH_ORDER" val="2"/>
</p:tagLst>
</file>

<file path=ppt/tags/tag11.xml><?xml version="1.0" encoding="utf-8"?>
<p:tagLst xmlns:p="http://schemas.openxmlformats.org/presentationml/2006/main">
  <p:tag name="MH" val="20160830110146"/>
  <p:tag name="MH_LIBRARY" val="CONTENTS"/>
  <p:tag name="MH_TYPE" val="ENTRY"/>
  <p:tag name="ID" val="553512"/>
  <p:tag name="MH_ORDER" val="2"/>
</p:tagLst>
</file>

<file path=ppt/tags/tag12.xml><?xml version="1.0" encoding="utf-8"?>
<p:tagLst xmlns:p="http://schemas.openxmlformats.org/presentationml/2006/main">
  <p:tag name="MH" val="20160830110146"/>
  <p:tag name="MH_LIBRARY" val="CONTENTS"/>
  <p:tag name="MH_TYPE" val="NUMBER"/>
  <p:tag name="ID" val="553512"/>
  <p:tag name="MH_ORDER" val="2"/>
</p:tagLst>
</file>

<file path=ppt/tags/tag13.xml><?xml version="1.0" encoding="utf-8"?>
<p:tagLst xmlns:p="http://schemas.openxmlformats.org/presentationml/2006/main">
  <p:tag name="MH" val="20160830110146"/>
  <p:tag name="MH_LIBRARY" val="CONTENTS"/>
  <p:tag name="MH_TYPE" val="ENTRY"/>
  <p:tag name="ID" val="553512"/>
  <p:tag name="MH_ORDER" val="2"/>
</p:tagLst>
</file>

<file path=ppt/tags/tag14.xml><?xml version="1.0" encoding="utf-8"?>
<p:tagLst xmlns:p="http://schemas.openxmlformats.org/presentationml/2006/main">
  <p:tag name="MH" val="20160830110146"/>
  <p:tag name="MH_LIBRARY" val="CONTENTS"/>
  <p:tag name="MH_TYPE" val="NUMBER"/>
  <p:tag name="ID" val="553512"/>
  <p:tag name="MH_ORDER" val="2"/>
</p:tagLst>
</file>

<file path=ppt/tags/tag15.xml><?xml version="1.0" encoding="utf-8"?>
<p:tagLst xmlns:p="http://schemas.openxmlformats.org/presentationml/2006/main">
  <p:tag name="MH" val="20160830110146"/>
  <p:tag name="MH_LIBRARY" val="CONTENTS"/>
  <p:tag name="MH_TYPE" val="ENTRY"/>
  <p:tag name="ID" val="553512"/>
  <p:tag name="MH_ORDER" val="2"/>
</p:tagLst>
</file>

<file path=ppt/tags/tag16.xml><?xml version="1.0" encoding="utf-8"?>
<p:tagLst xmlns:p="http://schemas.openxmlformats.org/presentationml/2006/main">
  <p:tag name="MH" val="20160830110146"/>
  <p:tag name="MH_LIBRARY" val="CONTENTS"/>
  <p:tag name="MH_TYPE" val="NUMBER"/>
  <p:tag name="ID" val="553512"/>
  <p:tag name="MH_ORDER" val="1"/>
</p:tagLst>
</file>

<file path=ppt/tags/tag17.xml><?xml version="1.0" encoding="utf-8"?>
<p:tagLst xmlns:p="http://schemas.openxmlformats.org/presentationml/2006/main">
  <p:tag name="TABLE_ENDDRAG_ORIGIN_RECT" val="874*240"/>
  <p:tag name="TABLE_ENDDRAG_RECT" val="60*132*874*240"/>
</p:tagLst>
</file>

<file path=ppt/tags/tag18.xml><?xml version="1.0" encoding="utf-8"?>
<p:tagLst xmlns:p="http://schemas.openxmlformats.org/presentationml/2006/main">
  <p:tag name="MH" val="20160830110146"/>
  <p:tag name="MH_LIBRARY" val="CONTENTS"/>
  <p:tag name="MH_TYPE" val="NUMBER"/>
  <p:tag name="ID" val="553512"/>
  <p:tag name="MH_ORDER" val="1"/>
</p:tagLst>
</file>

<file path=ppt/tags/tag19.xml><?xml version="1.0" encoding="utf-8"?>
<p:tagLst xmlns:p="http://schemas.openxmlformats.org/presentationml/2006/main">
  <p:tag name="MH" val="20160830110146"/>
  <p:tag name="MH_LIBRARY" val="CONTENTS"/>
  <p:tag name="MH_TYPE" val="NUMBER"/>
  <p:tag name="ID" val="553512"/>
  <p:tag name="MH_ORDER" val="1"/>
</p:tagLst>
</file>

<file path=ppt/tags/tag2.xml><?xml version="1.0" encoding="utf-8"?>
<p:tagLst xmlns:p="http://schemas.openxmlformats.org/presentationml/2006/main">
  <p:tag name="PA" val="v3.0.0"/>
</p:tagLst>
</file>

<file path=ppt/tags/tag20.xml><?xml version="1.0" encoding="utf-8"?>
<p:tagLst xmlns:p="http://schemas.openxmlformats.org/presentationml/2006/main">
  <p:tag name="MH" val="20160830110146"/>
  <p:tag name="MH_LIBRARY" val="CONTENTS"/>
  <p:tag name="MH_TYPE" val="NUMBER"/>
  <p:tag name="ID" val="553512"/>
  <p:tag name="MH_ORDER" val="1"/>
</p:tagLst>
</file>

<file path=ppt/tags/tag21.xml><?xml version="1.0" encoding="utf-8"?>
<p:tagLst xmlns:p="http://schemas.openxmlformats.org/presentationml/2006/main">
  <p:tag name="PA" val="v3.0.0"/>
</p:tagLst>
</file>

<file path=ppt/tags/tag22.xml><?xml version="1.0" encoding="utf-8"?>
<p:tagLst xmlns:p="http://schemas.openxmlformats.org/presentationml/2006/main">
  <p:tag name="PA" val="v3.0.0"/>
</p:tagLst>
</file>

<file path=ppt/tags/tag23.xml><?xml version="1.0" encoding="utf-8"?>
<p:tagLst xmlns:p="http://schemas.openxmlformats.org/presentationml/2006/main">
  <p:tag name="ISPRING_ULTRA_SCORM_TRACKING_SLIDES" val="1"/>
  <p:tag name="GENSWF_OUTPUT_FILE_NAME" val="33"/>
  <p:tag name="ISPRING_PRESENTATION_TITLE" val="蓝色卡通安全用电教育主题班会PPT模板"/>
</p:tagLst>
</file>

<file path=ppt/tags/tag3.xml><?xml version="1.0" encoding="utf-8"?>
<p:tagLst xmlns:p="http://schemas.openxmlformats.org/presentationml/2006/main">
  <p:tag name="MH" val="20160830110146"/>
  <p:tag name="MH_LIBRARY" val="CONTENTS"/>
  <p:tag name="MH_TYPE" val="NUMBER"/>
  <p:tag name="ID" val="553512"/>
  <p:tag name="MH_ORDER" val="1"/>
</p:tagLst>
</file>

<file path=ppt/tags/tag4.xml><?xml version="1.0" encoding="utf-8"?>
<p:tagLst xmlns:p="http://schemas.openxmlformats.org/presentationml/2006/main">
  <p:tag name="MH" val="20160830110146"/>
  <p:tag name="MH_LIBRARY" val="CONTENTS"/>
  <p:tag name="MH_TYPE" val="NUMBER"/>
  <p:tag name="ID" val="553512"/>
  <p:tag name="MH_ORDER" val="1"/>
</p:tagLst>
</file>

<file path=ppt/tags/tag5.xml><?xml version="1.0" encoding="utf-8"?>
<p:tagLst xmlns:p="http://schemas.openxmlformats.org/presentationml/2006/main">
  <p:tag name="MH" val="20160830110146"/>
  <p:tag name="MH_LIBRARY" val="CONTENTS"/>
  <p:tag name="MH_TYPE" val="ENTRY"/>
  <p:tag name="ID" val="553512"/>
  <p:tag name="MH_ORDER" val="1"/>
</p:tagLst>
</file>

<file path=ppt/tags/tag6.xml><?xml version="1.0" encoding="utf-8"?>
<p:tagLst xmlns:p="http://schemas.openxmlformats.org/presentationml/2006/main">
  <p:tag name="MH" val="20160830110146"/>
  <p:tag name="MH_LIBRARY" val="CONTENTS"/>
  <p:tag name="MH_TYPE" val="NUMBER"/>
  <p:tag name="ID" val="553512"/>
  <p:tag name="MH_ORDER" val="2"/>
</p:tagLst>
</file>

<file path=ppt/tags/tag7.xml><?xml version="1.0" encoding="utf-8"?>
<p:tagLst xmlns:p="http://schemas.openxmlformats.org/presentationml/2006/main">
  <p:tag name="MH" val="20160830110146"/>
  <p:tag name="MH_LIBRARY" val="CONTENTS"/>
  <p:tag name="MH_TYPE" val="ENTRY"/>
  <p:tag name="ID" val="553512"/>
  <p:tag name="MH_ORDER" val="2"/>
</p:tagLst>
</file>

<file path=ppt/tags/tag8.xml><?xml version="1.0" encoding="utf-8"?>
<p:tagLst xmlns:p="http://schemas.openxmlformats.org/presentationml/2006/main">
  <p:tag name="MH" val="20160830110146"/>
  <p:tag name="MH_LIBRARY" val="CONTENTS"/>
  <p:tag name="MH_TYPE" val="NUMBER"/>
  <p:tag name="ID" val="553512"/>
  <p:tag name="MH_ORDER" val="2"/>
</p:tagLst>
</file>

<file path=ppt/tags/tag9.xml><?xml version="1.0" encoding="utf-8"?>
<p:tagLst xmlns:p="http://schemas.openxmlformats.org/presentationml/2006/main">
  <p:tag name="MH" val="20160830110146"/>
  <p:tag name="MH_LIBRARY" val="CONTENTS"/>
  <p:tag name="MH_TYPE" val="ENTRY"/>
  <p:tag name="ID" val="553512"/>
  <p:tag name="MH_ORDER" val="2"/>
</p:tagLst>
</file>

<file path=ppt/theme/theme1.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10824</Words>
  <Application>WPS Presentation</Application>
  <PresentationFormat>Custom</PresentationFormat>
  <Paragraphs>644</Paragraphs>
  <Slides>48</Slides>
  <Notes>17</Notes>
  <HiddenSlides>0</HiddenSlides>
  <MMClips>5</MMClips>
  <ScaleCrop>false</ScaleCrop>
  <HeadingPairs>
    <vt:vector size="8" baseType="variant">
      <vt:variant>
        <vt:lpstr>已用的字体</vt:lpstr>
      </vt:variant>
      <vt:variant>
        <vt:i4>17</vt:i4>
      </vt:variant>
      <vt:variant>
        <vt:lpstr>主题</vt:lpstr>
      </vt:variant>
      <vt:variant>
        <vt:i4>1</vt:i4>
      </vt:variant>
      <vt:variant>
        <vt:lpstr>嵌入 OLE 服务器</vt:lpstr>
      </vt:variant>
      <vt:variant>
        <vt:i4>2</vt:i4>
      </vt:variant>
      <vt:variant>
        <vt:lpstr>幻灯片标题</vt:lpstr>
      </vt:variant>
      <vt:variant>
        <vt:i4>48</vt:i4>
      </vt:variant>
    </vt:vector>
  </HeadingPairs>
  <TitlesOfParts>
    <vt:vector size="68" baseType="lpstr">
      <vt:lpstr>Arial</vt:lpstr>
      <vt:lpstr>SimSun</vt:lpstr>
      <vt:lpstr>Wingdings</vt:lpstr>
      <vt:lpstr>Calibri</vt:lpstr>
      <vt:lpstr>ITC Avant Garde Std Bk</vt:lpstr>
      <vt:lpstr>Century Gothic</vt:lpstr>
      <vt:lpstr>Microsoft YaHei</vt:lpstr>
      <vt:lpstr>Calibri</vt:lpstr>
      <vt:lpstr>Times New Roman</vt:lpstr>
      <vt:lpstr>MStiffHei PRC UltraBold</vt:lpstr>
      <vt:lpstr>Microsoft JhengHei Light</vt:lpstr>
      <vt:lpstr>Arial Unicode MS</vt:lpstr>
      <vt:lpstr>等线</vt:lpstr>
      <vt:lpstr>Cambria Math</vt:lpstr>
      <vt:lpstr>MS Mincho</vt:lpstr>
      <vt:lpstr>Segoe Print</vt:lpstr>
      <vt:lpstr>Tahoma</vt:lpstr>
      <vt:lpstr>Office Theme</vt:lpstr>
      <vt:lpstr>Equation.DSMT4</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蓝色卡通安全用电教育主题班会PPT模板</dc:title>
  <dc:creator>千库网</dc:creator>
  <cp:lastModifiedBy>Sáu lê</cp:lastModifiedBy>
  <cp:revision>3467</cp:revision>
  <dcterms:created xsi:type="dcterms:W3CDTF">2015-12-01T09:06:00Z</dcterms:created>
  <dcterms:modified xsi:type="dcterms:W3CDTF">2024-09-28T09:13:40Z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CCCF4999E0EF4FB6AAD3F92A1E904691_13</vt:lpwstr>
  </property>
  <property fmtid="{D5CDD505-2E9C-101B-9397-08002B2CF9AE}" pid="3" name="KSOProductBuildVer">
    <vt:lpwstr>1033-12.2.0.18283</vt:lpwstr>
  </property>
</Properties>
</file>