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325" r:id="rId3"/>
    <p:sldId id="381" r:id="rId4"/>
    <p:sldId id="295" r:id="rId5"/>
    <p:sldId id="296" r:id="rId6"/>
    <p:sldId id="390" r:id="rId7"/>
    <p:sldId id="260" r:id="rId8"/>
    <p:sldId id="289" r:id="rId10"/>
    <p:sldId id="500" r:id="rId11"/>
    <p:sldId id="430" r:id="rId12"/>
    <p:sldId id="292" r:id="rId13"/>
    <p:sldId id="503" r:id="rId14"/>
    <p:sldId id="447" r:id="rId15"/>
    <p:sldId id="473" r:id="rId16"/>
    <p:sldId id="288" r:id="rId17"/>
    <p:sldId id="388" r:id="rId18"/>
    <p:sldId id="386" r:id="rId19"/>
    <p:sldId id="360" r:id="rId20"/>
    <p:sldId id="382" r:id="rId21"/>
    <p:sldId id="383" r:id="rId22"/>
    <p:sldId id="384" r:id="rId23"/>
    <p:sldId id="385" r:id="rId24"/>
    <p:sldId id="504" r:id="rId25"/>
    <p:sldId id="505" r:id="rId26"/>
    <p:sldId id="506" r:id="rId27"/>
    <p:sldId id="443" r:id="rId28"/>
    <p:sldId id="359" r:id="rId29"/>
    <p:sldId id="268" r:id="rId30"/>
    <p:sldId id="269" r:id="rId31"/>
    <p:sldId id="273" r:id="rId32"/>
    <p:sldId id="275" r:id="rId33"/>
    <p:sldId id="276" r:id="rId34"/>
    <p:sldId id="277" r:id="rId35"/>
    <p:sldId id="278" r:id="rId36"/>
    <p:sldId id="279" r:id="rId37"/>
    <p:sldId id="280" r:id="rId38"/>
    <p:sldId id="281" r:id="rId39"/>
    <p:sldId id="282" r:id="rId40"/>
    <p:sldId id="283" r:id="rId41"/>
    <p:sldId id="287" r:id="rId42"/>
    <p:sldId id="284" r:id="rId43"/>
    <p:sldId id="286" r:id="rId44"/>
    <p:sldId id="270"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CCC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74" d="100"/>
          <a:sy n="74" d="100"/>
        </p:scale>
        <p:origin x="-582" y="-90"/>
      </p:cViewPr>
      <p:guideLst>
        <p:guide orient="horz" pos="214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2B1FBF-AC20-48BD-9554-6AE7B041D829}"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60A5E0-5376-4D81-8C6B-12AE0C780635}"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878931-32B2-48AD-A2F1-03EFCCFD4BA5}"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25031B7-1503-45B2-871C-E7B36CE9657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06EFA1-2E2D-4047-BC4C-3CF00D5A9E7D}"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625031B7-1503-45B2-871C-E7B36CE9657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06EFA1-2E2D-4047-BC4C-3CF00D5A9E7D}"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endParaRPr lang="en-US"/>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625031B7-1503-45B2-871C-E7B36CE9657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06EFA1-2E2D-4047-BC4C-3CF00D5A9E7D}" type="slidenum">
              <a:rPr lang="en-US" smtClean="0"/>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endParaRPr lang="en-US" sz="8000" baseline="0" dirty="0">
              <a:ln w="3175" cmpd="sng">
                <a:noFill/>
              </a:ln>
              <a:solidFill>
                <a:schemeClr val="accent1">
                  <a:lumMod val="60000"/>
                  <a:lumOff val="40000"/>
                </a:schemeClr>
              </a:solidFill>
              <a:effectLst/>
              <a:latin typeface="Arial" panose="020B0604020202020204"/>
            </a:endParaRP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endParaRPr lang="en-US" sz="8000" baseline="0" dirty="0">
              <a:ln w="3175" cmpd="sng">
                <a:noFill/>
              </a:ln>
              <a:solidFill>
                <a:schemeClr val="accent1">
                  <a:lumMod val="60000"/>
                  <a:lumOff val="40000"/>
                </a:schemeClr>
              </a:solidFill>
              <a:effectLst/>
              <a:latin typeface="Arial" panose="020B0604020202020204"/>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625031B7-1503-45B2-871C-E7B36CE9657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06EFA1-2E2D-4047-BC4C-3CF00D5A9E7D}" type="slidenum">
              <a:rPr lang="en-US" smtClean="0"/>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endParaRPr lang="en-US"/>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625031B7-1503-45B2-871C-E7B36CE9657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06EFA1-2E2D-4047-BC4C-3CF00D5A9E7D}" type="slidenum">
              <a:rPr lang="en-US" smtClean="0"/>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endParaRPr lang="en-US" sz="8000" baseline="0" dirty="0">
              <a:ln w="3175" cmpd="sng">
                <a:noFill/>
              </a:ln>
              <a:solidFill>
                <a:schemeClr val="accent1">
                  <a:lumMod val="60000"/>
                  <a:lumOff val="40000"/>
                </a:schemeClr>
              </a:solidFill>
              <a:effectLst/>
              <a:latin typeface="Arial" panose="020B0604020202020204"/>
            </a:endParaRP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endParaRPr lang="en-US" sz="8000" baseline="0" dirty="0">
              <a:ln w="3175" cmpd="sng">
                <a:noFill/>
              </a:ln>
              <a:solidFill>
                <a:schemeClr val="accent1">
                  <a:lumMod val="60000"/>
                  <a:lumOff val="40000"/>
                </a:schemeClr>
              </a:solidFill>
              <a:effectLst/>
              <a:latin typeface="Arial" panose="020B0604020202020204"/>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endParaRPr lang="en-US"/>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625031B7-1503-45B2-871C-E7B36CE9657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06EFA1-2E2D-4047-BC4C-3CF00D5A9E7D}" type="slidenum">
              <a:rPr lang="en-US" smtClean="0"/>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625031B7-1503-45B2-871C-E7B36CE9657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06EFA1-2E2D-4047-BC4C-3CF00D5A9E7D}"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625031B7-1503-45B2-871C-E7B36CE9657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06EFA1-2E2D-4047-BC4C-3CF00D5A9E7D}"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625031B7-1503-45B2-871C-E7B36CE9657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06EFA1-2E2D-4047-BC4C-3CF00D5A9E7D}"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625031B7-1503-45B2-871C-E7B36CE9657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06EFA1-2E2D-4047-BC4C-3CF00D5A9E7D}"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625031B7-1503-45B2-871C-E7B36CE96572}"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06EFA1-2E2D-4047-BC4C-3CF00D5A9E7D}"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625031B7-1503-45B2-871C-E7B36CE96572}"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06EFA1-2E2D-4047-BC4C-3CF00D5A9E7D}"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25031B7-1503-45B2-871C-E7B36CE96572}"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06EFA1-2E2D-4047-BC4C-3CF00D5A9E7D}"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5031B7-1503-45B2-871C-E7B36CE96572}"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06EFA1-2E2D-4047-BC4C-3CF00D5A9E7D}"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200" indent="0">
              <a:buNone/>
              <a:defRPr sz="1400"/>
            </a:lvl2pPr>
            <a:lvl3pPr marL="914400" indent="0">
              <a:buNone/>
              <a:defRPr sz="1200"/>
            </a:lvl3pPr>
            <a:lvl4pPr marL="1370965" indent="0">
              <a:buNone/>
              <a:defRPr sz="1000"/>
            </a:lvl4pPr>
            <a:lvl5pPr marL="1828165" indent="0">
              <a:buNone/>
              <a:defRPr sz="1000"/>
            </a:lvl5pPr>
            <a:lvl6pPr marL="2285365" indent="0">
              <a:buNone/>
              <a:defRPr sz="1000"/>
            </a:lvl6pPr>
            <a:lvl7pPr marL="2742565" indent="0">
              <a:buNone/>
              <a:defRPr sz="1000"/>
            </a:lvl7pPr>
            <a:lvl8pPr marL="3199130" indent="0">
              <a:buNone/>
              <a:defRPr sz="1000"/>
            </a:lvl8pPr>
            <a:lvl9pPr marL="365633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625031B7-1503-45B2-871C-E7B36CE96572}"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06EFA1-2E2D-4047-BC4C-3CF00D5A9E7D}"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06EFA1-2E2D-4047-BC4C-3CF00D5A9E7D}" type="slidenum">
              <a:rPr lang="en-US" smtClean="0"/>
            </a:fld>
            <a:endParaRPr lang="en-US"/>
          </a:p>
        </p:txBody>
      </p:sp>
      <p:sp>
        <p:nvSpPr>
          <p:cNvPr id="5" name="Date Placeholder 4"/>
          <p:cNvSpPr>
            <a:spLocks noGrp="1"/>
          </p:cNvSpPr>
          <p:nvPr>
            <p:ph type="dt" sz="half" idx="10"/>
          </p:nvPr>
        </p:nvSpPr>
        <p:spPr/>
        <p:txBody>
          <a:bodyPr/>
          <a:lstStyle/>
          <a:p>
            <a:fld id="{625031B7-1503-45B2-871C-E7B36CE96572}" type="datetimeFigureOut">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25031B7-1503-45B2-871C-E7B36CE96572}" type="datetimeFigureOut">
              <a:rPr lang="en-US" smtClean="0"/>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B06EFA1-2E2D-4047-BC4C-3CF00D5A9E7D}"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0.jpeg"/><Relationship Id="rId2" Type="http://schemas.openxmlformats.org/officeDocument/2006/relationships/image" Target="../media/image15.jpeg"/><Relationship Id="rId1"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microsoft.com/office/2007/relationships/hdphoto" Target="../media/image13.wdp"/><Relationship Id="rId1"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jpeg"/><Relationship Id="rId1"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9" Type="http://schemas.openxmlformats.org/officeDocument/2006/relationships/image" Target="../media/image24.png"/><Relationship Id="rId8" Type="http://schemas.openxmlformats.org/officeDocument/2006/relationships/image" Target="../media/image23.png"/><Relationship Id="rId7" Type="http://schemas.openxmlformats.org/officeDocument/2006/relationships/image" Target="../media/image22.png"/><Relationship Id="rId6" Type="http://schemas.openxmlformats.org/officeDocument/2006/relationships/slide" Target="slide19.xml"/><Relationship Id="rId5" Type="http://schemas.openxmlformats.org/officeDocument/2006/relationships/image" Target="../media/image21.png"/><Relationship Id="rId4" Type="http://schemas.openxmlformats.org/officeDocument/2006/relationships/slide" Target="slide1.xml"/><Relationship Id="rId3" Type="http://schemas.openxmlformats.org/officeDocument/2006/relationships/image" Target="../media/image20.png"/><Relationship Id="rId2" Type="http://schemas.openxmlformats.org/officeDocument/2006/relationships/slide" Target="slide18.xml"/><Relationship Id="rId18" Type="http://schemas.openxmlformats.org/officeDocument/2006/relationships/slideLayout" Target="../slideLayouts/slideLayout1.xml"/><Relationship Id="rId17" Type="http://schemas.openxmlformats.org/officeDocument/2006/relationships/slide" Target="slide25.xml"/><Relationship Id="rId16" Type="http://schemas.openxmlformats.org/officeDocument/2006/relationships/slide" Target="slide22.xml"/><Relationship Id="rId15" Type="http://schemas.openxmlformats.org/officeDocument/2006/relationships/image" Target="../media/image28.GIF"/><Relationship Id="rId14" Type="http://schemas.openxmlformats.org/officeDocument/2006/relationships/image" Target="../media/image27.png"/><Relationship Id="rId13" Type="http://schemas.openxmlformats.org/officeDocument/2006/relationships/image" Target="../media/image26.png"/><Relationship Id="rId12" Type="http://schemas.openxmlformats.org/officeDocument/2006/relationships/slide" Target="slide21.xml"/><Relationship Id="rId11" Type="http://schemas.openxmlformats.org/officeDocument/2006/relationships/image" Target="../media/image25.png"/><Relationship Id="rId10" Type="http://schemas.openxmlformats.org/officeDocument/2006/relationships/slide" Target="slide20.xml"/><Relationship Id="rId1" Type="http://schemas.openxmlformats.org/officeDocument/2006/relationships/image" Target="../media/image19.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1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17.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slide" Target="slide17.xml"/><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slide" Target="slide17.xml"/><Relationship Id="rId1" Type="http://schemas.openxmlformats.org/officeDocument/2006/relationships/slide" Target="slide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microsoft.com/office/2007/relationships/hdphoto" Target="../media/image34.wdp"/><Relationship Id="rId1" Type="http://schemas.openxmlformats.org/officeDocument/2006/relationships/image" Target="../media/image3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0.jpeg"/><Relationship Id="rId2" Type="http://schemas.openxmlformats.org/officeDocument/2006/relationships/image" Target="../media/image36.jpeg"/><Relationship Id="rId1" Type="http://schemas.openxmlformats.org/officeDocument/2006/relationships/image" Target="../media/image35.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8.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9.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jpeg"/><Relationship Id="rId1" Type="http://schemas.openxmlformats.org/officeDocument/2006/relationships/image" Target="../media/image40.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1.jpe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jpeg"/><Relationship Id="rId1" Type="http://schemas.openxmlformats.org/officeDocument/2006/relationships/image" Target="../media/image4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49.jpeg"/><Relationship Id="rId6" Type="http://schemas.openxmlformats.org/officeDocument/2006/relationships/image" Target="../media/image48.jpeg"/><Relationship Id="rId5" Type="http://schemas.openxmlformats.org/officeDocument/2006/relationships/image" Target="../media/image47.png"/><Relationship Id="rId4" Type="http://schemas.openxmlformats.org/officeDocument/2006/relationships/image" Target="../media/image46.jpeg"/><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image" Target="../media/image43.jpe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0.GIF"/></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microsoft.com/office/2007/relationships/hdphoto" Target="../media/image9.wdp"/><Relationship Id="rId3" Type="http://schemas.openxmlformats.org/officeDocument/2006/relationships/image" Target="../media/image8.png"/><Relationship Id="rId2" Type="http://schemas.microsoft.com/office/2007/relationships/hdphoto" Target="../media/image7.wdp"/><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slide" Target="slide1.xml"/><Relationship Id="rId2" Type="http://schemas.openxmlformats.org/officeDocument/2006/relationships/image" Target="../media/image10.jpeg"/><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microsoft.com/office/2007/relationships/hdphoto" Target="../media/image13.wdp"/><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741680" y="2218690"/>
            <a:ext cx="10614660" cy="1445260"/>
          </a:xfrm>
          <a:prstGeom prst="rect">
            <a:avLst/>
          </a:prstGeom>
          <a:noFill/>
        </p:spPr>
        <p:txBody>
          <a:bodyPr wrap="square" rtlCol="0">
            <a:spAutoFit/>
          </a:bodyPr>
          <a:p>
            <a:pPr algn="ctr"/>
            <a:r>
              <a:rPr lang="vi-VN" altLang="en-US" sz="4400" b="1">
                <a:solidFill>
                  <a:srgbClr val="FF0000"/>
                </a:solidFill>
                <a:latin typeface="Times New Roman" panose="02020603050405020304" pitchFamily="18" charset="0"/>
                <a:cs typeface="Times New Roman" panose="02020603050405020304" pitchFamily="18" charset="0"/>
              </a:rPr>
              <a:t>TẬP THỂ 8A</a:t>
            </a:r>
            <a:r>
              <a:rPr lang="vi-VN" altLang="en-US" sz="4400" b="1">
                <a:solidFill>
                  <a:srgbClr val="FF0000"/>
                </a:solidFill>
                <a:latin typeface="Times New Roman" panose="02020603050405020304" pitchFamily="18" charset="0"/>
                <a:cs typeface="Times New Roman" panose="02020603050405020304" pitchFamily="18" charset="0"/>
              </a:rPr>
              <a:t>1</a:t>
            </a:r>
            <a:endParaRPr lang="vi-VN" altLang="en-US" sz="4400" b="1">
              <a:solidFill>
                <a:srgbClr val="FF0000"/>
              </a:solidFill>
              <a:latin typeface="Times New Roman" panose="02020603050405020304" pitchFamily="18" charset="0"/>
              <a:cs typeface="Times New Roman" panose="02020603050405020304" pitchFamily="18" charset="0"/>
            </a:endParaRPr>
          </a:p>
          <a:p>
            <a:pPr algn="ctr"/>
            <a:r>
              <a:rPr lang="vi-VN" altLang="en-US" sz="4400" b="1">
                <a:solidFill>
                  <a:srgbClr val="FF0000"/>
                </a:solidFill>
                <a:latin typeface="Times New Roman" panose="02020603050405020304" pitchFamily="18" charset="0"/>
                <a:cs typeface="Times New Roman" panose="02020603050405020304" pitchFamily="18" charset="0"/>
              </a:rPr>
              <a:t>KÍNH CHÀO QUÝ THẦY - CÔ GIÁO</a:t>
            </a:r>
            <a:endParaRPr lang="vi-VN" altLang="en-US" sz="4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735" y="2043964"/>
            <a:ext cx="7931785" cy="583565"/>
          </a:xfrm>
          <a:prstGeom prst="rect">
            <a:avLst/>
          </a:prstGeom>
        </p:spPr>
        <p:txBody>
          <a:bodyPr wrap="none">
            <a:spAutoFit/>
          </a:bodyPr>
          <a:lstStyle/>
          <a:p>
            <a:r>
              <a:rPr lang="vi-VN" alt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Thí</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nghiệm</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giấm</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ăn</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Na</a:t>
            </a:r>
            <a:r>
              <a:rPr lang="vi-VN" altLang="en-US" sz="3200" b="1" baseline="-25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CO</a:t>
            </a:r>
            <a:r>
              <a:rPr lang="en-US" sz="3200" b="1" baseline="-25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3</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b="1" dirty="0">
              <a:solidFill>
                <a:srgbClr val="0000FF"/>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0" y="3130550"/>
            <a:ext cx="6615430" cy="1814830"/>
          </a:xfrm>
          <a:prstGeom prst="rect">
            <a:avLst/>
          </a:prstGeom>
          <a:noFill/>
        </p:spPr>
        <p:txBody>
          <a:bodyPr wrap="square" rtlCol="0">
            <a:spAutoFit/>
          </a:bodyPr>
          <a:lstStyle/>
          <a:p>
            <a:r>
              <a:rPr lang="en-US" sz="2800" b="1" dirty="0" err="1">
                <a:solidFill>
                  <a:srgbClr val="C00000"/>
                </a:solidFill>
                <a:latin typeface="Times New Roman" panose="02020603050405020304" pitchFamily="18" charset="0"/>
                <a:cs typeface="Times New Roman" panose="02020603050405020304" pitchFamily="18" charset="0"/>
              </a:rPr>
              <a:t>Chuẩn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bị</a:t>
            </a:r>
            <a:endParaRPr lang="en-US" sz="2800" b="1" dirty="0">
              <a:solidFill>
                <a:srgbClr val="C00000"/>
              </a:solidFill>
              <a:latin typeface="Times New Roman" panose="02020603050405020304" pitchFamily="18" charset="0"/>
              <a:cs typeface="Times New Roman" panose="02020603050405020304" pitchFamily="18" charset="0"/>
            </a:endParaRPr>
          </a:p>
          <a:p>
            <a:r>
              <a:rPr lang="en-US" sz="2800" b="1" i="1" dirty="0" err="1">
                <a:latin typeface="Times New Roman" panose="02020603050405020304" pitchFamily="18" charset="0"/>
                <a:cs typeface="Times New Roman" panose="02020603050405020304" pitchFamily="18" charset="0"/>
              </a:rPr>
              <a:t>Dụng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cụ</a:t>
            </a:r>
            <a:r>
              <a:rPr lang="en-US" sz="2800" b="1" i="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tử</a:t>
            </a:r>
            <a:r>
              <a:rPr lang="en-US" sz="2800" dirty="0">
                <a:latin typeface="Times New Roman" panose="02020603050405020304" pitchFamily="18" charset="0"/>
                <a:cs typeface="Times New Roman" panose="02020603050405020304" pitchFamily="18" charset="0"/>
              </a:rPr>
              <a:t>, </a:t>
            </a:r>
            <a:r>
              <a:rPr lang="vi-VN" altLang="en-US" sz="2800" dirty="0" err="1">
                <a:latin typeface="Times New Roman" panose="02020603050405020304" pitchFamily="18" charset="0"/>
                <a:cs typeface="Times New Roman" panose="02020603050405020304" pitchFamily="18" charset="0"/>
              </a:rPr>
              <a:t>cốc thủy tinh</a:t>
            </a:r>
            <a:endParaRPr lang="en-US" sz="2800" dirty="0">
              <a:latin typeface="Times New Roman" panose="02020603050405020304" pitchFamily="18" charset="0"/>
              <a:cs typeface="Times New Roman" panose="02020603050405020304" pitchFamily="18" charset="0"/>
            </a:endParaRPr>
          </a:p>
          <a:p>
            <a:r>
              <a:rPr lang="en-US" sz="2800" b="1" i="1" dirty="0" err="1">
                <a:latin typeface="Times New Roman" panose="02020603050405020304" pitchFamily="18" charset="0"/>
                <a:cs typeface="Times New Roman" panose="02020603050405020304" pitchFamily="18" charset="0"/>
              </a:rPr>
              <a:t>Hóa</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chất</a:t>
            </a:r>
            <a:r>
              <a:rPr lang="en-US" sz="2800" b="1" i="1" dirty="0">
                <a:latin typeface="Times New Roman" panose="02020603050405020304" pitchFamily="18" charset="0"/>
                <a:cs typeface="Times New Roman" panose="02020603050405020304" pitchFamily="18" charset="0"/>
              </a:rPr>
              <a:t>: </a:t>
            </a:r>
            <a:r>
              <a:rPr lang="vi-VN" altLang="en-US" sz="2800" dirty="0" err="1">
                <a:latin typeface="Times New Roman" panose="02020603050405020304" pitchFamily="18" charset="0"/>
                <a:cs typeface="Times New Roman" panose="02020603050405020304" pitchFamily="18" charset="0"/>
              </a:rPr>
              <a:t>dung dịch</a:t>
            </a:r>
            <a:r>
              <a:rPr lang="en-US" sz="2800" dirty="0">
                <a:latin typeface="Times New Roman" panose="02020603050405020304" pitchFamily="18" charset="0"/>
                <a:cs typeface="Times New Roman" panose="02020603050405020304" pitchFamily="18" charset="0"/>
              </a:rPr>
              <a:t> sodium </a:t>
            </a:r>
            <a:r>
              <a:rPr lang="en-US" sz="2800" dirty="0" err="1">
                <a:latin typeface="Times New Roman" panose="02020603050405020304" pitchFamily="18" charset="0"/>
                <a:cs typeface="Times New Roman" panose="02020603050405020304" pitchFamily="18" charset="0"/>
              </a:rPr>
              <a:t>carbonate</a:t>
            </a:r>
            <a:r>
              <a:rPr lang="en-US" sz="2800" dirty="0">
                <a:latin typeface="Times New Roman" panose="02020603050405020304" pitchFamily="18" charset="0"/>
                <a:cs typeface="Times New Roman" panose="02020603050405020304" pitchFamily="18" charset="0"/>
              </a:rPr>
              <a:t> (</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Na</a:t>
            </a:r>
            <a:r>
              <a:rPr lang="vi-VN" altLang="en-US" sz="2800" baseline="-25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a:t>
            </a:r>
            <a:r>
              <a:rPr lang="en-US" sz="2800" baseline="-25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dịch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ăn</a:t>
            </a:r>
            <a:r>
              <a:rPr lang="en-US"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4098" name="Picture 2" descr="A bottle of 0.5M ethanoic acid (CH3COOH) or acetic acid as used in a UK  secondary school, London, UK Stock Photo - Alamy"/>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r="5419" b="10353"/>
          <a:stretch>
            <a:fillRect/>
          </a:stretch>
        </p:blipFill>
        <p:spPr bwMode="auto">
          <a:xfrm>
            <a:off x="6716631" y="2923245"/>
            <a:ext cx="2562186" cy="389798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ông dụng thuốc Natri Bicarbonat 1 4 | Vinme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8693" y="2923245"/>
            <a:ext cx="2933307" cy="3897984"/>
          </a:xfrm>
          <a:prstGeom prst="rect">
            <a:avLst/>
          </a:prstGeom>
          <a:noFill/>
          <a:extLst>
            <a:ext uri="{909E8E84-426E-40DD-AFC4-6F175D3DCCD1}">
              <a14:hiddenFill xmlns:a14="http://schemas.microsoft.com/office/drawing/2010/main">
                <a:solidFill>
                  <a:srgbClr val="FFFFFF"/>
                </a:solidFill>
              </a14:hiddenFill>
            </a:ext>
          </a:extLst>
        </p:spPr>
      </p:pic>
      <p:sp>
        <p:nvSpPr>
          <p:cNvPr id="41" name="Text Box 33"/>
          <p:cNvSpPr txBox="1">
            <a:spLocks noChangeArrowheads="1"/>
          </p:cNvSpPr>
          <p:nvPr/>
        </p:nvSpPr>
        <p:spPr bwMode="auto">
          <a:xfrm>
            <a:off x="1097732" y="-18672"/>
            <a:ext cx="9806829" cy="1224951"/>
          </a:xfrm>
          <a:prstGeom prst="rect">
            <a:avLst/>
          </a:prstGeom>
          <a:blipFill>
            <a:blip r:embed="rId3"/>
            <a:tile tx="0" ty="0" sx="100000" sy="100000" flip="none" algn="tl"/>
          </a:blipFill>
          <a:ln>
            <a:solidFill>
              <a:srgbClr val="C00000"/>
            </a:solidFill>
          </a:ln>
          <a:effectLst>
            <a:glow rad="139700">
              <a:schemeClr val="accent2">
                <a:satMod val="175000"/>
                <a:alpha val="40000"/>
              </a:schemeClr>
            </a:glow>
          </a:effectLst>
          <a:scene3d>
            <a:camera prst="orthographicFront"/>
            <a:lightRig rig="threePt" dir="t"/>
          </a:scene3d>
          <a:sp3d>
            <a:bevelT w="152400" h="50800" prst="softRound"/>
          </a:sp3d>
        </p:spPr>
        <p:txBody>
          <a:bodyPr wrap="square">
            <a:spAutoFit/>
          </a:bodyPr>
          <a:lstStyle>
            <a:lvl1pPr>
              <a:defRPr sz="3200" b="1">
                <a:solidFill>
                  <a:srgbClr val="333399"/>
                </a:solidFill>
                <a:latin typeface="Times New Roman" panose="02020603050405020304" pitchFamily="18" charset="0"/>
              </a:defRPr>
            </a:lvl1pPr>
            <a:lvl2pPr marL="742950" indent="-285750">
              <a:defRPr sz="3200" b="1">
                <a:solidFill>
                  <a:srgbClr val="333399"/>
                </a:solidFill>
                <a:latin typeface="Times New Roman" panose="02020603050405020304" pitchFamily="18" charset="0"/>
              </a:defRPr>
            </a:lvl2pPr>
            <a:lvl3pPr marL="1143000" indent="-228600">
              <a:defRPr sz="3200" b="1">
                <a:solidFill>
                  <a:srgbClr val="333399"/>
                </a:solidFill>
                <a:latin typeface="Times New Roman" panose="02020603050405020304" pitchFamily="18" charset="0"/>
              </a:defRPr>
            </a:lvl3pPr>
            <a:lvl4pPr marL="1600200" indent="-228600">
              <a:defRPr sz="3200" b="1">
                <a:solidFill>
                  <a:srgbClr val="333399"/>
                </a:solidFill>
                <a:latin typeface="Times New Roman" panose="02020603050405020304" pitchFamily="18" charset="0"/>
              </a:defRPr>
            </a:lvl4pPr>
            <a:lvl5pPr marL="2057400" indent="-228600">
              <a:defRPr sz="3200" b="1">
                <a:solidFill>
                  <a:srgbClr val="333399"/>
                </a:solidFill>
                <a:latin typeface="Times New Roman" panose="02020603050405020304" pitchFamily="18" charset="0"/>
              </a:defRPr>
            </a:lvl5pPr>
            <a:lvl6pPr marL="2514600" indent="-228600" eaLnBrk="0" fontAlgn="base" hangingPunct="0">
              <a:spcBef>
                <a:spcPct val="0"/>
              </a:spcBef>
              <a:spcAft>
                <a:spcPct val="0"/>
              </a:spcAft>
              <a:defRPr sz="3200" b="1">
                <a:solidFill>
                  <a:srgbClr val="333399"/>
                </a:solidFill>
                <a:latin typeface="Times New Roman" panose="02020603050405020304" pitchFamily="18" charset="0"/>
              </a:defRPr>
            </a:lvl6pPr>
            <a:lvl7pPr marL="2971800" indent="-228600" eaLnBrk="0" fontAlgn="base" hangingPunct="0">
              <a:spcBef>
                <a:spcPct val="0"/>
              </a:spcBef>
              <a:spcAft>
                <a:spcPct val="0"/>
              </a:spcAft>
              <a:defRPr sz="3200" b="1">
                <a:solidFill>
                  <a:srgbClr val="333399"/>
                </a:solidFill>
                <a:latin typeface="Times New Roman" panose="02020603050405020304" pitchFamily="18" charset="0"/>
              </a:defRPr>
            </a:lvl7pPr>
            <a:lvl8pPr marL="3429000" indent="-228600" eaLnBrk="0" fontAlgn="base" hangingPunct="0">
              <a:spcBef>
                <a:spcPct val="0"/>
              </a:spcBef>
              <a:spcAft>
                <a:spcPct val="0"/>
              </a:spcAft>
              <a:defRPr sz="3200" b="1">
                <a:solidFill>
                  <a:srgbClr val="333399"/>
                </a:solidFill>
                <a:latin typeface="Times New Roman" panose="02020603050405020304" pitchFamily="18" charset="0"/>
              </a:defRPr>
            </a:lvl8pPr>
            <a:lvl9pPr marL="3886200" indent="-228600" eaLnBrk="0" fontAlgn="base" hangingPunct="0">
              <a:spcBef>
                <a:spcPct val="0"/>
              </a:spcBef>
              <a:spcAft>
                <a:spcPct val="0"/>
              </a:spcAft>
              <a:defRPr sz="3200" b="1">
                <a:solidFill>
                  <a:srgbClr val="333399"/>
                </a:solidFill>
                <a:latin typeface="Times New Roman" panose="02020603050405020304" pitchFamily="18" charset="0"/>
              </a:defRPr>
            </a:lvl9pPr>
          </a:lstStyle>
          <a:p>
            <a:pPr marL="114300" indent="-114300" algn="ctr">
              <a:lnSpc>
                <a:spcPct val="115000"/>
              </a:lnSpc>
              <a:spcAft>
                <a:spcPts val="0"/>
              </a:spcAft>
            </a:pPr>
            <a:r>
              <a:rPr lang="en-US" dirty="0">
                <a:solidFill>
                  <a:schemeClr val="tx1"/>
                </a:solidFill>
                <a:cs typeface="Times New Roman" panose="02020603050405020304" pitchFamily="18" charset="0"/>
              </a:rPr>
              <a:t>BÀI 3 – </a:t>
            </a:r>
            <a:r>
              <a:rPr lang="pt-BR" dirty="0">
                <a:solidFill>
                  <a:srgbClr val="000000"/>
                </a:solidFill>
                <a:cs typeface="Times New Roman" panose="02020603050405020304" pitchFamily="18" charset="0"/>
              </a:rPr>
              <a:t>ĐỊNH LUẬT BẢO TOÀN KHỐI LƯỢNG</a:t>
            </a:r>
            <a:endParaRPr lang="pt-BR" dirty="0">
              <a:solidFill>
                <a:srgbClr val="000000"/>
              </a:solidFill>
              <a:cs typeface="Times New Roman" panose="02020603050405020304" pitchFamily="18" charset="0"/>
            </a:endParaRPr>
          </a:p>
          <a:p>
            <a:pPr marL="114300" indent="-114300" algn="ctr">
              <a:lnSpc>
                <a:spcPct val="115000"/>
              </a:lnSpc>
              <a:spcAft>
                <a:spcPts val="0"/>
              </a:spcAft>
            </a:pPr>
            <a:r>
              <a:rPr lang="en-US" dirty="0">
                <a:solidFill>
                  <a:schemeClr val="tx1"/>
                </a:solidFill>
                <a:ea typeface="Times New Roman" panose="02020603050405020304" pitchFamily="18" charset="0"/>
                <a:cs typeface="Times New Roman" panose="02020603050405020304" pitchFamily="18" charset="0"/>
              </a:rPr>
              <a:t>PHƯƠNG TRÌNH HÓA HỌC</a:t>
            </a:r>
            <a:endParaRPr lang="en-US" dirty="0">
              <a:solidFill>
                <a:schemeClr val="tx1"/>
              </a:solidFill>
              <a:ea typeface="Times New Roman" panose="02020603050405020304" pitchFamily="18" charset="0"/>
              <a:cs typeface="Times New Roman" panose="02020603050405020304" pitchFamily="18" charset="0"/>
            </a:endParaRPr>
          </a:p>
        </p:txBody>
      </p:sp>
      <p:sp>
        <p:nvSpPr>
          <p:cNvPr id="2" name="TextBox 3"/>
          <p:cNvSpPr txBox="1"/>
          <p:nvPr/>
        </p:nvSpPr>
        <p:spPr>
          <a:xfrm flipH="1">
            <a:off x="681250" y="1297581"/>
            <a:ext cx="9584968" cy="583565"/>
          </a:xfrm>
          <a:prstGeom prst="rect">
            <a:avLst/>
          </a:prstGeom>
          <a:noFill/>
        </p:spPr>
        <p:txBody>
          <a:bodyPr wrap="square" rtlCol="0">
            <a:spAutoFit/>
          </a:bodyPr>
          <a:p>
            <a:r>
              <a:rPr lang="vi-VN" altLang="en-US" sz="3200" b="1" dirty="0">
                <a:solidFill>
                  <a:srgbClr val="C00000"/>
                </a:solidFill>
                <a:latin typeface="Times New Roman" panose="02020603050405020304" pitchFamily="18" charset="0"/>
                <a:cs typeface="Times New Roman" panose="02020603050405020304" pitchFamily="18" charset="0"/>
              </a:rPr>
              <a:t>I.</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Định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luật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bảo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toàn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khối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lượng</a:t>
            </a:r>
            <a:endParaRPr lang="en-US" sz="3200" b="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par>
                                <p:cTn id="24" presetID="16" presetClass="entr" presetSubtype="21" fill="hold" nodeType="withEffect">
                                  <p:stCondLst>
                                    <p:cond delay="0"/>
                                  </p:stCondLst>
                                  <p:childTnLst>
                                    <p:set>
                                      <p:cBhvr>
                                        <p:cTn id="25" dur="1" fill="hold">
                                          <p:stCondLst>
                                            <p:cond delay="0"/>
                                          </p:stCondLst>
                                        </p:cTn>
                                        <p:tgtEl>
                                          <p:spTgt spid="4098"/>
                                        </p:tgtEl>
                                        <p:attrNameLst>
                                          <p:attrName>style.visibility</p:attrName>
                                        </p:attrNameLst>
                                      </p:cBhvr>
                                      <p:to>
                                        <p:strVal val="visible"/>
                                      </p:to>
                                    </p:set>
                                    <p:animEffect transition="in" filter="barn(inVertical)">
                                      <p:cBhvr>
                                        <p:cTn id="26" dur="500"/>
                                        <p:tgtEl>
                                          <p:spTgt spid="4098"/>
                                        </p:tgtEl>
                                      </p:cBhvr>
                                    </p:animEffect>
                                  </p:childTnLst>
                                </p:cTn>
                              </p:par>
                              <p:par>
                                <p:cTn id="27" presetID="16" presetClass="entr" presetSubtype="21" fill="hold" nodeType="withEffect">
                                  <p:stCondLst>
                                    <p:cond delay="0"/>
                                  </p:stCondLst>
                                  <p:childTnLst>
                                    <p:set>
                                      <p:cBhvr>
                                        <p:cTn id="28" dur="1" fill="hold">
                                          <p:stCondLst>
                                            <p:cond delay="0"/>
                                          </p:stCondLst>
                                        </p:cTn>
                                        <p:tgtEl>
                                          <p:spTgt spid="4100"/>
                                        </p:tgtEl>
                                        <p:attrNameLst>
                                          <p:attrName>style.visibility</p:attrName>
                                        </p:attrNameLst>
                                      </p:cBhvr>
                                      <p:to>
                                        <p:strVal val="visible"/>
                                      </p:to>
                                    </p:set>
                                    <p:animEffect transition="in" filter="barn(inVertical)">
                                      <p:cBhvr>
                                        <p:cTn id="29"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41" grpId="0" bldLvl="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8" name="Text Box 7"/>
          <p:cNvSpPr txBox="1"/>
          <p:nvPr/>
        </p:nvSpPr>
        <p:spPr>
          <a:xfrm>
            <a:off x="317500" y="1298575"/>
            <a:ext cx="11936730" cy="4523105"/>
          </a:xfrm>
          <a:prstGeom prst="rect">
            <a:avLst/>
          </a:prstGeom>
          <a:noFill/>
        </p:spPr>
        <p:txBody>
          <a:bodyPr wrap="square" rtlCol="0">
            <a:spAutoFit/>
          </a:bodyPr>
          <a:p>
            <a:r>
              <a:rPr lang="en-US" sz="2400">
                <a:latin typeface="Times New Roman" panose="02020603050405020304" pitchFamily="18" charset="0"/>
                <a:cs typeface="Times New Roman" panose="02020603050405020304" pitchFamily="18" charset="0"/>
              </a:rPr>
              <a:t>1. Có phản ứng hóa học xảy ra không? Nếu có thì dựa vào dấu hiệu nào?</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2. Viết phương trình chữ của phản ứng.</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3. Nêu tên các chất tham gia, các chất sản phẩm của thí nghiệm?</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4. Nhận xét giá trị của cân trước và sau phản ứng?</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5. Có nhận xét gì về khối lượng của các chất tham gia và khối lượng của các chất sản phẩm?</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sym typeface="+mn-ea"/>
              </a:rPr>
              <a:t>.............................................................................................................................................</a:t>
            </a:r>
            <a:endParaRPr lang="en-US" sz="2400">
              <a:latin typeface="Times New Roman" panose="02020603050405020304" pitchFamily="18" charset="0"/>
              <a:cs typeface="Times New Roman" panose="02020603050405020304" pitchFamily="18" charset="0"/>
            </a:endParaRPr>
          </a:p>
          <a:p>
            <a:endParaRPr lang="en-US" sz="2400">
              <a:latin typeface="Times New Roman" panose="02020603050405020304" pitchFamily="18" charset="0"/>
              <a:cs typeface="Times New Roman" panose="02020603050405020304" pitchFamily="18" charset="0"/>
            </a:endParaRPr>
          </a:p>
        </p:txBody>
      </p:sp>
      <p:sp>
        <p:nvSpPr>
          <p:cNvPr id="4" name="Flowchart: Terminator 3"/>
          <p:cNvSpPr/>
          <p:nvPr/>
        </p:nvSpPr>
        <p:spPr>
          <a:xfrm>
            <a:off x="2085340" y="227965"/>
            <a:ext cx="7335520" cy="805180"/>
          </a:xfrm>
          <a:prstGeom prst="flowChartTerminator">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5" name="Text Box 4"/>
          <p:cNvSpPr txBox="1"/>
          <p:nvPr/>
        </p:nvSpPr>
        <p:spPr>
          <a:xfrm>
            <a:off x="2984500" y="300990"/>
            <a:ext cx="5633720" cy="706755"/>
          </a:xfrm>
          <a:prstGeom prst="rect">
            <a:avLst/>
          </a:prstGeom>
          <a:noFill/>
        </p:spPr>
        <p:txBody>
          <a:bodyPr wrap="square" rtlCol="0">
            <a:spAutoFit/>
          </a:bodyPr>
          <a:p>
            <a:r>
              <a:rPr lang="vi-VN" altLang="en-US" sz="4000" b="1">
                <a:latin typeface="Times New Roman" panose="02020603050405020304" pitchFamily="18" charset="0"/>
                <a:cs typeface="Times New Roman" panose="02020603050405020304" pitchFamily="18" charset="0"/>
              </a:rPr>
              <a:t>PHIẾU HỌC TẬP SỐ </a:t>
            </a:r>
            <a:r>
              <a:rPr lang="vi-VN" altLang="en-US" sz="4000" b="1">
                <a:latin typeface="Times New Roman" panose="02020603050405020304" pitchFamily="18" charset="0"/>
                <a:cs typeface="Times New Roman" panose="02020603050405020304" pitchFamily="18" charset="0"/>
              </a:rPr>
              <a:t>2</a:t>
            </a:r>
            <a:endParaRPr lang="vi-VN" altLang="en-US" sz="4000"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ox(in)">
                                      <p:cBhvr>
                                        <p:cTn id="1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5" grpId="0"/>
      <p:bldP spid="4" grpId="1" animBg="1"/>
      <p:bldP spid="5"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1">
            <a:extLst>
              <a:ext uri="{BEBA8EAE-BF5A-486C-A8C5-ECC9F3942E4B}">
                <a14:imgProps xmlns:a14="http://schemas.microsoft.com/office/drawing/2010/main">
                  <a14:imgLayer r:embed="rId2">
                    <a14:imgEffect>
                      <a14:backgroundRemoval t="1000" b="99556" l="250" r="99500">
                        <a14:foregroundMark x1="16289" y1="60682" x2="17938" y2="66667"/>
                        <a14:foregroundMark x1="3063" y1="12667" x2="5637" y2="22010"/>
                        <a14:foregroundMark x1="17938" y1="66667" x2="16375" y2="92444"/>
                        <a14:foregroundMark x1="17053" y1="23254" x2="23750" y2="34444"/>
                        <a14:foregroundMark x1="4000" y1="1444" x2="11287" y2="13620"/>
                        <a14:foregroundMark x1="250" y1="8667" x2="5438" y2="15000"/>
                        <a14:foregroundMark x1="2456" y1="53526" x2="4563" y2="96889"/>
                        <a14:foregroundMark x1="2063" y1="45444" x2="2297" y2="50256"/>
                        <a14:foregroundMark x1="6563" y1="8111" x2="21813" y2="10111"/>
                        <a14:foregroundMark x1="21813" y1="10111" x2="23125" y2="10889"/>
                        <a14:foregroundMark x1="22250" y1="48333" x2="23188" y2="76000"/>
                        <a14:foregroundMark x1="23188" y1="76000" x2="23188" y2="76000"/>
                        <a14:foregroundMark x1="94375" y1="94222" x2="94375" y2="94222"/>
                        <a14:foregroundMark x1="94375" y1="94222" x2="99250" y2="95333"/>
                        <a14:foregroundMark x1="94875" y1="10111" x2="99500" y2="14778"/>
                        <a14:foregroundMark x1="15997" y1="92491" x2="17813" y2="99556"/>
                        <a14:backgroundMark x1="8875" y1="17222" x2="10563" y2="81000"/>
                        <a14:backgroundMark x1="10563" y1="81000" x2="11500" y2="82778"/>
                        <a14:backgroundMark x1="12937" y1="24000" x2="20313" y2="50556"/>
                        <a14:backgroundMark x1="5125" y1="47333" x2="12375" y2="47000"/>
                        <a14:backgroundMark x1="12375" y1="47000" x2="18750" y2="47556"/>
                        <a14:backgroundMark x1="20438" y1="35556" x2="26000" y2="37222"/>
                        <a14:backgroundMark x1="6188" y1="16000" x2="17688" y2="17333"/>
                        <a14:backgroundMark x1="17688" y1="17333" x2="18563" y2="17778"/>
                        <a14:backgroundMark x1="10813" y1="17667" x2="15063" y2="22222"/>
                        <a14:backgroundMark x1="8000" y1="21889" x2="7313" y2="29778"/>
                        <a14:backgroundMark x1="6625" y1="28667" x2="4875" y2="37667"/>
                        <a14:backgroundMark x1="4875" y1="37667" x2="4563" y2="54889"/>
                        <a14:backgroundMark x1="7313" y1="73222" x2="10000" y2="79444"/>
                        <a14:backgroundMark x1="10000" y1="79444" x2="10813" y2="90778"/>
                        <a14:backgroundMark x1="10813" y1="90778" x2="8875" y2="96778"/>
                        <a14:backgroundMark x1="13688" y1="75778" x2="14938" y2="97222"/>
                        <a14:backgroundMark x1="5500" y1="26778" x2="10875" y2="29222"/>
                        <a14:backgroundMark x1="10875" y1="29222" x2="16563" y2="23556"/>
                        <a14:backgroundMark x1="15188" y1="19111" x2="15875" y2="23111"/>
                        <a14:backgroundMark x1="7062" y1="21111" x2="6438" y2="28111"/>
                        <a14:backgroundMark x1="9313" y1="38889" x2="15687" y2="54667"/>
                        <a14:backgroundMark x1="15687" y1="54667" x2="14563" y2="56000"/>
                        <a14:backgroundMark x1="14625" y1="56556" x2="16063" y2="57778"/>
                        <a14:backgroundMark x1="2250" y1="50333" x2="4563" y2="53444"/>
                        <a14:backgroundMark x1="11500" y1="13444" x2="12125" y2="15667"/>
                        <a14:backgroundMark x1="17000" y1="22000" x2="16813" y2="22667"/>
                        <a14:backgroundMark x1="15500" y1="19889" x2="15937" y2="21667"/>
                        <a14:backgroundMark x1="15063" y1="20889" x2="17188" y2="23000"/>
                        <a14:backgroundMark x1="15687" y1="57778" x2="16313" y2="60667"/>
                      </a14:backgroundRemoval>
                    </a14:imgEffect>
                  </a14:imgLayer>
                </a14:imgProps>
              </a:ext>
            </a:extLst>
          </a:blip>
          <a:stretch>
            <a:fillRect/>
          </a:stretch>
        </p:blipFill>
        <p:spPr>
          <a:xfrm>
            <a:off x="-23192" y="5763"/>
            <a:ext cx="12192000" cy="6858000"/>
          </a:xfrm>
          <a:prstGeom prst="rect">
            <a:avLst/>
          </a:prstGeom>
        </p:spPr>
      </p:pic>
      <p:cxnSp>
        <p:nvCxnSpPr>
          <p:cNvPr id="11" name="Straight Connector 10"/>
          <p:cNvCxnSpPr/>
          <p:nvPr/>
        </p:nvCxnSpPr>
        <p:spPr>
          <a:xfrm flipH="1">
            <a:off x="-57873" y="2106592"/>
            <a:ext cx="57873"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 name="Straight Connector 12"/>
          <p:cNvCxnSpPr/>
          <p:nvPr/>
        </p:nvCxnSpPr>
        <p:spPr>
          <a:xfrm>
            <a:off x="159030" y="871870"/>
            <a:ext cx="11827557" cy="0"/>
          </a:xfrm>
          <a:prstGeom prst="line">
            <a:avLst/>
          </a:prstGeom>
          <a:ln w="28575" cap="flat" cmpd="sng" algn="ctr">
            <a:solidFill>
              <a:schemeClr val="accent1"/>
            </a:solidFill>
            <a:prstDash val="dash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 name="Straight Connector 13"/>
          <p:cNvCxnSpPr/>
          <p:nvPr/>
        </p:nvCxnSpPr>
        <p:spPr>
          <a:xfrm>
            <a:off x="126991" y="871870"/>
            <a:ext cx="0" cy="5688598"/>
          </a:xfrm>
          <a:prstGeom prst="line">
            <a:avLst/>
          </a:prstGeom>
          <a:ln w="28575" cap="flat" cmpd="sng" algn="ctr">
            <a:solidFill>
              <a:schemeClr val="accent1"/>
            </a:solidFill>
            <a:prstDash val="dash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9" name="Straight Connector 18"/>
          <p:cNvCxnSpPr/>
          <p:nvPr/>
        </p:nvCxnSpPr>
        <p:spPr>
          <a:xfrm>
            <a:off x="11986587" y="1034311"/>
            <a:ext cx="0" cy="5526157"/>
          </a:xfrm>
          <a:prstGeom prst="line">
            <a:avLst/>
          </a:prstGeom>
          <a:ln w="28575" cap="flat" cmpd="sng" algn="ctr">
            <a:solidFill>
              <a:schemeClr val="accent1"/>
            </a:solidFill>
            <a:prstDash val="dash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6" name="Straight Connector 25"/>
          <p:cNvCxnSpPr/>
          <p:nvPr/>
        </p:nvCxnSpPr>
        <p:spPr>
          <a:xfrm>
            <a:off x="159030" y="6560468"/>
            <a:ext cx="11827557" cy="0"/>
          </a:xfrm>
          <a:prstGeom prst="line">
            <a:avLst/>
          </a:prstGeom>
          <a:ln w="28575" cap="flat" cmpd="sng" algn="ctr">
            <a:solidFill>
              <a:schemeClr val="accent1"/>
            </a:solidFill>
            <a:prstDash val="dash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8" name="TextBox 27"/>
          <p:cNvSpPr txBox="1"/>
          <p:nvPr/>
        </p:nvSpPr>
        <p:spPr>
          <a:xfrm>
            <a:off x="137300" y="845961"/>
            <a:ext cx="12563057" cy="5680075"/>
          </a:xfrm>
          <a:prstGeom prst="rect">
            <a:avLst/>
          </a:prstGeom>
          <a:noFill/>
        </p:spPr>
        <p:txBody>
          <a:bodyPr wrap="square">
            <a:spAutoFit/>
          </a:bodyPr>
          <a:lstStyle/>
          <a:p>
            <a:pPr marL="457200" indent="-457200" algn="just">
              <a:lnSpc>
                <a:spcPct val="115000"/>
              </a:lnSpc>
              <a:buAutoNum type="arabicPeriod"/>
            </a:pPr>
            <a:r>
              <a:rPr lang="en-US" sz="2400" b="1" kern="1200" dirty="0" err="1">
                <a:solidFill>
                  <a:srgbClr val="000000"/>
                </a:solidFill>
                <a:effectLst/>
                <a:latin typeface="Times New Roman" panose="02020603050405020304" pitchFamily="18" charset="0"/>
                <a:ea typeface="Times New Roman" panose="02020603050405020304" pitchFamily="18" charset="0"/>
              </a:rPr>
              <a:t>Có</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phản</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ứng</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hóa</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học</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xảy</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ra</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không</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Nếu</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có</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thì</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dựa</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vào</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dấu</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hiệu</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nào</a:t>
            </a:r>
            <a:r>
              <a:rPr lang="en-US" sz="2400" b="1" kern="1200" dirty="0">
                <a:solidFill>
                  <a:srgbClr val="000000"/>
                </a:solidFill>
                <a:effectLst/>
                <a:latin typeface="Times New Roman" panose="02020603050405020304" pitchFamily="18" charset="0"/>
                <a:ea typeface="Times New Roman" panose="02020603050405020304" pitchFamily="18" charset="0"/>
              </a:rPr>
              <a:t>?</a:t>
            </a:r>
            <a:endParaRPr lang="en-US" sz="2400" b="1" kern="1200" dirty="0">
              <a:solidFill>
                <a:srgbClr val="000000"/>
              </a:solidFill>
              <a:effectLst/>
              <a:latin typeface="Times New Roman" panose="02020603050405020304" pitchFamily="18" charset="0"/>
              <a:ea typeface="Times New Roman" panose="02020603050405020304" pitchFamily="18" charset="0"/>
            </a:endParaRPr>
          </a:p>
          <a:p>
            <a:pPr marL="457200" indent="-457200" algn="just">
              <a:lnSpc>
                <a:spcPct val="115000"/>
              </a:lnSpc>
              <a:buAutoNum type="arabicPeriod"/>
            </a:pPr>
            <a:endParaRPr lang="en-US" sz="2000" b="1" dirty="0">
              <a:latin typeface="Times New Roman" panose="02020603050405020304" pitchFamily="18" charset="0"/>
              <a:ea typeface="Times New Roman" panose="02020603050405020304" pitchFamily="18" charset="0"/>
            </a:endParaRPr>
          </a:p>
          <a:p>
            <a:pPr marL="457200" indent="-457200" algn="just">
              <a:lnSpc>
                <a:spcPct val="115000"/>
              </a:lnSpc>
              <a:buAutoNum type="arabicPeriod"/>
            </a:pPr>
            <a:endParaRPr lang="en-US" sz="2400" b="1" kern="1200" dirty="0" err="1">
              <a:solidFill>
                <a:srgbClr val="000000"/>
              </a:solidFill>
              <a:effectLst/>
              <a:latin typeface="Times New Roman" panose="02020603050405020304" pitchFamily="18" charset="0"/>
              <a:ea typeface="Times New Roman" panose="02020603050405020304" pitchFamily="18" charset="0"/>
            </a:endParaRPr>
          </a:p>
          <a:p>
            <a:pPr marL="457200" indent="-457200" algn="just">
              <a:lnSpc>
                <a:spcPct val="115000"/>
              </a:lnSpc>
              <a:buAutoNum type="arabicPeriod"/>
            </a:pPr>
            <a:r>
              <a:rPr lang="en-US" sz="2400" b="1" kern="1200" dirty="0" err="1">
                <a:solidFill>
                  <a:srgbClr val="000000"/>
                </a:solidFill>
                <a:effectLst/>
                <a:latin typeface="Times New Roman" panose="02020603050405020304" pitchFamily="18" charset="0"/>
                <a:ea typeface="Times New Roman" panose="02020603050405020304" pitchFamily="18" charset="0"/>
              </a:rPr>
              <a:t>Viết</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phương</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trình</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chữ</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của</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phản</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ứng</a:t>
            </a:r>
            <a:r>
              <a:rPr lang="en-US" sz="2400" b="1" kern="1200" dirty="0">
                <a:solidFill>
                  <a:srgbClr val="000000"/>
                </a:solidFill>
                <a:effectLst/>
                <a:latin typeface="Times New Roman" panose="02020603050405020304" pitchFamily="18" charset="0"/>
                <a:ea typeface="Times New Roman" panose="02020603050405020304" pitchFamily="18" charset="0"/>
              </a:rPr>
              <a:t>.</a:t>
            </a:r>
            <a:endParaRPr lang="en-US" sz="2400" b="1" kern="1200" dirty="0">
              <a:solidFill>
                <a:srgbClr val="000000"/>
              </a:solidFill>
              <a:effectLst/>
              <a:latin typeface="Times New Roman" panose="02020603050405020304" pitchFamily="18" charset="0"/>
              <a:ea typeface="Times New Roman" panose="02020603050405020304" pitchFamily="18" charset="0"/>
            </a:endParaRPr>
          </a:p>
          <a:p>
            <a:pPr marL="342900" marR="0" lvl="0" indent="-342900" latinLnBrk="1">
              <a:lnSpc>
                <a:spcPct val="115000"/>
              </a:lnSpc>
              <a:spcBef>
                <a:spcPts val="0"/>
              </a:spcBef>
              <a:spcAft>
                <a:spcPts val="0"/>
              </a:spcAft>
              <a:buFont typeface="+mj-lt"/>
              <a:buAutoNum type="arabicPeriod" startAt="3"/>
            </a:pPr>
            <a:endParaRPr lang="en-US" sz="2400" b="1" kern="1200" dirty="0">
              <a:solidFill>
                <a:srgbClr val="000000"/>
              </a:solidFill>
              <a:effectLst/>
              <a:latin typeface="Times New Roman" panose="02020603050405020304" pitchFamily="18" charset="0"/>
              <a:ea typeface="Times New Roman" panose="02020603050405020304" pitchFamily="18" charset="0"/>
            </a:endParaRPr>
          </a:p>
          <a:p>
            <a:pPr marR="0" lvl="0" latinLnBrk="1">
              <a:lnSpc>
                <a:spcPct val="115000"/>
              </a:lnSpc>
              <a:spcBef>
                <a:spcPts val="0"/>
              </a:spcBef>
              <a:spcAft>
                <a:spcPts val="0"/>
              </a:spcAft>
            </a:pPr>
            <a:endParaRPr lang="en-US" sz="800" b="1" dirty="0">
              <a:solidFill>
                <a:srgbClr val="000000"/>
              </a:solidFill>
              <a:latin typeface="Times New Roman" panose="02020603050405020304" pitchFamily="18" charset="0"/>
              <a:ea typeface="Times New Roman" panose="02020603050405020304" pitchFamily="18" charset="0"/>
            </a:endParaRPr>
          </a:p>
          <a:p>
            <a:pPr latinLnBrk="1">
              <a:lnSpc>
                <a:spcPct val="115000"/>
              </a:lnSpc>
            </a:pPr>
            <a:r>
              <a:rPr lang="vi-VN" altLang="en-US" sz="2400" b="1" dirty="0">
                <a:effectLst/>
                <a:latin typeface="Times New Roman" panose="02020603050405020304" pitchFamily="18" charset="0"/>
                <a:ea typeface="Times New Roman" panose="02020603050405020304" pitchFamily="18" charset="0"/>
                <a:sym typeface="+mn-ea"/>
              </a:rPr>
              <a:t>3.</a:t>
            </a:r>
            <a:r>
              <a:rPr lang="en-US" sz="2400" b="1" dirty="0">
                <a:effectLst/>
                <a:latin typeface="Times New Roman" panose="02020603050405020304" pitchFamily="18" charset="0"/>
                <a:ea typeface="Times New Roman" panose="02020603050405020304" pitchFamily="18" charset="0"/>
                <a:sym typeface="+mn-ea"/>
              </a:rPr>
              <a:t> </a:t>
            </a:r>
            <a:r>
              <a:rPr lang="en-US" sz="2400" dirty="0">
                <a:solidFill>
                  <a:srgbClr val="000000"/>
                </a:solidFill>
                <a:effectLst/>
                <a:latin typeface="Times New Roman" panose="02020603050405020304" pitchFamily="18" charset="0"/>
                <a:ea typeface="Times New Roman" panose="02020603050405020304" pitchFamily="18" charset="0"/>
                <a:sym typeface="+mn-ea"/>
              </a:rPr>
              <a:t>- </a:t>
            </a:r>
            <a:r>
              <a:rPr lang="en-US" sz="2400" b="1" dirty="0" err="1">
                <a:solidFill>
                  <a:srgbClr val="000000"/>
                </a:solidFill>
                <a:effectLst/>
                <a:latin typeface="Times New Roman" panose="02020603050405020304" pitchFamily="18" charset="0"/>
                <a:ea typeface="Times New Roman" panose="02020603050405020304" pitchFamily="18" charset="0"/>
                <a:sym typeface="+mn-ea"/>
              </a:rPr>
              <a:t>Nêu</a:t>
            </a:r>
            <a:r>
              <a:rPr lang="en-US" sz="2400" b="1" dirty="0">
                <a:solidFill>
                  <a:srgbClr val="000000"/>
                </a:solidFill>
                <a:effectLst/>
                <a:latin typeface="Times New Roman" panose="02020603050405020304" pitchFamily="18" charset="0"/>
                <a:ea typeface="Times New Roman" panose="02020603050405020304" pitchFamily="18" charset="0"/>
                <a:sym typeface="+mn-ea"/>
              </a:rPr>
              <a:t> </a:t>
            </a:r>
            <a:r>
              <a:rPr lang="en-US" sz="2400" b="1" dirty="0" err="1">
                <a:solidFill>
                  <a:srgbClr val="000000"/>
                </a:solidFill>
                <a:effectLst/>
                <a:latin typeface="Times New Roman" panose="02020603050405020304" pitchFamily="18" charset="0"/>
                <a:ea typeface="Times New Roman" panose="02020603050405020304" pitchFamily="18" charset="0"/>
                <a:sym typeface="+mn-ea"/>
              </a:rPr>
              <a:t>tên</a:t>
            </a:r>
            <a:r>
              <a:rPr lang="en-US" sz="2400" b="1" dirty="0">
                <a:solidFill>
                  <a:srgbClr val="000000"/>
                </a:solidFill>
                <a:effectLst/>
                <a:latin typeface="Times New Roman" panose="02020603050405020304" pitchFamily="18" charset="0"/>
                <a:ea typeface="Times New Roman" panose="02020603050405020304" pitchFamily="18" charset="0"/>
                <a:sym typeface="+mn-ea"/>
              </a:rPr>
              <a:t> </a:t>
            </a:r>
            <a:r>
              <a:rPr lang="en-US" sz="2400" b="1" dirty="0" err="1">
                <a:solidFill>
                  <a:srgbClr val="000000"/>
                </a:solidFill>
                <a:effectLst/>
                <a:latin typeface="Times New Roman" panose="02020603050405020304" pitchFamily="18" charset="0"/>
                <a:ea typeface="Times New Roman" panose="02020603050405020304" pitchFamily="18" charset="0"/>
                <a:sym typeface="+mn-ea"/>
              </a:rPr>
              <a:t>các</a:t>
            </a:r>
            <a:r>
              <a:rPr lang="en-US" sz="2400" b="1" dirty="0">
                <a:solidFill>
                  <a:srgbClr val="000000"/>
                </a:solidFill>
                <a:effectLst/>
                <a:latin typeface="Times New Roman" panose="02020603050405020304" pitchFamily="18" charset="0"/>
                <a:ea typeface="Times New Roman" panose="02020603050405020304" pitchFamily="18" charset="0"/>
                <a:sym typeface="+mn-ea"/>
              </a:rPr>
              <a:t> </a:t>
            </a:r>
            <a:r>
              <a:rPr lang="en-US" sz="2400" b="1" dirty="0" err="1">
                <a:solidFill>
                  <a:srgbClr val="000000"/>
                </a:solidFill>
                <a:effectLst/>
                <a:latin typeface="Times New Roman" panose="02020603050405020304" pitchFamily="18" charset="0"/>
                <a:ea typeface="Times New Roman" panose="02020603050405020304" pitchFamily="18" charset="0"/>
                <a:sym typeface="+mn-ea"/>
              </a:rPr>
              <a:t>chất</a:t>
            </a:r>
            <a:r>
              <a:rPr lang="en-US" sz="2400" b="1" dirty="0">
                <a:solidFill>
                  <a:srgbClr val="000000"/>
                </a:solidFill>
                <a:effectLst/>
                <a:latin typeface="Times New Roman" panose="02020603050405020304" pitchFamily="18" charset="0"/>
                <a:ea typeface="Times New Roman" panose="02020603050405020304" pitchFamily="18" charset="0"/>
                <a:sym typeface="+mn-ea"/>
              </a:rPr>
              <a:t> </a:t>
            </a:r>
            <a:r>
              <a:rPr lang="en-US" sz="2400" b="1" dirty="0" err="1">
                <a:solidFill>
                  <a:srgbClr val="000000"/>
                </a:solidFill>
                <a:effectLst/>
                <a:latin typeface="Times New Roman" panose="02020603050405020304" pitchFamily="18" charset="0"/>
                <a:ea typeface="Times New Roman" panose="02020603050405020304" pitchFamily="18" charset="0"/>
                <a:sym typeface="+mn-ea"/>
              </a:rPr>
              <a:t>tham</a:t>
            </a:r>
            <a:r>
              <a:rPr lang="en-US" sz="2400" b="1" dirty="0">
                <a:solidFill>
                  <a:srgbClr val="000000"/>
                </a:solidFill>
                <a:effectLst/>
                <a:latin typeface="Times New Roman" panose="02020603050405020304" pitchFamily="18" charset="0"/>
                <a:ea typeface="Times New Roman" panose="02020603050405020304" pitchFamily="18" charset="0"/>
                <a:sym typeface="+mn-ea"/>
              </a:rPr>
              <a:t> </a:t>
            </a:r>
            <a:r>
              <a:rPr lang="en-US" sz="2400" b="1" dirty="0" err="1">
                <a:solidFill>
                  <a:srgbClr val="000000"/>
                </a:solidFill>
                <a:effectLst/>
                <a:latin typeface="Times New Roman" panose="02020603050405020304" pitchFamily="18" charset="0"/>
                <a:ea typeface="Times New Roman" panose="02020603050405020304" pitchFamily="18" charset="0"/>
                <a:sym typeface="+mn-ea"/>
              </a:rPr>
              <a:t>gia</a:t>
            </a:r>
            <a:r>
              <a:rPr lang="en-US" sz="2400" b="1" dirty="0">
                <a:solidFill>
                  <a:srgbClr val="000000"/>
                </a:solidFill>
                <a:effectLst/>
                <a:latin typeface="Times New Roman" panose="02020603050405020304" pitchFamily="18" charset="0"/>
                <a:ea typeface="Times New Roman" panose="02020603050405020304" pitchFamily="18" charset="0"/>
                <a:sym typeface="+mn-ea"/>
              </a:rPr>
              <a:t>, </a:t>
            </a:r>
            <a:r>
              <a:rPr lang="en-US" sz="2400" b="1" dirty="0" err="1">
                <a:solidFill>
                  <a:srgbClr val="000000"/>
                </a:solidFill>
                <a:effectLst/>
                <a:latin typeface="Times New Roman" panose="02020603050405020304" pitchFamily="18" charset="0"/>
                <a:ea typeface="Times New Roman" panose="02020603050405020304" pitchFamily="18" charset="0"/>
                <a:sym typeface="+mn-ea"/>
              </a:rPr>
              <a:t>các</a:t>
            </a:r>
            <a:r>
              <a:rPr lang="en-US" sz="2400" b="1" dirty="0">
                <a:solidFill>
                  <a:srgbClr val="000000"/>
                </a:solidFill>
                <a:effectLst/>
                <a:latin typeface="Times New Roman" panose="02020603050405020304" pitchFamily="18" charset="0"/>
                <a:ea typeface="Times New Roman" panose="02020603050405020304" pitchFamily="18" charset="0"/>
                <a:sym typeface="+mn-ea"/>
              </a:rPr>
              <a:t> </a:t>
            </a:r>
            <a:r>
              <a:rPr lang="en-US" sz="2400" b="1" dirty="0" err="1">
                <a:solidFill>
                  <a:srgbClr val="000000"/>
                </a:solidFill>
                <a:effectLst/>
                <a:latin typeface="Times New Roman" panose="02020603050405020304" pitchFamily="18" charset="0"/>
                <a:ea typeface="Times New Roman" panose="02020603050405020304" pitchFamily="18" charset="0"/>
                <a:sym typeface="+mn-ea"/>
              </a:rPr>
              <a:t>chất</a:t>
            </a:r>
            <a:r>
              <a:rPr lang="en-US" sz="2400" b="1" dirty="0">
                <a:solidFill>
                  <a:srgbClr val="000000"/>
                </a:solidFill>
                <a:effectLst/>
                <a:latin typeface="Times New Roman" panose="02020603050405020304" pitchFamily="18" charset="0"/>
                <a:ea typeface="Times New Roman" panose="02020603050405020304" pitchFamily="18" charset="0"/>
                <a:sym typeface="+mn-ea"/>
              </a:rPr>
              <a:t> </a:t>
            </a:r>
            <a:r>
              <a:rPr lang="en-US" sz="2400" b="1" dirty="0" err="1">
                <a:solidFill>
                  <a:srgbClr val="000000"/>
                </a:solidFill>
                <a:effectLst/>
                <a:latin typeface="Times New Roman" panose="02020603050405020304" pitchFamily="18" charset="0"/>
                <a:ea typeface="Times New Roman" panose="02020603050405020304" pitchFamily="18" charset="0"/>
                <a:sym typeface="+mn-ea"/>
              </a:rPr>
              <a:t>sản</a:t>
            </a:r>
            <a:r>
              <a:rPr lang="en-US" sz="2400" b="1" dirty="0">
                <a:solidFill>
                  <a:srgbClr val="000000"/>
                </a:solidFill>
                <a:effectLst/>
                <a:latin typeface="Times New Roman" panose="02020603050405020304" pitchFamily="18" charset="0"/>
                <a:ea typeface="Times New Roman" panose="02020603050405020304" pitchFamily="18" charset="0"/>
                <a:sym typeface="+mn-ea"/>
              </a:rPr>
              <a:t> </a:t>
            </a:r>
            <a:r>
              <a:rPr lang="en-US" sz="2400" b="1" dirty="0" err="1">
                <a:solidFill>
                  <a:srgbClr val="000000"/>
                </a:solidFill>
                <a:effectLst/>
                <a:latin typeface="Times New Roman" panose="02020603050405020304" pitchFamily="18" charset="0"/>
                <a:ea typeface="Times New Roman" panose="02020603050405020304" pitchFamily="18" charset="0"/>
                <a:sym typeface="+mn-ea"/>
              </a:rPr>
              <a:t>phẩm</a:t>
            </a:r>
            <a:r>
              <a:rPr lang="en-US" sz="2400" b="1" dirty="0">
                <a:solidFill>
                  <a:srgbClr val="000000"/>
                </a:solidFill>
                <a:effectLst/>
                <a:latin typeface="Times New Roman" panose="02020603050405020304" pitchFamily="18" charset="0"/>
                <a:ea typeface="Times New Roman" panose="02020603050405020304" pitchFamily="18" charset="0"/>
                <a:sym typeface="+mn-ea"/>
              </a:rPr>
              <a:t> </a:t>
            </a:r>
            <a:r>
              <a:rPr lang="en-US" sz="2400" b="1" dirty="0" err="1">
                <a:solidFill>
                  <a:srgbClr val="000000"/>
                </a:solidFill>
                <a:effectLst/>
                <a:latin typeface="Times New Roman" panose="02020603050405020304" pitchFamily="18" charset="0"/>
                <a:ea typeface="Times New Roman" panose="02020603050405020304" pitchFamily="18" charset="0"/>
                <a:sym typeface="+mn-ea"/>
              </a:rPr>
              <a:t>của</a:t>
            </a:r>
            <a:r>
              <a:rPr lang="en-US" sz="2400" b="1" dirty="0">
                <a:solidFill>
                  <a:srgbClr val="000000"/>
                </a:solidFill>
                <a:effectLst/>
                <a:latin typeface="Times New Roman" panose="02020603050405020304" pitchFamily="18" charset="0"/>
                <a:ea typeface="Times New Roman" panose="02020603050405020304" pitchFamily="18" charset="0"/>
                <a:sym typeface="+mn-ea"/>
              </a:rPr>
              <a:t> </a:t>
            </a:r>
            <a:r>
              <a:rPr lang="en-US" sz="2400" b="1" dirty="0" err="1">
                <a:solidFill>
                  <a:srgbClr val="000000"/>
                </a:solidFill>
                <a:effectLst/>
                <a:latin typeface="Times New Roman" panose="02020603050405020304" pitchFamily="18" charset="0"/>
                <a:ea typeface="Times New Roman" panose="02020603050405020304" pitchFamily="18" charset="0"/>
                <a:sym typeface="+mn-ea"/>
              </a:rPr>
              <a:t>thí</a:t>
            </a:r>
            <a:r>
              <a:rPr lang="en-US" sz="2400" b="1" dirty="0">
                <a:solidFill>
                  <a:srgbClr val="000000"/>
                </a:solidFill>
                <a:effectLst/>
                <a:latin typeface="Times New Roman" panose="02020603050405020304" pitchFamily="18" charset="0"/>
                <a:ea typeface="Times New Roman" panose="02020603050405020304" pitchFamily="18" charset="0"/>
                <a:sym typeface="+mn-ea"/>
              </a:rPr>
              <a:t> </a:t>
            </a:r>
            <a:r>
              <a:rPr lang="en-US" sz="2400" b="1" dirty="0" err="1">
                <a:solidFill>
                  <a:srgbClr val="000000"/>
                </a:solidFill>
                <a:effectLst/>
                <a:latin typeface="Times New Roman" panose="02020603050405020304" pitchFamily="18" charset="0"/>
                <a:ea typeface="Times New Roman" panose="02020603050405020304" pitchFamily="18" charset="0"/>
                <a:sym typeface="+mn-ea"/>
              </a:rPr>
              <a:t>nghiệm</a:t>
            </a:r>
            <a:r>
              <a:rPr lang="en-US" sz="2400" b="1" dirty="0">
                <a:solidFill>
                  <a:srgbClr val="000000"/>
                </a:solidFill>
                <a:effectLst/>
                <a:latin typeface="Times New Roman" panose="02020603050405020304" pitchFamily="18" charset="0"/>
                <a:ea typeface="Times New Roman" panose="02020603050405020304" pitchFamily="18" charset="0"/>
                <a:sym typeface="+mn-ea"/>
              </a:rPr>
              <a:t>?</a:t>
            </a:r>
            <a:endParaRPr lang="en-US" sz="2400" dirty="0">
              <a:effectLst/>
              <a:latin typeface="Times New Roman" panose="02020603050405020304" pitchFamily="18" charset="0"/>
              <a:ea typeface="Times New Roman" panose="02020603050405020304" pitchFamily="18" charset="0"/>
            </a:endParaRPr>
          </a:p>
          <a:p>
            <a:pPr latinLnBrk="1">
              <a:lnSpc>
                <a:spcPct val="115000"/>
              </a:lnSpc>
            </a:pPr>
            <a:endParaRPr lang="en-US" sz="2400" b="1" kern="1200" dirty="0">
              <a:solidFill>
                <a:srgbClr val="000000"/>
              </a:solidFill>
              <a:effectLst/>
              <a:latin typeface="Times New Roman" panose="02020603050405020304" pitchFamily="18" charset="0"/>
              <a:ea typeface="Times New Roman" panose="02020603050405020304" pitchFamily="18" charset="0"/>
            </a:endParaRPr>
          </a:p>
          <a:p>
            <a:pPr latinLnBrk="1">
              <a:lnSpc>
                <a:spcPct val="115000"/>
              </a:lnSpc>
            </a:pPr>
            <a:endParaRPr lang="en-US" sz="2400" b="1" kern="1200" dirty="0">
              <a:solidFill>
                <a:srgbClr val="000000"/>
              </a:solidFill>
              <a:effectLst/>
              <a:latin typeface="Times New Roman" panose="02020603050405020304" pitchFamily="18" charset="0"/>
              <a:ea typeface="Times New Roman" panose="02020603050405020304" pitchFamily="18" charset="0"/>
            </a:endParaRPr>
          </a:p>
          <a:p>
            <a:pPr latinLnBrk="1">
              <a:lnSpc>
                <a:spcPct val="115000"/>
              </a:lnSpc>
            </a:pPr>
            <a:r>
              <a:rPr lang="vi-VN" altLang="en-US" sz="2400" b="1" dirty="0" err="1">
                <a:effectLst/>
                <a:latin typeface="Times New Roman" panose="02020603050405020304" pitchFamily="18" charset="0"/>
                <a:ea typeface="Times New Roman" panose="02020603050405020304" pitchFamily="18" charset="0"/>
                <a:sym typeface="+mn-ea"/>
              </a:rPr>
              <a:t>4. </a:t>
            </a:r>
            <a:r>
              <a:rPr lang="en-US" sz="2400" b="1" dirty="0" err="1">
                <a:effectLst/>
                <a:latin typeface="Times New Roman" panose="02020603050405020304" pitchFamily="18" charset="0"/>
                <a:ea typeface="Times New Roman" panose="02020603050405020304" pitchFamily="18" charset="0"/>
                <a:sym typeface="+mn-ea"/>
              </a:rPr>
              <a:t>Nhận</a:t>
            </a:r>
            <a:r>
              <a:rPr lang="en-US" sz="2400" b="1" dirty="0">
                <a:effectLst/>
                <a:latin typeface="Times New Roman" panose="02020603050405020304" pitchFamily="18" charset="0"/>
                <a:ea typeface="Times New Roman" panose="02020603050405020304" pitchFamily="18" charset="0"/>
                <a:sym typeface="+mn-ea"/>
              </a:rPr>
              <a:t> </a:t>
            </a:r>
            <a:r>
              <a:rPr lang="en-US" sz="2400" b="1" dirty="0" err="1">
                <a:effectLst/>
                <a:latin typeface="Times New Roman" panose="02020603050405020304" pitchFamily="18" charset="0"/>
                <a:ea typeface="Times New Roman" panose="02020603050405020304" pitchFamily="18" charset="0"/>
                <a:sym typeface="+mn-ea"/>
              </a:rPr>
              <a:t>xét</a:t>
            </a:r>
            <a:r>
              <a:rPr lang="en-US" sz="2400" b="1" dirty="0">
                <a:effectLst/>
                <a:latin typeface="Times New Roman" panose="02020603050405020304" pitchFamily="18" charset="0"/>
                <a:ea typeface="Times New Roman" panose="02020603050405020304" pitchFamily="18" charset="0"/>
                <a:sym typeface="+mn-ea"/>
              </a:rPr>
              <a:t> </a:t>
            </a:r>
            <a:r>
              <a:rPr lang="vi-VN" altLang="en-US" sz="2400" b="1" dirty="0" err="1">
                <a:effectLst/>
                <a:latin typeface="Times New Roman" panose="02020603050405020304" pitchFamily="18" charset="0"/>
                <a:ea typeface="Times New Roman" panose="02020603050405020304" pitchFamily="18" charset="0"/>
                <a:sym typeface="+mn-ea"/>
              </a:rPr>
              <a:t>giá trị của cân trước và sau phản ứng</a:t>
            </a:r>
            <a:r>
              <a:rPr lang="en-US" sz="2400" b="1" dirty="0">
                <a:effectLst/>
                <a:latin typeface="Times New Roman" panose="02020603050405020304" pitchFamily="18" charset="0"/>
                <a:ea typeface="Times New Roman" panose="02020603050405020304" pitchFamily="18" charset="0"/>
                <a:sym typeface="+mn-ea"/>
              </a:rPr>
              <a:t>?</a:t>
            </a:r>
            <a:endParaRPr lang="en-US" sz="2400" b="1" kern="1200" dirty="0">
              <a:solidFill>
                <a:schemeClr val="tx1"/>
              </a:solidFill>
              <a:effectLst/>
              <a:latin typeface="Times New Roman" panose="02020603050405020304" pitchFamily="18" charset="0"/>
              <a:ea typeface="Times New Roman" panose="02020603050405020304" pitchFamily="18" charset="0"/>
            </a:endParaRPr>
          </a:p>
          <a:p>
            <a:pPr latinLnBrk="1">
              <a:lnSpc>
                <a:spcPct val="115000"/>
              </a:lnSpc>
            </a:pPr>
            <a:endParaRPr lang="en-US" sz="2400" b="1" kern="1200" dirty="0">
              <a:solidFill>
                <a:srgbClr val="000000"/>
              </a:solidFill>
              <a:effectLst/>
              <a:latin typeface="Times New Roman" panose="02020603050405020304" pitchFamily="18" charset="0"/>
              <a:ea typeface="Times New Roman" panose="02020603050405020304" pitchFamily="18" charset="0"/>
            </a:endParaRPr>
          </a:p>
          <a:p>
            <a:pPr latinLnBrk="1">
              <a:lnSpc>
                <a:spcPct val="115000"/>
              </a:lnSpc>
            </a:pPr>
            <a:r>
              <a:rPr lang="vi-VN" altLang="en-US" sz="2400" b="1" kern="1200" dirty="0">
                <a:solidFill>
                  <a:srgbClr val="000000"/>
                </a:solidFill>
                <a:effectLst/>
                <a:latin typeface="Times New Roman" panose="02020603050405020304" pitchFamily="18" charset="0"/>
                <a:ea typeface="Times New Roman" panose="02020603050405020304" pitchFamily="18" charset="0"/>
              </a:rPr>
              <a:t>5.</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Có</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nhận</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xét</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gì</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về</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khối</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lượng</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của</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các</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chất</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tham</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gia</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và</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khối</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lượng</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của</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các</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chất</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sản</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phẩm</a:t>
            </a:r>
            <a:r>
              <a:rPr lang="en-US" sz="2400" b="1" kern="12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342900" marR="0" lvl="0" indent="-342900" latinLnBrk="1">
              <a:lnSpc>
                <a:spcPct val="115000"/>
              </a:lnSpc>
              <a:spcBef>
                <a:spcPts val="0"/>
              </a:spcBef>
              <a:spcAft>
                <a:spcPts val="0"/>
              </a:spcAft>
              <a:buFont typeface="+mj-lt"/>
              <a:buAutoNum type="arabicPeriod" startAt="3"/>
            </a:pPr>
            <a:endParaRPr lang="en-US" sz="2400" dirty="0">
              <a:effectLst/>
              <a:latin typeface="Times New Roman" panose="02020603050405020304" pitchFamily="18" charset="0"/>
              <a:ea typeface="Times New Roman" panose="02020603050405020304" pitchFamily="18" charset="0"/>
            </a:endParaRPr>
          </a:p>
          <a:p>
            <a:pPr algn="just">
              <a:lnSpc>
                <a:spcPct val="115000"/>
              </a:lnSpc>
            </a:pPr>
            <a:r>
              <a:rPr lang="en-US" sz="2400" b="1" dirty="0">
                <a:solidFill>
                  <a:srgbClr val="000000"/>
                </a:solidFill>
                <a:latin typeface="Times New Roman" panose="02020603050405020304" pitchFamily="18" charset="0"/>
                <a:ea typeface="Times New Roman" panose="02020603050405020304" pitchFamily="18" charset="0"/>
              </a:rPr>
              <a:t>            </a:t>
            </a:r>
            <a:endParaRPr lang="en-US" sz="2400" b="1" dirty="0">
              <a:effectLst/>
              <a:latin typeface="Times New Roman" panose="02020603050405020304" pitchFamily="18" charset="0"/>
              <a:ea typeface="Times New Roman" panose="02020603050405020304" pitchFamily="18" charset="0"/>
            </a:endParaRPr>
          </a:p>
        </p:txBody>
      </p:sp>
      <p:sp>
        <p:nvSpPr>
          <p:cNvPr id="32" name="TextBox 31"/>
          <p:cNvSpPr txBox="1"/>
          <p:nvPr/>
        </p:nvSpPr>
        <p:spPr>
          <a:xfrm>
            <a:off x="848142" y="1346226"/>
            <a:ext cx="9607824" cy="515620"/>
          </a:xfrm>
          <a:prstGeom prst="rect">
            <a:avLst/>
          </a:prstGeom>
          <a:noFill/>
        </p:spPr>
        <p:txBody>
          <a:bodyPr wrap="square">
            <a:spAutoFit/>
          </a:bodyPr>
          <a:lstStyle/>
          <a:p>
            <a:pPr marL="457200" marR="0" latinLnBrk="1">
              <a:lnSpc>
                <a:spcPct val="115000"/>
              </a:lnSpc>
              <a:spcBef>
                <a:spcPts val="0"/>
              </a:spcBef>
              <a:spcAft>
                <a:spcPts val="0"/>
              </a:spcAft>
            </a:pPr>
            <a:r>
              <a:rPr lang="en-US" sz="2400" kern="1200" dirty="0" err="1">
                <a:solidFill>
                  <a:srgbClr val="C00000"/>
                </a:solidFill>
                <a:effectLst/>
                <a:latin typeface="Times New Roman" panose="02020603050405020304" pitchFamily="18" charset="0"/>
                <a:ea typeface="Times New Roman" panose="02020603050405020304" pitchFamily="18" charset="0"/>
              </a:rPr>
              <a:t>Có</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Hiện</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tượng</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xuất</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hiện</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chất</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vi-VN" altLang="en-US" sz="2400" kern="1200" dirty="0" err="1">
                <a:solidFill>
                  <a:srgbClr val="C00000"/>
                </a:solidFill>
                <a:effectLst/>
                <a:latin typeface="Times New Roman" panose="02020603050405020304" pitchFamily="18" charset="0"/>
                <a:ea typeface="Times New Roman" panose="02020603050405020304" pitchFamily="18" charset="0"/>
              </a:rPr>
              <a:t>khí</a:t>
            </a:r>
            <a:endParaRPr lang="vi-VN" altLang="en-US" sz="2400" kern="1200" dirty="0" err="1">
              <a:solidFill>
                <a:srgbClr val="C00000"/>
              </a:solidFill>
              <a:effectLst/>
              <a:latin typeface="Times New Roman" panose="02020603050405020304" pitchFamily="18" charset="0"/>
              <a:ea typeface="Times New Roman" panose="02020603050405020304" pitchFamily="18" charset="0"/>
            </a:endParaRPr>
          </a:p>
        </p:txBody>
      </p:sp>
      <p:sp>
        <p:nvSpPr>
          <p:cNvPr id="34" name="TextBox 33"/>
          <p:cNvSpPr txBox="1"/>
          <p:nvPr/>
        </p:nvSpPr>
        <p:spPr>
          <a:xfrm>
            <a:off x="415317" y="3404563"/>
            <a:ext cx="11362315" cy="939800"/>
          </a:xfrm>
          <a:prstGeom prst="rect">
            <a:avLst/>
          </a:prstGeom>
          <a:noFill/>
        </p:spPr>
        <p:txBody>
          <a:bodyPr wrap="square">
            <a:spAutoFit/>
          </a:bodyPr>
          <a:lstStyle/>
          <a:p>
            <a:pPr marL="0" marR="0" latinLnBrk="1">
              <a:lnSpc>
                <a:spcPct val="115000"/>
              </a:lnSpc>
              <a:spcBef>
                <a:spcPts val="0"/>
              </a:spcBef>
              <a:spcAft>
                <a:spcPts val="0"/>
              </a:spcAft>
            </a:pPr>
            <a:r>
              <a:rPr lang="en-US" sz="2400" kern="1200" dirty="0" err="1">
                <a:solidFill>
                  <a:srgbClr val="C00000"/>
                </a:solidFill>
                <a:effectLst/>
                <a:latin typeface="Times New Roman" panose="02020603050405020304" pitchFamily="18" charset="0"/>
                <a:ea typeface="Times New Roman" panose="02020603050405020304" pitchFamily="18" charset="0"/>
              </a:rPr>
              <a:t>Các</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chất</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tham</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gia</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dirty="0">
                <a:solidFill>
                  <a:schemeClr val="dk1"/>
                </a:solidFill>
                <a:latin typeface="Times New Roman" panose="02020603050405020304" pitchFamily="18" charset="0"/>
                <a:cs typeface="Times New Roman" panose="02020603050405020304" pitchFamily="18" charset="0"/>
                <a:sym typeface="+mn-ea"/>
              </a:rPr>
              <a:t>Sodium</a:t>
            </a:r>
            <a:r>
              <a:rPr lang="vi-VN" altLang="en-US" sz="2400" dirty="0">
                <a:solidFill>
                  <a:schemeClr val="dk1"/>
                </a:solidFill>
                <a:latin typeface="Times New Roman" panose="02020603050405020304" pitchFamily="18" charset="0"/>
                <a:cs typeface="Times New Roman" panose="02020603050405020304" pitchFamily="18" charset="0"/>
                <a:sym typeface="+mn-ea"/>
              </a:rPr>
              <a:t> </a:t>
            </a:r>
            <a:r>
              <a:rPr lang="en-US" sz="2400" dirty="0" err="1">
                <a:latin typeface="Times New Roman" panose="02020603050405020304" pitchFamily="18" charset="0"/>
                <a:cs typeface="Times New Roman" panose="02020603050405020304" pitchFamily="18" charset="0"/>
                <a:sym typeface="+mn-ea"/>
              </a:rPr>
              <a:t>carbonate</a:t>
            </a:r>
            <a:r>
              <a:rPr lang="en-US" sz="2400" dirty="0">
                <a:latin typeface="Times New Roman" panose="02020603050405020304" pitchFamily="18" charset="0"/>
                <a:cs typeface="Times New Roman" panose="02020603050405020304" pitchFamily="18" charset="0"/>
                <a:sym typeface="+mn-ea"/>
              </a:rPr>
              <a:t> (</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Na</a:t>
            </a:r>
            <a:r>
              <a:rPr lang="vi-VN" altLang="en-US" sz="2400" baseline="-25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2</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CO</a:t>
            </a:r>
            <a:r>
              <a:rPr lang="en-US" sz="2400" baseline="-25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3</a:t>
            </a:r>
            <a:r>
              <a:rPr lang="en-US" sz="2400" dirty="0">
                <a:latin typeface="Times New Roman" panose="02020603050405020304" pitchFamily="18" charset="0"/>
                <a:cs typeface="Times New Roman" panose="02020603050405020304" pitchFamily="18" charset="0"/>
                <a:sym typeface="+mn-ea"/>
              </a:rPr>
              <a:t>)</a:t>
            </a:r>
            <a:r>
              <a:rPr lang="vi-VN" altLang="en-US" sz="2400" dirty="0">
                <a:latin typeface="Times New Roman" panose="02020603050405020304" pitchFamily="18" charset="0"/>
                <a:cs typeface="Times New Roman" panose="02020603050405020304" pitchFamily="18" charset="0"/>
                <a:sym typeface="+mn-ea"/>
              </a:rPr>
              <a:t> và giấm ăn</a:t>
            </a:r>
            <a:endParaRPr lang="en-US" sz="2400" dirty="0">
              <a:solidFill>
                <a:srgbClr val="C00000"/>
              </a:solidFill>
              <a:effectLst/>
              <a:latin typeface="Times New Roman" panose="02020603050405020304" pitchFamily="18" charset="0"/>
              <a:ea typeface="Times New Roman" panose="02020603050405020304" pitchFamily="18" charset="0"/>
            </a:endParaRPr>
          </a:p>
          <a:p>
            <a:pPr marL="0" marR="0" latinLnBrk="1">
              <a:lnSpc>
                <a:spcPct val="115000"/>
              </a:lnSpc>
              <a:spcBef>
                <a:spcPts val="0"/>
              </a:spcBef>
              <a:spcAft>
                <a:spcPts val="0"/>
              </a:spcAft>
            </a:pPr>
            <a:r>
              <a:rPr lang="en-US" sz="2400" kern="1200" dirty="0" err="1">
                <a:solidFill>
                  <a:srgbClr val="C00000"/>
                </a:solidFill>
                <a:effectLst/>
                <a:latin typeface="Times New Roman" panose="02020603050405020304" pitchFamily="18" charset="0"/>
                <a:ea typeface="Times New Roman" panose="02020603050405020304" pitchFamily="18" charset="0"/>
              </a:rPr>
              <a:t>Các</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chất</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sản</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phẩm</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dirty="0">
                <a:solidFill>
                  <a:schemeClr val="dk1"/>
                </a:solidFill>
                <a:latin typeface="Times New Roman" panose="02020603050405020304" pitchFamily="18" charset="0"/>
                <a:cs typeface="Times New Roman" panose="02020603050405020304" pitchFamily="18" charset="0"/>
                <a:sym typeface="+mn-ea"/>
              </a:rPr>
              <a:t>Sodium acetate </a:t>
            </a:r>
            <a:r>
              <a:rPr lang="vi-VN" altLang="en-US" sz="2400" dirty="0">
                <a:solidFill>
                  <a:schemeClr val="dk1"/>
                </a:solidFill>
                <a:latin typeface="Times New Roman" panose="02020603050405020304" pitchFamily="18" charset="0"/>
                <a:cs typeface="Times New Roman" panose="02020603050405020304" pitchFamily="18" charset="0"/>
                <a:sym typeface="+mn-ea"/>
              </a:rPr>
              <a:t>,</a:t>
            </a:r>
            <a:r>
              <a:rPr lang="en-US" sz="2400" dirty="0">
                <a:solidFill>
                  <a:schemeClr val="dk1"/>
                </a:solidFill>
                <a:latin typeface="Times New Roman" panose="02020603050405020304" pitchFamily="18" charset="0"/>
                <a:cs typeface="Times New Roman" panose="02020603050405020304" pitchFamily="18" charset="0"/>
                <a:sym typeface="+mn-ea"/>
              </a:rPr>
              <a:t> Carbon dioxide </a:t>
            </a:r>
            <a:r>
              <a:rPr lang="vi-VN" altLang="en-US" sz="2400" dirty="0">
                <a:solidFill>
                  <a:schemeClr val="dk1"/>
                </a:solidFill>
                <a:latin typeface="Times New Roman" panose="02020603050405020304" pitchFamily="18" charset="0"/>
                <a:cs typeface="Times New Roman" panose="02020603050405020304" pitchFamily="18" charset="0"/>
                <a:sym typeface="+mn-ea"/>
              </a:rPr>
              <a:t>và</a:t>
            </a:r>
            <a:r>
              <a:rPr lang="en-US" sz="2400" dirty="0">
                <a:solidFill>
                  <a:schemeClr val="dk1"/>
                </a:solidFill>
                <a:latin typeface="Times New Roman" panose="02020603050405020304" pitchFamily="18" charset="0"/>
                <a:cs typeface="Times New Roman" panose="02020603050405020304" pitchFamily="18" charset="0"/>
                <a:sym typeface="+mn-ea"/>
              </a:rPr>
              <a:t> </a:t>
            </a:r>
            <a:r>
              <a:rPr lang="en-US" sz="2400" dirty="0" err="1">
                <a:solidFill>
                  <a:schemeClr val="dk1"/>
                </a:solidFill>
                <a:latin typeface="Times New Roman" panose="02020603050405020304" pitchFamily="18" charset="0"/>
                <a:cs typeface="Times New Roman" panose="02020603050405020304" pitchFamily="18" charset="0"/>
                <a:sym typeface="+mn-ea"/>
              </a:rPr>
              <a:t>Nước</a:t>
            </a:r>
            <a:endParaRPr lang="en-US" sz="2400" dirty="0">
              <a:solidFill>
                <a:srgbClr val="C00000"/>
              </a:solidFill>
              <a:effectLst/>
              <a:latin typeface="Times New Roman" panose="02020603050405020304" pitchFamily="18" charset="0"/>
              <a:ea typeface="Times New Roman" panose="02020603050405020304" pitchFamily="18" charset="0"/>
            </a:endParaRPr>
          </a:p>
        </p:txBody>
      </p:sp>
      <p:sp>
        <p:nvSpPr>
          <p:cNvPr id="36" name="TextBox 35"/>
          <p:cNvSpPr txBox="1"/>
          <p:nvPr/>
        </p:nvSpPr>
        <p:spPr>
          <a:xfrm>
            <a:off x="550545" y="2475865"/>
            <a:ext cx="11520170" cy="531495"/>
          </a:xfrm>
          <a:prstGeom prst="rect">
            <a:avLst/>
          </a:prstGeom>
          <a:noFill/>
        </p:spPr>
        <p:txBody>
          <a:bodyPr wrap="square">
            <a:noAutofit/>
          </a:bodyPr>
          <a:lstStyle/>
          <a:p>
            <a:pPr marL="0" marR="0" latinLnBrk="1">
              <a:lnSpc>
                <a:spcPct val="115000"/>
              </a:lnSpc>
              <a:spcBef>
                <a:spcPts val="0"/>
              </a:spcBef>
              <a:spcAft>
                <a:spcPts val="0"/>
              </a:spcAft>
            </a:pPr>
            <a:r>
              <a:rPr lang="en-US" sz="2400" dirty="0">
                <a:solidFill>
                  <a:srgbClr val="FF0000"/>
                </a:solidFill>
                <a:latin typeface="Times New Roman" panose="02020603050405020304" pitchFamily="18" charset="0"/>
                <a:cs typeface="Times New Roman" panose="02020603050405020304" pitchFamily="18" charset="0"/>
                <a:sym typeface="+mn-ea"/>
              </a:rPr>
              <a:t>Sodium</a:t>
            </a:r>
            <a:r>
              <a:rPr lang="vi-VN" altLang="en-US" sz="2400" dirty="0">
                <a:solidFill>
                  <a:srgbClr val="FF0000"/>
                </a:solidFill>
                <a:latin typeface="Times New Roman" panose="02020603050405020304" pitchFamily="18" charset="0"/>
                <a:cs typeface="Times New Roman" panose="02020603050405020304" pitchFamily="18" charset="0"/>
                <a:sym typeface="+mn-ea"/>
              </a:rPr>
              <a:t> </a:t>
            </a:r>
            <a:r>
              <a:rPr lang="en-US" sz="2400" dirty="0" err="1">
                <a:solidFill>
                  <a:srgbClr val="FF0000"/>
                </a:solidFill>
                <a:latin typeface="Times New Roman" panose="02020603050405020304" pitchFamily="18" charset="0"/>
                <a:cs typeface="Times New Roman" panose="02020603050405020304" pitchFamily="18" charset="0"/>
                <a:sym typeface="+mn-ea"/>
              </a:rPr>
              <a:t>carbonate</a:t>
            </a:r>
            <a:r>
              <a:rPr lang="vi-VN" altLang="en-US" sz="2400" dirty="0" err="1">
                <a:solidFill>
                  <a:srgbClr val="FF0000"/>
                </a:solidFill>
                <a:latin typeface="Times New Roman" panose="02020603050405020304" pitchFamily="18" charset="0"/>
                <a:cs typeface="Times New Roman" panose="02020603050405020304" pitchFamily="18" charset="0"/>
                <a:sym typeface="+mn-ea"/>
              </a:rPr>
              <a:t> </a:t>
            </a:r>
            <a:r>
              <a:rPr lang="en-US" sz="2400" kern="1200" dirty="0">
                <a:solidFill>
                  <a:srgbClr val="FF0000"/>
                </a:solidFill>
                <a:effectLst/>
                <a:latin typeface="Times New Roman" panose="02020603050405020304" pitchFamily="18" charset="0"/>
                <a:ea typeface="Times New Roman" panose="02020603050405020304" pitchFamily="18" charset="0"/>
              </a:rPr>
              <a:t> +  </a:t>
            </a:r>
            <a:r>
              <a:rPr lang="vi-VN" altLang="en-US" sz="2400" kern="1200" dirty="0">
                <a:solidFill>
                  <a:srgbClr val="FF0000"/>
                </a:solidFill>
                <a:effectLst/>
                <a:latin typeface="Times New Roman" panose="02020603050405020304" pitchFamily="18" charset="0"/>
                <a:ea typeface="Times New Roman" panose="02020603050405020304" pitchFamily="18" charset="0"/>
              </a:rPr>
              <a:t>acetic acid</a:t>
            </a:r>
            <a:r>
              <a:rPr lang="en-US" sz="2400" kern="1200" dirty="0">
                <a:solidFill>
                  <a:srgbClr val="FF0000"/>
                </a:solidFill>
                <a:effectLst/>
                <a:latin typeface="Times New Roman" panose="02020603050405020304" pitchFamily="18" charset="0"/>
                <a:ea typeface="Times New Roman" panose="02020603050405020304" pitchFamily="18" charset="0"/>
              </a:rPr>
              <a:t> → </a:t>
            </a:r>
            <a:r>
              <a:rPr lang="en-US" sz="2400" dirty="0">
                <a:solidFill>
                  <a:srgbClr val="FF0000"/>
                </a:solidFill>
                <a:latin typeface="Times New Roman" panose="02020603050405020304" pitchFamily="18" charset="0"/>
                <a:cs typeface="Times New Roman" panose="02020603050405020304" pitchFamily="18" charset="0"/>
                <a:sym typeface="+mn-ea"/>
              </a:rPr>
              <a:t>Sodium acetate </a:t>
            </a:r>
            <a:r>
              <a:rPr lang="vi-VN" altLang="en-US" sz="2400" dirty="0">
                <a:solidFill>
                  <a:srgbClr val="FF0000"/>
                </a:solidFill>
                <a:latin typeface="Times New Roman" panose="02020603050405020304" pitchFamily="18" charset="0"/>
                <a:cs typeface="Times New Roman" panose="02020603050405020304" pitchFamily="18" charset="0"/>
                <a:sym typeface="+mn-ea"/>
              </a:rPr>
              <a:t>+</a:t>
            </a:r>
            <a:r>
              <a:rPr lang="en-US" sz="2400" dirty="0">
                <a:solidFill>
                  <a:srgbClr val="FF0000"/>
                </a:solidFill>
                <a:latin typeface="Times New Roman" panose="02020603050405020304" pitchFamily="18" charset="0"/>
                <a:cs typeface="Times New Roman" panose="02020603050405020304" pitchFamily="18" charset="0"/>
                <a:sym typeface="+mn-ea"/>
              </a:rPr>
              <a:t> Carbon dioxide </a:t>
            </a:r>
            <a:r>
              <a:rPr lang="vi-VN" altLang="en-US" sz="2400" dirty="0">
                <a:solidFill>
                  <a:srgbClr val="FF0000"/>
                </a:solidFill>
                <a:latin typeface="Times New Roman" panose="02020603050405020304" pitchFamily="18" charset="0"/>
                <a:cs typeface="Times New Roman" panose="02020603050405020304" pitchFamily="18" charset="0"/>
                <a:sym typeface="+mn-ea"/>
              </a:rPr>
              <a:t>+</a:t>
            </a:r>
            <a:r>
              <a:rPr lang="en-US" sz="2400" dirty="0">
                <a:solidFill>
                  <a:srgbClr val="FF0000"/>
                </a:solidFill>
                <a:latin typeface="Times New Roman" panose="02020603050405020304" pitchFamily="18" charset="0"/>
                <a:cs typeface="Times New Roman" panose="02020603050405020304" pitchFamily="18" charset="0"/>
                <a:sym typeface="+mn-ea"/>
              </a:rPr>
              <a:t> </a:t>
            </a:r>
            <a:r>
              <a:rPr lang="en-US" sz="2400" dirty="0" err="1">
                <a:solidFill>
                  <a:srgbClr val="FF0000"/>
                </a:solidFill>
                <a:latin typeface="Times New Roman" panose="02020603050405020304" pitchFamily="18" charset="0"/>
                <a:cs typeface="Times New Roman" panose="02020603050405020304" pitchFamily="18" charset="0"/>
                <a:sym typeface="+mn-ea"/>
              </a:rPr>
              <a:t>Nước</a:t>
            </a:r>
            <a:endPar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2" name="TextBox 1"/>
          <p:cNvSpPr txBox="1"/>
          <p:nvPr/>
        </p:nvSpPr>
        <p:spPr>
          <a:xfrm>
            <a:off x="3919074" y="49569"/>
            <a:ext cx="4353851" cy="65722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marL="0" marR="0" algn="ctr">
              <a:lnSpc>
                <a:spcPct val="115000"/>
              </a:lnSpc>
              <a:spcBef>
                <a:spcPts val="0"/>
              </a:spcBef>
              <a:spcAft>
                <a:spcPts val="0"/>
              </a:spcAft>
            </a:pPr>
            <a:r>
              <a:rPr lang="nl-NL" sz="3200" dirty="0">
                <a:effectLst/>
                <a:latin typeface="Times New Roman" panose="02020603050405020304" pitchFamily="18" charset="0"/>
                <a:ea typeface="Times New Roman" panose="02020603050405020304" pitchFamily="18" charset="0"/>
              </a:rPr>
              <a:t>PHIẾU HỌC TẬP </a:t>
            </a:r>
            <a:r>
              <a:rPr lang="vi-VN" altLang="nl-NL" sz="3200" dirty="0">
                <a:effectLst/>
                <a:latin typeface="Times New Roman" panose="02020603050405020304" pitchFamily="18" charset="0"/>
                <a:ea typeface="Times New Roman" panose="02020603050405020304" pitchFamily="18" charset="0"/>
              </a:rPr>
              <a:t>SỐ </a:t>
            </a:r>
            <a:r>
              <a:rPr lang="vi-VN" altLang="nl-NL" sz="3200" dirty="0">
                <a:effectLst/>
                <a:latin typeface="Times New Roman" panose="02020603050405020304" pitchFamily="18" charset="0"/>
                <a:ea typeface="Times New Roman" panose="02020603050405020304" pitchFamily="18" charset="0"/>
              </a:rPr>
              <a:t>2</a:t>
            </a:r>
            <a:endParaRPr lang="vi-VN" altLang="nl-NL" sz="3200" dirty="0">
              <a:effectLst/>
              <a:latin typeface="Times New Roman" panose="02020603050405020304" pitchFamily="18" charset="0"/>
              <a:ea typeface="Times New Roman" panose="02020603050405020304" pitchFamily="18" charset="0"/>
            </a:endParaRPr>
          </a:p>
        </p:txBody>
      </p:sp>
      <p:sp>
        <p:nvSpPr>
          <p:cNvPr id="6" name="TextBox 5"/>
          <p:cNvSpPr txBox="1"/>
          <p:nvPr/>
        </p:nvSpPr>
        <p:spPr>
          <a:xfrm>
            <a:off x="1477645" y="5676900"/>
            <a:ext cx="9890125" cy="460375"/>
          </a:xfrm>
          <a:prstGeom prst="rect">
            <a:avLst/>
          </a:prstGeom>
          <a:noFill/>
        </p:spPr>
        <p:txBody>
          <a:bodyPr wrap="square">
            <a:spAutoFit/>
          </a:bodyPr>
          <a:lstStyle/>
          <a:p>
            <a:pPr marL="0" marR="0" latinLnBrk="1">
              <a:spcBef>
                <a:spcPts val="0"/>
              </a:spcBef>
              <a:spcAft>
                <a:spcPts val="0"/>
              </a:spcAft>
            </a:pPr>
            <a:r>
              <a:rPr lang="en-US" sz="2400" kern="1200" dirty="0" err="1">
                <a:solidFill>
                  <a:srgbClr val="C00000"/>
                </a:solidFill>
                <a:effectLst/>
                <a:latin typeface="Times New Roman" panose="02020603050405020304" pitchFamily="18" charset="0"/>
                <a:ea typeface="Times New Roman" panose="02020603050405020304" pitchFamily="18" charset="0"/>
              </a:rPr>
              <a:t>Khối</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lượng</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các</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chất</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tham</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gia</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vi-VN" altLang="en-US" sz="2400" kern="1200" dirty="0">
                <a:solidFill>
                  <a:srgbClr val="C00000"/>
                </a:solidFill>
                <a:effectLst/>
                <a:latin typeface="Times New Roman" panose="02020603050405020304" pitchFamily="18" charset="0"/>
                <a:ea typeface="Times New Roman" panose="02020603050405020304" pitchFamily="18" charset="0"/>
              </a:rPr>
              <a:t>không </a:t>
            </a:r>
            <a:r>
              <a:rPr lang="en-US" sz="2400" kern="1200" dirty="0" err="1">
                <a:solidFill>
                  <a:srgbClr val="C00000"/>
                </a:solidFill>
                <a:effectLst/>
                <a:latin typeface="Times New Roman" panose="02020603050405020304" pitchFamily="18" charset="0"/>
                <a:ea typeface="Times New Roman" panose="02020603050405020304" pitchFamily="18" charset="0"/>
              </a:rPr>
              <a:t>bằng</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khối</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lượng</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các</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chất</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sản</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phẩm</a:t>
            </a:r>
            <a:endParaRPr lang="en-US" sz="2000" dirty="0">
              <a:effectLst/>
              <a:latin typeface="Times New Roman" panose="02020603050405020304" pitchFamily="18" charset="0"/>
              <a:ea typeface="Times New Roman" panose="02020603050405020304" pitchFamily="18" charset="0"/>
            </a:endParaRPr>
          </a:p>
        </p:txBody>
      </p:sp>
      <p:sp>
        <p:nvSpPr>
          <p:cNvPr id="7" name="TextBox 6"/>
          <p:cNvSpPr txBox="1"/>
          <p:nvPr/>
        </p:nvSpPr>
        <p:spPr>
          <a:xfrm>
            <a:off x="581918" y="4648834"/>
            <a:ext cx="11519959" cy="515620"/>
          </a:xfrm>
          <a:prstGeom prst="rect">
            <a:avLst/>
          </a:prstGeom>
          <a:noFill/>
        </p:spPr>
        <p:txBody>
          <a:bodyPr wrap="square">
            <a:spAutoFit/>
          </a:bodyPr>
          <a:p>
            <a:pPr marL="457200" marR="0" latinLnBrk="1">
              <a:lnSpc>
                <a:spcPct val="115000"/>
              </a:lnSpc>
              <a:spcBef>
                <a:spcPts val="0"/>
              </a:spcBef>
              <a:spcAft>
                <a:spcPts val="0"/>
              </a:spcAft>
            </a:pPr>
            <a:r>
              <a:rPr lang="vi-VN" altLang="en-US" sz="2400" kern="1200" dirty="0">
                <a:solidFill>
                  <a:srgbClr val="C00000"/>
                </a:solidFill>
                <a:effectLst/>
                <a:latin typeface="Times New Roman" panose="02020603050405020304" pitchFamily="18" charset="0"/>
                <a:ea typeface="Times New Roman" panose="02020603050405020304" pitchFamily="18" charset="0"/>
              </a:rPr>
              <a:t>Giá trị thay </a:t>
            </a:r>
            <a:r>
              <a:rPr lang="vi-VN" altLang="en-US" sz="2400" kern="1200" dirty="0">
                <a:solidFill>
                  <a:srgbClr val="C00000"/>
                </a:solidFill>
                <a:effectLst/>
                <a:latin typeface="Times New Roman" panose="02020603050405020304" pitchFamily="18" charset="0"/>
                <a:ea typeface="Times New Roman" panose="02020603050405020304" pitchFamily="18" charset="0"/>
              </a:rPr>
              <a:t>đổi</a:t>
            </a:r>
            <a:r>
              <a:rPr lang="en-US" sz="2400" kern="1200" dirty="0">
                <a:solidFill>
                  <a:srgbClr val="C00000"/>
                </a:solidFill>
                <a:effectLst/>
                <a:latin typeface="Times New Roman" panose="02020603050405020304" pitchFamily="18" charset="0"/>
                <a:ea typeface="Times New Roman" panose="02020603050405020304" pitchFamily="18" charset="0"/>
              </a:rPr>
              <a:t>.</a:t>
            </a:r>
            <a:endParaRPr lang="en-US" sz="2400" dirty="0">
              <a:solidFill>
                <a:srgbClr val="C00000"/>
              </a:solidFill>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6">
                                            <p:txEl>
                                              <p:pRg st="0" end="0"/>
                                            </p:txEl>
                                          </p:spTgt>
                                        </p:tgtEl>
                                        <p:attrNameLst>
                                          <p:attrName>style.visibility</p:attrName>
                                        </p:attrNameLst>
                                      </p:cBhvr>
                                      <p:to>
                                        <p:strVal val="visible"/>
                                      </p:to>
                                    </p:set>
                                    <p:animEffect transition="in" filter="fade">
                                      <p:cBhvr>
                                        <p:cTn id="13" dur="500"/>
                                        <p:tgtEl>
                                          <p:spTgt spid="3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4">
                                            <p:txEl>
                                              <p:pRg st="0" end="0"/>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4">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Box 1"/>
          <p:cNvSpPr txBox="1"/>
          <p:nvPr/>
        </p:nvSpPr>
        <p:spPr>
          <a:xfrm>
            <a:off x="3919074" y="49569"/>
            <a:ext cx="4353851" cy="65722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p>
            <a:pPr marL="0" marR="0" algn="ctr">
              <a:lnSpc>
                <a:spcPct val="115000"/>
              </a:lnSpc>
              <a:spcBef>
                <a:spcPts val="0"/>
              </a:spcBef>
              <a:spcAft>
                <a:spcPts val="0"/>
              </a:spcAft>
            </a:pPr>
            <a:r>
              <a:rPr lang="nl-NL" sz="3200" dirty="0">
                <a:effectLst/>
                <a:latin typeface="Times New Roman" panose="02020603050405020304" pitchFamily="18" charset="0"/>
                <a:ea typeface="Times New Roman" panose="02020603050405020304" pitchFamily="18" charset="0"/>
              </a:rPr>
              <a:t>PHIẾU HỌC TẬP </a:t>
            </a:r>
            <a:r>
              <a:rPr lang="vi-VN" altLang="nl-NL" sz="3200" dirty="0">
                <a:effectLst/>
                <a:latin typeface="Times New Roman" panose="02020603050405020304" pitchFamily="18" charset="0"/>
                <a:ea typeface="Times New Roman" panose="02020603050405020304" pitchFamily="18" charset="0"/>
              </a:rPr>
              <a:t>SỐ </a:t>
            </a:r>
            <a:r>
              <a:rPr lang="vi-VN" altLang="nl-NL" sz="3200" dirty="0">
                <a:effectLst/>
                <a:latin typeface="Times New Roman" panose="02020603050405020304" pitchFamily="18" charset="0"/>
                <a:ea typeface="Times New Roman" panose="02020603050405020304" pitchFamily="18" charset="0"/>
              </a:rPr>
              <a:t>3</a:t>
            </a:r>
            <a:endParaRPr lang="vi-VN" altLang="nl-NL" sz="3200" dirty="0">
              <a:effectLst/>
              <a:latin typeface="Times New Roman" panose="02020603050405020304" pitchFamily="18" charset="0"/>
              <a:ea typeface="Times New Roman" panose="02020603050405020304" pitchFamily="18" charset="0"/>
            </a:endParaRPr>
          </a:p>
        </p:txBody>
      </p:sp>
      <p:pic>
        <p:nvPicPr>
          <p:cNvPr id="2" name="Picture 8"/>
          <p:cNvPicPr>
            <a:picLocks noChangeAspect="1"/>
          </p:cNvPicPr>
          <p:nvPr>
            <p:ph idx="1"/>
          </p:nvPr>
        </p:nvPicPr>
        <p:blipFill>
          <a:blip r:embed="rId1"/>
          <a:srcRect/>
          <a:stretch>
            <a:fillRect/>
          </a:stretch>
        </p:blipFill>
        <p:spPr>
          <a:xfrm>
            <a:off x="5074285" y="1027430"/>
            <a:ext cx="5676900" cy="1495425"/>
          </a:xfrm>
          <a:prstGeom prst="rect">
            <a:avLst/>
          </a:prstGeom>
          <a:noFill/>
          <a:ln w="9525">
            <a:noFill/>
          </a:ln>
        </p:spPr>
      </p:pic>
      <p:sp>
        <p:nvSpPr>
          <p:cNvPr id="6" name="Text Box 5"/>
          <p:cNvSpPr txBox="1"/>
          <p:nvPr/>
        </p:nvSpPr>
        <p:spPr>
          <a:xfrm>
            <a:off x="132715" y="706755"/>
            <a:ext cx="12059285" cy="3227070"/>
          </a:xfrm>
          <a:prstGeom prst="rect">
            <a:avLst/>
          </a:prstGeom>
          <a:noFill/>
        </p:spPr>
        <p:txBody>
          <a:bodyPr wrap="square" rtlCol="0">
            <a:noAutofit/>
          </a:bodyPr>
          <a:p>
            <a:r>
              <a:rPr lang="vi-VN" altLang="en-US" sz="2800">
                <a:latin typeface="Times New Roman" panose="02020603050405020304" pitchFamily="18" charset="0"/>
                <a:cs typeface="Times New Roman" panose="02020603050405020304" pitchFamily="18" charset="0"/>
                <a:sym typeface="+mn-ea"/>
              </a:rPr>
              <a:t>1. </a:t>
            </a:r>
            <a:r>
              <a:rPr lang="en-US" sz="2800">
                <a:latin typeface="Times New Roman" panose="02020603050405020304" pitchFamily="18" charset="0"/>
                <a:cs typeface="Times New Roman" panose="02020603050405020304" pitchFamily="18" charset="0"/>
                <a:sym typeface="+mn-ea"/>
              </a:rPr>
              <a:t>Carbon tác dụng với oxygen theo sơ đồ </a:t>
            </a:r>
            <a:endParaRPr lang="en-US" sz="2800">
              <a:latin typeface="Times New Roman" panose="02020603050405020304" pitchFamily="18" charset="0"/>
              <a:cs typeface="Times New Roman" panose="02020603050405020304" pitchFamily="18" charset="0"/>
            </a:endParaRPr>
          </a:p>
          <a:p>
            <a:endParaRPr lang="en-US" sz="2800">
              <a:latin typeface="Times New Roman" panose="02020603050405020304" pitchFamily="18" charset="0"/>
              <a:cs typeface="Times New Roman" panose="02020603050405020304" pitchFamily="18" charset="0"/>
            </a:endParaRPr>
          </a:p>
          <a:p>
            <a:endParaRPr lang="en-US" sz="2800">
              <a:latin typeface="Times New Roman" panose="02020603050405020304" pitchFamily="18" charset="0"/>
              <a:cs typeface="Times New Roman" panose="02020603050405020304" pitchFamily="18" charset="0"/>
            </a:endParaRPr>
          </a:p>
          <a:p>
            <a:r>
              <a:rPr lang="vi-VN" altLang="en-US" sz="2800">
                <a:latin typeface="Times New Roman" panose="02020603050405020304" pitchFamily="18" charset="0"/>
                <a:cs typeface="Times New Roman" panose="02020603050405020304" pitchFamily="18" charset="0"/>
              </a:rPr>
              <a:t>                                                              </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sym typeface="+mn-ea"/>
              </a:rPr>
              <a:t>Giải thích tại sao khối lượng carbon dioxide bằng tổng khối lượng carbon và oxygen.</a:t>
            </a:r>
            <a:endParaRPr lang="en-US" sz="2800">
              <a:latin typeface="Times New Roman" panose="02020603050405020304" pitchFamily="18" charset="0"/>
              <a:cs typeface="Times New Roman" panose="02020603050405020304" pitchFamily="18" charset="0"/>
            </a:endParaRPr>
          </a:p>
          <a:p>
            <a:r>
              <a:rPr lang="vi-VN" altLang="en-US" sz="2800">
                <a:latin typeface="Times New Roman" panose="02020603050405020304" pitchFamily="18" charset="0"/>
                <a:cs typeface="Times New Roman" panose="02020603050405020304" pitchFamily="18" charset="0"/>
              </a:rPr>
              <a:t>2. Nêu Nội dung định luật bảo toàn khối </a:t>
            </a:r>
            <a:r>
              <a:rPr lang="vi-VN" altLang="en-US" sz="2800">
                <a:latin typeface="Times New Roman" panose="02020603050405020304" pitchFamily="18" charset="0"/>
                <a:cs typeface="Times New Roman" panose="02020603050405020304" pitchFamily="18" charset="0"/>
              </a:rPr>
              <a:t>lượng?</a:t>
            </a:r>
            <a:endParaRPr lang="vi-VN" altLang="en-US" sz="2800">
              <a:latin typeface="Times New Roman" panose="02020603050405020304" pitchFamily="18" charset="0"/>
              <a:cs typeface="Times New Roman" panose="02020603050405020304" pitchFamily="18" charset="0"/>
            </a:endParaRPr>
          </a:p>
        </p:txBody>
      </p:sp>
      <p:sp>
        <p:nvSpPr>
          <p:cNvPr id="7" name="Text Box 6"/>
          <p:cNvSpPr txBox="1"/>
          <p:nvPr/>
        </p:nvSpPr>
        <p:spPr>
          <a:xfrm>
            <a:off x="252095" y="4180205"/>
            <a:ext cx="11583670" cy="2678430"/>
          </a:xfrm>
          <a:prstGeom prst="rect">
            <a:avLst/>
          </a:prstGeom>
          <a:noFill/>
        </p:spPr>
        <p:txBody>
          <a:bodyPr wrap="square" rtlCol="0">
            <a:noAutofit/>
          </a:bodyPr>
          <a:p>
            <a:r>
              <a:rPr lang="vi-VN" altLang="en-US" sz="3200">
                <a:latin typeface="Times New Roman" panose="02020603050405020304" pitchFamily="18" charset="0"/>
                <a:cs typeface="Times New Roman" panose="02020603050405020304" pitchFamily="18" charset="0"/>
              </a:rPr>
              <a:t>1. Khối lượng carbon dioxide bằng tổng khối lượng carbon và oxygen do trong phản ứng hoá học chỉ có liên kết giữa các nguyên tử thay đổi, còn số nguyên tử của mỗi nguyên tố hoá học vẫn giữ nguyên.</a:t>
            </a:r>
            <a:endParaRPr lang="vi-VN" altLang="en-US" sz="3200">
              <a:latin typeface="Times New Roman" panose="02020603050405020304" pitchFamily="18" charset="0"/>
              <a:cs typeface="Times New Roman" panose="02020603050405020304" pitchFamily="18" charset="0"/>
            </a:endParaRPr>
          </a:p>
          <a:p>
            <a:r>
              <a:rPr lang="vi-VN" altLang="en-US" sz="3200">
                <a:latin typeface="Times New Roman" panose="02020603050405020304" pitchFamily="18" charset="0"/>
                <a:cs typeface="Times New Roman" panose="02020603050405020304" pitchFamily="18" charset="0"/>
              </a:rPr>
              <a:t>2. </a:t>
            </a:r>
            <a:r>
              <a:rPr lang="es-VE" sz="3200" i="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sym typeface="+mn-ea"/>
              </a:rPr>
              <a:t>Trong </a:t>
            </a:r>
            <a:r>
              <a:rPr lang="es-VE" sz="32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sym typeface="+mn-ea"/>
              </a:rPr>
              <a:t>một</a:t>
            </a:r>
            <a:r>
              <a:rPr lang="es-VE" sz="32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s-VE" sz="32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sym typeface="+mn-ea"/>
              </a:rPr>
              <a:t>phản</a:t>
            </a:r>
            <a:r>
              <a:rPr lang="es-VE" sz="32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s-VE" sz="32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sym typeface="+mn-ea"/>
              </a:rPr>
              <a:t>ứng</a:t>
            </a:r>
            <a:r>
              <a:rPr lang="es-VE" sz="32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s-VE" sz="32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sym typeface="+mn-ea"/>
              </a:rPr>
              <a:t>hóa</a:t>
            </a:r>
            <a:r>
              <a:rPr lang="es-VE" sz="32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s-VE" sz="32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sym typeface="+mn-ea"/>
              </a:rPr>
              <a:t>học</a:t>
            </a:r>
            <a:r>
              <a:rPr lang="es-VE" sz="32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s-VE" sz="32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sym typeface="+mn-ea"/>
              </a:rPr>
              <a:t>tổng</a:t>
            </a:r>
            <a:r>
              <a:rPr lang="es-VE" sz="32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s-VE" sz="32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sym typeface="+mn-ea"/>
              </a:rPr>
              <a:t>khối</a:t>
            </a:r>
            <a:r>
              <a:rPr lang="es-VE" sz="32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s-VE" sz="32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sym typeface="+mn-ea"/>
              </a:rPr>
              <a:t>lượng</a:t>
            </a:r>
            <a:r>
              <a:rPr lang="es-VE" sz="32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s-VE" sz="32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sym typeface="+mn-ea"/>
              </a:rPr>
              <a:t>của</a:t>
            </a:r>
            <a:r>
              <a:rPr lang="es-VE" sz="32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s-VE" sz="32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sym typeface="+mn-ea"/>
              </a:rPr>
              <a:t>các</a:t>
            </a:r>
            <a:r>
              <a:rPr lang="es-VE" sz="32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s-VE" sz="32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sym typeface="+mn-ea"/>
              </a:rPr>
              <a:t>chất</a:t>
            </a:r>
            <a:r>
              <a:rPr lang="es-VE" sz="32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s-VE" sz="32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sym typeface="+mn-ea"/>
              </a:rPr>
              <a:t>sản</a:t>
            </a:r>
            <a:r>
              <a:rPr lang="es-VE" sz="32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s-VE" sz="32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sym typeface="+mn-ea"/>
              </a:rPr>
              <a:t>phẩm</a:t>
            </a:r>
            <a:r>
              <a:rPr lang="es-VE" sz="32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s-VE" sz="3200" b="1"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sym typeface="+mn-ea"/>
              </a:rPr>
              <a:t>bằng</a:t>
            </a:r>
            <a:r>
              <a:rPr lang="es-VE" sz="32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s-VE" sz="32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sym typeface="+mn-ea"/>
              </a:rPr>
              <a:t>tổng</a:t>
            </a:r>
            <a:r>
              <a:rPr lang="es-VE" sz="32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s-VE" sz="32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sym typeface="+mn-ea"/>
              </a:rPr>
              <a:t>khối</a:t>
            </a:r>
            <a:r>
              <a:rPr lang="es-VE" sz="32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s-VE" sz="32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sym typeface="+mn-ea"/>
              </a:rPr>
              <a:t>lượng</a:t>
            </a:r>
            <a:r>
              <a:rPr lang="es-VE" sz="32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s-VE" sz="32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sym typeface="+mn-ea"/>
              </a:rPr>
              <a:t>của</a:t>
            </a:r>
            <a:r>
              <a:rPr lang="es-VE" sz="32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s-VE" sz="32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sym typeface="+mn-ea"/>
              </a:rPr>
              <a:t>các</a:t>
            </a:r>
            <a:r>
              <a:rPr lang="es-VE" sz="32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s-VE" sz="32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sym typeface="+mn-ea"/>
              </a:rPr>
              <a:t>chất</a:t>
            </a:r>
            <a:r>
              <a:rPr lang="es-VE" sz="32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s-VE" sz="32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sym typeface="+mn-ea"/>
              </a:rPr>
              <a:t>phản</a:t>
            </a:r>
            <a:r>
              <a:rPr lang="es-VE" sz="3200"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s-VE" sz="32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sym typeface="+mn-ea"/>
              </a:rPr>
              <a:t>ứng</a:t>
            </a:r>
            <a:endParaRPr lang="es-VE" altLang="en-US" sz="3200" i="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ppt_y</p:attrName>
                                        </p:attrNameLst>
                                      </p:cBhvr>
                                      <p:tavLst>
                                        <p:tav tm="0">
                                          <p:val>
                                            <p:strVal val="#ppt_y+#ppt_h*1.125000"/>
                                          </p:val>
                                        </p:tav>
                                        <p:tav tm="100000">
                                          <p:val>
                                            <p:strVal val="#ppt_y"/>
                                          </p:val>
                                        </p:tav>
                                      </p:tavLst>
                                    </p:anim>
                                    <p:animEffect transition="in" filter="wipe(up)">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7155" y="1416685"/>
            <a:ext cx="7275195" cy="2245360"/>
          </a:xfrm>
          <a:prstGeom prst="rect">
            <a:avLst/>
          </a:prstGeom>
        </p:spPr>
        <p:txBody>
          <a:bodyPr wrap="square">
            <a:spAutoFit/>
          </a:bodyPr>
          <a:lstStyle/>
          <a:p>
            <a:pPr>
              <a:spcAft>
                <a:spcPts val="0"/>
              </a:spcAft>
            </a:pPr>
            <a:r>
              <a:rPr lang="es-VE"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 . </a:t>
            </a:r>
            <a:r>
              <a:rPr lang="es-VE"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s-VE"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VE"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luật</a:t>
            </a:r>
            <a:r>
              <a:rPr lang="es-VE"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VE"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s-VE"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VE"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toàn</a:t>
            </a:r>
            <a:r>
              <a:rPr lang="es-VE"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VE"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khối</a:t>
            </a:r>
            <a:r>
              <a:rPr lang="es-VE"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VE"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lượng</a:t>
            </a:r>
            <a:r>
              <a:rPr lang="vi-VN" altLang="es-VE"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s-VE"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s-VE" sz="2800" b="1" u="sng"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s-VE" sz="28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VE" sz="2800" b="1" u="sng"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dung</a:t>
            </a:r>
            <a:r>
              <a:rPr lang="es-VE" sz="2800" b="1" u="sng">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s-VE"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VE"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VE"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 </a:t>
            </a:r>
            <a:r>
              <a:rPr lang="es-VE"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s-VE"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VE"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phản</a:t>
            </a:r>
            <a:r>
              <a:rPr lang="es-VE"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VE"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ứng</a:t>
            </a:r>
            <a:r>
              <a:rPr lang="es-VE"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VE"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hóa</a:t>
            </a:r>
            <a:r>
              <a:rPr lang="es-VE"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VE"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s-VE"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VE" sz="2800"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tổng</a:t>
            </a:r>
            <a:r>
              <a:rPr lang="es-VE"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VE"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khối</a:t>
            </a:r>
            <a:r>
              <a:rPr lang="es-VE"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VE"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lượng</a:t>
            </a:r>
            <a:r>
              <a:rPr lang="es-VE"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VE"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s-VE"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VE"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s-VE"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VE" sz="2800"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s-VE" sz="28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VE" sz="2800"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sản</a:t>
            </a:r>
            <a:r>
              <a:rPr lang="es-VE" sz="28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VE" sz="2800"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s-VE" sz="28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VE"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s-VE"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VE" sz="2800"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tổng</a:t>
            </a:r>
            <a:r>
              <a:rPr lang="es-VE"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VE"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khối</a:t>
            </a:r>
            <a:r>
              <a:rPr lang="es-VE"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VE"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lượng</a:t>
            </a:r>
            <a:r>
              <a:rPr lang="es-VE"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VE"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s-VE"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VE" sz="2800"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s-VE" sz="28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VE" sz="2800"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s-VE" sz="28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VE" sz="2800"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phản</a:t>
            </a:r>
            <a:r>
              <a:rPr lang="es-VE" sz="28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VE" sz="2800"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ứng</a:t>
            </a:r>
            <a:endParaRPr lang="en-US"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6" name="Picture 2" descr="Định luật bảo toàn khối lượng là gì?"/>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544435" y="1515110"/>
            <a:ext cx="4545330" cy="3874770"/>
          </a:xfrm>
          <a:prstGeom prst="rect">
            <a:avLst/>
          </a:prstGeom>
          <a:noFill/>
          <a:extLst>
            <a:ext uri="{909E8E84-426E-40DD-AFC4-6F175D3DCCD1}">
              <a14:hiddenFill xmlns:a14="http://schemas.microsoft.com/office/drawing/2010/main">
                <a:solidFill>
                  <a:srgbClr val="FFFFFF"/>
                </a:solidFill>
              </a14:hiddenFill>
            </a:ext>
          </a:extLst>
        </p:spPr>
      </p:pic>
      <p:sp>
        <p:nvSpPr>
          <p:cNvPr id="7" name="Right Arrow 6"/>
          <p:cNvSpPr/>
          <p:nvPr/>
        </p:nvSpPr>
        <p:spPr>
          <a:xfrm>
            <a:off x="263951" y="4280437"/>
            <a:ext cx="546754" cy="292231"/>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48690" y="4191000"/>
            <a:ext cx="6848475" cy="1568450"/>
          </a:xfrm>
          <a:prstGeom prst="rect">
            <a:avLst/>
          </a:prstGeom>
          <a:solidFill>
            <a:schemeClr val="accent1">
              <a:lumMod val="20000"/>
              <a:lumOff val="80000"/>
            </a:schemeClr>
          </a:solid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hóa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diễn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tổng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toàn</a:t>
            </a:r>
            <a:endParaRPr lang="en-US" sz="2400" dirty="0">
              <a:latin typeface="Times New Roman" panose="02020603050405020304" pitchFamily="18" charset="0"/>
              <a:cs typeface="Times New Roman" panose="02020603050405020304" pitchFamily="18" charset="0"/>
            </a:endParaRPr>
          </a:p>
        </p:txBody>
      </p:sp>
      <p:sp>
        <p:nvSpPr>
          <p:cNvPr id="41" name="Text Box 33"/>
          <p:cNvSpPr txBox="1">
            <a:spLocks noChangeArrowheads="1"/>
          </p:cNvSpPr>
          <p:nvPr/>
        </p:nvSpPr>
        <p:spPr bwMode="auto">
          <a:xfrm>
            <a:off x="1097732" y="-18672"/>
            <a:ext cx="9806829" cy="1224951"/>
          </a:xfrm>
          <a:prstGeom prst="rect">
            <a:avLst/>
          </a:prstGeom>
          <a:blipFill>
            <a:blip r:embed="rId2"/>
            <a:tile tx="0" ty="0" sx="100000" sy="100000" flip="none" algn="tl"/>
          </a:blipFill>
          <a:ln>
            <a:solidFill>
              <a:srgbClr val="C00000"/>
            </a:solidFill>
          </a:ln>
          <a:effectLst>
            <a:glow rad="139700">
              <a:schemeClr val="accent2">
                <a:satMod val="175000"/>
                <a:alpha val="40000"/>
              </a:schemeClr>
            </a:glow>
          </a:effectLst>
          <a:scene3d>
            <a:camera prst="orthographicFront"/>
            <a:lightRig rig="threePt" dir="t"/>
          </a:scene3d>
          <a:sp3d>
            <a:bevelT w="152400" h="50800" prst="softRound"/>
          </a:sp3d>
        </p:spPr>
        <p:txBody>
          <a:bodyPr wrap="square">
            <a:spAutoFit/>
          </a:bodyPr>
          <a:lstStyle>
            <a:lvl1pPr>
              <a:defRPr sz="3200" b="1">
                <a:solidFill>
                  <a:srgbClr val="333399"/>
                </a:solidFill>
                <a:latin typeface="Times New Roman" panose="02020603050405020304" pitchFamily="18" charset="0"/>
              </a:defRPr>
            </a:lvl1pPr>
            <a:lvl2pPr marL="742950" indent="-285750">
              <a:defRPr sz="3200" b="1">
                <a:solidFill>
                  <a:srgbClr val="333399"/>
                </a:solidFill>
                <a:latin typeface="Times New Roman" panose="02020603050405020304" pitchFamily="18" charset="0"/>
              </a:defRPr>
            </a:lvl2pPr>
            <a:lvl3pPr marL="1143000" indent="-228600">
              <a:defRPr sz="3200" b="1">
                <a:solidFill>
                  <a:srgbClr val="333399"/>
                </a:solidFill>
                <a:latin typeface="Times New Roman" panose="02020603050405020304" pitchFamily="18" charset="0"/>
              </a:defRPr>
            </a:lvl3pPr>
            <a:lvl4pPr marL="1600200" indent="-228600">
              <a:defRPr sz="3200" b="1">
                <a:solidFill>
                  <a:srgbClr val="333399"/>
                </a:solidFill>
                <a:latin typeface="Times New Roman" panose="02020603050405020304" pitchFamily="18" charset="0"/>
              </a:defRPr>
            </a:lvl4pPr>
            <a:lvl5pPr marL="2057400" indent="-228600">
              <a:defRPr sz="3200" b="1">
                <a:solidFill>
                  <a:srgbClr val="333399"/>
                </a:solidFill>
                <a:latin typeface="Times New Roman" panose="02020603050405020304" pitchFamily="18" charset="0"/>
              </a:defRPr>
            </a:lvl5pPr>
            <a:lvl6pPr marL="2514600" indent="-228600" eaLnBrk="0" fontAlgn="base" hangingPunct="0">
              <a:spcBef>
                <a:spcPct val="0"/>
              </a:spcBef>
              <a:spcAft>
                <a:spcPct val="0"/>
              </a:spcAft>
              <a:defRPr sz="3200" b="1">
                <a:solidFill>
                  <a:srgbClr val="333399"/>
                </a:solidFill>
                <a:latin typeface="Times New Roman" panose="02020603050405020304" pitchFamily="18" charset="0"/>
              </a:defRPr>
            </a:lvl6pPr>
            <a:lvl7pPr marL="2971800" indent="-228600" eaLnBrk="0" fontAlgn="base" hangingPunct="0">
              <a:spcBef>
                <a:spcPct val="0"/>
              </a:spcBef>
              <a:spcAft>
                <a:spcPct val="0"/>
              </a:spcAft>
              <a:defRPr sz="3200" b="1">
                <a:solidFill>
                  <a:srgbClr val="333399"/>
                </a:solidFill>
                <a:latin typeface="Times New Roman" panose="02020603050405020304" pitchFamily="18" charset="0"/>
              </a:defRPr>
            </a:lvl7pPr>
            <a:lvl8pPr marL="3429000" indent="-228600" eaLnBrk="0" fontAlgn="base" hangingPunct="0">
              <a:spcBef>
                <a:spcPct val="0"/>
              </a:spcBef>
              <a:spcAft>
                <a:spcPct val="0"/>
              </a:spcAft>
              <a:defRPr sz="3200" b="1">
                <a:solidFill>
                  <a:srgbClr val="333399"/>
                </a:solidFill>
                <a:latin typeface="Times New Roman" panose="02020603050405020304" pitchFamily="18" charset="0"/>
              </a:defRPr>
            </a:lvl8pPr>
            <a:lvl9pPr marL="3886200" indent="-228600" eaLnBrk="0" fontAlgn="base" hangingPunct="0">
              <a:spcBef>
                <a:spcPct val="0"/>
              </a:spcBef>
              <a:spcAft>
                <a:spcPct val="0"/>
              </a:spcAft>
              <a:defRPr sz="3200" b="1">
                <a:solidFill>
                  <a:srgbClr val="333399"/>
                </a:solidFill>
                <a:latin typeface="Times New Roman" panose="02020603050405020304" pitchFamily="18" charset="0"/>
              </a:defRPr>
            </a:lvl9pPr>
          </a:lstStyle>
          <a:p>
            <a:pPr marL="114300" indent="-114300" algn="ctr">
              <a:lnSpc>
                <a:spcPct val="115000"/>
              </a:lnSpc>
              <a:spcAft>
                <a:spcPts val="0"/>
              </a:spcAft>
            </a:pPr>
            <a:r>
              <a:rPr lang="en-US" dirty="0">
                <a:solidFill>
                  <a:schemeClr val="tx1"/>
                </a:solidFill>
                <a:cs typeface="Times New Roman" panose="02020603050405020304" pitchFamily="18" charset="0"/>
              </a:rPr>
              <a:t>BÀI 3 – </a:t>
            </a:r>
            <a:r>
              <a:rPr lang="pt-BR" dirty="0">
                <a:solidFill>
                  <a:srgbClr val="000000"/>
                </a:solidFill>
                <a:cs typeface="Times New Roman" panose="02020603050405020304" pitchFamily="18" charset="0"/>
              </a:rPr>
              <a:t>ĐỊNH LUẬT BẢO TOÀN KHỐI LƯỢNG</a:t>
            </a:r>
            <a:endParaRPr lang="pt-BR" dirty="0">
              <a:solidFill>
                <a:srgbClr val="000000"/>
              </a:solidFill>
              <a:cs typeface="Times New Roman" panose="02020603050405020304" pitchFamily="18" charset="0"/>
            </a:endParaRPr>
          </a:p>
          <a:p>
            <a:pPr marL="114300" indent="-114300" algn="ctr">
              <a:lnSpc>
                <a:spcPct val="115000"/>
              </a:lnSpc>
              <a:spcAft>
                <a:spcPts val="0"/>
              </a:spcAft>
            </a:pPr>
            <a:r>
              <a:rPr lang="en-US" dirty="0">
                <a:solidFill>
                  <a:schemeClr val="tx1"/>
                </a:solidFill>
                <a:ea typeface="Times New Roman" panose="02020603050405020304" pitchFamily="18" charset="0"/>
                <a:cs typeface="Times New Roman" panose="02020603050405020304" pitchFamily="18" charset="0"/>
              </a:rPr>
              <a:t>PHƯƠNG TRÌNH HÓA HỌC</a:t>
            </a:r>
            <a:endParaRPr lang="en-US" dirty="0">
              <a:solidFill>
                <a:schemeClr val="tx1"/>
              </a:solidFill>
              <a:ea typeface="Times New Roman" panose="02020603050405020304" pitchFamily="18" charset="0"/>
              <a:cs typeface="Times New Roman" panose="02020603050405020304" pitchFamily="18" charset="0"/>
            </a:endParaRPr>
          </a:p>
        </p:txBody>
      </p:sp>
      <p:sp>
        <p:nvSpPr>
          <p:cNvPr id="3" name="Rectangle 2"/>
          <p:cNvSpPr/>
          <p:nvPr/>
        </p:nvSpPr>
        <p:spPr>
          <a:xfrm>
            <a:off x="262408" y="4047828"/>
            <a:ext cx="5614517" cy="1815882"/>
          </a:xfrm>
          <a:prstGeom prst="rect">
            <a:avLst/>
          </a:prstGeom>
          <a:solidFill>
            <a:schemeClr val="bg1"/>
          </a:solidFill>
          <a:ln>
            <a:solidFill>
              <a:srgbClr val="FFCCCC"/>
            </a:solidFill>
          </a:ln>
        </p:spPr>
        <p:txBody>
          <a:bodyPr wrap="square">
            <a:spAutoFit/>
          </a:bodyPr>
          <a:p>
            <a:pPr>
              <a:spcAft>
                <a:spcPts val="0"/>
              </a:spcAft>
            </a:pPr>
            <a:r>
              <a:rPr lang="es-VE" sz="28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Lưu</a:t>
            </a:r>
            <a:r>
              <a:rPr lang="es-VE"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s-VE"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s-VE"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VE"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s-VE"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VE"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phản</a:t>
            </a:r>
            <a:r>
              <a:rPr lang="es-VE"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VE"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ứng</a:t>
            </a:r>
            <a:r>
              <a:rPr lang="es-VE"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VE"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hóa</a:t>
            </a:r>
            <a:r>
              <a:rPr lang="es-VE"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VE"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s-VE"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VE"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s-VE"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VE"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s-VE"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VE"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s-VE"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VE"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s-VE"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VE"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khí</a:t>
            </a:r>
            <a:r>
              <a:rPr lang="es-VE"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VE"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a:t>
            </a:r>
            <a:r>
              <a:rPr lang="es-VE"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VE"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s-VE"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VE"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khối</a:t>
            </a:r>
            <a:r>
              <a:rPr lang="es-VE"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VE"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lượng</a:t>
            </a:r>
            <a:r>
              <a:rPr lang="es-VE"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VE"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s-VE"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VE"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s-VE"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VE"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sản</a:t>
            </a:r>
            <a:r>
              <a:rPr lang="es-VE"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VE"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s-VE"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VE"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s-VE"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VE"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s-VE"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VE"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a:t>
            </a:r>
            <a:r>
              <a:rPr lang="es-VE"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VE"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khối</a:t>
            </a:r>
            <a:r>
              <a:rPr lang="es-VE"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VE"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lượng</a:t>
            </a:r>
            <a:r>
              <a:rPr lang="es-VE"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VE"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s-VE"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VE"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s-VE"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VE"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khí</a:t>
            </a:r>
            <a:r>
              <a:rPr lang="es-VE"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VE"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sinh</a:t>
            </a:r>
            <a:r>
              <a:rPr lang="es-VE"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VE"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a:t>
            </a:r>
            <a:r>
              <a:rPr lang="es-VE"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VnTime" panose="020B720000000000000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 presetClass="exit" presetSubtype="32" fill="hold" grpId="1" nodeType="clickEffect">
                                  <p:stCondLst>
                                    <p:cond delay="0"/>
                                  </p:stCondLst>
                                  <p:childTnLst>
                                    <p:animEffect transition="out" filter="box(out)">
                                      <p:cBhvr>
                                        <p:cTn id="33" dur="2000"/>
                                        <p:tgtEl>
                                          <p:spTgt spid="8"/>
                                        </p:tgtEl>
                                      </p:cBhvr>
                                    </p:animEffect>
                                    <p:set>
                                      <p:cBhvr>
                                        <p:cTn id="34" dur="1" fill="hold">
                                          <p:stCondLst>
                                            <p:cond delay="1999"/>
                                          </p:stCondLst>
                                        </p:cTn>
                                        <p:tgtEl>
                                          <p:spTgt spid="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box(in)">
                                      <p:cBhvr>
                                        <p:cTn id="3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ldLvl="0" animBg="1"/>
      <p:bldP spid="8" grpId="0" bldLvl="0" animBg="1"/>
      <p:bldP spid="41" grpId="0" bldLvl="0" animBg="1"/>
      <p:bldP spid="8" grpId="1" animBg="1"/>
      <p:bldP spid="3" grpId="0" animBg="1"/>
      <p:bldP spid="3"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p:nvPr/>
        </p:nvPicPr>
        <p:blipFill>
          <a:blip r:embed="rId1"/>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Horizontal Scroll 5"/>
          <p:cNvSpPr/>
          <p:nvPr/>
        </p:nvSpPr>
        <p:spPr>
          <a:xfrm>
            <a:off x="1354455" y="1402080"/>
            <a:ext cx="7570470" cy="3984625"/>
          </a:xfrm>
          <a:prstGeom prst="horizontalScroll">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7" name="Text Box 6"/>
          <p:cNvSpPr txBox="1"/>
          <p:nvPr/>
        </p:nvSpPr>
        <p:spPr>
          <a:xfrm>
            <a:off x="1976120" y="2549525"/>
            <a:ext cx="6757670" cy="1198880"/>
          </a:xfrm>
          <a:prstGeom prst="rect">
            <a:avLst/>
          </a:prstGeom>
          <a:noFill/>
        </p:spPr>
        <p:txBody>
          <a:bodyPr wrap="square" rtlCol="0">
            <a:spAutoFit/>
          </a:bodyPr>
          <a:p>
            <a:pPr algn="ctr"/>
            <a:r>
              <a:rPr lang="vi-VN" altLang="en-US" sz="7200" b="1">
                <a:solidFill>
                  <a:srgbClr val="C00000"/>
                </a:solidFill>
                <a:latin typeface="Times New Roman" panose="02020603050405020304" pitchFamily="18" charset="0"/>
                <a:cs typeface="Times New Roman" panose="02020603050405020304" pitchFamily="18" charset="0"/>
              </a:rPr>
              <a:t>CỦNG CỐ</a:t>
            </a:r>
            <a:endParaRPr lang="vi-VN" altLang="en-US" sz="7200" b="1">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0" y="1839350"/>
            <a:ext cx="12192000" cy="1141745"/>
          </a:xfrm>
          <a:prstGeom prst="rect">
            <a:avLst/>
          </a:prstGeom>
          <a:blipFill>
            <a:blip r:embed="rId1"/>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p:cNvSpPr/>
          <p:nvPr/>
        </p:nvSpPr>
        <p:spPr>
          <a:xfrm>
            <a:off x="-13613" y="5599347"/>
            <a:ext cx="12192000" cy="1141745"/>
          </a:xfrm>
          <a:prstGeom prst="rect">
            <a:avLst/>
          </a:prstGeom>
          <a:blipFill>
            <a:blip r:embed="rId1"/>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699" y="529845"/>
            <a:ext cx="2887382" cy="2168147"/>
          </a:xfrm>
          <a:prstGeom prst="rect">
            <a:avLst/>
          </a:prstGeom>
        </p:spPr>
      </p:pic>
      <p:pic>
        <p:nvPicPr>
          <p:cNvPr id="9" name="Picture 8">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0745" y="17780"/>
            <a:ext cx="2944495" cy="1725930"/>
          </a:xfrm>
          <a:prstGeom prst="rect">
            <a:avLst/>
          </a:prstGeom>
        </p:spPr>
      </p:pic>
      <p:pic>
        <p:nvPicPr>
          <p:cNvPr id="10" name="Picture 9">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70113" y="470888"/>
            <a:ext cx="2841657" cy="2249502"/>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24389" y="-41221"/>
            <a:ext cx="2887382" cy="1785444"/>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18561" y="3864933"/>
            <a:ext cx="2887471" cy="2556707"/>
          </a:xfrm>
          <a:prstGeom prst="rect">
            <a:avLst/>
          </a:prstGeom>
        </p:spPr>
      </p:pic>
      <p:pic>
        <p:nvPicPr>
          <p:cNvPr id="13" name="Picture 12">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872836" y="3352823"/>
            <a:ext cx="3021564" cy="2029275"/>
          </a:xfrm>
          <a:prstGeom prst="rect">
            <a:avLst/>
          </a:prstGeom>
        </p:spPr>
      </p:pic>
      <p:pic>
        <p:nvPicPr>
          <p:cNvPr id="14" name="Picture 13">
            <a:hlinkClick r:id="rId12" action="ppaction://hlinksldjump"/>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350611" y="3730261"/>
            <a:ext cx="3048078" cy="2698916"/>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304885" y="3218151"/>
            <a:ext cx="3189629" cy="2142147"/>
          </a:xfrm>
          <a:prstGeom prst="rect">
            <a:avLst/>
          </a:prstGeom>
        </p:spPr>
      </p:pic>
      <p:pic>
        <p:nvPicPr>
          <p:cNvPr id="37" name="Picture 36"/>
          <p:cNvPicPr>
            <a:picLocks noChangeAspect="1"/>
          </p:cNvPicPr>
          <p:nvPr/>
        </p:nvPicPr>
        <p:blipFill>
          <a:blip r:embed="rId15"/>
          <a:stretch>
            <a:fillRect/>
          </a:stretch>
        </p:blipFill>
        <p:spPr>
          <a:xfrm>
            <a:off x="161633" y="6573682"/>
            <a:ext cx="6095999" cy="334819"/>
          </a:xfrm>
          <a:prstGeom prst="rect">
            <a:avLst/>
          </a:prstGeom>
        </p:spPr>
      </p:pic>
      <p:pic>
        <p:nvPicPr>
          <p:cNvPr id="38" name="Picture 37"/>
          <p:cNvPicPr>
            <a:picLocks noChangeAspect="1"/>
          </p:cNvPicPr>
          <p:nvPr/>
        </p:nvPicPr>
        <p:blipFill>
          <a:blip r:embed="rId15"/>
          <a:stretch>
            <a:fillRect/>
          </a:stretch>
        </p:blipFill>
        <p:spPr>
          <a:xfrm>
            <a:off x="5980447" y="6598878"/>
            <a:ext cx="6095999" cy="334819"/>
          </a:xfrm>
          <a:prstGeom prst="rect">
            <a:avLst/>
          </a:prstGeom>
        </p:spPr>
      </p:pic>
      <p:pic>
        <p:nvPicPr>
          <p:cNvPr id="39" name="Picture 38"/>
          <p:cNvPicPr>
            <a:picLocks noChangeAspect="1"/>
          </p:cNvPicPr>
          <p:nvPr/>
        </p:nvPicPr>
        <p:blipFill>
          <a:blip r:embed="rId15"/>
          <a:stretch>
            <a:fillRect/>
          </a:stretch>
        </p:blipFill>
        <p:spPr>
          <a:xfrm>
            <a:off x="1" y="2723188"/>
            <a:ext cx="6629400" cy="364115"/>
          </a:xfrm>
          <a:prstGeom prst="rect">
            <a:avLst/>
          </a:prstGeom>
        </p:spPr>
      </p:pic>
      <p:pic>
        <p:nvPicPr>
          <p:cNvPr id="40" name="Picture 39"/>
          <p:cNvPicPr>
            <a:picLocks noChangeAspect="1"/>
          </p:cNvPicPr>
          <p:nvPr/>
        </p:nvPicPr>
        <p:blipFill>
          <a:blip r:embed="rId15"/>
          <a:stretch>
            <a:fillRect/>
          </a:stretch>
        </p:blipFill>
        <p:spPr>
          <a:xfrm>
            <a:off x="6554158" y="2719666"/>
            <a:ext cx="5713085" cy="363803"/>
          </a:xfrm>
          <a:prstGeom prst="rect">
            <a:avLst/>
          </a:prstGeom>
        </p:spPr>
      </p:pic>
      <p:sp>
        <p:nvSpPr>
          <p:cNvPr id="2" name="Action Button: Go to End 1">
            <a:hlinkClick r:id="rId16" tooltip="" action="ppaction://hlinksldjump" highlightClick="1"/>
          </p:cNvPr>
          <p:cNvSpPr/>
          <p:nvPr/>
        </p:nvSpPr>
        <p:spPr>
          <a:xfrm>
            <a:off x="11398689" y="6139543"/>
            <a:ext cx="723483" cy="459335"/>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Box 2"/>
          <p:cNvSpPr txBox="1"/>
          <p:nvPr/>
        </p:nvSpPr>
        <p:spPr>
          <a:xfrm>
            <a:off x="9748520" y="58420"/>
            <a:ext cx="2389505" cy="1076325"/>
          </a:xfrm>
          <a:prstGeom prst="rect">
            <a:avLst/>
          </a:prstGeom>
          <a:pattFill prst="pct5">
            <a:fgClr>
              <a:schemeClr val="accent1"/>
            </a:fgClr>
            <a:bgClr>
              <a:schemeClr val="bg1"/>
            </a:bgClr>
          </a:pattFill>
          <a:scene3d>
            <a:camera prst="orthographicFront"/>
            <a:lightRig rig="threePt" dir="t"/>
          </a:scene3d>
          <a:sp3d extrusionH="31750"/>
        </p:spPr>
        <p:txBody>
          <a:bodyPr wrap="square" rtlCol="0">
            <a:spAutoFit/>
          </a:bodyPr>
          <a:p>
            <a:pPr algn="ctr"/>
            <a:r>
              <a:rPr lang="vi-VN" altLang="en-US" sz="3200" b="1">
                <a:solidFill>
                  <a:srgbClr val="FF0000"/>
                </a:solidFill>
                <a:latin typeface="Times New Roman" panose="02020603050405020304" pitchFamily="18" charset="0"/>
                <a:cs typeface="Times New Roman" panose="02020603050405020304" pitchFamily="18" charset="0"/>
              </a:rPr>
              <a:t> HỘP QUÀ TRI THỨC</a:t>
            </a:r>
            <a:endParaRPr lang="vi-VN" altLang="en-US" sz="3200" b="1">
              <a:solidFill>
                <a:srgbClr val="FF0000"/>
              </a:solidFill>
              <a:latin typeface="Times New Roman" panose="02020603050405020304" pitchFamily="18" charset="0"/>
              <a:cs typeface="Times New Roman" panose="02020603050405020304" pitchFamily="18" charset="0"/>
            </a:endParaRPr>
          </a:p>
        </p:txBody>
      </p:sp>
      <p:sp>
        <p:nvSpPr>
          <p:cNvPr id="4" name="5-Point Star 3">
            <a:hlinkClick r:id="rId17" tooltip="" action="ppaction://hlinksldjump"/>
          </p:cNvPr>
          <p:cNvSpPr/>
          <p:nvPr/>
        </p:nvSpPr>
        <p:spPr>
          <a:xfrm>
            <a:off x="15875" y="5758815"/>
            <a:ext cx="914400" cy="914400"/>
          </a:xfrm>
          <a:prstGeom prst="star5">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683895" y="183515"/>
            <a:ext cx="1610995" cy="583565"/>
          </a:xfrm>
          <a:prstGeom prst="rect">
            <a:avLst/>
          </a:prstGeom>
          <a:noFill/>
        </p:spPr>
        <p:txBody>
          <a:bodyPr wrap="square" rtlCol="0">
            <a:spAutoFit/>
          </a:bodyPr>
          <a:p>
            <a:r>
              <a:rPr lang="vi-VN" altLang="en-US" sz="3200" b="1">
                <a:solidFill>
                  <a:srgbClr val="FF0000"/>
                </a:solidFill>
                <a:latin typeface="Times New Roman" panose="02020603050405020304" pitchFamily="18" charset="0"/>
                <a:cs typeface="Times New Roman" panose="02020603050405020304" pitchFamily="18" charset="0"/>
              </a:rPr>
              <a:t>Câu </a:t>
            </a:r>
            <a:r>
              <a:rPr lang="vi-VN" altLang="en-US" sz="3200" b="1">
                <a:solidFill>
                  <a:srgbClr val="FF0000"/>
                </a:solidFill>
                <a:latin typeface="Times New Roman" panose="02020603050405020304" pitchFamily="18" charset="0"/>
                <a:cs typeface="Times New Roman" panose="02020603050405020304" pitchFamily="18" charset="0"/>
              </a:rPr>
              <a:t>1:</a:t>
            </a:r>
            <a:endParaRPr lang="vi-VN" altLang="en-US" sz="3200" b="1">
              <a:solidFill>
                <a:srgbClr val="FF0000"/>
              </a:solidFill>
              <a:latin typeface="Times New Roman" panose="02020603050405020304" pitchFamily="18" charset="0"/>
              <a:cs typeface="Times New Roman" panose="02020603050405020304" pitchFamily="18" charset="0"/>
            </a:endParaRPr>
          </a:p>
        </p:txBody>
      </p:sp>
      <p:sp>
        <p:nvSpPr>
          <p:cNvPr id="2" name="Text Box 1"/>
          <p:cNvSpPr txBox="1"/>
          <p:nvPr/>
        </p:nvSpPr>
        <p:spPr>
          <a:xfrm>
            <a:off x="302260" y="748665"/>
            <a:ext cx="11442700" cy="1198880"/>
          </a:xfrm>
          <a:prstGeom prst="rect">
            <a:avLst/>
          </a:prstGeom>
          <a:noFill/>
        </p:spPr>
        <p:txBody>
          <a:bodyPr wrap="square" rtlCol="0">
            <a:spAutoFit/>
          </a:bodyPr>
          <a:p>
            <a:r>
              <a:rPr lang="en-US" sz="3600">
                <a:latin typeface="Times New Roman" panose="02020603050405020304" pitchFamily="18" charset="0"/>
                <a:cs typeface="Times New Roman" panose="02020603050405020304" pitchFamily="18" charset="0"/>
              </a:rPr>
              <a:t>Đốt cháy  magnesium trong khí oxygen, thu được magnesium oxide.  Viết phương trình chữ</a:t>
            </a:r>
            <a:r>
              <a:rPr lang="vi-VN" altLang="en-US" sz="3600">
                <a:latin typeface="Times New Roman" panose="02020603050405020304" pitchFamily="18" charset="0"/>
                <a:cs typeface="Times New Roman" panose="02020603050405020304" pitchFamily="18" charset="0"/>
              </a:rPr>
              <a:t> của phản ứng trên?</a:t>
            </a:r>
            <a:endParaRPr lang="vi-VN" altLang="en-US" sz="3600">
              <a:latin typeface="Times New Roman" panose="02020603050405020304" pitchFamily="18" charset="0"/>
              <a:cs typeface="Times New Roman" panose="02020603050405020304" pitchFamily="18" charset="0"/>
            </a:endParaRPr>
          </a:p>
        </p:txBody>
      </p:sp>
      <p:sp>
        <p:nvSpPr>
          <p:cNvPr id="3" name="Text Box 2"/>
          <p:cNvSpPr txBox="1"/>
          <p:nvPr/>
        </p:nvSpPr>
        <p:spPr>
          <a:xfrm>
            <a:off x="270510" y="1944370"/>
            <a:ext cx="10263505" cy="645160"/>
          </a:xfrm>
          <a:prstGeom prst="rect">
            <a:avLst/>
          </a:prstGeom>
          <a:noFill/>
        </p:spPr>
        <p:txBody>
          <a:bodyPr wrap="square" rtlCol="0">
            <a:spAutoFit/>
          </a:bodyPr>
          <a:p>
            <a:r>
              <a:rPr lang="vi-VN" altLang="en-US" sz="3600">
                <a:latin typeface="Times New Roman" panose="02020603050405020304" pitchFamily="18" charset="0"/>
                <a:cs typeface="Times New Roman" panose="02020603050405020304" pitchFamily="18" charset="0"/>
              </a:rPr>
              <a:t>A. magnesium + oxygen  → magnesium oxide</a:t>
            </a:r>
            <a:endParaRPr lang="vi-VN" altLang="en-US" sz="3600">
              <a:latin typeface="Times New Roman" panose="02020603050405020304" pitchFamily="18" charset="0"/>
              <a:cs typeface="Times New Roman" panose="02020603050405020304" pitchFamily="18" charset="0"/>
            </a:endParaRPr>
          </a:p>
        </p:txBody>
      </p:sp>
      <p:sp>
        <p:nvSpPr>
          <p:cNvPr id="5" name="Text Box 4"/>
          <p:cNvSpPr txBox="1"/>
          <p:nvPr/>
        </p:nvSpPr>
        <p:spPr>
          <a:xfrm>
            <a:off x="254635" y="2690495"/>
            <a:ext cx="10263505" cy="645160"/>
          </a:xfrm>
          <a:prstGeom prst="rect">
            <a:avLst/>
          </a:prstGeom>
          <a:noFill/>
        </p:spPr>
        <p:txBody>
          <a:bodyPr wrap="square" rtlCol="0">
            <a:spAutoFit/>
          </a:bodyPr>
          <a:p>
            <a:r>
              <a:rPr lang="vi-VN" altLang="en-US" sz="3600">
                <a:latin typeface="Times New Roman" panose="02020603050405020304" pitchFamily="18" charset="0"/>
                <a:cs typeface="Times New Roman" panose="02020603050405020304" pitchFamily="18" charset="0"/>
              </a:rPr>
              <a:t>B. magnesium + oxygen  → magnesium (</a:t>
            </a:r>
            <a:r>
              <a:rPr lang="vi-VN" altLang="en-US" sz="3600">
                <a:latin typeface="Times New Roman" panose="02020603050405020304" pitchFamily="18" charset="0"/>
                <a:cs typeface="Times New Roman" panose="02020603050405020304" pitchFamily="18" charset="0"/>
              </a:rPr>
              <a:t>II) oxide</a:t>
            </a:r>
            <a:endParaRPr lang="vi-VN" altLang="en-US" sz="3600">
              <a:latin typeface="Times New Roman" panose="02020603050405020304" pitchFamily="18" charset="0"/>
              <a:cs typeface="Times New Roman" panose="02020603050405020304" pitchFamily="18" charset="0"/>
            </a:endParaRPr>
          </a:p>
        </p:txBody>
      </p:sp>
      <p:sp>
        <p:nvSpPr>
          <p:cNvPr id="6" name="Text Box 5"/>
          <p:cNvSpPr txBox="1"/>
          <p:nvPr/>
        </p:nvSpPr>
        <p:spPr>
          <a:xfrm>
            <a:off x="254635" y="3388995"/>
            <a:ext cx="10263505" cy="645160"/>
          </a:xfrm>
          <a:prstGeom prst="rect">
            <a:avLst/>
          </a:prstGeom>
          <a:noFill/>
        </p:spPr>
        <p:txBody>
          <a:bodyPr wrap="square" rtlCol="0">
            <a:spAutoFit/>
          </a:bodyPr>
          <a:p>
            <a:r>
              <a:rPr lang="vi-VN" altLang="en-US" sz="3600">
                <a:latin typeface="Times New Roman" panose="02020603050405020304" pitchFamily="18" charset="0"/>
                <a:cs typeface="Times New Roman" panose="02020603050405020304" pitchFamily="18" charset="0"/>
              </a:rPr>
              <a:t>C. magnesium + oxygen  → magnesium ox</a:t>
            </a:r>
            <a:r>
              <a:rPr lang="vi-VN" altLang="en-US" sz="3600">
                <a:latin typeface="Times New Roman" panose="02020603050405020304" pitchFamily="18" charset="0"/>
                <a:cs typeface="Times New Roman" panose="02020603050405020304" pitchFamily="18" charset="0"/>
              </a:rPr>
              <a:t>ygen</a:t>
            </a:r>
            <a:endParaRPr lang="vi-VN" altLang="en-US" sz="3600">
              <a:latin typeface="Times New Roman" panose="02020603050405020304" pitchFamily="18" charset="0"/>
              <a:cs typeface="Times New Roman" panose="02020603050405020304" pitchFamily="18" charset="0"/>
            </a:endParaRPr>
          </a:p>
        </p:txBody>
      </p:sp>
      <p:sp>
        <p:nvSpPr>
          <p:cNvPr id="7" name="Text Box 6"/>
          <p:cNvSpPr txBox="1"/>
          <p:nvPr/>
        </p:nvSpPr>
        <p:spPr>
          <a:xfrm>
            <a:off x="286385" y="4230370"/>
            <a:ext cx="10263505" cy="645160"/>
          </a:xfrm>
          <a:prstGeom prst="rect">
            <a:avLst/>
          </a:prstGeom>
          <a:noFill/>
        </p:spPr>
        <p:txBody>
          <a:bodyPr wrap="square" rtlCol="0">
            <a:spAutoFit/>
          </a:bodyPr>
          <a:p>
            <a:r>
              <a:rPr lang="vi-VN" altLang="en-US" sz="3600">
                <a:latin typeface="Times New Roman" panose="02020603050405020304" pitchFamily="18" charset="0"/>
                <a:cs typeface="Times New Roman" panose="02020603050405020304" pitchFamily="18" charset="0"/>
              </a:rPr>
              <a:t>D. magnesium + oxygen  → magnesium (</a:t>
            </a:r>
            <a:r>
              <a:rPr lang="vi-VN" altLang="en-US" sz="3600">
                <a:latin typeface="Times New Roman" panose="02020603050405020304" pitchFamily="18" charset="0"/>
                <a:cs typeface="Times New Roman" panose="02020603050405020304" pitchFamily="18" charset="0"/>
              </a:rPr>
              <a:t>I) oxide</a:t>
            </a:r>
            <a:endParaRPr lang="vi-VN" altLang="en-US" sz="3600">
              <a:latin typeface="Times New Roman" panose="02020603050405020304" pitchFamily="18" charset="0"/>
              <a:cs typeface="Times New Roman" panose="02020603050405020304" pitchFamily="18" charset="0"/>
            </a:endParaRPr>
          </a:p>
        </p:txBody>
      </p:sp>
      <p:sp>
        <p:nvSpPr>
          <p:cNvPr id="8" name="Oval 7"/>
          <p:cNvSpPr/>
          <p:nvPr/>
        </p:nvSpPr>
        <p:spPr>
          <a:xfrm>
            <a:off x="31115" y="1900555"/>
            <a:ext cx="860425" cy="868680"/>
          </a:xfrm>
          <a:prstGeom prst="ellipse">
            <a:avLst/>
          </a:prstGeom>
          <a:pattFill prst="pct5">
            <a:fgClr>
              <a:schemeClr val="accent1"/>
            </a:fgClr>
            <a:bgClr>
              <a:schemeClr val="bg1"/>
            </a:bgClr>
          </a:patt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9" name="Text Box 8"/>
          <p:cNvSpPr txBox="1"/>
          <p:nvPr/>
        </p:nvSpPr>
        <p:spPr>
          <a:xfrm>
            <a:off x="78740" y="1996440"/>
            <a:ext cx="749300" cy="645160"/>
          </a:xfrm>
          <a:prstGeom prst="rect">
            <a:avLst/>
          </a:prstGeom>
          <a:noFill/>
        </p:spPr>
        <p:txBody>
          <a:bodyPr wrap="square" rtlCol="0">
            <a:spAutoFit/>
          </a:bodyPr>
          <a:p>
            <a:pPr algn="ctr"/>
            <a:r>
              <a:rPr lang="vi-VN" altLang="en-US" sz="3600" b="1">
                <a:latin typeface="Times New Roman" panose="02020603050405020304" pitchFamily="18" charset="0"/>
                <a:cs typeface="Times New Roman" panose="02020603050405020304" pitchFamily="18" charset="0"/>
              </a:rPr>
              <a:t>A</a:t>
            </a:r>
            <a:endParaRPr lang="vi-VN" altLang="en-US" sz="3600" b="1">
              <a:latin typeface="Times New Roman" panose="02020603050405020304" pitchFamily="18" charset="0"/>
              <a:cs typeface="Times New Roman" panose="02020603050405020304" pitchFamily="18" charset="0"/>
            </a:endParaRPr>
          </a:p>
        </p:txBody>
      </p:sp>
      <p:sp>
        <p:nvSpPr>
          <p:cNvPr id="10" name="Left Arrow 9">
            <a:hlinkClick r:id="rId1" tooltip="" action="ppaction://hlinksldjump"/>
          </p:cNvPr>
          <p:cNvSpPr/>
          <p:nvPr/>
        </p:nvSpPr>
        <p:spPr>
          <a:xfrm>
            <a:off x="11298555" y="6263005"/>
            <a:ext cx="796925" cy="589915"/>
          </a:xfrm>
          <a:prstGeom prst="leftArrow">
            <a:avLst/>
          </a:prstGeom>
          <a:gradFill>
            <a:gsLst>
              <a:gs pos="0">
                <a:srgbClr val="E30000"/>
              </a:gs>
              <a:gs pos="100000">
                <a:srgbClr val="760303"/>
              </a:gs>
            </a:gsLst>
            <a:lin ang="5400000" scaled="0"/>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p:tgtEl>
                                          <p:spTgt spid="3"/>
                                        </p:tgtEl>
                                        <p:attrNameLst>
                                          <p:attrName>ppt_y</p:attrName>
                                        </p:attrNameLst>
                                      </p:cBhvr>
                                      <p:tavLst>
                                        <p:tav tm="0">
                                          <p:val>
                                            <p:strVal val="#ppt_y+#ppt_h*1.125000"/>
                                          </p:val>
                                        </p:tav>
                                        <p:tav tm="100000">
                                          <p:val>
                                            <p:strVal val="#ppt_y"/>
                                          </p:val>
                                        </p:tav>
                                      </p:tavLst>
                                    </p:anim>
                                    <p:animEffect transition="in" filter="wipe(up)">
                                      <p:cBhvr>
                                        <p:cTn id="13" dur="500"/>
                                        <p:tgtEl>
                                          <p:spTgt spid="3"/>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p:tgtEl>
                                          <p:spTgt spid="5"/>
                                        </p:tgtEl>
                                        <p:attrNameLst>
                                          <p:attrName>ppt_y</p:attrName>
                                        </p:attrNameLst>
                                      </p:cBhvr>
                                      <p:tavLst>
                                        <p:tav tm="0">
                                          <p:val>
                                            <p:strVal val="#ppt_y+#ppt_h*1.125000"/>
                                          </p:val>
                                        </p:tav>
                                        <p:tav tm="100000">
                                          <p:val>
                                            <p:strVal val="#ppt_y"/>
                                          </p:val>
                                        </p:tav>
                                      </p:tavLst>
                                    </p:anim>
                                    <p:animEffect transition="in" filter="wipe(up)">
                                      <p:cBhvr>
                                        <p:cTn id="17" dur="500"/>
                                        <p:tgtEl>
                                          <p:spTgt spid="5"/>
                                        </p:tgtEl>
                                      </p:cBhvr>
                                    </p:animEffect>
                                  </p:childTnLst>
                                </p:cTn>
                              </p:par>
                              <p:par>
                                <p:cTn id="18" presetID="12" presetClass="entr" presetSubtype="4"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p:tgtEl>
                                          <p:spTgt spid="6"/>
                                        </p:tgtEl>
                                        <p:attrNameLst>
                                          <p:attrName>ppt_y</p:attrName>
                                        </p:attrNameLst>
                                      </p:cBhvr>
                                      <p:tavLst>
                                        <p:tav tm="0">
                                          <p:val>
                                            <p:strVal val="#ppt_y+#ppt_h*1.125000"/>
                                          </p:val>
                                        </p:tav>
                                        <p:tav tm="100000">
                                          <p:val>
                                            <p:strVal val="#ppt_y"/>
                                          </p:val>
                                        </p:tav>
                                      </p:tavLst>
                                    </p:anim>
                                    <p:animEffect transition="in" filter="wipe(up)">
                                      <p:cBhvr>
                                        <p:cTn id="21" dur="500"/>
                                        <p:tgtEl>
                                          <p:spTgt spid="6"/>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p:tgtEl>
                                          <p:spTgt spid="7"/>
                                        </p:tgtEl>
                                        <p:attrNameLst>
                                          <p:attrName>ppt_y</p:attrName>
                                        </p:attrNameLst>
                                      </p:cBhvr>
                                      <p:tavLst>
                                        <p:tav tm="0">
                                          <p:val>
                                            <p:strVal val="#ppt_y+#ppt_h*1.125000"/>
                                          </p:val>
                                        </p:tav>
                                        <p:tav tm="100000">
                                          <p:val>
                                            <p:strVal val="#ppt_y"/>
                                          </p:val>
                                        </p:tav>
                                      </p:tavLst>
                                    </p:anim>
                                    <p:animEffect transition="in" filter="wipe(up)">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ox(in)">
                                      <p:cBhvr>
                                        <p:cTn id="30" dur="2000"/>
                                        <p:tgtEl>
                                          <p:spTgt spid="8"/>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ox(in)">
                                      <p:cBhvr>
                                        <p:cTn id="3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5" grpId="0"/>
      <p:bldP spid="6" grpId="0"/>
      <p:bldP spid="7" grpId="0"/>
      <p:bldP spid="3" grpId="1"/>
      <p:bldP spid="5" grpId="1"/>
      <p:bldP spid="6" grpId="1"/>
      <p:bldP spid="7" grpId="1"/>
      <p:bldP spid="8" grpId="0" animBg="1"/>
      <p:bldP spid="9" grpId="0"/>
      <p:bldP spid="8" grpId="1" animBg="1"/>
      <p:bldP spid="9"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683895" y="183515"/>
            <a:ext cx="1610995" cy="583565"/>
          </a:xfrm>
          <a:prstGeom prst="rect">
            <a:avLst/>
          </a:prstGeom>
          <a:noFill/>
        </p:spPr>
        <p:txBody>
          <a:bodyPr wrap="square" rtlCol="0">
            <a:spAutoFit/>
          </a:bodyPr>
          <a:p>
            <a:r>
              <a:rPr lang="vi-VN" altLang="en-US" sz="3200" b="1">
                <a:solidFill>
                  <a:srgbClr val="FF0000"/>
                </a:solidFill>
                <a:latin typeface="Times New Roman" panose="02020603050405020304" pitchFamily="18" charset="0"/>
                <a:cs typeface="Times New Roman" panose="02020603050405020304" pitchFamily="18" charset="0"/>
              </a:rPr>
              <a:t>Câu </a:t>
            </a:r>
            <a:r>
              <a:rPr lang="vi-VN" altLang="en-US" sz="3200" b="1">
                <a:solidFill>
                  <a:srgbClr val="FF0000"/>
                </a:solidFill>
                <a:latin typeface="Times New Roman" panose="02020603050405020304" pitchFamily="18" charset="0"/>
                <a:cs typeface="Times New Roman" panose="02020603050405020304" pitchFamily="18" charset="0"/>
              </a:rPr>
              <a:t>2:</a:t>
            </a:r>
            <a:endParaRPr lang="vi-VN" altLang="en-US" sz="3200" b="1">
              <a:solidFill>
                <a:srgbClr val="FF0000"/>
              </a:solidFill>
              <a:latin typeface="Times New Roman" panose="02020603050405020304" pitchFamily="18" charset="0"/>
              <a:cs typeface="Times New Roman" panose="02020603050405020304" pitchFamily="18" charset="0"/>
            </a:endParaRPr>
          </a:p>
        </p:txBody>
      </p:sp>
      <p:sp>
        <p:nvSpPr>
          <p:cNvPr id="2" name="Text Box 1"/>
          <p:cNvSpPr txBox="1"/>
          <p:nvPr/>
        </p:nvSpPr>
        <p:spPr>
          <a:xfrm>
            <a:off x="525145" y="732790"/>
            <a:ext cx="11331575" cy="953135"/>
          </a:xfrm>
          <a:prstGeom prst="rect">
            <a:avLst/>
          </a:prstGeom>
          <a:noFill/>
        </p:spPr>
        <p:txBody>
          <a:bodyPr wrap="square" rtlCol="0">
            <a:spAutoFit/>
          </a:bodyPr>
          <a:p>
            <a:r>
              <a:rPr lang="vi-VN" altLang="en-US" sz="2800">
                <a:latin typeface="Times New Roman" panose="02020603050405020304" pitchFamily="18" charset="0"/>
                <a:cs typeface="Times New Roman" panose="02020603050405020304" pitchFamily="18" charset="0"/>
              </a:rPr>
              <a:t>Cho phản ứng sau: Calcium oxide + Carbon dioxide → Calcium carbonate</a:t>
            </a:r>
            <a:endParaRPr lang="vi-VN" altLang="en-US" sz="2800">
              <a:latin typeface="Times New Roman" panose="02020603050405020304" pitchFamily="18" charset="0"/>
              <a:cs typeface="Times New Roman" panose="02020603050405020304" pitchFamily="18" charset="0"/>
            </a:endParaRPr>
          </a:p>
          <a:p>
            <a:r>
              <a:rPr lang="vi-VN" altLang="en-US" sz="2800">
                <a:latin typeface="Times New Roman" panose="02020603050405020304" pitchFamily="18" charset="0"/>
                <a:cs typeface="Times New Roman" panose="02020603050405020304" pitchFamily="18" charset="0"/>
              </a:rPr>
              <a:t>Xác định chất sản phẩm của phản ứng </a:t>
            </a:r>
            <a:r>
              <a:rPr lang="vi-VN" altLang="en-US" sz="2800">
                <a:latin typeface="Times New Roman" panose="02020603050405020304" pitchFamily="18" charset="0"/>
                <a:cs typeface="Times New Roman" panose="02020603050405020304" pitchFamily="18" charset="0"/>
              </a:rPr>
              <a:t>trên?</a:t>
            </a:r>
            <a:endParaRPr lang="vi-VN" altLang="en-US" sz="2800">
              <a:latin typeface="Times New Roman" panose="02020603050405020304" pitchFamily="18" charset="0"/>
              <a:cs typeface="Times New Roman" panose="02020603050405020304" pitchFamily="18" charset="0"/>
            </a:endParaRPr>
          </a:p>
        </p:txBody>
      </p:sp>
      <p:sp>
        <p:nvSpPr>
          <p:cNvPr id="3" name="Text Box 2"/>
          <p:cNvSpPr txBox="1"/>
          <p:nvPr/>
        </p:nvSpPr>
        <p:spPr>
          <a:xfrm>
            <a:off x="270510" y="1944370"/>
            <a:ext cx="10263505" cy="645160"/>
          </a:xfrm>
          <a:prstGeom prst="rect">
            <a:avLst/>
          </a:prstGeom>
          <a:noFill/>
        </p:spPr>
        <p:txBody>
          <a:bodyPr wrap="square" rtlCol="0">
            <a:spAutoFit/>
          </a:bodyPr>
          <a:p>
            <a:r>
              <a:rPr lang="vi-VN" altLang="en-US" sz="3600">
                <a:latin typeface="Times New Roman" panose="02020603050405020304" pitchFamily="18" charset="0"/>
                <a:cs typeface="Times New Roman" panose="02020603050405020304" pitchFamily="18" charset="0"/>
              </a:rPr>
              <a:t>A. </a:t>
            </a:r>
            <a:r>
              <a:rPr lang="vi-VN" altLang="en-US" sz="3600">
                <a:latin typeface="Times New Roman" panose="02020603050405020304" pitchFamily="18" charset="0"/>
                <a:cs typeface="Times New Roman" panose="02020603050405020304" pitchFamily="18" charset="0"/>
                <a:sym typeface="+mn-ea"/>
              </a:rPr>
              <a:t>Calcium oxide</a:t>
            </a:r>
            <a:endParaRPr lang="vi-VN" altLang="en-US" sz="3600">
              <a:latin typeface="Times New Roman" panose="02020603050405020304" pitchFamily="18" charset="0"/>
              <a:cs typeface="Times New Roman" panose="02020603050405020304" pitchFamily="18" charset="0"/>
            </a:endParaRPr>
          </a:p>
        </p:txBody>
      </p:sp>
      <p:sp>
        <p:nvSpPr>
          <p:cNvPr id="5" name="Text Box 4"/>
          <p:cNvSpPr txBox="1"/>
          <p:nvPr/>
        </p:nvSpPr>
        <p:spPr>
          <a:xfrm>
            <a:off x="254635" y="2690495"/>
            <a:ext cx="10263505" cy="645160"/>
          </a:xfrm>
          <a:prstGeom prst="rect">
            <a:avLst/>
          </a:prstGeom>
          <a:noFill/>
        </p:spPr>
        <p:txBody>
          <a:bodyPr wrap="square" rtlCol="0">
            <a:spAutoFit/>
          </a:bodyPr>
          <a:p>
            <a:r>
              <a:rPr lang="vi-VN" altLang="en-US" sz="3600">
                <a:latin typeface="Times New Roman" panose="02020603050405020304" pitchFamily="18" charset="0"/>
                <a:cs typeface="Times New Roman" panose="02020603050405020304" pitchFamily="18" charset="0"/>
              </a:rPr>
              <a:t>B. </a:t>
            </a:r>
            <a:r>
              <a:rPr lang="vi-VN" altLang="en-US" sz="3600">
                <a:latin typeface="Times New Roman" panose="02020603050405020304" pitchFamily="18" charset="0"/>
                <a:cs typeface="Times New Roman" panose="02020603050405020304" pitchFamily="18" charset="0"/>
                <a:sym typeface="+mn-ea"/>
              </a:rPr>
              <a:t>Carbon dioxide</a:t>
            </a:r>
            <a:endParaRPr lang="vi-VN" altLang="en-US" sz="3600">
              <a:latin typeface="Times New Roman" panose="02020603050405020304" pitchFamily="18" charset="0"/>
              <a:cs typeface="Times New Roman" panose="02020603050405020304" pitchFamily="18" charset="0"/>
            </a:endParaRPr>
          </a:p>
        </p:txBody>
      </p:sp>
      <p:sp>
        <p:nvSpPr>
          <p:cNvPr id="6" name="Text Box 5"/>
          <p:cNvSpPr txBox="1"/>
          <p:nvPr/>
        </p:nvSpPr>
        <p:spPr>
          <a:xfrm>
            <a:off x="254635" y="3388995"/>
            <a:ext cx="10263505" cy="645160"/>
          </a:xfrm>
          <a:prstGeom prst="rect">
            <a:avLst/>
          </a:prstGeom>
          <a:noFill/>
        </p:spPr>
        <p:txBody>
          <a:bodyPr wrap="square" rtlCol="0">
            <a:spAutoFit/>
          </a:bodyPr>
          <a:p>
            <a:r>
              <a:rPr lang="vi-VN" altLang="en-US" sz="3600">
                <a:latin typeface="Times New Roman" panose="02020603050405020304" pitchFamily="18" charset="0"/>
                <a:cs typeface="Times New Roman" panose="02020603050405020304" pitchFamily="18" charset="0"/>
              </a:rPr>
              <a:t>C. </a:t>
            </a:r>
            <a:r>
              <a:rPr lang="vi-VN" altLang="en-US" sz="3600">
                <a:latin typeface="Times New Roman" panose="02020603050405020304" pitchFamily="18" charset="0"/>
                <a:cs typeface="Times New Roman" panose="02020603050405020304" pitchFamily="18" charset="0"/>
                <a:sym typeface="+mn-ea"/>
              </a:rPr>
              <a:t>Calcium carbonate</a:t>
            </a:r>
            <a:endParaRPr lang="vi-VN" altLang="en-US" sz="3600">
              <a:latin typeface="Times New Roman" panose="02020603050405020304" pitchFamily="18" charset="0"/>
              <a:cs typeface="Times New Roman" panose="02020603050405020304" pitchFamily="18" charset="0"/>
            </a:endParaRPr>
          </a:p>
        </p:txBody>
      </p:sp>
      <p:sp>
        <p:nvSpPr>
          <p:cNvPr id="7" name="Text Box 6"/>
          <p:cNvSpPr txBox="1"/>
          <p:nvPr/>
        </p:nvSpPr>
        <p:spPr>
          <a:xfrm>
            <a:off x="286385" y="4230370"/>
            <a:ext cx="10263505" cy="645160"/>
          </a:xfrm>
          <a:prstGeom prst="rect">
            <a:avLst/>
          </a:prstGeom>
          <a:noFill/>
        </p:spPr>
        <p:txBody>
          <a:bodyPr wrap="square" rtlCol="0">
            <a:spAutoFit/>
          </a:bodyPr>
          <a:p>
            <a:r>
              <a:rPr lang="vi-VN" altLang="en-US" sz="3600">
                <a:latin typeface="Times New Roman" panose="02020603050405020304" pitchFamily="18" charset="0"/>
                <a:cs typeface="Times New Roman" panose="02020603050405020304" pitchFamily="18" charset="0"/>
              </a:rPr>
              <a:t>D. </a:t>
            </a:r>
            <a:r>
              <a:rPr lang="vi-VN" altLang="en-US" sz="3600">
                <a:latin typeface="Times New Roman" panose="02020603050405020304" pitchFamily="18" charset="0"/>
                <a:cs typeface="Times New Roman" panose="02020603050405020304" pitchFamily="18" charset="0"/>
                <a:sym typeface="+mn-ea"/>
              </a:rPr>
              <a:t>Calcium oxide </a:t>
            </a:r>
            <a:r>
              <a:rPr lang="vi-VN" altLang="en-US" sz="3600">
                <a:latin typeface="Times New Roman" panose="02020603050405020304" pitchFamily="18" charset="0"/>
                <a:cs typeface="Times New Roman" panose="02020603050405020304" pitchFamily="18" charset="0"/>
                <a:sym typeface="+mn-ea"/>
              </a:rPr>
              <a:t>và Carbon dioxide</a:t>
            </a:r>
            <a:endParaRPr lang="vi-VN" altLang="en-US" sz="3600">
              <a:latin typeface="Times New Roman" panose="02020603050405020304" pitchFamily="18" charset="0"/>
              <a:cs typeface="Times New Roman" panose="02020603050405020304" pitchFamily="18" charset="0"/>
            </a:endParaRPr>
          </a:p>
        </p:txBody>
      </p:sp>
      <p:sp>
        <p:nvSpPr>
          <p:cNvPr id="8" name="Oval 7"/>
          <p:cNvSpPr/>
          <p:nvPr/>
        </p:nvSpPr>
        <p:spPr>
          <a:xfrm>
            <a:off x="31115" y="3345180"/>
            <a:ext cx="860425" cy="868680"/>
          </a:xfrm>
          <a:prstGeom prst="ellipse">
            <a:avLst/>
          </a:prstGeom>
          <a:pattFill prst="pct5">
            <a:fgClr>
              <a:schemeClr val="accent1"/>
            </a:fgClr>
            <a:bgClr>
              <a:schemeClr val="bg1"/>
            </a:bgClr>
          </a:patt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9" name="Text Box 8"/>
          <p:cNvSpPr txBox="1"/>
          <p:nvPr/>
        </p:nvSpPr>
        <p:spPr>
          <a:xfrm>
            <a:off x="78740" y="3441065"/>
            <a:ext cx="749300" cy="645160"/>
          </a:xfrm>
          <a:prstGeom prst="rect">
            <a:avLst/>
          </a:prstGeom>
          <a:noFill/>
        </p:spPr>
        <p:txBody>
          <a:bodyPr wrap="square" rtlCol="0">
            <a:spAutoFit/>
          </a:bodyPr>
          <a:p>
            <a:pPr algn="ctr"/>
            <a:r>
              <a:rPr lang="vi-VN" altLang="en-US" sz="3600" b="1">
                <a:latin typeface="Times New Roman" panose="02020603050405020304" pitchFamily="18" charset="0"/>
                <a:cs typeface="Times New Roman" panose="02020603050405020304" pitchFamily="18" charset="0"/>
              </a:rPr>
              <a:t>C</a:t>
            </a:r>
            <a:endParaRPr lang="vi-VN" altLang="en-US" sz="3600" b="1">
              <a:latin typeface="Times New Roman" panose="02020603050405020304" pitchFamily="18" charset="0"/>
              <a:cs typeface="Times New Roman" panose="02020603050405020304" pitchFamily="18" charset="0"/>
            </a:endParaRPr>
          </a:p>
        </p:txBody>
      </p:sp>
      <p:sp>
        <p:nvSpPr>
          <p:cNvPr id="10" name="Left Arrow 9">
            <a:hlinkClick r:id="rId1" action="ppaction://hlinksldjump"/>
          </p:cNvPr>
          <p:cNvSpPr/>
          <p:nvPr/>
        </p:nvSpPr>
        <p:spPr>
          <a:xfrm>
            <a:off x="11298555" y="6263005"/>
            <a:ext cx="796925" cy="589915"/>
          </a:xfrm>
          <a:prstGeom prst="leftArrow">
            <a:avLst/>
          </a:prstGeom>
          <a:gradFill>
            <a:gsLst>
              <a:gs pos="0">
                <a:srgbClr val="E30000"/>
              </a:gs>
              <a:gs pos="100000">
                <a:srgbClr val="760303"/>
              </a:gs>
            </a:gsLst>
            <a:lin ang="5400000" scaled="0"/>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p:tgtEl>
                                          <p:spTgt spid="2"/>
                                        </p:tgtEl>
                                        <p:attrNameLst>
                                          <p:attrName>ppt_y</p:attrName>
                                        </p:attrNameLst>
                                      </p:cBhvr>
                                      <p:tavLst>
                                        <p:tav tm="0">
                                          <p:val>
                                            <p:strVal val="#ppt_y+#ppt_h*1.125000"/>
                                          </p:val>
                                        </p:tav>
                                        <p:tav tm="100000">
                                          <p:val>
                                            <p:strVal val="#ppt_y"/>
                                          </p:val>
                                        </p:tav>
                                      </p:tavLst>
                                    </p:anim>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p:tgtEl>
                                          <p:spTgt spid="3"/>
                                        </p:tgtEl>
                                        <p:attrNameLst>
                                          <p:attrName>ppt_y</p:attrName>
                                        </p:attrNameLst>
                                      </p:cBhvr>
                                      <p:tavLst>
                                        <p:tav tm="0">
                                          <p:val>
                                            <p:strVal val="#ppt_y+#ppt_h*1.125000"/>
                                          </p:val>
                                        </p:tav>
                                        <p:tav tm="100000">
                                          <p:val>
                                            <p:strVal val="#ppt_y"/>
                                          </p:val>
                                        </p:tav>
                                      </p:tavLst>
                                    </p:anim>
                                    <p:animEffect transition="in" filter="wipe(up)">
                                      <p:cBhvr>
                                        <p:cTn id="18" dur="500"/>
                                        <p:tgtEl>
                                          <p:spTgt spid="3"/>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p:tgtEl>
                                          <p:spTgt spid="5"/>
                                        </p:tgtEl>
                                        <p:attrNameLst>
                                          <p:attrName>ppt_y</p:attrName>
                                        </p:attrNameLst>
                                      </p:cBhvr>
                                      <p:tavLst>
                                        <p:tav tm="0">
                                          <p:val>
                                            <p:strVal val="#ppt_y+#ppt_h*1.125000"/>
                                          </p:val>
                                        </p:tav>
                                        <p:tav tm="100000">
                                          <p:val>
                                            <p:strVal val="#ppt_y"/>
                                          </p:val>
                                        </p:tav>
                                      </p:tavLst>
                                    </p:anim>
                                    <p:animEffect transition="in" filter="wipe(up)">
                                      <p:cBhvr>
                                        <p:cTn id="22" dur="500"/>
                                        <p:tgtEl>
                                          <p:spTgt spid="5"/>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p:tgtEl>
                                          <p:spTgt spid="6"/>
                                        </p:tgtEl>
                                        <p:attrNameLst>
                                          <p:attrName>ppt_y</p:attrName>
                                        </p:attrNameLst>
                                      </p:cBhvr>
                                      <p:tavLst>
                                        <p:tav tm="0">
                                          <p:val>
                                            <p:strVal val="#ppt_y+#ppt_h*1.125000"/>
                                          </p:val>
                                        </p:tav>
                                        <p:tav tm="100000">
                                          <p:val>
                                            <p:strVal val="#ppt_y"/>
                                          </p:val>
                                        </p:tav>
                                      </p:tavLst>
                                    </p:anim>
                                    <p:animEffect transition="in" filter="wipe(up)">
                                      <p:cBhvr>
                                        <p:cTn id="26" dur="500"/>
                                        <p:tgtEl>
                                          <p:spTgt spid="6"/>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p:tgtEl>
                                          <p:spTgt spid="7"/>
                                        </p:tgtEl>
                                        <p:attrNameLst>
                                          <p:attrName>ppt_y</p:attrName>
                                        </p:attrNameLst>
                                      </p:cBhvr>
                                      <p:tavLst>
                                        <p:tav tm="0">
                                          <p:val>
                                            <p:strVal val="#ppt_y+#ppt_h*1.125000"/>
                                          </p:val>
                                        </p:tav>
                                        <p:tav tm="100000">
                                          <p:val>
                                            <p:strVal val="#ppt_y"/>
                                          </p:val>
                                        </p:tav>
                                      </p:tavLst>
                                    </p:anim>
                                    <p:animEffect transition="in" filter="wipe(up)">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3" grpId="1"/>
      <p:bldP spid="5" grpId="1"/>
      <p:bldP spid="6" grpId="1"/>
      <p:bldP spid="7" grpId="1"/>
      <p:bldP spid="4" grpId="0"/>
      <p:bldP spid="2" grpId="0"/>
      <p:bldP spid="4" grpId="1"/>
      <p:bldP spid="2" grpId="1"/>
      <p:bldP spid="9" grpId="0"/>
      <p:bldP spid="8" grpId="0" animBg="1"/>
      <p:bldP spid="9" grpId="1"/>
      <p:bldP spid="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p:cNvPicPr>
            <a:picLocks noChangeAspect="1"/>
          </p:cNvPicPr>
          <p:nvPr>
            <p:ph sz="half" idx="1"/>
          </p:nvPr>
        </p:nvPicPr>
        <p:blipFill>
          <a:blip r:embed="rId1"/>
          <a:stretch>
            <a:fillRect/>
          </a:stretch>
        </p:blipFill>
        <p:spPr>
          <a:xfrm>
            <a:off x="6235065" y="1930400"/>
            <a:ext cx="5956935" cy="4943475"/>
          </a:xfrm>
          <a:prstGeom prst="rect">
            <a:avLst/>
          </a:prstGeom>
        </p:spPr>
      </p:pic>
      <p:pic>
        <p:nvPicPr>
          <p:cNvPr id="6" name="Content Placeholder 5"/>
          <p:cNvPicPr>
            <a:picLocks noChangeAspect="1"/>
          </p:cNvPicPr>
          <p:nvPr>
            <p:ph sz="half" idx="2"/>
          </p:nvPr>
        </p:nvPicPr>
        <p:blipFill>
          <a:blip r:embed="rId2"/>
          <a:stretch>
            <a:fillRect/>
          </a:stretch>
        </p:blipFill>
        <p:spPr>
          <a:xfrm>
            <a:off x="0" y="1930400"/>
            <a:ext cx="6235700" cy="4928235"/>
          </a:xfrm>
          <a:prstGeom prst="rect">
            <a:avLst/>
          </a:prstGeom>
        </p:spPr>
      </p:pic>
      <p:sp>
        <p:nvSpPr>
          <p:cNvPr id="8" name="Text Box 7"/>
          <p:cNvSpPr txBox="1"/>
          <p:nvPr/>
        </p:nvSpPr>
        <p:spPr>
          <a:xfrm>
            <a:off x="-104775" y="1177925"/>
            <a:ext cx="4472940" cy="698500"/>
          </a:xfrm>
          <a:prstGeom prst="rect">
            <a:avLst/>
          </a:prstGeom>
          <a:noFill/>
        </p:spPr>
        <p:txBody>
          <a:bodyPr wrap="square" rtlCol="0">
            <a:noAutofit/>
          </a:bodyPr>
          <a:p>
            <a:r>
              <a:rPr lang="en-US" sz="4000" b="1">
                <a:solidFill>
                  <a:srgbClr val="0000FF"/>
                </a:solidFill>
                <a:latin typeface="Times New Roman" panose="02020603050405020304" pitchFamily="18" charset="0"/>
                <a:cs typeface="Times New Roman" panose="02020603050405020304" pitchFamily="18" charset="0"/>
              </a:rPr>
              <a:t>Trò chơi </a:t>
            </a:r>
            <a:r>
              <a:rPr lang="vi-VN" altLang="en-US" sz="4000" b="1">
                <a:solidFill>
                  <a:srgbClr val="0000FF"/>
                </a:solidFill>
                <a:latin typeface="Times New Roman" panose="02020603050405020304" pitchFamily="18" charset="0"/>
                <a:cs typeface="Times New Roman" panose="02020603050405020304" pitchFamily="18" charset="0"/>
              </a:rPr>
              <a:t>TÌM </a:t>
            </a:r>
            <a:r>
              <a:rPr lang="vi-VN" altLang="en-US" sz="4000" b="1">
                <a:solidFill>
                  <a:srgbClr val="0000FF"/>
                </a:solidFill>
                <a:latin typeface="Times New Roman" panose="02020603050405020304" pitchFamily="18" charset="0"/>
                <a:cs typeface="Times New Roman" panose="02020603050405020304" pitchFamily="18" charset="0"/>
              </a:rPr>
              <a:t>TỪ</a:t>
            </a:r>
            <a:endParaRPr lang="vi-VN" altLang="en-US" sz="4000" b="1">
              <a:solidFill>
                <a:srgbClr val="0000FF"/>
              </a:solidFill>
              <a:latin typeface="Times New Roman" panose="02020603050405020304" pitchFamily="18" charset="0"/>
              <a:cs typeface="Times New Roman" panose="02020603050405020304" pitchFamily="18" charset="0"/>
            </a:endParaRPr>
          </a:p>
        </p:txBody>
      </p:sp>
      <p:sp>
        <p:nvSpPr>
          <p:cNvPr id="9" name="Text Box 8"/>
          <p:cNvSpPr txBox="1"/>
          <p:nvPr/>
        </p:nvSpPr>
        <p:spPr>
          <a:xfrm>
            <a:off x="4008755" y="26035"/>
            <a:ext cx="8183880" cy="1771650"/>
          </a:xfrm>
          <a:prstGeom prst="rect">
            <a:avLst/>
          </a:prstGeom>
          <a:noFill/>
        </p:spPr>
        <p:txBody>
          <a:bodyPr wrap="square" rtlCol="0">
            <a:noAutofit/>
          </a:bodyPr>
          <a:p>
            <a:pPr algn="ctr"/>
            <a:r>
              <a:rPr lang="en-US" sz="2800" b="1">
                <a:solidFill>
                  <a:srgbClr val="FF0000"/>
                </a:solidFill>
                <a:latin typeface="Times New Roman" panose="02020603050405020304" pitchFamily="18" charset="0"/>
                <a:cs typeface="Times New Roman" panose="02020603050405020304" pitchFamily="18" charset="0"/>
              </a:rPr>
              <a:t>Danh sách từ khóa</a:t>
            </a:r>
            <a:endParaRPr lang="en-US" sz="2800" b="1">
              <a:solidFill>
                <a:srgbClr val="FF0000"/>
              </a:solidFill>
              <a:latin typeface="Times New Roman" panose="02020603050405020304" pitchFamily="18" charset="0"/>
              <a:cs typeface="Times New Roman" panose="02020603050405020304" pitchFamily="18" charset="0"/>
            </a:endParaRPr>
          </a:p>
          <a:p>
            <a:r>
              <a:rPr lang="en-US" sz="2400" b="1">
                <a:solidFill>
                  <a:srgbClr val="0000FF"/>
                </a:solidFill>
                <a:latin typeface="Times New Roman" panose="02020603050405020304" pitchFamily="18" charset="0"/>
                <a:cs typeface="Times New Roman" panose="02020603050405020304" pitchFamily="18" charset="0"/>
              </a:rPr>
              <a:t>CHẤT PHẢN ỨNG, CHẤT SẢN PHẨM, ĐỊNH LUẬT, </a:t>
            </a:r>
            <a:endParaRPr lang="en-US" sz="2400" b="1">
              <a:solidFill>
                <a:srgbClr val="0000FF"/>
              </a:solidFill>
              <a:latin typeface="Times New Roman" panose="02020603050405020304" pitchFamily="18" charset="0"/>
              <a:cs typeface="Times New Roman" panose="02020603050405020304" pitchFamily="18" charset="0"/>
            </a:endParaRPr>
          </a:p>
          <a:p>
            <a:r>
              <a:rPr lang="en-US" sz="2400" b="1">
                <a:solidFill>
                  <a:srgbClr val="0000FF"/>
                </a:solidFill>
                <a:latin typeface="Times New Roman" panose="02020603050405020304" pitchFamily="18" charset="0"/>
                <a:cs typeface="Times New Roman" panose="02020603050405020304" pitchFamily="18" charset="0"/>
              </a:rPr>
              <a:t>BẢO TOÀN, KHỐI LƯỢNG, CHẤT KHÍ, CHẤT KẾT TỦA, CÂN ĐIỆN TỬ</a:t>
            </a:r>
            <a:endParaRPr lang="en-US" sz="2400" b="1">
              <a:solidFill>
                <a:srgbClr val="0000FF"/>
              </a:solidFill>
              <a:latin typeface="Times New Roman" panose="02020603050405020304" pitchFamily="18" charset="0"/>
              <a:cs typeface="Times New Roman" panose="02020603050405020304" pitchFamily="18" charset="0"/>
            </a:endParaRPr>
          </a:p>
        </p:txBody>
      </p:sp>
      <p:pic>
        <p:nvPicPr>
          <p:cNvPr id="17" name="Picture 16"/>
          <p:cNvPicPr>
            <a:picLocks noChangeAspect="1"/>
          </p:cNvPicPr>
          <p:nvPr/>
        </p:nvPicPr>
        <p:blipFill>
          <a:blip r:embed="rId3"/>
          <a:stretch>
            <a:fillRect/>
          </a:stretch>
        </p:blipFill>
        <p:spPr>
          <a:xfrm>
            <a:off x="0" y="22225"/>
            <a:ext cx="3881120" cy="1109345"/>
          </a:xfrm>
          <a:prstGeom prst="rect">
            <a:avLst/>
          </a:prstGeom>
          <a:solidFill>
            <a:schemeClr val="accent2">
              <a:lumMod val="50000"/>
            </a:schemeClr>
          </a:solidFill>
          <a:effectLst>
            <a:glow rad="101600">
              <a:schemeClr val="accent2">
                <a:satMod val="175000"/>
                <a:alpha val="40000"/>
              </a:schemeClr>
            </a:glow>
          </a:effectLst>
          <a:scene3d>
            <a:camera prst="orthographicFront"/>
            <a:lightRig rig="threePt" dir="t"/>
          </a:scene3d>
          <a:sp3d>
            <a:bevelT/>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p:tgtEl>
                                          <p:spTgt spid="8"/>
                                        </p:tgtEl>
                                        <p:attrNameLst>
                                          <p:attrName>ppt_y</p:attrName>
                                        </p:attrNameLst>
                                      </p:cBhvr>
                                      <p:tavLst>
                                        <p:tav tm="0">
                                          <p:val>
                                            <p:strVal val="#ppt_y+#ppt_h*1.125000"/>
                                          </p:val>
                                        </p:tav>
                                        <p:tav tm="100000">
                                          <p:val>
                                            <p:strVal val="#ppt_y"/>
                                          </p:val>
                                        </p:tav>
                                      </p:tavLst>
                                    </p:anim>
                                    <p:animEffect transition="in" filter="wipe(up)">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ox(in)">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ox(in)">
                                      <p:cBhvr>
                                        <p:cTn id="25" dur="20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ox(in)">
                                      <p:cBhvr>
                                        <p:cTn id="3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8" grpId="0"/>
      <p:bldP spid="8"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160020" y="183515"/>
            <a:ext cx="1610995" cy="583565"/>
          </a:xfrm>
          <a:prstGeom prst="rect">
            <a:avLst/>
          </a:prstGeom>
          <a:noFill/>
        </p:spPr>
        <p:txBody>
          <a:bodyPr wrap="square" rtlCol="0">
            <a:spAutoFit/>
          </a:bodyPr>
          <a:p>
            <a:r>
              <a:rPr lang="vi-VN" altLang="en-US" sz="3200" b="1">
                <a:solidFill>
                  <a:srgbClr val="FF0000"/>
                </a:solidFill>
                <a:latin typeface="Times New Roman" panose="02020603050405020304" pitchFamily="18" charset="0"/>
                <a:cs typeface="Times New Roman" panose="02020603050405020304" pitchFamily="18" charset="0"/>
              </a:rPr>
              <a:t>Câu </a:t>
            </a:r>
            <a:r>
              <a:rPr lang="vi-VN" altLang="en-US" sz="3200" b="1">
                <a:solidFill>
                  <a:srgbClr val="FF0000"/>
                </a:solidFill>
                <a:latin typeface="Times New Roman" panose="02020603050405020304" pitchFamily="18" charset="0"/>
                <a:cs typeface="Times New Roman" panose="02020603050405020304" pitchFamily="18" charset="0"/>
              </a:rPr>
              <a:t>3:</a:t>
            </a:r>
            <a:endParaRPr lang="vi-VN" altLang="en-US" sz="3200" b="1">
              <a:solidFill>
                <a:srgbClr val="FF0000"/>
              </a:solidFill>
              <a:latin typeface="Times New Roman" panose="02020603050405020304" pitchFamily="18" charset="0"/>
              <a:cs typeface="Times New Roman" panose="02020603050405020304" pitchFamily="18" charset="0"/>
            </a:endParaRPr>
          </a:p>
        </p:txBody>
      </p:sp>
      <p:sp>
        <p:nvSpPr>
          <p:cNvPr id="2" name="Text Box 1"/>
          <p:cNvSpPr txBox="1"/>
          <p:nvPr/>
        </p:nvSpPr>
        <p:spPr>
          <a:xfrm>
            <a:off x="1546225" y="33020"/>
            <a:ext cx="10421620" cy="2676525"/>
          </a:xfrm>
          <a:prstGeom prst="rect">
            <a:avLst/>
          </a:prstGeom>
          <a:noFill/>
        </p:spPr>
        <p:txBody>
          <a:bodyPr wrap="square" rtlCol="0">
            <a:spAutoFit/>
          </a:bodyPr>
          <a:p>
            <a:r>
              <a:rPr lang="en-US" sz="2400">
                <a:latin typeface="Times New Roman" panose="02020603050405020304" pitchFamily="18" charset="0"/>
                <a:cs typeface="Times New Roman" panose="02020603050405020304" pitchFamily="18" charset="0"/>
              </a:rPr>
              <a:t>Biết rằng hydrochloric acid có phản ứng với chất calcium carbonate tạo ra chất calcium chloride, nước và khí carbon dioxide. Một cốc đựng dung dịch hydrochloric acid (1) và cục đá vôi (2) (thành phần chính là calcium carbonate) được đặt trên đĩa cân. Trên đĩa cân thứ hai đặt quả cân (3) vừa đủ cho cân ở vị trí thăng bằng.</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Bỏ cục đá vôi vào dung dịch hydrochloric acid, sau một thời gian phản ứng cân sẽ ở vị trí nào</a:t>
            </a:r>
            <a:r>
              <a:rPr lang="vi-VN" altLang="en-US" sz="2400">
                <a:latin typeface="Times New Roman" panose="02020603050405020304" pitchFamily="18" charset="0"/>
                <a:cs typeface="Times New Roman" panose="02020603050405020304" pitchFamily="18" charset="0"/>
              </a:rPr>
              <a:t>?</a:t>
            </a:r>
            <a:endParaRPr lang="en-US" sz="2400">
              <a:latin typeface="Times New Roman" panose="02020603050405020304" pitchFamily="18" charset="0"/>
              <a:cs typeface="Times New Roman" panose="02020603050405020304" pitchFamily="18" charset="0"/>
            </a:endParaRPr>
          </a:p>
        </p:txBody>
      </p:sp>
      <p:pic>
        <p:nvPicPr>
          <p:cNvPr id="5" name="Picture 4"/>
          <p:cNvPicPr/>
          <p:nvPr/>
        </p:nvPicPr>
        <p:blipFill>
          <a:blip r:embed="rId1"/>
        </p:blipFill>
        <p:spPr>
          <a:xfrm>
            <a:off x="417195" y="2709545"/>
            <a:ext cx="3032125" cy="2020570"/>
          </a:xfrm>
          <a:prstGeom prst="rect">
            <a:avLst/>
          </a:prstGeom>
        </p:spPr>
      </p:pic>
      <p:pic>
        <p:nvPicPr>
          <p:cNvPr id="6" name="Picture 5"/>
          <p:cNvPicPr/>
          <p:nvPr/>
        </p:nvPicPr>
        <p:blipFill>
          <a:blip r:embed="rId2"/>
        </p:blipFill>
        <p:spPr>
          <a:xfrm>
            <a:off x="4168140" y="2670175"/>
            <a:ext cx="3237865" cy="1988820"/>
          </a:xfrm>
          <a:prstGeom prst="rect">
            <a:avLst/>
          </a:prstGeom>
        </p:spPr>
      </p:pic>
      <p:pic>
        <p:nvPicPr>
          <p:cNvPr id="7" name="Picture 6"/>
          <p:cNvPicPr/>
          <p:nvPr/>
        </p:nvPicPr>
        <p:blipFill>
          <a:blip r:embed="rId3"/>
        </p:blipFill>
        <p:spPr>
          <a:xfrm>
            <a:off x="7632700" y="2566035"/>
            <a:ext cx="3618230" cy="2221230"/>
          </a:xfrm>
          <a:prstGeom prst="rect">
            <a:avLst/>
          </a:prstGeom>
        </p:spPr>
      </p:pic>
      <p:sp>
        <p:nvSpPr>
          <p:cNvPr id="8" name="Text Box 7"/>
          <p:cNvSpPr txBox="1"/>
          <p:nvPr/>
        </p:nvSpPr>
        <p:spPr>
          <a:xfrm>
            <a:off x="1481455" y="5003800"/>
            <a:ext cx="1179195" cy="568325"/>
          </a:xfrm>
          <a:prstGeom prst="rect">
            <a:avLst/>
          </a:prstGeom>
          <a:noFill/>
        </p:spPr>
        <p:txBody>
          <a:bodyPr wrap="square" rtlCol="0">
            <a:noAutofit/>
          </a:bodyPr>
          <a:p>
            <a:pPr algn="ctr"/>
            <a:r>
              <a:rPr lang="vi-VN" altLang="en-US" sz="3200" b="1">
                <a:latin typeface="Times New Roman" panose="02020603050405020304" pitchFamily="18" charset="0"/>
                <a:cs typeface="Times New Roman" panose="02020603050405020304" pitchFamily="18" charset="0"/>
              </a:rPr>
              <a:t>A</a:t>
            </a:r>
            <a:endParaRPr lang="vi-VN" altLang="en-US" sz="3200" b="1">
              <a:latin typeface="Times New Roman" panose="02020603050405020304" pitchFamily="18" charset="0"/>
              <a:cs typeface="Times New Roman" panose="02020603050405020304" pitchFamily="18" charset="0"/>
            </a:endParaRPr>
          </a:p>
        </p:txBody>
      </p:sp>
      <p:sp>
        <p:nvSpPr>
          <p:cNvPr id="9" name="Text Box 8"/>
          <p:cNvSpPr txBox="1"/>
          <p:nvPr/>
        </p:nvSpPr>
        <p:spPr>
          <a:xfrm>
            <a:off x="5353685" y="4972050"/>
            <a:ext cx="1179195" cy="568325"/>
          </a:xfrm>
          <a:prstGeom prst="rect">
            <a:avLst/>
          </a:prstGeom>
          <a:noFill/>
        </p:spPr>
        <p:txBody>
          <a:bodyPr wrap="square" rtlCol="0">
            <a:noAutofit/>
          </a:bodyPr>
          <a:p>
            <a:pPr algn="ctr"/>
            <a:r>
              <a:rPr lang="vi-VN" altLang="en-US" sz="3200" b="1">
                <a:latin typeface="Times New Roman" panose="02020603050405020304" pitchFamily="18" charset="0"/>
                <a:cs typeface="Times New Roman" panose="02020603050405020304" pitchFamily="18" charset="0"/>
              </a:rPr>
              <a:t>B</a:t>
            </a:r>
            <a:endParaRPr lang="vi-VN" altLang="en-US" sz="3200" b="1">
              <a:latin typeface="Times New Roman" panose="02020603050405020304" pitchFamily="18" charset="0"/>
              <a:cs typeface="Times New Roman" panose="02020603050405020304" pitchFamily="18" charset="0"/>
            </a:endParaRPr>
          </a:p>
        </p:txBody>
      </p:sp>
      <p:sp>
        <p:nvSpPr>
          <p:cNvPr id="10" name="Text Box 9"/>
          <p:cNvSpPr txBox="1"/>
          <p:nvPr/>
        </p:nvSpPr>
        <p:spPr>
          <a:xfrm>
            <a:off x="9479915" y="4972050"/>
            <a:ext cx="1179195" cy="568325"/>
          </a:xfrm>
          <a:prstGeom prst="rect">
            <a:avLst/>
          </a:prstGeom>
          <a:noFill/>
        </p:spPr>
        <p:txBody>
          <a:bodyPr wrap="square" rtlCol="0">
            <a:noAutofit/>
          </a:bodyPr>
          <a:p>
            <a:pPr algn="ctr"/>
            <a:r>
              <a:rPr lang="vi-VN" altLang="en-US" sz="3200" b="1">
                <a:latin typeface="Times New Roman" panose="02020603050405020304" pitchFamily="18" charset="0"/>
                <a:cs typeface="Times New Roman" panose="02020603050405020304" pitchFamily="18" charset="0"/>
              </a:rPr>
              <a:t>C</a:t>
            </a:r>
            <a:endParaRPr lang="vi-VN" altLang="en-US" sz="3200" b="1">
              <a:latin typeface="Times New Roman" panose="02020603050405020304" pitchFamily="18" charset="0"/>
              <a:cs typeface="Times New Roman" panose="02020603050405020304" pitchFamily="18" charset="0"/>
            </a:endParaRPr>
          </a:p>
        </p:txBody>
      </p:sp>
      <p:sp>
        <p:nvSpPr>
          <p:cNvPr id="11" name="Oval 10"/>
          <p:cNvSpPr/>
          <p:nvPr/>
        </p:nvSpPr>
        <p:spPr>
          <a:xfrm>
            <a:off x="5648325" y="4831080"/>
            <a:ext cx="860425" cy="868680"/>
          </a:xfrm>
          <a:prstGeom prst="ellipse">
            <a:avLst/>
          </a:prstGeom>
          <a:pattFill prst="pct5">
            <a:fgClr>
              <a:schemeClr val="accent1"/>
            </a:fgClr>
            <a:bgClr>
              <a:schemeClr val="bg1"/>
            </a:bgClr>
          </a:patt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12" name="Text Box 11"/>
          <p:cNvSpPr txBox="1"/>
          <p:nvPr/>
        </p:nvSpPr>
        <p:spPr>
          <a:xfrm>
            <a:off x="5695950" y="4926965"/>
            <a:ext cx="749300" cy="645160"/>
          </a:xfrm>
          <a:prstGeom prst="rect">
            <a:avLst/>
          </a:prstGeom>
          <a:noFill/>
        </p:spPr>
        <p:txBody>
          <a:bodyPr wrap="square" rtlCol="0">
            <a:spAutoFit/>
          </a:bodyPr>
          <a:p>
            <a:pPr algn="ctr"/>
            <a:r>
              <a:rPr lang="vi-VN" altLang="en-US" sz="3600" b="1">
                <a:latin typeface="Times New Roman" panose="02020603050405020304" pitchFamily="18" charset="0"/>
                <a:cs typeface="Times New Roman" panose="02020603050405020304" pitchFamily="18" charset="0"/>
              </a:rPr>
              <a:t>B</a:t>
            </a:r>
            <a:endParaRPr lang="vi-VN" altLang="en-US" sz="3600" b="1">
              <a:latin typeface="Times New Roman" panose="02020603050405020304" pitchFamily="18" charset="0"/>
              <a:cs typeface="Times New Roman" panose="02020603050405020304" pitchFamily="18" charset="0"/>
            </a:endParaRPr>
          </a:p>
        </p:txBody>
      </p:sp>
      <p:sp>
        <p:nvSpPr>
          <p:cNvPr id="3" name="Left Arrow 2">
            <a:hlinkClick r:id="rId4" action="ppaction://hlinksldjump"/>
          </p:cNvPr>
          <p:cNvSpPr/>
          <p:nvPr/>
        </p:nvSpPr>
        <p:spPr>
          <a:xfrm>
            <a:off x="11298555" y="6263005"/>
            <a:ext cx="796925" cy="589915"/>
          </a:xfrm>
          <a:prstGeom prst="leftArrow">
            <a:avLst/>
          </a:prstGeom>
          <a:gradFill>
            <a:gsLst>
              <a:gs pos="0">
                <a:srgbClr val="E30000"/>
              </a:gs>
              <a:gs pos="100000">
                <a:srgbClr val="760303"/>
              </a:gs>
            </a:gsLst>
            <a:lin ang="5400000" scaled="0"/>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ppt_y</p:attrName>
                                        </p:attrNameLst>
                                      </p:cBhvr>
                                      <p:tavLst>
                                        <p:tav tm="0">
                                          <p:val>
                                            <p:strVal val="#ppt_y+#ppt_h*1.125000"/>
                                          </p:val>
                                        </p:tav>
                                        <p:tav tm="100000">
                                          <p:val>
                                            <p:strVal val="#ppt_y"/>
                                          </p:val>
                                        </p:tav>
                                      </p:tavLst>
                                    </p:anim>
                                    <p:animEffect transition="in" filter="wipe(up)">
                                      <p:cBhvr>
                                        <p:cTn id="8" dur="500"/>
                                        <p:tgtEl>
                                          <p:spTgt spid="12"/>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p:tgtEl>
                                          <p:spTgt spid="11"/>
                                        </p:tgtEl>
                                        <p:attrNameLst>
                                          <p:attrName>ppt_y</p:attrName>
                                        </p:attrNameLst>
                                      </p:cBhvr>
                                      <p:tavLst>
                                        <p:tav tm="0">
                                          <p:val>
                                            <p:strVal val="#ppt_y+#ppt_h*1.125000"/>
                                          </p:val>
                                        </p:tav>
                                        <p:tav tm="100000">
                                          <p:val>
                                            <p:strVal val="#ppt_y"/>
                                          </p:val>
                                        </p:tav>
                                      </p:tavLst>
                                    </p:anim>
                                    <p:animEffect transition="in" filter="wipe(up)">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bldLvl="0" animBg="1"/>
      <p:bldP spid="12" grpId="1"/>
      <p:bldP spid="11"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683895" y="183515"/>
            <a:ext cx="1610995" cy="583565"/>
          </a:xfrm>
          <a:prstGeom prst="rect">
            <a:avLst/>
          </a:prstGeom>
          <a:noFill/>
        </p:spPr>
        <p:txBody>
          <a:bodyPr wrap="square" rtlCol="0">
            <a:spAutoFit/>
          </a:bodyPr>
          <a:p>
            <a:r>
              <a:rPr lang="vi-VN" altLang="en-US" sz="3200" b="1">
                <a:solidFill>
                  <a:srgbClr val="FF0000"/>
                </a:solidFill>
                <a:latin typeface="Times New Roman" panose="02020603050405020304" pitchFamily="18" charset="0"/>
                <a:cs typeface="Times New Roman" panose="02020603050405020304" pitchFamily="18" charset="0"/>
              </a:rPr>
              <a:t>Câu </a:t>
            </a:r>
            <a:r>
              <a:rPr lang="vi-VN" altLang="en-US" sz="3200" b="1">
                <a:solidFill>
                  <a:srgbClr val="FF0000"/>
                </a:solidFill>
                <a:latin typeface="Times New Roman" panose="02020603050405020304" pitchFamily="18" charset="0"/>
                <a:cs typeface="Times New Roman" panose="02020603050405020304" pitchFamily="18" charset="0"/>
              </a:rPr>
              <a:t>4:</a:t>
            </a:r>
            <a:endParaRPr lang="vi-VN" altLang="en-US" sz="3200" b="1">
              <a:solidFill>
                <a:srgbClr val="FF0000"/>
              </a:solidFill>
              <a:latin typeface="Times New Roman" panose="02020603050405020304" pitchFamily="18" charset="0"/>
              <a:cs typeface="Times New Roman" panose="02020603050405020304" pitchFamily="18" charset="0"/>
            </a:endParaRPr>
          </a:p>
        </p:txBody>
      </p:sp>
      <p:sp>
        <p:nvSpPr>
          <p:cNvPr id="2" name="Text Box 1"/>
          <p:cNvSpPr txBox="1"/>
          <p:nvPr/>
        </p:nvSpPr>
        <p:spPr>
          <a:xfrm>
            <a:off x="2055495" y="79375"/>
            <a:ext cx="10135870" cy="1381760"/>
          </a:xfrm>
          <a:prstGeom prst="rect">
            <a:avLst/>
          </a:prstGeom>
          <a:noFill/>
        </p:spPr>
        <p:txBody>
          <a:bodyPr wrap="square" rtlCol="0">
            <a:noAutofit/>
          </a:bodyPr>
          <a:p>
            <a:r>
              <a:rPr lang="en-US" sz="2800">
                <a:latin typeface="Times New Roman" panose="02020603050405020304" pitchFamily="18" charset="0"/>
                <a:cs typeface="Times New Roman" panose="02020603050405020304" pitchFamily="18" charset="0"/>
              </a:rPr>
              <a:t>Cho kẽm (zinc) phản ứng với hydrochloric acid (HCl) tạo thành muối zinc chloride (ZnCl</a:t>
            </a:r>
            <a:r>
              <a:rPr lang="en-US" sz="2800" baseline="-25000">
                <a:latin typeface="Times New Roman" panose="02020603050405020304" pitchFamily="18" charset="0"/>
                <a:cs typeface="Times New Roman" panose="02020603050405020304" pitchFamily="18" charset="0"/>
              </a:rPr>
              <a:t>2</a:t>
            </a:r>
            <a:r>
              <a:rPr lang="en-US" sz="2800">
                <a:latin typeface="Times New Roman" panose="02020603050405020304" pitchFamily="18" charset="0"/>
                <a:cs typeface="Times New Roman" panose="02020603050405020304" pitchFamily="18" charset="0"/>
              </a:rPr>
              <a:t>) và khí hydrogen (H</a:t>
            </a:r>
            <a:r>
              <a:rPr lang="en-US" sz="2800" baseline="-25000">
                <a:latin typeface="Times New Roman" panose="02020603050405020304" pitchFamily="18" charset="0"/>
                <a:cs typeface="Times New Roman" panose="02020603050405020304" pitchFamily="18" charset="0"/>
              </a:rPr>
              <a:t>2</a:t>
            </a:r>
            <a:r>
              <a:rPr lang="en-US" sz="2800">
                <a:latin typeface="Times New Roman" panose="02020603050405020304" pitchFamily="18" charset="0"/>
                <a:cs typeface="Times New Roman" panose="02020603050405020304" pitchFamily="18" charset="0"/>
              </a:rPr>
              <a:t>).</a:t>
            </a:r>
            <a:r>
              <a:rPr lang="vi-VN" altLang="en-US" sz="2800">
                <a:latin typeface="Times New Roman" panose="02020603050405020304" pitchFamily="18" charset="0"/>
                <a:cs typeface="Times New Roman" panose="02020603050405020304" pitchFamily="18" charset="0"/>
              </a:rPr>
              <a:t> Khối lượng sản phẩm sau phản ứng thay đổi như thế nào so với khối lượng chất ban đầu?</a:t>
            </a:r>
            <a:endParaRPr lang="vi-VN" altLang="en-US" sz="2800">
              <a:latin typeface="Times New Roman" panose="02020603050405020304" pitchFamily="18" charset="0"/>
              <a:cs typeface="Times New Roman" panose="02020603050405020304" pitchFamily="18" charset="0"/>
            </a:endParaRPr>
          </a:p>
          <a:p>
            <a:endParaRPr lang="vi-VN" altLang="en-US" sz="2800">
              <a:latin typeface="Times New Roman" panose="02020603050405020304" pitchFamily="18" charset="0"/>
              <a:cs typeface="Times New Roman" panose="02020603050405020304" pitchFamily="18" charset="0"/>
            </a:endParaRPr>
          </a:p>
          <a:p>
            <a:endParaRPr lang="vi-VN" altLang="en-US" sz="2800">
              <a:latin typeface="Times New Roman" panose="02020603050405020304" pitchFamily="18" charset="0"/>
              <a:cs typeface="Times New Roman" panose="02020603050405020304" pitchFamily="18" charset="0"/>
            </a:endParaRPr>
          </a:p>
        </p:txBody>
      </p:sp>
      <p:sp>
        <p:nvSpPr>
          <p:cNvPr id="11" name="Oval 10"/>
          <p:cNvSpPr/>
          <p:nvPr/>
        </p:nvSpPr>
        <p:spPr>
          <a:xfrm>
            <a:off x="824865" y="2256790"/>
            <a:ext cx="860425" cy="868680"/>
          </a:xfrm>
          <a:prstGeom prst="ellipse">
            <a:avLst/>
          </a:prstGeom>
          <a:pattFill prst="pct5">
            <a:fgClr>
              <a:schemeClr val="accent1"/>
            </a:fgClr>
            <a:bgClr>
              <a:schemeClr val="bg1"/>
            </a:bgClr>
          </a:patt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12" name="Text Box 11"/>
          <p:cNvSpPr txBox="1"/>
          <p:nvPr/>
        </p:nvSpPr>
        <p:spPr>
          <a:xfrm>
            <a:off x="872490" y="2352675"/>
            <a:ext cx="749300" cy="645160"/>
          </a:xfrm>
          <a:prstGeom prst="rect">
            <a:avLst/>
          </a:prstGeom>
          <a:noFill/>
        </p:spPr>
        <p:txBody>
          <a:bodyPr wrap="square" rtlCol="0">
            <a:spAutoFit/>
          </a:bodyPr>
          <a:p>
            <a:pPr algn="ctr"/>
            <a:r>
              <a:rPr lang="vi-VN" altLang="en-US" sz="3600" b="1">
                <a:latin typeface="Times New Roman" panose="02020603050405020304" pitchFamily="18" charset="0"/>
                <a:cs typeface="Times New Roman" panose="02020603050405020304" pitchFamily="18" charset="0"/>
              </a:rPr>
              <a:t>C</a:t>
            </a:r>
            <a:endParaRPr lang="vi-VN" altLang="en-US" sz="3600" b="1">
              <a:latin typeface="Times New Roman" panose="02020603050405020304" pitchFamily="18" charset="0"/>
              <a:cs typeface="Times New Roman" panose="02020603050405020304" pitchFamily="18" charset="0"/>
            </a:endParaRPr>
          </a:p>
        </p:txBody>
      </p:sp>
      <p:sp>
        <p:nvSpPr>
          <p:cNvPr id="3" name="Text Box 2"/>
          <p:cNvSpPr txBox="1"/>
          <p:nvPr/>
        </p:nvSpPr>
        <p:spPr>
          <a:xfrm>
            <a:off x="1010920" y="1793240"/>
            <a:ext cx="9928860" cy="1198880"/>
          </a:xfrm>
          <a:prstGeom prst="rect">
            <a:avLst/>
          </a:prstGeom>
          <a:noFill/>
        </p:spPr>
        <p:txBody>
          <a:bodyPr wrap="square" rtlCol="0">
            <a:spAutoFit/>
          </a:bodyPr>
          <a:p>
            <a:r>
              <a:rPr lang="en-US" sz="3600">
                <a:latin typeface="Times New Roman" panose="02020603050405020304" pitchFamily="18" charset="0"/>
                <a:cs typeface="Times New Roman" panose="02020603050405020304" pitchFamily="18" charset="0"/>
              </a:rPr>
              <a:t>A. Không đổi. 		</a:t>
            </a:r>
            <a:r>
              <a:rPr lang="vi-VN" altLang="en-US" sz="3600">
                <a:latin typeface="Times New Roman" panose="02020603050405020304" pitchFamily="18" charset="0"/>
                <a:cs typeface="Times New Roman" panose="02020603050405020304" pitchFamily="18" charset="0"/>
              </a:rPr>
              <a:t>            </a:t>
            </a:r>
            <a:r>
              <a:rPr lang="en-US" sz="3600">
                <a:latin typeface="Times New Roman" panose="02020603050405020304" pitchFamily="18" charset="0"/>
                <a:cs typeface="Times New Roman" panose="02020603050405020304" pitchFamily="18" charset="0"/>
              </a:rPr>
              <a:t>B. Tăng. 		</a:t>
            </a:r>
            <a:endParaRPr lang="en-US" sz="3600">
              <a:latin typeface="Times New Roman" panose="02020603050405020304" pitchFamily="18" charset="0"/>
              <a:cs typeface="Times New Roman" panose="02020603050405020304" pitchFamily="18" charset="0"/>
            </a:endParaRPr>
          </a:p>
          <a:p>
            <a:r>
              <a:rPr lang="en-US" sz="3600">
                <a:latin typeface="Times New Roman" panose="02020603050405020304" pitchFamily="18" charset="0"/>
                <a:cs typeface="Times New Roman" panose="02020603050405020304" pitchFamily="18" charset="0"/>
              </a:rPr>
              <a:t>C. Giảm. 		          </a:t>
            </a:r>
            <a:r>
              <a:rPr lang="vi-VN" altLang="en-US" sz="3600">
                <a:latin typeface="Times New Roman" panose="02020603050405020304" pitchFamily="18" charset="0"/>
                <a:cs typeface="Times New Roman" panose="02020603050405020304" pitchFamily="18" charset="0"/>
              </a:rPr>
              <a:t>          </a:t>
            </a:r>
            <a:r>
              <a:rPr lang="en-US" sz="3600">
                <a:latin typeface="Times New Roman" panose="02020603050405020304" pitchFamily="18" charset="0"/>
                <a:cs typeface="Times New Roman" panose="02020603050405020304" pitchFamily="18" charset="0"/>
              </a:rPr>
              <a:t> D. Không xác định được</a:t>
            </a:r>
            <a:endParaRPr lang="en-US" sz="3600">
              <a:latin typeface="Times New Roman" panose="02020603050405020304" pitchFamily="18" charset="0"/>
              <a:cs typeface="Times New Roman" panose="02020603050405020304" pitchFamily="18" charset="0"/>
            </a:endParaRPr>
          </a:p>
        </p:txBody>
      </p:sp>
      <p:sp>
        <p:nvSpPr>
          <p:cNvPr id="5" name="Right Arrow 4">
            <a:hlinkClick r:id="rId1" tooltip="" action="ppaction://hlinksldjump"/>
          </p:cNvPr>
          <p:cNvSpPr/>
          <p:nvPr/>
        </p:nvSpPr>
        <p:spPr>
          <a:xfrm>
            <a:off x="31115" y="6374765"/>
            <a:ext cx="940435" cy="478155"/>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10" name="Left Arrow 9">
            <a:hlinkClick r:id="rId2" action="ppaction://hlinksldjump"/>
          </p:cNvPr>
          <p:cNvSpPr/>
          <p:nvPr/>
        </p:nvSpPr>
        <p:spPr>
          <a:xfrm>
            <a:off x="11298555" y="6263005"/>
            <a:ext cx="796925" cy="589915"/>
          </a:xfrm>
          <a:prstGeom prst="leftArrow">
            <a:avLst/>
          </a:prstGeom>
          <a:gradFill>
            <a:gsLst>
              <a:gs pos="0">
                <a:srgbClr val="E30000"/>
              </a:gs>
              <a:gs pos="100000">
                <a:srgbClr val="760303"/>
              </a:gs>
            </a:gsLst>
            <a:lin ang="5400000" scaled="0"/>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ppt_y</p:attrName>
                                        </p:attrNameLst>
                                      </p:cBhvr>
                                      <p:tavLst>
                                        <p:tav tm="0">
                                          <p:val>
                                            <p:strVal val="#ppt_y+#ppt_h*1.125000"/>
                                          </p:val>
                                        </p:tav>
                                        <p:tav tm="100000">
                                          <p:val>
                                            <p:strVal val="#ppt_y"/>
                                          </p:val>
                                        </p:tav>
                                      </p:tavLst>
                                    </p:anim>
                                    <p:animEffect transition="in" filter="wipe(up)">
                                      <p:cBhvr>
                                        <p:cTn id="8" dur="500"/>
                                        <p:tgtEl>
                                          <p:spTgt spid="12"/>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p:tgtEl>
                                          <p:spTgt spid="11"/>
                                        </p:tgtEl>
                                        <p:attrNameLst>
                                          <p:attrName>ppt_y</p:attrName>
                                        </p:attrNameLst>
                                      </p:cBhvr>
                                      <p:tavLst>
                                        <p:tav tm="0">
                                          <p:val>
                                            <p:strVal val="#ppt_y+#ppt_h*1.125000"/>
                                          </p:val>
                                        </p:tav>
                                        <p:tav tm="100000">
                                          <p:val>
                                            <p:strVal val="#ppt_y"/>
                                          </p:val>
                                        </p:tav>
                                      </p:tavLst>
                                    </p:anim>
                                    <p:animEffect transition="in" filter="wipe(up)">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bldLvl="0" animBg="1"/>
      <p:bldP spid="12" grpId="1"/>
      <p:bldP spid="11"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94615" y="1836420"/>
            <a:ext cx="12176125" cy="1814830"/>
          </a:xfrm>
          <a:prstGeom prst="rect">
            <a:avLst/>
          </a:prstGeom>
          <a:noFill/>
        </p:spPr>
        <p:txBody>
          <a:bodyPr wrap="square" rtlCol="0">
            <a:spAutoFit/>
          </a:bodyPr>
          <a:p>
            <a:r>
              <a:rPr lang="en-US" sz="2800" b="1">
                <a:latin typeface="Times New Roman" panose="02020603050405020304" pitchFamily="18" charset="0"/>
                <a:cs typeface="Times New Roman" panose="02020603050405020304" pitchFamily="18" charset="0"/>
              </a:rPr>
              <a:t>Câu </a:t>
            </a:r>
            <a:r>
              <a:rPr lang="vi-VN" altLang="en-US" sz="2800" b="1">
                <a:latin typeface="Times New Roman" panose="02020603050405020304" pitchFamily="18" charset="0"/>
                <a:cs typeface="Times New Roman" panose="02020603050405020304" pitchFamily="18" charset="0"/>
              </a:rPr>
              <a:t>1</a:t>
            </a:r>
            <a:r>
              <a:rPr lang="en-US" sz="2800" b="1">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Chọn từ còn thiếu điền vào chỗ trống: Trong một phản ứng hóa học, …(1)…. khối lượng của các sản phẩm bằng …(2)… khối lượng của các chất phản ứng.</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	A. (1) tổng, (2) tích.	B. (1) tích, (2) tổng.</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	C. (1) tổng, (2) tổng.	D. (1) tích, (2) tích.</a:t>
            </a:r>
            <a:endParaRPr lang="en-US" sz="2800">
              <a:latin typeface="Times New Roman" panose="02020603050405020304" pitchFamily="18" charset="0"/>
              <a:cs typeface="Times New Roman" panose="02020603050405020304" pitchFamily="18" charset="0"/>
            </a:endParaRPr>
          </a:p>
        </p:txBody>
      </p:sp>
      <p:sp>
        <p:nvSpPr>
          <p:cNvPr id="5" name="Text Box 4"/>
          <p:cNvSpPr txBox="1"/>
          <p:nvPr/>
        </p:nvSpPr>
        <p:spPr>
          <a:xfrm>
            <a:off x="63500" y="3926205"/>
            <a:ext cx="12143740" cy="1814830"/>
          </a:xfrm>
          <a:prstGeom prst="rect">
            <a:avLst/>
          </a:prstGeom>
          <a:noFill/>
        </p:spPr>
        <p:txBody>
          <a:bodyPr wrap="square" rtlCol="0">
            <a:spAutoFit/>
          </a:bodyPr>
          <a:p>
            <a:r>
              <a:rPr lang="en-US" sz="2800" b="1">
                <a:latin typeface="Times New Roman" panose="02020603050405020304" pitchFamily="18" charset="0"/>
                <a:cs typeface="Times New Roman" panose="02020603050405020304" pitchFamily="18" charset="0"/>
              </a:rPr>
              <a:t>Câu </a:t>
            </a:r>
            <a:r>
              <a:rPr lang="vi-VN" altLang="en-US" sz="2800" b="1">
                <a:latin typeface="Times New Roman" panose="02020603050405020304" pitchFamily="18" charset="0"/>
                <a:cs typeface="Times New Roman" panose="02020603050405020304" pitchFamily="18" charset="0"/>
              </a:rPr>
              <a:t>2</a:t>
            </a:r>
            <a:r>
              <a:rPr lang="en-US" sz="2800" b="1">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Trộn 2 dung dịch</a:t>
            </a:r>
            <a:r>
              <a:rPr lang="vi-VN" altLang="en-US" sz="2800">
                <a:latin typeface="Times New Roman" panose="02020603050405020304" pitchFamily="18" charset="0"/>
                <a:cs typeface="Times New Roman" panose="02020603050405020304" pitchFamily="18" charset="0"/>
              </a:rPr>
              <a:t> K</a:t>
            </a:r>
            <a:r>
              <a:rPr lang="en-US" sz="2800" baseline="-25000">
                <a:latin typeface="Times New Roman" panose="02020603050405020304" pitchFamily="18" charset="0"/>
                <a:cs typeface="Times New Roman" panose="02020603050405020304" pitchFamily="18" charset="0"/>
              </a:rPr>
              <a:t>2</a:t>
            </a:r>
            <a:r>
              <a:rPr lang="en-US" sz="2800">
                <a:latin typeface="Times New Roman" panose="02020603050405020304" pitchFamily="18" charset="0"/>
                <a:cs typeface="Times New Roman" panose="02020603050405020304" pitchFamily="18" charset="0"/>
              </a:rPr>
              <a:t>SO</a:t>
            </a:r>
            <a:r>
              <a:rPr lang="en-US" sz="2800" baseline="-25000">
                <a:latin typeface="Times New Roman" panose="02020603050405020304" pitchFamily="18" charset="0"/>
                <a:cs typeface="Times New Roman" panose="02020603050405020304" pitchFamily="18" charset="0"/>
              </a:rPr>
              <a:t>4</a:t>
            </a:r>
            <a:r>
              <a:rPr lang="en-US" sz="2800">
                <a:latin typeface="Times New Roman" panose="02020603050405020304" pitchFamily="18" charset="0"/>
                <a:cs typeface="Times New Roman" panose="02020603050405020304" pitchFamily="18" charset="0"/>
              </a:rPr>
              <a:t> và BaCl</a:t>
            </a:r>
            <a:r>
              <a:rPr lang="en-US" sz="2800" baseline="-25000">
                <a:latin typeface="Times New Roman" panose="02020603050405020304" pitchFamily="18" charset="0"/>
                <a:cs typeface="Times New Roman" panose="02020603050405020304" pitchFamily="18" charset="0"/>
              </a:rPr>
              <a:t>2</a:t>
            </a:r>
            <a:r>
              <a:rPr lang="en-US" sz="2800">
                <a:latin typeface="Times New Roman" panose="02020603050405020304" pitchFamily="18" charset="0"/>
                <a:cs typeface="Times New Roman" panose="02020603050405020304" pitchFamily="18" charset="0"/>
              </a:rPr>
              <a:t>, khối lượng dung dịch sau phản ứng so với ban đầu là:</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	A. Nhiều hơn.		B. Ít hơn.</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	C. Không đổi.		D. Chưa xác định.</a:t>
            </a:r>
            <a:endParaRPr lang="en-US" sz="2800">
              <a:latin typeface="Times New Roman" panose="02020603050405020304" pitchFamily="18" charset="0"/>
              <a:cs typeface="Times New Roman" panose="02020603050405020304" pitchFamily="18" charset="0"/>
            </a:endParaRPr>
          </a:p>
        </p:txBody>
      </p:sp>
      <p:sp>
        <p:nvSpPr>
          <p:cNvPr id="7" name="Text Box 6"/>
          <p:cNvSpPr txBox="1"/>
          <p:nvPr/>
        </p:nvSpPr>
        <p:spPr>
          <a:xfrm>
            <a:off x="2717165" y="159385"/>
            <a:ext cx="6757670" cy="1198880"/>
          </a:xfrm>
          <a:prstGeom prst="rect">
            <a:avLst/>
          </a:prstGeom>
          <a:noFill/>
        </p:spPr>
        <p:txBody>
          <a:bodyPr wrap="square" rtlCol="0">
            <a:spAutoFit/>
          </a:bodyPr>
          <a:p>
            <a:pPr algn="ctr"/>
            <a:r>
              <a:rPr lang="vi-VN" altLang="en-US" sz="7200" b="1">
                <a:solidFill>
                  <a:srgbClr val="C00000"/>
                </a:solidFill>
                <a:latin typeface="Times New Roman" panose="02020603050405020304" pitchFamily="18" charset="0"/>
                <a:cs typeface="Times New Roman" panose="02020603050405020304" pitchFamily="18" charset="0"/>
              </a:rPr>
              <a:t>CỦNG CỐ</a:t>
            </a:r>
            <a:endParaRPr lang="vi-VN" altLang="en-US" sz="7200" b="1">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62865" y="530225"/>
            <a:ext cx="12064365" cy="3538220"/>
          </a:xfrm>
          <a:prstGeom prst="rect">
            <a:avLst/>
          </a:prstGeom>
          <a:noFill/>
        </p:spPr>
        <p:txBody>
          <a:bodyPr wrap="square" rtlCol="0">
            <a:spAutoFit/>
          </a:bodyPr>
          <a:p>
            <a:r>
              <a:rPr lang="en-US" sz="3200" b="1">
                <a:latin typeface="Times New Roman" panose="02020603050405020304" pitchFamily="18" charset="0"/>
                <a:cs typeface="Times New Roman" panose="02020603050405020304" pitchFamily="18" charset="0"/>
              </a:rPr>
              <a:t>Câu </a:t>
            </a:r>
            <a:r>
              <a:rPr lang="vi-VN" altLang="en-US" sz="3200" b="1">
                <a:latin typeface="Times New Roman" panose="02020603050405020304" pitchFamily="18" charset="0"/>
                <a:cs typeface="Times New Roman" panose="02020603050405020304" pitchFamily="18" charset="0"/>
              </a:rPr>
              <a:t>3.</a:t>
            </a:r>
            <a:r>
              <a:rPr lang="en-US" sz="3200" b="1">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Khi nung miếng đồng ngoài không khí thấy khối lượng miếng đồng tăng lên là do điều nào sau đây?</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	A. Nước ngoài không khí bám vào miếng đồng.</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	B. Đồng bị ăn mòn ngoài không khí.</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	C. Khối lương tăng lên là do oxygen tác dụng với đồng tạo ra đồng (II) oxide là chất rắn.</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	D. Đồng tác dụng với nước tạo ra đồng (II) hydroxide.</a:t>
            </a:r>
            <a:endParaRPr lang="en-US" sz="32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78740" y="275590"/>
            <a:ext cx="11984990" cy="4399915"/>
          </a:xfrm>
          <a:prstGeom prst="rect">
            <a:avLst/>
          </a:prstGeom>
          <a:noFill/>
        </p:spPr>
        <p:txBody>
          <a:bodyPr wrap="square" rtlCol="0">
            <a:spAutoFit/>
          </a:bodyPr>
          <a:p>
            <a:r>
              <a:rPr lang="en-US" sz="2800" b="1">
                <a:latin typeface="Times New Roman" panose="02020603050405020304" pitchFamily="18" charset="0"/>
                <a:cs typeface="Times New Roman" panose="02020603050405020304" pitchFamily="18" charset="0"/>
              </a:rPr>
              <a:t>Câu </a:t>
            </a:r>
            <a:r>
              <a:rPr lang="vi-VN" altLang="en-US" sz="2800" b="1">
                <a:latin typeface="Times New Roman" panose="02020603050405020304" pitchFamily="18" charset="0"/>
                <a:cs typeface="Times New Roman" panose="02020603050405020304" pitchFamily="18" charset="0"/>
              </a:rPr>
              <a:t>4.</a:t>
            </a:r>
            <a:r>
              <a:rPr lang="en-US" sz="2800" b="1">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Bộ cân như hình bên đang ở vị trí thăng bằng. Trên đĩa A có 2 cốc đựng các dung dịch NaOH và HCl, trên đĩa B có 2 cốc đựng các dung dịch NaHCO</a:t>
            </a:r>
            <a:r>
              <a:rPr lang="en-US" sz="2800" baseline="-25000">
                <a:latin typeface="Times New Roman" panose="02020603050405020304" pitchFamily="18" charset="0"/>
                <a:cs typeface="Times New Roman" panose="02020603050405020304" pitchFamily="18" charset="0"/>
              </a:rPr>
              <a:t>3 </a:t>
            </a:r>
            <a:r>
              <a:rPr lang="en-US" sz="2800">
                <a:latin typeface="Times New Roman" panose="02020603050405020304" pitchFamily="18" charset="0"/>
                <a:cs typeface="Times New Roman" panose="02020603050405020304" pitchFamily="18" charset="0"/>
              </a:rPr>
              <a:t>và HCl. Trên mỗi đĩa cân ta rót hết lượng dung dịch HCl vào cốc bên cạnh. Giả thiết khối lượng các chiếc cốc bằng nhau và các phản ứng hóa học xảy ra như sau: </a:t>
            </a:r>
            <a:endParaRPr lang="en-US" sz="2800">
              <a:latin typeface="Times New Roman" panose="02020603050405020304" pitchFamily="18" charset="0"/>
              <a:cs typeface="Times New Roman" panose="02020603050405020304" pitchFamily="18" charset="0"/>
            </a:endParaRPr>
          </a:p>
          <a:p>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NaOH + HCl </a:t>
            </a:r>
            <a:r>
              <a:rPr lang="en-US" sz="2800">
                <a:latin typeface="Arial" panose="020B0604020202020204" pitchFamily="34" charset="0"/>
                <a:cs typeface="Arial" panose="020B0604020202020204" pitchFamily="34" charset="0"/>
              </a:rPr>
              <a:t>→</a:t>
            </a:r>
            <a:r>
              <a:rPr lang="en-US" sz="2800">
                <a:latin typeface="Times New Roman" panose="02020603050405020304" pitchFamily="18" charset="0"/>
                <a:cs typeface="Times New Roman" panose="02020603050405020304" pitchFamily="18" charset="0"/>
              </a:rPr>
              <a:t> NaCl + H</a:t>
            </a:r>
            <a:r>
              <a:rPr lang="en-US" sz="2800" baseline="-25000">
                <a:latin typeface="Times New Roman" panose="02020603050405020304" pitchFamily="18" charset="0"/>
                <a:cs typeface="Times New Roman" panose="02020603050405020304" pitchFamily="18" charset="0"/>
              </a:rPr>
              <a:t>2</a:t>
            </a:r>
            <a:r>
              <a:rPr lang="en-US" sz="2800">
                <a:latin typeface="Times New Roman" panose="02020603050405020304" pitchFamily="18" charset="0"/>
                <a:cs typeface="Times New Roman" panose="02020603050405020304" pitchFamily="18" charset="0"/>
              </a:rPr>
              <a:t>O</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NaHCO</a:t>
            </a:r>
            <a:r>
              <a:rPr lang="en-US" sz="2800" baseline="-25000">
                <a:latin typeface="Times New Roman" panose="02020603050405020304" pitchFamily="18" charset="0"/>
                <a:cs typeface="Times New Roman" panose="02020603050405020304" pitchFamily="18" charset="0"/>
              </a:rPr>
              <a:t>3</a:t>
            </a:r>
            <a:r>
              <a:rPr lang="en-US" sz="2800">
                <a:latin typeface="Times New Roman" panose="02020603050405020304" pitchFamily="18" charset="0"/>
                <a:cs typeface="Times New Roman" panose="02020603050405020304" pitchFamily="18" charset="0"/>
              </a:rPr>
              <a:t> + HCl </a:t>
            </a:r>
            <a:r>
              <a:rPr lang="en-US" sz="2800">
                <a:latin typeface="Times New Roman" panose="02020603050405020304" pitchFamily="18" charset="0"/>
                <a:cs typeface="Times New Roman" panose="02020603050405020304" pitchFamily="18" charset="0"/>
                <a:sym typeface="+mn-ea"/>
              </a:rPr>
              <a:t> </a:t>
            </a:r>
            <a:r>
              <a:rPr lang="en-US" sz="2800">
                <a:latin typeface="Arial" panose="020B0604020202020204" pitchFamily="34" charset="0"/>
                <a:cs typeface="Arial" panose="020B0604020202020204" pitchFamily="34" charset="0"/>
                <a:sym typeface="+mn-ea"/>
              </a:rPr>
              <a:t>→</a:t>
            </a:r>
            <a:r>
              <a:rPr lang="en-US" sz="2800">
                <a:latin typeface="Times New Roman" panose="02020603050405020304" pitchFamily="18" charset="0"/>
                <a:cs typeface="Times New Roman" panose="02020603050405020304" pitchFamily="18" charset="0"/>
              </a:rPr>
              <a:t> NaCl + H</a:t>
            </a:r>
            <a:r>
              <a:rPr lang="en-US" sz="2800" baseline="-25000">
                <a:latin typeface="Times New Roman" panose="02020603050405020304" pitchFamily="18" charset="0"/>
                <a:cs typeface="Times New Roman" panose="02020603050405020304" pitchFamily="18" charset="0"/>
              </a:rPr>
              <a:t>2</a:t>
            </a:r>
            <a:r>
              <a:rPr lang="en-US" sz="2800">
                <a:latin typeface="Times New Roman" panose="02020603050405020304" pitchFamily="18" charset="0"/>
                <a:cs typeface="Times New Roman" panose="02020603050405020304" pitchFamily="18" charset="0"/>
              </a:rPr>
              <a:t>O + CO</a:t>
            </a:r>
            <a:r>
              <a:rPr lang="en-US" sz="2800" baseline="-25000">
                <a:latin typeface="Times New Roman" panose="02020603050405020304" pitchFamily="18" charset="0"/>
                <a:cs typeface="Times New Roman" panose="02020603050405020304" pitchFamily="18" charset="0"/>
              </a:rPr>
              <a:t>2</a:t>
            </a:r>
            <a:r>
              <a:rPr lang="en-US" sz="2800">
                <a:latin typeface="Times New Roman" panose="02020603050405020304" pitchFamily="18" charset="0"/>
                <a:cs typeface="Times New Roman" panose="02020603050405020304" pitchFamily="18" charset="0"/>
              </a:rPr>
              <a:t> </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Kết thúc thí nghiệm thì cân lệch về bên đĩa nào?</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A. Đĩa B.		B. Đĩa A hoặc đĩa B.	</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C. Thăng bằng. 		D. Đĩa A. </a:t>
            </a:r>
            <a:endParaRPr lang="en-US" sz="2800">
              <a:latin typeface="Times New Roman" panose="02020603050405020304" pitchFamily="18" charset="0"/>
              <a:cs typeface="Times New Roman" panose="02020603050405020304" pitchFamily="18" charset="0"/>
            </a:endParaRPr>
          </a:p>
        </p:txBody>
      </p:sp>
      <p:pic>
        <p:nvPicPr>
          <p:cNvPr id="160" name="Picture 144"/>
          <p:cNvPicPr>
            <a:picLocks noChangeAspect="1" noChangeArrowheads="1"/>
          </p:cNvPicPr>
          <p:nvPr>
            <p:ph idx="1"/>
          </p:nvPr>
        </p:nvPicPr>
        <p:blipFill>
          <a:blip r:embed="rId1" cstate="print">
            <a:extLst>
              <a:ext uri="{28A0092B-C50C-407E-A947-70E740481C1C}">
                <a14:useLocalDpi xmlns:a14="http://schemas.microsoft.com/office/drawing/2010/main" val="0"/>
              </a:ext>
            </a:extLst>
          </a:blip>
          <a:srcRect/>
          <a:stretch>
            <a:fillRect/>
          </a:stretch>
        </p:blipFill>
        <p:spPr>
          <a:xfrm>
            <a:off x="7202805" y="2143125"/>
            <a:ext cx="4819650" cy="2209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par>
                                <p:cTn id="9" presetID="12" presetClass="entr" presetSubtype="4" fill="hold" nodeType="withEffect">
                                  <p:stCondLst>
                                    <p:cond delay="0"/>
                                  </p:stCondLst>
                                  <p:childTnLst>
                                    <p:set>
                                      <p:cBhvr>
                                        <p:cTn id="10" dur="1" fill="hold">
                                          <p:stCondLst>
                                            <p:cond delay="0"/>
                                          </p:stCondLst>
                                        </p:cTn>
                                        <p:tgtEl>
                                          <p:spTgt spid="160"/>
                                        </p:tgtEl>
                                        <p:attrNameLst>
                                          <p:attrName>style.visibility</p:attrName>
                                        </p:attrNameLst>
                                      </p:cBhvr>
                                      <p:to>
                                        <p:strVal val="visible"/>
                                      </p:to>
                                    </p:set>
                                    <p:anim calcmode="lin" valueType="num">
                                      <p:cBhvr additive="base">
                                        <p:cTn id="11" dur="500"/>
                                        <p:tgtEl>
                                          <p:spTgt spid="160"/>
                                        </p:tgtEl>
                                        <p:attrNameLst>
                                          <p:attrName>ppt_y</p:attrName>
                                        </p:attrNameLst>
                                      </p:cBhvr>
                                      <p:tavLst>
                                        <p:tav tm="0">
                                          <p:val>
                                            <p:strVal val="#ppt_y+#ppt_h*1.125000"/>
                                          </p:val>
                                        </p:tav>
                                        <p:tav tm="100000">
                                          <p:val>
                                            <p:strVal val="#ppt_y"/>
                                          </p:val>
                                        </p:tav>
                                      </p:tavLst>
                                    </p:anim>
                                    <p:animEffect transition="in" filter="wipe(up)">
                                      <p:cBhvr>
                                        <p:cTn id="12" dur="5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1">
            <a:extLst>
              <a:ext uri="{BEBA8EAE-BF5A-486C-A8C5-ECC9F3942E4B}">
                <a14:imgProps xmlns:a14="http://schemas.microsoft.com/office/drawing/2010/main">
                  <a14:imgLayer r:embed="rId2">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0" y="0"/>
            <a:ext cx="12192000" cy="6858000"/>
          </a:xfrm>
          <a:prstGeom prst="rect">
            <a:avLst/>
          </a:prstGeom>
        </p:spPr>
      </p:pic>
      <p:sp>
        <p:nvSpPr>
          <p:cNvPr id="3" name="TextBox 2"/>
          <p:cNvSpPr txBox="1"/>
          <p:nvPr/>
        </p:nvSpPr>
        <p:spPr>
          <a:xfrm>
            <a:off x="4560277" y="217905"/>
            <a:ext cx="5181600" cy="743473"/>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algn="ctr">
              <a:lnSpc>
                <a:spcPct val="115000"/>
              </a:lnSpc>
              <a:spcBef>
                <a:spcPts val="0"/>
              </a:spcBef>
              <a:spcAft>
                <a:spcPts val="0"/>
              </a:spcAft>
            </a:pPr>
            <a:r>
              <a:rPr lang="nl-NL" sz="4000" b="1" dirty="0">
                <a:effectLst/>
                <a:latin typeface="Times New Roman" panose="02020603050405020304" pitchFamily="18" charset="0"/>
                <a:ea typeface="Times New Roman" panose="02020603050405020304" pitchFamily="18" charset="0"/>
              </a:rPr>
              <a:t>Nhiệm vụ giao về nhà</a:t>
            </a:r>
            <a:endParaRPr lang="en-US" sz="4000" b="1" dirty="0">
              <a:effectLst/>
              <a:latin typeface="Times New Roman" panose="02020603050405020304" pitchFamily="18" charset="0"/>
              <a:ea typeface="Times New Roman" panose="02020603050405020304" pitchFamily="18" charset="0"/>
            </a:endParaRPr>
          </a:p>
        </p:txBody>
      </p:sp>
      <p:sp>
        <p:nvSpPr>
          <p:cNvPr id="5" name="Rectangle: Rounded Corners 4"/>
          <p:cNvSpPr/>
          <p:nvPr/>
        </p:nvSpPr>
        <p:spPr>
          <a:xfrm>
            <a:off x="350520" y="1608560"/>
            <a:ext cx="1581150" cy="854242"/>
          </a:xfrm>
          <a:prstGeom prst="roundRect">
            <a:avLst/>
          </a:prstGeom>
          <a:solidFill>
            <a:schemeClr val="accent2">
              <a:lumMod val="20000"/>
              <a:lumOff val="80000"/>
            </a:schemeClr>
          </a:solidFill>
          <a:ln>
            <a:solidFill>
              <a:srgbClr val="FFC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 name="TextBox 6"/>
          <p:cNvSpPr txBox="1"/>
          <p:nvPr/>
        </p:nvSpPr>
        <p:spPr>
          <a:xfrm>
            <a:off x="2085190" y="1261524"/>
            <a:ext cx="9931549" cy="2566035"/>
          </a:xfrm>
          <a:prstGeom prst="rect">
            <a:avLst/>
          </a:prstGeom>
          <a:ln w="19050">
            <a:prstDash val="dashDot"/>
          </a:ln>
        </p:spPr>
        <p:style>
          <a:lnRef idx="2">
            <a:schemeClr val="accent6"/>
          </a:lnRef>
          <a:fillRef idx="1">
            <a:schemeClr val="lt1"/>
          </a:fillRef>
          <a:effectRef idx="0">
            <a:schemeClr val="accent6"/>
          </a:effectRef>
          <a:fontRef idx="minor">
            <a:schemeClr val="dk1"/>
          </a:fontRef>
        </p:style>
        <p:txBody>
          <a:bodyPr wrap="square">
            <a:spAutoFit/>
          </a:bodyPr>
          <a:lstStyle/>
          <a:p>
            <a:pPr marL="0" marR="0" algn="just">
              <a:lnSpc>
                <a:spcPct val="11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tạo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độ</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chua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1 </a:t>
            </a:r>
            <a:r>
              <a:rPr lang="en-US" sz="2800" dirty="0" err="1">
                <a:solidFill>
                  <a:srgbClr val="000000"/>
                </a:solidFill>
                <a:effectLst/>
                <a:latin typeface="Times New Roman" panose="02020603050405020304" pitchFamily="18" charset="0"/>
                <a:ea typeface="Times New Roman" panose="02020603050405020304" pitchFamily="18" charset="0"/>
              </a:rPr>
              <a:t>v</a:t>
            </a:r>
            <a:r>
              <a:rPr lang="vi-VN" altLang="en-US" sz="2800" dirty="0" err="1">
                <a:solidFill>
                  <a:srgbClr val="000000"/>
                </a:solidFill>
                <a:effectLst/>
                <a:latin typeface="Times New Roman" panose="02020603050405020304" pitchFamily="18" charset="0"/>
                <a:ea typeface="Times New Roman" panose="02020603050405020304" pitchFamily="18" charset="0"/>
              </a:rPr>
              <a:t>ù</a:t>
            </a:r>
            <a:r>
              <a:rPr lang="en-US" sz="2800" dirty="0" err="1">
                <a:solidFill>
                  <a:srgbClr val="000000"/>
                </a:solidFill>
                <a:effectLst/>
                <a:latin typeface="Times New Roman" panose="02020603050405020304" pitchFamily="18" charset="0"/>
                <a:ea typeface="Times New Roman" panose="02020603050405020304" pitchFamily="18" charset="0"/>
              </a:rPr>
              <a:t>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cần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nung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vôi</a:t>
            </a:r>
            <a:r>
              <a:rPr lang="en-US" sz="2800" dirty="0">
                <a:effectLst/>
                <a:latin typeface="Times New Roman" panose="02020603050405020304" pitchFamily="18" charset="0"/>
                <a:ea typeface="Times New Roman" panose="02020603050405020304" pitchFamily="18" charset="0"/>
              </a:rPr>
              <a:t> (CaCO</a:t>
            </a:r>
            <a:r>
              <a:rPr lang="en-US" sz="2800" baseline="-25000" dirty="0">
                <a:effectLst/>
                <a:latin typeface="Times New Roman" panose="02020603050405020304" pitchFamily="18" charset="0"/>
                <a:ea typeface="Times New Roman" panose="02020603050405020304" pitchFamily="18" charset="0"/>
              </a:rPr>
              <a:t>3</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vôi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sống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CaO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khí</a:t>
            </a:r>
            <a:r>
              <a:rPr lang="en-US" sz="2800" dirty="0">
                <a:effectLst/>
                <a:latin typeface="Times New Roman" panose="02020603050405020304" pitchFamily="18" charset="0"/>
                <a:ea typeface="Times New Roman" panose="02020603050405020304" pitchFamily="18" charset="0"/>
              </a:rPr>
              <a:t> carbon dioxide (CO</a:t>
            </a:r>
            <a:r>
              <a:rPr lang="en-US" sz="2800" baseline="-25000" dirty="0">
                <a:effectLst/>
                <a:latin typeface="Times New Roman" panose="02020603050405020304" pitchFamily="18" charset="0"/>
                <a:ea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(a) </a:t>
            </a:r>
            <a:r>
              <a:rPr lang="en-US" sz="2800" dirty="0" err="1">
                <a:effectLst/>
                <a:latin typeface="Times New Roman" panose="02020603050405020304" pitchFamily="18" charset="0"/>
                <a:ea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phương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chữ</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xảy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ra.</a:t>
            </a:r>
            <a:endParaRPr lang="en-US" sz="2800" dirty="0">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(b) </a:t>
            </a:r>
            <a:r>
              <a:rPr lang="en-US" sz="2800" dirty="0" err="1">
                <a:effectLst/>
                <a:latin typeface="Times New Roman" panose="02020603050405020304" pitchFamily="18" charset="0"/>
                <a:ea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thức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rPr>
              <a:t> </a:t>
            </a:r>
            <a:r>
              <a:rPr lang="vi-VN" altLang="en-US" sz="2800" dirty="0">
                <a:effectLst/>
                <a:latin typeface="Times New Roman" panose="02020603050405020304" pitchFamily="18" charset="0"/>
                <a:ea typeface="Times New Roman" panose="02020603050405020304" pitchFamily="18" charset="0"/>
              </a:rPr>
              <a:t>định luật bảo toàn </a:t>
            </a:r>
            <a:r>
              <a:rPr lang="en-US" sz="2800" dirty="0" err="1">
                <a:effectLst/>
                <a:latin typeface="Times New Roman" panose="02020603050405020304" pitchFamily="18" charset="0"/>
                <a:ea typeface="Times New Roman" panose="02020603050405020304" pitchFamily="18" charset="0"/>
              </a:rPr>
              <a:t>khối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lượng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xảy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ra.</a:t>
            </a:r>
            <a:endParaRPr lang="en-US" sz="2800" dirty="0">
              <a:effectLst/>
              <a:latin typeface="Times New Roman" panose="02020603050405020304" pitchFamily="18" charset="0"/>
              <a:ea typeface="Times New Roman" panose="02020603050405020304" pitchFamily="18" charset="0"/>
            </a:endParaRPr>
          </a:p>
        </p:txBody>
      </p:sp>
      <p:sp>
        <p:nvSpPr>
          <p:cNvPr id="9" name="TextBox 8"/>
          <p:cNvSpPr txBox="1"/>
          <p:nvPr/>
        </p:nvSpPr>
        <p:spPr>
          <a:xfrm>
            <a:off x="2194902" y="3877304"/>
            <a:ext cx="8705850" cy="2276457"/>
          </a:xfrm>
          <a:prstGeom prst="rect">
            <a:avLst/>
          </a:prstGeom>
          <a:ln w="19050">
            <a:prstDash val="lgDashDotDot"/>
          </a:ln>
        </p:spPr>
        <p:style>
          <a:lnRef idx="2">
            <a:schemeClr val="accent6"/>
          </a:lnRef>
          <a:fillRef idx="1">
            <a:schemeClr val="lt1"/>
          </a:fillRef>
          <a:effectRef idx="0">
            <a:schemeClr val="accent6"/>
          </a:effectRef>
          <a:fontRef idx="minor">
            <a:schemeClr val="dk1"/>
          </a:fontRef>
        </p:style>
        <p:txBody>
          <a:bodyPr wrap="square">
            <a:spAutoFit/>
          </a:bodyPr>
          <a:lstStyle/>
          <a:p>
            <a:pPr marL="0" marR="0" indent="292735" algn="just">
              <a:lnSpc>
                <a:spcPct val="130000"/>
              </a:lnSpc>
              <a:spcBef>
                <a:spcPts val="0"/>
              </a:spcBef>
              <a:spcAft>
                <a:spcPts val="0"/>
              </a:spcAft>
            </a:pPr>
            <a:r>
              <a:rPr lang="en-US" sz="2800" dirty="0" err="1">
                <a:effectLst/>
                <a:latin typeface="Times New Roman" panose="02020603050405020304" pitchFamily="18" charset="0"/>
                <a:ea typeface="Segoe UI" panose="020B0502040204020203" pitchFamily="34" charset="0"/>
              </a:rPr>
              <a:t>Vì</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sao</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trong</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cuộc</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sống</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và</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trong</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trồng</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trọt</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người</a:t>
            </a:r>
            <a:r>
              <a:rPr lang="en-US" sz="2800" dirty="0">
                <a:effectLst/>
                <a:latin typeface="Times New Roman" panose="02020603050405020304" pitchFamily="18" charset="0"/>
                <a:ea typeface="Segoe UI" panose="020B0502040204020203" pitchFamily="34" charset="0"/>
              </a:rPr>
              <a:t> ta </a:t>
            </a:r>
            <a:r>
              <a:rPr lang="en-US" sz="2800" dirty="0" err="1">
                <a:effectLst/>
                <a:latin typeface="Times New Roman" panose="02020603050405020304" pitchFamily="18" charset="0"/>
                <a:ea typeface="Segoe UI" panose="020B0502040204020203" pitchFamily="34" charset="0"/>
              </a:rPr>
              <a:t>sử</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dụng</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vôi</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sống</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để</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cải</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tạo</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độ</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chua</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của</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đất</a:t>
            </a:r>
            <a:r>
              <a:rPr lang="en-US" sz="2800" dirty="0">
                <a:effectLst/>
                <a:latin typeface="Times New Roman" panose="02020603050405020304" pitchFamily="18" charset="0"/>
                <a:ea typeface="Segoe UI" panose="020B0502040204020203" pitchFamily="34" charset="0"/>
              </a:rPr>
              <a:t>?</a:t>
            </a:r>
            <a:r>
              <a:rPr lang="en-US" sz="2800" spc="30" dirty="0">
                <a:effectLst/>
                <a:latin typeface="Segoe UI" panose="020B0502040204020203" pitchFamily="34" charset="0"/>
                <a:ea typeface="Segoe UI" panose="020B0502040204020203" pitchFamily="34" charset="0"/>
              </a:rPr>
              <a:t> </a:t>
            </a:r>
            <a:r>
              <a:rPr lang="en-US" sz="2800" spc="30" dirty="0">
                <a:effectLst/>
                <a:latin typeface="Times New Roman" panose="02020603050405020304" pitchFamily="18" charset="0"/>
                <a:ea typeface="Segoe UI" panose="020B0502040204020203" pitchFamily="34" charset="0"/>
              </a:rPr>
              <a:t>Hoàn </a:t>
            </a:r>
            <a:r>
              <a:rPr lang="en-US" sz="2800" spc="30" dirty="0" err="1">
                <a:effectLst/>
                <a:latin typeface="Times New Roman" panose="02020603050405020304" pitchFamily="18" charset="0"/>
                <a:ea typeface="Segoe UI" panose="020B0502040204020203" pitchFamily="34" charset="0"/>
              </a:rPr>
              <a:t>thành</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dự</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án</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học</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tập</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là</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báo</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cáo</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phân</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tích</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về</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ứng</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dụng</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của</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vôi</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sống</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trong</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việc</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khử</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chua</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đất</a:t>
            </a:r>
            <a:r>
              <a:rPr lang="en-US" sz="2800" spc="30" dirty="0">
                <a:effectLst/>
                <a:latin typeface="Times New Roman" panose="02020603050405020304" pitchFamily="18" charset="0"/>
                <a:ea typeface="Segoe UI" panose="020B0502040204020203" pitchFamily="34" charset="0"/>
              </a:rPr>
              <a:t>.</a:t>
            </a:r>
            <a:endParaRPr lang="en-US" sz="1600" dirty="0">
              <a:effectLst/>
              <a:latin typeface="Segoe UI" panose="020B0502040204020203" pitchFamily="34" charset="0"/>
              <a:ea typeface="Segoe UI" panose="020B0502040204020203" pitchFamily="34" charset="0"/>
            </a:endParaRPr>
          </a:p>
        </p:txBody>
      </p:sp>
      <p:sp>
        <p:nvSpPr>
          <p:cNvPr id="10" name="TextBox 9"/>
          <p:cNvSpPr txBox="1"/>
          <p:nvPr/>
        </p:nvSpPr>
        <p:spPr>
          <a:xfrm>
            <a:off x="175260" y="1731010"/>
            <a:ext cx="1756410" cy="586105"/>
          </a:xfrm>
          <a:prstGeom prst="rect">
            <a:avLst/>
          </a:prstGeom>
          <a:noFill/>
        </p:spPr>
        <p:txBody>
          <a:bodyPr wrap="square">
            <a:spAutoFit/>
          </a:bodyPr>
          <a:lstStyle/>
          <a:p>
            <a:pPr marL="0" marR="0" indent="457200" algn="just">
              <a:lnSpc>
                <a:spcPct val="115000"/>
              </a:lnSpc>
              <a:spcBef>
                <a:spcPts val="0"/>
              </a:spcBef>
              <a:spcAft>
                <a:spcPts val="0"/>
              </a:spcAft>
            </a:pPr>
            <a:r>
              <a:rPr lang="en-US" sz="2800" b="1" dirty="0" err="1">
                <a:solidFill>
                  <a:srgbClr val="002060"/>
                </a:solidFill>
                <a:effectLst/>
                <a:latin typeface="Times New Roman" panose="02020603050405020304" pitchFamily="18" charset="0"/>
                <a:ea typeface="Times New Roman" panose="02020603050405020304" pitchFamily="18" charset="0"/>
              </a:rPr>
              <a:t>Bài</a:t>
            </a:r>
            <a:r>
              <a:rPr lang="en-US" sz="2800" b="1" dirty="0">
                <a:solidFill>
                  <a:srgbClr val="002060"/>
                </a:solidFill>
                <a:effectLst/>
                <a:latin typeface="Times New Roman" panose="02020603050405020304" pitchFamily="18" charset="0"/>
                <a:ea typeface="Times New Roman" panose="02020603050405020304" pitchFamily="18" charset="0"/>
              </a:rPr>
              <a:t> </a:t>
            </a:r>
            <a:r>
              <a:rPr lang="vi-VN" altLang="en-US" sz="2800" b="1" dirty="0">
                <a:solidFill>
                  <a:srgbClr val="002060"/>
                </a:solidFill>
                <a:effectLst/>
                <a:latin typeface="Times New Roman" panose="02020603050405020304" pitchFamily="18" charset="0"/>
                <a:ea typeface="Times New Roman" panose="02020603050405020304" pitchFamily="18" charset="0"/>
              </a:rPr>
              <a:t>1</a:t>
            </a:r>
            <a:endParaRPr lang="vi-VN" altLang="en-US" sz="2800" b="1" dirty="0">
              <a:solidFill>
                <a:srgbClr val="002060"/>
              </a:solidFill>
              <a:effectLst/>
              <a:latin typeface="Times New Roman" panose="02020603050405020304" pitchFamily="18" charset="0"/>
              <a:ea typeface="Times New Roman" panose="02020603050405020304" pitchFamily="18" charset="0"/>
            </a:endParaRPr>
          </a:p>
        </p:txBody>
      </p:sp>
      <p:sp>
        <p:nvSpPr>
          <p:cNvPr id="11" name="Rectangle: Rounded Corners 10"/>
          <p:cNvSpPr/>
          <p:nvPr/>
        </p:nvSpPr>
        <p:spPr>
          <a:xfrm>
            <a:off x="350520" y="4937662"/>
            <a:ext cx="1581150" cy="854242"/>
          </a:xfrm>
          <a:prstGeom prst="roundRect">
            <a:avLst/>
          </a:prstGeom>
          <a:solidFill>
            <a:schemeClr val="accent2">
              <a:lumMod val="20000"/>
              <a:lumOff val="80000"/>
            </a:schemeClr>
          </a:solidFill>
          <a:ln>
            <a:solidFill>
              <a:srgbClr val="FFC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TextBox 11"/>
          <p:cNvSpPr txBox="1"/>
          <p:nvPr/>
        </p:nvSpPr>
        <p:spPr>
          <a:xfrm>
            <a:off x="181610" y="5090795"/>
            <a:ext cx="1749425" cy="586105"/>
          </a:xfrm>
          <a:prstGeom prst="rect">
            <a:avLst/>
          </a:prstGeom>
          <a:noFill/>
        </p:spPr>
        <p:txBody>
          <a:bodyPr wrap="square">
            <a:spAutoFit/>
          </a:bodyPr>
          <a:lstStyle/>
          <a:p>
            <a:pPr marL="0" marR="0" indent="457200" algn="just">
              <a:lnSpc>
                <a:spcPct val="115000"/>
              </a:lnSpc>
              <a:spcBef>
                <a:spcPts val="0"/>
              </a:spcBef>
              <a:spcAft>
                <a:spcPts val="0"/>
              </a:spcAft>
            </a:pPr>
            <a:r>
              <a:rPr lang="en-US" sz="2800" b="1" dirty="0" err="1">
                <a:solidFill>
                  <a:srgbClr val="002060"/>
                </a:solidFill>
                <a:effectLst/>
                <a:latin typeface="Times New Roman" panose="02020603050405020304" pitchFamily="18" charset="0"/>
                <a:ea typeface="Times New Roman" panose="02020603050405020304" pitchFamily="18" charset="0"/>
              </a:rPr>
              <a:t>Bài</a:t>
            </a:r>
            <a:r>
              <a:rPr lang="en-US" sz="2800" b="1" dirty="0">
                <a:solidFill>
                  <a:srgbClr val="002060"/>
                </a:solidFill>
                <a:effectLst/>
                <a:latin typeface="Times New Roman" panose="02020603050405020304" pitchFamily="18" charset="0"/>
                <a:ea typeface="Times New Roman" panose="02020603050405020304" pitchFamily="18" charset="0"/>
              </a:rPr>
              <a:t> 2</a:t>
            </a:r>
            <a:endParaRPr lang="en-US" sz="2800" dirty="0">
              <a:effectLst/>
              <a:latin typeface="Times New Roman" panose="02020603050405020304" pitchFamily="18" charset="0"/>
              <a:ea typeface="Times New Roman" panose="02020603050405020304" pitchFamily="18" charset="0"/>
            </a:endParaRPr>
          </a:p>
        </p:txBody>
      </p:sp>
      <p:sp>
        <p:nvSpPr>
          <p:cNvPr id="2" name="Text Box 1"/>
          <p:cNvSpPr txBox="1"/>
          <p:nvPr/>
        </p:nvSpPr>
        <p:spPr>
          <a:xfrm>
            <a:off x="3314065" y="6199505"/>
            <a:ext cx="6852920" cy="583565"/>
          </a:xfrm>
          <a:prstGeom prst="rect">
            <a:avLst/>
          </a:prstGeom>
          <a:noFill/>
        </p:spPr>
        <p:txBody>
          <a:bodyPr wrap="square" rtlCol="0">
            <a:spAutoFit/>
          </a:bodyPr>
          <a:p>
            <a:pPr algn="ctr"/>
            <a:r>
              <a:rPr lang="vi-VN" altLang="en-US" sz="3200" b="1">
                <a:gradFill>
                  <a:gsLst>
                    <a:gs pos="0">
                      <a:srgbClr val="FE4444"/>
                    </a:gs>
                    <a:gs pos="100000">
                      <a:srgbClr val="832B2B"/>
                    </a:gs>
                  </a:gsLst>
                  <a:lin scaled="0"/>
                </a:gradFill>
                <a:latin typeface="Times New Roman" panose="02020603050405020304" pitchFamily="18" charset="0"/>
                <a:cs typeface="Times New Roman" panose="02020603050405020304" pitchFamily="18" charset="0"/>
              </a:rPr>
              <a:t>Chuẩn bị tiết học tiếp theo</a:t>
            </a:r>
            <a:endParaRPr lang="vi-VN" altLang="en-US" sz="3200" b="1">
              <a:gradFill>
                <a:gsLst>
                  <a:gs pos="0">
                    <a:srgbClr val="FE4444"/>
                  </a:gs>
                  <a:gs pos="100000">
                    <a:srgbClr val="832B2B"/>
                  </a:gs>
                </a:gsLst>
                <a:lin scaled="0"/>
              </a:gra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741680" y="2218690"/>
            <a:ext cx="10614660" cy="1445260"/>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p>
            <a:pPr algn="ctr"/>
            <a:r>
              <a:rPr lang="vi-VN" altLang="en-US" sz="4400" b="1">
                <a:solidFill>
                  <a:schemeClr val="accent3"/>
                </a:solidFill>
                <a:effectLst>
                  <a:outerShdw blurRad="50800" dist="50800" dir="5400000" algn="ctr" rotWithShape="0">
                    <a:srgbClr val="FF0000">
                      <a:alpha val="100000"/>
                    </a:srgbClr>
                  </a:outerShdw>
                </a:effectLst>
                <a:latin typeface="Times New Roman" panose="02020603050405020304" pitchFamily="18" charset="0"/>
                <a:cs typeface="Times New Roman" panose="02020603050405020304" pitchFamily="18" charset="0"/>
              </a:rPr>
              <a:t>TẬP THỂ 8A1</a:t>
            </a:r>
            <a:endParaRPr lang="vi-VN" altLang="en-US" sz="4400" b="1">
              <a:solidFill>
                <a:schemeClr val="accent3"/>
              </a:solidFill>
              <a:effectLst>
                <a:outerShdw blurRad="50800" dist="50800" dir="5400000" algn="ctr" rotWithShape="0">
                  <a:srgbClr val="FF0000">
                    <a:alpha val="100000"/>
                  </a:srgbClr>
                </a:outerShdw>
              </a:effectLst>
              <a:latin typeface="Times New Roman" panose="02020603050405020304" pitchFamily="18" charset="0"/>
              <a:cs typeface="Times New Roman" panose="02020603050405020304" pitchFamily="18" charset="0"/>
            </a:endParaRPr>
          </a:p>
          <a:p>
            <a:pPr algn="ctr"/>
            <a:r>
              <a:rPr lang="vi-VN" altLang="en-US" sz="4400" b="1">
                <a:solidFill>
                  <a:schemeClr val="accent3"/>
                </a:solidFill>
                <a:effectLst>
                  <a:outerShdw blurRad="50800" dist="50800" dir="5400000" algn="ctr" rotWithShape="0">
                    <a:srgbClr val="FF0000">
                      <a:alpha val="100000"/>
                    </a:srgbClr>
                  </a:outerShdw>
                </a:effectLst>
                <a:latin typeface="Times New Roman" panose="02020603050405020304" pitchFamily="18" charset="0"/>
                <a:cs typeface="Times New Roman" panose="02020603050405020304" pitchFamily="18" charset="0"/>
              </a:rPr>
              <a:t>KÍNH CHÀO QUÝ THẦY - CÔ GIÁO</a:t>
            </a:r>
            <a:endParaRPr lang="vi-VN" altLang="en-US" sz="4400" b="1">
              <a:solidFill>
                <a:schemeClr val="accent3"/>
              </a:solidFill>
              <a:effectLst>
                <a:outerShdw blurRad="50800" dist="50800" dir="5400000" algn="ctr" rotWithShape="0">
                  <a:srgbClr val="FF0000">
                    <a:alpha val="100000"/>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7534" y="2012287"/>
            <a:ext cx="6541135" cy="657225"/>
          </a:xfrm>
          <a:prstGeom prst="rect">
            <a:avLst/>
          </a:prstGeom>
        </p:spPr>
        <p:txBody>
          <a:bodyPr wrap="none">
            <a:spAutoFit/>
          </a:bodyPr>
          <a:lstStyle/>
          <a:p>
            <a:pPr>
              <a:lnSpc>
                <a:spcPct val="115000"/>
              </a:lnSpc>
              <a:spcAft>
                <a:spcPts val="0"/>
              </a:spcAft>
              <a:tabLst>
                <a:tab pos="7015480" algn="l"/>
              </a:tabLst>
            </a:pPr>
            <a:r>
              <a:rPr lang="vi-VN" altLang="en-US" sz="32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II.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Áp</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luật</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toàn</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khối</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VnTime" panose="020B7200000000000000"/>
              <a:ea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4" name="Rectangle 3"/>
              <p:cNvSpPr/>
              <p:nvPr/>
            </p:nvSpPr>
            <p:spPr>
              <a:xfrm>
                <a:off x="102235" y="2669540"/>
                <a:ext cx="8886190" cy="3352165"/>
              </a:xfrm>
              <a:prstGeom prst="rect">
                <a:avLst/>
              </a:prstGeom>
              <a:ln>
                <a:solidFill>
                  <a:srgbClr val="C00000"/>
                </a:solidFill>
              </a:ln>
            </p:spPr>
            <p:txBody>
              <a:bodyPr wrap="square">
                <a:noAutofit/>
              </a:bodyPr>
              <a:lstStyle/>
              <a:p>
                <a:pPr>
                  <a:spcAft>
                    <a:spcPts val="0"/>
                  </a:spcAft>
                </a:pPr>
                <a:r>
                  <a:rPr lang="es-VE"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 + B </a:t>
                </a:r>
                <a14:m>
                  <m:oMath xmlns:m="http://schemas.openxmlformats.org/officeDocument/2006/math">
                    <m:r>
                      <a:rPr lang="es-VE" sz="3600" b="1"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s-VE"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 + D</a:t>
                </a:r>
                <a:endParaRPr lang="en-US" sz="3600" dirty="0">
                  <a:latin typeface=".VnTime" panose="020B7200000000000000"/>
                  <a:ea typeface="Times New Roman" panose="02020603050405020304" pitchFamily="18" charset="0"/>
                  <a:cs typeface="Times New Roman" panose="02020603050405020304" pitchFamily="18" charset="0"/>
                </a:endParaRPr>
              </a:p>
              <a:p>
                <a:pPr>
                  <a:spcAft>
                    <a:spcPts val="0"/>
                  </a:spcAft>
                </a:pPr>
                <a:r>
                  <a:rPr lang="es-VE"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Kí</a:t>
                </a:r>
                <a:r>
                  <a:rPr lang="es-VE"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s-VE"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hiệu</a:t>
                </a:r>
                <a:r>
                  <a:rPr lang="es-VE"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s-VE"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t>
                </a:r>
                <a:r>
                  <a:rPr lang="es-VE" sz="3600" baseline="-25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a:t>
                </a:r>
                <a:r>
                  <a:rPr lang="es-VE"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t>
                </a:r>
                <a:r>
                  <a:rPr lang="es-VE" sz="3600" baseline="-25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t>
                </a:r>
                <a:r>
                  <a:rPr lang="es-VE"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t>
                </a:r>
                <a:r>
                  <a:rPr lang="es-VE" sz="3600" baseline="-25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es-VE"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t>
                </a:r>
                <a:r>
                  <a:rPr lang="es-VE" sz="3600" baseline="-25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t>
                </a:r>
                <a:r>
                  <a:rPr lang="es-VE"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s-VE"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lần</a:t>
                </a:r>
                <a:r>
                  <a:rPr lang="es-VE"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s-VE"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lượt</a:t>
                </a:r>
                <a:r>
                  <a:rPr lang="es-VE"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s-VE"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s-VE"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s-VE"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khối</a:t>
                </a:r>
                <a:r>
                  <a:rPr lang="es-VE"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s-VE"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lượng</a:t>
                </a:r>
                <a:r>
                  <a:rPr lang="es-VE"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s-VE"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s-VE"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s-VE"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s-VE"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s-VE"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chất</a:t>
                </a:r>
                <a:r>
                  <a:rPr lang="es-VE"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s-VE"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phản</a:t>
                </a:r>
                <a:r>
                  <a:rPr lang="es-VE"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s-VE"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ứng</a:t>
                </a:r>
                <a:r>
                  <a:rPr lang="es-VE"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s-VE"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s-VE"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s-VE"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sản</a:t>
                </a:r>
                <a:r>
                  <a:rPr lang="es-VE"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s-VE"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phẩm</a:t>
                </a:r>
                <a:r>
                  <a:rPr lang="es-VE"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600" dirty="0">
                  <a:latin typeface=".VnTime" panose="020B7200000000000000"/>
                  <a:ea typeface="Times New Roman" panose="02020603050405020304" pitchFamily="18" charset="0"/>
                  <a:cs typeface="Times New Roman" panose="02020603050405020304" pitchFamily="18" charset="0"/>
                </a:endParaRPr>
              </a:p>
              <a:p>
                <a:pPr>
                  <a:spcAft>
                    <a:spcPts val="0"/>
                  </a:spcAft>
                </a:pPr>
                <a:r>
                  <a:rPr lang="es-VE"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Phương</a:t>
                </a:r>
                <a:r>
                  <a:rPr lang="es-VE"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s-VE"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trình</a:t>
                </a:r>
                <a:r>
                  <a:rPr lang="es-VE"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s-VE"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bảo</a:t>
                </a:r>
                <a:r>
                  <a:rPr lang="es-VE"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s-VE"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toàn</a:t>
                </a:r>
                <a:r>
                  <a:rPr lang="es-VE"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s-VE"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khối</a:t>
                </a:r>
                <a:r>
                  <a:rPr lang="es-VE"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s-VE"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lượng</a:t>
                </a:r>
                <a:r>
                  <a:rPr lang="es-VE" sz="3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3600" dirty="0">
                  <a:latin typeface=".VnTime" panose="020B7200000000000000"/>
                  <a:ea typeface="Times New Roman" panose="02020603050405020304" pitchFamily="18" charset="0"/>
                  <a:cs typeface="Times New Roman" panose="02020603050405020304" pitchFamily="18" charset="0"/>
                </a:endParaRPr>
              </a:p>
              <a:p>
                <a:r>
                  <a:rPr lang="es-VE" sz="3600" b="1" dirty="0">
                    <a:solidFill>
                      <a:srgbClr val="000000"/>
                    </a:solidFill>
                    <a:latin typeface="Times New Roman" panose="02020603050405020304" pitchFamily="18" charset="0"/>
                    <a:ea typeface="Calibri" panose="020F0502020204030204" pitchFamily="34" charset="0"/>
                  </a:rPr>
                  <a:t>                  </a:t>
                </a:r>
                <a:r>
                  <a:rPr lang="es-VE" sz="3600" b="1" dirty="0" err="1">
                    <a:solidFill>
                      <a:srgbClr val="000000"/>
                    </a:solidFill>
                    <a:latin typeface="Times New Roman" panose="02020603050405020304" pitchFamily="18" charset="0"/>
                    <a:ea typeface="Calibri" panose="020F0502020204030204" pitchFamily="34" charset="0"/>
                  </a:rPr>
                  <a:t>m</a:t>
                </a:r>
                <a:r>
                  <a:rPr lang="es-VE" sz="3600" b="1" baseline="-25000" dirty="0" err="1">
                    <a:solidFill>
                      <a:srgbClr val="000000"/>
                    </a:solidFill>
                    <a:latin typeface="Times New Roman" panose="02020603050405020304" pitchFamily="18" charset="0"/>
                    <a:ea typeface="Calibri" panose="020F0502020204030204" pitchFamily="34" charset="0"/>
                  </a:rPr>
                  <a:t>A</a:t>
                </a:r>
                <a:r>
                  <a:rPr lang="es-VE" sz="3600" b="1" dirty="0">
                    <a:solidFill>
                      <a:srgbClr val="000000"/>
                    </a:solidFill>
                    <a:latin typeface="Times New Roman" panose="02020603050405020304" pitchFamily="18" charset="0"/>
                    <a:ea typeface="Calibri" panose="020F0502020204030204" pitchFamily="34" charset="0"/>
                  </a:rPr>
                  <a:t> + </a:t>
                </a:r>
                <a:r>
                  <a:rPr lang="es-VE" sz="3600" b="1" dirty="0" err="1">
                    <a:solidFill>
                      <a:srgbClr val="000000"/>
                    </a:solidFill>
                    <a:latin typeface="Times New Roman" panose="02020603050405020304" pitchFamily="18" charset="0"/>
                    <a:ea typeface="Calibri" panose="020F0502020204030204" pitchFamily="34" charset="0"/>
                  </a:rPr>
                  <a:t>m</a:t>
                </a:r>
                <a:r>
                  <a:rPr lang="es-VE" sz="3600" b="1" baseline="-25000" dirty="0" err="1">
                    <a:solidFill>
                      <a:srgbClr val="000000"/>
                    </a:solidFill>
                    <a:latin typeface="Times New Roman" panose="02020603050405020304" pitchFamily="18" charset="0"/>
                    <a:ea typeface="Calibri" panose="020F0502020204030204" pitchFamily="34" charset="0"/>
                  </a:rPr>
                  <a:t>B</a:t>
                </a:r>
                <a:r>
                  <a:rPr lang="es-VE" sz="3600" b="1" dirty="0">
                    <a:solidFill>
                      <a:srgbClr val="000000"/>
                    </a:solidFill>
                    <a:latin typeface="Times New Roman" panose="02020603050405020304" pitchFamily="18" charset="0"/>
                    <a:ea typeface="Calibri" panose="020F0502020204030204" pitchFamily="34" charset="0"/>
                  </a:rPr>
                  <a:t> = </a:t>
                </a:r>
                <a:r>
                  <a:rPr lang="es-VE" sz="3600" b="1" dirty="0" err="1">
                    <a:solidFill>
                      <a:srgbClr val="000000"/>
                    </a:solidFill>
                    <a:latin typeface="Times New Roman" panose="02020603050405020304" pitchFamily="18" charset="0"/>
                    <a:ea typeface="Calibri" panose="020F0502020204030204" pitchFamily="34" charset="0"/>
                  </a:rPr>
                  <a:t>m</a:t>
                </a:r>
                <a:r>
                  <a:rPr lang="es-VE" sz="3600" b="1" baseline="-25000" dirty="0" err="1">
                    <a:solidFill>
                      <a:srgbClr val="000000"/>
                    </a:solidFill>
                    <a:latin typeface="Times New Roman" panose="02020603050405020304" pitchFamily="18" charset="0"/>
                    <a:ea typeface="Calibri" panose="020F0502020204030204" pitchFamily="34" charset="0"/>
                  </a:rPr>
                  <a:t>C</a:t>
                </a:r>
                <a:r>
                  <a:rPr lang="es-VE" sz="3600" b="1" dirty="0">
                    <a:solidFill>
                      <a:srgbClr val="000000"/>
                    </a:solidFill>
                    <a:latin typeface="Times New Roman" panose="02020603050405020304" pitchFamily="18" charset="0"/>
                    <a:ea typeface="Calibri" panose="020F0502020204030204" pitchFamily="34" charset="0"/>
                  </a:rPr>
                  <a:t> + </a:t>
                </a:r>
                <a:r>
                  <a:rPr lang="es-VE" sz="3600" b="1" dirty="0" err="1">
                    <a:solidFill>
                      <a:srgbClr val="000000"/>
                    </a:solidFill>
                    <a:latin typeface="Times New Roman" panose="02020603050405020304" pitchFamily="18" charset="0"/>
                    <a:ea typeface="Calibri" panose="020F0502020204030204" pitchFamily="34" charset="0"/>
                  </a:rPr>
                  <a:t>m</a:t>
                </a:r>
                <a:r>
                  <a:rPr lang="es-VE" sz="3600" b="1" baseline="-25000" dirty="0" err="1">
                    <a:solidFill>
                      <a:srgbClr val="000000"/>
                    </a:solidFill>
                    <a:latin typeface="Times New Roman" panose="02020603050405020304" pitchFamily="18" charset="0"/>
                    <a:ea typeface="Calibri" panose="020F0502020204030204" pitchFamily="34" charset="0"/>
                  </a:rPr>
                  <a:t>D</a:t>
                </a:r>
                <a:endParaRPr lang="en-US" sz="3600" b="1" dirty="0"/>
              </a:p>
            </p:txBody>
          </p:sp>
        </mc:Choice>
        <mc:Fallback>
          <p:sp>
            <p:nvSpPr>
              <p:cNvPr id="4" name="Rectangle 3"/>
              <p:cNvSpPr>
                <a:spLocks noRot="1" noChangeAspect="1" noMove="1" noResize="1" noEditPoints="1" noAdjustHandles="1" noChangeArrowheads="1" noChangeShapeType="1" noTextEdit="1"/>
              </p:cNvSpPr>
              <p:nvPr/>
            </p:nvSpPr>
            <p:spPr>
              <a:xfrm>
                <a:off x="102235" y="2669540"/>
                <a:ext cx="8886190" cy="3352165"/>
              </a:xfrm>
              <a:prstGeom prst="rect">
                <a:avLst/>
              </a:prstGeom>
              <a:blipFill rotWithShape="1">
                <a:blip r:embed="rId1"/>
                <a:stretch>
                  <a:fillRect l="-57" t="-152" r="-50" b="-133"/>
                </a:stretch>
              </a:blipFill>
              <a:ln>
                <a:solidFill>
                  <a:srgbClr val="C00000"/>
                </a:solidFill>
              </a:ln>
            </p:spPr>
            <p:txBody>
              <a:bodyPr/>
              <a:lstStyle/>
              <a:p>
                <a:r>
                  <a:rPr lang="en-US" altLang="en-US">
                    <a:noFill/>
                  </a:rPr>
                  <a:t> </a:t>
                </a:r>
              </a:p>
            </p:txBody>
          </p:sp>
        </mc:Fallback>
      </mc:AlternateContent>
      <p:pic>
        <p:nvPicPr>
          <p:cNvPr id="6146" name="Picture 2" descr="Định luật bảo toàn khối lượng là gì? Công thức và bài tập chi tiế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7786" y="4488873"/>
            <a:ext cx="4534214" cy="2369127"/>
          </a:xfrm>
          <a:prstGeom prst="rect">
            <a:avLst/>
          </a:prstGeom>
          <a:noFill/>
          <a:extLst>
            <a:ext uri="{909E8E84-426E-40DD-AFC4-6F175D3DCCD1}">
              <a14:hiddenFill xmlns:a14="http://schemas.microsoft.com/office/drawing/2010/main">
                <a:solidFill>
                  <a:srgbClr val="FFFFFF"/>
                </a:solidFill>
              </a14:hiddenFill>
            </a:ext>
          </a:extLst>
        </p:spPr>
      </p:pic>
      <p:sp>
        <p:nvSpPr>
          <p:cNvPr id="41" name="Text Box 33"/>
          <p:cNvSpPr txBox="1">
            <a:spLocks noChangeArrowheads="1"/>
          </p:cNvSpPr>
          <p:nvPr/>
        </p:nvSpPr>
        <p:spPr bwMode="auto">
          <a:xfrm>
            <a:off x="1097732" y="-18672"/>
            <a:ext cx="9806829" cy="1224951"/>
          </a:xfrm>
          <a:prstGeom prst="rect">
            <a:avLst/>
          </a:prstGeom>
          <a:blipFill>
            <a:blip r:embed="rId3"/>
            <a:tile tx="0" ty="0" sx="100000" sy="100000" flip="none" algn="tl"/>
          </a:blipFill>
          <a:ln>
            <a:solidFill>
              <a:srgbClr val="C00000"/>
            </a:solidFill>
          </a:ln>
          <a:effectLst>
            <a:glow rad="139700">
              <a:schemeClr val="accent2">
                <a:satMod val="175000"/>
                <a:alpha val="40000"/>
              </a:schemeClr>
            </a:glow>
          </a:effectLst>
          <a:scene3d>
            <a:camera prst="orthographicFront"/>
            <a:lightRig rig="threePt" dir="t"/>
          </a:scene3d>
          <a:sp3d>
            <a:bevelT w="152400" h="50800" prst="softRound"/>
          </a:sp3d>
        </p:spPr>
        <p:txBody>
          <a:bodyPr wrap="square">
            <a:spAutoFit/>
          </a:bodyPr>
          <a:lstStyle>
            <a:lvl1pPr>
              <a:defRPr sz="3200" b="1">
                <a:solidFill>
                  <a:srgbClr val="333399"/>
                </a:solidFill>
                <a:latin typeface="Times New Roman" panose="02020603050405020304" pitchFamily="18" charset="0"/>
              </a:defRPr>
            </a:lvl1pPr>
            <a:lvl2pPr marL="742950" indent="-285750">
              <a:defRPr sz="3200" b="1">
                <a:solidFill>
                  <a:srgbClr val="333399"/>
                </a:solidFill>
                <a:latin typeface="Times New Roman" panose="02020603050405020304" pitchFamily="18" charset="0"/>
              </a:defRPr>
            </a:lvl2pPr>
            <a:lvl3pPr marL="1143000" indent="-228600">
              <a:defRPr sz="3200" b="1">
                <a:solidFill>
                  <a:srgbClr val="333399"/>
                </a:solidFill>
                <a:latin typeface="Times New Roman" panose="02020603050405020304" pitchFamily="18" charset="0"/>
              </a:defRPr>
            </a:lvl3pPr>
            <a:lvl4pPr marL="1600200" indent="-228600">
              <a:defRPr sz="3200" b="1">
                <a:solidFill>
                  <a:srgbClr val="333399"/>
                </a:solidFill>
                <a:latin typeface="Times New Roman" panose="02020603050405020304" pitchFamily="18" charset="0"/>
              </a:defRPr>
            </a:lvl4pPr>
            <a:lvl5pPr marL="2057400" indent="-228600">
              <a:defRPr sz="3200" b="1">
                <a:solidFill>
                  <a:srgbClr val="333399"/>
                </a:solidFill>
                <a:latin typeface="Times New Roman" panose="02020603050405020304" pitchFamily="18" charset="0"/>
              </a:defRPr>
            </a:lvl5pPr>
            <a:lvl6pPr marL="2514600" indent="-228600" eaLnBrk="0" fontAlgn="base" hangingPunct="0">
              <a:spcBef>
                <a:spcPct val="0"/>
              </a:spcBef>
              <a:spcAft>
                <a:spcPct val="0"/>
              </a:spcAft>
              <a:defRPr sz="3200" b="1">
                <a:solidFill>
                  <a:srgbClr val="333399"/>
                </a:solidFill>
                <a:latin typeface="Times New Roman" panose="02020603050405020304" pitchFamily="18" charset="0"/>
              </a:defRPr>
            </a:lvl6pPr>
            <a:lvl7pPr marL="2971800" indent="-228600" eaLnBrk="0" fontAlgn="base" hangingPunct="0">
              <a:spcBef>
                <a:spcPct val="0"/>
              </a:spcBef>
              <a:spcAft>
                <a:spcPct val="0"/>
              </a:spcAft>
              <a:defRPr sz="3200" b="1">
                <a:solidFill>
                  <a:srgbClr val="333399"/>
                </a:solidFill>
                <a:latin typeface="Times New Roman" panose="02020603050405020304" pitchFamily="18" charset="0"/>
              </a:defRPr>
            </a:lvl7pPr>
            <a:lvl8pPr marL="3429000" indent="-228600" eaLnBrk="0" fontAlgn="base" hangingPunct="0">
              <a:spcBef>
                <a:spcPct val="0"/>
              </a:spcBef>
              <a:spcAft>
                <a:spcPct val="0"/>
              </a:spcAft>
              <a:defRPr sz="3200" b="1">
                <a:solidFill>
                  <a:srgbClr val="333399"/>
                </a:solidFill>
                <a:latin typeface="Times New Roman" panose="02020603050405020304" pitchFamily="18" charset="0"/>
              </a:defRPr>
            </a:lvl8pPr>
            <a:lvl9pPr marL="3886200" indent="-228600" eaLnBrk="0" fontAlgn="base" hangingPunct="0">
              <a:spcBef>
                <a:spcPct val="0"/>
              </a:spcBef>
              <a:spcAft>
                <a:spcPct val="0"/>
              </a:spcAft>
              <a:defRPr sz="3200" b="1">
                <a:solidFill>
                  <a:srgbClr val="333399"/>
                </a:solidFill>
                <a:latin typeface="Times New Roman" panose="02020603050405020304" pitchFamily="18" charset="0"/>
              </a:defRPr>
            </a:lvl9pPr>
          </a:lstStyle>
          <a:p>
            <a:pPr marL="114300" indent="-114300" algn="ctr">
              <a:lnSpc>
                <a:spcPct val="115000"/>
              </a:lnSpc>
              <a:spcAft>
                <a:spcPts val="0"/>
              </a:spcAft>
            </a:pPr>
            <a:r>
              <a:rPr lang="en-US" dirty="0">
                <a:solidFill>
                  <a:schemeClr val="tx1"/>
                </a:solidFill>
                <a:cs typeface="Times New Roman" panose="02020603050405020304" pitchFamily="18" charset="0"/>
              </a:rPr>
              <a:t>BÀI 3 – </a:t>
            </a:r>
            <a:r>
              <a:rPr lang="pt-BR" dirty="0">
                <a:solidFill>
                  <a:srgbClr val="000000"/>
                </a:solidFill>
                <a:cs typeface="Times New Roman" panose="02020603050405020304" pitchFamily="18" charset="0"/>
              </a:rPr>
              <a:t>ĐỊNH LUẬT BẢO TOÀN KHỐI LƯỢNG</a:t>
            </a:r>
            <a:endParaRPr lang="pt-BR" dirty="0">
              <a:solidFill>
                <a:srgbClr val="000000"/>
              </a:solidFill>
              <a:cs typeface="Times New Roman" panose="02020603050405020304" pitchFamily="18" charset="0"/>
            </a:endParaRPr>
          </a:p>
          <a:p>
            <a:pPr marL="114300" indent="-114300" algn="ctr">
              <a:lnSpc>
                <a:spcPct val="115000"/>
              </a:lnSpc>
              <a:spcAft>
                <a:spcPts val="0"/>
              </a:spcAft>
            </a:pPr>
            <a:r>
              <a:rPr lang="en-US" dirty="0">
                <a:solidFill>
                  <a:schemeClr val="tx1"/>
                </a:solidFill>
                <a:ea typeface="Times New Roman" panose="02020603050405020304" pitchFamily="18" charset="0"/>
                <a:cs typeface="Times New Roman" panose="02020603050405020304" pitchFamily="18" charset="0"/>
              </a:rPr>
              <a:t>PHƯƠNG TRÌNH HÓA HỌC</a:t>
            </a:r>
            <a:endParaRPr lang="en-US" dirty="0">
              <a:solidFill>
                <a:schemeClr val="tx1"/>
              </a:solidFill>
              <a:ea typeface="Times New Roman" panose="02020603050405020304" pitchFamily="18" charset="0"/>
              <a:cs typeface="Times New Roman" panose="02020603050405020304" pitchFamily="18" charset="0"/>
            </a:endParaRPr>
          </a:p>
        </p:txBody>
      </p:sp>
      <p:sp>
        <p:nvSpPr>
          <p:cNvPr id="3" name="Rectangle 1"/>
          <p:cNvSpPr/>
          <p:nvPr/>
        </p:nvSpPr>
        <p:spPr>
          <a:xfrm>
            <a:off x="508484" y="1394432"/>
            <a:ext cx="5201285" cy="657225"/>
          </a:xfrm>
          <a:prstGeom prst="rect">
            <a:avLst/>
          </a:prstGeom>
        </p:spPr>
        <p:txBody>
          <a:bodyPr wrap="none">
            <a:spAutoFit/>
          </a:bodyPr>
          <a:p>
            <a:pPr>
              <a:lnSpc>
                <a:spcPct val="115000"/>
              </a:lnSpc>
              <a:spcAft>
                <a:spcPts val="0"/>
              </a:spcAft>
              <a:tabLst>
                <a:tab pos="7015480" algn="l"/>
              </a:tabLst>
            </a:pPr>
            <a:r>
              <a:rPr lang="vi-VN" altLang="en-US" sz="32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I. </a:t>
            </a:r>
            <a:r>
              <a:rPr lang="vi-VN" alt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ịnh</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luật</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toàn</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khối</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VnTime" panose="020B7200000000000000"/>
              <a:ea typeface="Times New Roman" panose="02020603050405020304" pitchFamily="18" charset="0"/>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ldLvl="0" animBg="1"/>
      <p:bldP spid="41" grpId="0" bldLvl="0" animBg="1"/>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38872" y="101427"/>
            <a:ext cx="7323916" cy="709684"/>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latin typeface="Times New Roman" panose="02020603050405020304" pitchFamily="18" charset="0"/>
                <a:cs typeface="Times New Roman" panose="02020603050405020304" pitchFamily="18" charset="0"/>
              </a:rPr>
              <a:t>Vận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dụng</a:t>
            </a:r>
            <a:endParaRPr lang="en-US" sz="4400" b="1" dirty="0">
              <a:latin typeface="Times New Roman" panose="02020603050405020304" pitchFamily="18" charset="0"/>
              <a:cs typeface="Times New Roman" panose="02020603050405020304" pitchFamily="18" charset="0"/>
            </a:endParaRPr>
          </a:p>
        </p:txBody>
      </p:sp>
      <p:sp>
        <p:nvSpPr>
          <p:cNvPr id="3" name="Rectangle 2"/>
          <p:cNvSpPr/>
          <p:nvPr/>
        </p:nvSpPr>
        <p:spPr>
          <a:xfrm>
            <a:off x="290830" y="979805"/>
            <a:ext cx="11780520" cy="1576070"/>
          </a:xfrm>
          <a:prstGeom prst="rect">
            <a:avLst/>
          </a:prstGeom>
          <a:solidFill>
            <a:schemeClr val="accent1">
              <a:lumMod val="20000"/>
              <a:lumOff val="80000"/>
            </a:schemeClr>
          </a:solidFill>
        </p:spPr>
        <p:txBody>
          <a:bodyPr wrap="square">
            <a:spAutoFit/>
          </a:bodyPr>
          <a:lstStyle/>
          <a:p>
            <a:pPr>
              <a:lnSpc>
                <a:spcPct val="115000"/>
              </a:lnSpc>
              <a:spcAft>
                <a:spcPts val="0"/>
              </a:spcAft>
            </a:pP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phản</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ứng</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hóa</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thí</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khối</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BaCl</a:t>
            </a:r>
            <a:r>
              <a:rPr lang="en-US" sz="2800" baseline="-25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Na</a:t>
            </a:r>
            <a:r>
              <a:rPr lang="en-US" sz="2800" baseline="-25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SO</a:t>
            </a:r>
            <a:r>
              <a:rPr lang="en-US" sz="2800" baseline="-25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4</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tham</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phản</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ứng</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lần</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lượt</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20,8 gam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14,2 gam;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khối</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BaSO</a:t>
            </a:r>
            <a:r>
              <a:rPr lang="en-US" sz="2800" baseline="-25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4</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23,3 gam.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khối</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NaCl</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635" y="2555240"/>
            <a:ext cx="8716645" cy="3522980"/>
          </a:xfrm>
          <a:prstGeom prst="rect">
            <a:avLst/>
          </a:prstGeom>
        </p:spPr>
        <p:txBody>
          <a:bodyPr wrap="square">
            <a:noAutofit/>
          </a:bodyPr>
          <a:lstStyle/>
          <a:p>
            <a:pPr>
              <a:lnSpc>
                <a:spcPct val="115000"/>
              </a:lnSpc>
              <a:spcAft>
                <a:spcPts val="0"/>
              </a:spcAft>
            </a:pPr>
            <a:r>
              <a:rPr lang="de-DE"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Gọi m</a:t>
            </a:r>
            <a:r>
              <a:rPr lang="de-DE" sz="2400" baseline="-25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BaCl2 </a:t>
            </a:r>
            <a:r>
              <a:rPr lang="de-DE"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a:t>
            </a:r>
            <a:r>
              <a:rPr lang="de-DE" sz="2400" baseline="-25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Na2SO4 </a:t>
            </a:r>
            <a:r>
              <a:rPr lang="de-DE"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a:t>
            </a:r>
            <a:r>
              <a:rPr lang="de-DE" sz="2400" baseline="-25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BaSO4</a:t>
            </a:r>
            <a:r>
              <a:rPr lang="de-DE"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m</a:t>
            </a:r>
            <a:r>
              <a:rPr lang="de-DE" sz="2400" baseline="-25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NaCl </a:t>
            </a:r>
            <a:r>
              <a:rPr lang="de-DE"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lần lượt là khối lượng của các chất BaCl</a:t>
            </a:r>
            <a:r>
              <a:rPr lang="de-DE" sz="2400" baseline="-25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de-DE"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Na</a:t>
            </a:r>
            <a:r>
              <a:rPr lang="de-DE" sz="2400" baseline="-25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de-DE"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SO</a:t>
            </a:r>
            <a:r>
              <a:rPr lang="de-DE" sz="2400" baseline="-25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4</a:t>
            </a:r>
            <a:r>
              <a:rPr lang="de-DE"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BaSO</a:t>
            </a:r>
            <a:r>
              <a:rPr lang="de-DE" sz="2400" baseline="-25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4</a:t>
            </a:r>
            <a:r>
              <a:rPr lang="de-DE"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NaCl.</a:t>
            </a:r>
            <a:endParaRPr lang="en-US" sz="2400" dirty="0">
              <a:latin typeface=".VnTime" panose="020B7200000000000000"/>
              <a:ea typeface="Times New Roman" panose="02020603050405020304" pitchFamily="18" charset="0"/>
              <a:cs typeface="Times New Roman" panose="02020603050405020304" pitchFamily="18" charset="0"/>
            </a:endParaRPr>
          </a:p>
          <a:p>
            <a:pPr>
              <a:lnSpc>
                <a:spcPct val="115000"/>
              </a:lnSpc>
              <a:spcAft>
                <a:spcPts val="0"/>
              </a:spcAft>
            </a:pPr>
            <a:r>
              <a:rPr lang="de-DE"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Phương trình bảo toàn khối lượng của các chất phản ứng là:</a:t>
            </a:r>
            <a:endParaRPr lang="en-US" sz="2400" dirty="0">
              <a:latin typeface=".VnTime" panose="020B7200000000000000"/>
              <a:ea typeface="Times New Roman" panose="02020603050405020304" pitchFamily="18" charset="0"/>
              <a:cs typeface="Times New Roman" panose="02020603050405020304" pitchFamily="18" charset="0"/>
            </a:endParaRPr>
          </a:p>
          <a:p>
            <a:pPr>
              <a:lnSpc>
                <a:spcPct val="115000"/>
              </a:lnSpc>
              <a:spcAft>
                <a:spcPts val="0"/>
              </a:spcAft>
            </a:pPr>
            <a:r>
              <a:rPr lang="de-DE"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t>
            </a:r>
            <a:r>
              <a:rPr lang="de-DE" sz="2400" baseline="-25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BaCl2 </a:t>
            </a:r>
            <a:r>
              <a:rPr lang="de-DE"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m</a:t>
            </a:r>
            <a:r>
              <a:rPr lang="de-DE" sz="2400" baseline="-25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Na2SO4 </a:t>
            </a:r>
            <a:r>
              <a:rPr lang="de-DE"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a:t>
            </a:r>
            <a:r>
              <a:rPr lang="de-DE" sz="2400" baseline="-25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BaSO4</a:t>
            </a:r>
            <a:r>
              <a:rPr lang="de-DE"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m</a:t>
            </a:r>
            <a:r>
              <a:rPr lang="de-DE" sz="2400" baseline="-25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NaCl</a:t>
            </a:r>
            <a:endParaRPr lang="en-US" sz="2400" dirty="0">
              <a:latin typeface=".VnTime" panose="020B720000000000000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Wingdings" panose="05000000000000000000" pitchFamily="2" charset="2"/>
              <a:buChar char=""/>
            </a:pPr>
            <a:r>
              <a:rPr lang="de-DE"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t>
            </a:r>
            <a:r>
              <a:rPr lang="de-DE" sz="2400" baseline="-25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NaCl </a:t>
            </a:r>
            <a:r>
              <a:rPr lang="de-DE"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a:t>
            </a:r>
            <a:r>
              <a:rPr lang="de-DE" sz="2400" baseline="-25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BaCl2 </a:t>
            </a:r>
            <a:r>
              <a:rPr lang="de-DE"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m</a:t>
            </a:r>
            <a:r>
              <a:rPr lang="de-DE" sz="2400" baseline="-25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Na2SO4</a:t>
            </a:r>
            <a:r>
              <a:rPr lang="de-DE"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m</a:t>
            </a:r>
            <a:r>
              <a:rPr lang="de-DE" sz="2400" baseline="-25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BaSO4</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r>
              <a:rPr lang="de-DE"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Thay số vào ta được: m</a:t>
            </a:r>
            <a:r>
              <a:rPr lang="de-DE" sz="2400" baseline="-25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NaCl</a:t>
            </a:r>
            <a:r>
              <a:rPr lang="de-DE"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20,8 + 14,2 – 23,3 = 11,7 (g).</a:t>
            </a:r>
            <a:endParaRPr lang="en-US" sz="2400" dirty="0">
              <a:latin typeface=".VnTime" panose="020B7200000000000000"/>
              <a:ea typeface="Times New Roman" panose="02020603050405020304" pitchFamily="18" charset="0"/>
              <a:cs typeface="Times New Roman" panose="02020603050405020304" pitchFamily="18" charset="0"/>
            </a:endParaRPr>
          </a:p>
          <a:p>
            <a:pPr>
              <a:lnSpc>
                <a:spcPct val="115000"/>
              </a:lnSpc>
              <a:spcAft>
                <a:spcPts val="0"/>
              </a:spcAft>
            </a:pPr>
            <a:r>
              <a:rPr lang="de-DE"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Vậy khối lượng của NaCl tạo thành sau phản ứng là 11,7 gam.</a:t>
            </a:r>
            <a:endParaRPr lang="en-US" sz="2400" dirty="0">
              <a:effectLst/>
              <a:latin typeface=".VnTime" panose="020B7200000000000000"/>
              <a:ea typeface="Times New Roman" panose="02020603050405020304" pitchFamily="18" charset="0"/>
              <a:cs typeface="Times New Roman" panose="02020603050405020304" pitchFamily="18" charset="0"/>
            </a:endParaRPr>
          </a:p>
        </p:txBody>
      </p:sp>
      <p:pic>
        <p:nvPicPr>
          <p:cNvPr id="7170" name="Picture 2" descr="Stick Hình Minh Họa Màu Hóa Học Hình ảnh | Định dạng hình ảnh PSD  401689296| vn.lovepik.com"/>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442506" y="3108506"/>
            <a:ext cx="3749494" cy="37494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ldLvl="0" animBg="1"/>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066" y="279662"/>
            <a:ext cx="8596668" cy="1320800"/>
          </a:xfrm>
        </p:spPr>
        <p:txBody>
          <a:bodyPr/>
          <a:lstStyle/>
          <a:p>
            <a:r>
              <a:rPr lang="en-US" b="1" i="1" dirty="0" err="1">
                <a:latin typeface="Times New Roman" panose="02020603050405020304" pitchFamily="18" charset="0"/>
                <a:cs typeface="Times New Roman" panose="02020603050405020304" pitchFamily="18" charset="0"/>
              </a:rPr>
              <a:t>Vận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dụng</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giải</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quyết</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tình</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huống</a:t>
            </a:r>
            <a:endParaRPr lang="en-US" dirty="0">
              <a:latin typeface="Times New Roman" panose="02020603050405020304" pitchFamily="18" charset="0"/>
              <a:cs typeface="Times New Roman" panose="02020603050405020304" pitchFamily="18" charset="0"/>
            </a:endParaRPr>
          </a:p>
        </p:txBody>
      </p:sp>
      <p:sp>
        <p:nvSpPr>
          <p:cNvPr id="5" name="Rectangle 4"/>
          <p:cNvSpPr/>
          <p:nvPr/>
        </p:nvSpPr>
        <p:spPr>
          <a:xfrm>
            <a:off x="121285" y="1031240"/>
            <a:ext cx="11950065" cy="1568450"/>
          </a:xfrm>
          <a:prstGeom prst="rect">
            <a:avLst/>
          </a:prstGeom>
          <a:solidFill>
            <a:schemeClr val="accent6">
              <a:lumMod val="20000"/>
              <a:lumOff val="80000"/>
            </a:schemeClr>
          </a:solidFill>
        </p:spPr>
        <p:txBody>
          <a:bodyPr wrap="square">
            <a:spAutoFit/>
          </a:bodyPr>
          <a:lstStyle/>
          <a:p>
            <a:pPr marL="30480" marR="30480" algn="just">
              <a:spcAft>
                <a:spcPts val="0"/>
              </a:spcAft>
            </a:pPr>
            <a:r>
              <a:rPr lang="en-US" sz="2400" dirty="0">
                <a:solidFill>
                  <a:srgbClr val="000000"/>
                </a:solidFill>
                <a:latin typeface="Times New Roman" panose="02020603050405020304" pitchFamily="18" charset="0"/>
                <a:ea typeface="Times New Roman" panose="02020603050405020304" pitchFamily="18" charset="0"/>
              </a:rPr>
              <a:t>a) </a:t>
            </a:r>
            <a:r>
              <a:rPr lang="en-US" sz="2400" dirty="0" err="1">
                <a:solidFill>
                  <a:srgbClr val="000000"/>
                </a:solidFill>
                <a:latin typeface="Times New Roman" panose="02020603050405020304" pitchFamily="18" charset="0"/>
                <a:ea typeface="Times New Roman" panose="02020603050405020304" pitchFamily="18" charset="0"/>
              </a:rPr>
              <a:t>Khi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đốt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cháy</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hoàn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toàn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một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mẩu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gỗ</a:t>
            </a:r>
            <a:r>
              <a:rPr lang="en-US" sz="2400" dirty="0">
                <a:solidFill>
                  <a:srgbClr val="000000"/>
                </a:solidFill>
                <a:latin typeface="Times New Roman" panose="02020603050405020304" pitchFamily="18" charset="0"/>
                <a:ea typeface="Times New Roman" panose="02020603050405020304" pitchFamily="18" charset="0"/>
              </a:rPr>
              <a:t>, ta </a:t>
            </a:r>
            <a:r>
              <a:rPr lang="en-US" sz="2400" dirty="0" err="1">
                <a:solidFill>
                  <a:srgbClr val="000000"/>
                </a:solidFill>
                <a:latin typeface="Times New Roman" panose="02020603050405020304" pitchFamily="18" charset="0"/>
                <a:ea typeface="Times New Roman" panose="02020603050405020304" pitchFamily="18" charset="0"/>
              </a:rPr>
              <a:t>thu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được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có</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khối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lượng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nhẹ</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hơn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mẩu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gỗ</a:t>
            </a:r>
            <a:r>
              <a:rPr lang="en-US" sz="2400" dirty="0">
                <a:solidFill>
                  <a:srgbClr val="000000"/>
                </a:solidFill>
                <a:latin typeface="Times New Roman" panose="02020603050405020304" pitchFamily="18" charset="0"/>
                <a:ea typeface="Times New Roman" panose="02020603050405020304" pitchFamily="18" charset="0"/>
              </a:rPr>
              <a:t> ban </a:t>
            </a:r>
            <a:r>
              <a:rPr lang="en-US" sz="2400" dirty="0" err="1">
                <a:solidFill>
                  <a:srgbClr val="000000"/>
                </a:solidFill>
                <a:latin typeface="Times New Roman" panose="02020603050405020304" pitchFamily="18" charset="0"/>
                <a:ea typeface="Times New Roman" panose="02020603050405020304" pitchFamily="18" charset="0"/>
              </a:rPr>
              <a:t>đầu</a:t>
            </a:r>
            <a:r>
              <a:rPr lang="en-US" sz="2400" dirty="0">
                <a:solidFill>
                  <a:srgbClr val="000000"/>
                </a:solidFill>
                <a:latin typeface="Times New Roman" panose="02020603050405020304" pitchFamily="18" charset="0"/>
                <a:ea typeface="Times New Roman" panose="02020603050405020304" pitchFamily="18" charset="0"/>
              </a:rPr>
              <a:t>. Theo </a:t>
            </a:r>
            <a:r>
              <a:rPr lang="en-US" sz="2400" dirty="0" err="1">
                <a:solidFill>
                  <a:srgbClr val="000000"/>
                </a:solidFill>
                <a:latin typeface="Times New Roman" panose="02020603050405020304" pitchFamily="18" charset="0"/>
                <a:ea typeface="Times New Roman" panose="02020603050405020304" pitchFamily="18" charset="0"/>
              </a:rPr>
              <a:t>em</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sự</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thay</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đổi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khối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lượng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này</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có</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mâu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thuẫn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với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định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luật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bảo</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toàn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khối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lượng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không</a:t>
            </a:r>
            <a:r>
              <a:rPr lang="en-US" sz="24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marL="30480" marR="30480" algn="just">
              <a:spcAft>
                <a:spcPts val="0"/>
              </a:spcAft>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xuất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bước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thí</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nghiệm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kiểm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chứng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luật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toàn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khối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lượng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huống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VnTime" panose="020B7200000000000000"/>
              <a:ea typeface="Times New Roman" panose="02020603050405020304" pitchFamily="18" charset="0"/>
              <a:cs typeface="Times New Roman" panose="02020603050405020304" pitchFamily="18" charset="0"/>
            </a:endParaRPr>
          </a:p>
        </p:txBody>
      </p:sp>
      <p:sp>
        <p:nvSpPr>
          <p:cNvPr id="7" name="Rectangle 6"/>
          <p:cNvSpPr/>
          <p:nvPr/>
        </p:nvSpPr>
        <p:spPr>
          <a:xfrm>
            <a:off x="472440" y="4692650"/>
            <a:ext cx="11598910" cy="1814830"/>
          </a:xfrm>
          <a:prstGeom prst="rect">
            <a:avLst/>
          </a:prstGeom>
        </p:spPr>
        <p:txBody>
          <a:bodyPr wrap="square">
            <a:spAutoFit/>
          </a:bodyPr>
          <a:lstStyle/>
          <a:p>
            <a:pPr marL="30480" marR="30480" algn="just">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thay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đổi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khối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mâu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thuẫn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luật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toàn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khối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VnTime" panose="020B7200000000000000"/>
              <a:ea typeface="Times New Roman" panose="02020603050405020304" pitchFamily="18" charset="0"/>
              <a:cs typeface="Times New Roman" panose="02020603050405020304" pitchFamily="18" charset="0"/>
            </a:endParaRPr>
          </a:p>
          <a:p>
            <a:pPr marL="30480" marR="30480" algn="just">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Do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sản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đốt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cháy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mẩu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gỗ</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ngoài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carbon dioxide,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hơi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VnTime" panose="020B7200000000000000"/>
              <a:ea typeface="Times New Roman" panose="02020603050405020304" pitchFamily="18" charset="0"/>
              <a:cs typeface="Times New Roman" panose="02020603050405020304" pitchFamily="18" charset="0"/>
            </a:endParaRPr>
          </a:p>
        </p:txBody>
      </p:sp>
      <p:sp>
        <p:nvSpPr>
          <p:cNvPr id="8" name="Down Arrow 7"/>
          <p:cNvSpPr/>
          <p:nvPr/>
        </p:nvSpPr>
        <p:spPr>
          <a:xfrm>
            <a:off x="4534293" y="3195687"/>
            <a:ext cx="1385740" cy="1197204"/>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ldLvl="0" animBg="1"/>
      <p:bldP spid="7" grpId="0"/>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1">
            <a:extLst>
              <a:ext uri="{28A0092B-C50C-407E-A947-70E740481C1C}">
                <a14:useLocalDpi xmlns:a14="http://schemas.microsoft.com/office/drawing/2010/main" val="0"/>
              </a:ext>
            </a:extLst>
          </a:blip>
          <a:stretch>
            <a:fillRect/>
          </a:stretch>
        </p:blipFill>
        <p:spPr>
          <a:xfrm>
            <a:off x="387985" y="1809115"/>
            <a:ext cx="5610860" cy="3300095"/>
          </a:xfrm>
          <a:prstGeom prst="rect">
            <a:avLst/>
          </a:prstGeom>
        </p:spPr>
      </p:pic>
      <p:sp>
        <p:nvSpPr>
          <p:cNvPr id="4" name="Cloud 3"/>
          <p:cNvSpPr/>
          <p:nvPr/>
        </p:nvSpPr>
        <p:spPr>
          <a:xfrm>
            <a:off x="6322460" y="1701539"/>
            <a:ext cx="4729079" cy="4081805"/>
          </a:xfrm>
          <a:prstGeom prst="cloud">
            <a:avLst/>
          </a:prstGeom>
          <a:solidFill>
            <a:srgbClr val="FFCCCC"/>
          </a:solidFill>
          <a:ln>
            <a:solidFill>
              <a:schemeClr val="bg1">
                <a:lumMod val="9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457200" marR="38100">
              <a:lnSpc>
                <a:spcPct val="115000"/>
              </a:lnSpc>
            </a:pPr>
            <a:r>
              <a:rPr lang="en-US" sz="2800" dirty="0" err="1">
                <a:latin typeface="Times New Roman" panose="02020603050405020304" pitchFamily="18" charset="0"/>
                <a:ea typeface="Arial" panose="020B0604020202020204" pitchFamily="34" charset="0"/>
              </a:rPr>
              <a:t>Nếu</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đốt</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một</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cây</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nến</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sau</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một</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thời</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gian</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cân</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có</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còn</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thăng</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bằng</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không</a:t>
            </a:r>
            <a:r>
              <a:rPr lang="en-US" sz="2800" dirty="0">
                <a:latin typeface="Times New Roman" panose="02020603050405020304" pitchFamily="18" charset="0"/>
                <a:ea typeface="Arial" panose="020B0604020202020204" pitchFamily="34" charset="0"/>
              </a:rPr>
              <a:t>?</a:t>
            </a:r>
            <a:endParaRPr lang="en-US" sz="2800" dirty="0">
              <a:latin typeface="Times New Roman" panose="02020603050405020304" pitchFamily="18" charset="0"/>
              <a:ea typeface="Calibri" panose="020F050202020403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438525"/>
            <a:ext cx="12192000" cy="1995170"/>
          </a:xfrm>
          <a:prstGeom prst="rect">
            <a:avLst/>
          </a:prstGeom>
        </p:spPr>
        <p:txBody>
          <a:bodyPr wrap="square">
            <a:noAutofit/>
          </a:bodyPr>
          <a:lstStyle/>
          <a:p>
            <a:pPr marL="457200">
              <a:lnSpc>
                <a:spcPct val="115000"/>
              </a:lnSpc>
            </a:pPr>
            <a:r>
              <a:rPr lang="vi-VN" altLang="es-VE"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 Khái niệm:</a:t>
            </a:r>
            <a:endParaRPr lang="es-VE"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a:lnSpc>
                <a:spcPct val="115000"/>
              </a:lnSpc>
            </a:pPr>
            <a:r>
              <a:rPr lang="es-VE"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s-VE"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VE"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s-VE"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VE"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hóa</a:t>
            </a:r>
            <a:r>
              <a:rPr lang="es-VE"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VE"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s-VE"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VE"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s-VE"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VE"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s-VE"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VE"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s-VE"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VE"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s-VE"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VE"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diễn</a:t>
            </a:r>
            <a:r>
              <a:rPr lang="es-VE"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VE"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phản</a:t>
            </a:r>
            <a:r>
              <a:rPr lang="es-VE"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VE"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ứng</a:t>
            </a:r>
            <a:r>
              <a:rPr lang="es-VE"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VE"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hóa</a:t>
            </a:r>
            <a:r>
              <a:rPr lang="es-VE"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VE"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vi-VN" altLang="es-VE"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bằng công thức hóa học</a:t>
            </a:r>
            <a:r>
              <a:rPr lang="es-VE"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VE"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s-VE"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VE"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s-VE"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VE"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s-VE"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VE"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phản</a:t>
            </a:r>
            <a:r>
              <a:rPr lang="es-VE"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VE"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ứng</a:t>
            </a:r>
            <a:r>
              <a:rPr lang="es-VE"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VE"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s-VE"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VE"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s-VE"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VE"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s-VE"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VE"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sản</a:t>
            </a:r>
            <a:r>
              <a:rPr lang="es-VE"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VE"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s-VE"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s-VE"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228600">
              <a:spcAft>
                <a:spcPts val="0"/>
              </a:spcAft>
            </a:pPr>
            <a:endParaRPr lang="en-US" sz="2800" dirty="0">
              <a:latin typeface=".VnTime" panose="020B7200000000000000"/>
              <a:ea typeface="Times New Roman" panose="02020603050405020304" pitchFamily="18" charset="0"/>
              <a:cs typeface="Times New Roman" panose="02020603050405020304" pitchFamily="18" charset="0"/>
            </a:endParaRPr>
          </a:p>
          <a:p>
            <a:pPr marL="228600">
              <a:spcAft>
                <a:spcPts val="0"/>
              </a:spcAft>
            </a:pPr>
            <a:r>
              <a:rPr lang="es-VE"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VD: </a:t>
            </a:r>
            <a:r>
              <a:rPr lang="es-VE"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Hydrogen</a:t>
            </a:r>
            <a:r>
              <a:rPr lang="es-VE"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s-VE"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Oxygen</a:t>
            </a:r>
            <a:r>
              <a:rPr lang="es-VE"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VE"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s-VE"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s-VE"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s-VE"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VnTime" panose="020B7200000000000000"/>
              <a:ea typeface="Times New Roman" panose="02020603050405020304" pitchFamily="18" charset="0"/>
              <a:cs typeface="Times New Roman" panose="02020603050405020304" pitchFamily="18" charset="0"/>
            </a:endParaRPr>
          </a:p>
        </p:txBody>
      </p:sp>
      <p:sp>
        <p:nvSpPr>
          <p:cNvPr id="2" name="Rectangle 1"/>
          <p:cNvSpPr/>
          <p:nvPr/>
        </p:nvSpPr>
        <p:spPr>
          <a:xfrm>
            <a:off x="527534" y="2012287"/>
            <a:ext cx="6541135" cy="657225"/>
          </a:xfrm>
          <a:prstGeom prst="rect">
            <a:avLst/>
          </a:prstGeom>
        </p:spPr>
        <p:txBody>
          <a:bodyPr wrap="none">
            <a:spAutoFit/>
          </a:bodyPr>
          <a:lstStyle/>
          <a:p>
            <a:pPr>
              <a:lnSpc>
                <a:spcPct val="115000"/>
              </a:lnSpc>
              <a:spcAft>
                <a:spcPts val="0"/>
              </a:spcAft>
              <a:tabLst>
                <a:tab pos="7015480" algn="l"/>
              </a:tabLst>
            </a:pPr>
            <a:r>
              <a:rPr lang="vi-VN" altLang="en-US" sz="32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II.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Áp</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luật</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toàn</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khối</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VnTime" panose="020B7200000000000000"/>
              <a:ea typeface="Times New Roman" panose="02020603050405020304" pitchFamily="18" charset="0"/>
              <a:cs typeface="Times New Roman" panose="02020603050405020304" pitchFamily="18" charset="0"/>
            </a:endParaRPr>
          </a:p>
        </p:txBody>
      </p:sp>
      <p:sp>
        <p:nvSpPr>
          <p:cNvPr id="41" name="Text Box 33"/>
          <p:cNvSpPr txBox="1">
            <a:spLocks noChangeArrowheads="1"/>
          </p:cNvSpPr>
          <p:nvPr/>
        </p:nvSpPr>
        <p:spPr bwMode="auto">
          <a:xfrm>
            <a:off x="1097732" y="-18672"/>
            <a:ext cx="9806829" cy="1224951"/>
          </a:xfrm>
          <a:prstGeom prst="rect">
            <a:avLst/>
          </a:prstGeom>
          <a:blipFill>
            <a:blip r:embed="rId1"/>
            <a:tile tx="0" ty="0" sx="100000" sy="100000" flip="none" algn="tl"/>
          </a:blipFill>
          <a:ln>
            <a:solidFill>
              <a:srgbClr val="C00000"/>
            </a:solidFill>
          </a:ln>
          <a:effectLst>
            <a:glow rad="139700">
              <a:schemeClr val="accent2">
                <a:satMod val="175000"/>
                <a:alpha val="40000"/>
              </a:schemeClr>
            </a:glow>
          </a:effectLst>
          <a:scene3d>
            <a:camera prst="orthographicFront"/>
            <a:lightRig rig="threePt" dir="t"/>
          </a:scene3d>
          <a:sp3d>
            <a:bevelT w="152400" h="50800" prst="softRound"/>
          </a:sp3d>
        </p:spPr>
        <p:txBody>
          <a:bodyPr wrap="square">
            <a:spAutoFit/>
          </a:bodyPr>
          <a:lstStyle>
            <a:lvl1pPr>
              <a:defRPr sz="3200" b="1">
                <a:solidFill>
                  <a:srgbClr val="333399"/>
                </a:solidFill>
                <a:latin typeface="Times New Roman" panose="02020603050405020304" pitchFamily="18" charset="0"/>
              </a:defRPr>
            </a:lvl1pPr>
            <a:lvl2pPr marL="742950" indent="-285750">
              <a:defRPr sz="3200" b="1">
                <a:solidFill>
                  <a:srgbClr val="333399"/>
                </a:solidFill>
                <a:latin typeface="Times New Roman" panose="02020603050405020304" pitchFamily="18" charset="0"/>
              </a:defRPr>
            </a:lvl2pPr>
            <a:lvl3pPr marL="1143000" indent="-228600">
              <a:defRPr sz="3200" b="1">
                <a:solidFill>
                  <a:srgbClr val="333399"/>
                </a:solidFill>
                <a:latin typeface="Times New Roman" panose="02020603050405020304" pitchFamily="18" charset="0"/>
              </a:defRPr>
            </a:lvl3pPr>
            <a:lvl4pPr marL="1600200" indent="-228600">
              <a:defRPr sz="3200" b="1">
                <a:solidFill>
                  <a:srgbClr val="333399"/>
                </a:solidFill>
                <a:latin typeface="Times New Roman" panose="02020603050405020304" pitchFamily="18" charset="0"/>
              </a:defRPr>
            </a:lvl4pPr>
            <a:lvl5pPr marL="2057400" indent="-228600">
              <a:defRPr sz="3200" b="1">
                <a:solidFill>
                  <a:srgbClr val="333399"/>
                </a:solidFill>
                <a:latin typeface="Times New Roman" panose="02020603050405020304" pitchFamily="18" charset="0"/>
              </a:defRPr>
            </a:lvl5pPr>
            <a:lvl6pPr marL="2514600" indent="-228600" eaLnBrk="0" fontAlgn="base" hangingPunct="0">
              <a:spcBef>
                <a:spcPct val="0"/>
              </a:spcBef>
              <a:spcAft>
                <a:spcPct val="0"/>
              </a:spcAft>
              <a:defRPr sz="3200" b="1">
                <a:solidFill>
                  <a:srgbClr val="333399"/>
                </a:solidFill>
                <a:latin typeface="Times New Roman" panose="02020603050405020304" pitchFamily="18" charset="0"/>
              </a:defRPr>
            </a:lvl6pPr>
            <a:lvl7pPr marL="2971800" indent="-228600" eaLnBrk="0" fontAlgn="base" hangingPunct="0">
              <a:spcBef>
                <a:spcPct val="0"/>
              </a:spcBef>
              <a:spcAft>
                <a:spcPct val="0"/>
              </a:spcAft>
              <a:defRPr sz="3200" b="1">
                <a:solidFill>
                  <a:srgbClr val="333399"/>
                </a:solidFill>
                <a:latin typeface="Times New Roman" panose="02020603050405020304" pitchFamily="18" charset="0"/>
              </a:defRPr>
            </a:lvl7pPr>
            <a:lvl8pPr marL="3429000" indent="-228600" eaLnBrk="0" fontAlgn="base" hangingPunct="0">
              <a:spcBef>
                <a:spcPct val="0"/>
              </a:spcBef>
              <a:spcAft>
                <a:spcPct val="0"/>
              </a:spcAft>
              <a:defRPr sz="3200" b="1">
                <a:solidFill>
                  <a:srgbClr val="333399"/>
                </a:solidFill>
                <a:latin typeface="Times New Roman" panose="02020603050405020304" pitchFamily="18" charset="0"/>
              </a:defRPr>
            </a:lvl8pPr>
            <a:lvl9pPr marL="3886200" indent="-228600" eaLnBrk="0" fontAlgn="base" hangingPunct="0">
              <a:spcBef>
                <a:spcPct val="0"/>
              </a:spcBef>
              <a:spcAft>
                <a:spcPct val="0"/>
              </a:spcAft>
              <a:defRPr sz="3200" b="1">
                <a:solidFill>
                  <a:srgbClr val="333399"/>
                </a:solidFill>
                <a:latin typeface="Times New Roman" panose="02020603050405020304" pitchFamily="18" charset="0"/>
              </a:defRPr>
            </a:lvl9pPr>
          </a:lstStyle>
          <a:p>
            <a:pPr marL="114300" indent="-114300" algn="ctr">
              <a:lnSpc>
                <a:spcPct val="115000"/>
              </a:lnSpc>
              <a:spcAft>
                <a:spcPts val="0"/>
              </a:spcAft>
            </a:pPr>
            <a:r>
              <a:rPr lang="en-US" dirty="0">
                <a:solidFill>
                  <a:schemeClr val="tx1"/>
                </a:solidFill>
                <a:cs typeface="Times New Roman" panose="02020603050405020304" pitchFamily="18" charset="0"/>
              </a:rPr>
              <a:t>BÀI 3 – </a:t>
            </a:r>
            <a:r>
              <a:rPr lang="pt-BR" dirty="0">
                <a:solidFill>
                  <a:srgbClr val="000000"/>
                </a:solidFill>
                <a:cs typeface="Times New Roman" panose="02020603050405020304" pitchFamily="18" charset="0"/>
              </a:rPr>
              <a:t>ĐỊNH LUẬT BẢO TOÀN KHỐI LƯỢNG</a:t>
            </a:r>
            <a:endParaRPr lang="pt-BR" dirty="0">
              <a:solidFill>
                <a:srgbClr val="000000"/>
              </a:solidFill>
              <a:cs typeface="Times New Roman" panose="02020603050405020304" pitchFamily="18" charset="0"/>
            </a:endParaRPr>
          </a:p>
          <a:p>
            <a:pPr marL="114300" indent="-114300" algn="ctr">
              <a:lnSpc>
                <a:spcPct val="115000"/>
              </a:lnSpc>
              <a:spcAft>
                <a:spcPts val="0"/>
              </a:spcAft>
            </a:pPr>
            <a:r>
              <a:rPr lang="en-US" dirty="0">
                <a:solidFill>
                  <a:schemeClr val="tx1"/>
                </a:solidFill>
                <a:ea typeface="Times New Roman" panose="02020603050405020304" pitchFamily="18" charset="0"/>
                <a:cs typeface="Times New Roman" panose="02020603050405020304" pitchFamily="18" charset="0"/>
              </a:rPr>
              <a:t>PHƯƠNG TRÌNH HÓA HỌC</a:t>
            </a:r>
            <a:endParaRPr lang="en-US" dirty="0">
              <a:solidFill>
                <a:schemeClr val="tx1"/>
              </a:solidFill>
              <a:ea typeface="Times New Roman" panose="02020603050405020304" pitchFamily="18" charset="0"/>
              <a:cs typeface="Times New Roman" panose="02020603050405020304" pitchFamily="18" charset="0"/>
            </a:endParaRPr>
          </a:p>
        </p:txBody>
      </p:sp>
      <p:sp>
        <p:nvSpPr>
          <p:cNvPr id="3" name="Rectangle 1"/>
          <p:cNvSpPr/>
          <p:nvPr/>
        </p:nvSpPr>
        <p:spPr>
          <a:xfrm>
            <a:off x="508484" y="1394432"/>
            <a:ext cx="5201285" cy="657225"/>
          </a:xfrm>
          <a:prstGeom prst="rect">
            <a:avLst/>
          </a:prstGeom>
        </p:spPr>
        <p:txBody>
          <a:bodyPr wrap="none">
            <a:spAutoFit/>
          </a:bodyPr>
          <a:p>
            <a:pPr>
              <a:lnSpc>
                <a:spcPct val="115000"/>
              </a:lnSpc>
              <a:spcAft>
                <a:spcPts val="0"/>
              </a:spcAft>
              <a:tabLst>
                <a:tab pos="7015480" algn="l"/>
              </a:tabLst>
            </a:pPr>
            <a:r>
              <a:rPr lang="vi-VN" altLang="en-US" sz="32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I. </a:t>
            </a:r>
            <a:r>
              <a:rPr lang="vi-VN" alt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ịnh</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luật</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toàn</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khối</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VnTime" panose="020B7200000000000000"/>
              <a:ea typeface="Times New Roman" panose="02020603050405020304" pitchFamily="18" charset="0"/>
              <a:cs typeface="Times New Roman" panose="02020603050405020304" pitchFamily="18" charset="0"/>
            </a:endParaRPr>
          </a:p>
        </p:txBody>
      </p:sp>
      <p:sp>
        <p:nvSpPr>
          <p:cNvPr id="5" name="Rectangle 1"/>
          <p:cNvSpPr/>
          <p:nvPr/>
        </p:nvSpPr>
        <p:spPr>
          <a:xfrm>
            <a:off x="575159" y="2679037"/>
            <a:ext cx="4272915" cy="657225"/>
          </a:xfrm>
          <a:prstGeom prst="rect">
            <a:avLst/>
          </a:prstGeom>
        </p:spPr>
        <p:txBody>
          <a:bodyPr wrap="none">
            <a:spAutoFit/>
          </a:bodyPr>
          <a:p>
            <a:pPr>
              <a:lnSpc>
                <a:spcPct val="115000"/>
              </a:lnSpc>
              <a:spcAft>
                <a:spcPts val="0"/>
              </a:spcAft>
              <a:tabLst>
                <a:tab pos="7015480" algn="l"/>
              </a:tabLst>
            </a:pPr>
            <a:r>
              <a:rPr lang="vi-VN" altLang="en-US" sz="32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III. </a:t>
            </a:r>
            <a:r>
              <a:rPr lang="vi-VN" alt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Phương trình hóa học</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VnTime" panose="020B720000000000000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41" grpId="0" bldLvl="0" animBg="1"/>
      <p:bldP spid="3"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817418" y="97497"/>
          <a:ext cx="9490364" cy="6492240"/>
        </p:xfrm>
        <a:graphic>
          <a:graphicData uri="http://schemas.openxmlformats.org/drawingml/2006/table">
            <a:tbl>
              <a:tblPr firstRow="1" bandRow="1">
                <a:tableStyleId>{5C22544A-7EE6-4342-B048-85BDC9FD1C3A}</a:tableStyleId>
              </a:tblPr>
              <a:tblGrid>
                <a:gridCol w="9490364"/>
              </a:tblGrid>
              <a:tr h="370840">
                <a:tc>
                  <a:txBody>
                    <a:bodyPr/>
                    <a:lstStyle/>
                    <a:p>
                      <a:pPr algn="ctr"/>
                      <a:r>
                        <a:rPr lang="en-US" sz="2000" b="1" kern="1200" dirty="0">
                          <a:solidFill>
                            <a:schemeClr val="tx1"/>
                          </a:solidFill>
                          <a:effectLst/>
                          <a:latin typeface="Times New Roman" panose="02020603050405020304" pitchFamily="18" charset="0"/>
                          <a:ea typeface="+mn-ea"/>
                          <a:cs typeface="Times New Roman" panose="02020603050405020304" pitchFamily="18" charset="0"/>
                        </a:rPr>
                        <a:t>PHIẾU HỌC TẬP SÔ 3</a:t>
                      </a:r>
                      <a:endParaRPr lang="en-US" sz="2000" b="1" kern="1200" dirty="0">
                        <a:solidFill>
                          <a:schemeClr val="tx1"/>
                        </a:solidFill>
                        <a:effectLst/>
                        <a:latin typeface="Times New Roman" panose="02020603050405020304" pitchFamily="18" charset="0"/>
                        <a:ea typeface="+mn-ea"/>
                        <a:cs typeface="Times New Roman" panose="02020603050405020304" pitchFamily="18" charset="0"/>
                      </a:endParaRPr>
                    </a:p>
                    <a:p>
                      <a:pPr algn="l"/>
                      <a:r>
                        <a:rPr lang="en-US" sz="2000" b="1" kern="1200" dirty="0" err="1">
                          <a:solidFill>
                            <a:schemeClr val="tx1"/>
                          </a:solidFill>
                          <a:effectLst/>
                          <a:latin typeface="Times New Roman" panose="02020603050405020304" pitchFamily="18" charset="0"/>
                          <a:ea typeface="+mn-ea"/>
                          <a:cs typeface="Times New Roman" panose="02020603050405020304" pitchFamily="18" charset="0"/>
                        </a:rPr>
                        <a:t>Phương</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solidFill>
                          <a:effectLst/>
                          <a:latin typeface="Times New Roman" panose="02020603050405020304" pitchFamily="18" charset="0"/>
                          <a:ea typeface="+mn-ea"/>
                          <a:cs typeface="Times New Roman" panose="02020603050405020304" pitchFamily="18" charset="0"/>
                        </a:rPr>
                        <a:t>trình</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solidFill>
                          <a:effectLst/>
                          <a:latin typeface="Times New Roman" panose="02020603050405020304" pitchFamily="18" charset="0"/>
                          <a:ea typeface="+mn-ea"/>
                          <a:cs typeface="Times New Roman" panose="02020603050405020304" pitchFamily="18" charset="0"/>
                        </a:rPr>
                        <a:t>hóa</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solidFill>
                          <a:effectLst/>
                          <a:latin typeface="Times New Roman" panose="02020603050405020304" pitchFamily="18" charset="0"/>
                          <a:ea typeface="+mn-ea"/>
                          <a:cs typeface="Times New Roman" panose="02020603050405020304" pitchFamily="18" charset="0"/>
                        </a:rPr>
                        <a:t>học</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a:t>
                      </a:r>
                      <a:endParaRPr lang="en-US" sz="2000" b="1" kern="1200" dirty="0">
                        <a:solidFill>
                          <a:schemeClr val="tx1"/>
                        </a:solidFill>
                        <a:effectLst/>
                        <a:latin typeface="Times New Roman" panose="02020603050405020304" pitchFamily="18" charset="0"/>
                        <a:ea typeface="+mn-ea"/>
                        <a:cs typeface="Times New Roman" panose="02020603050405020304" pitchFamily="18" charset="0"/>
                      </a:endParaRPr>
                    </a:p>
                    <a:p>
                      <a:pPr algn="l"/>
                      <a:r>
                        <a:rPr lang="en-US" sz="2000" b="1" kern="1200" dirty="0">
                          <a:solidFill>
                            <a:schemeClr val="tx1"/>
                          </a:solidFill>
                          <a:effectLst/>
                          <a:latin typeface="Times New Roman" panose="02020603050405020304" pitchFamily="18" charset="0"/>
                          <a:ea typeface="+mn-ea"/>
                          <a:cs typeface="Times New Roman" panose="02020603050405020304" pitchFamily="18" charset="0"/>
                        </a:rPr>
                        <a:t>                                              Hydrogen + Oxygen </a:t>
                      </a:r>
                      <a:r>
                        <a:rPr lang="en-US" sz="2000" b="1" kern="1200" dirty="0">
                          <a:solidFill>
                            <a:schemeClr val="tx1"/>
                          </a:solidFill>
                          <a:effectLst/>
                          <a:latin typeface="Times New Roman" panose="02020603050405020304" pitchFamily="18" charset="0"/>
                          <a:ea typeface="+mn-ea"/>
                          <a:cs typeface="Times New Roman" panose="02020603050405020304" pitchFamily="18" charset="0"/>
                          <a:sym typeface="Wingdings" panose="05000000000000000000" pitchFamily="2" charset="2"/>
                        </a:rPr>
                        <a:t></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solidFill>
                          <a:effectLst/>
                          <a:latin typeface="Times New Roman" panose="02020603050405020304" pitchFamily="18" charset="0"/>
                          <a:ea typeface="+mn-ea"/>
                          <a:cs typeface="Times New Roman" panose="02020603050405020304" pitchFamily="18" charset="0"/>
                        </a:rPr>
                        <a:t>Nước</a:t>
                      </a:r>
                      <a:endParaRPr lang="en-US" sz="2000" b="1" kern="1200" dirty="0">
                        <a:solidFill>
                          <a:schemeClr val="tx1"/>
                        </a:solidFill>
                        <a:effectLst/>
                        <a:latin typeface="Times New Roman" panose="02020603050405020304" pitchFamily="18" charset="0"/>
                        <a:ea typeface="+mn-ea"/>
                        <a:cs typeface="Times New Roman" panose="02020603050405020304" pitchFamily="18" charset="0"/>
                      </a:endParaRPr>
                    </a:p>
                    <a:p>
                      <a:pPr algn="l"/>
                      <a:r>
                        <a:rPr lang="en-US" sz="2000" b="1" kern="1200" dirty="0">
                          <a:solidFill>
                            <a:schemeClr val="tx1"/>
                          </a:solidFill>
                          <a:effectLst/>
                          <a:latin typeface="Times New Roman" panose="02020603050405020304" pitchFamily="18" charset="0"/>
                          <a:ea typeface="+mn-ea"/>
                          <a:cs typeface="Times New Roman" panose="02020603050405020304" pitchFamily="18" charset="0"/>
                        </a:rPr>
                        <a:t>                                                  H</a:t>
                      </a:r>
                      <a:r>
                        <a:rPr lang="en-US" sz="2000" b="1" kern="1200" baseline="-25000" dirty="0">
                          <a:solidFill>
                            <a:schemeClr val="tx1"/>
                          </a:solidFill>
                          <a:effectLst/>
                          <a:latin typeface="Times New Roman" panose="02020603050405020304" pitchFamily="18" charset="0"/>
                          <a:ea typeface="+mn-ea"/>
                          <a:cs typeface="Times New Roman" panose="02020603050405020304" pitchFamily="18" charset="0"/>
                        </a:rPr>
                        <a:t>2</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         +    O</a:t>
                      </a:r>
                      <a:r>
                        <a:rPr lang="en-US" sz="2000" b="1" kern="1200" baseline="-25000" dirty="0">
                          <a:solidFill>
                            <a:schemeClr val="tx1"/>
                          </a:solidFill>
                          <a:effectLst/>
                          <a:latin typeface="Times New Roman" panose="02020603050405020304" pitchFamily="18" charset="0"/>
                          <a:ea typeface="+mn-ea"/>
                          <a:cs typeface="Times New Roman" panose="02020603050405020304" pitchFamily="18" charset="0"/>
                        </a:rPr>
                        <a:t>2</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a:solidFill>
                            <a:schemeClr val="tx1"/>
                          </a:solidFill>
                          <a:effectLst/>
                          <a:latin typeface="Times New Roman" panose="02020603050405020304" pitchFamily="18" charset="0"/>
                          <a:ea typeface="+mn-ea"/>
                          <a:cs typeface="Times New Roman" panose="02020603050405020304" pitchFamily="18" charset="0"/>
                          <a:sym typeface="Wingdings" panose="05000000000000000000" pitchFamily="2" charset="2"/>
                        </a:rPr>
                        <a:t></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 H</a:t>
                      </a:r>
                      <a:r>
                        <a:rPr lang="en-US" sz="2000" b="1" kern="1200" baseline="-25000" dirty="0">
                          <a:solidFill>
                            <a:schemeClr val="tx1"/>
                          </a:solidFill>
                          <a:effectLst/>
                          <a:latin typeface="Times New Roman" panose="02020603050405020304" pitchFamily="18" charset="0"/>
                          <a:ea typeface="+mn-ea"/>
                          <a:cs typeface="Times New Roman" panose="02020603050405020304" pitchFamily="18" charset="0"/>
                        </a:rPr>
                        <a:t>2</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O</a:t>
                      </a:r>
                      <a:endParaRPr lang="en-US" sz="2000" b="1" kern="1200" dirty="0">
                        <a:solidFill>
                          <a:schemeClr val="tx1"/>
                        </a:solidFill>
                        <a:effectLst/>
                        <a:latin typeface="Times New Roman" panose="02020603050405020304" pitchFamily="18" charset="0"/>
                        <a:ea typeface="+mn-ea"/>
                        <a:cs typeface="Times New Roman" panose="02020603050405020304" pitchFamily="18" charset="0"/>
                      </a:endParaRPr>
                    </a:p>
                    <a:p>
                      <a:pPr algn="l"/>
                      <a:r>
                        <a:rPr lang="en-US" sz="2000" b="1" kern="1200" dirty="0" err="1">
                          <a:solidFill>
                            <a:schemeClr val="tx1"/>
                          </a:solidFill>
                          <a:effectLst/>
                          <a:latin typeface="Times New Roman" panose="02020603050405020304" pitchFamily="18" charset="0"/>
                          <a:ea typeface="+mn-ea"/>
                          <a:cs typeface="Times New Roman" panose="02020603050405020304" pitchFamily="18" charset="0"/>
                        </a:rPr>
                        <a:t>Hoàn</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solidFill>
                          <a:effectLst/>
                          <a:latin typeface="Times New Roman" panose="02020603050405020304" pitchFamily="18" charset="0"/>
                          <a:ea typeface="+mn-ea"/>
                          <a:cs typeface="Times New Roman" panose="02020603050405020304" pitchFamily="18" charset="0"/>
                        </a:rPr>
                        <a:t>thành</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solidFill>
                          <a:effectLst/>
                          <a:latin typeface="Times New Roman" panose="02020603050405020304" pitchFamily="18" charset="0"/>
                          <a:ea typeface="+mn-ea"/>
                          <a:cs typeface="Times New Roman" panose="02020603050405020304" pitchFamily="18" charset="0"/>
                        </a:rPr>
                        <a:t>sơ</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solidFill>
                          <a:effectLst/>
                          <a:latin typeface="Times New Roman" panose="02020603050405020304" pitchFamily="18" charset="0"/>
                          <a:ea typeface="+mn-ea"/>
                          <a:cs typeface="Times New Roman" panose="02020603050405020304" pitchFamily="18" charset="0"/>
                        </a:rPr>
                        <a:t>đồ</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solidFill>
                          <a:effectLst/>
                          <a:latin typeface="Times New Roman" panose="02020603050405020304" pitchFamily="18" charset="0"/>
                          <a:ea typeface="+mn-ea"/>
                          <a:cs typeface="Times New Roman" panose="02020603050405020304" pitchFamily="18" charset="0"/>
                        </a:rPr>
                        <a:t>sau</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a:t>
                      </a:r>
                      <a:endParaRPr lang="en-US" sz="2000" b="1" kern="1200" dirty="0">
                        <a:solidFill>
                          <a:schemeClr val="tx1"/>
                        </a:solidFill>
                        <a:effectLst/>
                        <a:latin typeface="Times New Roman" panose="02020603050405020304" pitchFamily="18" charset="0"/>
                        <a:ea typeface="+mn-ea"/>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r>
                        <a:rPr lang="en-US" sz="2000" b="1" kern="1200" dirty="0" err="1">
                          <a:solidFill>
                            <a:schemeClr val="tx1"/>
                          </a:solidFill>
                          <a:effectLst/>
                          <a:latin typeface="Times New Roman" panose="02020603050405020304" pitchFamily="18" charset="0"/>
                          <a:ea typeface="+mn-ea"/>
                          <a:cs typeface="Times New Roman" panose="02020603050405020304" pitchFamily="18" charset="0"/>
                        </a:rPr>
                        <a:t>Một</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solidFill>
                          <a:effectLst/>
                          <a:latin typeface="Times New Roman" panose="02020603050405020304" pitchFamily="18" charset="0"/>
                          <a:ea typeface="+mn-ea"/>
                          <a:cs typeface="Times New Roman" panose="02020603050405020304" pitchFamily="18" charset="0"/>
                        </a:rPr>
                        <a:t>số</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solidFill>
                          <a:effectLst/>
                          <a:latin typeface="Times New Roman" panose="02020603050405020304" pitchFamily="18" charset="0"/>
                          <a:ea typeface="+mn-ea"/>
                          <a:cs typeface="Times New Roman" panose="02020603050405020304" pitchFamily="18" charset="0"/>
                        </a:rPr>
                        <a:t>câu</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solidFill>
                          <a:effectLst/>
                          <a:latin typeface="Times New Roman" panose="02020603050405020304" pitchFamily="18" charset="0"/>
                          <a:ea typeface="+mn-ea"/>
                          <a:cs typeface="Times New Roman" panose="02020603050405020304" pitchFamily="18" charset="0"/>
                        </a:rPr>
                        <a:t>hỏi</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a:t>
                      </a:r>
                      <a:endParaRPr lang="en-US" sz="2000" b="1" kern="1200" dirty="0">
                        <a:solidFill>
                          <a:schemeClr val="tx1"/>
                        </a:solidFill>
                        <a:effectLst/>
                        <a:latin typeface="Times New Roman" panose="02020603050405020304" pitchFamily="18" charset="0"/>
                        <a:ea typeface="+mn-ea"/>
                        <a:cs typeface="Times New Roman" panose="02020603050405020304" pitchFamily="18" charset="0"/>
                      </a:endParaRPr>
                    </a:p>
                    <a:p>
                      <a:pPr lvl="0"/>
                      <a:r>
                        <a:rPr lang="en-US" sz="2000" b="1" kern="1200" dirty="0">
                          <a:solidFill>
                            <a:schemeClr val="tx1"/>
                          </a:solidFill>
                          <a:effectLst/>
                          <a:latin typeface="Times New Roman" panose="02020603050405020304" pitchFamily="18" charset="0"/>
                          <a:ea typeface="+mn-ea"/>
                          <a:cs typeface="Times New Roman" panose="02020603050405020304" pitchFamily="18" charset="0"/>
                        </a:rPr>
                        <a:t>Cho </a:t>
                      </a:r>
                      <a:r>
                        <a:rPr lang="en-US" sz="2000" b="1" kern="1200" dirty="0" err="1">
                          <a:solidFill>
                            <a:schemeClr val="tx1"/>
                          </a:solidFill>
                          <a:effectLst/>
                          <a:latin typeface="Times New Roman" panose="02020603050405020304" pitchFamily="18" charset="0"/>
                          <a:ea typeface="+mn-ea"/>
                          <a:cs typeface="Times New Roman" panose="02020603050405020304" pitchFamily="18" charset="0"/>
                        </a:rPr>
                        <a:t>biết</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solidFill>
                          <a:effectLst/>
                          <a:latin typeface="Times New Roman" panose="02020603050405020304" pitchFamily="18" charset="0"/>
                          <a:ea typeface="+mn-ea"/>
                          <a:cs typeface="Times New Roman" panose="02020603050405020304" pitchFamily="18" charset="0"/>
                        </a:rPr>
                        <a:t>tổng</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solidFill>
                          <a:effectLst/>
                          <a:latin typeface="Times New Roman" panose="02020603050405020304" pitchFamily="18" charset="0"/>
                          <a:ea typeface="+mn-ea"/>
                          <a:cs typeface="Times New Roman" panose="02020603050405020304" pitchFamily="18" charset="0"/>
                        </a:rPr>
                        <a:t>số</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solidFill>
                          <a:effectLst/>
                          <a:latin typeface="Times New Roman" panose="02020603050405020304" pitchFamily="18" charset="0"/>
                          <a:ea typeface="+mn-ea"/>
                          <a:cs typeface="Times New Roman" panose="02020603050405020304" pitchFamily="18" charset="0"/>
                        </a:rPr>
                        <a:t>nguyên</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solidFill>
                          <a:effectLst/>
                          <a:latin typeface="Times New Roman" panose="02020603050405020304" pitchFamily="18" charset="0"/>
                          <a:ea typeface="+mn-ea"/>
                          <a:cs typeface="Times New Roman" panose="02020603050405020304" pitchFamily="18" charset="0"/>
                        </a:rPr>
                        <a:t>tử</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solidFill>
                          <a:effectLst/>
                          <a:latin typeface="Times New Roman" panose="02020603050405020304" pitchFamily="18" charset="0"/>
                          <a:ea typeface="+mn-ea"/>
                          <a:cs typeface="Times New Roman" panose="02020603050405020304" pitchFamily="18" charset="0"/>
                        </a:rPr>
                        <a:t>của</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solidFill>
                          <a:effectLst/>
                          <a:latin typeface="Times New Roman" panose="02020603050405020304" pitchFamily="18" charset="0"/>
                          <a:ea typeface="+mn-ea"/>
                          <a:cs typeface="Times New Roman" panose="02020603050405020304" pitchFamily="18" charset="0"/>
                        </a:rPr>
                        <a:t>mỗi</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solidFill>
                          <a:effectLst/>
                          <a:latin typeface="Times New Roman" panose="02020603050405020304" pitchFamily="18" charset="0"/>
                          <a:ea typeface="+mn-ea"/>
                          <a:cs typeface="Times New Roman" panose="02020603050405020304" pitchFamily="18" charset="0"/>
                        </a:rPr>
                        <a:t>nguyên</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solidFill>
                          <a:effectLst/>
                          <a:latin typeface="Times New Roman" panose="02020603050405020304" pitchFamily="18" charset="0"/>
                          <a:ea typeface="+mn-ea"/>
                          <a:cs typeface="Times New Roman" panose="02020603050405020304" pitchFamily="18" charset="0"/>
                        </a:rPr>
                        <a:t>tố</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solidFill>
                          <a:effectLst/>
                          <a:latin typeface="Times New Roman" panose="02020603050405020304" pitchFamily="18" charset="0"/>
                          <a:ea typeface="+mn-ea"/>
                          <a:cs typeface="Times New Roman" panose="02020603050405020304" pitchFamily="18" charset="0"/>
                        </a:rPr>
                        <a:t>tham</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solidFill>
                          <a:effectLst/>
                          <a:latin typeface="Times New Roman" panose="02020603050405020304" pitchFamily="18" charset="0"/>
                          <a:ea typeface="+mn-ea"/>
                          <a:cs typeface="Times New Roman" panose="02020603050405020304" pitchFamily="18" charset="0"/>
                        </a:rPr>
                        <a:t>gia</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solidFill>
                          <a:effectLst/>
                          <a:latin typeface="Times New Roman" panose="02020603050405020304" pitchFamily="18" charset="0"/>
                          <a:ea typeface="+mn-ea"/>
                          <a:cs typeface="Times New Roman" panose="02020603050405020304" pitchFamily="18" charset="0"/>
                        </a:rPr>
                        <a:t>và</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solidFill>
                          <a:effectLst/>
                          <a:latin typeface="Times New Roman" panose="02020603050405020304" pitchFamily="18" charset="0"/>
                          <a:ea typeface="+mn-ea"/>
                          <a:cs typeface="Times New Roman" panose="02020603050405020304" pitchFamily="18" charset="0"/>
                        </a:rPr>
                        <a:t>tạo</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solidFill>
                          <a:effectLst/>
                          <a:latin typeface="Times New Roman" panose="02020603050405020304" pitchFamily="18" charset="0"/>
                          <a:ea typeface="+mn-ea"/>
                          <a:cs typeface="Times New Roman" panose="02020603050405020304" pitchFamily="18" charset="0"/>
                        </a:rPr>
                        <a:t>thành</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solidFill>
                          <a:effectLst/>
                          <a:latin typeface="Times New Roman" panose="02020603050405020304" pitchFamily="18" charset="0"/>
                          <a:ea typeface="+mn-ea"/>
                          <a:cs typeface="Times New Roman" panose="02020603050405020304" pitchFamily="18" charset="0"/>
                        </a:rPr>
                        <a:t>sản</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solidFill>
                          <a:effectLst/>
                          <a:latin typeface="Times New Roman" panose="02020603050405020304" pitchFamily="18" charset="0"/>
                          <a:ea typeface="+mn-ea"/>
                          <a:cs typeface="Times New Roman" panose="02020603050405020304" pitchFamily="18" charset="0"/>
                        </a:rPr>
                        <a:t>phẩm</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solidFill>
                          <a:effectLst/>
                          <a:latin typeface="Times New Roman" panose="02020603050405020304" pitchFamily="18" charset="0"/>
                          <a:ea typeface="+mn-ea"/>
                          <a:cs typeface="Times New Roman" panose="02020603050405020304" pitchFamily="18" charset="0"/>
                        </a:rPr>
                        <a:t>trong</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solidFill>
                          <a:effectLst/>
                          <a:latin typeface="Times New Roman" panose="02020603050405020304" pitchFamily="18" charset="0"/>
                          <a:ea typeface="+mn-ea"/>
                          <a:cs typeface="Times New Roman" panose="02020603050405020304" pitchFamily="18" charset="0"/>
                        </a:rPr>
                        <a:t>ví</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solidFill>
                          <a:effectLst/>
                          <a:latin typeface="Times New Roman" panose="02020603050405020304" pitchFamily="18" charset="0"/>
                          <a:ea typeface="+mn-ea"/>
                          <a:cs typeface="Times New Roman" panose="02020603050405020304" pitchFamily="18" charset="0"/>
                        </a:rPr>
                        <a:t>dụ</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solidFill>
                          <a:effectLst/>
                          <a:latin typeface="Times New Roman" panose="02020603050405020304" pitchFamily="18" charset="0"/>
                          <a:ea typeface="+mn-ea"/>
                          <a:cs typeface="Times New Roman" panose="02020603050405020304" pitchFamily="18" charset="0"/>
                        </a:rPr>
                        <a:t>bên</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solidFill>
                          <a:effectLst/>
                          <a:latin typeface="Times New Roman" panose="02020603050405020304" pitchFamily="18" charset="0"/>
                          <a:ea typeface="+mn-ea"/>
                          <a:cs typeface="Times New Roman" panose="02020603050405020304" pitchFamily="18" charset="0"/>
                        </a:rPr>
                        <a:t>trên</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solidFill>
                          <a:effectLst/>
                          <a:latin typeface="Times New Roman" panose="02020603050405020304" pitchFamily="18" charset="0"/>
                          <a:ea typeface="+mn-ea"/>
                          <a:cs typeface="Times New Roman" panose="02020603050405020304" pitchFamily="18" charset="0"/>
                        </a:rPr>
                        <a:t>cần</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solidFill>
                          <a:effectLst/>
                          <a:latin typeface="Times New Roman" panose="02020603050405020304" pitchFamily="18" charset="0"/>
                          <a:ea typeface="+mn-ea"/>
                          <a:cs typeface="Times New Roman" panose="02020603050405020304" pitchFamily="18" charset="0"/>
                        </a:rPr>
                        <a:t>phải</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solidFill>
                          <a:effectLst/>
                          <a:latin typeface="Times New Roman" panose="02020603050405020304" pitchFamily="18" charset="0"/>
                          <a:ea typeface="+mn-ea"/>
                          <a:cs typeface="Times New Roman" panose="02020603050405020304" pitchFamily="18" charset="0"/>
                        </a:rPr>
                        <a:t>tuân</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solidFill>
                          <a:effectLst/>
                          <a:latin typeface="Times New Roman" panose="02020603050405020304" pitchFamily="18" charset="0"/>
                          <a:ea typeface="+mn-ea"/>
                          <a:cs typeface="Times New Roman" panose="02020603050405020304" pitchFamily="18" charset="0"/>
                        </a:rPr>
                        <a:t>theo</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solidFill>
                          <a:effectLst/>
                          <a:latin typeface="Times New Roman" panose="02020603050405020304" pitchFamily="18" charset="0"/>
                          <a:ea typeface="+mn-ea"/>
                          <a:cs typeface="Times New Roman" panose="02020603050405020304" pitchFamily="18" charset="0"/>
                        </a:rPr>
                        <a:t>nguyên</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solidFill>
                          <a:effectLst/>
                          <a:latin typeface="Times New Roman" panose="02020603050405020304" pitchFamily="18" charset="0"/>
                          <a:ea typeface="+mn-ea"/>
                          <a:cs typeface="Times New Roman" panose="02020603050405020304" pitchFamily="18" charset="0"/>
                        </a:rPr>
                        <a:t>tắc</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solidFill>
                          <a:effectLst/>
                          <a:latin typeface="Times New Roman" panose="02020603050405020304" pitchFamily="18" charset="0"/>
                          <a:ea typeface="+mn-ea"/>
                          <a:cs typeface="Times New Roman" panose="02020603050405020304" pitchFamily="18" charset="0"/>
                        </a:rPr>
                        <a:t>như</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solidFill>
                          <a:effectLst/>
                          <a:latin typeface="Times New Roman" panose="02020603050405020304" pitchFamily="18" charset="0"/>
                          <a:ea typeface="+mn-ea"/>
                          <a:cs typeface="Times New Roman" panose="02020603050405020304" pitchFamily="18" charset="0"/>
                        </a:rPr>
                        <a:t>thế</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solidFill>
                          <a:effectLst/>
                          <a:latin typeface="Times New Roman" panose="02020603050405020304" pitchFamily="18" charset="0"/>
                          <a:ea typeface="+mn-ea"/>
                          <a:cs typeface="Times New Roman" panose="02020603050405020304" pitchFamily="18" charset="0"/>
                        </a:rPr>
                        <a:t>nào</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a:t>
                      </a:r>
                      <a:endParaRPr lang="en-US" sz="2000" b="1"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2000" b="1" kern="1200" dirty="0">
                          <a:solidFill>
                            <a:schemeClr val="tx1"/>
                          </a:solidFill>
                          <a:effectLst/>
                          <a:latin typeface="Times New Roman" panose="02020603050405020304" pitchFamily="18" charset="0"/>
                          <a:ea typeface="+mn-ea"/>
                          <a:cs typeface="Times New Roman" panose="02020603050405020304" pitchFamily="18" charset="0"/>
                        </a:rPr>
                        <a:t>Cho </a:t>
                      </a:r>
                      <a:r>
                        <a:rPr lang="en-US" sz="2000" b="1" kern="1200" dirty="0" err="1">
                          <a:solidFill>
                            <a:schemeClr val="tx1"/>
                          </a:solidFill>
                          <a:effectLst/>
                          <a:latin typeface="Times New Roman" panose="02020603050405020304" pitchFamily="18" charset="0"/>
                          <a:ea typeface="+mn-ea"/>
                          <a:cs typeface="Times New Roman" panose="02020603050405020304" pitchFamily="18" charset="0"/>
                        </a:rPr>
                        <a:t>biết</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solidFill>
                          <a:effectLst/>
                          <a:latin typeface="Times New Roman" panose="02020603050405020304" pitchFamily="18" charset="0"/>
                          <a:ea typeface="+mn-ea"/>
                          <a:cs typeface="Times New Roman" panose="02020603050405020304" pitchFamily="18" charset="0"/>
                        </a:rPr>
                        <a:t>số</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solidFill>
                          <a:effectLst/>
                          <a:latin typeface="Times New Roman" panose="02020603050405020304" pitchFamily="18" charset="0"/>
                          <a:ea typeface="+mn-ea"/>
                          <a:cs typeface="Times New Roman" panose="02020603050405020304" pitchFamily="18" charset="0"/>
                        </a:rPr>
                        <a:t>nguyên</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solidFill>
                          <a:effectLst/>
                          <a:latin typeface="Times New Roman" panose="02020603050405020304" pitchFamily="18" charset="0"/>
                          <a:ea typeface="+mn-ea"/>
                          <a:cs typeface="Times New Roman" panose="02020603050405020304" pitchFamily="18" charset="0"/>
                        </a:rPr>
                        <a:t>tử</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solidFill>
                          <a:effectLst/>
                          <a:latin typeface="Times New Roman" panose="02020603050405020304" pitchFamily="18" charset="0"/>
                          <a:ea typeface="+mn-ea"/>
                          <a:cs typeface="Times New Roman" panose="02020603050405020304" pitchFamily="18" charset="0"/>
                        </a:rPr>
                        <a:t>của</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solidFill>
                          <a:effectLst/>
                          <a:latin typeface="Times New Roman" panose="02020603050405020304" pitchFamily="18" charset="0"/>
                          <a:ea typeface="+mn-ea"/>
                          <a:cs typeface="Times New Roman" panose="02020603050405020304" pitchFamily="18" charset="0"/>
                        </a:rPr>
                        <a:t>mỗi</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solidFill>
                          <a:effectLst/>
                          <a:latin typeface="Times New Roman" panose="02020603050405020304" pitchFamily="18" charset="0"/>
                          <a:ea typeface="+mn-ea"/>
                          <a:cs typeface="Times New Roman" panose="02020603050405020304" pitchFamily="18" charset="0"/>
                        </a:rPr>
                        <a:t>nguyên</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solidFill>
                          <a:effectLst/>
                          <a:latin typeface="Times New Roman" panose="02020603050405020304" pitchFamily="18" charset="0"/>
                          <a:ea typeface="+mn-ea"/>
                          <a:cs typeface="Times New Roman" panose="02020603050405020304" pitchFamily="18" charset="0"/>
                        </a:rPr>
                        <a:t>tố</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solidFill>
                          <a:effectLst/>
                          <a:latin typeface="Times New Roman" panose="02020603050405020304" pitchFamily="18" charset="0"/>
                          <a:ea typeface="+mn-ea"/>
                          <a:cs typeface="Times New Roman" panose="02020603050405020304" pitchFamily="18" charset="0"/>
                        </a:rPr>
                        <a:t>trong</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solidFill>
                          <a:effectLst/>
                          <a:latin typeface="Times New Roman" panose="02020603050405020304" pitchFamily="18" charset="0"/>
                          <a:ea typeface="+mn-ea"/>
                          <a:cs typeface="Times New Roman" panose="02020603050405020304" pitchFamily="18" charset="0"/>
                        </a:rPr>
                        <a:t>các</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solidFill>
                          <a:effectLst/>
                          <a:latin typeface="Times New Roman" panose="02020603050405020304" pitchFamily="18" charset="0"/>
                          <a:ea typeface="+mn-ea"/>
                          <a:cs typeface="Times New Roman" panose="02020603050405020304" pitchFamily="18" charset="0"/>
                        </a:rPr>
                        <a:t>chất</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solidFill>
                          <a:effectLst/>
                          <a:latin typeface="Times New Roman" panose="02020603050405020304" pitchFamily="18" charset="0"/>
                          <a:ea typeface="+mn-ea"/>
                          <a:cs typeface="Times New Roman" panose="02020603050405020304" pitchFamily="18" charset="0"/>
                        </a:rPr>
                        <a:t>tham</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solidFill>
                          <a:effectLst/>
                          <a:latin typeface="Times New Roman" panose="02020603050405020304" pitchFamily="18" charset="0"/>
                          <a:ea typeface="+mn-ea"/>
                          <a:cs typeface="Times New Roman" panose="02020603050405020304" pitchFamily="18" charset="0"/>
                        </a:rPr>
                        <a:t>gia</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solidFill>
                          <a:effectLst/>
                          <a:latin typeface="Times New Roman" panose="02020603050405020304" pitchFamily="18" charset="0"/>
                          <a:ea typeface="+mn-ea"/>
                          <a:cs typeface="Times New Roman" panose="02020603050405020304" pitchFamily="18" charset="0"/>
                        </a:rPr>
                        <a:t>phản</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solidFill>
                          <a:effectLst/>
                          <a:latin typeface="Times New Roman" panose="02020603050405020304" pitchFamily="18" charset="0"/>
                          <a:ea typeface="+mn-ea"/>
                          <a:cs typeface="Times New Roman" panose="02020603050405020304" pitchFamily="18" charset="0"/>
                        </a:rPr>
                        <a:t>ứng</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solidFill>
                          <a:effectLst/>
                          <a:latin typeface="Times New Roman" panose="02020603050405020304" pitchFamily="18" charset="0"/>
                          <a:ea typeface="+mn-ea"/>
                          <a:cs typeface="Times New Roman" panose="02020603050405020304" pitchFamily="18" charset="0"/>
                        </a:rPr>
                        <a:t>và</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solidFill>
                          <a:effectLst/>
                          <a:latin typeface="Times New Roman" panose="02020603050405020304" pitchFamily="18" charset="0"/>
                          <a:ea typeface="+mn-ea"/>
                          <a:cs typeface="Times New Roman" panose="02020603050405020304" pitchFamily="18" charset="0"/>
                        </a:rPr>
                        <a:t>các</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solidFill>
                          <a:effectLst/>
                          <a:latin typeface="Times New Roman" panose="02020603050405020304" pitchFamily="18" charset="0"/>
                          <a:ea typeface="+mn-ea"/>
                          <a:cs typeface="Times New Roman" panose="02020603050405020304" pitchFamily="18" charset="0"/>
                        </a:rPr>
                        <a:t>chất</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solidFill>
                          <a:effectLst/>
                          <a:latin typeface="Times New Roman" panose="02020603050405020304" pitchFamily="18" charset="0"/>
                          <a:ea typeface="+mn-ea"/>
                          <a:cs typeface="Times New Roman" panose="02020603050405020304" pitchFamily="18" charset="0"/>
                        </a:rPr>
                        <a:t>sản</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solidFill>
                          <a:effectLst/>
                          <a:latin typeface="Times New Roman" panose="02020603050405020304" pitchFamily="18" charset="0"/>
                          <a:ea typeface="+mn-ea"/>
                          <a:cs typeface="Times New Roman" panose="02020603050405020304" pitchFamily="18" charset="0"/>
                        </a:rPr>
                        <a:t>phẩm</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solidFill>
                          <a:effectLst/>
                          <a:latin typeface="Times New Roman" panose="02020603050405020304" pitchFamily="18" charset="0"/>
                          <a:ea typeface="+mn-ea"/>
                          <a:cs typeface="Times New Roman" panose="02020603050405020304" pitchFamily="18" charset="0"/>
                        </a:rPr>
                        <a:t>trong</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solidFill>
                          <a:effectLst/>
                          <a:latin typeface="Times New Roman" panose="02020603050405020304" pitchFamily="18" charset="0"/>
                          <a:ea typeface="+mn-ea"/>
                          <a:cs typeface="Times New Roman" panose="02020603050405020304" pitchFamily="18" charset="0"/>
                        </a:rPr>
                        <a:t>các</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 ô </a:t>
                      </a:r>
                      <a:r>
                        <a:rPr lang="en-US" sz="2000" b="1" kern="1200" dirty="0" err="1">
                          <a:solidFill>
                            <a:schemeClr val="tx1"/>
                          </a:solidFill>
                          <a:effectLst/>
                          <a:latin typeface="Times New Roman" panose="02020603050405020304" pitchFamily="18" charset="0"/>
                          <a:ea typeface="+mn-ea"/>
                          <a:cs typeface="Times New Roman" panose="02020603050405020304" pitchFamily="18" charset="0"/>
                        </a:rPr>
                        <a:t>trống</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solidFill>
                          <a:effectLst/>
                          <a:latin typeface="Times New Roman" panose="02020603050405020304" pitchFamily="18" charset="0"/>
                          <a:ea typeface="+mn-ea"/>
                          <a:cs typeface="Times New Roman" panose="02020603050405020304" pitchFamily="18" charset="0"/>
                        </a:rPr>
                        <a:t>trên</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solidFill>
                          <a:effectLst/>
                          <a:latin typeface="Times New Roman" panose="02020603050405020304" pitchFamily="18" charset="0"/>
                          <a:ea typeface="+mn-ea"/>
                          <a:cs typeface="Times New Roman" panose="02020603050405020304" pitchFamily="18" charset="0"/>
                        </a:rPr>
                        <a:t>hình</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 3.3.</a:t>
                      </a:r>
                      <a:endParaRPr lang="en-US" sz="2000" dirty="0">
                        <a:solidFill>
                          <a:schemeClr val="tx1"/>
                        </a:solidFill>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r>
            </a:tbl>
          </a:graphicData>
        </a:graphic>
      </p:graphicFrame>
      <p:pic>
        <p:nvPicPr>
          <p:cNvPr id="9" name="Picture 8"/>
          <p:cNvPicPr/>
          <p:nvPr/>
        </p:nvPicPr>
        <p:blipFill>
          <a:blip r:embed="rId1">
            <a:extLst>
              <a:ext uri="{28A0092B-C50C-407E-A947-70E740481C1C}">
                <a14:useLocalDpi xmlns:a14="http://schemas.microsoft.com/office/drawing/2010/main" val="0"/>
              </a:ext>
            </a:extLst>
          </a:blip>
          <a:stretch>
            <a:fillRect/>
          </a:stretch>
        </p:blipFill>
        <p:spPr>
          <a:xfrm>
            <a:off x="3435927" y="1510103"/>
            <a:ext cx="5541818" cy="3667027"/>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84909" y="97497"/>
          <a:ext cx="10280073" cy="6431280"/>
        </p:xfrm>
        <a:graphic>
          <a:graphicData uri="http://schemas.openxmlformats.org/drawingml/2006/table">
            <a:tbl>
              <a:tblPr firstRow="1" bandRow="1">
                <a:tableStyleId>{5C22544A-7EE6-4342-B048-85BDC9FD1C3A}</a:tableStyleId>
              </a:tblPr>
              <a:tblGrid>
                <a:gridCol w="10280073"/>
              </a:tblGrid>
              <a:tr h="370840">
                <a:tc>
                  <a:txBody>
                    <a:bodyPr/>
                    <a:lstStyle/>
                    <a:p>
                      <a:pPr algn="ctr"/>
                      <a:r>
                        <a:rPr lang="en-US" sz="2000" b="1" kern="1200" dirty="0">
                          <a:solidFill>
                            <a:schemeClr val="tx1"/>
                          </a:solidFill>
                          <a:effectLst/>
                          <a:latin typeface="Times New Roman" panose="02020603050405020304" pitchFamily="18" charset="0"/>
                          <a:ea typeface="+mn-ea"/>
                          <a:cs typeface="Times New Roman" panose="02020603050405020304" pitchFamily="18" charset="0"/>
                        </a:rPr>
                        <a:t>PHIẾU HỌC TẬP SÔ 3</a:t>
                      </a:r>
                      <a:endParaRPr lang="en-US" sz="2000" b="1" kern="1200" dirty="0">
                        <a:solidFill>
                          <a:schemeClr val="tx1"/>
                        </a:solidFill>
                        <a:effectLst/>
                        <a:latin typeface="Times New Roman" panose="02020603050405020304" pitchFamily="18" charset="0"/>
                        <a:ea typeface="+mn-ea"/>
                        <a:cs typeface="Times New Roman" panose="02020603050405020304" pitchFamily="18" charset="0"/>
                      </a:endParaRPr>
                    </a:p>
                    <a:p>
                      <a:pPr algn="l"/>
                      <a:r>
                        <a:rPr lang="en-US" sz="2000" b="1" kern="1200" dirty="0" err="1">
                          <a:solidFill>
                            <a:schemeClr val="tx1"/>
                          </a:solidFill>
                          <a:effectLst/>
                          <a:latin typeface="Times New Roman" panose="02020603050405020304" pitchFamily="18" charset="0"/>
                          <a:ea typeface="+mn-ea"/>
                          <a:cs typeface="Times New Roman" panose="02020603050405020304" pitchFamily="18" charset="0"/>
                        </a:rPr>
                        <a:t>Phương</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solidFill>
                          <a:effectLst/>
                          <a:latin typeface="Times New Roman" panose="02020603050405020304" pitchFamily="18" charset="0"/>
                          <a:ea typeface="+mn-ea"/>
                          <a:cs typeface="Times New Roman" panose="02020603050405020304" pitchFamily="18" charset="0"/>
                        </a:rPr>
                        <a:t>trình</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solidFill>
                          <a:effectLst/>
                          <a:latin typeface="Times New Roman" panose="02020603050405020304" pitchFamily="18" charset="0"/>
                          <a:ea typeface="+mn-ea"/>
                          <a:cs typeface="Times New Roman" panose="02020603050405020304" pitchFamily="18" charset="0"/>
                        </a:rPr>
                        <a:t>hóa</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solidFill>
                          <a:effectLst/>
                          <a:latin typeface="Times New Roman" panose="02020603050405020304" pitchFamily="18" charset="0"/>
                          <a:ea typeface="+mn-ea"/>
                          <a:cs typeface="Times New Roman" panose="02020603050405020304" pitchFamily="18" charset="0"/>
                        </a:rPr>
                        <a:t>học</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a:t>
                      </a:r>
                      <a:endParaRPr lang="en-US" sz="2000" b="1" kern="1200" dirty="0">
                        <a:solidFill>
                          <a:schemeClr val="tx1"/>
                        </a:solidFill>
                        <a:effectLst/>
                        <a:latin typeface="Times New Roman" panose="02020603050405020304" pitchFamily="18" charset="0"/>
                        <a:ea typeface="+mn-ea"/>
                        <a:cs typeface="Times New Roman" panose="02020603050405020304" pitchFamily="18" charset="0"/>
                      </a:endParaRPr>
                    </a:p>
                    <a:p>
                      <a:pPr algn="l"/>
                      <a:r>
                        <a:rPr lang="en-US" sz="2000" b="1" kern="1200" dirty="0">
                          <a:solidFill>
                            <a:schemeClr val="tx1"/>
                          </a:solidFill>
                          <a:effectLst/>
                          <a:latin typeface="Times New Roman" panose="02020603050405020304" pitchFamily="18" charset="0"/>
                          <a:ea typeface="+mn-ea"/>
                          <a:cs typeface="Times New Roman" panose="02020603050405020304" pitchFamily="18" charset="0"/>
                        </a:rPr>
                        <a:t>                                              Hydrogen + Oxygen </a:t>
                      </a:r>
                      <a:r>
                        <a:rPr lang="en-US" sz="2000" b="1" kern="1200" dirty="0">
                          <a:solidFill>
                            <a:schemeClr val="tx1"/>
                          </a:solidFill>
                          <a:effectLst/>
                          <a:latin typeface="Times New Roman" panose="02020603050405020304" pitchFamily="18" charset="0"/>
                          <a:ea typeface="+mn-ea"/>
                          <a:cs typeface="Times New Roman" panose="02020603050405020304" pitchFamily="18" charset="0"/>
                          <a:sym typeface="Wingdings" panose="05000000000000000000" pitchFamily="2" charset="2"/>
                        </a:rPr>
                        <a:t></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solidFill>
                          <a:effectLst/>
                          <a:latin typeface="Times New Roman" panose="02020603050405020304" pitchFamily="18" charset="0"/>
                          <a:ea typeface="+mn-ea"/>
                          <a:cs typeface="Times New Roman" panose="02020603050405020304" pitchFamily="18" charset="0"/>
                        </a:rPr>
                        <a:t>Nước</a:t>
                      </a:r>
                      <a:endParaRPr lang="en-US" sz="2000" b="1" kern="1200" dirty="0">
                        <a:solidFill>
                          <a:schemeClr val="tx1"/>
                        </a:solidFill>
                        <a:effectLst/>
                        <a:latin typeface="Times New Roman" panose="02020603050405020304" pitchFamily="18" charset="0"/>
                        <a:ea typeface="+mn-ea"/>
                        <a:cs typeface="Times New Roman" panose="02020603050405020304" pitchFamily="18" charset="0"/>
                      </a:endParaRPr>
                    </a:p>
                    <a:p>
                      <a:pPr algn="l"/>
                      <a:r>
                        <a:rPr lang="en-US" sz="2000" b="1" kern="1200" dirty="0">
                          <a:solidFill>
                            <a:schemeClr val="tx1"/>
                          </a:solidFill>
                          <a:effectLst/>
                          <a:latin typeface="Times New Roman" panose="02020603050405020304" pitchFamily="18" charset="0"/>
                          <a:ea typeface="+mn-ea"/>
                          <a:cs typeface="Times New Roman" panose="02020603050405020304" pitchFamily="18" charset="0"/>
                        </a:rPr>
                        <a:t>                                                  H</a:t>
                      </a:r>
                      <a:r>
                        <a:rPr lang="en-US" sz="2000" b="1" kern="1200" baseline="-25000" dirty="0">
                          <a:solidFill>
                            <a:schemeClr val="tx1"/>
                          </a:solidFill>
                          <a:effectLst/>
                          <a:latin typeface="Times New Roman" panose="02020603050405020304" pitchFamily="18" charset="0"/>
                          <a:ea typeface="+mn-ea"/>
                          <a:cs typeface="Times New Roman" panose="02020603050405020304" pitchFamily="18" charset="0"/>
                        </a:rPr>
                        <a:t>2</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         +    O</a:t>
                      </a:r>
                      <a:r>
                        <a:rPr lang="en-US" sz="2000" b="1" kern="1200" baseline="-25000" dirty="0">
                          <a:solidFill>
                            <a:schemeClr val="tx1"/>
                          </a:solidFill>
                          <a:effectLst/>
                          <a:latin typeface="Times New Roman" panose="02020603050405020304" pitchFamily="18" charset="0"/>
                          <a:ea typeface="+mn-ea"/>
                          <a:cs typeface="Times New Roman" panose="02020603050405020304" pitchFamily="18" charset="0"/>
                        </a:rPr>
                        <a:t>2</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a:solidFill>
                            <a:schemeClr val="tx1"/>
                          </a:solidFill>
                          <a:effectLst/>
                          <a:latin typeface="Times New Roman" panose="02020603050405020304" pitchFamily="18" charset="0"/>
                          <a:ea typeface="+mn-ea"/>
                          <a:cs typeface="Times New Roman" panose="02020603050405020304" pitchFamily="18" charset="0"/>
                          <a:sym typeface="Wingdings" panose="05000000000000000000" pitchFamily="2" charset="2"/>
                        </a:rPr>
                        <a:t></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 H</a:t>
                      </a:r>
                      <a:r>
                        <a:rPr lang="en-US" sz="2000" b="1" kern="1200" baseline="-25000" dirty="0">
                          <a:solidFill>
                            <a:schemeClr val="tx1"/>
                          </a:solidFill>
                          <a:effectLst/>
                          <a:latin typeface="Times New Roman" panose="02020603050405020304" pitchFamily="18" charset="0"/>
                          <a:ea typeface="+mn-ea"/>
                          <a:cs typeface="Times New Roman" panose="02020603050405020304" pitchFamily="18" charset="0"/>
                        </a:rPr>
                        <a:t>2</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O</a:t>
                      </a:r>
                      <a:endParaRPr lang="en-US" sz="2000" b="1" kern="1200" dirty="0">
                        <a:solidFill>
                          <a:schemeClr val="tx1"/>
                        </a:solidFill>
                        <a:effectLst/>
                        <a:latin typeface="Times New Roman" panose="02020603050405020304" pitchFamily="18" charset="0"/>
                        <a:ea typeface="+mn-ea"/>
                        <a:cs typeface="Times New Roman" panose="02020603050405020304" pitchFamily="18" charset="0"/>
                      </a:endParaRPr>
                    </a:p>
                    <a:p>
                      <a:pPr algn="l"/>
                      <a:r>
                        <a:rPr lang="en-US" sz="2000" b="1" kern="1200" dirty="0" err="1">
                          <a:solidFill>
                            <a:schemeClr val="tx1"/>
                          </a:solidFill>
                          <a:effectLst/>
                          <a:latin typeface="Times New Roman" panose="02020603050405020304" pitchFamily="18" charset="0"/>
                          <a:ea typeface="+mn-ea"/>
                          <a:cs typeface="Times New Roman" panose="02020603050405020304" pitchFamily="18" charset="0"/>
                        </a:rPr>
                        <a:t>Hoàn</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solidFill>
                          <a:effectLst/>
                          <a:latin typeface="Times New Roman" panose="02020603050405020304" pitchFamily="18" charset="0"/>
                          <a:ea typeface="+mn-ea"/>
                          <a:cs typeface="Times New Roman" panose="02020603050405020304" pitchFamily="18" charset="0"/>
                        </a:rPr>
                        <a:t>thành</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solidFill>
                          <a:effectLst/>
                          <a:latin typeface="Times New Roman" panose="02020603050405020304" pitchFamily="18" charset="0"/>
                          <a:ea typeface="+mn-ea"/>
                          <a:cs typeface="Times New Roman" panose="02020603050405020304" pitchFamily="18" charset="0"/>
                        </a:rPr>
                        <a:t>sơ</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solidFill>
                          <a:effectLst/>
                          <a:latin typeface="Times New Roman" panose="02020603050405020304" pitchFamily="18" charset="0"/>
                          <a:ea typeface="+mn-ea"/>
                          <a:cs typeface="Times New Roman" panose="02020603050405020304" pitchFamily="18" charset="0"/>
                        </a:rPr>
                        <a:t>đồ</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tx1"/>
                          </a:solidFill>
                          <a:effectLst/>
                          <a:latin typeface="Times New Roman" panose="02020603050405020304" pitchFamily="18" charset="0"/>
                          <a:ea typeface="+mn-ea"/>
                          <a:cs typeface="Times New Roman" panose="02020603050405020304" pitchFamily="18" charset="0"/>
                        </a:rPr>
                        <a:t>sau</a:t>
                      </a:r>
                      <a:r>
                        <a:rPr lang="en-US" sz="2000" b="1" kern="1200" dirty="0">
                          <a:solidFill>
                            <a:schemeClr val="tx1"/>
                          </a:solidFill>
                          <a:effectLst/>
                          <a:latin typeface="Times New Roman" panose="02020603050405020304" pitchFamily="18" charset="0"/>
                          <a:ea typeface="+mn-ea"/>
                          <a:cs typeface="Times New Roman" panose="02020603050405020304" pitchFamily="18" charset="0"/>
                        </a:rPr>
                        <a:t>:</a:t>
                      </a:r>
                      <a:endParaRPr lang="en-US" sz="2000" b="1" kern="1200" dirty="0">
                        <a:solidFill>
                          <a:schemeClr val="tx1"/>
                        </a:solidFill>
                        <a:effectLst/>
                        <a:latin typeface="Times New Roman" panose="02020603050405020304" pitchFamily="18" charset="0"/>
                        <a:ea typeface="+mn-ea"/>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defRPr/>
                      </a:pPr>
                      <a:r>
                        <a:rPr lang="en-US" sz="1800" b="1" kern="1200" dirty="0" err="1">
                          <a:solidFill>
                            <a:schemeClr val="tx1"/>
                          </a:solidFill>
                          <a:effectLst/>
                          <a:latin typeface="Times New Roman" panose="02020603050405020304" pitchFamily="18" charset="0"/>
                          <a:ea typeface="+mn-ea"/>
                          <a:cs typeface="Times New Roman" panose="02020603050405020304" pitchFamily="18" charset="0"/>
                        </a:rPr>
                        <a:t>Trong</a:t>
                      </a:r>
                      <a:r>
                        <a:rPr lang="en-US"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tx1"/>
                          </a:solidFill>
                          <a:effectLst/>
                          <a:latin typeface="Times New Roman" panose="02020603050405020304" pitchFamily="18" charset="0"/>
                          <a:ea typeface="+mn-ea"/>
                          <a:cs typeface="Times New Roman" panose="02020603050405020304" pitchFamily="18" charset="0"/>
                        </a:rPr>
                        <a:t>phản</a:t>
                      </a:r>
                      <a:r>
                        <a:rPr lang="en-US"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tx1"/>
                          </a:solidFill>
                          <a:effectLst/>
                          <a:latin typeface="Times New Roman" panose="02020603050405020304" pitchFamily="18" charset="0"/>
                          <a:ea typeface="+mn-ea"/>
                          <a:cs typeface="Times New Roman" panose="02020603050405020304" pitchFamily="18" charset="0"/>
                        </a:rPr>
                        <a:t>ứng</a:t>
                      </a:r>
                      <a:r>
                        <a:rPr lang="en-US"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tx1"/>
                          </a:solidFill>
                          <a:effectLst/>
                          <a:latin typeface="Times New Roman" panose="02020603050405020304" pitchFamily="18" charset="0"/>
                          <a:ea typeface="+mn-ea"/>
                          <a:cs typeface="Times New Roman" panose="02020603050405020304" pitchFamily="18" charset="0"/>
                        </a:rPr>
                        <a:t>hoá</a:t>
                      </a:r>
                      <a:r>
                        <a:rPr lang="en-US"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tx1"/>
                          </a:solidFill>
                          <a:effectLst/>
                          <a:latin typeface="Times New Roman" panose="02020603050405020304" pitchFamily="18" charset="0"/>
                          <a:ea typeface="+mn-ea"/>
                          <a:cs typeface="Times New Roman" panose="02020603050405020304" pitchFamily="18" charset="0"/>
                        </a:rPr>
                        <a:t>học</a:t>
                      </a:r>
                      <a:r>
                        <a:rPr lang="en-US"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tx1"/>
                          </a:solidFill>
                          <a:effectLst/>
                          <a:latin typeface="Times New Roman" panose="02020603050405020304" pitchFamily="18" charset="0"/>
                          <a:ea typeface="+mn-ea"/>
                          <a:cs typeface="Times New Roman" panose="02020603050405020304" pitchFamily="18" charset="0"/>
                        </a:rPr>
                        <a:t>tổng</a:t>
                      </a:r>
                      <a:r>
                        <a:rPr lang="en-US"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tx1"/>
                          </a:solidFill>
                          <a:effectLst/>
                          <a:latin typeface="Times New Roman" panose="02020603050405020304" pitchFamily="18" charset="0"/>
                          <a:ea typeface="+mn-ea"/>
                          <a:cs typeface="Times New Roman" panose="02020603050405020304" pitchFamily="18" charset="0"/>
                        </a:rPr>
                        <a:t>số</a:t>
                      </a:r>
                      <a:r>
                        <a:rPr lang="en-US"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tx1"/>
                          </a:solidFill>
                          <a:effectLst/>
                          <a:latin typeface="Times New Roman" panose="02020603050405020304" pitchFamily="18" charset="0"/>
                          <a:ea typeface="+mn-ea"/>
                          <a:cs typeface="Times New Roman" panose="02020603050405020304" pitchFamily="18" charset="0"/>
                        </a:rPr>
                        <a:t>nguyên</a:t>
                      </a:r>
                      <a:r>
                        <a:rPr lang="en-US"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tx1"/>
                          </a:solidFill>
                          <a:effectLst/>
                          <a:latin typeface="Times New Roman" panose="02020603050405020304" pitchFamily="18" charset="0"/>
                          <a:ea typeface="+mn-ea"/>
                          <a:cs typeface="Times New Roman" panose="02020603050405020304" pitchFamily="18" charset="0"/>
                        </a:rPr>
                        <a:t>tử</a:t>
                      </a:r>
                      <a:r>
                        <a:rPr lang="en-US"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tx1"/>
                          </a:solidFill>
                          <a:effectLst/>
                          <a:latin typeface="Times New Roman" panose="02020603050405020304" pitchFamily="18" charset="0"/>
                          <a:ea typeface="+mn-ea"/>
                          <a:cs typeface="Times New Roman" panose="02020603050405020304" pitchFamily="18" charset="0"/>
                        </a:rPr>
                        <a:t>của</a:t>
                      </a:r>
                      <a:r>
                        <a:rPr lang="en-US"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tx1"/>
                          </a:solidFill>
                          <a:effectLst/>
                          <a:latin typeface="Times New Roman" panose="02020603050405020304" pitchFamily="18" charset="0"/>
                          <a:ea typeface="+mn-ea"/>
                          <a:cs typeface="Times New Roman" panose="02020603050405020304" pitchFamily="18" charset="0"/>
                        </a:rPr>
                        <a:t>mỗi</a:t>
                      </a:r>
                      <a:r>
                        <a:rPr lang="en-US"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tx1"/>
                          </a:solidFill>
                          <a:effectLst/>
                          <a:latin typeface="Times New Roman" panose="02020603050405020304" pitchFamily="18" charset="0"/>
                          <a:ea typeface="+mn-ea"/>
                          <a:cs typeface="Times New Roman" panose="02020603050405020304" pitchFamily="18" charset="0"/>
                        </a:rPr>
                        <a:t>nguyên</a:t>
                      </a:r>
                      <a:r>
                        <a:rPr lang="en-US"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tx1"/>
                          </a:solidFill>
                          <a:effectLst/>
                          <a:latin typeface="Times New Roman" panose="02020603050405020304" pitchFamily="18" charset="0"/>
                          <a:ea typeface="+mn-ea"/>
                          <a:cs typeface="Times New Roman" panose="02020603050405020304" pitchFamily="18" charset="0"/>
                        </a:rPr>
                        <a:t>tố</a:t>
                      </a:r>
                      <a:r>
                        <a:rPr lang="en-US"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tx1"/>
                          </a:solidFill>
                          <a:effectLst/>
                          <a:latin typeface="Times New Roman" panose="02020603050405020304" pitchFamily="18" charset="0"/>
                          <a:ea typeface="+mn-ea"/>
                          <a:cs typeface="Times New Roman" panose="02020603050405020304" pitchFamily="18" charset="0"/>
                        </a:rPr>
                        <a:t>trong</a:t>
                      </a:r>
                      <a:r>
                        <a:rPr lang="en-US"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tx1"/>
                          </a:solidFill>
                          <a:effectLst/>
                          <a:latin typeface="Times New Roman" panose="02020603050405020304" pitchFamily="18" charset="0"/>
                          <a:ea typeface="+mn-ea"/>
                          <a:cs typeface="Times New Roman" panose="02020603050405020304" pitchFamily="18" charset="0"/>
                        </a:rPr>
                        <a:t>các</a:t>
                      </a:r>
                      <a:r>
                        <a:rPr lang="en-US"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tx1"/>
                          </a:solidFill>
                          <a:effectLst/>
                          <a:latin typeface="Times New Roman" panose="02020603050405020304" pitchFamily="18" charset="0"/>
                          <a:ea typeface="+mn-ea"/>
                          <a:cs typeface="Times New Roman" panose="02020603050405020304" pitchFamily="18" charset="0"/>
                        </a:rPr>
                        <a:t>chất</a:t>
                      </a:r>
                      <a:r>
                        <a:rPr lang="en-US"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tx1"/>
                          </a:solidFill>
                          <a:effectLst/>
                          <a:latin typeface="Times New Roman" panose="02020603050405020304" pitchFamily="18" charset="0"/>
                          <a:ea typeface="+mn-ea"/>
                          <a:cs typeface="Times New Roman" panose="02020603050405020304" pitchFamily="18" charset="0"/>
                        </a:rPr>
                        <a:t>tham</a:t>
                      </a:r>
                      <a:r>
                        <a:rPr lang="en-US"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tx1"/>
                          </a:solidFill>
                          <a:effectLst/>
                          <a:latin typeface="Times New Roman" panose="02020603050405020304" pitchFamily="18" charset="0"/>
                          <a:ea typeface="+mn-ea"/>
                          <a:cs typeface="Times New Roman" panose="02020603050405020304" pitchFamily="18" charset="0"/>
                        </a:rPr>
                        <a:t>gia</a:t>
                      </a:r>
                      <a:r>
                        <a:rPr lang="en-US"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tx1"/>
                          </a:solidFill>
                          <a:effectLst/>
                          <a:latin typeface="Times New Roman" panose="02020603050405020304" pitchFamily="18" charset="0"/>
                          <a:ea typeface="+mn-ea"/>
                          <a:cs typeface="Times New Roman" panose="02020603050405020304" pitchFamily="18" charset="0"/>
                        </a:rPr>
                        <a:t>phản</a:t>
                      </a:r>
                      <a:r>
                        <a:rPr lang="en-US"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tx1"/>
                          </a:solidFill>
                          <a:effectLst/>
                          <a:latin typeface="Times New Roman" panose="02020603050405020304" pitchFamily="18" charset="0"/>
                          <a:ea typeface="+mn-ea"/>
                          <a:cs typeface="Times New Roman" panose="02020603050405020304" pitchFamily="18" charset="0"/>
                        </a:rPr>
                        <a:t>ứng</a:t>
                      </a:r>
                      <a:r>
                        <a:rPr lang="en-US"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tx1"/>
                          </a:solidFill>
                          <a:effectLst/>
                          <a:latin typeface="Times New Roman" panose="02020603050405020304" pitchFamily="18" charset="0"/>
                          <a:ea typeface="+mn-ea"/>
                          <a:cs typeface="Times New Roman" panose="02020603050405020304" pitchFamily="18" charset="0"/>
                        </a:rPr>
                        <a:t>luôn</a:t>
                      </a:r>
                      <a:r>
                        <a:rPr lang="en-US"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tx1"/>
                          </a:solidFill>
                          <a:effectLst/>
                          <a:latin typeface="Times New Roman" panose="02020603050405020304" pitchFamily="18" charset="0"/>
                          <a:ea typeface="+mn-ea"/>
                          <a:cs typeface="Times New Roman" panose="02020603050405020304" pitchFamily="18" charset="0"/>
                        </a:rPr>
                        <a:t>bằng</a:t>
                      </a:r>
                      <a:r>
                        <a:rPr lang="en-US"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tx1"/>
                          </a:solidFill>
                          <a:effectLst/>
                          <a:latin typeface="Times New Roman" panose="02020603050405020304" pitchFamily="18" charset="0"/>
                          <a:ea typeface="+mn-ea"/>
                          <a:cs typeface="Times New Roman" panose="02020603050405020304" pitchFamily="18" charset="0"/>
                        </a:rPr>
                        <a:t>tổng</a:t>
                      </a:r>
                      <a:r>
                        <a:rPr lang="en-US"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tx1"/>
                          </a:solidFill>
                          <a:effectLst/>
                          <a:latin typeface="Times New Roman" panose="02020603050405020304" pitchFamily="18" charset="0"/>
                          <a:ea typeface="+mn-ea"/>
                          <a:cs typeface="Times New Roman" panose="02020603050405020304" pitchFamily="18" charset="0"/>
                        </a:rPr>
                        <a:t>số</a:t>
                      </a:r>
                      <a:r>
                        <a:rPr lang="en-US"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tx1"/>
                          </a:solidFill>
                          <a:effectLst/>
                          <a:latin typeface="Times New Roman" panose="02020603050405020304" pitchFamily="18" charset="0"/>
                          <a:ea typeface="+mn-ea"/>
                          <a:cs typeface="Times New Roman" panose="02020603050405020304" pitchFamily="18" charset="0"/>
                        </a:rPr>
                        <a:t>nguyên</a:t>
                      </a:r>
                      <a:r>
                        <a:rPr lang="en-US"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tx1"/>
                          </a:solidFill>
                          <a:effectLst/>
                          <a:latin typeface="Times New Roman" panose="02020603050405020304" pitchFamily="18" charset="0"/>
                          <a:ea typeface="+mn-ea"/>
                          <a:cs typeface="Times New Roman" panose="02020603050405020304" pitchFamily="18" charset="0"/>
                        </a:rPr>
                        <a:t>tử</a:t>
                      </a:r>
                      <a:r>
                        <a:rPr lang="en-US"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tx1"/>
                          </a:solidFill>
                          <a:effectLst/>
                          <a:latin typeface="Times New Roman" panose="02020603050405020304" pitchFamily="18" charset="0"/>
                          <a:ea typeface="+mn-ea"/>
                          <a:cs typeface="Times New Roman" panose="02020603050405020304" pitchFamily="18" charset="0"/>
                        </a:rPr>
                        <a:t>của</a:t>
                      </a:r>
                      <a:r>
                        <a:rPr lang="en-US"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tx1"/>
                          </a:solidFill>
                          <a:effectLst/>
                          <a:latin typeface="Times New Roman" panose="02020603050405020304" pitchFamily="18" charset="0"/>
                          <a:ea typeface="+mn-ea"/>
                          <a:cs typeface="Times New Roman" panose="02020603050405020304" pitchFamily="18" charset="0"/>
                        </a:rPr>
                        <a:t>nguyên</a:t>
                      </a:r>
                      <a:r>
                        <a:rPr lang="en-US"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tx1"/>
                          </a:solidFill>
                          <a:effectLst/>
                          <a:latin typeface="Times New Roman" panose="02020603050405020304" pitchFamily="18" charset="0"/>
                          <a:ea typeface="+mn-ea"/>
                          <a:cs typeface="Times New Roman" panose="02020603050405020304" pitchFamily="18" charset="0"/>
                        </a:rPr>
                        <a:t>tố</a:t>
                      </a:r>
                      <a:r>
                        <a:rPr lang="en-US"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tx1"/>
                          </a:solidFill>
                          <a:effectLst/>
                          <a:latin typeface="Times New Roman" panose="02020603050405020304" pitchFamily="18" charset="0"/>
                          <a:ea typeface="+mn-ea"/>
                          <a:cs typeface="Times New Roman" panose="02020603050405020304" pitchFamily="18" charset="0"/>
                        </a:rPr>
                        <a:t>đó</a:t>
                      </a:r>
                      <a:r>
                        <a:rPr lang="en-US"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tx1"/>
                          </a:solidFill>
                          <a:effectLst/>
                          <a:latin typeface="Times New Roman" panose="02020603050405020304" pitchFamily="18" charset="0"/>
                          <a:ea typeface="+mn-ea"/>
                          <a:cs typeface="Times New Roman" panose="02020603050405020304" pitchFamily="18" charset="0"/>
                        </a:rPr>
                        <a:t>trong</a:t>
                      </a:r>
                      <a:r>
                        <a:rPr lang="en-US"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tx1"/>
                          </a:solidFill>
                          <a:effectLst/>
                          <a:latin typeface="Times New Roman" panose="02020603050405020304" pitchFamily="18" charset="0"/>
                          <a:ea typeface="+mn-ea"/>
                          <a:cs typeface="Times New Roman" panose="02020603050405020304" pitchFamily="18" charset="0"/>
                        </a:rPr>
                        <a:t>các</a:t>
                      </a:r>
                      <a:r>
                        <a:rPr lang="en-US"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tx1"/>
                          </a:solidFill>
                          <a:effectLst/>
                          <a:latin typeface="Times New Roman" panose="02020603050405020304" pitchFamily="18" charset="0"/>
                          <a:ea typeface="+mn-ea"/>
                          <a:cs typeface="Times New Roman" panose="02020603050405020304" pitchFamily="18" charset="0"/>
                        </a:rPr>
                        <a:t>chất</a:t>
                      </a:r>
                      <a:r>
                        <a:rPr lang="en-US"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tx1"/>
                          </a:solidFill>
                          <a:effectLst/>
                          <a:latin typeface="Times New Roman" panose="02020603050405020304" pitchFamily="18" charset="0"/>
                          <a:ea typeface="+mn-ea"/>
                          <a:cs typeface="Times New Roman" panose="02020603050405020304" pitchFamily="18" charset="0"/>
                        </a:rPr>
                        <a:t>sản</a:t>
                      </a:r>
                      <a:r>
                        <a:rPr lang="en-US"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tx1"/>
                          </a:solidFill>
                          <a:effectLst/>
                          <a:latin typeface="Times New Roman" panose="02020603050405020304" pitchFamily="18" charset="0"/>
                          <a:ea typeface="+mn-ea"/>
                          <a:cs typeface="Times New Roman" panose="02020603050405020304" pitchFamily="18" charset="0"/>
                        </a:rPr>
                        <a:t>phẩm</a:t>
                      </a:r>
                      <a:r>
                        <a:rPr lang="en-US" sz="1800" b="1" kern="1200" dirty="0">
                          <a:solidFill>
                            <a:schemeClr val="tx1"/>
                          </a:solidFill>
                          <a:effectLst/>
                          <a:latin typeface="Times New Roman" panose="02020603050405020304" pitchFamily="18" charset="0"/>
                          <a:ea typeface="+mn-ea"/>
                          <a:cs typeface="Times New Roman" panose="02020603050405020304" pitchFamily="18" charset="0"/>
                        </a:rPr>
                        <a:t>.</a:t>
                      </a:r>
                      <a:endParaRPr lang="en-US" sz="1800" b="1" kern="1200" dirty="0">
                        <a:solidFill>
                          <a:schemeClr val="tx1"/>
                        </a:solidFill>
                        <a:effectLst/>
                        <a:latin typeface="Times New Roman" panose="02020603050405020304" pitchFamily="18" charset="0"/>
                        <a:ea typeface="+mn-ea"/>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r>
            </a:tbl>
          </a:graphicData>
        </a:graphic>
      </p:graphicFrame>
      <p:pic>
        <p:nvPicPr>
          <p:cNvPr id="6" name="Picture 5"/>
          <p:cNvPicPr/>
          <p:nvPr/>
        </p:nvPicPr>
        <p:blipFill>
          <a:blip r:embed="rId1">
            <a:extLst>
              <a:ext uri="{28A0092B-C50C-407E-A947-70E740481C1C}">
                <a14:useLocalDpi xmlns:a14="http://schemas.microsoft.com/office/drawing/2010/main" val="0"/>
              </a:ext>
            </a:extLst>
          </a:blip>
          <a:stretch>
            <a:fillRect/>
          </a:stretch>
        </p:blipFill>
        <p:spPr>
          <a:xfrm>
            <a:off x="3117273" y="1450975"/>
            <a:ext cx="5999018" cy="395605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7887" y="3194510"/>
            <a:ext cx="5992495" cy="657225"/>
          </a:xfrm>
          <a:prstGeom prst="rect">
            <a:avLst/>
          </a:prstGeom>
        </p:spPr>
        <p:txBody>
          <a:bodyPr wrap="none">
            <a:spAutoFit/>
          </a:bodyPr>
          <a:lstStyle/>
          <a:p>
            <a:pPr lvl="0">
              <a:lnSpc>
                <a:spcPct val="115000"/>
              </a:lnSpc>
            </a:pPr>
            <a:r>
              <a:rPr lang="vi-VN" altLang="es-VE" sz="3200" b="1" dirty="0" err="1">
                <a:solidFill>
                  <a:srgbClr val="C00000"/>
                </a:solidFill>
                <a:latin typeface="Times New Roman" panose="02020603050405020304" pitchFamily="18" charset="0"/>
                <a:ea typeface="Times New Roman" panose="02020603050405020304" pitchFamily="18" charset="0"/>
              </a:rPr>
              <a:t>2</a:t>
            </a:r>
            <a:r>
              <a:rPr lang="es-VE" sz="3200" b="1" dirty="0">
                <a:solidFill>
                  <a:srgbClr val="C00000"/>
                </a:solidFill>
                <a:latin typeface="Times New Roman" panose="02020603050405020304" pitchFamily="18" charset="0"/>
                <a:ea typeface="Times New Roman" panose="02020603050405020304" pitchFamily="18" charset="0"/>
              </a:rPr>
              <a:t>. </a:t>
            </a:r>
            <a:r>
              <a:rPr lang="es-VE" sz="2800" b="1" dirty="0" err="1">
                <a:solidFill>
                  <a:srgbClr val="000000"/>
                </a:solidFill>
                <a:latin typeface="Times New Roman" panose="02020603050405020304" pitchFamily="18" charset="0"/>
                <a:ea typeface="Times New Roman" panose="02020603050405020304" pitchFamily="18" charset="0"/>
              </a:rPr>
              <a:t>Các</a:t>
            </a:r>
            <a:r>
              <a:rPr lang="es-VE" sz="2800" b="1" dirty="0">
                <a:solidFill>
                  <a:srgbClr val="000000"/>
                </a:solidFill>
                <a:latin typeface="Times New Roman" panose="02020603050405020304" pitchFamily="18" charset="0"/>
                <a:ea typeface="Times New Roman" panose="02020603050405020304" pitchFamily="18" charset="0"/>
              </a:rPr>
              <a:t> </a:t>
            </a:r>
            <a:r>
              <a:rPr lang="es-VE" sz="2800" b="1" dirty="0" err="1">
                <a:solidFill>
                  <a:srgbClr val="000000"/>
                </a:solidFill>
                <a:latin typeface="Times New Roman" panose="02020603050405020304" pitchFamily="18" charset="0"/>
                <a:ea typeface="Times New Roman" panose="02020603050405020304" pitchFamily="18" charset="0"/>
              </a:rPr>
              <a:t>bước</a:t>
            </a:r>
            <a:r>
              <a:rPr lang="es-VE" sz="2800" b="1" dirty="0">
                <a:solidFill>
                  <a:srgbClr val="000000"/>
                </a:solidFill>
                <a:latin typeface="Times New Roman" panose="02020603050405020304" pitchFamily="18" charset="0"/>
                <a:ea typeface="Times New Roman" panose="02020603050405020304" pitchFamily="18" charset="0"/>
              </a:rPr>
              <a:t> </a:t>
            </a:r>
            <a:r>
              <a:rPr lang="es-VE" sz="2800" b="1" dirty="0" err="1">
                <a:solidFill>
                  <a:srgbClr val="000000"/>
                </a:solidFill>
                <a:latin typeface="Times New Roman" panose="02020603050405020304" pitchFamily="18" charset="0"/>
                <a:ea typeface="Times New Roman" panose="02020603050405020304" pitchFamily="18" charset="0"/>
              </a:rPr>
              <a:t>lập</a:t>
            </a:r>
            <a:r>
              <a:rPr lang="es-VE" sz="2800" b="1" dirty="0">
                <a:solidFill>
                  <a:srgbClr val="000000"/>
                </a:solidFill>
                <a:latin typeface="Times New Roman" panose="02020603050405020304" pitchFamily="18" charset="0"/>
                <a:ea typeface="Times New Roman" panose="02020603050405020304" pitchFamily="18" charset="0"/>
              </a:rPr>
              <a:t> </a:t>
            </a:r>
            <a:r>
              <a:rPr lang="es-VE" sz="2800" b="1" dirty="0" err="1">
                <a:solidFill>
                  <a:srgbClr val="000000"/>
                </a:solidFill>
                <a:latin typeface="Times New Roman" panose="02020603050405020304" pitchFamily="18" charset="0"/>
                <a:ea typeface="Times New Roman" panose="02020603050405020304" pitchFamily="18" charset="0"/>
              </a:rPr>
              <a:t>phương</a:t>
            </a:r>
            <a:r>
              <a:rPr lang="es-VE" sz="2800" b="1" dirty="0">
                <a:solidFill>
                  <a:srgbClr val="000000"/>
                </a:solidFill>
                <a:latin typeface="Times New Roman" panose="02020603050405020304" pitchFamily="18" charset="0"/>
                <a:ea typeface="Times New Roman" panose="02020603050405020304" pitchFamily="18" charset="0"/>
              </a:rPr>
              <a:t> </a:t>
            </a:r>
            <a:r>
              <a:rPr lang="es-VE" sz="2800" b="1" dirty="0" err="1">
                <a:solidFill>
                  <a:srgbClr val="000000"/>
                </a:solidFill>
                <a:latin typeface="Times New Roman" panose="02020603050405020304" pitchFamily="18" charset="0"/>
                <a:ea typeface="Times New Roman" panose="02020603050405020304" pitchFamily="18" charset="0"/>
              </a:rPr>
              <a:t>trình</a:t>
            </a:r>
            <a:r>
              <a:rPr lang="es-VE" sz="2800" b="1" dirty="0">
                <a:solidFill>
                  <a:srgbClr val="000000"/>
                </a:solidFill>
                <a:latin typeface="Times New Roman" panose="02020603050405020304" pitchFamily="18" charset="0"/>
                <a:ea typeface="Times New Roman" panose="02020603050405020304" pitchFamily="18" charset="0"/>
              </a:rPr>
              <a:t> </a:t>
            </a:r>
            <a:r>
              <a:rPr lang="es-VE" sz="2800" b="1" dirty="0" err="1">
                <a:solidFill>
                  <a:srgbClr val="000000"/>
                </a:solidFill>
                <a:latin typeface="Times New Roman" panose="02020603050405020304" pitchFamily="18" charset="0"/>
                <a:ea typeface="Times New Roman" panose="02020603050405020304" pitchFamily="18" charset="0"/>
              </a:rPr>
              <a:t>hóa</a:t>
            </a:r>
            <a:r>
              <a:rPr lang="es-VE" sz="2800" b="1" dirty="0">
                <a:solidFill>
                  <a:srgbClr val="000000"/>
                </a:solidFill>
                <a:latin typeface="Times New Roman" panose="02020603050405020304" pitchFamily="18" charset="0"/>
                <a:ea typeface="Times New Roman" panose="02020603050405020304" pitchFamily="18" charset="0"/>
              </a:rPr>
              <a:t> </a:t>
            </a:r>
            <a:r>
              <a:rPr lang="es-VE" sz="2800" b="1" dirty="0" err="1">
                <a:solidFill>
                  <a:srgbClr val="000000"/>
                </a:solidFill>
                <a:latin typeface="Times New Roman" panose="02020603050405020304" pitchFamily="18" charset="0"/>
                <a:ea typeface="Times New Roman" panose="02020603050405020304" pitchFamily="18" charset="0"/>
              </a:rPr>
              <a:t>học</a:t>
            </a:r>
            <a:endParaRPr lang="en-US" sz="2800"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775970" y="3858895"/>
            <a:ext cx="11299825" cy="3014980"/>
          </a:xfrm>
          <a:prstGeom prst="rect">
            <a:avLst/>
          </a:prstGeom>
          <a:noFill/>
        </p:spPr>
        <p:txBody>
          <a:bodyPr wrap="square">
            <a:spAutoFit/>
          </a:bodyPr>
          <a:lstStyle/>
          <a:p>
            <a:pPr marL="30480" marR="30480" algn="just">
              <a:spcAft>
                <a:spcPts val="1200"/>
              </a:spcAft>
            </a:pP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Bước</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sơ</a:t>
            </a:r>
            <a:r>
              <a:rPr 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phản</a:t>
            </a:r>
            <a:r>
              <a:rPr 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ứng</a:t>
            </a:r>
            <a:r>
              <a:rPr 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srgbClr val="0000FF"/>
              </a:solidFill>
              <a:latin typeface=".VnTime" panose="020B7200000000000000"/>
              <a:ea typeface="Times New Roman" panose="02020603050405020304" pitchFamily="18" charset="0"/>
              <a:cs typeface="Times New Roman" panose="02020603050405020304" pitchFamily="18" charset="0"/>
            </a:endParaRPr>
          </a:p>
          <a:p>
            <a:pPr marL="30480" marR="30480" algn="just">
              <a:spcAft>
                <a:spcPts val="1200"/>
              </a:spcAft>
            </a:pP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Bước</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So </a:t>
            </a:r>
            <a:r>
              <a:rPr 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sánh</a:t>
            </a:r>
            <a:r>
              <a:rPr 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nhóm</a:t>
            </a:r>
            <a:r>
              <a:rPr 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tố</a:t>
            </a:r>
            <a:r>
              <a:rPr 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trước</a:t>
            </a:r>
            <a:r>
              <a:rPr 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phản</a:t>
            </a:r>
            <a:r>
              <a:rPr 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ứng</a:t>
            </a:r>
            <a:r>
              <a:rPr 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srgbClr val="0000FF"/>
              </a:solidFill>
              <a:latin typeface=".VnTime" panose="020B7200000000000000"/>
              <a:ea typeface="Times New Roman" panose="02020603050405020304" pitchFamily="18" charset="0"/>
              <a:cs typeface="Times New Roman" panose="02020603050405020304" pitchFamily="18" charset="0"/>
            </a:endParaRPr>
          </a:p>
          <a:p>
            <a:pPr marL="30480" marR="30480" algn="just">
              <a:spcAft>
                <a:spcPts val="1200"/>
              </a:spcAft>
            </a:pP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Bước</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3: </a:t>
            </a:r>
            <a:r>
              <a:rPr 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Cân</a:t>
            </a:r>
            <a:r>
              <a:rPr 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nhóm</a:t>
            </a:r>
            <a:r>
              <a:rPr 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srgbClr val="0000FF"/>
              </a:solidFill>
              <a:latin typeface=".VnTime" panose="020B7200000000000000"/>
              <a:ea typeface="Times New Roman" panose="02020603050405020304" pitchFamily="18" charset="0"/>
              <a:cs typeface="Times New Roman" panose="02020603050405020304" pitchFamily="18" charset="0"/>
            </a:endParaRPr>
          </a:p>
          <a:p>
            <a:pPr marL="30480" marR="30480" algn="just">
              <a:spcAft>
                <a:spcPts val="1200"/>
              </a:spcAft>
            </a:pPr>
            <a:r>
              <a:rPr lang="en-US" sz="3200" b="1"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Bước</a:t>
            </a:r>
            <a:r>
              <a:rPr lang="en-US"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4: </a:t>
            </a:r>
            <a:r>
              <a:rPr 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Kiểm</a:t>
            </a:r>
            <a:r>
              <a:rPr 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tra</a:t>
            </a:r>
            <a:r>
              <a:rPr 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hoá</a:t>
            </a:r>
            <a:r>
              <a:rPr 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srgbClr val="0000FF"/>
              </a:solidFill>
              <a:effectLst/>
              <a:latin typeface=".VnTime" panose="020B7200000000000000"/>
              <a:ea typeface="Times New Roman" panose="02020603050405020304" pitchFamily="18" charset="0"/>
              <a:cs typeface="Times New Roman" panose="02020603050405020304" pitchFamily="18" charset="0"/>
            </a:endParaRPr>
          </a:p>
        </p:txBody>
      </p:sp>
      <p:sp>
        <p:nvSpPr>
          <p:cNvPr id="2" name="Rectangle 1"/>
          <p:cNvSpPr/>
          <p:nvPr/>
        </p:nvSpPr>
        <p:spPr>
          <a:xfrm>
            <a:off x="527534" y="2012287"/>
            <a:ext cx="6541135" cy="657225"/>
          </a:xfrm>
          <a:prstGeom prst="rect">
            <a:avLst/>
          </a:prstGeom>
        </p:spPr>
        <p:txBody>
          <a:bodyPr wrap="none">
            <a:spAutoFit/>
          </a:bodyPr>
          <a:lstStyle/>
          <a:p>
            <a:pPr>
              <a:lnSpc>
                <a:spcPct val="115000"/>
              </a:lnSpc>
              <a:spcAft>
                <a:spcPts val="0"/>
              </a:spcAft>
              <a:tabLst>
                <a:tab pos="7015480" algn="l"/>
              </a:tabLst>
            </a:pPr>
            <a:r>
              <a:rPr lang="vi-VN" altLang="en-US" sz="32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II.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Áp</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luật</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toàn</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khối</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VnTime" panose="020B7200000000000000"/>
              <a:ea typeface="Times New Roman" panose="02020603050405020304" pitchFamily="18" charset="0"/>
              <a:cs typeface="Times New Roman" panose="02020603050405020304" pitchFamily="18" charset="0"/>
            </a:endParaRPr>
          </a:p>
        </p:txBody>
      </p:sp>
      <p:sp>
        <p:nvSpPr>
          <p:cNvPr id="41" name="Text Box 33"/>
          <p:cNvSpPr txBox="1">
            <a:spLocks noChangeArrowheads="1"/>
          </p:cNvSpPr>
          <p:nvPr/>
        </p:nvSpPr>
        <p:spPr bwMode="auto">
          <a:xfrm>
            <a:off x="1097732" y="-18672"/>
            <a:ext cx="9806829" cy="1224951"/>
          </a:xfrm>
          <a:prstGeom prst="rect">
            <a:avLst/>
          </a:prstGeom>
          <a:blipFill>
            <a:blip r:embed="rId1"/>
            <a:tile tx="0" ty="0" sx="100000" sy="100000" flip="none" algn="tl"/>
          </a:blipFill>
          <a:ln>
            <a:solidFill>
              <a:srgbClr val="C00000"/>
            </a:solidFill>
          </a:ln>
          <a:effectLst>
            <a:glow rad="139700">
              <a:schemeClr val="accent2">
                <a:satMod val="175000"/>
                <a:alpha val="40000"/>
              </a:schemeClr>
            </a:glow>
          </a:effectLst>
          <a:scene3d>
            <a:camera prst="orthographicFront"/>
            <a:lightRig rig="threePt" dir="t"/>
          </a:scene3d>
          <a:sp3d>
            <a:bevelT w="152400" h="50800" prst="softRound"/>
          </a:sp3d>
        </p:spPr>
        <p:txBody>
          <a:bodyPr wrap="square">
            <a:spAutoFit/>
          </a:bodyPr>
          <a:lstStyle>
            <a:lvl1pPr>
              <a:defRPr sz="3200" b="1">
                <a:solidFill>
                  <a:srgbClr val="333399"/>
                </a:solidFill>
                <a:latin typeface="Times New Roman" panose="02020603050405020304" pitchFamily="18" charset="0"/>
              </a:defRPr>
            </a:lvl1pPr>
            <a:lvl2pPr marL="742950" indent="-285750">
              <a:defRPr sz="3200" b="1">
                <a:solidFill>
                  <a:srgbClr val="333399"/>
                </a:solidFill>
                <a:latin typeface="Times New Roman" panose="02020603050405020304" pitchFamily="18" charset="0"/>
              </a:defRPr>
            </a:lvl2pPr>
            <a:lvl3pPr marL="1143000" indent="-228600">
              <a:defRPr sz="3200" b="1">
                <a:solidFill>
                  <a:srgbClr val="333399"/>
                </a:solidFill>
                <a:latin typeface="Times New Roman" panose="02020603050405020304" pitchFamily="18" charset="0"/>
              </a:defRPr>
            </a:lvl3pPr>
            <a:lvl4pPr marL="1600200" indent="-228600">
              <a:defRPr sz="3200" b="1">
                <a:solidFill>
                  <a:srgbClr val="333399"/>
                </a:solidFill>
                <a:latin typeface="Times New Roman" panose="02020603050405020304" pitchFamily="18" charset="0"/>
              </a:defRPr>
            </a:lvl4pPr>
            <a:lvl5pPr marL="2057400" indent="-228600">
              <a:defRPr sz="3200" b="1">
                <a:solidFill>
                  <a:srgbClr val="333399"/>
                </a:solidFill>
                <a:latin typeface="Times New Roman" panose="02020603050405020304" pitchFamily="18" charset="0"/>
              </a:defRPr>
            </a:lvl5pPr>
            <a:lvl6pPr marL="2514600" indent="-228600" eaLnBrk="0" fontAlgn="base" hangingPunct="0">
              <a:spcBef>
                <a:spcPct val="0"/>
              </a:spcBef>
              <a:spcAft>
                <a:spcPct val="0"/>
              </a:spcAft>
              <a:defRPr sz="3200" b="1">
                <a:solidFill>
                  <a:srgbClr val="333399"/>
                </a:solidFill>
                <a:latin typeface="Times New Roman" panose="02020603050405020304" pitchFamily="18" charset="0"/>
              </a:defRPr>
            </a:lvl6pPr>
            <a:lvl7pPr marL="2971800" indent="-228600" eaLnBrk="0" fontAlgn="base" hangingPunct="0">
              <a:spcBef>
                <a:spcPct val="0"/>
              </a:spcBef>
              <a:spcAft>
                <a:spcPct val="0"/>
              </a:spcAft>
              <a:defRPr sz="3200" b="1">
                <a:solidFill>
                  <a:srgbClr val="333399"/>
                </a:solidFill>
                <a:latin typeface="Times New Roman" panose="02020603050405020304" pitchFamily="18" charset="0"/>
              </a:defRPr>
            </a:lvl7pPr>
            <a:lvl8pPr marL="3429000" indent="-228600" eaLnBrk="0" fontAlgn="base" hangingPunct="0">
              <a:spcBef>
                <a:spcPct val="0"/>
              </a:spcBef>
              <a:spcAft>
                <a:spcPct val="0"/>
              </a:spcAft>
              <a:defRPr sz="3200" b="1">
                <a:solidFill>
                  <a:srgbClr val="333399"/>
                </a:solidFill>
                <a:latin typeface="Times New Roman" panose="02020603050405020304" pitchFamily="18" charset="0"/>
              </a:defRPr>
            </a:lvl8pPr>
            <a:lvl9pPr marL="3886200" indent="-228600" eaLnBrk="0" fontAlgn="base" hangingPunct="0">
              <a:spcBef>
                <a:spcPct val="0"/>
              </a:spcBef>
              <a:spcAft>
                <a:spcPct val="0"/>
              </a:spcAft>
              <a:defRPr sz="3200" b="1">
                <a:solidFill>
                  <a:srgbClr val="333399"/>
                </a:solidFill>
                <a:latin typeface="Times New Roman" panose="02020603050405020304" pitchFamily="18" charset="0"/>
              </a:defRPr>
            </a:lvl9pPr>
          </a:lstStyle>
          <a:p>
            <a:pPr marL="114300" indent="-114300" algn="ctr">
              <a:lnSpc>
                <a:spcPct val="115000"/>
              </a:lnSpc>
              <a:spcAft>
                <a:spcPts val="0"/>
              </a:spcAft>
            </a:pPr>
            <a:r>
              <a:rPr lang="en-US" dirty="0">
                <a:solidFill>
                  <a:schemeClr val="tx1"/>
                </a:solidFill>
                <a:cs typeface="Times New Roman" panose="02020603050405020304" pitchFamily="18" charset="0"/>
              </a:rPr>
              <a:t>BÀI 3 – </a:t>
            </a:r>
            <a:r>
              <a:rPr lang="pt-BR" dirty="0">
                <a:solidFill>
                  <a:srgbClr val="000000"/>
                </a:solidFill>
                <a:cs typeface="Times New Roman" panose="02020603050405020304" pitchFamily="18" charset="0"/>
              </a:rPr>
              <a:t>ĐỊNH LUẬT BẢO TOÀN KHỐI LƯỢNG</a:t>
            </a:r>
            <a:endParaRPr lang="pt-BR" dirty="0">
              <a:solidFill>
                <a:srgbClr val="000000"/>
              </a:solidFill>
              <a:cs typeface="Times New Roman" panose="02020603050405020304" pitchFamily="18" charset="0"/>
            </a:endParaRPr>
          </a:p>
          <a:p>
            <a:pPr marL="114300" indent="-114300" algn="ctr">
              <a:lnSpc>
                <a:spcPct val="115000"/>
              </a:lnSpc>
              <a:spcAft>
                <a:spcPts val="0"/>
              </a:spcAft>
            </a:pPr>
            <a:r>
              <a:rPr lang="en-US" dirty="0">
                <a:solidFill>
                  <a:schemeClr val="tx1"/>
                </a:solidFill>
                <a:ea typeface="Times New Roman" panose="02020603050405020304" pitchFamily="18" charset="0"/>
                <a:cs typeface="Times New Roman" panose="02020603050405020304" pitchFamily="18" charset="0"/>
              </a:rPr>
              <a:t>PHƯƠNG TRÌNH HÓA HỌC</a:t>
            </a:r>
            <a:endParaRPr lang="en-US" dirty="0">
              <a:solidFill>
                <a:schemeClr val="tx1"/>
              </a:solidFill>
              <a:ea typeface="Times New Roman" panose="02020603050405020304" pitchFamily="18" charset="0"/>
              <a:cs typeface="Times New Roman" panose="02020603050405020304" pitchFamily="18" charset="0"/>
            </a:endParaRPr>
          </a:p>
        </p:txBody>
      </p:sp>
      <p:sp>
        <p:nvSpPr>
          <p:cNvPr id="3" name="Rectangle 1"/>
          <p:cNvSpPr/>
          <p:nvPr/>
        </p:nvSpPr>
        <p:spPr>
          <a:xfrm>
            <a:off x="508484" y="1394432"/>
            <a:ext cx="5201285" cy="657225"/>
          </a:xfrm>
          <a:prstGeom prst="rect">
            <a:avLst/>
          </a:prstGeom>
        </p:spPr>
        <p:txBody>
          <a:bodyPr wrap="none">
            <a:spAutoFit/>
          </a:bodyPr>
          <a:p>
            <a:pPr>
              <a:lnSpc>
                <a:spcPct val="115000"/>
              </a:lnSpc>
              <a:spcAft>
                <a:spcPts val="0"/>
              </a:spcAft>
              <a:tabLst>
                <a:tab pos="7015480" algn="l"/>
              </a:tabLst>
            </a:pPr>
            <a:r>
              <a:rPr lang="vi-VN" altLang="en-US" sz="32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I. </a:t>
            </a:r>
            <a:r>
              <a:rPr lang="vi-VN" alt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ịnh</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luật</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toàn</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khối</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VnTime" panose="020B7200000000000000"/>
              <a:ea typeface="Times New Roman" panose="02020603050405020304" pitchFamily="18" charset="0"/>
              <a:cs typeface="Times New Roman" panose="02020603050405020304" pitchFamily="18" charset="0"/>
            </a:endParaRPr>
          </a:p>
        </p:txBody>
      </p:sp>
      <p:sp>
        <p:nvSpPr>
          <p:cNvPr id="4" name="Rectangle 1"/>
          <p:cNvSpPr/>
          <p:nvPr/>
        </p:nvSpPr>
        <p:spPr>
          <a:xfrm>
            <a:off x="337034" y="2599662"/>
            <a:ext cx="4272915" cy="657225"/>
          </a:xfrm>
          <a:prstGeom prst="rect">
            <a:avLst/>
          </a:prstGeom>
        </p:spPr>
        <p:txBody>
          <a:bodyPr wrap="none">
            <a:spAutoFit/>
          </a:bodyPr>
          <a:p>
            <a:pPr>
              <a:lnSpc>
                <a:spcPct val="115000"/>
              </a:lnSpc>
              <a:spcAft>
                <a:spcPts val="0"/>
              </a:spcAft>
              <a:tabLst>
                <a:tab pos="7015480" algn="l"/>
              </a:tabLst>
            </a:pPr>
            <a:r>
              <a:rPr lang="vi-VN" altLang="en-US" sz="32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III. </a:t>
            </a:r>
            <a:r>
              <a:rPr lang="vi-VN" alt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Phương trình hóa học</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VnTime" panose="020B720000000000000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childTnLst>
                                </p:cTn>
                              </p:par>
                              <p:par>
                                <p:cTn id="26" presetID="42" presetClass="entr" presetSubtype="0"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1000"/>
                                        <p:tgtEl>
                                          <p:spTgt spid="2"/>
                                        </p:tgtEl>
                                      </p:cBhvr>
                                    </p:animEffect>
                                    <p:anim calcmode="lin" valueType="num">
                                      <p:cBhvr>
                                        <p:cTn id="34" dur="1000" fill="hold"/>
                                        <p:tgtEl>
                                          <p:spTgt spid="2"/>
                                        </p:tgtEl>
                                        <p:attrNameLst>
                                          <p:attrName>ppt_x</p:attrName>
                                        </p:attrNameLst>
                                      </p:cBhvr>
                                      <p:tavLst>
                                        <p:tav tm="0">
                                          <p:val>
                                            <p:strVal val="#ppt_x"/>
                                          </p:val>
                                        </p:tav>
                                        <p:tav tm="100000">
                                          <p:val>
                                            <p:strVal val="#ppt_x"/>
                                          </p:val>
                                        </p:tav>
                                      </p:tavLst>
                                    </p:anim>
                                    <p:anim calcmode="lin" valueType="num">
                                      <p:cBhvr>
                                        <p:cTn id="35" dur="1000" fill="hold"/>
                                        <p:tgtEl>
                                          <p:spTgt spid="2"/>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2" grpId="0"/>
      <p:bldP spid="41" grpId="0" bldLvl="0" animBg="1"/>
      <p:bldP spid="3" grpId="0"/>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48146" y="1510831"/>
            <a:ext cx="8717650" cy="5262245"/>
          </a:xfrm>
          <a:prstGeom prst="rect">
            <a:avLst/>
          </a:prstGeom>
        </p:spPr>
        <p:txBody>
          <a:bodyPr wrap="square">
            <a:spAutoFit/>
          </a:bodyPr>
          <a:lstStyle/>
          <a:p>
            <a:pPr marL="30480" marR="30480" algn="just">
              <a:spcAft>
                <a:spcPts val="0"/>
              </a:spcAft>
            </a:pP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sơ</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phản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ứng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Mg + O</a:t>
            </a:r>
            <a:r>
              <a:rPr lang="en-US" sz="2800" baseline="-25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 − →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MgO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spcAft>
                <a:spcPts val="0"/>
              </a:spcAft>
            </a:pPr>
            <a:endParaRPr lang="en-US" sz="2800" dirty="0">
              <a:latin typeface=".VnTime" panose="020B7200000000000000"/>
              <a:ea typeface="Times New Roman" panose="02020603050405020304" pitchFamily="18" charset="0"/>
              <a:cs typeface="Times New Roman" panose="02020603050405020304" pitchFamily="18" charset="0"/>
            </a:endParaRPr>
          </a:p>
          <a:p>
            <a:pPr marL="30480" marR="30480" algn="just">
              <a:spcAft>
                <a:spcPts val="0"/>
              </a:spcAft>
            </a:pP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So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tố</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tham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phản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ứng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sản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VnTime" panose="020B7200000000000000"/>
              <a:ea typeface="Times New Roman" panose="02020603050405020304" pitchFamily="18" charset="0"/>
              <a:cs typeface="Times New Roman" panose="02020603050405020304" pitchFamily="18" charset="0"/>
            </a:endParaRPr>
          </a:p>
          <a:p>
            <a:pPr marL="30480" marR="30480" algn="just">
              <a:spcAft>
                <a:spcPts val="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Mg + O</a:t>
            </a:r>
            <a:r>
              <a:rPr lang="en-US" sz="2800" baseline="-25000" dirty="0">
                <a:latin typeface="Times New Roman" panose="02020603050405020304" pitchFamily="18" charset="0"/>
                <a:ea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 − − →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MgO</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VnTime" panose="020B7200000000000000"/>
              <a:ea typeface="Times New Roman" panose="02020603050405020304" pitchFamily="18" charset="0"/>
              <a:cs typeface="Times New Roman" panose="02020603050405020304" pitchFamily="18" charset="0"/>
            </a:endParaRPr>
          </a:p>
          <a:p>
            <a:pPr marL="30480" marR="30480" algn="just">
              <a:spcAft>
                <a:spcPts val="0"/>
              </a:spcAft>
            </a:pP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tử</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1        2                 1   1    </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spcAft>
                <a:spcPts val="0"/>
              </a:spcAft>
            </a:pP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Bước</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vi-VN" alt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3</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a:t>
            </a:r>
            <a:r>
              <a:rPr lang="vi-VN" alt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sym typeface="+mn-ea"/>
              </a:rPr>
              <a:t>Cân</a:t>
            </a:r>
            <a:r>
              <a:rPr lang="en-US" sz="2800" dirty="0">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sym typeface="+mn-ea"/>
              </a:rPr>
              <a:t>bằng</a:t>
            </a:r>
            <a:r>
              <a:rPr lang="en-US" sz="2800" dirty="0">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sym typeface="+mn-ea"/>
              </a:rPr>
              <a:t>số</a:t>
            </a:r>
            <a:r>
              <a:rPr lang="en-US" sz="2800" dirty="0">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sym typeface="+mn-ea"/>
              </a:rPr>
              <a:t>nguyên</a:t>
            </a:r>
            <a:r>
              <a:rPr lang="en-US" sz="2800" dirty="0">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sym typeface="+mn-ea"/>
              </a:rPr>
              <a:t>tử</a:t>
            </a:r>
            <a:endParaRPr lang="en-US" sz="2800" dirty="0" err="1">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30480" marR="30480" algn="just">
              <a:spcAft>
                <a:spcPts val="0"/>
              </a:spcAft>
            </a:pPr>
            <a:r>
              <a:rPr lang="vi-VN" alt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2</a:t>
            </a:r>
            <a:r>
              <a:rPr lang="en-US" sz="2800" dirty="0">
                <a:latin typeface="Times New Roman" panose="02020603050405020304" pitchFamily="18" charset="0"/>
                <a:ea typeface="Times New Roman" panose="02020603050405020304" pitchFamily="18" charset="0"/>
                <a:cs typeface="Times New Roman" panose="02020603050405020304" pitchFamily="18" charset="0"/>
                <a:sym typeface="+mn-ea"/>
              </a:rPr>
              <a:t>Mg + O</a:t>
            </a:r>
            <a:r>
              <a:rPr lang="en-US" sz="2800" baseline="-25000" dirty="0">
                <a:latin typeface="Times New Roman" panose="02020603050405020304" pitchFamily="18" charset="0"/>
                <a:ea typeface="Times New Roman" panose="02020603050405020304" pitchFamily="18" charset="0"/>
                <a:cs typeface="Times New Roman" panose="02020603050405020304" pitchFamily="18" charset="0"/>
                <a:sym typeface="+mn-ea"/>
              </a:rPr>
              <a:t>2</a:t>
            </a:r>
            <a:r>
              <a:rPr lang="en-US" sz="2800" dirty="0">
                <a:latin typeface="Times New Roman" panose="02020603050405020304" pitchFamily="18" charset="0"/>
                <a:ea typeface="Times New Roman" panose="02020603050405020304" pitchFamily="18" charset="0"/>
                <a:cs typeface="Times New Roman" panose="02020603050405020304" pitchFamily="18" charset="0"/>
                <a:sym typeface="+mn-ea"/>
              </a:rPr>
              <a:t> − − − → </a:t>
            </a:r>
            <a:r>
              <a:rPr lang="vi-VN" altLang="en-US" sz="2800" dirty="0">
                <a:latin typeface="Times New Roman" panose="02020603050405020304" pitchFamily="18" charset="0"/>
                <a:ea typeface="Times New Roman" panose="02020603050405020304" pitchFamily="18" charset="0"/>
                <a:cs typeface="Times New Roman" panose="02020603050405020304" pitchFamily="18" charset="0"/>
                <a:sym typeface="+mn-ea"/>
              </a:rPr>
              <a:t>2</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sym typeface="+mn-ea"/>
              </a:rPr>
              <a:t>MgO</a:t>
            </a:r>
            <a:endParaRPr lang="en-US" sz="2800" dirty="0" err="1">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30480" marR="30480" algn="just">
              <a:spcAft>
                <a:spcPts val="0"/>
              </a:spcAft>
            </a:pPr>
            <a:r>
              <a:rPr lang="vi-VN" alt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vi-VN" alt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2          2                   2</a:t>
            </a:r>
            <a:endParaRPr lang="vi-VN" alt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30480" marR="30480" algn="just">
              <a:spcAft>
                <a:spcPts val="0"/>
              </a:spcAft>
            </a:pP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Bước</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vi-VN" alt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4</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a:t>
            </a:r>
            <a:r>
              <a:rPr lang="vi-VN" alt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sym typeface="+mn-ea"/>
              </a:rPr>
              <a:t>Kiểm</a:t>
            </a:r>
            <a:r>
              <a:rPr lang="en-US" sz="2800" dirty="0">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sym typeface="+mn-ea"/>
              </a:rPr>
              <a:t>tra</a:t>
            </a:r>
            <a:r>
              <a:rPr lang="en-US" sz="2800" dirty="0">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sym typeface="+mn-ea"/>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sym typeface="+mn-ea"/>
              </a:rPr>
              <a:t>viết</a:t>
            </a:r>
            <a:r>
              <a:rPr lang="en-US" sz="2800" dirty="0">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sym typeface="+mn-ea"/>
              </a:rPr>
              <a:t>phương</a:t>
            </a:r>
            <a:r>
              <a:rPr lang="en-US" sz="2800" dirty="0">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sym typeface="+mn-ea"/>
              </a:rPr>
              <a:t>trình</a:t>
            </a:r>
            <a:r>
              <a:rPr lang="en-US" sz="2800" dirty="0">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sym typeface="+mn-ea"/>
              </a:rPr>
              <a:t>hoá</a:t>
            </a:r>
            <a:r>
              <a:rPr lang="en-US" sz="2800" dirty="0">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sym typeface="+mn-ea"/>
              </a:rPr>
              <a:t>học</a:t>
            </a:r>
            <a:r>
              <a:rPr lang="en-US" sz="2800" dirty="0">
                <a:latin typeface="Times New Roman" panose="02020603050405020304" pitchFamily="18" charset="0"/>
                <a:ea typeface="Times New Roman" panose="02020603050405020304" pitchFamily="18" charset="0"/>
                <a:cs typeface="Times New Roman" panose="02020603050405020304" pitchFamily="18" charset="0"/>
                <a:sym typeface="+mn-ea"/>
              </a:rPr>
              <a: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sym typeface="+mn-ea"/>
            </a:endParaRPr>
          </a:p>
          <a:p>
            <a:pPr marL="30480" marR="30480" algn="just">
              <a:spcAft>
                <a:spcPts val="0"/>
              </a:spcAft>
            </a:pPr>
            <a:r>
              <a:rPr lang="vi-VN" alt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                                         </a:t>
            </a:r>
            <a:r>
              <a:rPr lang="vi-VN" alt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rPr>
              <a:t>2</a:t>
            </a:r>
            <a:r>
              <a:rPr lang="en-US" sz="2800" dirty="0">
                <a:latin typeface="Times New Roman" panose="02020603050405020304" pitchFamily="18" charset="0"/>
                <a:ea typeface="Times New Roman" panose="02020603050405020304" pitchFamily="18" charset="0"/>
                <a:cs typeface="Times New Roman" panose="02020603050405020304" pitchFamily="18" charset="0"/>
                <a:sym typeface="+mn-ea"/>
              </a:rPr>
              <a:t>Mg + O</a:t>
            </a:r>
            <a:r>
              <a:rPr lang="en-US" sz="2800" baseline="-25000" dirty="0">
                <a:latin typeface="Times New Roman" panose="02020603050405020304" pitchFamily="18" charset="0"/>
                <a:ea typeface="Times New Roman" panose="02020603050405020304" pitchFamily="18" charset="0"/>
                <a:cs typeface="Times New Roman" panose="02020603050405020304" pitchFamily="18" charset="0"/>
                <a:sym typeface="+mn-ea"/>
              </a:rPr>
              <a:t>2</a:t>
            </a:r>
            <a:r>
              <a:rPr lang="en-US" sz="2800" dirty="0">
                <a:latin typeface="Times New Roman" panose="02020603050405020304" pitchFamily="18" charset="0"/>
                <a:ea typeface="Times New Roman" panose="02020603050405020304" pitchFamily="18" charset="0"/>
                <a:cs typeface="Times New Roman" panose="02020603050405020304" pitchFamily="18" charset="0"/>
                <a:sym typeface="+mn-ea"/>
              </a:rPr>
              <a:t> → </a:t>
            </a:r>
            <a:r>
              <a:rPr lang="vi-VN" altLang="en-US" sz="2800" dirty="0">
                <a:latin typeface="Times New Roman" panose="02020603050405020304" pitchFamily="18" charset="0"/>
                <a:ea typeface="Times New Roman" panose="02020603050405020304" pitchFamily="18" charset="0"/>
                <a:cs typeface="Times New Roman" panose="02020603050405020304" pitchFamily="18" charset="0"/>
                <a:sym typeface="+mn-ea"/>
              </a:rPr>
              <a:t>2</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sym typeface="+mn-ea"/>
              </a:rPr>
              <a:t>MgO</a:t>
            </a:r>
            <a:endParaRPr lang="vi-VN" alt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mn-ea"/>
            </a:endParaRPr>
          </a:p>
        </p:txBody>
      </p:sp>
      <p:sp>
        <p:nvSpPr>
          <p:cNvPr id="7" name="Rectangle 6"/>
          <p:cNvSpPr/>
          <p:nvPr/>
        </p:nvSpPr>
        <p:spPr>
          <a:xfrm>
            <a:off x="0" y="487045"/>
            <a:ext cx="11716385" cy="953135"/>
          </a:xfrm>
          <a:prstGeom prst="rect">
            <a:avLst/>
          </a:prstGeom>
          <a:solidFill>
            <a:schemeClr val="accent6">
              <a:lumMod val="20000"/>
              <a:lumOff val="80000"/>
            </a:schemeClr>
          </a:solidFill>
          <a:ln>
            <a:solidFill>
              <a:schemeClr val="accent6">
                <a:lumMod val="60000"/>
                <a:lumOff val="40000"/>
              </a:schemeClr>
            </a:solidFill>
          </a:ln>
        </p:spPr>
        <p:txBody>
          <a:bodyPr wrap="square">
            <a:spAutoFit/>
          </a:bodyPr>
          <a:lstStyle/>
          <a:p>
            <a:r>
              <a:rPr lang="vi-VN" sz="2800" b="1" dirty="0">
                <a:solidFill>
                  <a:srgbClr val="333333"/>
                </a:solidFill>
                <a:latin typeface="Times New Roman" panose="02020603050405020304" pitchFamily="18" charset="0"/>
                <a:cs typeface="Times New Roman" panose="02020603050405020304" pitchFamily="18" charset="0"/>
              </a:rPr>
              <a:t>Luyện tập 2: </a:t>
            </a:r>
            <a:r>
              <a:rPr lang="vi-VN" sz="2800" dirty="0">
                <a:solidFill>
                  <a:srgbClr val="333333"/>
                </a:solidFill>
                <a:latin typeface="Times New Roman" panose="02020603050405020304" pitchFamily="18" charset="0"/>
                <a:cs typeface="Times New Roman" panose="02020603050405020304" pitchFamily="18" charset="0"/>
              </a:rPr>
              <a:t>Lập phương trình hoá học của phản ứng magnesium (Mg) tác dụng với oxygen (O</a:t>
            </a:r>
            <a:r>
              <a:rPr lang="vi-VN" sz="2800" baseline="-25000" dirty="0">
                <a:solidFill>
                  <a:srgbClr val="333333"/>
                </a:solidFill>
                <a:latin typeface="Times New Roman" panose="02020603050405020304" pitchFamily="18" charset="0"/>
                <a:cs typeface="Times New Roman" panose="02020603050405020304" pitchFamily="18" charset="0"/>
              </a:rPr>
              <a:t>2</a:t>
            </a:r>
            <a:r>
              <a:rPr lang="vi-VN" sz="2800" dirty="0">
                <a:solidFill>
                  <a:srgbClr val="333333"/>
                </a:solidFill>
                <a:latin typeface="Times New Roman" panose="02020603050405020304" pitchFamily="18" charset="0"/>
                <a:cs typeface="Times New Roman" panose="02020603050405020304" pitchFamily="18" charset="0"/>
              </a:rPr>
              <a:t>) tạo thành magnesium oxitde (MgO)</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40470" y="2356906"/>
            <a:ext cx="9395382" cy="4154984"/>
          </a:xfrm>
          <a:prstGeom prst="rect">
            <a:avLst/>
          </a:prstGeom>
        </p:spPr>
        <p:txBody>
          <a:bodyPr wrap="square">
            <a:spAutoFit/>
          </a:bodyPr>
          <a:lstStyle/>
          <a:p>
            <a:pPr marL="30480" marR="30480" algn="just">
              <a:spcAft>
                <a:spcPts val="0"/>
              </a:spcAft>
            </a:pP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Bước</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sơ</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phản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ứng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VnTime" panose="020B7200000000000000"/>
              <a:ea typeface="Times New Roman" panose="02020603050405020304" pitchFamily="18" charset="0"/>
              <a:cs typeface="Times New Roman" panose="02020603050405020304" pitchFamily="18" charset="0"/>
            </a:endParaRPr>
          </a:p>
          <a:p>
            <a:pPr marL="30480" marR="30480" algn="just">
              <a:spcAft>
                <a:spcPts val="0"/>
              </a:spcAft>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a:t>
            </a:r>
            <a:r>
              <a:rPr lang="en-US" sz="2400" baseline="-25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a:t>
            </a:r>
            <a:r>
              <a:rPr lang="en-US" sz="2400" baseline="-25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Ca(OH)</a:t>
            </a:r>
            <a:r>
              <a:rPr lang="en-US" sz="2400" baseline="-25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 − → CaCO</a:t>
            </a:r>
            <a:r>
              <a:rPr lang="en-US" sz="2400" baseline="-25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NaOH</a:t>
            </a:r>
            <a:endParaRPr lang="en-US" sz="2400" dirty="0">
              <a:latin typeface=".VnTime" panose="020B7200000000000000"/>
              <a:ea typeface="Times New Roman" panose="02020603050405020304" pitchFamily="18" charset="0"/>
              <a:cs typeface="Times New Roman" panose="02020603050405020304" pitchFamily="18" charset="0"/>
            </a:endParaRPr>
          </a:p>
          <a:p>
            <a:pPr marL="30480" marR="30480" algn="just">
              <a:spcAft>
                <a:spcPts val="0"/>
              </a:spcAft>
            </a:pP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Bước</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So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nhóm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tố</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trước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phản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ứng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VnTime" panose="020B7200000000000000"/>
              <a:ea typeface="Times New Roman" panose="02020603050405020304" pitchFamily="18" charset="0"/>
              <a:cs typeface="Times New Roman" panose="02020603050405020304" pitchFamily="18" charset="0"/>
            </a:endParaRPr>
          </a:p>
          <a:p>
            <a:pPr marL="30480" marR="30480" algn="just">
              <a:spcAft>
                <a:spcPts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Na</a:t>
            </a:r>
            <a:r>
              <a:rPr lang="en-US" sz="2400" baseline="-25000" dirty="0">
                <a:latin typeface="Times New Roman" panose="02020603050405020304" pitchFamily="18" charset="0"/>
                <a:ea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CO</a:t>
            </a:r>
            <a:r>
              <a:rPr lang="en-US" sz="2400" baseline="-25000" dirty="0">
                <a:latin typeface="Times New Roman" panose="02020603050405020304" pitchFamily="18" charset="0"/>
                <a:ea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 Ca(OH)</a:t>
            </a:r>
            <a:r>
              <a:rPr lang="en-US" sz="2400" baseline="-25000" dirty="0">
                <a:latin typeface="Times New Roman" panose="02020603050405020304" pitchFamily="18" charset="0"/>
                <a:ea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 − − → CaCO</a:t>
            </a:r>
            <a:r>
              <a:rPr lang="en-US" sz="2400" baseline="-25000" dirty="0">
                <a:latin typeface="Times New Roman" panose="02020603050405020304" pitchFamily="18" charset="0"/>
                <a:ea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NaOH</a:t>
            </a:r>
            <a:endParaRPr lang="en-US" sz="2400" dirty="0">
              <a:latin typeface=".VnTime" panose="020B7200000000000000"/>
              <a:ea typeface="Times New Roman" panose="02020603050405020304" pitchFamily="18" charset="0"/>
              <a:cs typeface="Times New Roman" panose="02020603050405020304" pitchFamily="18" charset="0"/>
            </a:endParaRPr>
          </a:p>
          <a:p>
            <a:pPr marL="30480" marR="30480" algn="just">
              <a:spcAft>
                <a:spcPts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2     1        1        2                  1      1     1        1       </a:t>
            </a:r>
            <a:endParaRPr lang="en-US" sz="2400" dirty="0">
              <a:latin typeface=".VnTime" panose="020B7200000000000000"/>
              <a:ea typeface="Times New Roman" panose="02020603050405020304" pitchFamily="18" charset="0"/>
              <a:cs typeface="Times New Roman" panose="02020603050405020304" pitchFamily="18" charset="0"/>
            </a:endParaRPr>
          </a:p>
          <a:p>
            <a:pPr marL="30480" marR="30480" algn="just">
              <a:spcAft>
                <a:spcPts val="0"/>
              </a:spcAft>
            </a:pP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Bước</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3: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Cân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VnTime" panose="020B7200000000000000"/>
              <a:ea typeface="Times New Roman" panose="02020603050405020304" pitchFamily="18" charset="0"/>
              <a:cs typeface="Times New Roman" panose="02020603050405020304" pitchFamily="18" charset="0"/>
            </a:endParaRPr>
          </a:p>
          <a:p>
            <a:pPr marL="30480" marR="30480" algn="just">
              <a:spcAft>
                <a:spcPts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Na</a:t>
            </a:r>
            <a:r>
              <a:rPr lang="en-US" sz="2400" baseline="-25000" dirty="0">
                <a:latin typeface="Times New Roman" panose="02020603050405020304" pitchFamily="18" charset="0"/>
                <a:ea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CO</a:t>
            </a:r>
            <a:r>
              <a:rPr lang="en-US" sz="2400" baseline="-25000" dirty="0">
                <a:latin typeface="Times New Roman" panose="02020603050405020304" pitchFamily="18" charset="0"/>
                <a:ea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 Ca(OH)</a:t>
            </a:r>
            <a:r>
              <a:rPr lang="en-US" sz="2400" baseline="-25000" dirty="0">
                <a:latin typeface="Times New Roman" panose="02020603050405020304" pitchFamily="18" charset="0"/>
                <a:ea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 − − → CaCO</a:t>
            </a:r>
            <a:r>
              <a:rPr lang="en-US" sz="2400" baseline="-25000" dirty="0">
                <a:latin typeface="Times New Roman" panose="02020603050405020304" pitchFamily="18" charset="0"/>
                <a:ea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+ 2NaOH</a:t>
            </a:r>
            <a:endParaRPr lang="en-US" sz="2400" dirty="0">
              <a:latin typeface=".VnTime" panose="020B7200000000000000"/>
              <a:ea typeface="Times New Roman" panose="02020603050405020304" pitchFamily="18" charset="0"/>
              <a:cs typeface="Times New Roman" panose="02020603050405020304" pitchFamily="18" charset="0"/>
            </a:endParaRPr>
          </a:p>
          <a:p>
            <a:pPr marL="30480" marR="30480" algn="just">
              <a:spcAft>
                <a:spcPts val="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2        1        1        2             1      1         2        2       </a:t>
            </a:r>
            <a:endParaRPr lang="en-US" sz="2400" dirty="0">
              <a:latin typeface=".VnTime" panose="020B7200000000000000"/>
              <a:ea typeface="Times New Roman" panose="02020603050405020304" pitchFamily="18" charset="0"/>
              <a:cs typeface="Times New Roman" panose="02020603050405020304" pitchFamily="18" charset="0"/>
            </a:endParaRPr>
          </a:p>
          <a:p>
            <a:pPr marL="30480" marR="30480" algn="just">
              <a:spcAft>
                <a:spcPts val="0"/>
              </a:spcAft>
            </a:pP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Bước</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4: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Kiểm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hoá</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VnTime" panose="020B7200000000000000"/>
              <a:ea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ea typeface="Times New Roman" panose="02020603050405020304" pitchFamily="18" charset="0"/>
              </a:rPr>
              <a:t>                       Na</a:t>
            </a:r>
            <a:r>
              <a:rPr lang="en-US" sz="2400" baseline="-25000" dirty="0">
                <a:latin typeface="Times New Roman" panose="02020603050405020304" pitchFamily="18" charset="0"/>
                <a:ea typeface="Times New Roman" panose="02020603050405020304" pitchFamily="18" charset="0"/>
              </a:rPr>
              <a:t>2</a:t>
            </a:r>
            <a:r>
              <a:rPr lang="en-US" sz="2400" dirty="0">
                <a:latin typeface="Times New Roman" panose="02020603050405020304" pitchFamily="18" charset="0"/>
                <a:ea typeface="Times New Roman" panose="02020603050405020304" pitchFamily="18" charset="0"/>
              </a:rPr>
              <a:t>CO</a:t>
            </a:r>
            <a:r>
              <a:rPr lang="en-US" sz="2400" baseline="-25000" dirty="0">
                <a:latin typeface="Times New Roman" panose="02020603050405020304" pitchFamily="18" charset="0"/>
                <a:ea typeface="Times New Roman" panose="02020603050405020304" pitchFamily="18" charset="0"/>
              </a:rPr>
              <a:t>3</a:t>
            </a:r>
            <a:r>
              <a:rPr lang="en-US" sz="2400" dirty="0">
                <a:latin typeface="Times New Roman" panose="02020603050405020304" pitchFamily="18" charset="0"/>
                <a:ea typeface="Times New Roman" panose="02020603050405020304" pitchFamily="18" charset="0"/>
              </a:rPr>
              <a:t> + Ca(OH)</a:t>
            </a:r>
            <a:r>
              <a:rPr lang="en-US" sz="2400" baseline="-25000" dirty="0">
                <a:latin typeface="Times New Roman" panose="02020603050405020304" pitchFamily="18" charset="0"/>
                <a:ea typeface="Times New Roman" panose="02020603050405020304" pitchFamily="18" charset="0"/>
              </a:rPr>
              <a:t>2</a:t>
            </a:r>
            <a:r>
              <a:rPr lang="en-US" sz="2400" dirty="0">
                <a:latin typeface="Times New Roman" panose="02020603050405020304" pitchFamily="18" charset="0"/>
                <a:ea typeface="Times New Roman" panose="02020603050405020304" pitchFamily="18" charset="0"/>
              </a:rPr>
              <a:t> → CaCO</a:t>
            </a:r>
            <a:r>
              <a:rPr lang="en-US" sz="2400" baseline="-25000" dirty="0">
                <a:latin typeface="Times New Roman" panose="02020603050405020304" pitchFamily="18" charset="0"/>
                <a:ea typeface="Times New Roman" panose="02020603050405020304" pitchFamily="18" charset="0"/>
              </a:rPr>
              <a:t>3</a:t>
            </a:r>
            <a:r>
              <a:rPr lang="en-US" sz="2400" dirty="0">
                <a:latin typeface="Times New Roman" panose="02020603050405020304" pitchFamily="18" charset="0"/>
                <a:ea typeface="Times New Roman" panose="02020603050405020304" pitchFamily="18" charset="0"/>
              </a:rPr>
              <a:t>↓ + 2NaOH</a:t>
            </a:r>
            <a:endParaRPr lang="en-US" sz="2400" dirty="0"/>
          </a:p>
        </p:txBody>
      </p:sp>
      <p:sp>
        <p:nvSpPr>
          <p:cNvPr id="6" name="Rectangle 5"/>
          <p:cNvSpPr/>
          <p:nvPr/>
        </p:nvSpPr>
        <p:spPr>
          <a:xfrm>
            <a:off x="540469" y="427903"/>
            <a:ext cx="8924041" cy="1569660"/>
          </a:xfrm>
          <a:prstGeom prst="rect">
            <a:avLst/>
          </a:prstGeom>
          <a:solidFill>
            <a:schemeClr val="accent6">
              <a:lumMod val="20000"/>
              <a:lumOff val="80000"/>
            </a:schemeClr>
          </a:solidFill>
        </p:spPr>
        <p:txBody>
          <a:bodyPr wrap="square">
            <a:spAutoFit/>
          </a:bodyPr>
          <a:lstStyle/>
          <a:p>
            <a:r>
              <a:rPr lang="vi-VN" sz="2400" b="1" dirty="0">
                <a:solidFill>
                  <a:srgbClr val="333333"/>
                </a:solidFill>
                <a:latin typeface="Times New Roman" panose="02020603050405020304" pitchFamily="18" charset="0"/>
                <a:cs typeface="Times New Roman" panose="02020603050405020304" pitchFamily="18" charset="0"/>
              </a:rPr>
              <a:t>Luyện tập 3: </a:t>
            </a:r>
            <a:r>
              <a:rPr lang="vi-VN" sz="2400" dirty="0">
                <a:solidFill>
                  <a:srgbClr val="333333"/>
                </a:solidFill>
                <a:latin typeface="Times New Roman" panose="02020603050405020304" pitchFamily="18" charset="0"/>
                <a:cs typeface="Times New Roman" panose="02020603050405020304" pitchFamily="18" charset="0"/>
              </a:rPr>
              <a:t>Lập phương trình hoá học của phản ứng khi cho dung dịch sodium carbonate (Na</a:t>
            </a:r>
            <a:r>
              <a:rPr lang="vi-VN" sz="2400" baseline="-25000" dirty="0">
                <a:solidFill>
                  <a:srgbClr val="333333"/>
                </a:solidFill>
                <a:latin typeface="Times New Roman" panose="02020603050405020304" pitchFamily="18" charset="0"/>
                <a:cs typeface="Times New Roman" panose="02020603050405020304" pitchFamily="18" charset="0"/>
              </a:rPr>
              <a:t>2</a:t>
            </a:r>
            <a:r>
              <a:rPr lang="vi-VN" sz="2400" dirty="0">
                <a:solidFill>
                  <a:srgbClr val="333333"/>
                </a:solidFill>
                <a:latin typeface="Times New Roman" panose="02020603050405020304" pitchFamily="18" charset="0"/>
                <a:cs typeface="Times New Roman" panose="02020603050405020304" pitchFamily="18" charset="0"/>
              </a:rPr>
              <a:t>CO</a:t>
            </a:r>
            <a:r>
              <a:rPr lang="vi-VN" sz="2400" baseline="-25000" dirty="0">
                <a:solidFill>
                  <a:srgbClr val="333333"/>
                </a:solidFill>
                <a:latin typeface="Times New Roman" panose="02020603050405020304" pitchFamily="18" charset="0"/>
                <a:cs typeface="Times New Roman" panose="02020603050405020304" pitchFamily="18" charset="0"/>
              </a:rPr>
              <a:t>3</a:t>
            </a:r>
            <a:r>
              <a:rPr lang="vi-VN" sz="2400" dirty="0">
                <a:solidFill>
                  <a:srgbClr val="333333"/>
                </a:solidFill>
                <a:latin typeface="Times New Roman" panose="02020603050405020304" pitchFamily="18" charset="0"/>
                <a:cs typeface="Times New Roman" panose="02020603050405020304" pitchFamily="18" charset="0"/>
              </a:rPr>
              <a:t>) tác dụng với dung dịch calcium hydroxide (Ca(OH)</a:t>
            </a:r>
            <a:r>
              <a:rPr lang="vi-VN" sz="2400" baseline="-25000" dirty="0">
                <a:solidFill>
                  <a:srgbClr val="333333"/>
                </a:solidFill>
                <a:latin typeface="Times New Roman" panose="02020603050405020304" pitchFamily="18" charset="0"/>
                <a:cs typeface="Times New Roman" panose="02020603050405020304" pitchFamily="18" charset="0"/>
              </a:rPr>
              <a:t>2</a:t>
            </a:r>
            <a:r>
              <a:rPr lang="vi-VN" sz="2400" dirty="0">
                <a:solidFill>
                  <a:srgbClr val="333333"/>
                </a:solidFill>
                <a:latin typeface="Times New Roman" panose="02020603050405020304" pitchFamily="18" charset="0"/>
                <a:cs typeface="Times New Roman" panose="02020603050405020304" pitchFamily="18" charset="0"/>
              </a:rPr>
              <a:t>) tạo thành calcium carbonate (CaCO</a:t>
            </a:r>
            <a:r>
              <a:rPr lang="vi-VN" sz="2400" baseline="-25000" dirty="0">
                <a:solidFill>
                  <a:srgbClr val="333333"/>
                </a:solidFill>
                <a:latin typeface="Times New Roman" panose="02020603050405020304" pitchFamily="18" charset="0"/>
                <a:cs typeface="Times New Roman" panose="02020603050405020304" pitchFamily="18" charset="0"/>
              </a:rPr>
              <a:t>3</a:t>
            </a:r>
            <a:r>
              <a:rPr lang="vi-VN" sz="2400" dirty="0">
                <a:solidFill>
                  <a:srgbClr val="333333"/>
                </a:solidFill>
                <a:latin typeface="Times New Roman" panose="02020603050405020304" pitchFamily="18" charset="0"/>
                <a:cs typeface="Times New Roman" panose="02020603050405020304" pitchFamily="18" charset="0"/>
              </a:rPr>
              <a:t>) không tan (kết tủa) và sodium hydroxide (NaOH).</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1770" y="3072765"/>
            <a:ext cx="10253345" cy="643255"/>
          </a:xfrm>
          <a:prstGeom prst="rect">
            <a:avLst/>
          </a:prstGeom>
        </p:spPr>
        <p:txBody>
          <a:bodyPr wrap="square">
            <a:noAutofit/>
          </a:bodyPr>
          <a:lstStyle/>
          <a:p>
            <a:pPr marL="457200">
              <a:lnSpc>
                <a:spcPct val="115000"/>
              </a:lnSpc>
            </a:pPr>
            <a:r>
              <a:rPr lang="vi-VN" altLang="es-VE" sz="3200" b="1" dirty="0" err="1">
                <a:solidFill>
                  <a:srgbClr val="C00000"/>
                </a:solidFill>
                <a:latin typeface="Times New Roman" panose="02020603050405020304" pitchFamily="18" charset="0"/>
                <a:ea typeface="Times New Roman" panose="02020603050405020304" pitchFamily="18" charset="0"/>
              </a:rPr>
              <a:t>3</a:t>
            </a:r>
            <a:r>
              <a:rPr lang="es-VE" sz="2800" b="1" dirty="0">
                <a:solidFill>
                  <a:srgbClr val="000000"/>
                </a:solidFill>
                <a:latin typeface="Times New Roman" panose="02020603050405020304" pitchFamily="18" charset="0"/>
                <a:ea typeface="Times New Roman" panose="02020603050405020304" pitchFamily="18" charset="0"/>
              </a:rPr>
              <a:t>. Ý </a:t>
            </a:r>
            <a:r>
              <a:rPr lang="es-VE" sz="2800" b="1" dirty="0" err="1">
                <a:solidFill>
                  <a:srgbClr val="000000"/>
                </a:solidFill>
                <a:latin typeface="Times New Roman" panose="02020603050405020304" pitchFamily="18" charset="0"/>
                <a:ea typeface="Times New Roman" panose="02020603050405020304" pitchFamily="18" charset="0"/>
              </a:rPr>
              <a:t>nghĩa</a:t>
            </a:r>
            <a:r>
              <a:rPr lang="es-VE" sz="2800" b="1" dirty="0">
                <a:solidFill>
                  <a:srgbClr val="000000"/>
                </a:solidFill>
                <a:latin typeface="Times New Roman" panose="02020603050405020304" pitchFamily="18" charset="0"/>
                <a:ea typeface="Times New Roman" panose="02020603050405020304" pitchFamily="18" charset="0"/>
              </a:rPr>
              <a:t> </a:t>
            </a:r>
            <a:r>
              <a:rPr lang="es-VE" sz="2800" b="1" dirty="0" err="1">
                <a:solidFill>
                  <a:srgbClr val="000000"/>
                </a:solidFill>
                <a:latin typeface="Times New Roman" panose="02020603050405020304" pitchFamily="18" charset="0"/>
                <a:ea typeface="Times New Roman" panose="02020603050405020304" pitchFamily="18" charset="0"/>
              </a:rPr>
              <a:t>của</a:t>
            </a:r>
            <a:r>
              <a:rPr lang="es-VE" sz="2800" b="1" dirty="0">
                <a:solidFill>
                  <a:srgbClr val="000000"/>
                </a:solidFill>
                <a:latin typeface="Times New Roman" panose="02020603050405020304" pitchFamily="18" charset="0"/>
                <a:ea typeface="Times New Roman" panose="02020603050405020304" pitchFamily="18" charset="0"/>
              </a:rPr>
              <a:t> </a:t>
            </a:r>
            <a:r>
              <a:rPr lang="es-VE" sz="2800" b="1" dirty="0" err="1">
                <a:solidFill>
                  <a:srgbClr val="000000"/>
                </a:solidFill>
                <a:latin typeface="Times New Roman" panose="02020603050405020304" pitchFamily="18" charset="0"/>
                <a:ea typeface="Times New Roman" panose="02020603050405020304" pitchFamily="18" charset="0"/>
              </a:rPr>
              <a:t>phương</a:t>
            </a:r>
            <a:r>
              <a:rPr lang="es-VE" sz="2800" b="1" dirty="0">
                <a:solidFill>
                  <a:srgbClr val="000000"/>
                </a:solidFill>
                <a:latin typeface="Times New Roman" panose="02020603050405020304" pitchFamily="18" charset="0"/>
                <a:ea typeface="Times New Roman" panose="02020603050405020304" pitchFamily="18" charset="0"/>
              </a:rPr>
              <a:t> </a:t>
            </a:r>
            <a:r>
              <a:rPr lang="es-VE" sz="2800" b="1" dirty="0" err="1">
                <a:solidFill>
                  <a:srgbClr val="000000"/>
                </a:solidFill>
                <a:latin typeface="Times New Roman" panose="02020603050405020304" pitchFamily="18" charset="0"/>
                <a:ea typeface="Times New Roman" panose="02020603050405020304" pitchFamily="18" charset="0"/>
              </a:rPr>
              <a:t>trình</a:t>
            </a:r>
            <a:r>
              <a:rPr lang="es-VE" sz="2800" b="1" dirty="0">
                <a:solidFill>
                  <a:srgbClr val="000000"/>
                </a:solidFill>
                <a:latin typeface="Times New Roman" panose="02020603050405020304" pitchFamily="18" charset="0"/>
                <a:ea typeface="Times New Roman" panose="02020603050405020304" pitchFamily="18" charset="0"/>
              </a:rPr>
              <a:t> </a:t>
            </a:r>
            <a:r>
              <a:rPr lang="es-VE" sz="2800" b="1" dirty="0" err="1">
                <a:solidFill>
                  <a:srgbClr val="000000"/>
                </a:solidFill>
                <a:latin typeface="Times New Roman" panose="02020603050405020304" pitchFamily="18" charset="0"/>
                <a:ea typeface="Times New Roman" panose="02020603050405020304" pitchFamily="18" charset="0"/>
              </a:rPr>
              <a:t>hóa</a:t>
            </a:r>
            <a:r>
              <a:rPr lang="es-VE" sz="2800" b="1" dirty="0">
                <a:solidFill>
                  <a:srgbClr val="000000"/>
                </a:solidFill>
                <a:latin typeface="Times New Roman" panose="02020603050405020304" pitchFamily="18" charset="0"/>
                <a:ea typeface="Times New Roman" panose="02020603050405020304" pitchFamily="18" charset="0"/>
              </a:rPr>
              <a:t> </a:t>
            </a:r>
            <a:r>
              <a:rPr lang="es-VE" sz="2800" b="1" dirty="0" err="1">
                <a:solidFill>
                  <a:srgbClr val="000000"/>
                </a:solidFill>
                <a:latin typeface="Times New Roman" panose="02020603050405020304" pitchFamily="18" charset="0"/>
                <a:ea typeface="Times New Roman" panose="02020603050405020304" pitchFamily="18" charset="0"/>
              </a:rPr>
              <a:t>học</a:t>
            </a:r>
            <a:endParaRPr lang="es-VE" sz="2800" b="1" dirty="0">
              <a:solidFill>
                <a:srgbClr val="000000"/>
              </a:solidFill>
              <a:latin typeface="Times New Roman" panose="02020603050405020304" pitchFamily="18" charset="0"/>
              <a:ea typeface="Times New Roman" panose="02020603050405020304" pitchFamily="18" charset="0"/>
            </a:endParaRPr>
          </a:p>
          <a:p>
            <a:pPr lvl="0">
              <a:lnSpc>
                <a:spcPct val="115000"/>
              </a:lnSpc>
            </a:pPr>
            <a:endParaRPr lang="en-US" sz="2800" dirty="0">
              <a:latin typeface="Times New Roman" panose="02020603050405020304" pitchFamily="18" charset="0"/>
              <a:ea typeface="Times New Roman" panose="02020603050405020304" pitchFamily="18" charset="0"/>
            </a:endParaRPr>
          </a:p>
        </p:txBody>
      </p:sp>
      <p:graphicFrame>
        <p:nvGraphicFramePr>
          <p:cNvPr id="5" name="Table 4"/>
          <p:cNvGraphicFramePr>
            <a:graphicFrameLocks noGrp="1"/>
          </p:cNvGraphicFramePr>
          <p:nvPr/>
        </p:nvGraphicFramePr>
        <p:xfrm>
          <a:off x="574509" y="4283941"/>
          <a:ext cx="9487555" cy="2286000"/>
        </p:xfrm>
        <a:graphic>
          <a:graphicData uri="http://schemas.openxmlformats.org/drawingml/2006/table">
            <a:tbl>
              <a:tblPr firstRow="1" bandRow="1">
                <a:tableStyleId>{5C22544A-7EE6-4342-B048-85BDC9FD1C3A}</a:tableStyleId>
              </a:tblPr>
              <a:tblGrid>
                <a:gridCol w="9487555"/>
              </a:tblGrid>
              <a:tr h="370840">
                <a:tc>
                  <a:txBody>
                    <a:bodyPr/>
                    <a:lstStyle/>
                    <a:p>
                      <a:r>
                        <a:rPr lang="en-US" sz="2400" b="1" kern="1200" dirty="0">
                          <a:solidFill>
                            <a:schemeClr val="tx1"/>
                          </a:solidFill>
                          <a:effectLst/>
                          <a:latin typeface="Times New Roman" panose="02020603050405020304" pitchFamily="18" charset="0"/>
                          <a:ea typeface="+mn-ea"/>
                          <a:cs typeface="Times New Roman" panose="02020603050405020304" pitchFamily="18" charset="0"/>
                        </a:rPr>
                        <a:t>                                         PHIẾU HỌC TẬP 4</a:t>
                      </a:r>
                      <a:endParaRPr lang="en-US" sz="2400" b="1"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24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b="1" kern="1200" dirty="0" err="1">
                          <a:solidFill>
                            <a:schemeClr val="tx1"/>
                          </a:solidFill>
                          <a:effectLst/>
                          <a:latin typeface="Times New Roman" panose="02020603050405020304" pitchFamily="18" charset="0"/>
                          <a:ea typeface="+mn-ea"/>
                          <a:cs typeface="Times New Roman" panose="02020603050405020304" pitchFamily="18" charset="0"/>
                        </a:rPr>
                        <a:t>Xét</a:t>
                      </a:r>
                      <a:r>
                        <a:rPr lang="en-US" sz="24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b="1" kern="1200" dirty="0" err="1">
                          <a:solidFill>
                            <a:schemeClr val="tx1"/>
                          </a:solidFill>
                          <a:effectLst/>
                          <a:latin typeface="Times New Roman" panose="02020603050405020304" pitchFamily="18" charset="0"/>
                          <a:ea typeface="+mn-ea"/>
                          <a:cs typeface="Times New Roman" panose="02020603050405020304" pitchFamily="18" charset="0"/>
                        </a:rPr>
                        <a:t>phương</a:t>
                      </a:r>
                      <a:r>
                        <a:rPr lang="en-US" sz="24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b="1" kern="1200" dirty="0" err="1">
                          <a:solidFill>
                            <a:schemeClr val="tx1"/>
                          </a:solidFill>
                          <a:effectLst/>
                          <a:latin typeface="Times New Roman" panose="02020603050405020304" pitchFamily="18" charset="0"/>
                          <a:ea typeface="+mn-ea"/>
                          <a:cs typeface="Times New Roman" panose="02020603050405020304" pitchFamily="18" charset="0"/>
                        </a:rPr>
                        <a:t>trình</a:t>
                      </a:r>
                      <a:r>
                        <a:rPr lang="en-US" sz="24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b="1" kern="1200" dirty="0" err="1">
                          <a:solidFill>
                            <a:schemeClr val="tx1"/>
                          </a:solidFill>
                          <a:effectLst/>
                          <a:latin typeface="Times New Roman" panose="02020603050405020304" pitchFamily="18" charset="0"/>
                          <a:ea typeface="+mn-ea"/>
                          <a:cs typeface="Times New Roman" panose="02020603050405020304" pitchFamily="18" charset="0"/>
                        </a:rPr>
                        <a:t>hóa</a:t>
                      </a:r>
                      <a:r>
                        <a:rPr lang="en-US" sz="24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b="1" kern="1200" dirty="0" err="1">
                          <a:solidFill>
                            <a:schemeClr val="tx1"/>
                          </a:solidFill>
                          <a:effectLst/>
                          <a:latin typeface="Times New Roman" panose="02020603050405020304" pitchFamily="18" charset="0"/>
                          <a:ea typeface="+mn-ea"/>
                          <a:cs typeface="Times New Roman" panose="02020603050405020304" pitchFamily="18" charset="0"/>
                        </a:rPr>
                        <a:t>học</a:t>
                      </a:r>
                      <a:endParaRPr lang="en-US" sz="2400" b="1"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2400" b="1" kern="1200" dirty="0">
                          <a:solidFill>
                            <a:schemeClr val="tx1"/>
                          </a:solidFill>
                          <a:effectLst/>
                          <a:latin typeface="Times New Roman" panose="02020603050405020304" pitchFamily="18" charset="0"/>
                          <a:ea typeface="+mn-ea"/>
                          <a:cs typeface="Times New Roman" panose="02020603050405020304" pitchFamily="18" charset="0"/>
                        </a:rPr>
                        <a:t>                                      2 H</a:t>
                      </a:r>
                      <a:r>
                        <a:rPr lang="en-US" sz="2400" b="1" kern="1200" baseline="-25000" dirty="0">
                          <a:solidFill>
                            <a:schemeClr val="tx1"/>
                          </a:solidFill>
                          <a:effectLst/>
                          <a:latin typeface="Times New Roman" panose="02020603050405020304" pitchFamily="18" charset="0"/>
                          <a:ea typeface="+mn-ea"/>
                          <a:cs typeface="Times New Roman" panose="02020603050405020304" pitchFamily="18" charset="0"/>
                        </a:rPr>
                        <a:t>2</a:t>
                      </a:r>
                      <a:r>
                        <a:rPr lang="en-US" sz="2400" b="1" kern="1200" dirty="0">
                          <a:solidFill>
                            <a:schemeClr val="tx1"/>
                          </a:solidFill>
                          <a:effectLst/>
                          <a:latin typeface="Times New Roman" panose="02020603050405020304" pitchFamily="18" charset="0"/>
                          <a:ea typeface="+mn-ea"/>
                          <a:cs typeface="Times New Roman" panose="02020603050405020304" pitchFamily="18" charset="0"/>
                        </a:rPr>
                        <a:t>    +       O</a:t>
                      </a:r>
                      <a:r>
                        <a:rPr lang="en-US" sz="2400" b="1" kern="1200" baseline="-25000" dirty="0">
                          <a:solidFill>
                            <a:schemeClr val="tx1"/>
                          </a:solidFill>
                          <a:effectLst/>
                          <a:latin typeface="Times New Roman" panose="02020603050405020304" pitchFamily="18" charset="0"/>
                          <a:ea typeface="+mn-ea"/>
                          <a:cs typeface="Times New Roman" panose="02020603050405020304" pitchFamily="18" charset="0"/>
                        </a:rPr>
                        <a:t>2 </a:t>
                      </a:r>
                      <a:r>
                        <a:rPr lang="en-US" sz="24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b="1" kern="1200" dirty="0">
                          <a:solidFill>
                            <a:schemeClr val="tx1"/>
                          </a:solidFill>
                          <a:effectLst/>
                          <a:latin typeface="Times New Roman" panose="02020603050405020304" pitchFamily="18" charset="0"/>
                          <a:ea typeface="+mn-ea"/>
                          <a:cs typeface="Times New Roman" panose="02020603050405020304" pitchFamily="18" charset="0"/>
                          <a:sym typeface="Wingdings" panose="05000000000000000000" pitchFamily="2" charset="2"/>
                        </a:rPr>
                        <a:t></a:t>
                      </a:r>
                      <a:r>
                        <a:rPr lang="en-US" sz="2400" b="1" kern="1200" dirty="0">
                          <a:solidFill>
                            <a:schemeClr val="tx1"/>
                          </a:solidFill>
                          <a:effectLst/>
                          <a:latin typeface="Times New Roman" panose="02020603050405020304" pitchFamily="18" charset="0"/>
                          <a:ea typeface="+mn-ea"/>
                          <a:cs typeface="Times New Roman" panose="02020603050405020304" pitchFamily="18" charset="0"/>
                        </a:rPr>
                        <a:t>    2H</a:t>
                      </a:r>
                      <a:r>
                        <a:rPr lang="en-US" sz="2400" b="1" kern="1200" baseline="-25000" dirty="0">
                          <a:solidFill>
                            <a:schemeClr val="tx1"/>
                          </a:solidFill>
                          <a:effectLst/>
                          <a:latin typeface="Times New Roman" panose="02020603050405020304" pitchFamily="18" charset="0"/>
                          <a:ea typeface="+mn-ea"/>
                          <a:cs typeface="Times New Roman" panose="02020603050405020304" pitchFamily="18" charset="0"/>
                        </a:rPr>
                        <a:t>2</a:t>
                      </a:r>
                      <a:r>
                        <a:rPr lang="en-US" sz="2400" b="1" kern="1200" dirty="0">
                          <a:solidFill>
                            <a:schemeClr val="tx1"/>
                          </a:solidFill>
                          <a:effectLst/>
                          <a:latin typeface="Times New Roman" panose="02020603050405020304" pitchFamily="18" charset="0"/>
                          <a:ea typeface="+mn-ea"/>
                          <a:cs typeface="Times New Roman" panose="02020603050405020304" pitchFamily="18" charset="0"/>
                        </a:rPr>
                        <a:t>O</a:t>
                      </a:r>
                      <a:endParaRPr lang="en-US" sz="2400" b="1"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2400" b="1" kern="1200" dirty="0" err="1">
                          <a:solidFill>
                            <a:schemeClr val="tx1"/>
                          </a:solidFill>
                          <a:effectLst/>
                          <a:latin typeface="Times New Roman" panose="02020603050405020304" pitchFamily="18" charset="0"/>
                          <a:ea typeface="+mn-ea"/>
                          <a:cs typeface="Times New Roman" panose="02020603050405020304" pitchFamily="18" charset="0"/>
                        </a:rPr>
                        <a:t>Hãy</a:t>
                      </a:r>
                      <a:r>
                        <a:rPr lang="en-US" sz="24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b="1" kern="1200" dirty="0" err="1">
                          <a:solidFill>
                            <a:schemeClr val="tx1"/>
                          </a:solidFill>
                          <a:effectLst/>
                          <a:latin typeface="Times New Roman" panose="02020603050405020304" pitchFamily="18" charset="0"/>
                          <a:ea typeface="+mn-ea"/>
                          <a:cs typeface="Times New Roman" panose="02020603050405020304" pitchFamily="18" charset="0"/>
                        </a:rPr>
                        <a:t>cho</a:t>
                      </a:r>
                      <a:r>
                        <a:rPr lang="en-US" sz="24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b="1" kern="1200" dirty="0" err="1">
                          <a:solidFill>
                            <a:schemeClr val="tx1"/>
                          </a:solidFill>
                          <a:effectLst/>
                          <a:latin typeface="Times New Roman" panose="02020603050405020304" pitchFamily="18" charset="0"/>
                          <a:ea typeface="+mn-ea"/>
                          <a:cs typeface="Times New Roman" panose="02020603050405020304" pitchFamily="18" charset="0"/>
                        </a:rPr>
                        <a:t>biết</a:t>
                      </a:r>
                      <a:endParaRPr lang="en-US" sz="2400" b="1"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2400" b="1" kern="1200" dirty="0">
                          <a:solidFill>
                            <a:schemeClr val="tx1"/>
                          </a:solidFill>
                          <a:effectLst/>
                          <a:latin typeface="Times New Roman" panose="02020603050405020304" pitchFamily="18" charset="0"/>
                          <a:ea typeface="+mn-ea"/>
                          <a:cs typeface="Times New Roman" panose="02020603050405020304" pitchFamily="18" charset="0"/>
                        </a:rPr>
                        <a:t>1, </a:t>
                      </a:r>
                      <a:r>
                        <a:rPr lang="en-US" sz="2400" b="1" kern="1200" dirty="0" err="1">
                          <a:solidFill>
                            <a:schemeClr val="tx1"/>
                          </a:solidFill>
                          <a:effectLst/>
                          <a:latin typeface="Times New Roman" panose="02020603050405020304" pitchFamily="18" charset="0"/>
                          <a:ea typeface="+mn-ea"/>
                          <a:cs typeface="Times New Roman" panose="02020603050405020304" pitchFamily="18" charset="0"/>
                        </a:rPr>
                        <a:t>Các</a:t>
                      </a:r>
                      <a:r>
                        <a:rPr lang="en-US" sz="24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b="1" kern="1200" dirty="0" err="1">
                          <a:solidFill>
                            <a:schemeClr val="tx1"/>
                          </a:solidFill>
                          <a:effectLst/>
                          <a:latin typeface="Times New Roman" panose="02020603050405020304" pitchFamily="18" charset="0"/>
                          <a:ea typeface="+mn-ea"/>
                          <a:cs typeface="Times New Roman" panose="02020603050405020304" pitchFamily="18" charset="0"/>
                        </a:rPr>
                        <a:t>chất</a:t>
                      </a:r>
                      <a:r>
                        <a:rPr lang="en-US" sz="24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b="1" kern="1200" dirty="0" err="1">
                          <a:solidFill>
                            <a:schemeClr val="tx1"/>
                          </a:solidFill>
                          <a:effectLst/>
                          <a:latin typeface="Times New Roman" panose="02020603050405020304" pitchFamily="18" charset="0"/>
                          <a:ea typeface="+mn-ea"/>
                          <a:cs typeface="Times New Roman" panose="02020603050405020304" pitchFamily="18" charset="0"/>
                        </a:rPr>
                        <a:t>phản</a:t>
                      </a:r>
                      <a:r>
                        <a:rPr lang="en-US" sz="24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b="1" kern="1200" dirty="0" err="1">
                          <a:solidFill>
                            <a:schemeClr val="tx1"/>
                          </a:solidFill>
                          <a:effectLst/>
                          <a:latin typeface="Times New Roman" panose="02020603050405020304" pitchFamily="18" charset="0"/>
                          <a:ea typeface="+mn-ea"/>
                          <a:cs typeface="Times New Roman" panose="02020603050405020304" pitchFamily="18" charset="0"/>
                        </a:rPr>
                        <a:t>ứng</a:t>
                      </a:r>
                      <a:r>
                        <a:rPr lang="en-US" sz="24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b="1" kern="1200" dirty="0" err="1">
                          <a:solidFill>
                            <a:schemeClr val="tx1"/>
                          </a:solidFill>
                          <a:effectLst/>
                          <a:latin typeface="Times New Roman" panose="02020603050405020304" pitchFamily="18" charset="0"/>
                          <a:ea typeface="+mn-ea"/>
                          <a:cs typeface="Times New Roman" panose="02020603050405020304" pitchFamily="18" charset="0"/>
                        </a:rPr>
                        <a:t>và</a:t>
                      </a:r>
                      <a:r>
                        <a:rPr lang="en-US" sz="24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b="1" kern="1200" dirty="0" err="1">
                          <a:solidFill>
                            <a:schemeClr val="tx1"/>
                          </a:solidFill>
                          <a:effectLst/>
                          <a:latin typeface="Times New Roman" panose="02020603050405020304" pitchFamily="18" charset="0"/>
                          <a:ea typeface="+mn-ea"/>
                          <a:cs typeface="Times New Roman" panose="02020603050405020304" pitchFamily="18" charset="0"/>
                        </a:rPr>
                        <a:t>các</a:t>
                      </a:r>
                      <a:r>
                        <a:rPr lang="en-US" sz="24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b="1" kern="1200" dirty="0" err="1">
                          <a:solidFill>
                            <a:schemeClr val="tx1"/>
                          </a:solidFill>
                          <a:effectLst/>
                          <a:latin typeface="Times New Roman" panose="02020603050405020304" pitchFamily="18" charset="0"/>
                          <a:ea typeface="+mn-ea"/>
                          <a:cs typeface="Times New Roman" panose="02020603050405020304" pitchFamily="18" charset="0"/>
                        </a:rPr>
                        <a:t>chất</a:t>
                      </a:r>
                      <a:r>
                        <a:rPr lang="en-US" sz="24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b="1" kern="1200" dirty="0" err="1">
                          <a:solidFill>
                            <a:schemeClr val="tx1"/>
                          </a:solidFill>
                          <a:effectLst/>
                          <a:latin typeface="Times New Roman" panose="02020603050405020304" pitchFamily="18" charset="0"/>
                          <a:ea typeface="+mn-ea"/>
                          <a:cs typeface="Times New Roman" panose="02020603050405020304" pitchFamily="18" charset="0"/>
                        </a:rPr>
                        <a:t>sản</a:t>
                      </a:r>
                      <a:r>
                        <a:rPr lang="en-US" sz="24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b="1" kern="1200" dirty="0" err="1">
                          <a:solidFill>
                            <a:schemeClr val="tx1"/>
                          </a:solidFill>
                          <a:effectLst/>
                          <a:latin typeface="Times New Roman" panose="02020603050405020304" pitchFamily="18" charset="0"/>
                          <a:ea typeface="+mn-ea"/>
                          <a:cs typeface="Times New Roman" panose="02020603050405020304" pitchFamily="18" charset="0"/>
                        </a:rPr>
                        <a:t>phẩm</a:t>
                      </a:r>
                      <a:r>
                        <a:rPr lang="en-US" sz="2400" b="1" kern="1200" dirty="0">
                          <a:solidFill>
                            <a:schemeClr val="tx1"/>
                          </a:solidFill>
                          <a:effectLst/>
                          <a:latin typeface="Times New Roman" panose="02020603050405020304" pitchFamily="18" charset="0"/>
                          <a:ea typeface="+mn-ea"/>
                          <a:cs typeface="Times New Roman" panose="02020603050405020304" pitchFamily="18" charset="0"/>
                        </a:rPr>
                        <a:t>?</a:t>
                      </a:r>
                      <a:endParaRPr lang="en-US" sz="2400" b="1"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2400" b="1" kern="1200" dirty="0">
                          <a:solidFill>
                            <a:schemeClr val="tx1"/>
                          </a:solidFill>
                          <a:effectLst/>
                          <a:latin typeface="Times New Roman" panose="02020603050405020304" pitchFamily="18" charset="0"/>
                          <a:ea typeface="+mn-ea"/>
                          <a:cs typeface="Times New Roman" panose="02020603050405020304" pitchFamily="18" charset="0"/>
                        </a:rPr>
                        <a:t>2, </a:t>
                      </a:r>
                      <a:r>
                        <a:rPr lang="en-US" sz="2400" b="1" kern="1200" dirty="0" err="1">
                          <a:solidFill>
                            <a:schemeClr val="tx1"/>
                          </a:solidFill>
                          <a:effectLst/>
                          <a:latin typeface="Times New Roman" panose="02020603050405020304" pitchFamily="18" charset="0"/>
                          <a:ea typeface="+mn-ea"/>
                          <a:cs typeface="Times New Roman" panose="02020603050405020304" pitchFamily="18" charset="0"/>
                        </a:rPr>
                        <a:t>Tỉ</a:t>
                      </a:r>
                      <a:r>
                        <a:rPr lang="en-US" sz="24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b="1" kern="1200" dirty="0" err="1">
                          <a:solidFill>
                            <a:schemeClr val="tx1"/>
                          </a:solidFill>
                          <a:effectLst/>
                          <a:latin typeface="Times New Roman" panose="02020603050405020304" pitchFamily="18" charset="0"/>
                          <a:ea typeface="+mn-ea"/>
                          <a:cs typeface="Times New Roman" panose="02020603050405020304" pitchFamily="18" charset="0"/>
                        </a:rPr>
                        <a:t>lệ</a:t>
                      </a:r>
                      <a:r>
                        <a:rPr lang="en-US" sz="24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b="1" kern="1200" dirty="0" err="1">
                          <a:solidFill>
                            <a:schemeClr val="tx1"/>
                          </a:solidFill>
                          <a:effectLst/>
                          <a:latin typeface="Times New Roman" panose="02020603050405020304" pitchFamily="18" charset="0"/>
                          <a:ea typeface="+mn-ea"/>
                          <a:cs typeface="Times New Roman" panose="02020603050405020304" pitchFamily="18" charset="0"/>
                        </a:rPr>
                        <a:t>về</a:t>
                      </a:r>
                      <a:r>
                        <a:rPr lang="en-US" sz="24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b="1" kern="1200" dirty="0" err="1">
                          <a:solidFill>
                            <a:schemeClr val="tx1"/>
                          </a:solidFill>
                          <a:effectLst/>
                          <a:latin typeface="Times New Roman" panose="02020603050405020304" pitchFamily="18" charset="0"/>
                          <a:ea typeface="+mn-ea"/>
                          <a:cs typeface="Times New Roman" panose="02020603050405020304" pitchFamily="18" charset="0"/>
                        </a:rPr>
                        <a:t>số</a:t>
                      </a:r>
                      <a:r>
                        <a:rPr lang="en-US" sz="24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b="1" kern="1200" dirty="0" err="1">
                          <a:solidFill>
                            <a:schemeClr val="tx1"/>
                          </a:solidFill>
                          <a:effectLst/>
                          <a:latin typeface="Times New Roman" panose="02020603050405020304" pitchFamily="18" charset="0"/>
                          <a:ea typeface="+mn-ea"/>
                          <a:cs typeface="Times New Roman" panose="02020603050405020304" pitchFamily="18" charset="0"/>
                        </a:rPr>
                        <a:t>nguyên</a:t>
                      </a:r>
                      <a:r>
                        <a:rPr lang="en-US" sz="24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b="1" kern="1200" dirty="0" err="1">
                          <a:solidFill>
                            <a:schemeClr val="tx1"/>
                          </a:solidFill>
                          <a:effectLst/>
                          <a:latin typeface="Times New Roman" panose="02020603050405020304" pitchFamily="18" charset="0"/>
                          <a:ea typeface="+mn-ea"/>
                          <a:cs typeface="Times New Roman" panose="02020603050405020304" pitchFamily="18" charset="0"/>
                        </a:rPr>
                        <a:t>tử</a:t>
                      </a:r>
                      <a:r>
                        <a:rPr lang="en-US" sz="24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b="1" kern="1200" dirty="0" err="1">
                          <a:solidFill>
                            <a:schemeClr val="tx1"/>
                          </a:solidFill>
                          <a:effectLst/>
                          <a:latin typeface="Times New Roman" panose="02020603050405020304" pitchFamily="18" charset="0"/>
                          <a:ea typeface="+mn-ea"/>
                          <a:cs typeface="Times New Roman" panose="02020603050405020304" pitchFamily="18" charset="0"/>
                        </a:rPr>
                        <a:t>và</a:t>
                      </a:r>
                      <a:r>
                        <a:rPr lang="en-US" sz="24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b="1" kern="1200" dirty="0" err="1">
                          <a:solidFill>
                            <a:schemeClr val="tx1"/>
                          </a:solidFill>
                          <a:effectLst/>
                          <a:latin typeface="Times New Roman" panose="02020603050405020304" pitchFamily="18" charset="0"/>
                          <a:ea typeface="+mn-ea"/>
                          <a:cs typeface="Times New Roman" panose="02020603050405020304" pitchFamily="18" charset="0"/>
                        </a:rPr>
                        <a:t>phân</a:t>
                      </a:r>
                      <a:r>
                        <a:rPr lang="en-US" sz="24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b="1" kern="1200" dirty="0" err="1">
                          <a:solidFill>
                            <a:schemeClr val="tx1"/>
                          </a:solidFill>
                          <a:effectLst/>
                          <a:latin typeface="Times New Roman" panose="02020603050405020304" pitchFamily="18" charset="0"/>
                          <a:ea typeface="+mn-ea"/>
                          <a:cs typeface="Times New Roman" panose="02020603050405020304" pitchFamily="18" charset="0"/>
                        </a:rPr>
                        <a:t>tử</a:t>
                      </a:r>
                      <a:r>
                        <a:rPr lang="en-US" sz="24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b="1" kern="1200" dirty="0" err="1">
                          <a:solidFill>
                            <a:schemeClr val="tx1"/>
                          </a:solidFill>
                          <a:effectLst/>
                          <a:latin typeface="Times New Roman" panose="02020603050405020304" pitchFamily="18" charset="0"/>
                          <a:ea typeface="+mn-ea"/>
                          <a:cs typeface="Times New Roman" panose="02020603050405020304" pitchFamily="18" charset="0"/>
                        </a:rPr>
                        <a:t>giữa</a:t>
                      </a:r>
                      <a:r>
                        <a:rPr lang="en-US" sz="24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b="1" kern="1200" dirty="0" err="1">
                          <a:solidFill>
                            <a:schemeClr val="tx1"/>
                          </a:solidFill>
                          <a:effectLst/>
                          <a:latin typeface="Times New Roman" panose="02020603050405020304" pitchFamily="18" charset="0"/>
                          <a:ea typeface="+mn-ea"/>
                          <a:cs typeface="Times New Roman" panose="02020603050405020304" pitchFamily="18" charset="0"/>
                        </a:rPr>
                        <a:t>các</a:t>
                      </a:r>
                      <a:r>
                        <a:rPr lang="en-US" sz="24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b="1" kern="1200" dirty="0" err="1">
                          <a:solidFill>
                            <a:schemeClr val="tx1"/>
                          </a:solidFill>
                          <a:effectLst/>
                          <a:latin typeface="Times New Roman" panose="02020603050405020304" pitchFamily="18" charset="0"/>
                          <a:ea typeface="+mn-ea"/>
                          <a:cs typeface="Times New Roman" panose="02020603050405020304" pitchFamily="18" charset="0"/>
                        </a:rPr>
                        <a:t>chất</a:t>
                      </a:r>
                      <a:r>
                        <a:rPr lang="en-US" sz="24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b="1" kern="1200" dirty="0" err="1">
                          <a:solidFill>
                            <a:schemeClr val="tx1"/>
                          </a:solidFill>
                          <a:effectLst/>
                          <a:latin typeface="Times New Roman" panose="02020603050405020304" pitchFamily="18" charset="0"/>
                          <a:ea typeface="+mn-ea"/>
                          <a:cs typeface="Times New Roman" panose="02020603050405020304" pitchFamily="18" charset="0"/>
                        </a:rPr>
                        <a:t>trong</a:t>
                      </a:r>
                      <a:r>
                        <a:rPr lang="en-US" sz="24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b="1" kern="1200" dirty="0" err="1">
                          <a:solidFill>
                            <a:schemeClr val="tx1"/>
                          </a:solidFill>
                          <a:effectLst/>
                          <a:latin typeface="Times New Roman" panose="02020603050405020304" pitchFamily="18" charset="0"/>
                          <a:ea typeface="+mn-ea"/>
                          <a:cs typeface="Times New Roman" panose="02020603050405020304" pitchFamily="18" charset="0"/>
                        </a:rPr>
                        <a:t>phản</a:t>
                      </a:r>
                      <a:r>
                        <a:rPr lang="en-US" sz="24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b="1" kern="1200" dirty="0" err="1">
                          <a:solidFill>
                            <a:schemeClr val="tx1"/>
                          </a:solidFill>
                          <a:effectLst/>
                          <a:latin typeface="Times New Roman" panose="02020603050405020304" pitchFamily="18" charset="0"/>
                          <a:ea typeface="+mn-ea"/>
                          <a:cs typeface="Times New Roman" panose="02020603050405020304" pitchFamily="18" charset="0"/>
                        </a:rPr>
                        <a:t>ứng</a:t>
                      </a:r>
                      <a:r>
                        <a:rPr lang="en-US" sz="2400" b="1" kern="1200" dirty="0">
                          <a:solidFill>
                            <a:schemeClr val="tx1"/>
                          </a:solidFill>
                          <a:effectLst/>
                          <a:latin typeface="Times New Roman" panose="02020603050405020304" pitchFamily="18" charset="0"/>
                          <a:ea typeface="+mn-ea"/>
                          <a:cs typeface="Times New Roman" panose="02020603050405020304" pitchFamily="18" charset="0"/>
                        </a:rPr>
                        <a:t>.</a:t>
                      </a:r>
                      <a:endParaRPr lang="en-US" sz="2400"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r>
            </a:tbl>
          </a:graphicData>
        </a:graphic>
      </p:graphicFrame>
      <p:pic>
        <p:nvPicPr>
          <p:cNvPr id="10242" name="Picture 2" descr="5000 Hình Nền Hóa Học Chất Như Nước Cất - Có 1-0-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9227127" y="2410691"/>
            <a:ext cx="2964873" cy="444730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37185" y="2012315"/>
            <a:ext cx="6731635" cy="657225"/>
          </a:xfrm>
          <a:prstGeom prst="rect">
            <a:avLst/>
          </a:prstGeom>
        </p:spPr>
        <p:txBody>
          <a:bodyPr wrap="square">
            <a:spAutoFit/>
          </a:bodyPr>
          <a:lstStyle/>
          <a:p>
            <a:pPr>
              <a:lnSpc>
                <a:spcPct val="115000"/>
              </a:lnSpc>
              <a:spcAft>
                <a:spcPts val="0"/>
              </a:spcAft>
              <a:tabLst>
                <a:tab pos="7015480" algn="l"/>
              </a:tabLst>
            </a:pPr>
            <a:r>
              <a:rPr lang="vi-VN" altLang="en-US" sz="32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II.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Áp</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luật</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toàn</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khối</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VnTime" panose="020B7200000000000000"/>
              <a:ea typeface="Times New Roman" panose="02020603050405020304" pitchFamily="18" charset="0"/>
              <a:cs typeface="Times New Roman" panose="02020603050405020304" pitchFamily="18" charset="0"/>
            </a:endParaRPr>
          </a:p>
        </p:txBody>
      </p:sp>
      <p:sp>
        <p:nvSpPr>
          <p:cNvPr id="41" name="Text Box 33"/>
          <p:cNvSpPr txBox="1">
            <a:spLocks noChangeArrowheads="1"/>
          </p:cNvSpPr>
          <p:nvPr/>
        </p:nvSpPr>
        <p:spPr bwMode="auto">
          <a:xfrm>
            <a:off x="1097732" y="-18672"/>
            <a:ext cx="9806829" cy="1224951"/>
          </a:xfrm>
          <a:prstGeom prst="rect">
            <a:avLst/>
          </a:prstGeom>
          <a:blipFill>
            <a:blip r:embed="rId2"/>
            <a:tile tx="0" ty="0" sx="100000" sy="100000" flip="none" algn="tl"/>
          </a:blipFill>
          <a:ln>
            <a:solidFill>
              <a:srgbClr val="C00000"/>
            </a:solidFill>
          </a:ln>
          <a:effectLst>
            <a:glow rad="139700">
              <a:schemeClr val="accent2">
                <a:satMod val="175000"/>
                <a:alpha val="40000"/>
              </a:schemeClr>
            </a:glow>
          </a:effectLst>
          <a:scene3d>
            <a:camera prst="orthographicFront"/>
            <a:lightRig rig="threePt" dir="t"/>
          </a:scene3d>
          <a:sp3d>
            <a:bevelT w="152400" h="50800" prst="softRound"/>
          </a:sp3d>
        </p:spPr>
        <p:txBody>
          <a:bodyPr wrap="square">
            <a:spAutoFit/>
          </a:bodyPr>
          <a:lstStyle>
            <a:lvl1pPr>
              <a:defRPr sz="3200" b="1">
                <a:solidFill>
                  <a:srgbClr val="333399"/>
                </a:solidFill>
                <a:latin typeface="Times New Roman" panose="02020603050405020304" pitchFamily="18" charset="0"/>
              </a:defRPr>
            </a:lvl1pPr>
            <a:lvl2pPr marL="742950" indent="-285750">
              <a:defRPr sz="3200" b="1">
                <a:solidFill>
                  <a:srgbClr val="333399"/>
                </a:solidFill>
                <a:latin typeface="Times New Roman" panose="02020603050405020304" pitchFamily="18" charset="0"/>
              </a:defRPr>
            </a:lvl2pPr>
            <a:lvl3pPr marL="1143000" indent="-228600">
              <a:defRPr sz="3200" b="1">
                <a:solidFill>
                  <a:srgbClr val="333399"/>
                </a:solidFill>
                <a:latin typeface="Times New Roman" panose="02020603050405020304" pitchFamily="18" charset="0"/>
              </a:defRPr>
            </a:lvl3pPr>
            <a:lvl4pPr marL="1600200" indent="-228600">
              <a:defRPr sz="3200" b="1">
                <a:solidFill>
                  <a:srgbClr val="333399"/>
                </a:solidFill>
                <a:latin typeface="Times New Roman" panose="02020603050405020304" pitchFamily="18" charset="0"/>
              </a:defRPr>
            </a:lvl4pPr>
            <a:lvl5pPr marL="2057400" indent="-228600">
              <a:defRPr sz="3200" b="1">
                <a:solidFill>
                  <a:srgbClr val="333399"/>
                </a:solidFill>
                <a:latin typeface="Times New Roman" panose="02020603050405020304" pitchFamily="18" charset="0"/>
              </a:defRPr>
            </a:lvl5pPr>
            <a:lvl6pPr marL="2514600" indent="-228600" eaLnBrk="0" fontAlgn="base" hangingPunct="0">
              <a:spcBef>
                <a:spcPct val="0"/>
              </a:spcBef>
              <a:spcAft>
                <a:spcPct val="0"/>
              </a:spcAft>
              <a:defRPr sz="3200" b="1">
                <a:solidFill>
                  <a:srgbClr val="333399"/>
                </a:solidFill>
                <a:latin typeface="Times New Roman" panose="02020603050405020304" pitchFamily="18" charset="0"/>
              </a:defRPr>
            </a:lvl6pPr>
            <a:lvl7pPr marL="2971800" indent="-228600" eaLnBrk="0" fontAlgn="base" hangingPunct="0">
              <a:spcBef>
                <a:spcPct val="0"/>
              </a:spcBef>
              <a:spcAft>
                <a:spcPct val="0"/>
              </a:spcAft>
              <a:defRPr sz="3200" b="1">
                <a:solidFill>
                  <a:srgbClr val="333399"/>
                </a:solidFill>
                <a:latin typeface="Times New Roman" panose="02020603050405020304" pitchFamily="18" charset="0"/>
              </a:defRPr>
            </a:lvl7pPr>
            <a:lvl8pPr marL="3429000" indent="-228600" eaLnBrk="0" fontAlgn="base" hangingPunct="0">
              <a:spcBef>
                <a:spcPct val="0"/>
              </a:spcBef>
              <a:spcAft>
                <a:spcPct val="0"/>
              </a:spcAft>
              <a:defRPr sz="3200" b="1">
                <a:solidFill>
                  <a:srgbClr val="333399"/>
                </a:solidFill>
                <a:latin typeface="Times New Roman" panose="02020603050405020304" pitchFamily="18" charset="0"/>
              </a:defRPr>
            </a:lvl8pPr>
            <a:lvl9pPr marL="3886200" indent="-228600" eaLnBrk="0" fontAlgn="base" hangingPunct="0">
              <a:spcBef>
                <a:spcPct val="0"/>
              </a:spcBef>
              <a:spcAft>
                <a:spcPct val="0"/>
              </a:spcAft>
              <a:defRPr sz="3200" b="1">
                <a:solidFill>
                  <a:srgbClr val="333399"/>
                </a:solidFill>
                <a:latin typeface="Times New Roman" panose="02020603050405020304" pitchFamily="18" charset="0"/>
              </a:defRPr>
            </a:lvl9pPr>
          </a:lstStyle>
          <a:p>
            <a:pPr marL="114300" indent="-114300" algn="ctr">
              <a:lnSpc>
                <a:spcPct val="115000"/>
              </a:lnSpc>
              <a:spcAft>
                <a:spcPts val="0"/>
              </a:spcAft>
            </a:pPr>
            <a:r>
              <a:rPr lang="en-US" dirty="0">
                <a:solidFill>
                  <a:schemeClr val="tx1"/>
                </a:solidFill>
                <a:cs typeface="Times New Roman" panose="02020603050405020304" pitchFamily="18" charset="0"/>
              </a:rPr>
              <a:t>BÀI 3 – </a:t>
            </a:r>
            <a:r>
              <a:rPr lang="pt-BR" dirty="0">
                <a:solidFill>
                  <a:srgbClr val="000000"/>
                </a:solidFill>
                <a:cs typeface="Times New Roman" panose="02020603050405020304" pitchFamily="18" charset="0"/>
              </a:rPr>
              <a:t>ĐỊNH LUẬT BẢO TOÀN KHỐI LƯỢNG</a:t>
            </a:r>
            <a:endParaRPr lang="pt-BR" dirty="0">
              <a:solidFill>
                <a:srgbClr val="000000"/>
              </a:solidFill>
              <a:cs typeface="Times New Roman" panose="02020603050405020304" pitchFamily="18" charset="0"/>
            </a:endParaRPr>
          </a:p>
          <a:p>
            <a:pPr marL="114300" indent="-114300" algn="ctr">
              <a:lnSpc>
                <a:spcPct val="115000"/>
              </a:lnSpc>
              <a:spcAft>
                <a:spcPts val="0"/>
              </a:spcAft>
            </a:pPr>
            <a:r>
              <a:rPr lang="en-US" dirty="0">
                <a:solidFill>
                  <a:schemeClr val="tx1"/>
                </a:solidFill>
                <a:ea typeface="Times New Roman" panose="02020603050405020304" pitchFamily="18" charset="0"/>
                <a:cs typeface="Times New Roman" panose="02020603050405020304" pitchFamily="18" charset="0"/>
              </a:rPr>
              <a:t>PHƯƠNG TRÌNH HÓA HỌC</a:t>
            </a:r>
            <a:endParaRPr lang="en-US" dirty="0">
              <a:solidFill>
                <a:schemeClr val="tx1"/>
              </a:solidFill>
              <a:ea typeface="Times New Roman" panose="02020603050405020304" pitchFamily="18" charset="0"/>
              <a:cs typeface="Times New Roman" panose="02020603050405020304" pitchFamily="18" charset="0"/>
            </a:endParaRPr>
          </a:p>
        </p:txBody>
      </p:sp>
      <p:sp>
        <p:nvSpPr>
          <p:cNvPr id="3" name="Rectangle 1"/>
          <p:cNvSpPr/>
          <p:nvPr/>
        </p:nvSpPr>
        <p:spPr>
          <a:xfrm>
            <a:off x="508484" y="1394432"/>
            <a:ext cx="5201285" cy="657225"/>
          </a:xfrm>
          <a:prstGeom prst="rect">
            <a:avLst/>
          </a:prstGeom>
        </p:spPr>
        <p:txBody>
          <a:bodyPr wrap="none">
            <a:spAutoFit/>
          </a:bodyPr>
          <a:p>
            <a:pPr>
              <a:lnSpc>
                <a:spcPct val="115000"/>
              </a:lnSpc>
              <a:spcAft>
                <a:spcPts val="0"/>
              </a:spcAft>
              <a:tabLst>
                <a:tab pos="7015480" algn="l"/>
              </a:tabLst>
            </a:pPr>
            <a:r>
              <a:rPr lang="vi-VN" altLang="en-US" sz="32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I. </a:t>
            </a:r>
            <a:r>
              <a:rPr lang="vi-VN" alt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ịnh</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luật</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toàn</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khối</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VnTime" panose="020B7200000000000000"/>
              <a:ea typeface="Times New Roman" panose="02020603050405020304" pitchFamily="18" charset="0"/>
              <a:cs typeface="Times New Roman" panose="02020603050405020304" pitchFamily="18" charset="0"/>
            </a:endParaRPr>
          </a:p>
        </p:txBody>
      </p:sp>
      <p:sp>
        <p:nvSpPr>
          <p:cNvPr id="6" name="Rectangle 1"/>
          <p:cNvSpPr/>
          <p:nvPr/>
        </p:nvSpPr>
        <p:spPr>
          <a:xfrm>
            <a:off x="337034" y="2599662"/>
            <a:ext cx="4272915" cy="657225"/>
          </a:xfrm>
          <a:prstGeom prst="rect">
            <a:avLst/>
          </a:prstGeom>
        </p:spPr>
        <p:txBody>
          <a:bodyPr wrap="none">
            <a:spAutoFit/>
          </a:bodyPr>
          <a:p>
            <a:pPr>
              <a:lnSpc>
                <a:spcPct val="115000"/>
              </a:lnSpc>
              <a:spcAft>
                <a:spcPts val="0"/>
              </a:spcAft>
              <a:tabLst>
                <a:tab pos="7015480" algn="l"/>
              </a:tabLst>
            </a:pPr>
            <a:r>
              <a:rPr lang="vi-VN" altLang="en-US" sz="32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III. </a:t>
            </a:r>
            <a:r>
              <a:rPr lang="vi-VN" alt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Phương trình hóa học</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VnTime" panose="020B720000000000000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circle(in)">
                                      <p:cBhvr>
                                        <p:cTn id="2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1" grpId="0" bldLvl="0" animBg="1"/>
      <p:bldP spid="3"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ình ảnh Phim Hoạt Hình Minh Họa Minh Họa Hóa Học Vật Tư Hóa Học Dụng Cụ Hóa  Học PNG , Minh, Phim, Cốc đẹp PNG miễn phí tải tập tin PSDComment"/>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821524" y="3429000"/>
            <a:ext cx="3429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56970" y="436432"/>
            <a:ext cx="10379054" cy="3559949"/>
          </a:xfrm>
          <a:prstGeom prst="rect">
            <a:avLst/>
          </a:prstGeom>
        </p:spPr>
        <p:txBody>
          <a:bodyPr wrap="square">
            <a:spAutoFit/>
          </a:bodyPr>
          <a:lstStyle/>
          <a:p>
            <a:pPr marL="457200">
              <a:lnSpc>
                <a:spcPct val="115000"/>
              </a:lnSpc>
              <a:tabLst>
                <a:tab pos="7015480" algn="l"/>
              </a:tabLst>
            </a:pPr>
            <a:r>
              <a:rPr lang="en-US" sz="2800" b="1" dirty="0">
                <a:solidFill>
                  <a:srgbClr val="0000FF"/>
                </a:solidFill>
                <a:latin typeface="Times New Roman" panose="02020603050405020304" pitchFamily="18" charset="0"/>
                <a:ea typeface="Calibri" panose="020F0502020204030204" pitchFamily="34" charset="0"/>
              </a:rPr>
              <a:t>ĐÁP ÁN PHIẾU HỌC TẬP 4</a:t>
            </a:r>
            <a:endParaRPr lang="en-US" sz="2800" dirty="0">
              <a:solidFill>
                <a:srgbClr val="0000FF"/>
              </a:solidFill>
              <a:latin typeface="Times New Roman" panose="02020603050405020304" pitchFamily="18" charset="0"/>
              <a:ea typeface="Calibri" panose="020F0502020204030204" pitchFamily="34" charset="0"/>
            </a:endParaRPr>
          </a:p>
          <a:p>
            <a:pPr marL="457200">
              <a:lnSpc>
                <a:spcPct val="115000"/>
              </a:lnSpc>
              <a:tabLst>
                <a:tab pos="7015480" algn="l"/>
              </a:tabLst>
            </a:pPr>
            <a:r>
              <a:rPr lang="en-US" sz="2800" dirty="0" err="1">
                <a:latin typeface="Times New Roman" panose="02020603050405020304" pitchFamily="18" charset="0"/>
                <a:ea typeface="Calibri" panose="020F0502020204030204" pitchFamily="34" charset="0"/>
              </a:rPr>
              <a:t>Xét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phương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trình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hóa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học</a:t>
            </a:r>
            <a:endParaRPr lang="en-US" sz="2800" dirty="0">
              <a:latin typeface="Times New Roman" panose="02020603050405020304" pitchFamily="18" charset="0"/>
              <a:ea typeface="Calibri" panose="020F0502020204030204" pitchFamily="34" charset="0"/>
            </a:endParaRPr>
          </a:p>
          <a:p>
            <a:pPr marL="457200">
              <a:lnSpc>
                <a:spcPct val="115000"/>
              </a:lnSpc>
              <a:tabLst>
                <a:tab pos="7015480" algn="l"/>
              </a:tabLst>
            </a:pPr>
            <a:r>
              <a:rPr lang="en-US" sz="2800" dirty="0">
                <a:latin typeface="Times New Roman" panose="02020603050405020304" pitchFamily="18" charset="0"/>
                <a:ea typeface="Calibri" panose="020F0502020204030204" pitchFamily="34" charset="0"/>
              </a:rPr>
              <a:t>                                      2 H</a:t>
            </a:r>
            <a:r>
              <a:rPr lang="en-US" sz="2800" baseline="-25000" dirty="0">
                <a:latin typeface="Times New Roman" panose="02020603050405020304" pitchFamily="18" charset="0"/>
                <a:ea typeface="Calibri" panose="020F0502020204030204" pitchFamily="34" charset="0"/>
              </a:rPr>
              <a:t>2</a:t>
            </a:r>
            <a:r>
              <a:rPr lang="en-US" sz="2800" dirty="0">
                <a:latin typeface="Times New Roman" panose="02020603050405020304" pitchFamily="18" charset="0"/>
                <a:ea typeface="Calibri" panose="020F0502020204030204" pitchFamily="34" charset="0"/>
              </a:rPr>
              <a:t>    +       O</a:t>
            </a:r>
            <a:r>
              <a:rPr lang="en-US" sz="2800" baseline="-25000" dirty="0">
                <a:latin typeface="Times New Roman" panose="02020603050405020304" pitchFamily="18" charset="0"/>
                <a:ea typeface="Calibri" panose="020F0502020204030204" pitchFamily="34" charset="0"/>
              </a:rPr>
              <a:t>2 </a:t>
            </a:r>
            <a:r>
              <a:rPr lang="en-US" sz="2800" dirty="0">
                <a:latin typeface="Times New Roman" panose="02020603050405020304" pitchFamily="18" charset="0"/>
                <a:ea typeface="Calibri" panose="020F0502020204030204" pitchFamily="34" charset="0"/>
              </a:rPr>
              <a:t>           </a:t>
            </a:r>
            <a:r>
              <a:rPr lang="en-US" sz="2800">
                <a:latin typeface="Times New Roman" panose="02020603050405020304" pitchFamily="18" charset="0"/>
                <a:ea typeface="Calibri" panose="020F0502020204030204" pitchFamily="34" charset="0"/>
                <a:sym typeface="Wingdings" panose="05000000000000000000" pitchFamily="2" charset="2"/>
              </a:rPr>
              <a:t></a:t>
            </a:r>
            <a:r>
              <a:rPr lang="en-US" sz="2800">
                <a:latin typeface="Times New Roman" panose="02020603050405020304" pitchFamily="18" charset="0"/>
                <a:ea typeface="Calibri" panose="020F0502020204030204" pitchFamily="34" charset="0"/>
              </a:rPr>
              <a:t>    2H</a:t>
            </a:r>
            <a:r>
              <a:rPr lang="en-US" sz="2800" baseline="-25000">
                <a:latin typeface="Times New Roman" panose="02020603050405020304" pitchFamily="18" charset="0"/>
                <a:ea typeface="Calibri" panose="020F0502020204030204" pitchFamily="34" charset="0"/>
              </a:rPr>
              <a:t>2</a:t>
            </a:r>
            <a:r>
              <a:rPr lang="en-US" sz="2800">
                <a:latin typeface="Times New Roman" panose="02020603050405020304" pitchFamily="18" charset="0"/>
                <a:ea typeface="Calibri" panose="020F0502020204030204" pitchFamily="34" charset="0"/>
              </a:rPr>
              <a:t>O</a:t>
            </a:r>
            <a:endParaRPr lang="en-US" sz="2800">
              <a:latin typeface="Times New Roman" panose="02020603050405020304" pitchFamily="18" charset="0"/>
              <a:ea typeface="Calibri" panose="020F0502020204030204" pitchFamily="34" charset="0"/>
            </a:endParaRPr>
          </a:p>
          <a:p>
            <a:pPr marL="457200">
              <a:lnSpc>
                <a:spcPct val="115000"/>
              </a:lnSpc>
              <a:tabLst>
                <a:tab pos="7015480" algn="l"/>
              </a:tabLst>
            </a:pPr>
            <a:r>
              <a:rPr lang="en-US" sz="2800">
                <a:latin typeface="Times New Roman" panose="02020603050405020304" pitchFamily="18" charset="0"/>
                <a:ea typeface="Calibri" panose="020F0502020204030204" pitchFamily="34" charset="0"/>
              </a:rPr>
              <a:t>1, Chất phản ứng: H</a:t>
            </a:r>
            <a:r>
              <a:rPr lang="en-US" sz="2800" baseline="-25000">
                <a:latin typeface="Times New Roman" panose="02020603050405020304" pitchFamily="18" charset="0"/>
                <a:ea typeface="Calibri" panose="020F0502020204030204" pitchFamily="34" charset="0"/>
              </a:rPr>
              <a:t>2</a:t>
            </a:r>
            <a:r>
              <a:rPr lang="en-US" sz="2800">
                <a:latin typeface="Times New Roman" panose="02020603050405020304" pitchFamily="18" charset="0"/>
                <a:ea typeface="Calibri" panose="020F0502020204030204" pitchFamily="34" charset="0"/>
              </a:rPr>
              <a:t> , O</a:t>
            </a:r>
            <a:r>
              <a:rPr lang="en-US" sz="2800" baseline="-25000">
                <a:latin typeface="Times New Roman" panose="02020603050405020304" pitchFamily="18" charset="0"/>
                <a:ea typeface="Calibri" panose="020F0502020204030204" pitchFamily="34" charset="0"/>
              </a:rPr>
              <a:t>2</a:t>
            </a:r>
            <a:endParaRPr lang="en-US" sz="2800">
              <a:latin typeface="Times New Roman" panose="02020603050405020304" pitchFamily="18" charset="0"/>
              <a:ea typeface="Calibri" panose="020F0502020204030204" pitchFamily="34" charset="0"/>
            </a:endParaRPr>
          </a:p>
          <a:p>
            <a:pPr marL="457200">
              <a:lnSpc>
                <a:spcPct val="115000"/>
              </a:lnSpc>
              <a:spcAft>
                <a:spcPts val="1000"/>
              </a:spcAft>
              <a:tabLst>
                <a:tab pos="7015480" algn="l"/>
              </a:tabLst>
            </a:pPr>
            <a:r>
              <a:rPr lang="en-US" sz="2800">
                <a:latin typeface="Times New Roman" panose="02020603050405020304" pitchFamily="18" charset="0"/>
                <a:ea typeface="Calibri" panose="020F0502020204030204" pitchFamily="34" charset="0"/>
              </a:rPr>
              <a:t>    Chất </a:t>
            </a:r>
            <a:r>
              <a:rPr lang="en-US" sz="2800" dirty="0" err="1">
                <a:latin typeface="Times New Roman" panose="02020603050405020304" pitchFamily="18" charset="0"/>
                <a:ea typeface="Calibri" panose="020F0502020204030204" pitchFamily="34" charset="0"/>
              </a:rPr>
              <a:t>sản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phẩm</a:t>
            </a:r>
            <a:r>
              <a:rPr lang="en-US" sz="2800" dirty="0">
                <a:latin typeface="Times New Roman" panose="02020603050405020304" pitchFamily="18" charset="0"/>
                <a:ea typeface="Calibri" panose="020F0502020204030204" pitchFamily="34" charset="0"/>
              </a:rPr>
              <a:t>: H</a:t>
            </a:r>
            <a:r>
              <a:rPr lang="en-US" sz="2800" baseline="-25000" dirty="0">
                <a:latin typeface="Times New Roman" panose="02020603050405020304" pitchFamily="18" charset="0"/>
                <a:ea typeface="Calibri" panose="020F0502020204030204" pitchFamily="34" charset="0"/>
              </a:rPr>
              <a:t>2</a:t>
            </a:r>
            <a:r>
              <a:rPr lang="en-US" sz="2800" dirty="0">
                <a:latin typeface="Times New Roman" panose="02020603050405020304" pitchFamily="18" charset="0"/>
                <a:ea typeface="Calibri" panose="020F0502020204030204" pitchFamily="34" charset="0"/>
              </a:rPr>
              <a:t>O</a:t>
            </a:r>
            <a:endParaRPr lang="en-US" sz="2800" dirty="0">
              <a:latin typeface="Times New Roman" panose="02020603050405020304" pitchFamily="18" charset="0"/>
              <a:ea typeface="Calibri" panose="020F0502020204030204" pitchFamily="34" charset="0"/>
            </a:endParaRPr>
          </a:p>
          <a:p>
            <a:pPr>
              <a:spcAft>
                <a:spcPts val="0"/>
              </a:spcAft>
              <a:tabLst>
                <a:tab pos="7015480" algn="l"/>
              </a:tabLst>
            </a:pPr>
            <a:r>
              <a:rPr lang="en-US" sz="2800">
                <a:latin typeface="Times New Roman" panose="02020603050405020304" pitchFamily="18" charset="0"/>
                <a:ea typeface="Times New Roman" panose="02020603050405020304" pitchFamily="18" charset="0"/>
                <a:cs typeface="Times New Roman" panose="02020603050405020304" pitchFamily="18" charset="0"/>
              </a:rPr>
              <a:t>      2</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Tỉ</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lệ</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tử</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tử</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phản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ứng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VnTime" panose="020B7200000000000000"/>
              <a:ea typeface="Times New Roman" panose="02020603050405020304" pitchFamily="18" charset="0"/>
              <a:cs typeface="Times New Roman" panose="02020603050405020304" pitchFamily="18" charset="0"/>
            </a:endParaRPr>
          </a:p>
          <a:p>
            <a:pPr>
              <a:spcAft>
                <a:spcPts val="0"/>
              </a:spcAft>
              <a:tabLst>
                <a:tab pos="7015480" algn="l"/>
              </a:tabLst>
            </a:pP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tử</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H</a:t>
            </a:r>
            <a:r>
              <a:rPr lang="en-US" sz="2800" baseline="-25000" dirty="0">
                <a:latin typeface="Times New Roman" panose="02020603050405020304" pitchFamily="18" charset="0"/>
                <a:ea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tử</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O</a:t>
            </a:r>
            <a:r>
              <a:rPr lang="en-US" sz="2800" baseline="-25000" dirty="0">
                <a:latin typeface="Times New Roman" panose="02020603050405020304" pitchFamily="18" charset="0"/>
                <a:ea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tử</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H</a:t>
            </a:r>
            <a:r>
              <a:rPr lang="en-US" sz="2800" baseline="-25000" dirty="0">
                <a:latin typeface="Times New Roman" panose="02020603050405020304" pitchFamily="18" charset="0"/>
                <a:ea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O = 2 : 1 : 2</a:t>
            </a:r>
            <a:endParaRPr lang="en-US" sz="2800" dirty="0">
              <a:effectLst/>
              <a:latin typeface=".VnTime" panose="020B720000000000000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0490" y="3705225"/>
            <a:ext cx="11915775" cy="1081405"/>
          </a:xfrm>
          <a:prstGeom prst="rect">
            <a:avLst/>
          </a:prstGeom>
          <a:ln>
            <a:solidFill>
              <a:schemeClr val="accent6">
                <a:lumMod val="60000"/>
                <a:lumOff val="40000"/>
              </a:schemeClr>
            </a:solidFill>
          </a:ln>
        </p:spPr>
        <p:txBody>
          <a:bodyPr wrap="square">
            <a:spAutoFit/>
          </a:bodyPr>
          <a:lstStyle/>
          <a:p>
            <a:pPr lvl="0" algn="just">
              <a:lnSpc>
                <a:spcPct val="115000"/>
              </a:lnSpc>
              <a:spcAft>
                <a:spcPts val="1000"/>
              </a:spcAft>
            </a:pPr>
            <a:r>
              <a:rPr lang="es-VE" sz="2800" dirty="0" err="1">
                <a:solidFill>
                  <a:srgbClr val="000000"/>
                </a:solidFill>
                <a:latin typeface="Times New Roman" panose="02020603050405020304" pitchFamily="18" charset="0"/>
                <a:ea typeface="Times New Roman" panose="02020603050405020304" pitchFamily="18" charset="0"/>
              </a:rPr>
              <a:t>Phương</a:t>
            </a:r>
            <a:r>
              <a:rPr lang="es-VE" sz="2800" dirty="0">
                <a:solidFill>
                  <a:srgbClr val="000000"/>
                </a:solidFill>
                <a:latin typeface="Times New Roman" panose="02020603050405020304" pitchFamily="18" charset="0"/>
                <a:ea typeface="Times New Roman" panose="02020603050405020304" pitchFamily="18" charset="0"/>
              </a:rPr>
              <a:t> </a:t>
            </a:r>
            <a:r>
              <a:rPr lang="es-VE" sz="2800" dirty="0" err="1">
                <a:solidFill>
                  <a:srgbClr val="000000"/>
                </a:solidFill>
                <a:latin typeface="Times New Roman" panose="02020603050405020304" pitchFamily="18" charset="0"/>
                <a:ea typeface="Times New Roman" panose="02020603050405020304" pitchFamily="18" charset="0"/>
              </a:rPr>
              <a:t>trình</a:t>
            </a:r>
            <a:r>
              <a:rPr lang="es-VE" sz="2800" dirty="0">
                <a:solidFill>
                  <a:srgbClr val="000000"/>
                </a:solidFill>
                <a:latin typeface="Times New Roman" panose="02020603050405020304" pitchFamily="18" charset="0"/>
                <a:ea typeface="Times New Roman" panose="02020603050405020304" pitchFamily="18" charset="0"/>
              </a:rPr>
              <a:t> </a:t>
            </a:r>
            <a:r>
              <a:rPr lang="es-VE" sz="2800" dirty="0" err="1">
                <a:solidFill>
                  <a:srgbClr val="000000"/>
                </a:solidFill>
                <a:latin typeface="Times New Roman" panose="02020603050405020304" pitchFamily="18" charset="0"/>
                <a:ea typeface="Times New Roman" panose="02020603050405020304" pitchFamily="18" charset="0"/>
              </a:rPr>
              <a:t>hóa</a:t>
            </a:r>
            <a:r>
              <a:rPr lang="es-VE" sz="2800" dirty="0">
                <a:solidFill>
                  <a:srgbClr val="000000"/>
                </a:solidFill>
                <a:latin typeface="Times New Roman" panose="02020603050405020304" pitchFamily="18" charset="0"/>
                <a:ea typeface="Times New Roman" panose="02020603050405020304" pitchFamily="18" charset="0"/>
              </a:rPr>
              <a:t> </a:t>
            </a:r>
            <a:r>
              <a:rPr lang="es-VE" sz="2800" dirty="0" err="1">
                <a:solidFill>
                  <a:srgbClr val="000000"/>
                </a:solidFill>
                <a:latin typeface="Times New Roman" panose="02020603050405020304" pitchFamily="18" charset="0"/>
                <a:ea typeface="Times New Roman" panose="02020603050405020304" pitchFamily="18" charset="0"/>
              </a:rPr>
              <a:t>học</a:t>
            </a:r>
            <a:r>
              <a:rPr lang="es-VE" sz="2800" dirty="0">
                <a:solidFill>
                  <a:srgbClr val="000000"/>
                </a:solidFill>
                <a:latin typeface="Times New Roman" panose="02020603050405020304" pitchFamily="18" charset="0"/>
                <a:ea typeface="Times New Roman" panose="02020603050405020304" pitchFamily="18" charset="0"/>
              </a:rPr>
              <a:t> </a:t>
            </a:r>
            <a:r>
              <a:rPr lang="es-VE" sz="2800" dirty="0" err="1">
                <a:solidFill>
                  <a:srgbClr val="000000"/>
                </a:solidFill>
                <a:latin typeface="Times New Roman" panose="02020603050405020304" pitchFamily="18" charset="0"/>
                <a:ea typeface="Times New Roman" panose="02020603050405020304" pitchFamily="18" charset="0"/>
              </a:rPr>
              <a:t>cho</a:t>
            </a:r>
            <a:r>
              <a:rPr lang="es-VE" sz="2800" dirty="0">
                <a:solidFill>
                  <a:srgbClr val="000000"/>
                </a:solidFill>
                <a:latin typeface="Times New Roman" panose="02020603050405020304" pitchFamily="18" charset="0"/>
                <a:ea typeface="Times New Roman" panose="02020603050405020304" pitchFamily="18" charset="0"/>
              </a:rPr>
              <a:t> </a:t>
            </a:r>
            <a:r>
              <a:rPr lang="es-VE" sz="2800" dirty="0" err="1">
                <a:solidFill>
                  <a:srgbClr val="000000"/>
                </a:solidFill>
                <a:latin typeface="Times New Roman" panose="02020603050405020304" pitchFamily="18" charset="0"/>
                <a:ea typeface="Times New Roman" panose="02020603050405020304" pitchFamily="18" charset="0"/>
              </a:rPr>
              <a:t>biết</a:t>
            </a:r>
            <a:r>
              <a:rPr lang="es-VE" sz="2800" dirty="0">
                <a:solidFill>
                  <a:srgbClr val="000000"/>
                </a:solidFill>
                <a:latin typeface="Times New Roman" panose="02020603050405020304" pitchFamily="18" charset="0"/>
                <a:ea typeface="Times New Roman" panose="02020603050405020304" pitchFamily="18" charset="0"/>
              </a:rPr>
              <a:t> </a:t>
            </a:r>
            <a:r>
              <a:rPr lang="es-VE" sz="2800" b="1" i="1" dirty="0" err="1">
                <a:solidFill>
                  <a:srgbClr val="C00000"/>
                </a:solidFill>
                <a:latin typeface="Times New Roman" panose="02020603050405020304" pitchFamily="18" charset="0"/>
                <a:ea typeface="Times New Roman" panose="02020603050405020304" pitchFamily="18" charset="0"/>
              </a:rPr>
              <a:t>chất</a:t>
            </a:r>
            <a:r>
              <a:rPr lang="es-VE" sz="2800" b="1" i="1" dirty="0">
                <a:solidFill>
                  <a:srgbClr val="C00000"/>
                </a:solidFill>
                <a:latin typeface="Times New Roman" panose="02020603050405020304" pitchFamily="18" charset="0"/>
                <a:ea typeface="Times New Roman" panose="02020603050405020304" pitchFamily="18" charset="0"/>
              </a:rPr>
              <a:t> </a:t>
            </a:r>
            <a:r>
              <a:rPr lang="es-VE" sz="2800" b="1" i="1" dirty="0" err="1">
                <a:solidFill>
                  <a:srgbClr val="C00000"/>
                </a:solidFill>
                <a:latin typeface="Times New Roman" panose="02020603050405020304" pitchFamily="18" charset="0"/>
                <a:ea typeface="Times New Roman" panose="02020603050405020304" pitchFamily="18" charset="0"/>
              </a:rPr>
              <a:t>phản</a:t>
            </a:r>
            <a:r>
              <a:rPr lang="es-VE" sz="2800" b="1" i="1" dirty="0">
                <a:solidFill>
                  <a:srgbClr val="C00000"/>
                </a:solidFill>
                <a:latin typeface="Times New Roman" panose="02020603050405020304" pitchFamily="18" charset="0"/>
                <a:ea typeface="Times New Roman" panose="02020603050405020304" pitchFamily="18" charset="0"/>
              </a:rPr>
              <a:t> </a:t>
            </a:r>
            <a:r>
              <a:rPr lang="es-VE" sz="2800" b="1" i="1" dirty="0" err="1">
                <a:solidFill>
                  <a:srgbClr val="C00000"/>
                </a:solidFill>
                <a:latin typeface="Times New Roman" panose="02020603050405020304" pitchFamily="18" charset="0"/>
                <a:ea typeface="Times New Roman" panose="02020603050405020304" pitchFamily="18" charset="0"/>
              </a:rPr>
              <a:t>ứng</a:t>
            </a:r>
            <a:r>
              <a:rPr lang="es-VE" sz="2800" dirty="0">
                <a:solidFill>
                  <a:srgbClr val="000000"/>
                </a:solidFill>
                <a:latin typeface="Times New Roman" panose="02020603050405020304" pitchFamily="18" charset="0"/>
                <a:ea typeface="Times New Roman" panose="02020603050405020304" pitchFamily="18" charset="0"/>
              </a:rPr>
              <a:t>, </a:t>
            </a:r>
            <a:r>
              <a:rPr lang="es-VE" sz="2800" b="1" i="1" dirty="0" err="1">
                <a:solidFill>
                  <a:srgbClr val="C00000"/>
                </a:solidFill>
                <a:latin typeface="Times New Roman" panose="02020603050405020304" pitchFamily="18" charset="0"/>
                <a:ea typeface="Times New Roman" panose="02020603050405020304" pitchFamily="18" charset="0"/>
              </a:rPr>
              <a:t>chất</a:t>
            </a:r>
            <a:r>
              <a:rPr lang="es-VE" sz="2800" b="1" i="1" dirty="0">
                <a:solidFill>
                  <a:srgbClr val="C00000"/>
                </a:solidFill>
                <a:latin typeface="Times New Roman" panose="02020603050405020304" pitchFamily="18" charset="0"/>
                <a:ea typeface="Times New Roman" panose="02020603050405020304" pitchFamily="18" charset="0"/>
              </a:rPr>
              <a:t> </a:t>
            </a:r>
            <a:r>
              <a:rPr lang="es-VE" sz="2800" b="1" i="1" dirty="0" err="1">
                <a:solidFill>
                  <a:srgbClr val="C00000"/>
                </a:solidFill>
                <a:latin typeface="Times New Roman" panose="02020603050405020304" pitchFamily="18" charset="0"/>
                <a:ea typeface="Times New Roman" panose="02020603050405020304" pitchFamily="18" charset="0"/>
              </a:rPr>
              <a:t>sản</a:t>
            </a:r>
            <a:r>
              <a:rPr lang="es-VE" sz="2800" b="1" i="1" dirty="0">
                <a:solidFill>
                  <a:srgbClr val="C00000"/>
                </a:solidFill>
                <a:latin typeface="Times New Roman" panose="02020603050405020304" pitchFamily="18" charset="0"/>
                <a:ea typeface="Times New Roman" panose="02020603050405020304" pitchFamily="18" charset="0"/>
              </a:rPr>
              <a:t> </a:t>
            </a:r>
            <a:r>
              <a:rPr lang="es-VE" sz="2800" b="1" i="1" dirty="0" err="1">
                <a:solidFill>
                  <a:srgbClr val="C00000"/>
                </a:solidFill>
                <a:latin typeface="Times New Roman" panose="02020603050405020304" pitchFamily="18" charset="0"/>
                <a:ea typeface="Times New Roman" panose="02020603050405020304" pitchFamily="18" charset="0"/>
              </a:rPr>
              <a:t>phẩm</a:t>
            </a:r>
            <a:r>
              <a:rPr lang="es-VE" sz="2800" b="1" i="1" dirty="0">
                <a:solidFill>
                  <a:srgbClr val="C00000"/>
                </a:solidFill>
                <a:latin typeface="Times New Roman" panose="02020603050405020304" pitchFamily="18" charset="0"/>
                <a:ea typeface="Times New Roman" panose="02020603050405020304" pitchFamily="18" charset="0"/>
              </a:rPr>
              <a:t> </a:t>
            </a:r>
            <a:r>
              <a:rPr lang="es-VE" sz="2800" dirty="0" err="1">
                <a:solidFill>
                  <a:srgbClr val="000000"/>
                </a:solidFill>
                <a:latin typeface="Times New Roman" panose="02020603050405020304" pitchFamily="18" charset="0"/>
                <a:ea typeface="Times New Roman" panose="02020603050405020304" pitchFamily="18" charset="0"/>
              </a:rPr>
              <a:t>và</a:t>
            </a:r>
            <a:r>
              <a:rPr lang="es-VE" sz="2800" dirty="0">
                <a:solidFill>
                  <a:srgbClr val="000000"/>
                </a:solidFill>
                <a:latin typeface="Times New Roman" panose="02020603050405020304" pitchFamily="18" charset="0"/>
                <a:ea typeface="Times New Roman" panose="02020603050405020304" pitchFamily="18" charset="0"/>
              </a:rPr>
              <a:t> </a:t>
            </a:r>
            <a:r>
              <a:rPr lang="es-VE" sz="2800" b="1" i="1" dirty="0" err="1">
                <a:solidFill>
                  <a:srgbClr val="C00000"/>
                </a:solidFill>
                <a:latin typeface="Times New Roman" panose="02020603050405020304" pitchFamily="18" charset="0"/>
                <a:ea typeface="Times New Roman" panose="02020603050405020304" pitchFamily="18" charset="0"/>
              </a:rPr>
              <a:t>tỉ</a:t>
            </a:r>
            <a:r>
              <a:rPr lang="es-VE" sz="2800" b="1" i="1" dirty="0">
                <a:solidFill>
                  <a:srgbClr val="C00000"/>
                </a:solidFill>
                <a:latin typeface="Times New Roman" panose="02020603050405020304" pitchFamily="18" charset="0"/>
                <a:ea typeface="Times New Roman" panose="02020603050405020304" pitchFamily="18" charset="0"/>
              </a:rPr>
              <a:t> </a:t>
            </a:r>
            <a:r>
              <a:rPr lang="es-VE" sz="2800" b="1" i="1" dirty="0" err="1">
                <a:solidFill>
                  <a:srgbClr val="C00000"/>
                </a:solidFill>
                <a:latin typeface="Times New Roman" panose="02020603050405020304" pitchFamily="18" charset="0"/>
                <a:ea typeface="Times New Roman" panose="02020603050405020304" pitchFamily="18" charset="0"/>
              </a:rPr>
              <a:t>lệ</a:t>
            </a:r>
            <a:r>
              <a:rPr lang="es-VE" sz="2800" b="1" i="1" dirty="0">
                <a:solidFill>
                  <a:srgbClr val="C00000"/>
                </a:solidFill>
                <a:latin typeface="Times New Roman" panose="02020603050405020304" pitchFamily="18" charset="0"/>
                <a:ea typeface="Times New Roman" panose="02020603050405020304" pitchFamily="18" charset="0"/>
              </a:rPr>
              <a:t> </a:t>
            </a:r>
            <a:r>
              <a:rPr lang="es-VE" sz="2800" b="1" i="1" dirty="0" err="1">
                <a:solidFill>
                  <a:srgbClr val="C00000"/>
                </a:solidFill>
                <a:latin typeface="Times New Roman" panose="02020603050405020304" pitchFamily="18" charset="0"/>
                <a:ea typeface="Times New Roman" panose="02020603050405020304" pitchFamily="18" charset="0"/>
              </a:rPr>
              <a:t>về</a:t>
            </a:r>
            <a:r>
              <a:rPr lang="es-VE" sz="2800" b="1" i="1" dirty="0">
                <a:solidFill>
                  <a:srgbClr val="C00000"/>
                </a:solidFill>
                <a:latin typeface="Times New Roman" panose="02020603050405020304" pitchFamily="18" charset="0"/>
                <a:ea typeface="Times New Roman" panose="02020603050405020304" pitchFamily="18" charset="0"/>
              </a:rPr>
              <a:t> </a:t>
            </a:r>
            <a:r>
              <a:rPr lang="es-VE" sz="2800" b="1" i="1" dirty="0" err="1">
                <a:solidFill>
                  <a:srgbClr val="C00000"/>
                </a:solidFill>
                <a:latin typeface="Times New Roman" panose="02020603050405020304" pitchFamily="18" charset="0"/>
                <a:ea typeface="Times New Roman" panose="02020603050405020304" pitchFamily="18" charset="0"/>
              </a:rPr>
              <a:t>số</a:t>
            </a:r>
            <a:r>
              <a:rPr lang="es-VE" sz="2800" b="1" i="1" dirty="0">
                <a:solidFill>
                  <a:srgbClr val="C00000"/>
                </a:solidFill>
                <a:latin typeface="Times New Roman" panose="02020603050405020304" pitchFamily="18" charset="0"/>
                <a:ea typeface="Times New Roman" panose="02020603050405020304" pitchFamily="18" charset="0"/>
              </a:rPr>
              <a:t> </a:t>
            </a:r>
            <a:r>
              <a:rPr lang="es-VE" sz="2800" b="1" i="1" dirty="0" err="1">
                <a:solidFill>
                  <a:srgbClr val="C00000"/>
                </a:solidFill>
                <a:latin typeface="Times New Roman" panose="02020603050405020304" pitchFamily="18" charset="0"/>
                <a:ea typeface="Times New Roman" panose="02020603050405020304" pitchFamily="18" charset="0"/>
              </a:rPr>
              <a:t>nguyên</a:t>
            </a:r>
            <a:r>
              <a:rPr lang="es-VE" sz="2800" b="1" i="1" dirty="0">
                <a:solidFill>
                  <a:srgbClr val="C00000"/>
                </a:solidFill>
                <a:latin typeface="Times New Roman" panose="02020603050405020304" pitchFamily="18" charset="0"/>
                <a:ea typeface="Times New Roman" panose="02020603050405020304" pitchFamily="18" charset="0"/>
              </a:rPr>
              <a:t> </a:t>
            </a:r>
            <a:r>
              <a:rPr lang="es-VE" sz="2800" b="1" i="1" dirty="0" err="1">
                <a:solidFill>
                  <a:srgbClr val="C00000"/>
                </a:solidFill>
                <a:latin typeface="Times New Roman" panose="02020603050405020304" pitchFamily="18" charset="0"/>
                <a:ea typeface="Times New Roman" panose="02020603050405020304" pitchFamily="18" charset="0"/>
              </a:rPr>
              <a:t>tử</a:t>
            </a:r>
            <a:r>
              <a:rPr lang="es-VE" sz="2800" b="1" i="1" dirty="0">
                <a:solidFill>
                  <a:srgbClr val="C00000"/>
                </a:solidFill>
                <a:latin typeface="Times New Roman" panose="02020603050405020304" pitchFamily="18" charset="0"/>
                <a:ea typeface="Times New Roman" panose="02020603050405020304" pitchFamily="18" charset="0"/>
              </a:rPr>
              <a:t> </a:t>
            </a:r>
            <a:r>
              <a:rPr lang="es-VE" sz="2800" b="1" i="1" dirty="0" err="1">
                <a:solidFill>
                  <a:srgbClr val="C00000"/>
                </a:solidFill>
                <a:latin typeface="Times New Roman" panose="02020603050405020304" pitchFamily="18" charset="0"/>
                <a:ea typeface="Times New Roman" panose="02020603050405020304" pitchFamily="18" charset="0"/>
              </a:rPr>
              <a:t>hoặc</a:t>
            </a:r>
            <a:r>
              <a:rPr lang="es-VE" sz="2800" b="1" i="1" dirty="0">
                <a:solidFill>
                  <a:srgbClr val="C00000"/>
                </a:solidFill>
                <a:latin typeface="Times New Roman" panose="02020603050405020304" pitchFamily="18" charset="0"/>
                <a:ea typeface="Times New Roman" panose="02020603050405020304" pitchFamily="18" charset="0"/>
              </a:rPr>
              <a:t> </a:t>
            </a:r>
            <a:r>
              <a:rPr lang="es-VE" sz="2800" b="1" i="1" dirty="0" err="1">
                <a:solidFill>
                  <a:srgbClr val="C00000"/>
                </a:solidFill>
                <a:latin typeface="Times New Roman" panose="02020603050405020304" pitchFamily="18" charset="0"/>
                <a:ea typeface="Times New Roman" panose="02020603050405020304" pitchFamily="18" charset="0"/>
              </a:rPr>
              <a:t>số</a:t>
            </a:r>
            <a:r>
              <a:rPr lang="es-VE" sz="2800" b="1" i="1" dirty="0">
                <a:solidFill>
                  <a:srgbClr val="C00000"/>
                </a:solidFill>
                <a:latin typeface="Times New Roman" panose="02020603050405020304" pitchFamily="18" charset="0"/>
                <a:ea typeface="Times New Roman" panose="02020603050405020304" pitchFamily="18" charset="0"/>
              </a:rPr>
              <a:t> </a:t>
            </a:r>
            <a:r>
              <a:rPr lang="es-VE" sz="2800" b="1" i="1" dirty="0" err="1">
                <a:solidFill>
                  <a:srgbClr val="C00000"/>
                </a:solidFill>
                <a:latin typeface="Times New Roman" panose="02020603050405020304" pitchFamily="18" charset="0"/>
                <a:ea typeface="Times New Roman" panose="02020603050405020304" pitchFamily="18" charset="0"/>
              </a:rPr>
              <a:t>phân</a:t>
            </a:r>
            <a:r>
              <a:rPr lang="es-VE" sz="2800" b="1" i="1" dirty="0">
                <a:solidFill>
                  <a:srgbClr val="C00000"/>
                </a:solidFill>
                <a:latin typeface="Times New Roman" panose="02020603050405020304" pitchFamily="18" charset="0"/>
                <a:ea typeface="Times New Roman" panose="02020603050405020304" pitchFamily="18" charset="0"/>
              </a:rPr>
              <a:t> </a:t>
            </a:r>
            <a:r>
              <a:rPr lang="es-VE" sz="2800" b="1" i="1" dirty="0" err="1">
                <a:solidFill>
                  <a:srgbClr val="C00000"/>
                </a:solidFill>
                <a:latin typeface="Times New Roman" panose="02020603050405020304" pitchFamily="18" charset="0"/>
                <a:ea typeface="Times New Roman" panose="02020603050405020304" pitchFamily="18" charset="0"/>
              </a:rPr>
              <a:t>tử</a:t>
            </a:r>
            <a:r>
              <a:rPr lang="es-VE" sz="2800" dirty="0">
                <a:solidFill>
                  <a:srgbClr val="000000"/>
                </a:solidFill>
                <a:latin typeface="Times New Roman" panose="02020603050405020304" pitchFamily="18" charset="0"/>
                <a:ea typeface="Times New Roman" panose="02020603050405020304" pitchFamily="18" charset="0"/>
              </a:rPr>
              <a:t> </a:t>
            </a:r>
            <a:r>
              <a:rPr lang="es-VE" sz="2800" dirty="0" err="1">
                <a:solidFill>
                  <a:srgbClr val="000000"/>
                </a:solidFill>
                <a:latin typeface="Times New Roman" panose="02020603050405020304" pitchFamily="18" charset="0"/>
                <a:ea typeface="Times New Roman" panose="02020603050405020304" pitchFamily="18" charset="0"/>
              </a:rPr>
              <a:t>giữa</a:t>
            </a:r>
            <a:r>
              <a:rPr lang="es-VE" sz="2800" dirty="0">
                <a:solidFill>
                  <a:srgbClr val="000000"/>
                </a:solidFill>
                <a:latin typeface="Times New Roman" panose="02020603050405020304" pitchFamily="18" charset="0"/>
                <a:ea typeface="Times New Roman" panose="02020603050405020304" pitchFamily="18" charset="0"/>
              </a:rPr>
              <a:t> </a:t>
            </a:r>
            <a:r>
              <a:rPr lang="es-VE" sz="2800" dirty="0" err="1">
                <a:solidFill>
                  <a:srgbClr val="000000"/>
                </a:solidFill>
                <a:latin typeface="Times New Roman" panose="02020603050405020304" pitchFamily="18" charset="0"/>
                <a:ea typeface="Times New Roman" panose="02020603050405020304" pitchFamily="18" charset="0"/>
              </a:rPr>
              <a:t>các</a:t>
            </a:r>
            <a:r>
              <a:rPr lang="es-VE" sz="2800" dirty="0">
                <a:solidFill>
                  <a:srgbClr val="000000"/>
                </a:solidFill>
                <a:latin typeface="Times New Roman" panose="02020603050405020304" pitchFamily="18" charset="0"/>
                <a:ea typeface="Times New Roman" panose="02020603050405020304" pitchFamily="18" charset="0"/>
              </a:rPr>
              <a:t> </a:t>
            </a:r>
            <a:r>
              <a:rPr lang="es-VE" sz="2800" dirty="0" err="1">
                <a:solidFill>
                  <a:srgbClr val="000000"/>
                </a:solidFill>
                <a:latin typeface="Times New Roman" panose="02020603050405020304" pitchFamily="18" charset="0"/>
                <a:ea typeface="Times New Roman" panose="02020603050405020304" pitchFamily="18" charset="0"/>
              </a:rPr>
              <a:t>chất</a:t>
            </a:r>
            <a:r>
              <a:rPr lang="es-VE" sz="2800" dirty="0">
                <a:solidFill>
                  <a:srgbClr val="000000"/>
                </a:solidFill>
                <a:latin typeface="Times New Roman" panose="02020603050405020304" pitchFamily="18" charset="0"/>
                <a:ea typeface="Times New Roman" panose="02020603050405020304" pitchFamily="18" charset="0"/>
              </a:rPr>
              <a:t> </a:t>
            </a:r>
            <a:r>
              <a:rPr lang="es-VE" sz="2800" dirty="0" err="1">
                <a:solidFill>
                  <a:srgbClr val="000000"/>
                </a:solidFill>
                <a:latin typeface="Times New Roman" panose="02020603050405020304" pitchFamily="18" charset="0"/>
                <a:ea typeface="Times New Roman" panose="02020603050405020304" pitchFamily="18" charset="0"/>
              </a:rPr>
              <a:t>cũng</a:t>
            </a:r>
            <a:r>
              <a:rPr lang="es-VE" sz="2800" dirty="0">
                <a:solidFill>
                  <a:srgbClr val="000000"/>
                </a:solidFill>
                <a:latin typeface="Times New Roman" panose="02020603050405020304" pitchFamily="18" charset="0"/>
                <a:ea typeface="Times New Roman" panose="02020603050405020304" pitchFamily="18" charset="0"/>
              </a:rPr>
              <a:t> </a:t>
            </a:r>
            <a:r>
              <a:rPr lang="es-VE" sz="2800" dirty="0" err="1">
                <a:solidFill>
                  <a:srgbClr val="000000"/>
                </a:solidFill>
                <a:latin typeface="Times New Roman" panose="02020603050405020304" pitchFamily="18" charset="0"/>
                <a:ea typeface="Times New Roman" panose="02020603050405020304" pitchFamily="18" charset="0"/>
              </a:rPr>
              <a:t>như</a:t>
            </a:r>
            <a:r>
              <a:rPr lang="es-VE" sz="2800" dirty="0">
                <a:solidFill>
                  <a:srgbClr val="000000"/>
                </a:solidFill>
                <a:latin typeface="Times New Roman" panose="02020603050405020304" pitchFamily="18" charset="0"/>
                <a:ea typeface="Times New Roman" panose="02020603050405020304" pitchFamily="18" charset="0"/>
              </a:rPr>
              <a:t> </a:t>
            </a:r>
            <a:r>
              <a:rPr lang="es-VE" sz="2800" dirty="0" err="1">
                <a:solidFill>
                  <a:srgbClr val="000000"/>
                </a:solidFill>
                <a:latin typeface="Times New Roman" panose="02020603050405020304" pitchFamily="18" charset="0"/>
                <a:ea typeface="Times New Roman" panose="02020603050405020304" pitchFamily="18" charset="0"/>
              </a:rPr>
              <a:t>từng</a:t>
            </a:r>
            <a:r>
              <a:rPr lang="es-VE" sz="2800" dirty="0">
                <a:solidFill>
                  <a:srgbClr val="000000"/>
                </a:solidFill>
                <a:latin typeface="Times New Roman" panose="02020603050405020304" pitchFamily="18" charset="0"/>
                <a:ea typeface="Times New Roman" panose="02020603050405020304" pitchFamily="18" charset="0"/>
              </a:rPr>
              <a:t> </a:t>
            </a:r>
            <a:r>
              <a:rPr lang="es-VE" sz="2800" dirty="0" err="1">
                <a:solidFill>
                  <a:srgbClr val="000000"/>
                </a:solidFill>
                <a:latin typeface="Times New Roman" panose="02020603050405020304" pitchFamily="18" charset="0"/>
                <a:ea typeface="Times New Roman" panose="02020603050405020304" pitchFamily="18" charset="0"/>
              </a:rPr>
              <a:t>cặp</a:t>
            </a:r>
            <a:r>
              <a:rPr lang="es-VE" sz="2800" dirty="0">
                <a:solidFill>
                  <a:srgbClr val="000000"/>
                </a:solidFill>
                <a:latin typeface="Times New Roman" panose="02020603050405020304" pitchFamily="18" charset="0"/>
                <a:ea typeface="Times New Roman" panose="02020603050405020304" pitchFamily="18" charset="0"/>
              </a:rPr>
              <a:t> </a:t>
            </a:r>
            <a:r>
              <a:rPr lang="es-VE" sz="2800" dirty="0" err="1">
                <a:solidFill>
                  <a:srgbClr val="000000"/>
                </a:solidFill>
                <a:latin typeface="Times New Roman" panose="02020603050405020304" pitchFamily="18" charset="0"/>
                <a:ea typeface="Times New Roman" panose="02020603050405020304" pitchFamily="18" charset="0"/>
              </a:rPr>
              <a:t>chất</a:t>
            </a:r>
            <a:r>
              <a:rPr lang="es-VE" sz="2800" dirty="0">
                <a:solidFill>
                  <a:srgbClr val="000000"/>
                </a:solidFill>
                <a:latin typeface="Times New Roman" panose="02020603050405020304" pitchFamily="18" charset="0"/>
                <a:ea typeface="Times New Roman" panose="02020603050405020304" pitchFamily="18" charset="0"/>
              </a:rPr>
              <a:t> </a:t>
            </a:r>
            <a:r>
              <a:rPr lang="es-VE" sz="2800" dirty="0" err="1">
                <a:solidFill>
                  <a:srgbClr val="000000"/>
                </a:solidFill>
                <a:latin typeface="Times New Roman" panose="02020603050405020304" pitchFamily="18" charset="0"/>
                <a:ea typeface="Times New Roman" panose="02020603050405020304" pitchFamily="18" charset="0"/>
              </a:rPr>
              <a:t>trong</a:t>
            </a:r>
            <a:r>
              <a:rPr lang="es-VE" sz="2800" dirty="0">
                <a:solidFill>
                  <a:srgbClr val="000000"/>
                </a:solidFill>
                <a:latin typeface="Times New Roman" panose="02020603050405020304" pitchFamily="18" charset="0"/>
                <a:ea typeface="Times New Roman" panose="02020603050405020304" pitchFamily="18" charset="0"/>
              </a:rPr>
              <a:t> </a:t>
            </a:r>
            <a:r>
              <a:rPr lang="es-VE" sz="2800" dirty="0" err="1">
                <a:solidFill>
                  <a:srgbClr val="000000"/>
                </a:solidFill>
                <a:latin typeface="Times New Roman" panose="02020603050405020304" pitchFamily="18" charset="0"/>
                <a:ea typeface="Times New Roman" panose="02020603050405020304" pitchFamily="18" charset="0"/>
              </a:rPr>
              <a:t>phản</a:t>
            </a:r>
            <a:r>
              <a:rPr lang="es-VE" sz="2800" dirty="0">
                <a:solidFill>
                  <a:srgbClr val="000000"/>
                </a:solidFill>
                <a:latin typeface="Times New Roman" panose="02020603050405020304" pitchFamily="18" charset="0"/>
                <a:ea typeface="Times New Roman" panose="02020603050405020304" pitchFamily="18" charset="0"/>
              </a:rPr>
              <a:t> </a:t>
            </a:r>
            <a:r>
              <a:rPr lang="es-VE" sz="2800" dirty="0" err="1">
                <a:solidFill>
                  <a:srgbClr val="000000"/>
                </a:solidFill>
                <a:latin typeface="Times New Roman" panose="02020603050405020304" pitchFamily="18" charset="0"/>
                <a:ea typeface="Times New Roman" panose="02020603050405020304" pitchFamily="18" charset="0"/>
              </a:rPr>
              <a:t>ứng</a:t>
            </a:r>
            <a:r>
              <a:rPr lang="es-VE" sz="2800" dirty="0">
                <a:solidFill>
                  <a:srgbClr val="000000"/>
                </a:solidFill>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pic>
        <p:nvPicPr>
          <p:cNvPr id="1026" name="Picture 2" descr="Phương Trình Hóa Học Là Gì? Cách Lập Phương Trình Hóa Học"/>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151380" y="4780915"/>
            <a:ext cx="5445125" cy="193484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27534" y="2012287"/>
            <a:ext cx="6541135" cy="657225"/>
          </a:xfrm>
          <a:prstGeom prst="rect">
            <a:avLst/>
          </a:prstGeom>
        </p:spPr>
        <p:txBody>
          <a:bodyPr wrap="none">
            <a:spAutoFit/>
          </a:bodyPr>
          <a:lstStyle/>
          <a:p>
            <a:pPr>
              <a:lnSpc>
                <a:spcPct val="115000"/>
              </a:lnSpc>
              <a:spcAft>
                <a:spcPts val="0"/>
              </a:spcAft>
              <a:tabLst>
                <a:tab pos="7015480" algn="l"/>
              </a:tabLst>
            </a:pPr>
            <a:r>
              <a:rPr lang="vi-VN" altLang="en-US" sz="32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II.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Áp</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luật</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toàn</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khối</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VnTime" panose="020B7200000000000000"/>
              <a:ea typeface="Times New Roman" panose="02020603050405020304" pitchFamily="18" charset="0"/>
              <a:cs typeface="Times New Roman" panose="02020603050405020304" pitchFamily="18" charset="0"/>
            </a:endParaRPr>
          </a:p>
        </p:txBody>
      </p:sp>
      <p:sp>
        <p:nvSpPr>
          <p:cNvPr id="41" name="Text Box 33"/>
          <p:cNvSpPr txBox="1">
            <a:spLocks noChangeArrowheads="1"/>
          </p:cNvSpPr>
          <p:nvPr/>
        </p:nvSpPr>
        <p:spPr bwMode="auto">
          <a:xfrm>
            <a:off x="1097732" y="-18672"/>
            <a:ext cx="9806829" cy="1224951"/>
          </a:xfrm>
          <a:prstGeom prst="rect">
            <a:avLst/>
          </a:prstGeom>
          <a:blipFill>
            <a:blip r:embed="rId2"/>
            <a:tile tx="0" ty="0" sx="100000" sy="100000" flip="none" algn="tl"/>
          </a:blipFill>
          <a:ln>
            <a:solidFill>
              <a:srgbClr val="C00000"/>
            </a:solidFill>
          </a:ln>
          <a:effectLst>
            <a:glow rad="139700">
              <a:schemeClr val="accent2">
                <a:satMod val="175000"/>
                <a:alpha val="40000"/>
              </a:schemeClr>
            </a:glow>
          </a:effectLst>
          <a:scene3d>
            <a:camera prst="orthographicFront"/>
            <a:lightRig rig="threePt" dir="t"/>
          </a:scene3d>
          <a:sp3d>
            <a:bevelT w="152400" h="50800" prst="softRound"/>
          </a:sp3d>
        </p:spPr>
        <p:txBody>
          <a:bodyPr wrap="square">
            <a:spAutoFit/>
          </a:bodyPr>
          <a:lstStyle>
            <a:lvl1pPr>
              <a:defRPr sz="3200" b="1">
                <a:solidFill>
                  <a:srgbClr val="333399"/>
                </a:solidFill>
                <a:latin typeface="Times New Roman" panose="02020603050405020304" pitchFamily="18" charset="0"/>
              </a:defRPr>
            </a:lvl1pPr>
            <a:lvl2pPr marL="742950" indent="-285750">
              <a:defRPr sz="3200" b="1">
                <a:solidFill>
                  <a:srgbClr val="333399"/>
                </a:solidFill>
                <a:latin typeface="Times New Roman" panose="02020603050405020304" pitchFamily="18" charset="0"/>
              </a:defRPr>
            </a:lvl2pPr>
            <a:lvl3pPr marL="1143000" indent="-228600">
              <a:defRPr sz="3200" b="1">
                <a:solidFill>
                  <a:srgbClr val="333399"/>
                </a:solidFill>
                <a:latin typeface="Times New Roman" panose="02020603050405020304" pitchFamily="18" charset="0"/>
              </a:defRPr>
            </a:lvl3pPr>
            <a:lvl4pPr marL="1600200" indent="-228600">
              <a:defRPr sz="3200" b="1">
                <a:solidFill>
                  <a:srgbClr val="333399"/>
                </a:solidFill>
                <a:latin typeface="Times New Roman" panose="02020603050405020304" pitchFamily="18" charset="0"/>
              </a:defRPr>
            </a:lvl4pPr>
            <a:lvl5pPr marL="2057400" indent="-228600">
              <a:defRPr sz="3200" b="1">
                <a:solidFill>
                  <a:srgbClr val="333399"/>
                </a:solidFill>
                <a:latin typeface="Times New Roman" panose="02020603050405020304" pitchFamily="18" charset="0"/>
              </a:defRPr>
            </a:lvl5pPr>
            <a:lvl6pPr marL="2514600" indent="-228600" eaLnBrk="0" fontAlgn="base" hangingPunct="0">
              <a:spcBef>
                <a:spcPct val="0"/>
              </a:spcBef>
              <a:spcAft>
                <a:spcPct val="0"/>
              </a:spcAft>
              <a:defRPr sz="3200" b="1">
                <a:solidFill>
                  <a:srgbClr val="333399"/>
                </a:solidFill>
                <a:latin typeface="Times New Roman" panose="02020603050405020304" pitchFamily="18" charset="0"/>
              </a:defRPr>
            </a:lvl6pPr>
            <a:lvl7pPr marL="2971800" indent="-228600" eaLnBrk="0" fontAlgn="base" hangingPunct="0">
              <a:spcBef>
                <a:spcPct val="0"/>
              </a:spcBef>
              <a:spcAft>
                <a:spcPct val="0"/>
              </a:spcAft>
              <a:defRPr sz="3200" b="1">
                <a:solidFill>
                  <a:srgbClr val="333399"/>
                </a:solidFill>
                <a:latin typeface="Times New Roman" panose="02020603050405020304" pitchFamily="18" charset="0"/>
              </a:defRPr>
            </a:lvl7pPr>
            <a:lvl8pPr marL="3429000" indent="-228600" eaLnBrk="0" fontAlgn="base" hangingPunct="0">
              <a:spcBef>
                <a:spcPct val="0"/>
              </a:spcBef>
              <a:spcAft>
                <a:spcPct val="0"/>
              </a:spcAft>
              <a:defRPr sz="3200" b="1">
                <a:solidFill>
                  <a:srgbClr val="333399"/>
                </a:solidFill>
                <a:latin typeface="Times New Roman" panose="02020603050405020304" pitchFamily="18" charset="0"/>
              </a:defRPr>
            </a:lvl8pPr>
            <a:lvl9pPr marL="3886200" indent="-228600" eaLnBrk="0" fontAlgn="base" hangingPunct="0">
              <a:spcBef>
                <a:spcPct val="0"/>
              </a:spcBef>
              <a:spcAft>
                <a:spcPct val="0"/>
              </a:spcAft>
              <a:defRPr sz="3200" b="1">
                <a:solidFill>
                  <a:srgbClr val="333399"/>
                </a:solidFill>
                <a:latin typeface="Times New Roman" panose="02020603050405020304" pitchFamily="18" charset="0"/>
              </a:defRPr>
            </a:lvl9pPr>
          </a:lstStyle>
          <a:p>
            <a:pPr marL="114300" indent="-114300" algn="ctr">
              <a:lnSpc>
                <a:spcPct val="115000"/>
              </a:lnSpc>
              <a:spcAft>
                <a:spcPts val="0"/>
              </a:spcAft>
            </a:pPr>
            <a:r>
              <a:rPr lang="en-US" dirty="0">
                <a:solidFill>
                  <a:schemeClr val="tx1"/>
                </a:solidFill>
                <a:cs typeface="Times New Roman" panose="02020603050405020304" pitchFamily="18" charset="0"/>
              </a:rPr>
              <a:t>BÀI 3 – </a:t>
            </a:r>
            <a:r>
              <a:rPr lang="pt-BR" dirty="0">
                <a:solidFill>
                  <a:srgbClr val="000000"/>
                </a:solidFill>
                <a:cs typeface="Times New Roman" panose="02020603050405020304" pitchFamily="18" charset="0"/>
              </a:rPr>
              <a:t>ĐỊNH LUẬT BẢO TOÀN KHỐI LƯỢNG</a:t>
            </a:r>
            <a:endParaRPr lang="pt-BR" dirty="0">
              <a:solidFill>
                <a:srgbClr val="000000"/>
              </a:solidFill>
              <a:cs typeface="Times New Roman" panose="02020603050405020304" pitchFamily="18" charset="0"/>
            </a:endParaRPr>
          </a:p>
          <a:p>
            <a:pPr marL="114300" indent="-114300" algn="ctr">
              <a:lnSpc>
                <a:spcPct val="115000"/>
              </a:lnSpc>
              <a:spcAft>
                <a:spcPts val="0"/>
              </a:spcAft>
            </a:pPr>
            <a:r>
              <a:rPr lang="en-US" dirty="0">
                <a:solidFill>
                  <a:schemeClr val="tx1"/>
                </a:solidFill>
                <a:ea typeface="Times New Roman" panose="02020603050405020304" pitchFamily="18" charset="0"/>
                <a:cs typeface="Times New Roman" panose="02020603050405020304" pitchFamily="18" charset="0"/>
              </a:rPr>
              <a:t>PHƯƠNG TRÌNH HÓA HỌC</a:t>
            </a:r>
            <a:endParaRPr lang="en-US" dirty="0">
              <a:solidFill>
                <a:schemeClr val="tx1"/>
              </a:solidFill>
              <a:ea typeface="Times New Roman" panose="02020603050405020304" pitchFamily="18" charset="0"/>
              <a:cs typeface="Times New Roman" panose="02020603050405020304" pitchFamily="18" charset="0"/>
            </a:endParaRPr>
          </a:p>
        </p:txBody>
      </p:sp>
      <p:sp>
        <p:nvSpPr>
          <p:cNvPr id="3" name="Rectangle 1"/>
          <p:cNvSpPr/>
          <p:nvPr/>
        </p:nvSpPr>
        <p:spPr>
          <a:xfrm>
            <a:off x="508484" y="1394432"/>
            <a:ext cx="5201285" cy="657225"/>
          </a:xfrm>
          <a:prstGeom prst="rect">
            <a:avLst/>
          </a:prstGeom>
        </p:spPr>
        <p:txBody>
          <a:bodyPr wrap="none">
            <a:spAutoFit/>
          </a:bodyPr>
          <a:p>
            <a:pPr>
              <a:lnSpc>
                <a:spcPct val="115000"/>
              </a:lnSpc>
              <a:spcAft>
                <a:spcPts val="0"/>
              </a:spcAft>
              <a:tabLst>
                <a:tab pos="7015480" algn="l"/>
              </a:tabLst>
            </a:pPr>
            <a:r>
              <a:rPr lang="vi-VN" altLang="en-US" sz="32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I. </a:t>
            </a:r>
            <a:r>
              <a:rPr lang="vi-VN" alt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ịnh</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luật</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toàn</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khối</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VnTime" panose="020B7200000000000000"/>
              <a:ea typeface="Times New Roman" panose="02020603050405020304" pitchFamily="18" charset="0"/>
              <a:cs typeface="Times New Roman" panose="02020603050405020304" pitchFamily="18" charset="0"/>
            </a:endParaRPr>
          </a:p>
        </p:txBody>
      </p:sp>
      <p:sp>
        <p:nvSpPr>
          <p:cNvPr id="4" name="Rectangle 1"/>
          <p:cNvSpPr/>
          <p:nvPr/>
        </p:nvSpPr>
        <p:spPr>
          <a:xfrm>
            <a:off x="337034" y="2599662"/>
            <a:ext cx="4272915" cy="657225"/>
          </a:xfrm>
          <a:prstGeom prst="rect">
            <a:avLst/>
          </a:prstGeom>
        </p:spPr>
        <p:txBody>
          <a:bodyPr wrap="none">
            <a:spAutoFit/>
          </a:bodyPr>
          <a:p>
            <a:pPr>
              <a:lnSpc>
                <a:spcPct val="115000"/>
              </a:lnSpc>
              <a:spcAft>
                <a:spcPts val="0"/>
              </a:spcAft>
              <a:tabLst>
                <a:tab pos="7015480" algn="l"/>
              </a:tabLst>
            </a:pPr>
            <a:r>
              <a:rPr lang="vi-VN" altLang="en-US" sz="3200" b="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III. </a:t>
            </a:r>
            <a:r>
              <a:rPr lang="vi-VN" alt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Phương trình hóa học</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VnTime" panose="020B7200000000000000"/>
              <a:ea typeface="Times New Roman" panose="02020603050405020304" pitchFamily="18" charset="0"/>
              <a:cs typeface="Times New Roman" panose="02020603050405020304" pitchFamily="18" charset="0"/>
            </a:endParaRPr>
          </a:p>
        </p:txBody>
      </p:sp>
      <p:sp>
        <p:nvSpPr>
          <p:cNvPr id="6" name="Rectangle 3"/>
          <p:cNvSpPr/>
          <p:nvPr/>
        </p:nvSpPr>
        <p:spPr>
          <a:xfrm>
            <a:off x="191770" y="3072765"/>
            <a:ext cx="10253345" cy="643255"/>
          </a:xfrm>
          <a:prstGeom prst="rect">
            <a:avLst/>
          </a:prstGeom>
        </p:spPr>
        <p:txBody>
          <a:bodyPr wrap="square">
            <a:noAutofit/>
          </a:bodyPr>
          <a:p>
            <a:pPr marL="457200">
              <a:lnSpc>
                <a:spcPct val="115000"/>
              </a:lnSpc>
            </a:pPr>
            <a:r>
              <a:rPr lang="vi-VN" altLang="es-VE" sz="3200" b="1" dirty="0" err="1">
                <a:solidFill>
                  <a:srgbClr val="C00000"/>
                </a:solidFill>
                <a:latin typeface="Times New Roman" panose="02020603050405020304" pitchFamily="18" charset="0"/>
                <a:ea typeface="Times New Roman" panose="02020603050405020304" pitchFamily="18" charset="0"/>
              </a:rPr>
              <a:t>3</a:t>
            </a:r>
            <a:r>
              <a:rPr lang="es-VE" sz="2800" b="1" dirty="0">
                <a:solidFill>
                  <a:srgbClr val="000000"/>
                </a:solidFill>
                <a:latin typeface="Times New Roman" panose="02020603050405020304" pitchFamily="18" charset="0"/>
                <a:ea typeface="Times New Roman" panose="02020603050405020304" pitchFamily="18" charset="0"/>
              </a:rPr>
              <a:t>. Ý </a:t>
            </a:r>
            <a:r>
              <a:rPr lang="es-VE" sz="2800" b="1" dirty="0" err="1">
                <a:solidFill>
                  <a:srgbClr val="000000"/>
                </a:solidFill>
                <a:latin typeface="Times New Roman" panose="02020603050405020304" pitchFamily="18" charset="0"/>
                <a:ea typeface="Times New Roman" panose="02020603050405020304" pitchFamily="18" charset="0"/>
              </a:rPr>
              <a:t>nghĩa</a:t>
            </a:r>
            <a:r>
              <a:rPr lang="es-VE" sz="2800" b="1" dirty="0">
                <a:solidFill>
                  <a:srgbClr val="000000"/>
                </a:solidFill>
                <a:latin typeface="Times New Roman" panose="02020603050405020304" pitchFamily="18" charset="0"/>
                <a:ea typeface="Times New Roman" panose="02020603050405020304" pitchFamily="18" charset="0"/>
              </a:rPr>
              <a:t> </a:t>
            </a:r>
            <a:r>
              <a:rPr lang="es-VE" sz="2800" b="1" dirty="0" err="1">
                <a:solidFill>
                  <a:srgbClr val="000000"/>
                </a:solidFill>
                <a:latin typeface="Times New Roman" panose="02020603050405020304" pitchFamily="18" charset="0"/>
                <a:ea typeface="Times New Roman" panose="02020603050405020304" pitchFamily="18" charset="0"/>
              </a:rPr>
              <a:t>của</a:t>
            </a:r>
            <a:r>
              <a:rPr lang="es-VE" sz="2800" b="1" dirty="0">
                <a:solidFill>
                  <a:srgbClr val="000000"/>
                </a:solidFill>
                <a:latin typeface="Times New Roman" panose="02020603050405020304" pitchFamily="18" charset="0"/>
                <a:ea typeface="Times New Roman" panose="02020603050405020304" pitchFamily="18" charset="0"/>
              </a:rPr>
              <a:t> </a:t>
            </a:r>
            <a:r>
              <a:rPr lang="es-VE" sz="2800" b="1" dirty="0" err="1">
                <a:solidFill>
                  <a:srgbClr val="000000"/>
                </a:solidFill>
                <a:latin typeface="Times New Roman" panose="02020603050405020304" pitchFamily="18" charset="0"/>
                <a:ea typeface="Times New Roman" panose="02020603050405020304" pitchFamily="18" charset="0"/>
              </a:rPr>
              <a:t>phương</a:t>
            </a:r>
            <a:r>
              <a:rPr lang="es-VE" sz="2800" b="1" dirty="0">
                <a:solidFill>
                  <a:srgbClr val="000000"/>
                </a:solidFill>
                <a:latin typeface="Times New Roman" panose="02020603050405020304" pitchFamily="18" charset="0"/>
                <a:ea typeface="Times New Roman" panose="02020603050405020304" pitchFamily="18" charset="0"/>
              </a:rPr>
              <a:t> </a:t>
            </a:r>
            <a:r>
              <a:rPr lang="es-VE" sz="2800" b="1" dirty="0" err="1">
                <a:solidFill>
                  <a:srgbClr val="000000"/>
                </a:solidFill>
                <a:latin typeface="Times New Roman" panose="02020603050405020304" pitchFamily="18" charset="0"/>
                <a:ea typeface="Times New Roman" panose="02020603050405020304" pitchFamily="18" charset="0"/>
              </a:rPr>
              <a:t>trình</a:t>
            </a:r>
            <a:r>
              <a:rPr lang="es-VE" sz="2800" b="1" dirty="0">
                <a:solidFill>
                  <a:srgbClr val="000000"/>
                </a:solidFill>
                <a:latin typeface="Times New Roman" panose="02020603050405020304" pitchFamily="18" charset="0"/>
                <a:ea typeface="Times New Roman" panose="02020603050405020304" pitchFamily="18" charset="0"/>
              </a:rPr>
              <a:t> </a:t>
            </a:r>
            <a:r>
              <a:rPr lang="es-VE" sz="2800" b="1" dirty="0" err="1">
                <a:solidFill>
                  <a:srgbClr val="000000"/>
                </a:solidFill>
                <a:latin typeface="Times New Roman" panose="02020603050405020304" pitchFamily="18" charset="0"/>
                <a:ea typeface="Times New Roman" panose="02020603050405020304" pitchFamily="18" charset="0"/>
              </a:rPr>
              <a:t>hóa</a:t>
            </a:r>
            <a:r>
              <a:rPr lang="es-VE" sz="2800" b="1" dirty="0">
                <a:solidFill>
                  <a:srgbClr val="000000"/>
                </a:solidFill>
                <a:latin typeface="Times New Roman" panose="02020603050405020304" pitchFamily="18" charset="0"/>
                <a:ea typeface="Times New Roman" panose="02020603050405020304" pitchFamily="18" charset="0"/>
              </a:rPr>
              <a:t> </a:t>
            </a:r>
            <a:r>
              <a:rPr lang="es-VE" sz="2800" b="1" dirty="0" err="1">
                <a:solidFill>
                  <a:srgbClr val="000000"/>
                </a:solidFill>
                <a:latin typeface="Times New Roman" panose="02020603050405020304" pitchFamily="18" charset="0"/>
                <a:ea typeface="Times New Roman" panose="02020603050405020304" pitchFamily="18" charset="0"/>
              </a:rPr>
              <a:t>học</a:t>
            </a:r>
            <a:endParaRPr lang="es-VE" sz="2800" b="1" dirty="0">
              <a:solidFill>
                <a:srgbClr val="000000"/>
              </a:solidFill>
              <a:latin typeface="Times New Roman" panose="02020603050405020304" pitchFamily="18" charset="0"/>
              <a:ea typeface="Times New Roman" panose="02020603050405020304" pitchFamily="18" charset="0"/>
            </a:endParaRPr>
          </a:p>
          <a:p>
            <a:pPr lvl="0">
              <a:lnSpc>
                <a:spcPct val="115000"/>
              </a:lnSpc>
            </a:pPr>
            <a:endParaRPr lang="en-US" sz="2800" dirty="0">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2" grpId="0"/>
      <p:bldP spid="41" grpId="0" bldLvl="0" animBg="1"/>
      <p:bldP spid="3" grpId="0"/>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934" y="214546"/>
            <a:ext cx="8596668" cy="1320800"/>
          </a:xfrm>
        </p:spPr>
        <p:txBody>
          <a:bodyPr>
            <a:normAutofit/>
          </a:bodyPr>
          <a:lstStyle/>
          <a:p>
            <a:r>
              <a:rPr lang="en-US" sz="4800" b="1" dirty="0" err="1">
                <a:solidFill>
                  <a:srgbClr val="0000FF"/>
                </a:solidFill>
                <a:latin typeface="Times New Roman" panose="02020603050405020304" pitchFamily="18" charset="0"/>
                <a:cs typeface="Times New Roman" panose="02020603050405020304" pitchFamily="18" charset="0"/>
              </a:rPr>
              <a:t>Vận</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dụng</a:t>
            </a:r>
            <a:endParaRPr lang="en-US" sz="4800" b="1" dirty="0">
              <a:solidFill>
                <a:srgbClr val="0000FF"/>
              </a:solidFill>
            </a:endParaRPr>
          </a:p>
        </p:txBody>
      </p:sp>
      <p:sp>
        <p:nvSpPr>
          <p:cNvPr id="4" name="Rectangle 3"/>
          <p:cNvSpPr/>
          <p:nvPr/>
        </p:nvSpPr>
        <p:spPr>
          <a:xfrm>
            <a:off x="635" y="1433195"/>
            <a:ext cx="12019915" cy="1568450"/>
          </a:xfrm>
          <a:prstGeom prst="rect">
            <a:avLst/>
          </a:prstGeom>
          <a:solidFill>
            <a:schemeClr val="accent6">
              <a:lumMod val="20000"/>
              <a:lumOff val="80000"/>
            </a:schemeClr>
          </a:solidFill>
        </p:spPr>
        <p:txBody>
          <a:bodyPr wrap="square">
            <a:spAutoFit/>
          </a:bodyPr>
          <a:lstStyle/>
          <a:p>
            <a:r>
              <a:rPr lang="vi-VN" sz="2400" b="1" dirty="0">
                <a:solidFill>
                  <a:srgbClr val="333333"/>
                </a:solidFill>
                <a:latin typeface="Times New Roman" panose="02020603050405020304" pitchFamily="18" charset="0"/>
                <a:cs typeface="Times New Roman" panose="02020603050405020304" pitchFamily="18" charset="0"/>
              </a:rPr>
              <a:t>Luyện tập 4:</a:t>
            </a:r>
            <a:r>
              <a:rPr lang="vi-VN" sz="2400" dirty="0">
                <a:solidFill>
                  <a:srgbClr val="333333"/>
                </a:solidFill>
                <a:latin typeface="Times New Roman" panose="02020603050405020304" pitchFamily="18" charset="0"/>
                <a:cs typeface="Times New Roman" panose="02020603050405020304" pitchFamily="18" charset="0"/>
              </a:rPr>
              <a:t> Xét phương trình hoá học của phản ứng sau: </a:t>
            </a:r>
            <a:endParaRPr lang="vi-VN" sz="2400" dirty="0">
              <a:solidFill>
                <a:srgbClr val="333333"/>
              </a:solidFill>
              <a:latin typeface="Times New Roman" panose="02020603050405020304" pitchFamily="18" charset="0"/>
              <a:cs typeface="Times New Roman" panose="02020603050405020304" pitchFamily="18" charset="0"/>
            </a:endParaRPr>
          </a:p>
          <a:p>
            <a:pPr algn="ctr"/>
            <a:r>
              <a:rPr lang="vi-VN" sz="2400" dirty="0">
                <a:solidFill>
                  <a:srgbClr val="333333"/>
                </a:solidFill>
                <a:latin typeface="Times New Roman" panose="02020603050405020304" pitchFamily="18" charset="0"/>
                <a:cs typeface="Times New Roman" panose="02020603050405020304" pitchFamily="18" charset="0"/>
              </a:rPr>
              <a:t>4Al + 3O</a:t>
            </a:r>
            <a:r>
              <a:rPr lang="vi-VN" sz="2400" baseline="-25000" dirty="0">
                <a:solidFill>
                  <a:srgbClr val="333333"/>
                </a:solidFill>
                <a:latin typeface="Times New Roman" panose="02020603050405020304" pitchFamily="18" charset="0"/>
                <a:cs typeface="Times New Roman" panose="02020603050405020304" pitchFamily="18" charset="0"/>
              </a:rPr>
              <a:t>2</a:t>
            </a:r>
            <a:r>
              <a:rPr lang="vi-VN" sz="2400" dirty="0">
                <a:solidFill>
                  <a:srgbClr val="333333"/>
                </a:solidFill>
                <a:latin typeface="Times New Roman" panose="02020603050405020304" pitchFamily="18" charset="0"/>
                <a:cs typeface="Times New Roman" panose="02020603050405020304" pitchFamily="18" charset="0"/>
              </a:rPr>
              <a:t> → Al</a:t>
            </a:r>
            <a:r>
              <a:rPr lang="vi-VN" sz="2400" baseline="-25000" dirty="0">
                <a:solidFill>
                  <a:srgbClr val="333333"/>
                </a:solidFill>
                <a:latin typeface="Times New Roman" panose="02020603050405020304" pitchFamily="18" charset="0"/>
                <a:cs typeface="Times New Roman" panose="02020603050405020304" pitchFamily="18" charset="0"/>
              </a:rPr>
              <a:t>2</a:t>
            </a:r>
            <a:r>
              <a:rPr lang="vi-VN" sz="2400" dirty="0">
                <a:solidFill>
                  <a:srgbClr val="333333"/>
                </a:solidFill>
                <a:latin typeface="Times New Roman" panose="02020603050405020304" pitchFamily="18" charset="0"/>
                <a:cs typeface="Times New Roman" panose="02020603050405020304" pitchFamily="18" charset="0"/>
              </a:rPr>
              <a:t>O</a:t>
            </a:r>
            <a:r>
              <a:rPr lang="vi-VN" sz="2400" baseline="-25000" dirty="0">
                <a:solidFill>
                  <a:srgbClr val="333333"/>
                </a:solidFill>
                <a:latin typeface="Times New Roman" panose="02020603050405020304" pitchFamily="18" charset="0"/>
                <a:cs typeface="Times New Roman" panose="02020603050405020304" pitchFamily="18" charset="0"/>
              </a:rPr>
              <a:t>3</a:t>
            </a:r>
            <a:endParaRPr lang="vi-VN" sz="2400" dirty="0">
              <a:solidFill>
                <a:srgbClr val="333333"/>
              </a:solidFill>
              <a:latin typeface="Times New Roman" panose="02020603050405020304" pitchFamily="18" charset="0"/>
              <a:cs typeface="Times New Roman" panose="02020603050405020304" pitchFamily="18" charset="0"/>
            </a:endParaRPr>
          </a:p>
          <a:p>
            <a:r>
              <a:rPr lang="vi-VN" sz="2400" dirty="0">
                <a:solidFill>
                  <a:srgbClr val="333333"/>
                </a:solidFill>
                <a:latin typeface="Times New Roman" panose="02020603050405020304" pitchFamily="18" charset="0"/>
                <a:cs typeface="Times New Roman" panose="02020603050405020304" pitchFamily="18" charset="0"/>
              </a:rPr>
              <a:t>a) Cho biết số nguyên tử, số phân tử các chất tham gia phản ứng và các chất sản phẩm.</a:t>
            </a:r>
            <a:endParaRPr lang="vi-VN" sz="2400" dirty="0">
              <a:solidFill>
                <a:srgbClr val="333333"/>
              </a:solidFill>
              <a:latin typeface="Times New Roman" panose="02020603050405020304" pitchFamily="18" charset="0"/>
              <a:cs typeface="Times New Roman" panose="02020603050405020304" pitchFamily="18" charset="0"/>
            </a:endParaRPr>
          </a:p>
          <a:p>
            <a:r>
              <a:rPr lang="vi-VN" sz="2400" dirty="0">
                <a:solidFill>
                  <a:srgbClr val="333333"/>
                </a:solidFill>
                <a:latin typeface="Times New Roman" panose="02020603050405020304" pitchFamily="18" charset="0"/>
                <a:cs typeface="Times New Roman" panose="02020603050405020304" pitchFamily="18" charset="0"/>
              </a:rPr>
              <a:t>b) Cho biết tỉ lệ hệ số của các chất trong phương trình hoá học.</a:t>
            </a:r>
            <a:endParaRPr lang="vi-VN" sz="2400" b="0" i="0" dirty="0">
              <a:solidFill>
                <a:srgbClr val="333333"/>
              </a:solidFill>
              <a:effectLst/>
              <a:latin typeface="Times New Roman" panose="02020603050405020304" pitchFamily="18" charset="0"/>
              <a:cs typeface="Times New Roman" panose="02020603050405020304" pitchFamily="18" charset="0"/>
            </a:endParaRPr>
          </a:p>
        </p:txBody>
      </p:sp>
      <p:sp>
        <p:nvSpPr>
          <p:cNvPr id="5" name="Rectangle 4"/>
          <p:cNvSpPr/>
          <p:nvPr/>
        </p:nvSpPr>
        <p:spPr>
          <a:xfrm>
            <a:off x="0" y="4404995"/>
            <a:ext cx="12192000" cy="1814830"/>
          </a:xfrm>
          <a:prstGeom prst="rect">
            <a:avLst/>
          </a:prstGeom>
        </p:spPr>
        <p:txBody>
          <a:bodyPr wrap="square">
            <a:spAutoFit/>
          </a:bodyPr>
          <a:lstStyle/>
          <a:p>
            <a:r>
              <a:rPr lang="vi-VN" sz="2800" dirty="0">
                <a:solidFill>
                  <a:srgbClr val="7030A0"/>
                </a:solidFill>
                <a:latin typeface="Times New Roman" panose="02020603050405020304" pitchFamily="18" charset="0"/>
                <a:cs typeface="Times New Roman" panose="02020603050405020304" pitchFamily="18" charset="0"/>
              </a:rPr>
              <a:t>Trong phản ứng có 4 nguyên tử Al, 3 nguyên tử O</a:t>
            </a:r>
            <a:r>
              <a:rPr lang="vi-VN" sz="2800" baseline="-25000" dirty="0">
                <a:solidFill>
                  <a:srgbClr val="7030A0"/>
                </a:solidFill>
                <a:latin typeface="Times New Roman" panose="02020603050405020304" pitchFamily="18" charset="0"/>
                <a:cs typeface="Times New Roman" panose="02020603050405020304" pitchFamily="18" charset="0"/>
              </a:rPr>
              <a:t>2 </a:t>
            </a:r>
            <a:r>
              <a:rPr lang="vi-VN" sz="2800" dirty="0">
                <a:solidFill>
                  <a:srgbClr val="7030A0"/>
                </a:solidFill>
                <a:latin typeface="Times New Roman" panose="02020603050405020304" pitchFamily="18" charset="0"/>
                <a:cs typeface="Times New Roman" panose="02020603050405020304" pitchFamily="18" charset="0"/>
              </a:rPr>
              <a:t>tham gia phản ứng và sản phẩm gồm 4 phân tử Al</a:t>
            </a:r>
            <a:r>
              <a:rPr lang="vi-VN" sz="2800" baseline="-25000" dirty="0">
                <a:solidFill>
                  <a:srgbClr val="7030A0"/>
                </a:solidFill>
                <a:latin typeface="Times New Roman" panose="02020603050405020304" pitchFamily="18" charset="0"/>
                <a:cs typeface="Times New Roman" panose="02020603050405020304" pitchFamily="18" charset="0"/>
              </a:rPr>
              <a:t>2</a:t>
            </a:r>
            <a:r>
              <a:rPr lang="vi-VN" sz="2800" dirty="0">
                <a:solidFill>
                  <a:srgbClr val="7030A0"/>
                </a:solidFill>
                <a:latin typeface="Times New Roman" panose="02020603050405020304" pitchFamily="18" charset="0"/>
                <a:cs typeface="Times New Roman" panose="02020603050405020304" pitchFamily="18" charset="0"/>
              </a:rPr>
              <a:t>O</a:t>
            </a:r>
            <a:r>
              <a:rPr lang="vi-VN" sz="2800" baseline="-25000" dirty="0">
                <a:solidFill>
                  <a:srgbClr val="7030A0"/>
                </a:solidFill>
                <a:latin typeface="Times New Roman" panose="02020603050405020304" pitchFamily="18" charset="0"/>
                <a:cs typeface="Times New Roman" panose="02020603050405020304" pitchFamily="18" charset="0"/>
              </a:rPr>
              <a:t>3</a:t>
            </a:r>
            <a:endParaRPr lang="vi-VN" sz="2800" dirty="0">
              <a:solidFill>
                <a:srgbClr val="7030A0"/>
              </a:solidFill>
              <a:latin typeface="Times New Roman" panose="02020603050405020304" pitchFamily="18" charset="0"/>
              <a:cs typeface="Times New Roman" panose="02020603050405020304" pitchFamily="18" charset="0"/>
            </a:endParaRPr>
          </a:p>
          <a:p>
            <a:r>
              <a:rPr lang="vi-VN" sz="2800" dirty="0">
                <a:solidFill>
                  <a:srgbClr val="7030A0"/>
                </a:solidFill>
                <a:latin typeface="Times New Roman" panose="02020603050405020304" pitchFamily="18" charset="0"/>
                <a:cs typeface="Times New Roman" panose="02020603050405020304" pitchFamily="18" charset="0"/>
              </a:rPr>
              <a:t>Tỉ lệ hệ số của các chất trong phương trình hoá học là</a:t>
            </a:r>
            <a:endParaRPr lang="vi-VN" sz="2800" dirty="0">
              <a:solidFill>
                <a:srgbClr val="7030A0"/>
              </a:solidFill>
              <a:latin typeface="Times New Roman" panose="02020603050405020304" pitchFamily="18" charset="0"/>
              <a:cs typeface="Times New Roman" panose="02020603050405020304" pitchFamily="18" charset="0"/>
            </a:endParaRPr>
          </a:p>
          <a:p>
            <a:r>
              <a:rPr lang="vi-VN" sz="2800" dirty="0">
                <a:solidFill>
                  <a:srgbClr val="7030A0"/>
                </a:solidFill>
                <a:latin typeface="Times New Roman" panose="02020603050405020304" pitchFamily="18" charset="0"/>
                <a:cs typeface="Times New Roman" panose="02020603050405020304" pitchFamily="18" charset="0"/>
              </a:rPr>
              <a:t>nguyên tử Al : nguyên tử O</a:t>
            </a:r>
            <a:r>
              <a:rPr lang="vi-VN" sz="2800" baseline="-25000" dirty="0">
                <a:solidFill>
                  <a:srgbClr val="7030A0"/>
                </a:solidFill>
                <a:latin typeface="Times New Roman" panose="02020603050405020304" pitchFamily="18" charset="0"/>
                <a:cs typeface="Times New Roman" panose="02020603050405020304" pitchFamily="18" charset="0"/>
              </a:rPr>
              <a:t>2</a:t>
            </a:r>
            <a:r>
              <a:rPr lang="vi-VN" sz="2800" dirty="0">
                <a:solidFill>
                  <a:srgbClr val="7030A0"/>
                </a:solidFill>
                <a:latin typeface="Times New Roman" panose="02020603050405020304" pitchFamily="18" charset="0"/>
                <a:cs typeface="Times New Roman" panose="02020603050405020304" pitchFamily="18" charset="0"/>
              </a:rPr>
              <a:t> : phân tử Al</a:t>
            </a:r>
            <a:r>
              <a:rPr lang="vi-VN" sz="2800" baseline="-25000" dirty="0">
                <a:solidFill>
                  <a:srgbClr val="7030A0"/>
                </a:solidFill>
                <a:latin typeface="Times New Roman" panose="02020603050405020304" pitchFamily="18" charset="0"/>
                <a:cs typeface="Times New Roman" panose="02020603050405020304" pitchFamily="18" charset="0"/>
              </a:rPr>
              <a:t>2</a:t>
            </a:r>
            <a:r>
              <a:rPr lang="vi-VN" sz="2800" dirty="0">
                <a:solidFill>
                  <a:srgbClr val="7030A0"/>
                </a:solidFill>
                <a:latin typeface="Times New Roman" panose="02020603050405020304" pitchFamily="18" charset="0"/>
                <a:cs typeface="Times New Roman" panose="02020603050405020304" pitchFamily="18" charset="0"/>
              </a:rPr>
              <a:t>O</a:t>
            </a:r>
            <a:r>
              <a:rPr lang="vi-VN" sz="2800" baseline="-25000" dirty="0">
                <a:solidFill>
                  <a:srgbClr val="7030A0"/>
                </a:solidFill>
                <a:latin typeface="Times New Roman" panose="02020603050405020304" pitchFamily="18" charset="0"/>
                <a:cs typeface="Times New Roman" panose="02020603050405020304" pitchFamily="18" charset="0"/>
              </a:rPr>
              <a:t>3</a:t>
            </a:r>
            <a:r>
              <a:rPr lang="vi-VN" sz="2800" dirty="0">
                <a:solidFill>
                  <a:srgbClr val="7030A0"/>
                </a:solidFill>
                <a:latin typeface="Times New Roman" panose="02020603050405020304" pitchFamily="18" charset="0"/>
                <a:cs typeface="Times New Roman" panose="02020603050405020304" pitchFamily="18" charset="0"/>
              </a:rPr>
              <a:t> = 4 : 3 : 2</a:t>
            </a:r>
            <a:endParaRPr lang="vi-VN" sz="2800" b="0" i="0" dirty="0">
              <a:solidFill>
                <a:srgbClr val="7030A0"/>
              </a:solidFill>
              <a:effectLst/>
              <a:latin typeface="Times New Roman" panose="02020603050405020304" pitchFamily="18" charset="0"/>
              <a:cs typeface="Times New Roman" panose="02020603050405020304" pitchFamily="18" charset="0"/>
            </a:endParaRPr>
          </a:p>
        </p:txBody>
      </p:sp>
      <p:sp>
        <p:nvSpPr>
          <p:cNvPr id="6" name="Down Arrow 5"/>
          <p:cNvSpPr/>
          <p:nvPr/>
        </p:nvSpPr>
        <p:spPr>
          <a:xfrm>
            <a:off x="4298623" y="3450210"/>
            <a:ext cx="1272618" cy="876693"/>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ched Right Arrow 2"/>
          <p:cNvSpPr/>
          <p:nvPr/>
        </p:nvSpPr>
        <p:spPr>
          <a:xfrm>
            <a:off x="1842655" y="96983"/>
            <a:ext cx="7259781" cy="3637416"/>
          </a:xfrm>
          <a:prstGeom prst="notched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886031" y="1425049"/>
            <a:ext cx="5627802" cy="1200329"/>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Cân</a:t>
            </a:r>
            <a:r>
              <a:rPr lang="en-US" sz="2400"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không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còn</a:t>
            </a:r>
            <a:r>
              <a:rPr lang="en-US" sz="2400" b="1" i="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trạng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do </a:t>
            </a:r>
            <a:r>
              <a:rPr lang="en-US" sz="2400" dirty="0" err="1">
                <a:latin typeface="Times New Roman" panose="02020603050405020304" pitchFamily="18" charset="0"/>
                <a:cs typeface="Times New Roman" panose="02020603050405020304" pitchFamily="18" charset="0"/>
              </a:rPr>
              <a:t>nến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carbondioxide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ngắn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dần</a:t>
            </a:r>
            <a:r>
              <a:rPr lang="en-US" sz="2400" dirty="0">
                <a:latin typeface="Times New Roman" panose="02020603050405020304" pitchFamily="18" charset="0"/>
                <a:cs typeface="Times New Roman" panose="02020603050405020304" pitchFamily="18" charset="0"/>
              </a:rPr>
              <a:t> so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ban </a:t>
            </a:r>
            <a:r>
              <a:rPr lang="en-US" sz="2400" dirty="0" err="1">
                <a:latin typeface="Times New Roman" panose="02020603050405020304" pitchFamily="18" charset="0"/>
                <a:cs typeface="Times New Roman" panose="02020603050405020304" pitchFamily="18" charset="0"/>
              </a:rPr>
              <a:t>đầu</a:t>
            </a:r>
            <a:endParaRPr lang="en-US" sz="2400" dirty="0">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3965575"/>
            <a:ext cx="12192000" cy="2892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261" y="193789"/>
            <a:ext cx="8596668" cy="1320800"/>
          </a:xfrm>
        </p:spPr>
        <p:txBody>
          <a:bodyPr>
            <a:normAutofit/>
          </a:bodyPr>
          <a:lstStyle/>
          <a:p>
            <a:r>
              <a:rPr lang="en-US" sz="5400" b="1" dirty="0" err="1">
                <a:solidFill>
                  <a:srgbClr val="0000FF"/>
                </a:solidFill>
                <a:latin typeface="Times New Roman" panose="02020603050405020304" pitchFamily="18" charset="0"/>
                <a:cs typeface="Times New Roman" panose="02020603050405020304" pitchFamily="18" charset="0"/>
              </a:rPr>
              <a:t>Vận</a:t>
            </a:r>
            <a:r>
              <a:rPr lang="en-US" sz="5400" b="1" dirty="0">
                <a:solidFill>
                  <a:srgbClr val="0000FF"/>
                </a:solidFill>
                <a:latin typeface="Times New Roman" panose="02020603050405020304" pitchFamily="18" charset="0"/>
                <a:cs typeface="Times New Roman" panose="02020603050405020304" pitchFamily="18" charset="0"/>
              </a:rPr>
              <a:t> </a:t>
            </a:r>
            <a:r>
              <a:rPr lang="en-US" sz="5400" b="1" dirty="0" err="1">
                <a:solidFill>
                  <a:srgbClr val="0000FF"/>
                </a:solidFill>
                <a:latin typeface="Times New Roman" panose="02020603050405020304" pitchFamily="18" charset="0"/>
                <a:cs typeface="Times New Roman" panose="02020603050405020304" pitchFamily="18" charset="0"/>
              </a:rPr>
              <a:t>dụng</a:t>
            </a:r>
            <a:endParaRPr lang="en-US" sz="5400" b="1" dirty="0">
              <a:solidFill>
                <a:srgbClr val="0000FF"/>
              </a:solidFill>
              <a:latin typeface="Times New Roman" panose="02020603050405020304" pitchFamily="18" charset="0"/>
              <a:cs typeface="Times New Roman" panose="02020603050405020304" pitchFamily="18" charset="0"/>
            </a:endParaRPr>
          </a:p>
        </p:txBody>
      </p:sp>
      <p:sp>
        <p:nvSpPr>
          <p:cNvPr id="5" name="Rectangle 4"/>
          <p:cNvSpPr/>
          <p:nvPr/>
        </p:nvSpPr>
        <p:spPr>
          <a:xfrm>
            <a:off x="0" y="1688465"/>
            <a:ext cx="12080875" cy="3415030"/>
          </a:xfrm>
          <a:prstGeom prst="rect">
            <a:avLst/>
          </a:prstGeom>
          <a:solidFill>
            <a:srgbClr val="FFFFCC"/>
          </a:solidFill>
        </p:spPr>
        <p:txBody>
          <a:bodyPr wrap="square">
            <a:spAutoFit/>
          </a:bodyPr>
          <a:lstStyle/>
          <a:p>
            <a:pPr marR="30480">
              <a:spcAft>
                <a:spcPts val="1200"/>
              </a:spcAft>
            </a:pP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dạ</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dày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hydrochloric acid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HCl</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tương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ổn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hoá</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ăn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Nếu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acid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tăng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quá</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mức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gây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đau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dạ</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dày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Thuốc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muối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sodium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hydrogencarbonate</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(NaHCO</a:t>
            </a:r>
            <a:r>
              <a:rPr lang="en-US" sz="2800" baseline="-25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giúp</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giảm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bớt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acid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dư</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thừa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dạ</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dày</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hoá</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VnTime" panose="020B7200000000000000"/>
              <a:ea typeface="Times New Roman" panose="02020603050405020304" pitchFamily="18" charset="0"/>
              <a:cs typeface="Times New Roman" panose="02020603050405020304" pitchFamily="18" charset="0"/>
            </a:endParaRPr>
          </a:p>
          <a:p>
            <a:pPr marL="30480" marR="30480" algn="just">
              <a:spcAft>
                <a:spcPts val="120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NaHCO</a:t>
            </a:r>
            <a:r>
              <a:rPr lang="en-US" sz="2800" baseline="-25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HCl</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NaCl</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H</a:t>
            </a:r>
            <a:r>
              <a:rPr lang="en-US" sz="2800" baseline="-25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 + CO</a:t>
            </a:r>
            <a:r>
              <a:rPr lang="en-US" sz="2800" baseline="-25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30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VnTime" panose="020B7200000000000000"/>
              <a:ea typeface="Times New Roman" panose="02020603050405020304" pitchFamily="18" charset="0"/>
              <a:cs typeface="Times New Roman" panose="02020603050405020304" pitchFamily="18" charset="0"/>
            </a:endParaRPr>
          </a:p>
          <a:p>
            <a:r>
              <a:rPr lang="en-US" sz="2800" dirty="0" err="1">
                <a:solidFill>
                  <a:srgbClr val="000000"/>
                </a:solidFill>
                <a:latin typeface="Times New Roman" panose="02020603050405020304" pitchFamily="18" charset="0"/>
                <a:ea typeface="Times New Roman" panose="02020603050405020304" pitchFamily="18" charset="0"/>
              </a:rPr>
              <a:t>Tìm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hiểu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biết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các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thực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phẩm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thể</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gây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tăng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lượng</a:t>
            </a:r>
            <a:r>
              <a:rPr lang="en-US" sz="2800" dirty="0">
                <a:solidFill>
                  <a:srgbClr val="000000"/>
                </a:solidFill>
                <a:latin typeface="Times New Roman" panose="02020603050405020304" pitchFamily="18" charset="0"/>
                <a:ea typeface="Times New Roman" panose="02020603050405020304" pitchFamily="18" charset="0"/>
              </a:rPr>
              <a:t> acid </a:t>
            </a:r>
            <a:r>
              <a:rPr lang="en-US" sz="2800" dirty="0" err="1">
                <a:solidFill>
                  <a:srgbClr val="000000"/>
                </a:solidFill>
                <a:latin typeface="Times New Roman" panose="02020603050405020304" pitchFamily="18" charset="0"/>
                <a:ea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dạ</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dày</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ldLvl="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298622" y="2243580"/>
            <a:ext cx="2743200" cy="1970202"/>
          </a:xfrm>
          <a:prstGeom prst="ellipse">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30480" marR="30480" algn="ctr">
              <a:spcAft>
                <a:spcPts val="0"/>
              </a:spcAft>
            </a:pPr>
            <a:r>
              <a:rPr lang="en-US" b="1"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gây</a:t>
            </a:r>
            <a:r>
              <a:rPr lang="en-US"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tăng</a:t>
            </a:r>
            <a:r>
              <a:rPr lang="en-US"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lượng</a:t>
            </a:r>
            <a:r>
              <a:rPr lang="en-US"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acid </a:t>
            </a:r>
            <a:r>
              <a:rPr lang="en-US" b="1"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dạ</a:t>
            </a:r>
            <a:r>
              <a:rPr lang="en-US"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dày</a:t>
            </a:r>
            <a:endParaRPr lang="en-US" b="1" i="1" dirty="0">
              <a:solidFill>
                <a:srgbClr val="C00000"/>
              </a:solidFill>
              <a:latin typeface=".VnTime" panose="020B7200000000000000"/>
              <a:ea typeface="Times New Roman" panose="02020603050405020304" pitchFamily="18" charset="0"/>
              <a:cs typeface="Times New Roman" panose="02020603050405020304" pitchFamily="18" charset="0"/>
            </a:endParaRPr>
          </a:p>
        </p:txBody>
      </p:sp>
      <p:cxnSp>
        <p:nvCxnSpPr>
          <p:cNvPr id="8" name="Elbow Connector 7"/>
          <p:cNvCxnSpPr>
            <a:stCxn id="4" idx="7"/>
          </p:cNvCxnSpPr>
          <p:nvPr/>
        </p:nvCxnSpPr>
        <p:spPr>
          <a:xfrm rot="5400000" flipH="1" flipV="1">
            <a:off x="6776819" y="1135890"/>
            <a:ext cx="1259490" cy="1532949"/>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Elbow Connector 9"/>
          <p:cNvCxnSpPr>
            <a:stCxn id="4" idx="1"/>
          </p:cNvCxnSpPr>
          <p:nvPr/>
        </p:nvCxnSpPr>
        <p:spPr>
          <a:xfrm rot="16200000" flipV="1">
            <a:off x="2752668" y="584422"/>
            <a:ext cx="1947647" cy="1947727"/>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Elbow Connector 11"/>
          <p:cNvCxnSpPr>
            <a:stCxn id="4" idx="5"/>
          </p:cNvCxnSpPr>
          <p:nvPr/>
        </p:nvCxnSpPr>
        <p:spPr>
          <a:xfrm rot="16200000" flipH="1">
            <a:off x="6828667" y="3736676"/>
            <a:ext cx="1259490" cy="1636644"/>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4" idx="3"/>
          </p:cNvCxnSpPr>
          <p:nvPr/>
        </p:nvCxnSpPr>
        <p:spPr>
          <a:xfrm rot="5400000">
            <a:off x="3096746" y="3581135"/>
            <a:ext cx="1259490" cy="1947727"/>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Cloud 14"/>
          <p:cNvSpPr/>
          <p:nvPr/>
        </p:nvSpPr>
        <p:spPr>
          <a:xfrm>
            <a:off x="445963" y="4526716"/>
            <a:ext cx="2271861" cy="1432874"/>
          </a:xfrm>
          <a:prstGeom prst="clou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uống</a:t>
            </a:r>
            <a:r>
              <a:rPr lang="en-US"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gas</a:t>
            </a:r>
            <a:endParaRPr lang="en-US" dirty="0"/>
          </a:p>
        </p:txBody>
      </p:sp>
      <p:sp>
        <p:nvSpPr>
          <p:cNvPr id="16" name="Cloud 15"/>
          <p:cNvSpPr/>
          <p:nvPr/>
        </p:nvSpPr>
        <p:spPr>
          <a:xfrm>
            <a:off x="8199746" y="339366"/>
            <a:ext cx="1973822" cy="1432874"/>
          </a:xfrm>
          <a:prstGeom prst="clou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Đồ ăn giàu chất béo</a:t>
            </a:r>
            <a:endParaRPr lang="en-US"/>
          </a:p>
        </p:txBody>
      </p:sp>
      <p:sp>
        <p:nvSpPr>
          <p:cNvPr id="17" name="Cloud 16"/>
          <p:cNvSpPr/>
          <p:nvPr/>
        </p:nvSpPr>
        <p:spPr>
          <a:xfrm>
            <a:off x="445962" y="124122"/>
            <a:ext cx="2271861" cy="1432874"/>
          </a:xfrm>
          <a:prstGeom prst="clou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Đồ ăn chua</a:t>
            </a:r>
            <a:endParaRPr lang="en-US"/>
          </a:p>
        </p:txBody>
      </p:sp>
      <p:sp>
        <p:nvSpPr>
          <p:cNvPr id="18" name="Cloud 17"/>
          <p:cNvSpPr/>
          <p:nvPr/>
        </p:nvSpPr>
        <p:spPr>
          <a:xfrm>
            <a:off x="8346341" y="4440025"/>
            <a:ext cx="2271861" cy="1432874"/>
          </a:xfrm>
          <a:prstGeom prst="clou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ăn</a:t>
            </a:r>
            <a:r>
              <a:rPr lang="en-US"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cay </a:t>
            </a:r>
            <a:r>
              <a:rPr lang="en-US"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nóng</a:t>
            </a:r>
            <a:endParaRPr lang="en-US" dirty="0"/>
          </a:p>
        </p:txBody>
      </p:sp>
      <p:pic>
        <p:nvPicPr>
          <p:cNvPr id="2050" name="Picture 2" descr="10 công thức làm món dưa muối, cà muối ngon giòn không lo nổi váng hay bị  hỏ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8442" y="1885911"/>
            <a:ext cx="2059724" cy="123583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1557" y="1227375"/>
            <a:ext cx="2148076" cy="1456078"/>
          </a:xfrm>
          <a:prstGeom prst="rect">
            <a:avLst/>
          </a:prstGeom>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5791" y="2899153"/>
            <a:ext cx="1962831" cy="1472123"/>
          </a:xfrm>
          <a:prstGeom prst="rect">
            <a:avLst/>
          </a:prstGeom>
        </p:spPr>
      </p:pic>
      <p:pic>
        <p:nvPicPr>
          <p:cNvPr id="2052" name="Picture 4" descr="Pepsi Lon Cao 330ML - Minh Cầu Mart - Siêu thị trong tầm t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31976" y="5509495"/>
            <a:ext cx="1289574" cy="128957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ua Nước Ngọt Coca Cola Vị Nguyên Bản 320ml X 24 Lon sỉ giá rẻ nhất Hồ Chí  Minh - Losuppl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91085" y="5250730"/>
            <a:ext cx="1512097" cy="159715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hất béo là gì? 8 loại thực phẩm giàu chất béo tốt cho cơ thể"/>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99746" y="1863871"/>
            <a:ext cx="2471359" cy="185352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Tác hại của ăn cay quá mức | Vinmec"/>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22319" y="5266354"/>
            <a:ext cx="2124022" cy="14169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050"/>
                                        </p:tgtEl>
                                        <p:attrNameLst>
                                          <p:attrName>style.visibility</p:attrName>
                                        </p:attrNameLst>
                                      </p:cBhvr>
                                      <p:to>
                                        <p:strVal val="visible"/>
                                      </p:to>
                                    </p:set>
                                    <p:animEffect transition="in" filter="fade">
                                      <p:cBhvr>
                                        <p:cTn id="36" dur="1000"/>
                                        <p:tgtEl>
                                          <p:spTgt spid="2050"/>
                                        </p:tgtEl>
                                      </p:cBhvr>
                                    </p:animEffect>
                                    <p:anim calcmode="lin" valueType="num">
                                      <p:cBhvr>
                                        <p:cTn id="37" dur="1000" fill="hold"/>
                                        <p:tgtEl>
                                          <p:spTgt spid="2050"/>
                                        </p:tgtEl>
                                        <p:attrNameLst>
                                          <p:attrName>ppt_x</p:attrName>
                                        </p:attrNameLst>
                                      </p:cBhvr>
                                      <p:tavLst>
                                        <p:tav tm="0">
                                          <p:val>
                                            <p:strVal val="#ppt_x"/>
                                          </p:val>
                                        </p:tav>
                                        <p:tav tm="100000">
                                          <p:val>
                                            <p:strVal val="#ppt_x"/>
                                          </p:val>
                                        </p:tav>
                                      </p:tavLst>
                                    </p:anim>
                                    <p:anim calcmode="lin" valueType="num">
                                      <p:cBhvr>
                                        <p:cTn id="38" dur="1000" fill="hold"/>
                                        <p:tgtEl>
                                          <p:spTgt spid="2050"/>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1000"/>
                                        <p:tgtEl>
                                          <p:spTgt spid="23"/>
                                        </p:tgtEl>
                                      </p:cBhvr>
                                    </p:animEffect>
                                    <p:anim calcmode="lin" valueType="num">
                                      <p:cBhvr>
                                        <p:cTn id="42" dur="1000" fill="hold"/>
                                        <p:tgtEl>
                                          <p:spTgt spid="23"/>
                                        </p:tgtEl>
                                        <p:attrNameLst>
                                          <p:attrName>ppt_x</p:attrName>
                                        </p:attrNameLst>
                                      </p:cBhvr>
                                      <p:tavLst>
                                        <p:tav tm="0">
                                          <p:val>
                                            <p:strVal val="#ppt_x"/>
                                          </p:val>
                                        </p:tav>
                                        <p:tav tm="100000">
                                          <p:val>
                                            <p:strVal val="#ppt_x"/>
                                          </p:val>
                                        </p:tav>
                                      </p:tavLst>
                                    </p:anim>
                                    <p:anim calcmode="lin" valueType="num">
                                      <p:cBhvr>
                                        <p:cTn id="43" dur="1000" fill="hold"/>
                                        <p:tgtEl>
                                          <p:spTgt spid="23"/>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2052"/>
                                        </p:tgtEl>
                                        <p:attrNameLst>
                                          <p:attrName>style.visibility</p:attrName>
                                        </p:attrNameLst>
                                      </p:cBhvr>
                                      <p:to>
                                        <p:strVal val="visible"/>
                                      </p:to>
                                    </p:set>
                                    <p:animEffect transition="in" filter="fade">
                                      <p:cBhvr>
                                        <p:cTn id="53" dur="1000"/>
                                        <p:tgtEl>
                                          <p:spTgt spid="2052"/>
                                        </p:tgtEl>
                                      </p:cBhvr>
                                    </p:animEffect>
                                    <p:anim calcmode="lin" valueType="num">
                                      <p:cBhvr>
                                        <p:cTn id="54" dur="1000" fill="hold"/>
                                        <p:tgtEl>
                                          <p:spTgt spid="2052"/>
                                        </p:tgtEl>
                                        <p:attrNameLst>
                                          <p:attrName>ppt_x</p:attrName>
                                        </p:attrNameLst>
                                      </p:cBhvr>
                                      <p:tavLst>
                                        <p:tav tm="0">
                                          <p:val>
                                            <p:strVal val="#ppt_x"/>
                                          </p:val>
                                        </p:tav>
                                        <p:tav tm="100000">
                                          <p:val>
                                            <p:strVal val="#ppt_x"/>
                                          </p:val>
                                        </p:tav>
                                      </p:tavLst>
                                    </p:anim>
                                    <p:anim calcmode="lin" valueType="num">
                                      <p:cBhvr>
                                        <p:cTn id="55" dur="1000" fill="hold"/>
                                        <p:tgtEl>
                                          <p:spTgt spid="2052"/>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2054"/>
                                        </p:tgtEl>
                                        <p:attrNameLst>
                                          <p:attrName>style.visibility</p:attrName>
                                        </p:attrNameLst>
                                      </p:cBhvr>
                                      <p:to>
                                        <p:strVal val="visible"/>
                                      </p:to>
                                    </p:set>
                                    <p:animEffect transition="in" filter="fade">
                                      <p:cBhvr>
                                        <p:cTn id="58" dur="1000"/>
                                        <p:tgtEl>
                                          <p:spTgt spid="2054"/>
                                        </p:tgtEl>
                                      </p:cBhvr>
                                    </p:animEffect>
                                    <p:anim calcmode="lin" valueType="num">
                                      <p:cBhvr>
                                        <p:cTn id="59" dur="1000" fill="hold"/>
                                        <p:tgtEl>
                                          <p:spTgt spid="2054"/>
                                        </p:tgtEl>
                                        <p:attrNameLst>
                                          <p:attrName>ppt_x</p:attrName>
                                        </p:attrNameLst>
                                      </p:cBhvr>
                                      <p:tavLst>
                                        <p:tav tm="0">
                                          <p:val>
                                            <p:strVal val="#ppt_x"/>
                                          </p:val>
                                        </p:tav>
                                        <p:tav tm="100000">
                                          <p:val>
                                            <p:strVal val="#ppt_x"/>
                                          </p:val>
                                        </p:tav>
                                      </p:tavLst>
                                    </p:anim>
                                    <p:anim calcmode="lin" valueType="num">
                                      <p:cBhvr>
                                        <p:cTn id="60"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2056"/>
                                        </p:tgtEl>
                                        <p:attrNameLst>
                                          <p:attrName>style.visibility</p:attrName>
                                        </p:attrNameLst>
                                      </p:cBhvr>
                                      <p:to>
                                        <p:strVal val="visible"/>
                                      </p:to>
                                    </p:set>
                                    <p:animEffect transition="in" filter="fade">
                                      <p:cBhvr>
                                        <p:cTn id="65" dur="1000"/>
                                        <p:tgtEl>
                                          <p:spTgt spid="2056"/>
                                        </p:tgtEl>
                                      </p:cBhvr>
                                    </p:animEffect>
                                    <p:anim calcmode="lin" valueType="num">
                                      <p:cBhvr>
                                        <p:cTn id="66" dur="1000" fill="hold"/>
                                        <p:tgtEl>
                                          <p:spTgt spid="2056"/>
                                        </p:tgtEl>
                                        <p:attrNameLst>
                                          <p:attrName>ppt_x</p:attrName>
                                        </p:attrNameLst>
                                      </p:cBhvr>
                                      <p:tavLst>
                                        <p:tav tm="0">
                                          <p:val>
                                            <p:strVal val="#ppt_x"/>
                                          </p:val>
                                        </p:tav>
                                        <p:tav tm="100000">
                                          <p:val>
                                            <p:strVal val="#ppt_x"/>
                                          </p:val>
                                        </p:tav>
                                      </p:tavLst>
                                    </p:anim>
                                    <p:anim calcmode="lin" valueType="num">
                                      <p:cBhvr>
                                        <p:cTn id="67" dur="1000" fill="hold"/>
                                        <p:tgtEl>
                                          <p:spTgt spid="2056"/>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2058"/>
                                        </p:tgtEl>
                                        <p:attrNameLst>
                                          <p:attrName>style.visibility</p:attrName>
                                        </p:attrNameLst>
                                      </p:cBhvr>
                                      <p:to>
                                        <p:strVal val="visible"/>
                                      </p:to>
                                    </p:set>
                                    <p:animEffect transition="in" filter="fade">
                                      <p:cBhvr>
                                        <p:cTn id="72" dur="1000"/>
                                        <p:tgtEl>
                                          <p:spTgt spid="2058"/>
                                        </p:tgtEl>
                                      </p:cBhvr>
                                    </p:animEffect>
                                    <p:anim calcmode="lin" valueType="num">
                                      <p:cBhvr>
                                        <p:cTn id="73" dur="1000" fill="hold"/>
                                        <p:tgtEl>
                                          <p:spTgt spid="2058"/>
                                        </p:tgtEl>
                                        <p:attrNameLst>
                                          <p:attrName>ppt_x</p:attrName>
                                        </p:attrNameLst>
                                      </p:cBhvr>
                                      <p:tavLst>
                                        <p:tav tm="0">
                                          <p:val>
                                            <p:strVal val="#ppt_x"/>
                                          </p:val>
                                        </p:tav>
                                        <p:tav tm="100000">
                                          <p:val>
                                            <p:strVal val="#ppt_x"/>
                                          </p:val>
                                        </p:tav>
                                      </p:tavLst>
                                    </p:anim>
                                    <p:anim calcmode="lin" valueType="num">
                                      <p:cBhvr>
                                        <p:cTn id="74" dur="1000" fill="hold"/>
                                        <p:tgtEl>
                                          <p:spTgt spid="20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P spid="16" grpId="0" animBg="1"/>
      <p:bldP spid="17" grpId="0" animBg="1"/>
      <p:bldP spid="1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inh"/>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1887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3"/>
          <p:cNvSpPr>
            <a:spLocks noChangeArrowheads="1"/>
          </p:cNvSpPr>
          <p:nvPr/>
        </p:nvSpPr>
        <p:spPr bwMode="auto">
          <a:xfrm>
            <a:off x="3200400" y="1828800"/>
            <a:ext cx="6400800" cy="3962400"/>
          </a:xfrm>
          <a:prstGeom prst="rect">
            <a:avLst/>
          </a:prstGeom>
          <a:noFill/>
          <a:ln w="76200" cmpd="tri" algn="ctr">
            <a:solidFill>
              <a:srgbClr val="FF00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2800">
              <a:solidFill>
                <a:srgbClr val="FF0000"/>
              </a:solidFill>
            </a:endParaRPr>
          </a:p>
        </p:txBody>
      </p:sp>
      <p:sp>
        <p:nvSpPr>
          <p:cNvPr id="29700" name="Rectangle 4"/>
          <p:cNvSpPr>
            <a:spLocks noChangeArrowheads="1"/>
          </p:cNvSpPr>
          <p:nvPr/>
        </p:nvSpPr>
        <p:spPr bwMode="auto">
          <a:xfrm>
            <a:off x="2895600" y="993776"/>
            <a:ext cx="68580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4400" b="1" dirty="0">
                <a:solidFill>
                  <a:srgbClr val="0000CC"/>
                </a:solidFill>
              </a:rPr>
              <a:t>HƯỚNG DẪN VỀ NHÀ</a:t>
            </a:r>
            <a:endParaRPr lang="en-US" altLang="en-US" sz="4400" b="1" dirty="0">
              <a:solidFill>
                <a:srgbClr val="0000CC"/>
              </a:solidFill>
            </a:endParaRPr>
          </a:p>
        </p:txBody>
      </p:sp>
      <p:sp>
        <p:nvSpPr>
          <p:cNvPr id="183302" name="Text Box 6"/>
          <p:cNvSpPr txBox="1">
            <a:spLocks noChangeArrowheads="1"/>
          </p:cNvSpPr>
          <p:nvPr/>
        </p:nvSpPr>
        <p:spPr bwMode="auto">
          <a:xfrm>
            <a:off x="3352800" y="2133600"/>
            <a:ext cx="5791200"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ctr">
              <a:defRPr sz="2400">
                <a:solidFill>
                  <a:schemeClr val="tx1"/>
                </a:solidFill>
                <a:latin typeface="Times New Roman" panose="02020603050405020304" pitchFamily="18" charset="0"/>
              </a:defRPr>
            </a:lvl1pPr>
            <a:lvl2pPr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lvl="1" algn="l">
              <a:buFontTx/>
              <a:buChar char="-"/>
            </a:pPr>
            <a:r>
              <a:rPr lang="pt-BR" altLang="en-US" b="1" dirty="0"/>
              <a:t> </a:t>
            </a:r>
            <a:r>
              <a:rPr lang="en-US" b="1" dirty="0" err="1"/>
              <a:t>Tìm</a:t>
            </a:r>
            <a:r>
              <a:rPr lang="en-US" b="1" dirty="0"/>
              <a:t> </a:t>
            </a:r>
            <a:r>
              <a:rPr lang="en-US" b="1" dirty="0" err="1"/>
              <a:t>hiểu</a:t>
            </a:r>
            <a:r>
              <a:rPr lang="en-US" b="1" dirty="0"/>
              <a:t> </a:t>
            </a:r>
            <a:r>
              <a:rPr lang="en-US" b="1" dirty="0" err="1"/>
              <a:t>và</a:t>
            </a:r>
            <a:r>
              <a:rPr lang="en-US" b="1" dirty="0"/>
              <a:t> </a:t>
            </a:r>
            <a:r>
              <a:rPr lang="en-US" b="1" dirty="0" err="1"/>
              <a:t>viết</a:t>
            </a:r>
            <a:r>
              <a:rPr lang="en-US" b="1" dirty="0"/>
              <a:t> </a:t>
            </a:r>
            <a:r>
              <a:rPr lang="en-US" b="1" dirty="0" err="1"/>
              <a:t>một</a:t>
            </a:r>
            <a:r>
              <a:rPr lang="en-US" b="1" dirty="0"/>
              <a:t> </a:t>
            </a:r>
            <a:r>
              <a:rPr lang="en-US" b="1" dirty="0" err="1"/>
              <a:t>bài</a:t>
            </a:r>
            <a:r>
              <a:rPr lang="en-US" b="1" dirty="0"/>
              <a:t> </a:t>
            </a:r>
            <a:r>
              <a:rPr lang="en-US" b="1" dirty="0" err="1"/>
              <a:t>thuyết</a:t>
            </a:r>
            <a:r>
              <a:rPr lang="en-US" b="1" dirty="0"/>
              <a:t> </a:t>
            </a:r>
            <a:r>
              <a:rPr lang="en-US" b="1" dirty="0" err="1"/>
              <a:t>trình</a:t>
            </a:r>
            <a:r>
              <a:rPr lang="en-US" b="1" dirty="0"/>
              <a:t> (</a:t>
            </a:r>
            <a:r>
              <a:rPr lang="en-US" b="1" dirty="0" err="1"/>
              <a:t>khoảng</a:t>
            </a:r>
            <a:r>
              <a:rPr lang="en-US" b="1" dirty="0"/>
              <a:t> 200 </a:t>
            </a:r>
            <a:r>
              <a:rPr lang="en-US" b="1" dirty="0" err="1"/>
              <a:t>từ</a:t>
            </a:r>
            <a:r>
              <a:rPr lang="en-US" b="1" dirty="0"/>
              <a:t>) </a:t>
            </a:r>
            <a:r>
              <a:rPr lang="en-US" b="1" dirty="0" err="1"/>
              <a:t>về</a:t>
            </a:r>
            <a:r>
              <a:rPr lang="en-US" b="1" dirty="0"/>
              <a:t> </a:t>
            </a:r>
            <a:r>
              <a:rPr lang="en-US" b="1" dirty="0" err="1"/>
              <a:t>thân</a:t>
            </a:r>
            <a:r>
              <a:rPr lang="en-US" b="1" dirty="0"/>
              <a:t> </a:t>
            </a:r>
            <a:r>
              <a:rPr lang="en-US" b="1" dirty="0" err="1"/>
              <a:t>thế</a:t>
            </a:r>
            <a:r>
              <a:rPr lang="en-US" b="1" dirty="0"/>
              <a:t>, </a:t>
            </a:r>
            <a:r>
              <a:rPr lang="en-US" b="1" dirty="0" err="1"/>
              <a:t>sự</a:t>
            </a:r>
            <a:r>
              <a:rPr lang="en-US" b="1" dirty="0"/>
              <a:t> </a:t>
            </a:r>
            <a:r>
              <a:rPr lang="en-US" b="1" dirty="0" err="1"/>
              <a:t>nghiệp</a:t>
            </a:r>
            <a:r>
              <a:rPr lang="en-US" b="1" dirty="0"/>
              <a:t> </a:t>
            </a:r>
            <a:r>
              <a:rPr lang="en-US" b="1" dirty="0" err="1"/>
              <a:t>khoa</a:t>
            </a:r>
            <a:r>
              <a:rPr lang="en-US" b="1" dirty="0"/>
              <a:t> </a:t>
            </a:r>
            <a:r>
              <a:rPr lang="en-US" b="1" dirty="0" err="1"/>
              <a:t>học</a:t>
            </a:r>
            <a:r>
              <a:rPr lang="en-US" b="1" dirty="0"/>
              <a:t> </a:t>
            </a:r>
            <a:r>
              <a:rPr lang="en-US" b="1" dirty="0" err="1"/>
              <a:t>của</a:t>
            </a:r>
            <a:r>
              <a:rPr lang="en-US" b="1" dirty="0"/>
              <a:t> </a:t>
            </a:r>
            <a:r>
              <a:rPr lang="en-US" b="1" dirty="0" err="1"/>
              <a:t>hai</a:t>
            </a:r>
            <a:r>
              <a:rPr lang="en-US" b="1" dirty="0"/>
              <a:t> </a:t>
            </a:r>
            <a:r>
              <a:rPr lang="en-US" b="1" dirty="0" err="1"/>
              <a:t>nhà</a:t>
            </a:r>
            <a:r>
              <a:rPr lang="en-US" b="1" dirty="0"/>
              <a:t> </a:t>
            </a:r>
            <a:r>
              <a:rPr lang="en-US" b="1" dirty="0" err="1"/>
              <a:t>bác</a:t>
            </a:r>
            <a:r>
              <a:rPr lang="en-US" b="1" dirty="0"/>
              <a:t> </a:t>
            </a:r>
            <a:r>
              <a:rPr lang="en-US" b="1" dirty="0" err="1"/>
              <a:t>học</a:t>
            </a:r>
            <a:r>
              <a:rPr lang="en-US" b="1" dirty="0"/>
              <a:t> </a:t>
            </a:r>
            <a:r>
              <a:rPr lang="en-US" b="1" dirty="0" err="1"/>
              <a:t>Lô-mô-nô-xốp</a:t>
            </a:r>
            <a:r>
              <a:rPr lang="en-US" b="1" dirty="0"/>
              <a:t> </a:t>
            </a:r>
            <a:r>
              <a:rPr lang="en-US" b="1" dirty="0" err="1"/>
              <a:t>và</a:t>
            </a:r>
            <a:r>
              <a:rPr lang="en-US" b="1" dirty="0"/>
              <a:t> La-</a:t>
            </a:r>
            <a:r>
              <a:rPr lang="en-US" b="1" dirty="0" err="1"/>
              <a:t>voa</a:t>
            </a:r>
            <a:r>
              <a:rPr lang="en-US" b="1" dirty="0"/>
              <a:t>-</a:t>
            </a:r>
            <a:r>
              <a:rPr lang="en-US" b="1" dirty="0" err="1"/>
              <a:t>đi</a:t>
            </a:r>
            <a:r>
              <a:rPr lang="en-US" b="1" dirty="0"/>
              <a:t>-ê.</a:t>
            </a:r>
            <a:endParaRPr lang="en-US" b="1" dirty="0"/>
          </a:p>
          <a:p>
            <a:pPr lvl="1" algn="l" eaLnBrk="1" hangingPunct="1">
              <a:buFontTx/>
              <a:buChar char="-"/>
            </a:pPr>
            <a:r>
              <a:rPr lang="en-US" altLang="en-US" sz="3200" b="1" dirty="0"/>
              <a:t> </a:t>
            </a:r>
            <a:r>
              <a:rPr lang="en-US" altLang="en-US" b="1" dirty="0" err="1"/>
              <a:t>Học</a:t>
            </a:r>
            <a:r>
              <a:rPr lang="en-US" altLang="en-US" b="1" dirty="0"/>
              <a:t> </a:t>
            </a:r>
            <a:r>
              <a:rPr lang="en-US" altLang="en-US" b="1" dirty="0" err="1"/>
              <a:t>thuộc</a:t>
            </a:r>
            <a:r>
              <a:rPr lang="en-US" altLang="en-US" b="1" dirty="0"/>
              <a:t> </a:t>
            </a:r>
            <a:r>
              <a:rPr lang="en-US" altLang="en-US" b="1" dirty="0" err="1"/>
              <a:t>các</a:t>
            </a:r>
            <a:r>
              <a:rPr lang="en-US" altLang="en-US" b="1" dirty="0"/>
              <a:t> </a:t>
            </a:r>
            <a:r>
              <a:rPr lang="en-US" altLang="en-US" b="1" dirty="0" err="1"/>
              <a:t>bước</a:t>
            </a:r>
            <a:r>
              <a:rPr lang="en-US" altLang="en-US" b="1" dirty="0"/>
              <a:t> </a:t>
            </a:r>
            <a:r>
              <a:rPr lang="en-US" altLang="en-US" b="1" dirty="0" err="1"/>
              <a:t>lập</a:t>
            </a:r>
            <a:r>
              <a:rPr lang="en-US" altLang="en-US" b="1" dirty="0"/>
              <a:t> </a:t>
            </a:r>
            <a:r>
              <a:rPr lang="en-US" altLang="en-US" b="1" dirty="0" err="1"/>
              <a:t>phương</a:t>
            </a:r>
            <a:r>
              <a:rPr lang="en-US" altLang="en-US" b="1" dirty="0"/>
              <a:t> </a:t>
            </a:r>
            <a:r>
              <a:rPr lang="en-US" altLang="en-US" b="1" dirty="0" err="1"/>
              <a:t>trình</a:t>
            </a:r>
            <a:r>
              <a:rPr lang="en-US" altLang="en-US" b="1" dirty="0"/>
              <a:t> </a:t>
            </a:r>
            <a:r>
              <a:rPr lang="en-US" altLang="en-US" b="1" dirty="0" err="1"/>
              <a:t>hóa</a:t>
            </a:r>
            <a:r>
              <a:rPr lang="en-US" altLang="en-US" b="1" dirty="0"/>
              <a:t> </a:t>
            </a:r>
            <a:r>
              <a:rPr lang="en-US" altLang="en-US" b="1" dirty="0" err="1"/>
              <a:t>học</a:t>
            </a:r>
            <a:r>
              <a:rPr lang="en-US" altLang="en-US" b="1" dirty="0"/>
              <a:t>.</a:t>
            </a:r>
            <a:endParaRPr lang="en-US" altLang="en-US" b="1" dirty="0"/>
          </a:p>
          <a:p>
            <a:pPr lvl="1" algn="l" eaLnBrk="1" hangingPunct="1">
              <a:buFontTx/>
              <a:buChar char="-"/>
            </a:pPr>
            <a:r>
              <a:rPr lang="en-US" altLang="en-US" b="1" dirty="0"/>
              <a:t> </a:t>
            </a:r>
            <a:r>
              <a:rPr lang="en-US" altLang="en-US" b="1" dirty="0" err="1"/>
              <a:t>Tự</a:t>
            </a:r>
            <a:r>
              <a:rPr lang="en-US" altLang="en-US" b="1" dirty="0"/>
              <a:t> </a:t>
            </a:r>
            <a:r>
              <a:rPr lang="en-US" altLang="en-US" b="1" dirty="0" err="1"/>
              <a:t>lập</a:t>
            </a:r>
            <a:r>
              <a:rPr lang="en-US" altLang="en-US" b="1" dirty="0"/>
              <a:t> 4 </a:t>
            </a:r>
            <a:r>
              <a:rPr lang="en-US" altLang="en-US" b="1" dirty="0" err="1"/>
              <a:t>phương</a:t>
            </a:r>
            <a:r>
              <a:rPr lang="en-US" altLang="en-US" b="1" dirty="0"/>
              <a:t> </a:t>
            </a:r>
            <a:r>
              <a:rPr lang="en-US" altLang="en-US" b="1" dirty="0" err="1"/>
              <a:t>trình</a:t>
            </a:r>
            <a:r>
              <a:rPr lang="en-US" altLang="en-US" b="1" dirty="0"/>
              <a:t> </a:t>
            </a:r>
            <a:r>
              <a:rPr lang="en-US" altLang="en-US" b="1" dirty="0" err="1"/>
              <a:t>hóa</a:t>
            </a:r>
            <a:r>
              <a:rPr lang="en-US" altLang="en-US" b="1" dirty="0"/>
              <a:t> </a:t>
            </a:r>
            <a:r>
              <a:rPr lang="en-US" altLang="en-US" b="1" dirty="0" err="1"/>
              <a:t>học</a:t>
            </a:r>
            <a:r>
              <a:rPr lang="en-US" altLang="en-US" b="1" dirty="0"/>
              <a:t>.</a:t>
            </a:r>
            <a:endParaRPr lang="en-US" altLang="en-US" b="1" dirty="0"/>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1">
            <a:extLst>
              <a:ext uri="{BEBA8EAE-BF5A-486C-A8C5-ECC9F3942E4B}">
                <a14:imgProps xmlns:a14="http://schemas.microsoft.com/office/drawing/2010/main">
                  <a14:imgLayer r:embed="rId2">
                    <a14:imgEffect>
                      <a14:backgroundRemoval t="0" b="97222" l="438" r="99750">
                        <a14:foregroundMark x1="1250" y1="889" x2="1938" y2="11444"/>
                        <a14:foregroundMark x1="1938" y1="11444" x2="4438" y2="14444"/>
                        <a14:foregroundMark x1="2625" y1="0" x2="438" y2="4222"/>
                        <a14:foregroundMark x1="93313" y1="4333" x2="97438" y2="8889"/>
                        <a14:foregroundMark x1="97438" y1="8889" x2="99250" y2="19556"/>
                        <a14:foregroundMark x1="99250" y1="19556" x2="98625" y2="21889"/>
                        <a14:foregroundMark x1="93125" y1="89111" x2="99750" y2="95667"/>
                        <a14:foregroundMark x1="625" y1="97222" x2="8938" y2="81000"/>
                        <a14:foregroundMark x1="8938" y1="81000" x2="3250" y2="95222"/>
                        <a14:backgroundMark x1="55375" y1="58556" x2="65563" y2="73778"/>
                      </a14:backgroundRemoval>
                    </a14:imgEffect>
                  </a14:imgLayer>
                </a14:imgProps>
              </a:ext>
            </a:extLst>
          </a:blip>
          <a:stretch>
            <a:fillRect/>
          </a:stretch>
        </p:blipFill>
        <p:spPr>
          <a:xfrm>
            <a:off x="0" y="0"/>
            <a:ext cx="12191999" cy="6858000"/>
          </a:xfrm>
          <a:prstGeom prst="rect">
            <a:avLst/>
          </a:prstGeom>
        </p:spPr>
      </p:pic>
      <p:pic>
        <p:nvPicPr>
          <p:cNvPr id="1030" name="Picture 6" descr="Thử trí thông minh với 13 câu đố mẹo"/>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522" b="94565" l="10000" r="90000">
                        <a14:foregroundMark x1="20462" y1="48696" x2="36769" y2="1522"/>
                        <a14:foregroundMark x1="36769" y1="1522" x2="37846" y2="12174"/>
                        <a14:foregroundMark x1="37846" y1="12174" x2="37846" y2="12174"/>
                        <a14:foregroundMark x1="60923" y1="14130" x2="72615" y2="33696"/>
                        <a14:foregroundMark x1="40000" y1="47609" x2="64462" y2="40000"/>
                        <a14:foregroundMark x1="43538" y1="47826" x2="57385" y2="41739"/>
                        <a14:foregroundMark x1="57385" y1="41739" x2="44154" y2="51957"/>
                        <a14:foregroundMark x1="52308" y1="43043" x2="60154" y2="43913"/>
                        <a14:foregroundMark x1="32000" y1="76087" x2="54308" y2="83478"/>
                        <a14:foregroundMark x1="54308" y1="83478" x2="62769" y2="91739"/>
                        <a14:foregroundMark x1="39846" y1="94565" x2="56154" y2="94565"/>
                        <a14:foregroundMark x1="56154" y1="94565" x2="60462" y2="93913"/>
                        <a14:foregroundMark x1="18615" y1="25870" x2="23538" y2="47826"/>
                        <a14:foregroundMark x1="25385" y1="6522" x2="30308" y2="28696"/>
                        <a14:foregroundMark x1="22923" y1="51957" x2="25538" y2="52826"/>
                        <a14:foregroundMark x1="65692" y1="36739" x2="67385" y2="39565"/>
                      </a14:backgroundRemoval>
                    </a14:imgEffect>
                  </a14:imgLayer>
                </a14:imgProps>
              </a:ext>
              <a:ext uri="{28A0092B-C50C-407E-A947-70E740481C1C}">
                <a14:useLocalDpi xmlns:a14="http://schemas.microsoft.com/office/drawing/2010/main" val="0"/>
              </a:ext>
            </a:extLst>
          </a:blip>
          <a:srcRect/>
          <a:stretch>
            <a:fillRect/>
          </a:stretch>
        </p:blipFill>
        <p:spPr bwMode="auto">
          <a:xfrm>
            <a:off x="-1209378" y="1833673"/>
            <a:ext cx="7445151" cy="526887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329931" y="652523"/>
            <a:ext cx="7998341" cy="224536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p>
            <a:pPr marL="0" marR="0" latinLnBrk="1">
              <a:spcBef>
                <a:spcPts val="0"/>
              </a:spcBef>
              <a:spcAft>
                <a:spcPts val="0"/>
              </a:spcAft>
            </a:pPr>
            <a:r>
              <a:rPr lang="en-US" sz="2800" i="1" dirty="0">
                <a:solidFill>
                  <a:srgbClr val="000000"/>
                </a:solidFill>
                <a:effectLst/>
                <a:latin typeface="Times New Roman" panose="02020603050405020304" pitchFamily="18" charset="0"/>
                <a:ea typeface="Times New Roman" panose="02020603050405020304" pitchFamily="18" charset="0"/>
              </a:rPr>
              <a:t> </a:t>
            </a:r>
            <a:r>
              <a:rPr lang="vi-VN" sz="2800" kern="1200" dirty="0">
                <a:effectLst/>
                <a:latin typeface="Times New Roman" panose="02020603050405020304" pitchFamily="18" charset="0"/>
                <a:ea typeface="+mn-ea"/>
              </a:rPr>
              <a:t>Trong quá trình phản ứng hoá học xảy ra, </a:t>
            </a:r>
            <a:r>
              <a:rPr lang="en-US" sz="2800" kern="1200" dirty="0" err="1">
                <a:effectLst/>
                <a:latin typeface="Times New Roman" panose="02020603050405020304" pitchFamily="18" charset="0"/>
                <a:ea typeface="+mn-ea"/>
              </a:rPr>
              <a:t>chỉ</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có</a:t>
            </a:r>
            <a:r>
              <a:rPr lang="en-US" sz="2800" kern="1200" dirty="0">
                <a:effectLst/>
                <a:latin typeface="Times New Roman" panose="02020603050405020304" pitchFamily="18" charset="0"/>
                <a:ea typeface="+mn-ea"/>
              </a:rPr>
              <a:t> </a:t>
            </a:r>
            <a:endParaRPr lang="en-US" sz="2800" kern="1200" dirty="0">
              <a:effectLst/>
              <a:latin typeface="Times New Roman" panose="02020603050405020304" pitchFamily="18" charset="0"/>
              <a:ea typeface="+mn-ea"/>
            </a:endParaRPr>
          </a:p>
          <a:p>
            <a:pPr marL="0" marR="0" latinLnBrk="1">
              <a:spcBef>
                <a:spcPts val="0"/>
              </a:spcBef>
              <a:spcAft>
                <a:spcPts val="0"/>
              </a:spcAft>
            </a:pPr>
            <a:r>
              <a:rPr lang="en-US" sz="2800" kern="1200" dirty="0" err="1">
                <a:effectLst/>
                <a:latin typeface="Times New Roman" panose="02020603050405020304" pitchFamily="18" charset="0"/>
                <a:ea typeface="+mn-ea"/>
              </a:rPr>
              <a:t>liên</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kết</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giữa</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các</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nguyên</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tử</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thay</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đổi</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làm</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cho</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phân</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tử</a:t>
            </a:r>
            <a:r>
              <a:rPr lang="en-US" sz="2800" kern="1200" dirty="0">
                <a:effectLst/>
                <a:latin typeface="Times New Roman" panose="02020603050405020304" pitchFamily="18" charset="0"/>
                <a:ea typeface="+mn-ea"/>
              </a:rPr>
              <a:t> </a:t>
            </a:r>
            <a:endParaRPr lang="en-US" sz="2800" kern="1200" dirty="0">
              <a:effectLst/>
              <a:latin typeface="Times New Roman" panose="02020603050405020304" pitchFamily="18" charset="0"/>
              <a:ea typeface="+mn-ea"/>
            </a:endParaRPr>
          </a:p>
          <a:p>
            <a:pPr marL="0" marR="0" latinLnBrk="1">
              <a:spcBef>
                <a:spcPts val="0"/>
              </a:spcBef>
              <a:spcAft>
                <a:spcPts val="0"/>
              </a:spcAft>
            </a:pPr>
            <a:r>
              <a:rPr lang="en-US" sz="2800" kern="1200" dirty="0" err="1">
                <a:effectLst/>
                <a:latin typeface="Times New Roman" panose="02020603050405020304" pitchFamily="18" charset="0"/>
                <a:ea typeface="+mn-ea"/>
              </a:rPr>
              <a:t>chất</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này</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biến</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đổi</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thành</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phân</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tử</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chất</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khác</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Vậy</a:t>
            </a:r>
            <a:r>
              <a:rPr lang="en-US" sz="2800" dirty="0">
                <a:effectLst/>
                <a:latin typeface="Times New Roman" panose="02020603050405020304" pitchFamily="18" charset="0"/>
                <a:ea typeface="Times New Roman" panose="02020603050405020304" pitchFamily="18" charset="0"/>
              </a:rPr>
              <a:t> </a:t>
            </a:r>
            <a:r>
              <a:rPr lang="vi-VN" sz="2800" kern="1200" dirty="0">
                <a:effectLst/>
                <a:latin typeface="Times New Roman" panose="02020603050405020304" pitchFamily="18" charset="0"/>
                <a:ea typeface="+mn-ea"/>
              </a:rPr>
              <a:t>tổng </a:t>
            </a:r>
            <a:endParaRPr lang="en-US" sz="2800" kern="1200" dirty="0">
              <a:effectLst/>
              <a:latin typeface="Times New Roman" panose="02020603050405020304" pitchFamily="18" charset="0"/>
              <a:ea typeface="+mn-ea"/>
            </a:endParaRPr>
          </a:p>
          <a:p>
            <a:pPr marL="0" marR="0" latinLnBrk="1">
              <a:spcBef>
                <a:spcPts val="0"/>
              </a:spcBef>
              <a:spcAft>
                <a:spcPts val="0"/>
              </a:spcAft>
            </a:pPr>
            <a:r>
              <a:rPr lang="vi-VN" sz="2800" kern="1200" dirty="0">
                <a:effectLst/>
                <a:latin typeface="Times New Roman" panose="02020603050405020304" pitchFamily="18" charset="0"/>
                <a:ea typeface="+mn-ea"/>
              </a:rPr>
              <a:t>khối lượng các chất trước và sau phản ứng có thay </a:t>
            </a:r>
            <a:r>
              <a:rPr lang="vi-VN" sz="2800" kern="1200" dirty="0">
                <a:effectLst/>
                <a:latin typeface="Times New Roman" panose="02020603050405020304" pitchFamily="18" charset="0"/>
                <a:ea typeface="+mn-ea"/>
              </a:rPr>
              <a:t>đổi không?</a:t>
            </a:r>
            <a:endParaRPr lang="en-US" sz="2800" dirty="0">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 Box 33"/>
          <p:cNvSpPr txBox="1">
            <a:spLocks noChangeArrowheads="1"/>
          </p:cNvSpPr>
          <p:nvPr/>
        </p:nvSpPr>
        <p:spPr bwMode="auto">
          <a:xfrm>
            <a:off x="1097732" y="83563"/>
            <a:ext cx="9806829" cy="1224951"/>
          </a:xfrm>
          <a:prstGeom prst="rect">
            <a:avLst/>
          </a:prstGeom>
          <a:blipFill>
            <a:blip r:embed="rId1"/>
            <a:tile tx="0" ty="0" sx="100000" sy="100000" flip="none" algn="tl"/>
          </a:blipFill>
          <a:ln>
            <a:solidFill>
              <a:srgbClr val="C00000"/>
            </a:solidFill>
          </a:ln>
          <a:effectLst>
            <a:glow rad="139700">
              <a:schemeClr val="accent2">
                <a:satMod val="175000"/>
                <a:alpha val="40000"/>
              </a:schemeClr>
            </a:glow>
          </a:effectLst>
          <a:scene3d>
            <a:camera prst="orthographicFront"/>
            <a:lightRig rig="threePt" dir="t"/>
          </a:scene3d>
          <a:sp3d>
            <a:bevelT w="152400" h="50800" prst="softRound"/>
          </a:sp3d>
        </p:spPr>
        <p:txBody>
          <a:bodyPr wrap="square">
            <a:spAutoFit/>
          </a:bodyPr>
          <a:lstStyle>
            <a:lvl1pPr>
              <a:defRPr sz="3200" b="1">
                <a:solidFill>
                  <a:srgbClr val="333399"/>
                </a:solidFill>
                <a:latin typeface="Times New Roman" panose="02020603050405020304" pitchFamily="18" charset="0"/>
              </a:defRPr>
            </a:lvl1pPr>
            <a:lvl2pPr marL="742950" indent="-285750">
              <a:defRPr sz="3200" b="1">
                <a:solidFill>
                  <a:srgbClr val="333399"/>
                </a:solidFill>
                <a:latin typeface="Times New Roman" panose="02020603050405020304" pitchFamily="18" charset="0"/>
              </a:defRPr>
            </a:lvl2pPr>
            <a:lvl3pPr marL="1143000" indent="-228600">
              <a:defRPr sz="3200" b="1">
                <a:solidFill>
                  <a:srgbClr val="333399"/>
                </a:solidFill>
                <a:latin typeface="Times New Roman" panose="02020603050405020304" pitchFamily="18" charset="0"/>
              </a:defRPr>
            </a:lvl3pPr>
            <a:lvl4pPr marL="1600200" indent="-228600">
              <a:defRPr sz="3200" b="1">
                <a:solidFill>
                  <a:srgbClr val="333399"/>
                </a:solidFill>
                <a:latin typeface="Times New Roman" panose="02020603050405020304" pitchFamily="18" charset="0"/>
              </a:defRPr>
            </a:lvl4pPr>
            <a:lvl5pPr marL="2057400" indent="-228600">
              <a:defRPr sz="3200" b="1">
                <a:solidFill>
                  <a:srgbClr val="333399"/>
                </a:solidFill>
                <a:latin typeface="Times New Roman" panose="02020603050405020304" pitchFamily="18" charset="0"/>
              </a:defRPr>
            </a:lvl5pPr>
            <a:lvl6pPr marL="2514600" indent="-228600" eaLnBrk="0" fontAlgn="base" hangingPunct="0">
              <a:spcBef>
                <a:spcPct val="0"/>
              </a:spcBef>
              <a:spcAft>
                <a:spcPct val="0"/>
              </a:spcAft>
              <a:defRPr sz="3200" b="1">
                <a:solidFill>
                  <a:srgbClr val="333399"/>
                </a:solidFill>
                <a:latin typeface="Times New Roman" panose="02020603050405020304" pitchFamily="18" charset="0"/>
              </a:defRPr>
            </a:lvl6pPr>
            <a:lvl7pPr marL="2971800" indent="-228600" eaLnBrk="0" fontAlgn="base" hangingPunct="0">
              <a:spcBef>
                <a:spcPct val="0"/>
              </a:spcBef>
              <a:spcAft>
                <a:spcPct val="0"/>
              </a:spcAft>
              <a:defRPr sz="3200" b="1">
                <a:solidFill>
                  <a:srgbClr val="333399"/>
                </a:solidFill>
                <a:latin typeface="Times New Roman" panose="02020603050405020304" pitchFamily="18" charset="0"/>
              </a:defRPr>
            </a:lvl7pPr>
            <a:lvl8pPr marL="3429000" indent="-228600" eaLnBrk="0" fontAlgn="base" hangingPunct="0">
              <a:spcBef>
                <a:spcPct val="0"/>
              </a:spcBef>
              <a:spcAft>
                <a:spcPct val="0"/>
              </a:spcAft>
              <a:defRPr sz="3200" b="1">
                <a:solidFill>
                  <a:srgbClr val="333399"/>
                </a:solidFill>
                <a:latin typeface="Times New Roman" panose="02020603050405020304" pitchFamily="18" charset="0"/>
              </a:defRPr>
            </a:lvl8pPr>
            <a:lvl9pPr marL="3886200" indent="-228600" eaLnBrk="0" fontAlgn="base" hangingPunct="0">
              <a:spcBef>
                <a:spcPct val="0"/>
              </a:spcBef>
              <a:spcAft>
                <a:spcPct val="0"/>
              </a:spcAft>
              <a:defRPr sz="3200" b="1">
                <a:solidFill>
                  <a:srgbClr val="333399"/>
                </a:solidFill>
                <a:latin typeface="Times New Roman" panose="02020603050405020304" pitchFamily="18" charset="0"/>
              </a:defRPr>
            </a:lvl9pPr>
          </a:lstStyle>
          <a:p>
            <a:pPr marL="114300" indent="-114300" algn="ctr">
              <a:lnSpc>
                <a:spcPct val="115000"/>
              </a:lnSpc>
              <a:spcAft>
                <a:spcPts val="0"/>
              </a:spcAft>
            </a:pPr>
            <a:r>
              <a:rPr lang="en-US" dirty="0">
                <a:solidFill>
                  <a:schemeClr val="tx1"/>
                </a:solidFill>
                <a:cs typeface="Times New Roman" panose="02020603050405020304" pitchFamily="18" charset="0"/>
              </a:rPr>
              <a:t>BÀI 3 – </a:t>
            </a:r>
            <a:r>
              <a:rPr lang="pt-BR" dirty="0">
                <a:solidFill>
                  <a:srgbClr val="000000"/>
                </a:solidFill>
                <a:cs typeface="Times New Roman" panose="02020603050405020304" pitchFamily="18" charset="0"/>
              </a:rPr>
              <a:t>ĐỊNH LUẬT BẢO TOÀN KHỐI LƯỢNG</a:t>
            </a:r>
            <a:endParaRPr lang="pt-BR" dirty="0">
              <a:solidFill>
                <a:srgbClr val="000000"/>
              </a:solidFill>
              <a:cs typeface="Times New Roman" panose="02020603050405020304" pitchFamily="18" charset="0"/>
            </a:endParaRPr>
          </a:p>
          <a:p>
            <a:pPr marL="114300" indent="-114300" algn="ctr">
              <a:lnSpc>
                <a:spcPct val="115000"/>
              </a:lnSpc>
              <a:spcAft>
                <a:spcPts val="0"/>
              </a:spcAft>
            </a:pPr>
            <a:r>
              <a:rPr lang="en-US" dirty="0">
                <a:solidFill>
                  <a:schemeClr val="tx1"/>
                </a:solidFill>
                <a:ea typeface="Times New Roman" panose="02020603050405020304" pitchFamily="18" charset="0"/>
                <a:cs typeface="Times New Roman" panose="02020603050405020304" pitchFamily="18" charset="0"/>
              </a:rPr>
              <a:t>PHƯƠNG TRÌNH HÓA HỌC</a:t>
            </a:r>
            <a:endParaRPr lang="en-US" dirty="0">
              <a:solidFill>
                <a:schemeClr val="tx1"/>
              </a:solidFill>
              <a:ea typeface="Times New Roman" panose="02020603050405020304" pitchFamily="18" charset="0"/>
              <a:cs typeface="Times New Roman" panose="02020603050405020304" pitchFamily="18" charset="0"/>
            </a:endParaRPr>
          </a:p>
        </p:txBody>
      </p:sp>
      <p:sp>
        <p:nvSpPr>
          <p:cNvPr id="16" name="TextBox 15"/>
          <p:cNvSpPr txBox="1"/>
          <p:nvPr/>
        </p:nvSpPr>
        <p:spPr>
          <a:xfrm>
            <a:off x="2861631" y="6014215"/>
            <a:ext cx="6467274" cy="583565"/>
          </a:xfrm>
          <a:prstGeom prst="rect">
            <a:avLst/>
          </a:prstGeom>
          <a:noFill/>
        </p:spPr>
        <p:txBody>
          <a:bodyPr wrap="square" rtlCol="0">
            <a:spAutoFit/>
          </a:bodyPr>
          <a:lstStyle/>
          <a:p>
            <a:pPr algn="ctr"/>
            <a:r>
              <a:rPr lang="en-US" sz="3200" b="1" dirty="0" err="1">
                <a:solidFill>
                  <a:srgbClr val="FF0000"/>
                </a:solidFill>
                <a:latin typeface="Times New Roman" panose="02020603050405020304" pitchFamily="18" charset="0"/>
                <a:cs typeface="Times New Roman" panose="02020603050405020304" pitchFamily="18" charset="0"/>
              </a:rPr>
              <a:t>Thực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hiện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trong</a:t>
            </a:r>
            <a:r>
              <a:rPr lang="en-US" sz="3200" b="1" dirty="0">
                <a:solidFill>
                  <a:srgbClr val="FF0000"/>
                </a:solidFill>
                <a:latin typeface="Times New Roman" panose="02020603050405020304" pitchFamily="18" charset="0"/>
                <a:cs typeface="Times New Roman" panose="02020603050405020304" pitchFamily="18" charset="0"/>
              </a:rPr>
              <a:t>  </a:t>
            </a:r>
            <a:r>
              <a:rPr lang="vi-VN" altLang="en-US" sz="3200" b="1" dirty="0">
                <a:solidFill>
                  <a:srgbClr val="FF0000"/>
                </a:solidFill>
                <a:latin typeface="Times New Roman" panose="02020603050405020304" pitchFamily="18" charset="0"/>
                <a:cs typeface="Times New Roman" panose="02020603050405020304" pitchFamily="18" charset="0"/>
              </a:rPr>
              <a:t>4</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tiết</a:t>
            </a:r>
            <a:endParaRPr lang="en-US" sz="3200" b="1" dirty="0">
              <a:solidFill>
                <a:srgbClr val="FF0000"/>
              </a:solidFill>
              <a:latin typeface="Times New Roman" panose="02020603050405020304" pitchFamily="18" charset="0"/>
              <a:cs typeface="Times New Roman" panose="02020603050405020304" pitchFamily="18" charset="0"/>
            </a:endParaRPr>
          </a:p>
        </p:txBody>
      </p:sp>
      <p:cxnSp>
        <p:nvCxnSpPr>
          <p:cNvPr id="18" name="Straight Arrow Connector 17"/>
          <p:cNvCxnSpPr/>
          <p:nvPr/>
        </p:nvCxnSpPr>
        <p:spPr>
          <a:xfrm flipH="1" flipV="1">
            <a:off x="5993444" y="1370852"/>
            <a:ext cx="20320" cy="4498340"/>
          </a:xfrm>
          <a:prstGeom prst="straightConnector1">
            <a:avLst/>
          </a:prstGeom>
          <a:ln w="1778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802628" y="4370750"/>
            <a:ext cx="5687652" cy="1529674"/>
            <a:chOff x="1550748" y="621920"/>
            <a:chExt cx="4185679" cy="1170302"/>
          </a:xfrm>
        </p:grpSpPr>
        <p:grpSp>
          <p:nvGrpSpPr>
            <p:cNvPr id="21" name="Group 20"/>
            <p:cNvGrpSpPr/>
            <p:nvPr/>
          </p:nvGrpSpPr>
          <p:grpSpPr>
            <a:xfrm>
              <a:off x="1550748" y="621920"/>
              <a:ext cx="4185679" cy="1170302"/>
              <a:chOff x="1511736" y="981344"/>
              <a:chExt cx="4185679" cy="1170302"/>
            </a:xfrm>
          </p:grpSpPr>
          <p:grpSp>
            <p:nvGrpSpPr>
              <p:cNvPr id="23" name="Group 22"/>
              <p:cNvGrpSpPr/>
              <p:nvPr/>
            </p:nvGrpSpPr>
            <p:grpSpPr>
              <a:xfrm>
                <a:off x="1511736" y="981344"/>
                <a:ext cx="4185679" cy="1170302"/>
                <a:chOff x="1044890" y="1077770"/>
                <a:chExt cx="3193913" cy="1005184"/>
              </a:xfrm>
            </p:grpSpPr>
            <p:sp>
              <p:nvSpPr>
                <p:cNvPr id="38" name="Flowchart: Document 12"/>
                <p:cNvSpPr/>
                <p:nvPr/>
              </p:nvSpPr>
              <p:spPr>
                <a:xfrm>
                  <a:off x="1044890" y="1106751"/>
                  <a:ext cx="3142633" cy="976203"/>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6502"/>
                    <a:gd name="connsiteY0-2" fmla="*/ 0 h 20818"/>
                    <a:gd name="connsiteX1-3" fmla="*/ 21600 w 26502"/>
                    <a:gd name="connsiteY1-4" fmla="*/ 0 h 20818"/>
                    <a:gd name="connsiteX2-5" fmla="*/ 26502 w 26502"/>
                    <a:gd name="connsiteY2-6" fmla="*/ 10122 h 20818"/>
                    <a:gd name="connsiteX3-7" fmla="*/ 0 w 26502"/>
                    <a:gd name="connsiteY3-8" fmla="*/ 20172 h 20818"/>
                    <a:gd name="connsiteX4-9" fmla="*/ 0 w 26502"/>
                    <a:gd name="connsiteY4-10" fmla="*/ 0 h 20818"/>
                    <a:gd name="connsiteX0-11" fmla="*/ 0 w 26655"/>
                    <a:gd name="connsiteY0-12" fmla="*/ 0 h 20818"/>
                    <a:gd name="connsiteX1-13" fmla="*/ 26655 w 26655"/>
                    <a:gd name="connsiteY1-14" fmla="*/ 0 h 20818"/>
                    <a:gd name="connsiteX2-15" fmla="*/ 26502 w 26655"/>
                    <a:gd name="connsiteY2-16" fmla="*/ 10122 h 20818"/>
                    <a:gd name="connsiteX3-17" fmla="*/ 0 w 26655"/>
                    <a:gd name="connsiteY3-18" fmla="*/ 20172 h 20818"/>
                    <a:gd name="connsiteX4-19" fmla="*/ 0 w 26655"/>
                    <a:gd name="connsiteY4-20" fmla="*/ 0 h 20818"/>
                    <a:gd name="connsiteX0-21" fmla="*/ 0 w 26655"/>
                    <a:gd name="connsiteY0-22" fmla="*/ 0 h 20818"/>
                    <a:gd name="connsiteX1-23" fmla="*/ 26655 w 26655"/>
                    <a:gd name="connsiteY1-24" fmla="*/ 0 h 20818"/>
                    <a:gd name="connsiteX2-25" fmla="*/ 26502 w 26655"/>
                    <a:gd name="connsiteY2-26" fmla="*/ 10122 h 20818"/>
                    <a:gd name="connsiteX3-27" fmla="*/ 0 w 26655"/>
                    <a:gd name="connsiteY3-28" fmla="*/ 20172 h 20818"/>
                    <a:gd name="connsiteX4-29" fmla="*/ 0 w 26655"/>
                    <a:gd name="connsiteY4-30" fmla="*/ 0 h 20818"/>
                    <a:gd name="connsiteX0-31" fmla="*/ 0 w 27230"/>
                    <a:gd name="connsiteY0-32" fmla="*/ 0 h 20818"/>
                    <a:gd name="connsiteX1-33" fmla="*/ 26655 w 27230"/>
                    <a:gd name="connsiteY1-34" fmla="*/ 0 h 20818"/>
                    <a:gd name="connsiteX2-35" fmla="*/ 26502 w 27230"/>
                    <a:gd name="connsiteY2-36" fmla="*/ 10122 h 20818"/>
                    <a:gd name="connsiteX3-37" fmla="*/ 0 w 27230"/>
                    <a:gd name="connsiteY3-38" fmla="*/ 20172 h 20818"/>
                    <a:gd name="connsiteX4-39" fmla="*/ 0 w 27230"/>
                    <a:gd name="connsiteY4-40" fmla="*/ 0 h 20818"/>
                    <a:gd name="connsiteX0-41" fmla="*/ 0 w 27978"/>
                    <a:gd name="connsiteY0-42" fmla="*/ 0 h 20818"/>
                    <a:gd name="connsiteX1-43" fmla="*/ 26655 w 27978"/>
                    <a:gd name="connsiteY1-44" fmla="*/ 0 h 20818"/>
                    <a:gd name="connsiteX2-45" fmla="*/ 26502 w 27978"/>
                    <a:gd name="connsiteY2-46" fmla="*/ 10122 h 20818"/>
                    <a:gd name="connsiteX3-47" fmla="*/ 0 w 27978"/>
                    <a:gd name="connsiteY3-48" fmla="*/ 20172 h 20818"/>
                    <a:gd name="connsiteX4-49" fmla="*/ 0 w 27978"/>
                    <a:gd name="connsiteY4-50" fmla="*/ 0 h 20818"/>
                    <a:gd name="connsiteX0-51" fmla="*/ 0 w 29122"/>
                    <a:gd name="connsiteY0-52" fmla="*/ 0 h 20818"/>
                    <a:gd name="connsiteX1-53" fmla="*/ 26655 w 29122"/>
                    <a:gd name="connsiteY1-54" fmla="*/ 0 h 20818"/>
                    <a:gd name="connsiteX2-55" fmla="*/ 28122 w 29122"/>
                    <a:gd name="connsiteY2-56" fmla="*/ 9514 h 20818"/>
                    <a:gd name="connsiteX3-57" fmla="*/ 26502 w 29122"/>
                    <a:gd name="connsiteY3-58" fmla="*/ 10122 h 20818"/>
                    <a:gd name="connsiteX4-59" fmla="*/ 0 w 29122"/>
                    <a:gd name="connsiteY4-60" fmla="*/ 20172 h 20818"/>
                    <a:gd name="connsiteX5" fmla="*/ 0 w 29122"/>
                    <a:gd name="connsiteY5" fmla="*/ 0 h 20818"/>
                    <a:gd name="connsiteX0-61" fmla="*/ 0 w 29540"/>
                    <a:gd name="connsiteY0-62" fmla="*/ 0 h 20818"/>
                    <a:gd name="connsiteX1-63" fmla="*/ 26655 w 29540"/>
                    <a:gd name="connsiteY1-64" fmla="*/ 0 h 20818"/>
                    <a:gd name="connsiteX2-65" fmla="*/ 29041 w 29540"/>
                    <a:gd name="connsiteY2-66" fmla="*/ 10114 h 20818"/>
                    <a:gd name="connsiteX3-67" fmla="*/ 26502 w 29540"/>
                    <a:gd name="connsiteY3-68" fmla="*/ 10122 h 20818"/>
                    <a:gd name="connsiteX4-69" fmla="*/ 0 w 29540"/>
                    <a:gd name="connsiteY4-70" fmla="*/ 20172 h 20818"/>
                    <a:gd name="connsiteX5-71" fmla="*/ 0 w 29540"/>
                    <a:gd name="connsiteY5-72" fmla="*/ 0 h 20818"/>
                    <a:gd name="connsiteX0-73" fmla="*/ 0 w 29623"/>
                    <a:gd name="connsiteY0-74" fmla="*/ 0 h 20818"/>
                    <a:gd name="connsiteX1-75" fmla="*/ 26655 w 29623"/>
                    <a:gd name="connsiteY1-76" fmla="*/ 0 h 20818"/>
                    <a:gd name="connsiteX2-77" fmla="*/ 29194 w 29623"/>
                    <a:gd name="connsiteY2-78" fmla="*/ 9514 h 20818"/>
                    <a:gd name="connsiteX3-79" fmla="*/ 26502 w 29623"/>
                    <a:gd name="connsiteY3-80" fmla="*/ 10122 h 20818"/>
                    <a:gd name="connsiteX4-81" fmla="*/ 0 w 29623"/>
                    <a:gd name="connsiteY4-82" fmla="*/ 20172 h 20818"/>
                    <a:gd name="connsiteX5-83" fmla="*/ 0 w 29623"/>
                    <a:gd name="connsiteY5-84" fmla="*/ 0 h 20818"/>
                    <a:gd name="connsiteX0-85" fmla="*/ 0 w 30472"/>
                    <a:gd name="connsiteY0-86" fmla="*/ 0 h 20818"/>
                    <a:gd name="connsiteX1-87" fmla="*/ 26655 w 30472"/>
                    <a:gd name="connsiteY1-88" fmla="*/ 0 h 20818"/>
                    <a:gd name="connsiteX2-89" fmla="*/ 30420 w 30472"/>
                    <a:gd name="connsiteY2-90" fmla="*/ 7114 h 20818"/>
                    <a:gd name="connsiteX3-91" fmla="*/ 26502 w 30472"/>
                    <a:gd name="connsiteY3-92" fmla="*/ 10122 h 20818"/>
                    <a:gd name="connsiteX4-93" fmla="*/ 0 w 30472"/>
                    <a:gd name="connsiteY4-94" fmla="*/ 20172 h 20818"/>
                    <a:gd name="connsiteX5-95" fmla="*/ 0 w 30472"/>
                    <a:gd name="connsiteY5-96" fmla="*/ 0 h 20818"/>
                    <a:gd name="connsiteX0-97" fmla="*/ 544 w 31016"/>
                    <a:gd name="connsiteY0-98" fmla="*/ 0 h 20818"/>
                    <a:gd name="connsiteX1-99" fmla="*/ 27199 w 31016"/>
                    <a:gd name="connsiteY1-100" fmla="*/ 0 h 20818"/>
                    <a:gd name="connsiteX2-101" fmla="*/ 30964 w 31016"/>
                    <a:gd name="connsiteY2-102" fmla="*/ 7114 h 20818"/>
                    <a:gd name="connsiteX3-103" fmla="*/ 27046 w 31016"/>
                    <a:gd name="connsiteY3-104" fmla="*/ 10122 h 20818"/>
                    <a:gd name="connsiteX4-105" fmla="*/ 544 w 31016"/>
                    <a:gd name="connsiteY4-106" fmla="*/ 20172 h 20818"/>
                    <a:gd name="connsiteX5-107" fmla="*/ 544 w 31016"/>
                    <a:gd name="connsiteY5-108" fmla="*/ 0 h 20818"/>
                    <a:gd name="connsiteX0-109" fmla="*/ 3400 w 33872"/>
                    <a:gd name="connsiteY0-110" fmla="*/ 0 h 20818"/>
                    <a:gd name="connsiteX1-111" fmla="*/ 30055 w 33872"/>
                    <a:gd name="connsiteY1-112" fmla="*/ 0 h 20818"/>
                    <a:gd name="connsiteX2-113" fmla="*/ 33820 w 33872"/>
                    <a:gd name="connsiteY2-114" fmla="*/ 7114 h 20818"/>
                    <a:gd name="connsiteX3-115" fmla="*/ 29902 w 33872"/>
                    <a:gd name="connsiteY3-116" fmla="*/ 10122 h 20818"/>
                    <a:gd name="connsiteX4-117" fmla="*/ 3400 w 33872"/>
                    <a:gd name="connsiteY4-118" fmla="*/ 20172 h 20818"/>
                    <a:gd name="connsiteX5-119" fmla="*/ 170 w 33872"/>
                    <a:gd name="connsiteY5-120" fmla="*/ 10800 h 20818"/>
                    <a:gd name="connsiteX6" fmla="*/ 3400 w 33872"/>
                    <a:gd name="connsiteY6" fmla="*/ 0 h 20818"/>
                    <a:gd name="connsiteX0-121" fmla="*/ 3750 w 34222"/>
                    <a:gd name="connsiteY0-122" fmla="*/ 0 h 20818"/>
                    <a:gd name="connsiteX1-123" fmla="*/ 30405 w 34222"/>
                    <a:gd name="connsiteY1-124" fmla="*/ 0 h 20818"/>
                    <a:gd name="connsiteX2-125" fmla="*/ 34170 w 34222"/>
                    <a:gd name="connsiteY2-126" fmla="*/ 7114 h 20818"/>
                    <a:gd name="connsiteX3-127" fmla="*/ 30252 w 34222"/>
                    <a:gd name="connsiteY3-128" fmla="*/ 10122 h 20818"/>
                    <a:gd name="connsiteX4-129" fmla="*/ 3750 w 34222"/>
                    <a:gd name="connsiteY4-130" fmla="*/ 20172 h 20818"/>
                    <a:gd name="connsiteX5-131" fmla="*/ 60 w 34222"/>
                    <a:gd name="connsiteY5-132" fmla="*/ 11100 h 20818"/>
                    <a:gd name="connsiteX6-133" fmla="*/ 3750 w 34222"/>
                    <a:gd name="connsiteY6-134" fmla="*/ 0 h 208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71" y="connsiteY5-72"/>
                    </a:cxn>
                    <a:cxn ang="0">
                      <a:pos x="connsiteX6-133" y="connsiteY6-134"/>
                    </a:cxn>
                  </a:cxnLst>
                  <a:rect l="l" t="t" r="r" b="b"/>
                  <a:pathLst>
                    <a:path w="34222" h="20818">
                      <a:moveTo>
                        <a:pt x="3750" y="0"/>
                      </a:moveTo>
                      <a:lnTo>
                        <a:pt x="30405" y="0"/>
                      </a:lnTo>
                      <a:cubicBezTo>
                        <a:pt x="34888" y="1136"/>
                        <a:pt x="34195" y="5427"/>
                        <a:pt x="34170" y="7114"/>
                      </a:cubicBezTo>
                      <a:cubicBezTo>
                        <a:pt x="34145" y="8801"/>
                        <a:pt x="34735" y="7896"/>
                        <a:pt x="30252" y="10122"/>
                      </a:cubicBezTo>
                      <a:cubicBezTo>
                        <a:pt x="19452" y="10122"/>
                        <a:pt x="14550" y="23922"/>
                        <a:pt x="3750" y="20172"/>
                      </a:cubicBezTo>
                      <a:cubicBezTo>
                        <a:pt x="-746" y="20535"/>
                        <a:pt x="60" y="14462"/>
                        <a:pt x="60" y="11100"/>
                      </a:cubicBezTo>
                      <a:cubicBezTo>
                        <a:pt x="60" y="7738"/>
                        <a:pt x="-771" y="2050"/>
                        <a:pt x="3750" y="0"/>
                      </a:cubicBezTo>
                      <a:close/>
                    </a:path>
                  </a:pathLst>
                </a:cu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39" name="Oval 38"/>
                <p:cNvSpPr/>
                <p:nvPr/>
              </p:nvSpPr>
              <p:spPr>
                <a:xfrm>
                  <a:off x="3732366" y="1077770"/>
                  <a:ext cx="506437" cy="50643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40" name="Oval 39"/>
                <p:cNvSpPr/>
                <p:nvPr/>
              </p:nvSpPr>
              <p:spPr>
                <a:xfrm>
                  <a:off x="3849406" y="1190520"/>
                  <a:ext cx="283699" cy="2836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grpSp>
          <p:sp>
            <p:nvSpPr>
              <p:cNvPr id="24" name="Oval 23"/>
              <p:cNvSpPr/>
              <p:nvPr/>
            </p:nvSpPr>
            <p:spPr>
              <a:xfrm>
                <a:off x="1672897" y="1207735"/>
                <a:ext cx="735877" cy="735877"/>
              </a:xfrm>
              <a:prstGeom prst="ellipse">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37" name="TextBox 36"/>
              <p:cNvSpPr txBox="1"/>
              <p:nvPr/>
            </p:nvSpPr>
            <p:spPr>
              <a:xfrm>
                <a:off x="1745999" y="1311886"/>
                <a:ext cx="845858" cy="4944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srgbClr val="4472C4"/>
                    </a:solidFill>
                    <a:effectLst/>
                    <a:uLnTx/>
                    <a:uFillTx/>
                    <a:latin typeface="Times New Roman" panose="02020603050405020304" pitchFamily="18" charset="0"/>
                    <a:cs typeface="Times New Roman" panose="02020603050405020304" pitchFamily="18" charset="0"/>
                  </a:rPr>
                  <a:t>01</a:t>
                </a:r>
                <a:endParaRPr kumimoji="0" lang="en-US" sz="3600" b="1" i="0" u="none" strike="noStrike" kern="1200" cap="none" spc="0" normalizeH="0" baseline="0" noProof="0" dirty="0">
                  <a:ln>
                    <a:noFill/>
                  </a:ln>
                  <a:solidFill>
                    <a:srgbClr val="4472C4"/>
                  </a:solidFill>
                  <a:effectLst/>
                  <a:uLnTx/>
                  <a:uFillTx/>
                  <a:latin typeface="Times New Roman" panose="02020603050405020304" pitchFamily="18" charset="0"/>
                  <a:cs typeface="Times New Roman" panose="02020603050405020304" pitchFamily="18" charset="0"/>
                </a:endParaRPr>
              </a:p>
            </p:txBody>
          </p:sp>
        </p:grpSp>
        <p:sp>
          <p:nvSpPr>
            <p:cNvPr id="22" name="TextBox 21"/>
            <p:cNvSpPr txBox="1"/>
            <p:nvPr/>
          </p:nvSpPr>
          <p:spPr>
            <a:xfrm>
              <a:off x="2446932" y="742484"/>
              <a:ext cx="2147815" cy="918331"/>
            </a:xfrm>
            <a:prstGeom prst="rect">
              <a:avLst/>
            </a:prstGeom>
            <a:noFill/>
          </p:spPr>
          <p:txBody>
            <a:bodyPr wrap="square" rtlCol="0">
              <a:spAutoFit/>
            </a:bodyPr>
            <a:lstStyle/>
            <a:p>
              <a:r>
                <a:rPr lang="en-US" sz="2400" b="1" dirty="0" err="1">
                  <a:solidFill>
                    <a:srgbClr val="FFFF00"/>
                  </a:solidFill>
                  <a:latin typeface="Times New Roman" panose="02020603050405020304" pitchFamily="18" charset="0"/>
                  <a:cs typeface="Times New Roman" panose="02020603050405020304" pitchFamily="18" charset="0"/>
                </a:rPr>
                <a:t>Định</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luật</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bảo</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toàn</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khối</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lượng</a:t>
              </a:r>
              <a:r>
                <a:rPr lang="en-US" sz="2400" b="1" dirty="0">
                  <a:solidFill>
                    <a:srgbClr val="FFFF00"/>
                  </a:solidFill>
                  <a:latin typeface="Times New Roman" panose="02020603050405020304" pitchFamily="18" charset="0"/>
                  <a:cs typeface="Times New Roman" panose="02020603050405020304" pitchFamily="18" charset="0"/>
                </a:rPr>
                <a:t>.</a:t>
              </a:r>
              <a:endParaRPr lang="en-US" sz="2400" dirty="0">
                <a:solidFill>
                  <a:srgbClr val="FFFF00"/>
                </a:solidFill>
                <a:latin typeface="Times New Roman" panose="02020603050405020304" pitchFamily="18" charset="0"/>
                <a:cs typeface="Times New Roman" panose="02020603050405020304" pitchFamily="18" charset="0"/>
              </a:endParaRPr>
            </a:p>
            <a:p>
              <a:endParaRPr lang="en-US" altLang="en-US" sz="2400" b="1" dirty="0">
                <a:solidFill>
                  <a:schemeClr val="bg1"/>
                </a:solidFill>
                <a:latin typeface="Times New Roman" panose="02020603050405020304" pitchFamily="18" charset="0"/>
                <a:cs typeface="Times New Roman" panose="02020603050405020304" pitchFamily="18" charset="0"/>
              </a:endParaRPr>
            </a:p>
          </p:txBody>
        </p:sp>
      </p:grpSp>
      <p:grpSp>
        <p:nvGrpSpPr>
          <p:cNvPr id="42" name="Group 41"/>
          <p:cNvGrpSpPr/>
          <p:nvPr/>
        </p:nvGrpSpPr>
        <p:grpSpPr>
          <a:xfrm>
            <a:off x="5652177" y="3488007"/>
            <a:ext cx="5086489" cy="1503150"/>
            <a:chOff x="6323765" y="3068093"/>
            <a:chExt cx="5086489" cy="1503150"/>
          </a:xfrm>
        </p:grpSpPr>
        <p:grpSp>
          <p:nvGrpSpPr>
            <p:cNvPr id="43" name="Group 42"/>
            <p:cNvGrpSpPr/>
            <p:nvPr/>
          </p:nvGrpSpPr>
          <p:grpSpPr>
            <a:xfrm flipH="1">
              <a:off x="6323765" y="3068093"/>
              <a:ext cx="5086489" cy="1503150"/>
              <a:chOff x="1440501" y="981344"/>
              <a:chExt cx="4256915" cy="1157908"/>
            </a:xfrm>
          </p:grpSpPr>
          <p:grpSp>
            <p:nvGrpSpPr>
              <p:cNvPr id="45" name="Group 44"/>
              <p:cNvGrpSpPr/>
              <p:nvPr/>
            </p:nvGrpSpPr>
            <p:grpSpPr>
              <a:xfrm>
                <a:off x="1505243" y="981344"/>
                <a:ext cx="4192173" cy="1157908"/>
                <a:chOff x="1039935" y="1077770"/>
                <a:chExt cx="3198868" cy="994539"/>
              </a:xfrm>
            </p:grpSpPr>
            <p:sp>
              <p:nvSpPr>
                <p:cNvPr id="48" name="Flowchart: Document 12"/>
                <p:cNvSpPr/>
                <p:nvPr/>
              </p:nvSpPr>
              <p:spPr>
                <a:xfrm>
                  <a:off x="1039935" y="1096106"/>
                  <a:ext cx="3142633" cy="976203"/>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6502"/>
                    <a:gd name="connsiteY0-2" fmla="*/ 0 h 20818"/>
                    <a:gd name="connsiteX1-3" fmla="*/ 21600 w 26502"/>
                    <a:gd name="connsiteY1-4" fmla="*/ 0 h 20818"/>
                    <a:gd name="connsiteX2-5" fmla="*/ 26502 w 26502"/>
                    <a:gd name="connsiteY2-6" fmla="*/ 10122 h 20818"/>
                    <a:gd name="connsiteX3-7" fmla="*/ 0 w 26502"/>
                    <a:gd name="connsiteY3-8" fmla="*/ 20172 h 20818"/>
                    <a:gd name="connsiteX4-9" fmla="*/ 0 w 26502"/>
                    <a:gd name="connsiteY4-10" fmla="*/ 0 h 20818"/>
                    <a:gd name="connsiteX0-11" fmla="*/ 0 w 26655"/>
                    <a:gd name="connsiteY0-12" fmla="*/ 0 h 20818"/>
                    <a:gd name="connsiteX1-13" fmla="*/ 26655 w 26655"/>
                    <a:gd name="connsiteY1-14" fmla="*/ 0 h 20818"/>
                    <a:gd name="connsiteX2-15" fmla="*/ 26502 w 26655"/>
                    <a:gd name="connsiteY2-16" fmla="*/ 10122 h 20818"/>
                    <a:gd name="connsiteX3-17" fmla="*/ 0 w 26655"/>
                    <a:gd name="connsiteY3-18" fmla="*/ 20172 h 20818"/>
                    <a:gd name="connsiteX4-19" fmla="*/ 0 w 26655"/>
                    <a:gd name="connsiteY4-20" fmla="*/ 0 h 20818"/>
                    <a:gd name="connsiteX0-21" fmla="*/ 0 w 26655"/>
                    <a:gd name="connsiteY0-22" fmla="*/ 0 h 20818"/>
                    <a:gd name="connsiteX1-23" fmla="*/ 26655 w 26655"/>
                    <a:gd name="connsiteY1-24" fmla="*/ 0 h 20818"/>
                    <a:gd name="connsiteX2-25" fmla="*/ 26502 w 26655"/>
                    <a:gd name="connsiteY2-26" fmla="*/ 10122 h 20818"/>
                    <a:gd name="connsiteX3-27" fmla="*/ 0 w 26655"/>
                    <a:gd name="connsiteY3-28" fmla="*/ 20172 h 20818"/>
                    <a:gd name="connsiteX4-29" fmla="*/ 0 w 26655"/>
                    <a:gd name="connsiteY4-30" fmla="*/ 0 h 20818"/>
                    <a:gd name="connsiteX0-31" fmla="*/ 0 w 27230"/>
                    <a:gd name="connsiteY0-32" fmla="*/ 0 h 20818"/>
                    <a:gd name="connsiteX1-33" fmla="*/ 26655 w 27230"/>
                    <a:gd name="connsiteY1-34" fmla="*/ 0 h 20818"/>
                    <a:gd name="connsiteX2-35" fmla="*/ 26502 w 27230"/>
                    <a:gd name="connsiteY2-36" fmla="*/ 10122 h 20818"/>
                    <a:gd name="connsiteX3-37" fmla="*/ 0 w 27230"/>
                    <a:gd name="connsiteY3-38" fmla="*/ 20172 h 20818"/>
                    <a:gd name="connsiteX4-39" fmla="*/ 0 w 27230"/>
                    <a:gd name="connsiteY4-40" fmla="*/ 0 h 20818"/>
                    <a:gd name="connsiteX0-41" fmla="*/ 0 w 27978"/>
                    <a:gd name="connsiteY0-42" fmla="*/ 0 h 20818"/>
                    <a:gd name="connsiteX1-43" fmla="*/ 26655 w 27978"/>
                    <a:gd name="connsiteY1-44" fmla="*/ 0 h 20818"/>
                    <a:gd name="connsiteX2-45" fmla="*/ 26502 w 27978"/>
                    <a:gd name="connsiteY2-46" fmla="*/ 10122 h 20818"/>
                    <a:gd name="connsiteX3-47" fmla="*/ 0 w 27978"/>
                    <a:gd name="connsiteY3-48" fmla="*/ 20172 h 20818"/>
                    <a:gd name="connsiteX4-49" fmla="*/ 0 w 27978"/>
                    <a:gd name="connsiteY4-50" fmla="*/ 0 h 20818"/>
                    <a:gd name="connsiteX0-51" fmla="*/ 0 w 29122"/>
                    <a:gd name="connsiteY0-52" fmla="*/ 0 h 20818"/>
                    <a:gd name="connsiteX1-53" fmla="*/ 26655 w 29122"/>
                    <a:gd name="connsiteY1-54" fmla="*/ 0 h 20818"/>
                    <a:gd name="connsiteX2-55" fmla="*/ 28122 w 29122"/>
                    <a:gd name="connsiteY2-56" fmla="*/ 9514 h 20818"/>
                    <a:gd name="connsiteX3-57" fmla="*/ 26502 w 29122"/>
                    <a:gd name="connsiteY3-58" fmla="*/ 10122 h 20818"/>
                    <a:gd name="connsiteX4-59" fmla="*/ 0 w 29122"/>
                    <a:gd name="connsiteY4-60" fmla="*/ 20172 h 20818"/>
                    <a:gd name="connsiteX5" fmla="*/ 0 w 29122"/>
                    <a:gd name="connsiteY5" fmla="*/ 0 h 20818"/>
                    <a:gd name="connsiteX0-61" fmla="*/ 0 w 29540"/>
                    <a:gd name="connsiteY0-62" fmla="*/ 0 h 20818"/>
                    <a:gd name="connsiteX1-63" fmla="*/ 26655 w 29540"/>
                    <a:gd name="connsiteY1-64" fmla="*/ 0 h 20818"/>
                    <a:gd name="connsiteX2-65" fmla="*/ 29041 w 29540"/>
                    <a:gd name="connsiteY2-66" fmla="*/ 10114 h 20818"/>
                    <a:gd name="connsiteX3-67" fmla="*/ 26502 w 29540"/>
                    <a:gd name="connsiteY3-68" fmla="*/ 10122 h 20818"/>
                    <a:gd name="connsiteX4-69" fmla="*/ 0 w 29540"/>
                    <a:gd name="connsiteY4-70" fmla="*/ 20172 h 20818"/>
                    <a:gd name="connsiteX5-71" fmla="*/ 0 w 29540"/>
                    <a:gd name="connsiteY5-72" fmla="*/ 0 h 20818"/>
                    <a:gd name="connsiteX0-73" fmla="*/ 0 w 29623"/>
                    <a:gd name="connsiteY0-74" fmla="*/ 0 h 20818"/>
                    <a:gd name="connsiteX1-75" fmla="*/ 26655 w 29623"/>
                    <a:gd name="connsiteY1-76" fmla="*/ 0 h 20818"/>
                    <a:gd name="connsiteX2-77" fmla="*/ 29194 w 29623"/>
                    <a:gd name="connsiteY2-78" fmla="*/ 9514 h 20818"/>
                    <a:gd name="connsiteX3-79" fmla="*/ 26502 w 29623"/>
                    <a:gd name="connsiteY3-80" fmla="*/ 10122 h 20818"/>
                    <a:gd name="connsiteX4-81" fmla="*/ 0 w 29623"/>
                    <a:gd name="connsiteY4-82" fmla="*/ 20172 h 20818"/>
                    <a:gd name="connsiteX5-83" fmla="*/ 0 w 29623"/>
                    <a:gd name="connsiteY5-84" fmla="*/ 0 h 20818"/>
                    <a:gd name="connsiteX0-85" fmla="*/ 0 w 30472"/>
                    <a:gd name="connsiteY0-86" fmla="*/ 0 h 20818"/>
                    <a:gd name="connsiteX1-87" fmla="*/ 26655 w 30472"/>
                    <a:gd name="connsiteY1-88" fmla="*/ 0 h 20818"/>
                    <a:gd name="connsiteX2-89" fmla="*/ 30420 w 30472"/>
                    <a:gd name="connsiteY2-90" fmla="*/ 7114 h 20818"/>
                    <a:gd name="connsiteX3-91" fmla="*/ 26502 w 30472"/>
                    <a:gd name="connsiteY3-92" fmla="*/ 10122 h 20818"/>
                    <a:gd name="connsiteX4-93" fmla="*/ 0 w 30472"/>
                    <a:gd name="connsiteY4-94" fmla="*/ 20172 h 20818"/>
                    <a:gd name="connsiteX5-95" fmla="*/ 0 w 30472"/>
                    <a:gd name="connsiteY5-96" fmla="*/ 0 h 20818"/>
                    <a:gd name="connsiteX0-97" fmla="*/ 544 w 31016"/>
                    <a:gd name="connsiteY0-98" fmla="*/ 0 h 20818"/>
                    <a:gd name="connsiteX1-99" fmla="*/ 27199 w 31016"/>
                    <a:gd name="connsiteY1-100" fmla="*/ 0 h 20818"/>
                    <a:gd name="connsiteX2-101" fmla="*/ 30964 w 31016"/>
                    <a:gd name="connsiteY2-102" fmla="*/ 7114 h 20818"/>
                    <a:gd name="connsiteX3-103" fmla="*/ 27046 w 31016"/>
                    <a:gd name="connsiteY3-104" fmla="*/ 10122 h 20818"/>
                    <a:gd name="connsiteX4-105" fmla="*/ 544 w 31016"/>
                    <a:gd name="connsiteY4-106" fmla="*/ 20172 h 20818"/>
                    <a:gd name="connsiteX5-107" fmla="*/ 544 w 31016"/>
                    <a:gd name="connsiteY5-108" fmla="*/ 0 h 20818"/>
                    <a:gd name="connsiteX0-109" fmla="*/ 3400 w 33872"/>
                    <a:gd name="connsiteY0-110" fmla="*/ 0 h 20818"/>
                    <a:gd name="connsiteX1-111" fmla="*/ 30055 w 33872"/>
                    <a:gd name="connsiteY1-112" fmla="*/ 0 h 20818"/>
                    <a:gd name="connsiteX2-113" fmla="*/ 33820 w 33872"/>
                    <a:gd name="connsiteY2-114" fmla="*/ 7114 h 20818"/>
                    <a:gd name="connsiteX3-115" fmla="*/ 29902 w 33872"/>
                    <a:gd name="connsiteY3-116" fmla="*/ 10122 h 20818"/>
                    <a:gd name="connsiteX4-117" fmla="*/ 3400 w 33872"/>
                    <a:gd name="connsiteY4-118" fmla="*/ 20172 h 20818"/>
                    <a:gd name="connsiteX5-119" fmla="*/ 170 w 33872"/>
                    <a:gd name="connsiteY5-120" fmla="*/ 10800 h 20818"/>
                    <a:gd name="connsiteX6" fmla="*/ 3400 w 33872"/>
                    <a:gd name="connsiteY6" fmla="*/ 0 h 20818"/>
                    <a:gd name="connsiteX0-121" fmla="*/ 3750 w 34222"/>
                    <a:gd name="connsiteY0-122" fmla="*/ 0 h 20818"/>
                    <a:gd name="connsiteX1-123" fmla="*/ 30405 w 34222"/>
                    <a:gd name="connsiteY1-124" fmla="*/ 0 h 20818"/>
                    <a:gd name="connsiteX2-125" fmla="*/ 34170 w 34222"/>
                    <a:gd name="connsiteY2-126" fmla="*/ 7114 h 20818"/>
                    <a:gd name="connsiteX3-127" fmla="*/ 30252 w 34222"/>
                    <a:gd name="connsiteY3-128" fmla="*/ 10122 h 20818"/>
                    <a:gd name="connsiteX4-129" fmla="*/ 3750 w 34222"/>
                    <a:gd name="connsiteY4-130" fmla="*/ 20172 h 20818"/>
                    <a:gd name="connsiteX5-131" fmla="*/ 60 w 34222"/>
                    <a:gd name="connsiteY5-132" fmla="*/ 11100 h 20818"/>
                    <a:gd name="connsiteX6-133" fmla="*/ 3750 w 34222"/>
                    <a:gd name="connsiteY6-134" fmla="*/ 0 h 208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71" y="connsiteY5-72"/>
                    </a:cxn>
                    <a:cxn ang="0">
                      <a:pos x="connsiteX6-133" y="connsiteY6-134"/>
                    </a:cxn>
                  </a:cxnLst>
                  <a:rect l="l" t="t" r="r" b="b"/>
                  <a:pathLst>
                    <a:path w="34222" h="20818">
                      <a:moveTo>
                        <a:pt x="3750" y="0"/>
                      </a:moveTo>
                      <a:lnTo>
                        <a:pt x="30405" y="0"/>
                      </a:lnTo>
                      <a:cubicBezTo>
                        <a:pt x="34888" y="1136"/>
                        <a:pt x="34195" y="5427"/>
                        <a:pt x="34170" y="7114"/>
                      </a:cubicBezTo>
                      <a:cubicBezTo>
                        <a:pt x="34145" y="8801"/>
                        <a:pt x="34735" y="7896"/>
                        <a:pt x="30252" y="10122"/>
                      </a:cubicBezTo>
                      <a:cubicBezTo>
                        <a:pt x="19452" y="10122"/>
                        <a:pt x="14550" y="23922"/>
                        <a:pt x="3750" y="20172"/>
                      </a:cubicBezTo>
                      <a:cubicBezTo>
                        <a:pt x="-746" y="20535"/>
                        <a:pt x="60" y="14462"/>
                        <a:pt x="60" y="11100"/>
                      </a:cubicBezTo>
                      <a:cubicBezTo>
                        <a:pt x="60" y="7738"/>
                        <a:pt x="-771" y="2050"/>
                        <a:pt x="3750" y="0"/>
                      </a:cubicBezTo>
                      <a:close/>
                    </a:path>
                  </a:pathLst>
                </a:cu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49" name="Oval 48"/>
                <p:cNvSpPr/>
                <p:nvPr/>
              </p:nvSpPr>
              <p:spPr>
                <a:xfrm>
                  <a:off x="3732366" y="1077770"/>
                  <a:ext cx="506437" cy="50643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50" name="Oval 49"/>
                <p:cNvSpPr/>
                <p:nvPr/>
              </p:nvSpPr>
              <p:spPr>
                <a:xfrm>
                  <a:off x="3849406" y="1190520"/>
                  <a:ext cx="283699" cy="2836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grpSp>
          <p:sp>
            <p:nvSpPr>
              <p:cNvPr id="46" name="Oval 45"/>
              <p:cNvSpPr/>
              <p:nvPr/>
            </p:nvSpPr>
            <p:spPr>
              <a:xfrm>
                <a:off x="1645918" y="1203032"/>
                <a:ext cx="735877" cy="735877"/>
              </a:xfrm>
              <a:prstGeom prst="ellipse">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47" name="TextBox 46"/>
              <p:cNvSpPr txBox="1"/>
              <p:nvPr/>
            </p:nvSpPr>
            <p:spPr>
              <a:xfrm>
                <a:off x="1440501" y="1297959"/>
                <a:ext cx="845858" cy="497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02</a:t>
                </a:r>
                <a:endParaRPr kumimoji="0" lang="en-US" sz="3600" b="1"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p:txBody>
          </p:sp>
        </p:grpSp>
        <p:sp>
          <p:nvSpPr>
            <p:cNvPr id="44" name="TextBox 43"/>
            <p:cNvSpPr txBox="1"/>
            <p:nvPr/>
          </p:nvSpPr>
          <p:spPr>
            <a:xfrm>
              <a:off x="7161868" y="3222780"/>
              <a:ext cx="2968938" cy="1200329"/>
            </a:xfrm>
            <a:prstGeom prst="rect">
              <a:avLst/>
            </a:prstGeom>
            <a:noFill/>
          </p:spPr>
          <p:txBody>
            <a:bodyPr wrap="square" rtlCol="0">
              <a:spAutoFit/>
            </a:bodyPr>
            <a:lstStyle/>
            <a:p>
              <a:pPr algn="r"/>
              <a:r>
                <a:rPr lang="en-US" sz="2400" b="1" dirty="0" err="1">
                  <a:solidFill>
                    <a:srgbClr val="FFFF00"/>
                  </a:solidFill>
                  <a:latin typeface="Times New Roman" panose="02020603050405020304" pitchFamily="18" charset="0"/>
                  <a:cs typeface="Times New Roman" panose="02020603050405020304" pitchFamily="18" charset="0"/>
                </a:rPr>
                <a:t>Áp</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dụng</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định</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luật</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bảo</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toàn</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khối</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lượng</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r"/>
              <a:endParaRPr lang="en-US" altLang="en-US" sz="2400" b="1" dirty="0">
                <a:solidFill>
                  <a:srgbClr val="FFFF00"/>
                </a:solidFill>
                <a:latin typeface="Times New Roman" panose="02020603050405020304" pitchFamily="18" charset="0"/>
                <a:cs typeface="Times New Roman" panose="02020603050405020304" pitchFamily="18" charset="0"/>
              </a:endParaRPr>
            </a:p>
          </p:txBody>
        </p:sp>
      </p:grpSp>
      <p:grpSp>
        <p:nvGrpSpPr>
          <p:cNvPr id="60" name="Group 59"/>
          <p:cNvGrpSpPr/>
          <p:nvPr/>
        </p:nvGrpSpPr>
        <p:grpSpPr>
          <a:xfrm>
            <a:off x="5588428" y="1600924"/>
            <a:ext cx="6072483" cy="1546819"/>
            <a:chOff x="6293411" y="672793"/>
            <a:chExt cx="5041289" cy="1548239"/>
          </a:xfrm>
        </p:grpSpPr>
        <p:grpSp>
          <p:nvGrpSpPr>
            <p:cNvPr id="61" name="Group 60"/>
            <p:cNvGrpSpPr/>
            <p:nvPr/>
          </p:nvGrpSpPr>
          <p:grpSpPr>
            <a:xfrm flipH="1">
              <a:off x="6293411" y="672793"/>
              <a:ext cx="5041289" cy="1548239"/>
              <a:chOff x="1424064" y="966997"/>
              <a:chExt cx="4273352" cy="1136560"/>
            </a:xfrm>
          </p:grpSpPr>
          <p:grpSp>
            <p:nvGrpSpPr>
              <p:cNvPr id="63" name="Group 62"/>
              <p:cNvGrpSpPr/>
              <p:nvPr/>
            </p:nvGrpSpPr>
            <p:grpSpPr>
              <a:xfrm>
                <a:off x="1425595" y="966997"/>
                <a:ext cx="4271821" cy="1136560"/>
                <a:chOff x="979159" y="1065447"/>
                <a:chExt cx="3259644" cy="976203"/>
              </a:xfrm>
            </p:grpSpPr>
            <p:sp>
              <p:nvSpPr>
                <p:cNvPr id="66" name="Flowchart: Document 12"/>
                <p:cNvSpPr/>
                <p:nvPr/>
              </p:nvSpPr>
              <p:spPr>
                <a:xfrm>
                  <a:off x="979159" y="1065447"/>
                  <a:ext cx="3142633" cy="976203"/>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6502"/>
                    <a:gd name="connsiteY0-2" fmla="*/ 0 h 20818"/>
                    <a:gd name="connsiteX1-3" fmla="*/ 21600 w 26502"/>
                    <a:gd name="connsiteY1-4" fmla="*/ 0 h 20818"/>
                    <a:gd name="connsiteX2-5" fmla="*/ 26502 w 26502"/>
                    <a:gd name="connsiteY2-6" fmla="*/ 10122 h 20818"/>
                    <a:gd name="connsiteX3-7" fmla="*/ 0 w 26502"/>
                    <a:gd name="connsiteY3-8" fmla="*/ 20172 h 20818"/>
                    <a:gd name="connsiteX4-9" fmla="*/ 0 w 26502"/>
                    <a:gd name="connsiteY4-10" fmla="*/ 0 h 20818"/>
                    <a:gd name="connsiteX0-11" fmla="*/ 0 w 26655"/>
                    <a:gd name="connsiteY0-12" fmla="*/ 0 h 20818"/>
                    <a:gd name="connsiteX1-13" fmla="*/ 26655 w 26655"/>
                    <a:gd name="connsiteY1-14" fmla="*/ 0 h 20818"/>
                    <a:gd name="connsiteX2-15" fmla="*/ 26502 w 26655"/>
                    <a:gd name="connsiteY2-16" fmla="*/ 10122 h 20818"/>
                    <a:gd name="connsiteX3-17" fmla="*/ 0 w 26655"/>
                    <a:gd name="connsiteY3-18" fmla="*/ 20172 h 20818"/>
                    <a:gd name="connsiteX4-19" fmla="*/ 0 w 26655"/>
                    <a:gd name="connsiteY4-20" fmla="*/ 0 h 20818"/>
                    <a:gd name="connsiteX0-21" fmla="*/ 0 w 26655"/>
                    <a:gd name="connsiteY0-22" fmla="*/ 0 h 20818"/>
                    <a:gd name="connsiteX1-23" fmla="*/ 26655 w 26655"/>
                    <a:gd name="connsiteY1-24" fmla="*/ 0 h 20818"/>
                    <a:gd name="connsiteX2-25" fmla="*/ 26502 w 26655"/>
                    <a:gd name="connsiteY2-26" fmla="*/ 10122 h 20818"/>
                    <a:gd name="connsiteX3-27" fmla="*/ 0 w 26655"/>
                    <a:gd name="connsiteY3-28" fmla="*/ 20172 h 20818"/>
                    <a:gd name="connsiteX4-29" fmla="*/ 0 w 26655"/>
                    <a:gd name="connsiteY4-30" fmla="*/ 0 h 20818"/>
                    <a:gd name="connsiteX0-31" fmla="*/ 0 w 27230"/>
                    <a:gd name="connsiteY0-32" fmla="*/ 0 h 20818"/>
                    <a:gd name="connsiteX1-33" fmla="*/ 26655 w 27230"/>
                    <a:gd name="connsiteY1-34" fmla="*/ 0 h 20818"/>
                    <a:gd name="connsiteX2-35" fmla="*/ 26502 w 27230"/>
                    <a:gd name="connsiteY2-36" fmla="*/ 10122 h 20818"/>
                    <a:gd name="connsiteX3-37" fmla="*/ 0 w 27230"/>
                    <a:gd name="connsiteY3-38" fmla="*/ 20172 h 20818"/>
                    <a:gd name="connsiteX4-39" fmla="*/ 0 w 27230"/>
                    <a:gd name="connsiteY4-40" fmla="*/ 0 h 20818"/>
                    <a:gd name="connsiteX0-41" fmla="*/ 0 w 27978"/>
                    <a:gd name="connsiteY0-42" fmla="*/ 0 h 20818"/>
                    <a:gd name="connsiteX1-43" fmla="*/ 26655 w 27978"/>
                    <a:gd name="connsiteY1-44" fmla="*/ 0 h 20818"/>
                    <a:gd name="connsiteX2-45" fmla="*/ 26502 w 27978"/>
                    <a:gd name="connsiteY2-46" fmla="*/ 10122 h 20818"/>
                    <a:gd name="connsiteX3-47" fmla="*/ 0 w 27978"/>
                    <a:gd name="connsiteY3-48" fmla="*/ 20172 h 20818"/>
                    <a:gd name="connsiteX4-49" fmla="*/ 0 w 27978"/>
                    <a:gd name="connsiteY4-50" fmla="*/ 0 h 20818"/>
                    <a:gd name="connsiteX0-51" fmla="*/ 0 w 29122"/>
                    <a:gd name="connsiteY0-52" fmla="*/ 0 h 20818"/>
                    <a:gd name="connsiteX1-53" fmla="*/ 26655 w 29122"/>
                    <a:gd name="connsiteY1-54" fmla="*/ 0 h 20818"/>
                    <a:gd name="connsiteX2-55" fmla="*/ 28122 w 29122"/>
                    <a:gd name="connsiteY2-56" fmla="*/ 9514 h 20818"/>
                    <a:gd name="connsiteX3-57" fmla="*/ 26502 w 29122"/>
                    <a:gd name="connsiteY3-58" fmla="*/ 10122 h 20818"/>
                    <a:gd name="connsiteX4-59" fmla="*/ 0 w 29122"/>
                    <a:gd name="connsiteY4-60" fmla="*/ 20172 h 20818"/>
                    <a:gd name="connsiteX5" fmla="*/ 0 w 29122"/>
                    <a:gd name="connsiteY5" fmla="*/ 0 h 20818"/>
                    <a:gd name="connsiteX0-61" fmla="*/ 0 w 29540"/>
                    <a:gd name="connsiteY0-62" fmla="*/ 0 h 20818"/>
                    <a:gd name="connsiteX1-63" fmla="*/ 26655 w 29540"/>
                    <a:gd name="connsiteY1-64" fmla="*/ 0 h 20818"/>
                    <a:gd name="connsiteX2-65" fmla="*/ 29041 w 29540"/>
                    <a:gd name="connsiteY2-66" fmla="*/ 10114 h 20818"/>
                    <a:gd name="connsiteX3-67" fmla="*/ 26502 w 29540"/>
                    <a:gd name="connsiteY3-68" fmla="*/ 10122 h 20818"/>
                    <a:gd name="connsiteX4-69" fmla="*/ 0 w 29540"/>
                    <a:gd name="connsiteY4-70" fmla="*/ 20172 h 20818"/>
                    <a:gd name="connsiteX5-71" fmla="*/ 0 w 29540"/>
                    <a:gd name="connsiteY5-72" fmla="*/ 0 h 20818"/>
                    <a:gd name="connsiteX0-73" fmla="*/ 0 w 29623"/>
                    <a:gd name="connsiteY0-74" fmla="*/ 0 h 20818"/>
                    <a:gd name="connsiteX1-75" fmla="*/ 26655 w 29623"/>
                    <a:gd name="connsiteY1-76" fmla="*/ 0 h 20818"/>
                    <a:gd name="connsiteX2-77" fmla="*/ 29194 w 29623"/>
                    <a:gd name="connsiteY2-78" fmla="*/ 9514 h 20818"/>
                    <a:gd name="connsiteX3-79" fmla="*/ 26502 w 29623"/>
                    <a:gd name="connsiteY3-80" fmla="*/ 10122 h 20818"/>
                    <a:gd name="connsiteX4-81" fmla="*/ 0 w 29623"/>
                    <a:gd name="connsiteY4-82" fmla="*/ 20172 h 20818"/>
                    <a:gd name="connsiteX5-83" fmla="*/ 0 w 29623"/>
                    <a:gd name="connsiteY5-84" fmla="*/ 0 h 20818"/>
                    <a:gd name="connsiteX0-85" fmla="*/ 0 w 30472"/>
                    <a:gd name="connsiteY0-86" fmla="*/ 0 h 20818"/>
                    <a:gd name="connsiteX1-87" fmla="*/ 26655 w 30472"/>
                    <a:gd name="connsiteY1-88" fmla="*/ 0 h 20818"/>
                    <a:gd name="connsiteX2-89" fmla="*/ 30420 w 30472"/>
                    <a:gd name="connsiteY2-90" fmla="*/ 7114 h 20818"/>
                    <a:gd name="connsiteX3-91" fmla="*/ 26502 w 30472"/>
                    <a:gd name="connsiteY3-92" fmla="*/ 10122 h 20818"/>
                    <a:gd name="connsiteX4-93" fmla="*/ 0 w 30472"/>
                    <a:gd name="connsiteY4-94" fmla="*/ 20172 h 20818"/>
                    <a:gd name="connsiteX5-95" fmla="*/ 0 w 30472"/>
                    <a:gd name="connsiteY5-96" fmla="*/ 0 h 20818"/>
                    <a:gd name="connsiteX0-97" fmla="*/ 544 w 31016"/>
                    <a:gd name="connsiteY0-98" fmla="*/ 0 h 20818"/>
                    <a:gd name="connsiteX1-99" fmla="*/ 27199 w 31016"/>
                    <a:gd name="connsiteY1-100" fmla="*/ 0 h 20818"/>
                    <a:gd name="connsiteX2-101" fmla="*/ 30964 w 31016"/>
                    <a:gd name="connsiteY2-102" fmla="*/ 7114 h 20818"/>
                    <a:gd name="connsiteX3-103" fmla="*/ 27046 w 31016"/>
                    <a:gd name="connsiteY3-104" fmla="*/ 10122 h 20818"/>
                    <a:gd name="connsiteX4-105" fmla="*/ 544 w 31016"/>
                    <a:gd name="connsiteY4-106" fmla="*/ 20172 h 20818"/>
                    <a:gd name="connsiteX5-107" fmla="*/ 544 w 31016"/>
                    <a:gd name="connsiteY5-108" fmla="*/ 0 h 20818"/>
                    <a:gd name="connsiteX0-109" fmla="*/ 3400 w 33872"/>
                    <a:gd name="connsiteY0-110" fmla="*/ 0 h 20818"/>
                    <a:gd name="connsiteX1-111" fmla="*/ 30055 w 33872"/>
                    <a:gd name="connsiteY1-112" fmla="*/ 0 h 20818"/>
                    <a:gd name="connsiteX2-113" fmla="*/ 33820 w 33872"/>
                    <a:gd name="connsiteY2-114" fmla="*/ 7114 h 20818"/>
                    <a:gd name="connsiteX3-115" fmla="*/ 29902 w 33872"/>
                    <a:gd name="connsiteY3-116" fmla="*/ 10122 h 20818"/>
                    <a:gd name="connsiteX4-117" fmla="*/ 3400 w 33872"/>
                    <a:gd name="connsiteY4-118" fmla="*/ 20172 h 20818"/>
                    <a:gd name="connsiteX5-119" fmla="*/ 170 w 33872"/>
                    <a:gd name="connsiteY5-120" fmla="*/ 10800 h 20818"/>
                    <a:gd name="connsiteX6" fmla="*/ 3400 w 33872"/>
                    <a:gd name="connsiteY6" fmla="*/ 0 h 20818"/>
                    <a:gd name="connsiteX0-121" fmla="*/ 3750 w 34222"/>
                    <a:gd name="connsiteY0-122" fmla="*/ 0 h 20818"/>
                    <a:gd name="connsiteX1-123" fmla="*/ 30405 w 34222"/>
                    <a:gd name="connsiteY1-124" fmla="*/ 0 h 20818"/>
                    <a:gd name="connsiteX2-125" fmla="*/ 34170 w 34222"/>
                    <a:gd name="connsiteY2-126" fmla="*/ 7114 h 20818"/>
                    <a:gd name="connsiteX3-127" fmla="*/ 30252 w 34222"/>
                    <a:gd name="connsiteY3-128" fmla="*/ 10122 h 20818"/>
                    <a:gd name="connsiteX4-129" fmla="*/ 3750 w 34222"/>
                    <a:gd name="connsiteY4-130" fmla="*/ 20172 h 20818"/>
                    <a:gd name="connsiteX5-131" fmla="*/ 60 w 34222"/>
                    <a:gd name="connsiteY5-132" fmla="*/ 11100 h 20818"/>
                    <a:gd name="connsiteX6-133" fmla="*/ 3750 w 34222"/>
                    <a:gd name="connsiteY6-134" fmla="*/ 0 h 208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71" y="connsiteY5-72"/>
                    </a:cxn>
                    <a:cxn ang="0">
                      <a:pos x="connsiteX6-133" y="connsiteY6-134"/>
                    </a:cxn>
                  </a:cxnLst>
                  <a:rect l="l" t="t" r="r" b="b"/>
                  <a:pathLst>
                    <a:path w="34222" h="20818">
                      <a:moveTo>
                        <a:pt x="3750" y="0"/>
                      </a:moveTo>
                      <a:lnTo>
                        <a:pt x="30405" y="0"/>
                      </a:lnTo>
                      <a:cubicBezTo>
                        <a:pt x="34888" y="1136"/>
                        <a:pt x="34195" y="5427"/>
                        <a:pt x="34170" y="7114"/>
                      </a:cubicBezTo>
                      <a:cubicBezTo>
                        <a:pt x="34145" y="8801"/>
                        <a:pt x="34735" y="7896"/>
                        <a:pt x="30252" y="10122"/>
                      </a:cubicBezTo>
                      <a:cubicBezTo>
                        <a:pt x="19452" y="10122"/>
                        <a:pt x="14550" y="23922"/>
                        <a:pt x="3750" y="20172"/>
                      </a:cubicBezTo>
                      <a:cubicBezTo>
                        <a:pt x="-746" y="20535"/>
                        <a:pt x="60" y="14462"/>
                        <a:pt x="60" y="11100"/>
                      </a:cubicBezTo>
                      <a:cubicBezTo>
                        <a:pt x="60" y="7738"/>
                        <a:pt x="-771" y="2050"/>
                        <a:pt x="3750" y="0"/>
                      </a:cubicBezTo>
                      <a:close/>
                    </a:path>
                  </a:pathLst>
                </a:custGeom>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67" name="Oval 66"/>
                <p:cNvSpPr/>
                <p:nvPr/>
              </p:nvSpPr>
              <p:spPr>
                <a:xfrm>
                  <a:off x="3732366" y="1077770"/>
                  <a:ext cx="506437" cy="50643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68" name="Oval 67"/>
                <p:cNvSpPr/>
                <p:nvPr/>
              </p:nvSpPr>
              <p:spPr>
                <a:xfrm>
                  <a:off x="3849406" y="1190520"/>
                  <a:ext cx="283699" cy="28369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grpSp>
          <p:sp>
            <p:nvSpPr>
              <p:cNvPr id="64" name="Oval 63"/>
              <p:cNvSpPr/>
              <p:nvPr/>
            </p:nvSpPr>
            <p:spPr>
              <a:xfrm>
                <a:off x="1645918" y="1203032"/>
                <a:ext cx="735877" cy="735877"/>
              </a:xfrm>
              <a:prstGeom prst="ellipse">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65" name="TextBox 64"/>
              <p:cNvSpPr txBox="1"/>
              <p:nvPr/>
            </p:nvSpPr>
            <p:spPr>
              <a:xfrm>
                <a:off x="1424064" y="1356303"/>
                <a:ext cx="845858" cy="4097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srgbClr val="5B9BD5">
                        <a:lumMod val="50000"/>
                      </a:srgbClr>
                    </a:solidFill>
                    <a:effectLst/>
                    <a:uLnTx/>
                    <a:uFillTx/>
                    <a:latin typeface="Times New Roman" panose="02020603050405020304" pitchFamily="18" charset="0"/>
                    <a:cs typeface="Times New Roman" panose="02020603050405020304" pitchFamily="18" charset="0"/>
                  </a:rPr>
                  <a:t>04</a:t>
                </a:r>
                <a:endParaRPr kumimoji="0" lang="en-US" sz="3600" b="1" i="0" u="none" strike="noStrike" kern="1200" cap="none" spc="0" normalizeH="0" baseline="0" noProof="0" dirty="0">
                  <a:ln>
                    <a:noFill/>
                  </a:ln>
                  <a:solidFill>
                    <a:srgbClr val="5B9BD5">
                      <a:lumMod val="50000"/>
                    </a:srgbClr>
                  </a:solidFill>
                  <a:effectLst/>
                  <a:uLnTx/>
                  <a:uFillTx/>
                  <a:latin typeface="Times New Roman" panose="02020603050405020304" pitchFamily="18" charset="0"/>
                  <a:cs typeface="Times New Roman" panose="02020603050405020304" pitchFamily="18" charset="0"/>
                </a:endParaRPr>
              </a:p>
            </p:txBody>
          </p:sp>
        </p:grpSp>
        <p:sp>
          <p:nvSpPr>
            <p:cNvPr id="62" name="TextBox 61"/>
            <p:cNvSpPr txBox="1"/>
            <p:nvPr/>
          </p:nvSpPr>
          <p:spPr>
            <a:xfrm>
              <a:off x="7281514" y="672793"/>
              <a:ext cx="2882174" cy="831760"/>
            </a:xfrm>
            <a:prstGeom prst="rect">
              <a:avLst/>
            </a:prstGeom>
            <a:noFill/>
          </p:spPr>
          <p:txBody>
            <a:bodyPr wrap="square" rtlCol="0">
              <a:spAutoFit/>
            </a:bodyPr>
            <a:lstStyle/>
            <a:p>
              <a:pPr lvl="0"/>
              <a:r>
                <a:rPr lang="es-VE" sz="2400" b="1" dirty="0">
                  <a:solidFill>
                    <a:srgbClr val="FFFF00"/>
                  </a:solidFill>
                  <a:latin typeface="Times New Roman" panose="02020603050405020304" pitchFamily="18" charset="0"/>
                  <a:cs typeface="Times New Roman" panose="02020603050405020304" pitchFamily="18" charset="0"/>
                </a:rPr>
                <a:t>Ý </a:t>
              </a:r>
              <a:r>
                <a:rPr lang="es-VE" sz="2400" b="1" dirty="0" err="1">
                  <a:solidFill>
                    <a:srgbClr val="FFFF00"/>
                  </a:solidFill>
                  <a:latin typeface="Times New Roman" panose="02020603050405020304" pitchFamily="18" charset="0"/>
                  <a:cs typeface="Times New Roman" panose="02020603050405020304" pitchFamily="18" charset="0"/>
                </a:rPr>
                <a:t>nghĩa</a:t>
              </a:r>
              <a:r>
                <a:rPr lang="es-VE" sz="2400" b="1" dirty="0">
                  <a:solidFill>
                    <a:srgbClr val="FFFF00"/>
                  </a:solidFill>
                  <a:latin typeface="Times New Roman" panose="02020603050405020304" pitchFamily="18" charset="0"/>
                  <a:cs typeface="Times New Roman" panose="02020603050405020304" pitchFamily="18" charset="0"/>
                </a:rPr>
                <a:t> </a:t>
              </a:r>
              <a:r>
                <a:rPr lang="es-VE" sz="2400" b="1" dirty="0" err="1">
                  <a:solidFill>
                    <a:srgbClr val="FFFF00"/>
                  </a:solidFill>
                  <a:latin typeface="Times New Roman" panose="02020603050405020304" pitchFamily="18" charset="0"/>
                  <a:cs typeface="Times New Roman" panose="02020603050405020304" pitchFamily="18" charset="0"/>
                </a:rPr>
                <a:t>của</a:t>
              </a:r>
              <a:r>
                <a:rPr lang="es-VE" sz="2400" b="1" dirty="0">
                  <a:solidFill>
                    <a:srgbClr val="FFFF00"/>
                  </a:solidFill>
                  <a:latin typeface="Times New Roman" panose="02020603050405020304" pitchFamily="18" charset="0"/>
                  <a:cs typeface="Times New Roman" panose="02020603050405020304" pitchFamily="18" charset="0"/>
                </a:rPr>
                <a:t> </a:t>
              </a:r>
              <a:r>
                <a:rPr lang="es-VE" sz="2400" b="1" dirty="0" err="1">
                  <a:solidFill>
                    <a:srgbClr val="FFFF00"/>
                  </a:solidFill>
                  <a:latin typeface="Times New Roman" panose="02020603050405020304" pitchFamily="18" charset="0"/>
                  <a:cs typeface="Times New Roman" panose="02020603050405020304" pitchFamily="18" charset="0"/>
                </a:rPr>
                <a:t>phương</a:t>
              </a:r>
              <a:r>
                <a:rPr lang="es-VE" sz="2400" b="1" dirty="0">
                  <a:solidFill>
                    <a:srgbClr val="FFFF00"/>
                  </a:solidFill>
                  <a:latin typeface="Times New Roman" panose="02020603050405020304" pitchFamily="18" charset="0"/>
                  <a:cs typeface="Times New Roman" panose="02020603050405020304" pitchFamily="18" charset="0"/>
                </a:rPr>
                <a:t> </a:t>
              </a:r>
              <a:r>
                <a:rPr lang="es-VE" sz="2400" b="1" dirty="0" err="1">
                  <a:solidFill>
                    <a:srgbClr val="FFFF00"/>
                  </a:solidFill>
                  <a:latin typeface="Times New Roman" panose="02020603050405020304" pitchFamily="18" charset="0"/>
                  <a:cs typeface="Times New Roman" panose="02020603050405020304" pitchFamily="18" charset="0"/>
                </a:rPr>
                <a:t>trình</a:t>
              </a:r>
              <a:r>
                <a:rPr lang="es-VE" sz="2400" b="1" dirty="0">
                  <a:solidFill>
                    <a:srgbClr val="FFFF00"/>
                  </a:solidFill>
                  <a:latin typeface="Times New Roman" panose="02020603050405020304" pitchFamily="18" charset="0"/>
                  <a:cs typeface="Times New Roman" panose="02020603050405020304" pitchFamily="18" charset="0"/>
                </a:rPr>
                <a:t> </a:t>
              </a:r>
              <a:r>
                <a:rPr lang="es-VE" sz="2400" b="1" dirty="0" err="1">
                  <a:solidFill>
                    <a:srgbClr val="FFFF00"/>
                  </a:solidFill>
                  <a:latin typeface="Times New Roman" panose="02020603050405020304" pitchFamily="18" charset="0"/>
                  <a:cs typeface="Times New Roman" panose="02020603050405020304" pitchFamily="18" charset="0"/>
                </a:rPr>
                <a:t>hóa</a:t>
              </a:r>
              <a:r>
                <a:rPr lang="es-VE" sz="2400" b="1" dirty="0">
                  <a:solidFill>
                    <a:srgbClr val="FFFF00"/>
                  </a:solidFill>
                  <a:latin typeface="Times New Roman" panose="02020603050405020304" pitchFamily="18" charset="0"/>
                  <a:cs typeface="Times New Roman" panose="02020603050405020304" pitchFamily="18" charset="0"/>
                </a:rPr>
                <a:t> </a:t>
              </a:r>
              <a:r>
                <a:rPr lang="es-VE" sz="2400" b="1" dirty="0" err="1">
                  <a:solidFill>
                    <a:srgbClr val="FFFF00"/>
                  </a:solidFill>
                  <a:latin typeface="Times New Roman" panose="02020603050405020304" pitchFamily="18" charset="0"/>
                  <a:cs typeface="Times New Roman" panose="02020603050405020304" pitchFamily="18" charset="0"/>
                </a:rPr>
                <a:t>học</a:t>
              </a:r>
              <a:endParaRPr lang="en-US" sz="2400" dirty="0">
                <a:solidFill>
                  <a:srgbClr val="FFFF00"/>
                </a:solidFill>
                <a:latin typeface="Times New Roman" panose="02020603050405020304" pitchFamily="18" charset="0"/>
                <a:cs typeface="Times New Roman" panose="02020603050405020304" pitchFamily="18" charset="0"/>
              </a:endParaRPr>
            </a:p>
          </p:txBody>
        </p:sp>
      </p:grpSp>
      <p:grpSp>
        <p:nvGrpSpPr>
          <p:cNvPr id="4" name="Group 3"/>
          <p:cNvGrpSpPr/>
          <p:nvPr/>
        </p:nvGrpSpPr>
        <p:grpSpPr>
          <a:xfrm>
            <a:off x="785064" y="2614859"/>
            <a:ext cx="5659557" cy="1318848"/>
            <a:chOff x="645983" y="2213759"/>
            <a:chExt cx="5659557" cy="1318848"/>
          </a:xfrm>
        </p:grpSpPr>
        <p:grpSp>
          <p:nvGrpSpPr>
            <p:cNvPr id="51" name="Group 50"/>
            <p:cNvGrpSpPr/>
            <p:nvPr/>
          </p:nvGrpSpPr>
          <p:grpSpPr>
            <a:xfrm>
              <a:off x="645983" y="2225659"/>
              <a:ext cx="5520835" cy="1306948"/>
              <a:chOff x="1119117" y="1892535"/>
              <a:chExt cx="5684608" cy="1576601"/>
            </a:xfrm>
            <a:solidFill>
              <a:schemeClr val="accent4">
                <a:lumMod val="50000"/>
              </a:schemeClr>
            </a:solidFill>
          </p:grpSpPr>
          <p:grpSp>
            <p:nvGrpSpPr>
              <p:cNvPr id="52" name="Group 51"/>
              <p:cNvGrpSpPr/>
              <p:nvPr/>
            </p:nvGrpSpPr>
            <p:grpSpPr>
              <a:xfrm>
                <a:off x="1119117" y="1892535"/>
                <a:ext cx="5684608" cy="1576601"/>
                <a:chOff x="1505243" y="981344"/>
                <a:chExt cx="4192173" cy="1157908"/>
              </a:xfrm>
              <a:grpFill/>
            </p:grpSpPr>
            <p:grpSp>
              <p:nvGrpSpPr>
                <p:cNvPr id="54" name="Group 53"/>
                <p:cNvGrpSpPr/>
                <p:nvPr/>
              </p:nvGrpSpPr>
              <p:grpSpPr>
                <a:xfrm>
                  <a:off x="1505243" y="981344"/>
                  <a:ext cx="4192173" cy="1157908"/>
                  <a:chOff x="1039935" y="1077770"/>
                  <a:chExt cx="3198868" cy="994539"/>
                </a:xfrm>
                <a:grpFill/>
              </p:grpSpPr>
              <p:sp>
                <p:nvSpPr>
                  <p:cNvPr id="57" name="Flowchart: Document 12"/>
                  <p:cNvSpPr/>
                  <p:nvPr/>
                </p:nvSpPr>
                <p:spPr>
                  <a:xfrm>
                    <a:off x="1039935" y="1096106"/>
                    <a:ext cx="3142633" cy="976203"/>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6502"/>
                      <a:gd name="connsiteY0-2" fmla="*/ 0 h 20818"/>
                      <a:gd name="connsiteX1-3" fmla="*/ 21600 w 26502"/>
                      <a:gd name="connsiteY1-4" fmla="*/ 0 h 20818"/>
                      <a:gd name="connsiteX2-5" fmla="*/ 26502 w 26502"/>
                      <a:gd name="connsiteY2-6" fmla="*/ 10122 h 20818"/>
                      <a:gd name="connsiteX3-7" fmla="*/ 0 w 26502"/>
                      <a:gd name="connsiteY3-8" fmla="*/ 20172 h 20818"/>
                      <a:gd name="connsiteX4-9" fmla="*/ 0 w 26502"/>
                      <a:gd name="connsiteY4-10" fmla="*/ 0 h 20818"/>
                      <a:gd name="connsiteX0-11" fmla="*/ 0 w 26655"/>
                      <a:gd name="connsiteY0-12" fmla="*/ 0 h 20818"/>
                      <a:gd name="connsiteX1-13" fmla="*/ 26655 w 26655"/>
                      <a:gd name="connsiteY1-14" fmla="*/ 0 h 20818"/>
                      <a:gd name="connsiteX2-15" fmla="*/ 26502 w 26655"/>
                      <a:gd name="connsiteY2-16" fmla="*/ 10122 h 20818"/>
                      <a:gd name="connsiteX3-17" fmla="*/ 0 w 26655"/>
                      <a:gd name="connsiteY3-18" fmla="*/ 20172 h 20818"/>
                      <a:gd name="connsiteX4-19" fmla="*/ 0 w 26655"/>
                      <a:gd name="connsiteY4-20" fmla="*/ 0 h 20818"/>
                      <a:gd name="connsiteX0-21" fmla="*/ 0 w 26655"/>
                      <a:gd name="connsiteY0-22" fmla="*/ 0 h 20818"/>
                      <a:gd name="connsiteX1-23" fmla="*/ 26655 w 26655"/>
                      <a:gd name="connsiteY1-24" fmla="*/ 0 h 20818"/>
                      <a:gd name="connsiteX2-25" fmla="*/ 26502 w 26655"/>
                      <a:gd name="connsiteY2-26" fmla="*/ 10122 h 20818"/>
                      <a:gd name="connsiteX3-27" fmla="*/ 0 w 26655"/>
                      <a:gd name="connsiteY3-28" fmla="*/ 20172 h 20818"/>
                      <a:gd name="connsiteX4-29" fmla="*/ 0 w 26655"/>
                      <a:gd name="connsiteY4-30" fmla="*/ 0 h 20818"/>
                      <a:gd name="connsiteX0-31" fmla="*/ 0 w 27230"/>
                      <a:gd name="connsiteY0-32" fmla="*/ 0 h 20818"/>
                      <a:gd name="connsiteX1-33" fmla="*/ 26655 w 27230"/>
                      <a:gd name="connsiteY1-34" fmla="*/ 0 h 20818"/>
                      <a:gd name="connsiteX2-35" fmla="*/ 26502 w 27230"/>
                      <a:gd name="connsiteY2-36" fmla="*/ 10122 h 20818"/>
                      <a:gd name="connsiteX3-37" fmla="*/ 0 w 27230"/>
                      <a:gd name="connsiteY3-38" fmla="*/ 20172 h 20818"/>
                      <a:gd name="connsiteX4-39" fmla="*/ 0 w 27230"/>
                      <a:gd name="connsiteY4-40" fmla="*/ 0 h 20818"/>
                      <a:gd name="connsiteX0-41" fmla="*/ 0 w 27978"/>
                      <a:gd name="connsiteY0-42" fmla="*/ 0 h 20818"/>
                      <a:gd name="connsiteX1-43" fmla="*/ 26655 w 27978"/>
                      <a:gd name="connsiteY1-44" fmla="*/ 0 h 20818"/>
                      <a:gd name="connsiteX2-45" fmla="*/ 26502 w 27978"/>
                      <a:gd name="connsiteY2-46" fmla="*/ 10122 h 20818"/>
                      <a:gd name="connsiteX3-47" fmla="*/ 0 w 27978"/>
                      <a:gd name="connsiteY3-48" fmla="*/ 20172 h 20818"/>
                      <a:gd name="connsiteX4-49" fmla="*/ 0 w 27978"/>
                      <a:gd name="connsiteY4-50" fmla="*/ 0 h 20818"/>
                      <a:gd name="connsiteX0-51" fmla="*/ 0 w 29122"/>
                      <a:gd name="connsiteY0-52" fmla="*/ 0 h 20818"/>
                      <a:gd name="connsiteX1-53" fmla="*/ 26655 w 29122"/>
                      <a:gd name="connsiteY1-54" fmla="*/ 0 h 20818"/>
                      <a:gd name="connsiteX2-55" fmla="*/ 28122 w 29122"/>
                      <a:gd name="connsiteY2-56" fmla="*/ 9514 h 20818"/>
                      <a:gd name="connsiteX3-57" fmla="*/ 26502 w 29122"/>
                      <a:gd name="connsiteY3-58" fmla="*/ 10122 h 20818"/>
                      <a:gd name="connsiteX4-59" fmla="*/ 0 w 29122"/>
                      <a:gd name="connsiteY4-60" fmla="*/ 20172 h 20818"/>
                      <a:gd name="connsiteX5" fmla="*/ 0 w 29122"/>
                      <a:gd name="connsiteY5" fmla="*/ 0 h 20818"/>
                      <a:gd name="connsiteX0-61" fmla="*/ 0 w 29540"/>
                      <a:gd name="connsiteY0-62" fmla="*/ 0 h 20818"/>
                      <a:gd name="connsiteX1-63" fmla="*/ 26655 w 29540"/>
                      <a:gd name="connsiteY1-64" fmla="*/ 0 h 20818"/>
                      <a:gd name="connsiteX2-65" fmla="*/ 29041 w 29540"/>
                      <a:gd name="connsiteY2-66" fmla="*/ 10114 h 20818"/>
                      <a:gd name="connsiteX3-67" fmla="*/ 26502 w 29540"/>
                      <a:gd name="connsiteY3-68" fmla="*/ 10122 h 20818"/>
                      <a:gd name="connsiteX4-69" fmla="*/ 0 w 29540"/>
                      <a:gd name="connsiteY4-70" fmla="*/ 20172 h 20818"/>
                      <a:gd name="connsiteX5-71" fmla="*/ 0 w 29540"/>
                      <a:gd name="connsiteY5-72" fmla="*/ 0 h 20818"/>
                      <a:gd name="connsiteX0-73" fmla="*/ 0 w 29623"/>
                      <a:gd name="connsiteY0-74" fmla="*/ 0 h 20818"/>
                      <a:gd name="connsiteX1-75" fmla="*/ 26655 w 29623"/>
                      <a:gd name="connsiteY1-76" fmla="*/ 0 h 20818"/>
                      <a:gd name="connsiteX2-77" fmla="*/ 29194 w 29623"/>
                      <a:gd name="connsiteY2-78" fmla="*/ 9514 h 20818"/>
                      <a:gd name="connsiteX3-79" fmla="*/ 26502 w 29623"/>
                      <a:gd name="connsiteY3-80" fmla="*/ 10122 h 20818"/>
                      <a:gd name="connsiteX4-81" fmla="*/ 0 w 29623"/>
                      <a:gd name="connsiteY4-82" fmla="*/ 20172 h 20818"/>
                      <a:gd name="connsiteX5-83" fmla="*/ 0 w 29623"/>
                      <a:gd name="connsiteY5-84" fmla="*/ 0 h 20818"/>
                      <a:gd name="connsiteX0-85" fmla="*/ 0 w 30472"/>
                      <a:gd name="connsiteY0-86" fmla="*/ 0 h 20818"/>
                      <a:gd name="connsiteX1-87" fmla="*/ 26655 w 30472"/>
                      <a:gd name="connsiteY1-88" fmla="*/ 0 h 20818"/>
                      <a:gd name="connsiteX2-89" fmla="*/ 30420 w 30472"/>
                      <a:gd name="connsiteY2-90" fmla="*/ 7114 h 20818"/>
                      <a:gd name="connsiteX3-91" fmla="*/ 26502 w 30472"/>
                      <a:gd name="connsiteY3-92" fmla="*/ 10122 h 20818"/>
                      <a:gd name="connsiteX4-93" fmla="*/ 0 w 30472"/>
                      <a:gd name="connsiteY4-94" fmla="*/ 20172 h 20818"/>
                      <a:gd name="connsiteX5-95" fmla="*/ 0 w 30472"/>
                      <a:gd name="connsiteY5-96" fmla="*/ 0 h 20818"/>
                      <a:gd name="connsiteX0-97" fmla="*/ 544 w 31016"/>
                      <a:gd name="connsiteY0-98" fmla="*/ 0 h 20818"/>
                      <a:gd name="connsiteX1-99" fmla="*/ 27199 w 31016"/>
                      <a:gd name="connsiteY1-100" fmla="*/ 0 h 20818"/>
                      <a:gd name="connsiteX2-101" fmla="*/ 30964 w 31016"/>
                      <a:gd name="connsiteY2-102" fmla="*/ 7114 h 20818"/>
                      <a:gd name="connsiteX3-103" fmla="*/ 27046 w 31016"/>
                      <a:gd name="connsiteY3-104" fmla="*/ 10122 h 20818"/>
                      <a:gd name="connsiteX4-105" fmla="*/ 544 w 31016"/>
                      <a:gd name="connsiteY4-106" fmla="*/ 20172 h 20818"/>
                      <a:gd name="connsiteX5-107" fmla="*/ 544 w 31016"/>
                      <a:gd name="connsiteY5-108" fmla="*/ 0 h 20818"/>
                      <a:gd name="connsiteX0-109" fmla="*/ 3400 w 33872"/>
                      <a:gd name="connsiteY0-110" fmla="*/ 0 h 20818"/>
                      <a:gd name="connsiteX1-111" fmla="*/ 30055 w 33872"/>
                      <a:gd name="connsiteY1-112" fmla="*/ 0 h 20818"/>
                      <a:gd name="connsiteX2-113" fmla="*/ 33820 w 33872"/>
                      <a:gd name="connsiteY2-114" fmla="*/ 7114 h 20818"/>
                      <a:gd name="connsiteX3-115" fmla="*/ 29902 w 33872"/>
                      <a:gd name="connsiteY3-116" fmla="*/ 10122 h 20818"/>
                      <a:gd name="connsiteX4-117" fmla="*/ 3400 w 33872"/>
                      <a:gd name="connsiteY4-118" fmla="*/ 20172 h 20818"/>
                      <a:gd name="connsiteX5-119" fmla="*/ 170 w 33872"/>
                      <a:gd name="connsiteY5-120" fmla="*/ 10800 h 20818"/>
                      <a:gd name="connsiteX6" fmla="*/ 3400 w 33872"/>
                      <a:gd name="connsiteY6" fmla="*/ 0 h 20818"/>
                      <a:gd name="connsiteX0-121" fmla="*/ 3750 w 34222"/>
                      <a:gd name="connsiteY0-122" fmla="*/ 0 h 20818"/>
                      <a:gd name="connsiteX1-123" fmla="*/ 30405 w 34222"/>
                      <a:gd name="connsiteY1-124" fmla="*/ 0 h 20818"/>
                      <a:gd name="connsiteX2-125" fmla="*/ 34170 w 34222"/>
                      <a:gd name="connsiteY2-126" fmla="*/ 7114 h 20818"/>
                      <a:gd name="connsiteX3-127" fmla="*/ 30252 w 34222"/>
                      <a:gd name="connsiteY3-128" fmla="*/ 10122 h 20818"/>
                      <a:gd name="connsiteX4-129" fmla="*/ 3750 w 34222"/>
                      <a:gd name="connsiteY4-130" fmla="*/ 20172 h 20818"/>
                      <a:gd name="connsiteX5-131" fmla="*/ 60 w 34222"/>
                      <a:gd name="connsiteY5-132" fmla="*/ 11100 h 20818"/>
                      <a:gd name="connsiteX6-133" fmla="*/ 3750 w 34222"/>
                      <a:gd name="connsiteY6-134" fmla="*/ 0 h 208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71" y="connsiteY5-72"/>
                      </a:cxn>
                      <a:cxn ang="0">
                        <a:pos x="connsiteX6-133" y="connsiteY6-134"/>
                      </a:cxn>
                    </a:cxnLst>
                    <a:rect l="l" t="t" r="r" b="b"/>
                    <a:pathLst>
                      <a:path w="34222" h="20818">
                        <a:moveTo>
                          <a:pt x="3750" y="0"/>
                        </a:moveTo>
                        <a:lnTo>
                          <a:pt x="30405" y="0"/>
                        </a:lnTo>
                        <a:cubicBezTo>
                          <a:pt x="34888" y="1136"/>
                          <a:pt x="34195" y="5427"/>
                          <a:pt x="34170" y="7114"/>
                        </a:cubicBezTo>
                        <a:cubicBezTo>
                          <a:pt x="34145" y="8801"/>
                          <a:pt x="34735" y="7896"/>
                          <a:pt x="30252" y="10122"/>
                        </a:cubicBezTo>
                        <a:cubicBezTo>
                          <a:pt x="19452" y="10122"/>
                          <a:pt x="14550" y="23922"/>
                          <a:pt x="3750" y="20172"/>
                        </a:cubicBezTo>
                        <a:cubicBezTo>
                          <a:pt x="-746" y="20535"/>
                          <a:pt x="60" y="14462"/>
                          <a:pt x="60" y="11100"/>
                        </a:cubicBezTo>
                        <a:cubicBezTo>
                          <a:pt x="60" y="7738"/>
                          <a:pt x="-771" y="2050"/>
                          <a:pt x="3750" y="0"/>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srgbClr val="FFFF00"/>
                      </a:solidFill>
                      <a:effectLst/>
                      <a:uLnTx/>
                      <a:uFillTx/>
                      <a:latin typeface="Times New Roman" panose="02020603050405020304" pitchFamily="18" charset="0"/>
                      <a:cs typeface="Times New Roman" panose="02020603050405020304" pitchFamily="18" charset="0"/>
                    </a:endParaRPr>
                  </a:p>
                </p:txBody>
              </p:sp>
              <p:sp>
                <p:nvSpPr>
                  <p:cNvPr id="58" name="Oval 57"/>
                  <p:cNvSpPr/>
                  <p:nvPr/>
                </p:nvSpPr>
                <p:spPr>
                  <a:xfrm>
                    <a:off x="3732366" y="1077770"/>
                    <a:ext cx="506437" cy="506437"/>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59" name="Oval 58"/>
                  <p:cNvSpPr/>
                  <p:nvPr/>
                </p:nvSpPr>
                <p:spPr>
                  <a:xfrm>
                    <a:off x="3849406" y="1190520"/>
                    <a:ext cx="283699" cy="283699"/>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grpSp>
            <p:sp>
              <p:nvSpPr>
                <p:cNvPr id="55" name="Oval 54"/>
                <p:cNvSpPr/>
                <p:nvPr/>
              </p:nvSpPr>
              <p:spPr>
                <a:xfrm>
                  <a:off x="1645918" y="1203032"/>
                  <a:ext cx="735877" cy="735877"/>
                </a:xfrm>
                <a:prstGeom prst="ellipse">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56" name="TextBox 55"/>
                <p:cNvSpPr txBox="1"/>
                <p:nvPr/>
              </p:nvSpPr>
              <p:spPr>
                <a:xfrm>
                  <a:off x="1724599" y="1271377"/>
                  <a:ext cx="505039" cy="5726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schemeClr val="accent4">
                          <a:lumMod val="50000"/>
                        </a:schemeClr>
                      </a:solidFill>
                      <a:effectLst/>
                      <a:uLnTx/>
                      <a:uFillTx/>
                      <a:latin typeface="Times New Roman" panose="02020603050405020304" pitchFamily="18" charset="0"/>
                      <a:cs typeface="Times New Roman" panose="02020603050405020304" pitchFamily="18" charset="0"/>
                    </a:rPr>
                    <a:t>03</a:t>
                  </a:r>
                  <a:endParaRPr kumimoji="0" lang="en-US" sz="3600" b="1" i="0" u="none" strike="noStrike" kern="1200" cap="none" spc="0" normalizeH="0" baseline="0" noProof="0" dirty="0">
                    <a:ln>
                      <a:noFill/>
                    </a:ln>
                    <a:solidFill>
                      <a:schemeClr val="accent4">
                        <a:lumMod val="50000"/>
                      </a:schemeClr>
                    </a:solidFill>
                    <a:effectLst/>
                    <a:uLnTx/>
                    <a:uFillTx/>
                    <a:latin typeface="Times New Roman" panose="02020603050405020304" pitchFamily="18" charset="0"/>
                    <a:cs typeface="Times New Roman" panose="02020603050405020304" pitchFamily="18" charset="0"/>
                  </a:endParaRPr>
                </a:p>
              </p:txBody>
            </p:sp>
          </p:grpSp>
          <p:sp>
            <p:nvSpPr>
              <p:cNvPr id="53" name="TextBox 52"/>
              <p:cNvSpPr txBox="1"/>
              <p:nvPr/>
            </p:nvSpPr>
            <p:spPr>
              <a:xfrm>
                <a:off x="2318476" y="2051861"/>
                <a:ext cx="3314460" cy="1001181"/>
              </a:xfrm>
              <a:prstGeom prst="rect">
                <a:avLst/>
              </a:prstGeom>
              <a:grpFill/>
            </p:spPr>
            <p:txBody>
              <a:bodyPr wrap="square" rtlCol="0">
                <a:spAutoFit/>
              </a:bodyPr>
              <a:lstStyle/>
              <a:p>
                <a:pPr lvl="0"/>
                <a:r>
                  <a:rPr lang="vi-VN" altLang="es-VE" sz="2400" b="1" dirty="0" err="1">
                    <a:solidFill>
                      <a:srgbClr val="FFFF00"/>
                    </a:solidFill>
                    <a:latin typeface="Times New Roman" panose="02020603050405020304" pitchFamily="18" charset="0"/>
                    <a:cs typeface="Times New Roman" panose="02020603050405020304" pitchFamily="18" charset="0"/>
                  </a:rPr>
                  <a:t>P</a:t>
                </a:r>
                <a:r>
                  <a:rPr lang="es-VE" sz="2400" b="1" dirty="0" err="1">
                    <a:solidFill>
                      <a:srgbClr val="FFFF00"/>
                    </a:solidFill>
                    <a:latin typeface="Times New Roman" panose="02020603050405020304" pitchFamily="18" charset="0"/>
                    <a:cs typeface="Times New Roman" panose="02020603050405020304" pitchFamily="18" charset="0"/>
                  </a:rPr>
                  <a:t>hương</a:t>
                </a:r>
                <a:r>
                  <a:rPr lang="es-VE" sz="2400" b="1" dirty="0">
                    <a:solidFill>
                      <a:srgbClr val="FFFF00"/>
                    </a:solidFill>
                    <a:latin typeface="Times New Roman" panose="02020603050405020304" pitchFamily="18" charset="0"/>
                    <a:cs typeface="Times New Roman" panose="02020603050405020304" pitchFamily="18" charset="0"/>
                  </a:rPr>
                  <a:t> </a:t>
                </a:r>
                <a:r>
                  <a:rPr lang="es-VE" sz="2400" b="1" dirty="0" err="1">
                    <a:solidFill>
                      <a:srgbClr val="FFFF00"/>
                    </a:solidFill>
                    <a:latin typeface="Times New Roman" panose="02020603050405020304" pitchFamily="18" charset="0"/>
                    <a:cs typeface="Times New Roman" panose="02020603050405020304" pitchFamily="18" charset="0"/>
                  </a:rPr>
                  <a:t>trình</a:t>
                </a:r>
                <a:r>
                  <a:rPr lang="es-VE" sz="2400" b="1" dirty="0">
                    <a:solidFill>
                      <a:srgbClr val="FFFF00"/>
                    </a:solidFill>
                    <a:latin typeface="Times New Roman" panose="02020603050405020304" pitchFamily="18" charset="0"/>
                    <a:cs typeface="Times New Roman" panose="02020603050405020304" pitchFamily="18" charset="0"/>
                  </a:rPr>
                  <a:t> </a:t>
                </a:r>
                <a:r>
                  <a:rPr lang="es-VE" sz="2400" b="1" dirty="0" err="1">
                    <a:solidFill>
                      <a:srgbClr val="FFFF00"/>
                    </a:solidFill>
                    <a:latin typeface="Times New Roman" panose="02020603050405020304" pitchFamily="18" charset="0"/>
                    <a:cs typeface="Times New Roman" panose="02020603050405020304" pitchFamily="18" charset="0"/>
                  </a:rPr>
                  <a:t>hóa</a:t>
                </a:r>
                <a:r>
                  <a:rPr lang="es-VE" sz="2400" b="1" dirty="0">
                    <a:solidFill>
                      <a:srgbClr val="FFFF00"/>
                    </a:solidFill>
                    <a:latin typeface="Times New Roman" panose="02020603050405020304" pitchFamily="18" charset="0"/>
                    <a:cs typeface="Times New Roman" panose="02020603050405020304" pitchFamily="18" charset="0"/>
                  </a:rPr>
                  <a:t> </a:t>
                </a:r>
                <a:r>
                  <a:rPr lang="es-VE" sz="2400" b="1" dirty="0" err="1">
                    <a:solidFill>
                      <a:srgbClr val="FFFF00"/>
                    </a:solidFill>
                    <a:latin typeface="Times New Roman" panose="02020603050405020304" pitchFamily="18" charset="0"/>
                    <a:cs typeface="Times New Roman" panose="02020603050405020304" pitchFamily="18" charset="0"/>
                  </a:rPr>
                  <a:t>học</a:t>
                </a:r>
                <a:endParaRPr lang="en-US" sz="2400" dirty="0">
                  <a:solidFill>
                    <a:srgbClr val="FFFF00"/>
                  </a:solidFill>
                  <a:latin typeface="Times New Roman" panose="02020603050405020304" pitchFamily="18" charset="0"/>
                  <a:cs typeface="Times New Roman" panose="02020603050405020304" pitchFamily="18" charset="0"/>
                </a:endParaRPr>
              </a:p>
              <a:p>
                <a:endParaRPr lang="en-US" altLang="en-US" sz="2400" b="1" dirty="0">
                  <a:solidFill>
                    <a:srgbClr val="FFFF00"/>
                  </a:solidFill>
                  <a:latin typeface="Times New Roman" panose="02020603050405020304" pitchFamily="18" charset="0"/>
                  <a:cs typeface="Times New Roman" panose="02020603050405020304" pitchFamily="18" charset="0"/>
                </a:endParaRPr>
              </a:p>
            </p:txBody>
          </p:sp>
        </p:grpSp>
        <p:sp>
          <p:nvSpPr>
            <p:cNvPr id="2" name="Oval 1"/>
            <p:cNvSpPr/>
            <p:nvPr/>
          </p:nvSpPr>
          <p:spPr>
            <a:xfrm flipH="1">
              <a:off x="5512507" y="2213759"/>
              <a:ext cx="793033" cy="76543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3" name="Oval 2"/>
            <p:cNvSpPr/>
            <p:nvPr/>
          </p:nvSpPr>
          <p:spPr>
            <a:xfrm flipH="1">
              <a:off x="5694879" y="2384431"/>
              <a:ext cx="444246" cy="42878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p:tgtEl>
                                          <p:spTgt spid="18"/>
                                        </p:tgtEl>
                                        <p:attrNameLst>
                                          <p:attrName>ppt_y</p:attrName>
                                        </p:attrNameLst>
                                      </p:cBhvr>
                                      <p:tavLst>
                                        <p:tav tm="0">
                                          <p:val>
                                            <p:strVal val="#ppt_y+#ppt_h*1.125000"/>
                                          </p:val>
                                        </p:tav>
                                        <p:tav tm="100000">
                                          <p:val>
                                            <p:strVal val="#ppt_y"/>
                                          </p:val>
                                        </p:tav>
                                      </p:tavLst>
                                    </p:anim>
                                    <p:animEffect transition="in" filter="wipe(up)">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barn(inVertical)">
                                      <p:cBhvr>
                                        <p:cTn id="27" dur="500"/>
                                        <p:tgtEl>
                                          <p:spTgt spid="42"/>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additive="base">
                                        <p:cTn id="39" dur="500" fill="hold"/>
                                        <p:tgtEl>
                                          <p:spTgt spid="60"/>
                                        </p:tgtEl>
                                        <p:attrNameLst>
                                          <p:attrName>ppt_x</p:attrName>
                                        </p:attrNameLst>
                                      </p:cBhvr>
                                      <p:tavLst>
                                        <p:tav tm="0">
                                          <p:val>
                                            <p:strVal val="#ppt_x"/>
                                          </p:val>
                                        </p:tav>
                                        <p:tav tm="100000">
                                          <p:val>
                                            <p:strVal val="#ppt_x"/>
                                          </p:val>
                                        </p:tav>
                                      </p:tavLst>
                                    </p:anim>
                                    <p:anim calcmode="lin" valueType="num">
                                      <p:cBhvr additive="base">
                                        <p:cTn id="40"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barn(inVertical)">
                                      <p:cBhvr>
                                        <p:cTn id="4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4439" y="2210565"/>
            <a:ext cx="9509362" cy="953135"/>
          </a:xfrm>
          <a:prstGeom prst="rect">
            <a:avLst/>
          </a:prstGeom>
        </p:spPr>
        <p:txBody>
          <a:bodyPr wrap="square">
            <a:spAutoFit/>
          </a:bodyPr>
          <a:lstStyle/>
          <a:p>
            <a:r>
              <a:rPr lang="vi-VN" alt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Thí</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dịch</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BaCl</a:t>
            </a:r>
            <a:r>
              <a:rPr lang="en-US" sz="2800" b="1" baseline="-25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dung </a:t>
            </a:r>
            <a:r>
              <a:rPr lang="en-US"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dịch</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a:t>
            </a:r>
            <a:r>
              <a:rPr lang="en-US" sz="2800" b="1" baseline="-25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SO</a:t>
            </a:r>
            <a:r>
              <a:rPr lang="en-US" sz="2800" b="1" baseline="-25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4</a:t>
            </a: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0" y="3185795"/>
            <a:ext cx="8235315" cy="1568450"/>
          </a:xfrm>
          <a:prstGeom prst="rect">
            <a:avLst/>
          </a:prstGeom>
          <a:noFill/>
        </p:spPr>
        <p:txBody>
          <a:bodyPr wrap="square" rtlCol="0">
            <a:spAutoFit/>
          </a:bodyPr>
          <a:lstStyle/>
          <a:p>
            <a:r>
              <a:rPr lang="en-US" sz="2400" b="1" dirty="0" err="1">
                <a:solidFill>
                  <a:srgbClr val="C00000"/>
                </a:solidFill>
                <a:latin typeface="Times New Roman" panose="02020603050405020304" pitchFamily="18" charset="0"/>
                <a:cs typeface="Times New Roman" panose="02020603050405020304" pitchFamily="18" charset="0"/>
              </a:rPr>
              <a:t>Chuẩn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bị</a:t>
            </a:r>
            <a:endParaRPr lang="en-US" sz="2400" b="1" dirty="0">
              <a:solidFill>
                <a:srgbClr val="C00000"/>
              </a:solidFill>
              <a:latin typeface="Times New Roman" panose="02020603050405020304" pitchFamily="18" charset="0"/>
              <a:cs typeface="Times New Roman" panose="02020603050405020304" pitchFamily="18" charset="0"/>
            </a:endParaRPr>
          </a:p>
          <a:p>
            <a:r>
              <a:rPr lang="en-US" sz="2400" b="1" i="1" dirty="0" err="1">
                <a:latin typeface="Times New Roman" panose="02020603050405020304" pitchFamily="18" charset="0"/>
                <a:cs typeface="Times New Roman" panose="02020603050405020304" pitchFamily="18" charset="0"/>
              </a:rPr>
              <a:t>Dụng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cụ</a:t>
            </a:r>
            <a:r>
              <a:rPr lang="en-US" sz="2400" b="1" i="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cs typeface="Times New Roman" panose="02020603050405020304" pitchFamily="18" charset="0"/>
              </a:rPr>
              <a:t>, </a:t>
            </a:r>
            <a:r>
              <a:rPr lang="vi-VN" altLang="en-US" sz="2400" dirty="0" err="1">
                <a:latin typeface="Times New Roman" panose="02020603050405020304" pitchFamily="18" charset="0"/>
                <a:cs typeface="Times New Roman" panose="02020603050405020304" pitchFamily="18" charset="0"/>
              </a:rPr>
              <a:t>cốc thủy tinh</a:t>
            </a:r>
            <a:endParaRPr lang="en-US" sz="2400" dirty="0">
              <a:latin typeface="Times New Roman" panose="02020603050405020304" pitchFamily="18" charset="0"/>
              <a:cs typeface="Times New Roman" panose="02020603050405020304" pitchFamily="18" charset="0"/>
            </a:endParaRPr>
          </a:p>
          <a:p>
            <a:r>
              <a:rPr lang="en-US" sz="2400" b="1" i="1" dirty="0" err="1">
                <a:latin typeface="Times New Roman" panose="02020603050405020304" pitchFamily="18" charset="0"/>
                <a:cs typeface="Times New Roman" panose="02020603050405020304" pitchFamily="18" charset="0"/>
              </a:rPr>
              <a:t>Hóa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chất</a:t>
            </a:r>
            <a:r>
              <a:rPr lang="en-US" sz="2400" b="1"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dung </a:t>
            </a:r>
            <a:r>
              <a:rPr lang="en-US" sz="2400" dirty="0" err="1">
                <a:latin typeface="Times New Roman" panose="02020603050405020304" pitchFamily="18" charset="0"/>
                <a:cs typeface="Times New Roman" panose="02020603050405020304" pitchFamily="18" charset="0"/>
              </a:rPr>
              <a:t>dịch</a:t>
            </a:r>
            <a:r>
              <a:rPr lang="en-US" sz="2400" dirty="0">
                <a:latin typeface="Times New Roman" panose="02020603050405020304" pitchFamily="18" charset="0"/>
                <a:cs typeface="Times New Roman" panose="02020603050405020304" pitchFamily="18" charset="0"/>
              </a:rPr>
              <a:t> sodium sulfate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Na</a:t>
            </a:r>
            <a:r>
              <a:rPr lang="en-US" sz="2400" baseline="-25000" dirty="0">
                <a:latin typeface="Times New Roman" panose="02020603050405020304" pitchFamily="18" charset="0"/>
                <a:ea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SO</a:t>
            </a:r>
            <a:r>
              <a:rPr lang="en-US" sz="2400" baseline="-25000" dirty="0">
                <a:latin typeface="Times New Roman" panose="02020603050405020304" pitchFamily="18" charset="0"/>
                <a:ea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 dung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dịch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barium chloride (BaCl</a:t>
            </a:r>
            <a:r>
              <a:rPr lang="en-US" sz="2400" baseline="-25000" dirty="0">
                <a:latin typeface="Times New Roman" panose="02020603050405020304" pitchFamily="18" charset="0"/>
                <a:ea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pic>
        <p:nvPicPr>
          <p:cNvPr id="2050" name="Picture 2" descr="KHTN 8 (Cánh Diều) Bài 3: Định luật bảo toàn khối lượng. Phương trình hóa  học | Khoa học tự nhiên 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108315" y="1220470"/>
            <a:ext cx="4083685" cy="563753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3"/>
          <p:cNvSpPr txBox="1"/>
          <p:nvPr/>
        </p:nvSpPr>
        <p:spPr>
          <a:xfrm flipH="1">
            <a:off x="681250" y="1297581"/>
            <a:ext cx="9584968" cy="583565"/>
          </a:xfrm>
          <a:prstGeom prst="rect">
            <a:avLst/>
          </a:prstGeom>
          <a:noFill/>
        </p:spPr>
        <p:txBody>
          <a:bodyPr wrap="square" rtlCol="0">
            <a:spAutoFit/>
          </a:bodyPr>
          <a:lstStyle/>
          <a:p>
            <a:r>
              <a:rPr lang="vi-VN" altLang="en-US" sz="3200" b="1" dirty="0">
                <a:solidFill>
                  <a:schemeClr val="tx1"/>
                </a:solidFill>
                <a:latin typeface="Times New Roman" panose="02020603050405020304" pitchFamily="18" charset="0"/>
                <a:cs typeface="Times New Roman" panose="02020603050405020304" pitchFamily="18" charset="0"/>
              </a:rPr>
              <a:t>I.</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Định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luật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bảo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toàn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khối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lượng</a:t>
            </a:r>
            <a:endParaRPr lang="en-US" sz="3200" b="1" dirty="0">
              <a:solidFill>
                <a:srgbClr val="C00000"/>
              </a:solidFill>
              <a:latin typeface="Times New Roman" panose="02020603050405020304" pitchFamily="18" charset="0"/>
              <a:cs typeface="Times New Roman" panose="02020603050405020304" pitchFamily="18" charset="0"/>
            </a:endParaRPr>
          </a:p>
        </p:txBody>
      </p:sp>
      <p:sp>
        <p:nvSpPr>
          <p:cNvPr id="41" name="Text Box 33"/>
          <p:cNvSpPr txBox="1">
            <a:spLocks noChangeArrowheads="1"/>
          </p:cNvSpPr>
          <p:nvPr/>
        </p:nvSpPr>
        <p:spPr bwMode="auto">
          <a:xfrm>
            <a:off x="1097732" y="-18672"/>
            <a:ext cx="9806829" cy="1224951"/>
          </a:xfrm>
          <a:prstGeom prst="rect">
            <a:avLst/>
          </a:prstGeom>
          <a:blipFill>
            <a:blip r:embed="rId2"/>
            <a:tile tx="0" ty="0" sx="100000" sy="100000" flip="none" algn="tl"/>
          </a:blipFill>
          <a:ln>
            <a:solidFill>
              <a:srgbClr val="C00000"/>
            </a:solidFill>
          </a:ln>
          <a:effectLst>
            <a:glow rad="139700">
              <a:schemeClr val="accent2">
                <a:satMod val="175000"/>
                <a:alpha val="40000"/>
              </a:schemeClr>
            </a:glow>
          </a:effectLst>
          <a:scene3d>
            <a:camera prst="orthographicFront"/>
            <a:lightRig rig="threePt" dir="t"/>
          </a:scene3d>
          <a:sp3d>
            <a:bevelT w="152400" h="50800" prst="softRound"/>
          </a:sp3d>
        </p:spPr>
        <p:txBody>
          <a:bodyPr wrap="square">
            <a:spAutoFit/>
          </a:bodyPr>
          <a:lstStyle>
            <a:lvl1pPr>
              <a:defRPr sz="3200" b="1">
                <a:solidFill>
                  <a:srgbClr val="333399"/>
                </a:solidFill>
                <a:latin typeface="Times New Roman" panose="02020603050405020304" pitchFamily="18" charset="0"/>
              </a:defRPr>
            </a:lvl1pPr>
            <a:lvl2pPr marL="742950" indent="-285750">
              <a:defRPr sz="3200" b="1">
                <a:solidFill>
                  <a:srgbClr val="333399"/>
                </a:solidFill>
                <a:latin typeface="Times New Roman" panose="02020603050405020304" pitchFamily="18" charset="0"/>
              </a:defRPr>
            </a:lvl2pPr>
            <a:lvl3pPr marL="1143000" indent="-228600">
              <a:defRPr sz="3200" b="1">
                <a:solidFill>
                  <a:srgbClr val="333399"/>
                </a:solidFill>
                <a:latin typeface="Times New Roman" panose="02020603050405020304" pitchFamily="18" charset="0"/>
              </a:defRPr>
            </a:lvl3pPr>
            <a:lvl4pPr marL="1600200" indent="-228600">
              <a:defRPr sz="3200" b="1">
                <a:solidFill>
                  <a:srgbClr val="333399"/>
                </a:solidFill>
                <a:latin typeface="Times New Roman" panose="02020603050405020304" pitchFamily="18" charset="0"/>
              </a:defRPr>
            </a:lvl4pPr>
            <a:lvl5pPr marL="2057400" indent="-228600">
              <a:defRPr sz="3200" b="1">
                <a:solidFill>
                  <a:srgbClr val="333399"/>
                </a:solidFill>
                <a:latin typeface="Times New Roman" panose="02020603050405020304" pitchFamily="18" charset="0"/>
              </a:defRPr>
            </a:lvl5pPr>
            <a:lvl6pPr marL="2514600" indent="-228600" eaLnBrk="0" fontAlgn="base" hangingPunct="0">
              <a:spcBef>
                <a:spcPct val="0"/>
              </a:spcBef>
              <a:spcAft>
                <a:spcPct val="0"/>
              </a:spcAft>
              <a:defRPr sz="3200" b="1">
                <a:solidFill>
                  <a:srgbClr val="333399"/>
                </a:solidFill>
                <a:latin typeface="Times New Roman" panose="02020603050405020304" pitchFamily="18" charset="0"/>
              </a:defRPr>
            </a:lvl6pPr>
            <a:lvl7pPr marL="2971800" indent="-228600" eaLnBrk="0" fontAlgn="base" hangingPunct="0">
              <a:spcBef>
                <a:spcPct val="0"/>
              </a:spcBef>
              <a:spcAft>
                <a:spcPct val="0"/>
              </a:spcAft>
              <a:defRPr sz="3200" b="1">
                <a:solidFill>
                  <a:srgbClr val="333399"/>
                </a:solidFill>
                <a:latin typeface="Times New Roman" panose="02020603050405020304" pitchFamily="18" charset="0"/>
              </a:defRPr>
            </a:lvl7pPr>
            <a:lvl8pPr marL="3429000" indent="-228600" eaLnBrk="0" fontAlgn="base" hangingPunct="0">
              <a:spcBef>
                <a:spcPct val="0"/>
              </a:spcBef>
              <a:spcAft>
                <a:spcPct val="0"/>
              </a:spcAft>
              <a:defRPr sz="3200" b="1">
                <a:solidFill>
                  <a:srgbClr val="333399"/>
                </a:solidFill>
                <a:latin typeface="Times New Roman" panose="02020603050405020304" pitchFamily="18" charset="0"/>
              </a:defRPr>
            </a:lvl8pPr>
            <a:lvl9pPr marL="3886200" indent="-228600" eaLnBrk="0" fontAlgn="base" hangingPunct="0">
              <a:spcBef>
                <a:spcPct val="0"/>
              </a:spcBef>
              <a:spcAft>
                <a:spcPct val="0"/>
              </a:spcAft>
              <a:defRPr sz="3200" b="1">
                <a:solidFill>
                  <a:srgbClr val="333399"/>
                </a:solidFill>
                <a:latin typeface="Times New Roman" panose="02020603050405020304" pitchFamily="18" charset="0"/>
              </a:defRPr>
            </a:lvl9pPr>
          </a:lstStyle>
          <a:p>
            <a:pPr marL="114300" indent="-114300" algn="ctr">
              <a:lnSpc>
                <a:spcPct val="115000"/>
              </a:lnSpc>
              <a:spcAft>
                <a:spcPts val="0"/>
              </a:spcAft>
            </a:pPr>
            <a:r>
              <a:rPr lang="en-US" dirty="0">
                <a:solidFill>
                  <a:schemeClr val="tx1"/>
                </a:solidFill>
                <a:cs typeface="Times New Roman" panose="02020603050405020304" pitchFamily="18" charset="0"/>
              </a:rPr>
              <a:t>BÀI 3 – </a:t>
            </a:r>
            <a:r>
              <a:rPr lang="pt-BR" dirty="0">
                <a:solidFill>
                  <a:srgbClr val="000000"/>
                </a:solidFill>
                <a:cs typeface="Times New Roman" panose="02020603050405020304" pitchFamily="18" charset="0"/>
              </a:rPr>
              <a:t>ĐỊNH LUẬT BẢO TOÀN KHỐI LƯỢNG</a:t>
            </a:r>
            <a:endParaRPr lang="pt-BR" dirty="0">
              <a:solidFill>
                <a:srgbClr val="000000"/>
              </a:solidFill>
              <a:cs typeface="Times New Roman" panose="02020603050405020304" pitchFamily="18" charset="0"/>
            </a:endParaRPr>
          </a:p>
          <a:p>
            <a:pPr marL="114300" indent="-114300" algn="ctr">
              <a:lnSpc>
                <a:spcPct val="115000"/>
              </a:lnSpc>
              <a:spcAft>
                <a:spcPts val="0"/>
              </a:spcAft>
            </a:pPr>
            <a:r>
              <a:rPr lang="en-US" dirty="0">
                <a:solidFill>
                  <a:schemeClr val="tx1"/>
                </a:solidFill>
                <a:ea typeface="Times New Roman" panose="02020603050405020304" pitchFamily="18" charset="0"/>
                <a:cs typeface="Times New Roman" panose="02020603050405020304" pitchFamily="18" charset="0"/>
              </a:rPr>
              <a:t>PHƯƠNG TRÌNH HÓA HỌC</a:t>
            </a:r>
            <a:endParaRPr lang="en-US" dirty="0">
              <a:solidFill>
                <a:schemeClr val="tx1"/>
              </a:solidFill>
              <a:ea typeface="Times New Roman" panose="02020603050405020304" pitchFamily="18" charset="0"/>
              <a:cs typeface="Times New Roman" panose="02020603050405020304" pitchFamily="18" charset="0"/>
            </a:endParaRPr>
          </a:p>
        </p:txBody>
      </p:sp>
      <p:sp>
        <p:nvSpPr>
          <p:cNvPr id="3" name="Right Arrow 2">
            <a:hlinkClick r:id="rId3" action="ppaction://hlinksldjump"/>
          </p:cNvPr>
          <p:cNvSpPr/>
          <p:nvPr/>
        </p:nvSpPr>
        <p:spPr>
          <a:xfrm>
            <a:off x="62865" y="6520815"/>
            <a:ext cx="765175" cy="350520"/>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050"/>
                                        </p:tgtEl>
                                        <p:attrNameLst>
                                          <p:attrName>style.visibility</p:attrName>
                                        </p:attrNameLst>
                                      </p:cBhvr>
                                      <p:to>
                                        <p:strVal val="visible"/>
                                      </p:to>
                                    </p:set>
                                    <p:anim calcmode="lin" valueType="num">
                                      <p:cBhvr additive="base">
                                        <p:cTn id="28" dur="500" fill="hold"/>
                                        <p:tgtEl>
                                          <p:spTgt spid="2050"/>
                                        </p:tgtEl>
                                        <p:attrNameLst>
                                          <p:attrName>ppt_x</p:attrName>
                                        </p:attrNameLst>
                                      </p:cBhvr>
                                      <p:tavLst>
                                        <p:tav tm="0">
                                          <p:val>
                                            <p:strVal val="#ppt_x"/>
                                          </p:val>
                                        </p:tav>
                                        <p:tav tm="100000">
                                          <p:val>
                                            <p:strVal val="#ppt_x"/>
                                          </p:val>
                                        </p:tav>
                                      </p:tavLst>
                                    </p:anim>
                                    <p:anim calcmode="lin" valueType="num">
                                      <p:cBhvr additive="base">
                                        <p:cTn id="29"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P spid="41"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8" name="Text Box 7"/>
          <p:cNvSpPr txBox="1"/>
          <p:nvPr/>
        </p:nvSpPr>
        <p:spPr>
          <a:xfrm>
            <a:off x="111125" y="1298575"/>
            <a:ext cx="11936730" cy="4523105"/>
          </a:xfrm>
          <a:prstGeom prst="rect">
            <a:avLst/>
          </a:prstGeom>
          <a:noFill/>
        </p:spPr>
        <p:txBody>
          <a:bodyPr wrap="square" rtlCol="0">
            <a:spAutoFit/>
          </a:bodyPr>
          <a:p>
            <a:r>
              <a:rPr lang="en-US" sz="2400">
                <a:latin typeface="Times New Roman" panose="02020603050405020304" pitchFamily="18" charset="0"/>
                <a:cs typeface="Times New Roman" panose="02020603050405020304" pitchFamily="18" charset="0"/>
              </a:rPr>
              <a:t>1. Có phản ứng hóa học xảy ra không? Nếu có thì dựa vào dấu hiệu nào?</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2. Viết phương trình chữ của phản ứng.</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3. Nêu tên các chất tham gia, các chất sản phẩm của thí nghiệm?</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4. Nhận xét giá trị của cân trước và sau phản ứng?</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5. Có nhận xét gì về khối lượng của các chất tham gia và khối lượng của các chất sản phẩm?</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sym typeface="+mn-ea"/>
              </a:rPr>
              <a:t>.............................................................................................................................................</a:t>
            </a:r>
            <a:endParaRPr lang="en-US" sz="2400">
              <a:latin typeface="Times New Roman" panose="02020603050405020304" pitchFamily="18" charset="0"/>
              <a:cs typeface="Times New Roman" panose="02020603050405020304" pitchFamily="18" charset="0"/>
            </a:endParaRPr>
          </a:p>
          <a:p>
            <a:endParaRPr lang="en-US" sz="2400">
              <a:latin typeface="Times New Roman" panose="02020603050405020304" pitchFamily="18" charset="0"/>
              <a:cs typeface="Times New Roman" panose="02020603050405020304" pitchFamily="18" charset="0"/>
            </a:endParaRPr>
          </a:p>
        </p:txBody>
      </p:sp>
      <p:sp>
        <p:nvSpPr>
          <p:cNvPr id="4" name="Flowchart: Terminator 3"/>
          <p:cNvSpPr/>
          <p:nvPr/>
        </p:nvSpPr>
        <p:spPr>
          <a:xfrm>
            <a:off x="2085340" y="227965"/>
            <a:ext cx="7335520" cy="805180"/>
          </a:xfrm>
          <a:prstGeom prst="flowChartTerminator">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
        <p:nvSpPr>
          <p:cNvPr id="5" name="Text Box 4"/>
          <p:cNvSpPr txBox="1"/>
          <p:nvPr/>
        </p:nvSpPr>
        <p:spPr>
          <a:xfrm>
            <a:off x="2984500" y="300990"/>
            <a:ext cx="5633720" cy="706755"/>
          </a:xfrm>
          <a:prstGeom prst="rect">
            <a:avLst/>
          </a:prstGeom>
          <a:noFill/>
        </p:spPr>
        <p:txBody>
          <a:bodyPr wrap="square" rtlCol="0">
            <a:spAutoFit/>
          </a:bodyPr>
          <a:p>
            <a:r>
              <a:rPr lang="vi-VN" altLang="en-US" sz="4000" b="1">
                <a:latin typeface="Times New Roman" panose="02020603050405020304" pitchFamily="18" charset="0"/>
                <a:cs typeface="Times New Roman" panose="02020603050405020304" pitchFamily="18" charset="0"/>
              </a:rPr>
              <a:t>PHIẾU HỌC TẬP SỐ 1</a:t>
            </a:r>
            <a:endParaRPr lang="vi-VN" altLang="en-US" sz="4000"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ox(in)">
                                      <p:cBhvr>
                                        <p:cTn id="1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5" grpId="0"/>
      <p:bldP spid="4" grpId="1" animBg="1"/>
      <p:bldP spid="5"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1">
            <a:extLst>
              <a:ext uri="{BEBA8EAE-BF5A-486C-A8C5-ECC9F3942E4B}">
                <a14:imgProps xmlns:a14="http://schemas.microsoft.com/office/drawing/2010/main">
                  <a14:imgLayer r:embed="rId2">
                    <a14:imgEffect>
                      <a14:backgroundRemoval t="1000" b="99556" l="250" r="99500">
                        <a14:foregroundMark x1="16289" y1="60682" x2="17938" y2="66667"/>
                        <a14:foregroundMark x1="3063" y1="12667" x2="5637" y2="22010"/>
                        <a14:foregroundMark x1="17938" y1="66667" x2="16375" y2="92444"/>
                        <a14:foregroundMark x1="17053" y1="23254" x2="23750" y2="34444"/>
                        <a14:foregroundMark x1="4000" y1="1444" x2="11287" y2="13620"/>
                        <a14:foregroundMark x1="250" y1="8667" x2="5438" y2="15000"/>
                        <a14:foregroundMark x1="2456" y1="53526" x2="4563" y2="96889"/>
                        <a14:foregroundMark x1="2063" y1="45444" x2="2297" y2="50256"/>
                        <a14:foregroundMark x1="6563" y1="8111" x2="21813" y2="10111"/>
                        <a14:foregroundMark x1="21813" y1="10111" x2="23125" y2="10889"/>
                        <a14:foregroundMark x1="22250" y1="48333" x2="23188" y2="76000"/>
                        <a14:foregroundMark x1="23188" y1="76000" x2="23188" y2="76000"/>
                        <a14:foregroundMark x1="94375" y1="94222" x2="94375" y2="94222"/>
                        <a14:foregroundMark x1="94375" y1="94222" x2="99250" y2="95333"/>
                        <a14:foregroundMark x1="94875" y1="10111" x2="99500" y2="14778"/>
                        <a14:foregroundMark x1="15997" y1="92491" x2="17813" y2="99556"/>
                        <a14:backgroundMark x1="8875" y1="17222" x2="10563" y2="81000"/>
                        <a14:backgroundMark x1="10563" y1="81000" x2="11500" y2="82778"/>
                        <a14:backgroundMark x1="12937" y1="24000" x2="20313" y2="50556"/>
                        <a14:backgroundMark x1="5125" y1="47333" x2="12375" y2="47000"/>
                        <a14:backgroundMark x1="12375" y1="47000" x2="18750" y2="47556"/>
                        <a14:backgroundMark x1="20438" y1="35556" x2="26000" y2="37222"/>
                        <a14:backgroundMark x1="6188" y1="16000" x2="17688" y2="17333"/>
                        <a14:backgroundMark x1="17688" y1="17333" x2="18563" y2="17778"/>
                        <a14:backgroundMark x1="10813" y1="17667" x2="15063" y2="22222"/>
                        <a14:backgroundMark x1="8000" y1="21889" x2="7313" y2="29778"/>
                        <a14:backgroundMark x1="6625" y1="28667" x2="4875" y2="37667"/>
                        <a14:backgroundMark x1="4875" y1="37667" x2="4563" y2="54889"/>
                        <a14:backgroundMark x1="7313" y1="73222" x2="10000" y2="79444"/>
                        <a14:backgroundMark x1="10000" y1="79444" x2="10813" y2="90778"/>
                        <a14:backgroundMark x1="10813" y1="90778" x2="8875" y2="96778"/>
                        <a14:backgroundMark x1="13688" y1="75778" x2="14938" y2="97222"/>
                        <a14:backgroundMark x1="5500" y1="26778" x2="10875" y2="29222"/>
                        <a14:backgroundMark x1="10875" y1="29222" x2="16563" y2="23556"/>
                        <a14:backgroundMark x1="15188" y1="19111" x2="15875" y2="23111"/>
                        <a14:backgroundMark x1="7062" y1="21111" x2="6438" y2="28111"/>
                        <a14:backgroundMark x1="9313" y1="38889" x2="15687" y2="54667"/>
                        <a14:backgroundMark x1="15687" y1="54667" x2="14563" y2="56000"/>
                        <a14:backgroundMark x1="14625" y1="56556" x2="16063" y2="57778"/>
                        <a14:backgroundMark x1="2250" y1="50333" x2="4563" y2="53444"/>
                        <a14:backgroundMark x1="11500" y1="13444" x2="12125" y2="15667"/>
                        <a14:backgroundMark x1="17000" y1="22000" x2="16813" y2="22667"/>
                        <a14:backgroundMark x1="15500" y1="19889" x2="15937" y2="21667"/>
                        <a14:backgroundMark x1="15063" y1="20889" x2="17188" y2="23000"/>
                        <a14:backgroundMark x1="15687" y1="57778" x2="16313" y2="60667"/>
                      </a14:backgroundRemoval>
                    </a14:imgEffect>
                  </a14:imgLayer>
                </a14:imgProps>
              </a:ext>
            </a:extLst>
          </a:blip>
          <a:stretch>
            <a:fillRect/>
          </a:stretch>
        </p:blipFill>
        <p:spPr>
          <a:xfrm>
            <a:off x="-23192" y="5763"/>
            <a:ext cx="12192000" cy="6858000"/>
          </a:xfrm>
          <a:prstGeom prst="rect">
            <a:avLst/>
          </a:prstGeom>
        </p:spPr>
      </p:pic>
      <p:cxnSp>
        <p:nvCxnSpPr>
          <p:cNvPr id="11" name="Straight Connector 10"/>
          <p:cNvCxnSpPr/>
          <p:nvPr/>
        </p:nvCxnSpPr>
        <p:spPr>
          <a:xfrm flipH="1">
            <a:off x="-57873" y="2106592"/>
            <a:ext cx="57873"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 name="Straight Connector 12"/>
          <p:cNvCxnSpPr/>
          <p:nvPr/>
        </p:nvCxnSpPr>
        <p:spPr>
          <a:xfrm>
            <a:off x="159030" y="871870"/>
            <a:ext cx="11827557" cy="0"/>
          </a:xfrm>
          <a:prstGeom prst="line">
            <a:avLst/>
          </a:prstGeom>
          <a:ln w="28575" cap="flat" cmpd="sng" algn="ctr">
            <a:solidFill>
              <a:schemeClr val="accent1"/>
            </a:solidFill>
            <a:prstDash val="dash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 name="Straight Connector 13"/>
          <p:cNvCxnSpPr/>
          <p:nvPr/>
        </p:nvCxnSpPr>
        <p:spPr>
          <a:xfrm>
            <a:off x="126991" y="871870"/>
            <a:ext cx="0" cy="5688598"/>
          </a:xfrm>
          <a:prstGeom prst="line">
            <a:avLst/>
          </a:prstGeom>
          <a:ln w="28575" cap="flat" cmpd="sng" algn="ctr">
            <a:solidFill>
              <a:schemeClr val="accent1"/>
            </a:solidFill>
            <a:prstDash val="dash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9" name="Straight Connector 18"/>
          <p:cNvCxnSpPr/>
          <p:nvPr/>
        </p:nvCxnSpPr>
        <p:spPr>
          <a:xfrm>
            <a:off x="11986587" y="1034311"/>
            <a:ext cx="0" cy="5526157"/>
          </a:xfrm>
          <a:prstGeom prst="line">
            <a:avLst/>
          </a:prstGeom>
          <a:ln w="28575" cap="flat" cmpd="sng" algn="ctr">
            <a:solidFill>
              <a:schemeClr val="accent1"/>
            </a:solidFill>
            <a:prstDash val="dash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6" name="Straight Connector 25"/>
          <p:cNvCxnSpPr/>
          <p:nvPr/>
        </p:nvCxnSpPr>
        <p:spPr>
          <a:xfrm>
            <a:off x="159030" y="6560468"/>
            <a:ext cx="11827557" cy="0"/>
          </a:xfrm>
          <a:prstGeom prst="line">
            <a:avLst/>
          </a:prstGeom>
          <a:ln w="28575" cap="flat" cmpd="sng" algn="ctr">
            <a:solidFill>
              <a:schemeClr val="accent1"/>
            </a:solidFill>
            <a:prstDash val="dash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8" name="TextBox 27"/>
          <p:cNvSpPr txBox="1"/>
          <p:nvPr/>
        </p:nvSpPr>
        <p:spPr>
          <a:xfrm>
            <a:off x="137300" y="706896"/>
            <a:ext cx="12563057" cy="5697855"/>
          </a:xfrm>
          <a:prstGeom prst="rect">
            <a:avLst/>
          </a:prstGeom>
          <a:noFill/>
        </p:spPr>
        <p:txBody>
          <a:bodyPr wrap="square">
            <a:spAutoFit/>
          </a:bodyPr>
          <a:lstStyle/>
          <a:p>
            <a:pPr marL="457200" indent="-457200" algn="just">
              <a:lnSpc>
                <a:spcPct val="115000"/>
              </a:lnSpc>
              <a:buAutoNum type="arabicPeriod"/>
            </a:pPr>
            <a:r>
              <a:rPr lang="en-US" sz="2400" b="1" kern="1200" dirty="0" err="1">
                <a:solidFill>
                  <a:srgbClr val="000000"/>
                </a:solidFill>
                <a:effectLst/>
                <a:latin typeface="Times New Roman" panose="02020603050405020304" pitchFamily="18" charset="0"/>
                <a:ea typeface="Times New Roman" panose="02020603050405020304" pitchFamily="18" charset="0"/>
              </a:rPr>
              <a:t>Có</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phản</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ứng</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hóa</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học</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xảy</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ra</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không</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Nếu</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có</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thì</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dựa</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vào</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dấu</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hiệu</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nào</a:t>
            </a:r>
            <a:r>
              <a:rPr lang="en-US" sz="2400" b="1" kern="1200" dirty="0">
                <a:solidFill>
                  <a:srgbClr val="000000"/>
                </a:solidFill>
                <a:effectLst/>
                <a:latin typeface="Times New Roman" panose="02020603050405020304" pitchFamily="18" charset="0"/>
                <a:ea typeface="Times New Roman" panose="02020603050405020304" pitchFamily="18" charset="0"/>
              </a:rPr>
              <a:t>?</a:t>
            </a:r>
            <a:endParaRPr lang="en-US" sz="2400" b="1" kern="1200" dirty="0">
              <a:solidFill>
                <a:srgbClr val="000000"/>
              </a:solidFill>
              <a:effectLst/>
              <a:latin typeface="Times New Roman" panose="02020603050405020304" pitchFamily="18" charset="0"/>
              <a:ea typeface="Times New Roman" panose="02020603050405020304" pitchFamily="18" charset="0"/>
            </a:endParaRPr>
          </a:p>
          <a:p>
            <a:pPr marL="457200" indent="-457200" algn="just">
              <a:lnSpc>
                <a:spcPct val="115000"/>
              </a:lnSpc>
              <a:buAutoNum type="arabicPeriod"/>
            </a:pPr>
            <a:endParaRPr lang="en-US" sz="2400" dirty="0">
              <a:effectLst/>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endParaRPr lang="en-US" sz="900" b="1" dirty="0">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r>
              <a:rPr lang="vi-VN" altLang="en-US" sz="2400" b="1" dirty="0" err="1">
                <a:solidFill>
                  <a:srgbClr val="000000"/>
                </a:solidFill>
                <a:effectLst/>
                <a:latin typeface="Times New Roman" panose="02020603050405020304" pitchFamily="18" charset="0"/>
                <a:ea typeface="Times New Roman" panose="02020603050405020304" pitchFamily="18" charset="0"/>
                <a:sym typeface="+mn-ea"/>
              </a:rPr>
              <a:t>2. </a:t>
            </a:r>
            <a:r>
              <a:rPr lang="en-US" sz="2400" b="1" dirty="0" err="1">
                <a:solidFill>
                  <a:srgbClr val="000000"/>
                </a:solidFill>
                <a:effectLst/>
                <a:latin typeface="Times New Roman" panose="02020603050405020304" pitchFamily="18" charset="0"/>
                <a:ea typeface="Times New Roman" panose="02020603050405020304" pitchFamily="18" charset="0"/>
                <a:sym typeface="+mn-ea"/>
              </a:rPr>
              <a:t>Viết</a:t>
            </a:r>
            <a:r>
              <a:rPr lang="en-US" sz="2400" b="1" dirty="0">
                <a:solidFill>
                  <a:srgbClr val="000000"/>
                </a:solidFill>
                <a:effectLst/>
                <a:latin typeface="Times New Roman" panose="02020603050405020304" pitchFamily="18" charset="0"/>
                <a:ea typeface="Times New Roman" panose="02020603050405020304" pitchFamily="18" charset="0"/>
                <a:sym typeface="+mn-ea"/>
              </a:rPr>
              <a:t> </a:t>
            </a:r>
            <a:r>
              <a:rPr lang="en-US" sz="2400" b="1" dirty="0" err="1">
                <a:solidFill>
                  <a:srgbClr val="000000"/>
                </a:solidFill>
                <a:effectLst/>
                <a:latin typeface="Times New Roman" panose="02020603050405020304" pitchFamily="18" charset="0"/>
                <a:ea typeface="Times New Roman" panose="02020603050405020304" pitchFamily="18" charset="0"/>
                <a:sym typeface="+mn-ea"/>
              </a:rPr>
              <a:t>phương</a:t>
            </a:r>
            <a:r>
              <a:rPr lang="en-US" sz="2400" b="1" dirty="0">
                <a:solidFill>
                  <a:srgbClr val="000000"/>
                </a:solidFill>
                <a:effectLst/>
                <a:latin typeface="Times New Roman" panose="02020603050405020304" pitchFamily="18" charset="0"/>
                <a:ea typeface="Times New Roman" panose="02020603050405020304" pitchFamily="18" charset="0"/>
                <a:sym typeface="+mn-ea"/>
              </a:rPr>
              <a:t> </a:t>
            </a:r>
            <a:r>
              <a:rPr lang="en-US" sz="2400" b="1" dirty="0" err="1">
                <a:solidFill>
                  <a:srgbClr val="000000"/>
                </a:solidFill>
                <a:effectLst/>
                <a:latin typeface="Times New Roman" panose="02020603050405020304" pitchFamily="18" charset="0"/>
                <a:ea typeface="Times New Roman" panose="02020603050405020304" pitchFamily="18" charset="0"/>
                <a:sym typeface="+mn-ea"/>
              </a:rPr>
              <a:t>trình</a:t>
            </a:r>
            <a:r>
              <a:rPr lang="en-US" sz="2400" b="1" dirty="0">
                <a:solidFill>
                  <a:srgbClr val="000000"/>
                </a:solidFill>
                <a:effectLst/>
                <a:latin typeface="Times New Roman" panose="02020603050405020304" pitchFamily="18" charset="0"/>
                <a:ea typeface="Times New Roman" panose="02020603050405020304" pitchFamily="18" charset="0"/>
                <a:sym typeface="+mn-ea"/>
              </a:rPr>
              <a:t> </a:t>
            </a:r>
            <a:r>
              <a:rPr lang="en-US" sz="2400" b="1" dirty="0" err="1">
                <a:solidFill>
                  <a:srgbClr val="000000"/>
                </a:solidFill>
                <a:effectLst/>
                <a:latin typeface="Times New Roman" panose="02020603050405020304" pitchFamily="18" charset="0"/>
                <a:ea typeface="Times New Roman" panose="02020603050405020304" pitchFamily="18" charset="0"/>
                <a:sym typeface="+mn-ea"/>
              </a:rPr>
              <a:t>chữ</a:t>
            </a:r>
            <a:r>
              <a:rPr lang="en-US" sz="2400" b="1" dirty="0">
                <a:solidFill>
                  <a:srgbClr val="000000"/>
                </a:solidFill>
                <a:effectLst/>
                <a:latin typeface="Times New Roman" panose="02020603050405020304" pitchFamily="18" charset="0"/>
                <a:ea typeface="Times New Roman" panose="02020603050405020304" pitchFamily="18" charset="0"/>
                <a:sym typeface="+mn-ea"/>
              </a:rPr>
              <a:t> </a:t>
            </a:r>
            <a:r>
              <a:rPr lang="en-US" sz="2400" b="1" dirty="0" err="1">
                <a:solidFill>
                  <a:srgbClr val="000000"/>
                </a:solidFill>
                <a:effectLst/>
                <a:latin typeface="Times New Roman" panose="02020603050405020304" pitchFamily="18" charset="0"/>
                <a:ea typeface="Times New Roman" panose="02020603050405020304" pitchFamily="18" charset="0"/>
                <a:sym typeface="+mn-ea"/>
              </a:rPr>
              <a:t>của</a:t>
            </a:r>
            <a:r>
              <a:rPr lang="en-US" sz="2400" b="1" dirty="0">
                <a:solidFill>
                  <a:srgbClr val="000000"/>
                </a:solidFill>
                <a:effectLst/>
                <a:latin typeface="Times New Roman" panose="02020603050405020304" pitchFamily="18" charset="0"/>
                <a:ea typeface="Times New Roman" panose="02020603050405020304" pitchFamily="18" charset="0"/>
                <a:sym typeface="+mn-ea"/>
              </a:rPr>
              <a:t> </a:t>
            </a:r>
            <a:r>
              <a:rPr lang="en-US" sz="2400" b="1" dirty="0" err="1">
                <a:solidFill>
                  <a:srgbClr val="000000"/>
                </a:solidFill>
                <a:effectLst/>
                <a:latin typeface="Times New Roman" panose="02020603050405020304" pitchFamily="18" charset="0"/>
                <a:ea typeface="Times New Roman" panose="02020603050405020304" pitchFamily="18" charset="0"/>
                <a:sym typeface="+mn-ea"/>
              </a:rPr>
              <a:t>phản</a:t>
            </a:r>
            <a:r>
              <a:rPr lang="en-US" sz="2400" b="1" dirty="0">
                <a:solidFill>
                  <a:srgbClr val="000000"/>
                </a:solidFill>
                <a:effectLst/>
                <a:latin typeface="Times New Roman" panose="02020603050405020304" pitchFamily="18" charset="0"/>
                <a:ea typeface="Times New Roman" panose="02020603050405020304" pitchFamily="18" charset="0"/>
                <a:sym typeface="+mn-ea"/>
              </a:rPr>
              <a:t> </a:t>
            </a:r>
            <a:r>
              <a:rPr lang="en-US" sz="2400" b="1" dirty="0" err="1">
                <a:solidFill>
                  <a:srgbClr val="000000"/>
                </a:solidFill>
                <a:effectLst/>
                <a:latin typeface="Times New Roman" panose="02020603050405020304" pitchFamily="18" charset="0"/>
                <a:ea typeface="Times New Roman" panose="02020603050405020304" pitchFamily="18" charset="0"/>
                <a:sym typeface="+mn-ea"/>
              </a:rPr>
              <a:t>ứng</a:t>
            </a:r>
            <a:r>
              <a:rPr lang="en-US" sz="2400" b="1" dirty="0">
                <a:solidFill>
                  <a:srgbClr val="000000"/>
                </a:solidFill>
                <a:effectLst/>
                <a:latin typeface="Times New Roman" panose="02020603050405020304" pitchFamily="18" charset="0"/>
                <a:ea typeface="Times New Roman" panose="02020603050405020304" pitchFamily="18" charset="0"/>
                <a:sym typeface="+mn-ea"/>
              </a:rPr>
              <a:t>.</a:t>
            </a:r>
            <a:endParaRPr lang="en-US" sz="2400" b="1" kern="1200" dirty="0">
              <a:solidFill>
                <a:srgbClr val="000000"/>
              </a:solidFill>
              <a:effectLst/>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endParaRPr lang="en-US" sz="2400" b="1" dirty="0">
              <a:effectLst/>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r>
              <a:rPr lang="vi-VN" altLang="en-US" sz="2400" b="1" dirty="0">
                <a:effectLst/>
                <a:latin typeface="Times New Roman" panose="02020603050405020304" pitchFamily="18" charset="0"/>
                <a:ea typeface="Times New Roman" panose="02020603050405020304" pitchFamily="18" charset="0"/>
              </a:rPr>
              <a:t>3</a:t>
            </a:r>
            <a:r>
              <a:rPr lang="en-US" sz="2400" b="1" dirty="0">
                <a:effectLst/>
                <a:latin typeface="Times New Roman" panose="02020603050405020304" pitchFamily="18" charset="0"/>
                <a:ea typeface="Times New Roman" panose="02020603050405020304" pitchFamily="18" charset="0"/>
              </a:rPr>
              <a:t>. </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Nêu</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tên</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các</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chất</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tham</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gia</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các</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chất</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sản</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phẩm</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của</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thí</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nghiệm</a:t>
            </a:r>
            <a:r>
              <a:rPr lang="en-US" sz="2400" b="1" kern="12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endParaRPr lang="en-US" sz="2400" b="1" dirty="0">
              <a:effectLst/>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endParaRPr lang="en-US" sz="2400" b="1" dirty="0">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endParaRPr lang="en-US" sz="2000" b="1" dirty="0">
              <a:latin typeface="Times New Roman" panose="02020603050405020304" pitchFamily="18" charset="0"/>
              <a:ea typeface="Times New Roman" panose="02020603050405020304" pitchFamily="18" charset="0"/>
            </a:endParaRPr>
          </a:p>
          <a:p>
            <a:pPr marR="0" lvl="0" indent="0" latinLnBrk="1">
              <a:lnSpc>
                <a:spcPct val="115000"/>
              </a:lnSpc>
              <a:spcBef>
                <a:spcPts val="0"/>
              </a:spcBef>
              <a:spcAft>
                <a:spcPts val="0"/>
              </a:spcAft>
              <a:buFont typeface="+mj-lt"/>
              <a:buNone/>
            </a:pPr>
            <a:r>
              <a:rPr lang="vi-VN" altLang="en-US" sz="2400" b="1" dirty="0" err="1">
                <a:solidFill>
                  <a:schemeClr val="tx1"/>
                </a:solidFill>
                <a:effectLst/>
                <a:latin typeface="Times New Roman" panose="02020603050405020304" pitchFamily="18" charset="0"/>
                <a:ea typeface="Times New Roman" panose="02020603050405020304" pitchFamily="18" charset="0"/>
                <a:sym typeface="+mn-ea"/>
              </a:rPr>
              <a:t>4. </a:t>
            </a:r>
            <a:r>
              <a:rPr lang="en-US" sz="2400" b="1" dirty="0" err="1">
                <a:solidFill>
                  <a:schemeClr val="tx1"/>
                </a:solidFill>
                <a:effectLst/>
                <a:latin typeface="Times New Roman" panose="02020603050405020304" pitchFamily="18" charset="0"/>
                <a:ea typeface="Times New Roman" panose="02020603050405020304" pitchFamily="18" charset="0"/>
                <a:sym typeface="+mn-ea"/>
              </a:rPr>
              <a:t>Nhận</a:t>
            </a:r>
            <a:r>
              <a:rPr lang="en-US" sz="2400" b="1" dirty="0">
                <a:solidFill>
                  <a:schemeClr val="tx1"/>
                </a:solidFill>
                <a:effectLst/>
                <a:latin typeface="Times New Roman" panose="02020603050405020304" pitchFamily="18" charset="0"/>
                <a:ea typeface="Times New Roman" panose="02020603050405020304" pitchFamily="18" charset="0"/>
                <a:sym typeface="+mn-ea"/>
              </a:rPr>
              <a:t> </a:t>
            </a:r>
            <a:r>
              <a:rPr lang="en-US" sz="2400" b="1" dirty="0" err="1">
                <a:solidFill>
                  <a:schemeClr val="tx1"/>
                </a:solidFill>
                <a:effectLst/>
                <a:latin typeface="Times New Roman" panose="02020603050405020304" pitchFamily="18" charset="0"/>
                <a:ea typeface="Times New Roman" panose="02020603050405020304" pitchFamily="18" charset="0"/>
                <a:sym typeface="+mn-ea"/>
              </a:rPr>
              <a:t>xét</a:t>
            </a:r>
            <a:r>
              <a:rPr lang="en-US" sz="2400" b="1" dirty="0">
                <a:solidFill>
                  <a:schemeClr val="tx1"/>
                </a:solidFill>
                <a:effectLst/>
                <a:latin typeface="Times New Roman" panose="02020603050405020304" pitchFamily="18" charset="0"/>
                <a:ea typeface="Times New Roman" panose="02020603050405020304" pitchFamily="18" charset="0"/>
                <a:sym typeface="+mn-ea"/>
              </a:rPr>
              <a:t> </a:t>
            </a:r>
            <a:r>
              <a:rPr lang="vi-VN" altLang="en-US" sz="2400" b="1" dirty="0" err="1">
                <a:solidFill>
                  <a:schemeClr val="tx1"/>
                </a:solidFill>
                <a:effectLst/>
                <a:latin typeface="Times New Roman" panose="02020603050405020304" pitchFamily="18" charset="0"/>
                <a:ea typeface="Times New Roman" panose="02020603050405020304" pitchFamily="18" charset="0"/>
                <a:sym typeface="+mn-ea"/>
              </a:rPr>
              <a:t>giá trị của cân trước và sau phản ứng</a:t>
            </a:r>
            <a:r>
              <a:rPr lang="en-US" sz="2400" b="1" dirty="0">
                <a:solidFill>
                  <a:schemeClr val="tx1"/>
                </a:solidFill>
                <a:effectLst/>
                <a:latin typeface="Times New Roman" panose="02020603050405020304" pitchFamily="18" charset="0"/>
                <a:ea typeface="Times New Roman" panose="02020603050405020304" pitchFamily="18" charset="0"/>
                <a:sym typeface="+mn-ea"/>
              </a:rPr>
              <a:t>?</a:t>
            </a:r>
            <a:endParaRPr lang="en-US" sz="2400" b="1" kern="1200" dirty="0">
              <a:solidFill>
                <a:schemeClr val="tx1"/>
              </a:solidFill>
              <a:effectLst/>
              <a:latin typeface="Times New Roman" panose="02020603050405020304" pitchFamily="18" charset="0"/>
              <a:ea typeface="Times New Roman" panose="02020603050405020304" pitchFamily="18" charset="0"/>
            </a:endParaRPr>
          </a:p>
          <a:p>
            <a:pPr marR="0" lvl="0" indent="0" latinLnBrk="1">
              <a:lnSpc>
                <a:spcPct val="115000"/>
              </a:lnSpc>
              <a:spcBef>
                <a:spcPts val="0"/>
              </a:spcBef>
              <a:spcAft>
                <a:spcPts val="0"/>
              </a:spcAft>
              <a:buFont typeface="+mj-lt"/>
              <a:buNone/>
            </a:pPr>
            <a:endParaRPr lang="en-US" sz="2400" b="1" dirty="0">
              <a:solidFill>
                <a:srgbClr val="000000"/>
              </a:solidFill>
              <a:latin typeface="Times New Roman" panose="02020603050405020304" pitchFamily="18" charset="0"/>
              <a:ea typeface="Times New Roman" panose="02020603050405020304" pitchFamily="18" charset="0"/>
            </a:endParaRPr>
          </a:p>
          <a:p>
            <a:pPr marR="0" lvl="0" latinLnBrk="1">
              <a:lnSpc>
                <a:spcPct val="115000"/>
              </a:lnSpc>
              <a:spcBef>
                <a:spcPts val="0"/>
              </a:spcBef>
              <a:spcAft>
                <a:spcPts val="0"/>
              </a:spcAft>
            </a:pPr>
            <a:r>
              <a:rPr lang="en-US" sz="2400" b="1" kern="1200" dirty="0">
                <a:solidFill>
                  <a:srgbClr val="000000"/>
                </a:solidFill>
                <a:effectLst/>
                <a:latin typeface="Times New Roman" panose="02020603050405020304" pitchFamily="18" charset="0"/>
                <a:ea typeface="Times New Roman" panose="02020603050405020304" pitchFamily="18" charset="0"/>
              </a:rPr>
              <a:t>5. </a:t>
            </a:r>
            <a:r>
              <a:rPr lang="en-US" sz="2400" b="1" kern="1200" dirty="0" err="1">
                <a:solidFill>
                  <a:srgbClr val="000000"/>
                </a:solidFill>
                <a:effectLst/>
                <a:latin typeface="Times New Roman" panose="02020603050405020304" pitchFamily="18" charset="0"/>
                <a:ea typeface="Times New Roman" panose="02020603050405020304" pitchFamily="18" charset="0"/>
              </a:rPr>
              <a:t>Có</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nhận</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xét</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gì</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về</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khối</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lượng</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của</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các</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chất</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tham</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gia</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và</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khối</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lượng</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của</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các</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chất</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sản</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phẩm</a:t>
            </a:r>
            <a:r>
              <a:rPr lang="en-US" sz="2400" b="1" kern="12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342900" marR="0" lvl="0" indent="-342900" latinLnBrk="1">
              <a:lnSpc>
                <a:spcPct val="115000"/>
              </a:lnSpc>
              <a:spcBef>
                <a:spcPts val="0"/>
              </a:spcBef>
              <a:spcAft>
                <a:spcPts val="0"/>
              </a:spcAft>
              <a:buFont typeface="+mj-lt"/>
              <a:buAutoNum type="arabicPeriod" startAt="3"/>
            </a:pPr>
            <a:endParaRPr lang="en-US" sz="2400" dirty="0">
              <a:effectLst/>
              <a:latin typeface="Times New Roman" panose="02020603050405020304" pitchFamily="18" charset="0"/>
              <a:ea typeface="Times New Roman" panose="02020603050405020304" pitchFamily="18" charset="0"/>
            </a:endParaRPr>
          </a:p>
          <a:p>
            <a:pPr algn="just">
              <a:lnSpc>
                <a:spcPct val="115000"/>
              </a:lnSpc>
            </a:pPr>
            <a:r>
              <a:rPr lang="en-US" sz="2400" b="1" dirty="0">
                <a:solidFill>
                  <a:srgbClr val="000000"/>
                </a:solidFill>
                <a:latin typeface="Times New Roman" panose="02020603050405020304" pitchFamily="18" charset="0"/>
                <a:ea typeface="Times New Roman" panose="02020603050405020304" pitchFamily="18" charset="0"/>
              </a:rPr>
              <a:t>            </a:t>
            </a:r>
            <a:endParaRPr lang="en-US" sz="2400" b="1" dirty="0">
              <a:effectLst/>
              <a:latin typeface="Times New Roman" panose="02020603050405020304" pitchFamily="18" charset="0"/>
              <a:ea typeface="Times New Roman" panose="02020603050405020304" pitchFamily="18" charset="0"/>
            </a:endParaRPr>
          </a:p>
        </p:txBody>
      </p:sp>
      <p:sp>
        <p:nvSpPr>
          <p:cNvPr id="32" name="TextBox 31"/>
          <p:cNvSpPr txBox="1"/>
          <p:nvPr/>
        </p:nvSpPr>
        <p:spPr>
          <a:xfrm>
            <a:off x="848142" y="1235101"/>
            <a:ext cx="9607824" cy="515620"/>
          </a:xfrm>
          <a:prstGeom prst="rect">
            <a:avLst/>
          </a:prstGeom>
          <a:noFill/>
        </p:spPr>
        <p:txBody>
          <a:bodyPr wrap="square">
            <a:spAutoFit/>
          </a:bodyPr>
          <a:lstStyle/>
          <a:p>
            <a:pPr marL="457200" marR="0" latinLnBrk="1">
              <a:lnSpc>
                <a:spcPct val="115000"/>
              </a:lnSpc>
              <a:spcBef>
                <a:spcPts val="0"/>
              </a:spcBef>
              <a:spcAft>
                <a:spcPts val="0"/>
              </a:spcAft>
            </a:pPr>
            <a:r>
              <a:rPr lang="en-US" sz="2400" kern="1200" dirty="0" err="1">
                <a:solidFill>
                  <a:srgbClr val="C00000"/>
                </a:solidFill>
                <a:effectLst/>
                <a:latin typeface="Times New Roman" panose="02020603050405020304" pitchFamily="18" charset="0"/>
                <a:ea typeface="Times New Roman" panose="02020603050405020304" pitchFamily="18" charset="0"/>
              </a:rPr>
              <a:t>Có</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Hiện</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tượng</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xuất</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hiện</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chất</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vi-VN" altLang="en-US" sz="2400" kern="1200" dirty="0">
                <a:solidFill>
                  <a:srgbClr val="C00000"/>
                </a:solidFill>
                <a:effectLst/>
                <a:latin typeface="Times New Roman" panose="02020603050405020304" pitchFamily="18" charset="0"/>
                <a:ea typeface="Times New Roman" panose="02020603050405020304" pitchFamily="18" charset="0"/>
              </a:rPr>
              <a:t>kết tủa</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màu</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trắng</a:t>
            </a:r>
            <a:endParaRPr lang="en-US" sz="2400" dirty="0">
              <a:solidFill>
                <a:srgbClr val="C00000"/>
              </a:solidFill>
              <a:effectLst/>
              <a:latin typeface="Times New Roman" panose="02020603050405020304" pitchFamily="18" charset="0"/>
              <a:ea typeface="Times New Roman" panose="02020603050405020304" pitchFamily="18" charset="0"/>
            </a:endParaRPr>
          </a:p>
        </p:txBody>
      </p:sp>
      <p:sp>
        <p:nvSpPr>
          <p:cNvPr id="34" name="TextBox 33"/>
          <p:cNvSpPr txBox="1"/>
          <p:nvPr/>
        </p:nvSpPr>
        <p:spPr>
          <a:xfrm>
            <a:off x="718212" y="3040073"/>
            <a:ext cx="11362315" cy="907749"/>
          </a:xfrm>
          <a:prstGeom prst="rect">
            <a:avLst/>
          </a:prstGeom>
          <a:noFill/>
        </p:spPr>
        <p:txBody>
          <a:bodyPr wrap="square">
            <a:spAutoFit/>
          </a:bodyPr>
          <a:lstStyle/>
          <a:p>
            <a:pPr marL="0" marR="0" latinLnBrk="1">
              <a:lnSpc>
                <a:spcPct val="115000"/>
              </a:lnSpc>
              <a:spcBef>
                <a:spcPts val="0"/>
              </a:spcBef>
              <a:spcAft>
                <a:spcPts val="0"/>
              </a:spcAft>
            </a:pPr>
            <a:r>
              <a:rPr lang="en-US" sz="2400" kern="1200" dirty="0" err="1">
                <a:solidFill>
                  <a:srgbClr val="C00000"/>
                </a:solidFill>
                <a:effectLst/>
                <a:latin typeface="Times New Roman" panose="02020603050405020304" pitchFamily="18" charset="0"/>
                <a:ea typeface="Times New Roman" panose="02020603050405020304" pitchFamily="18" charset="0"/>
              </a:rPr>
              <a:t>Các</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chất</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tham</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gia</a:t>
            </a:r>
            <a:r>
              <a:rPr lang="en-US" sz="2400" kern="1200" dirty="0">
                <a:solidFill>
                  <a:srgbClr val="C00000"/>
                </a:solidFill>
                <a:effectLst/>
                <a:latin typeface="Times New Roman" panose="02020603050405020304" pitchFamily="18" charset="0"/>
                <a:ea typeface="Times New Roman" panose="02020603050405020304" pitchFamily="18" charset="0"/>
              </a:rPr>
              <a:t>: Barium chloride </a:t>
            </a:r>
            <a:r>
              <a:rPr lang="en-US" sz="2400" kern="1200" dirty="0" err="1">
                <a:solidFill>
                  <a:srgbClr val="C00000"/>
                </a:solidFill>
                <a:effectLst/>
                <a:latin typeface="Times New Roman" panose="02020603050405020304" pitchFamily="18" charset="0"/>
                <a:ea typeface="Times New Roman" panose="02020603050405020304" pitchFamily="18" charset="0"/>
              </a:rPr>
              <a:t>và</a:t>
            </a:r>
            <a:r>
              <a:rPr lang="en-US" sz="2400" kern="1200" dirty="0">
                <a:solidFill>
                  <a:srgbClr val="C00000"/>
                </a:solidFill>
                <a:effectLst/>
                <a:latin typeface="Times New Roman" panose="02020603050405020304" pitchFamily="18" charset="0"/>
                <a:ea typeface="Times New Roman" panose="02020603050405020304" pitchFamily="18" charset="0"/>
              </a:rPr>
              <a:t> Sodium sulfate</a:t>
            </a:r>
            <a:endParaRPr lang="en-US" sz="2400" dirty="0">
              <a:solidFill>
                <a:srgbClr val="C00000"/>
              </a:solidFill>
              <a:effectLst/>
              <a:latin typeface="Times New Roman" panose="02020603050405020304" pitchFamily="18" charset="0"/>
              <a:ea typeface="Times New Roman" panose="02020603050405020304" pitchFamily="18" charset="0"/>
            </a:endParaRPr>
          </a:p>
          <a:p>
            <a:pPr marL="0" marR="0" latinLnBrk="1">
              <a:lnSpc>
                <a:spcPct val="115000"/>
              </a:lnSpc>
              <a:spcBef>
                <a:spcPts val="0"/>
              </a:spcBef>
              <a:spcAft>
                <a:spcPts val="0"/>
              </a:spcAft>
            </a:pPr>
            <a:r>
              <a:rPr lang="en-US" sz="2400" kern="1200" dirty="0" err="1">
                <a:solidFill>
                  <a:srgbClr val="C00000"/>
                </a:solidFill>
                <a:effectLst/>
                <a:latin typeface="Times New Roman" panose="02020603050405020304" pitchFamily="18" charset="0"/>
                <a:ea typeface="Times New Roman" panose="02020603050405020304" pitchFamily="18" charset="0"/>
              </a:rPr>
              <a:t>Các</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chất</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sản</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phẩm</a:t>
            </a:r>
            <a:r>
              <a:rPr lang="en-US" sz="2400" kern="1200" dirty="0">
                <a:solidFill>
                  <a:srgbClr val="C00000"/>
                </a:solidFill>
                <a:effectLst/>
                <a:latin typeface="Times New Roman" panose="02020603050405020304" pitchFamily="18" charset="0"/>
                <a:ea typeface="Times New Roman" panose="02020603050405020304" pitchFamily="18" charset="0"/>
              </a:rPr>
              <a:t>: Barium sulfate </a:t>
            </a:r>
            <a:r>
              <a:rPr lang="en-US" sz="2400" kern="1200" dirty="0" err="1">
                <a:solidFill>
                  <a:srgbClr val="C00000"/>
                </a:solidFill>
                <a:effectLst/>
                <a:latin typeface="Times New Roman" panose="02020603050405020304" pitchFamily="18" charset="0"/>
                <a:ea typeface="Times New Roman" panose="02020603050405020304" pitchFamily="18" charset="0"/>
              </a:rPr>
              <a:t>và</a:t>
            </a:r>
            <a:r>
              <a:rPr lang="en-US" sz="2400" kern="1200" dirty="0">
                <a:solidFill>
                  <a:srgbClr val="C00000"/>
                </a:solidFill>
                <a:effectLst/>
                <a:latin typeface="Times New Roman" panose="02020603050405020304" pitchFamily="18" charset="0"/>
                <a:ea typeface="Times New Roman" panose="02020603050405020304" pitchFamily="18" charset="0"/>
              </a:rPr>
              <a:t> Sodium chloride</a:t>
            </a:r>
            <a:endParaRPr lang="en-US" sz="2400" dirty="0">
              <a:solidFill>
                <a:srgbClr val="C00000"/>
              </a:solidFill>
              <a:effectLst/>
              <a:latin typeface="Times New Roman" panose="02020603050405020304" pitchFamily="18" charset="0"/>
              <a:ea typeface="Times New Roman" panose="02020603050405020304" pitchFamily="18" charset="0"/>
            </a:endParaRPr>
          </a:p>
        </p:txBody>
      </p:sp>
      <p:sp>
        <p:nvSpPr>
          <p:cNvPr id="36" name="TextBox 35"/>
          <p:cNvSpPr txBox="1"/>
          <p:nvPr/>
        </p:nvSpPr>
        <p:spPr>
          <a:xfrm>
            <a:off x="334791" y="2142850"/>
            <a:ext cx="11519959" cy="483017"/>
          </a:xfrm>
          <a:prstGeom prst="rect">
            <a:avLst/>
          </a:prstGeom>
          <a:noFill/>
        </p:spPr>
        <p:txBody>
          <a:bodyPr wrap="square">
            <a:spAutoFit/>
          </a:bodyPr>
          <a:lstStyle/>
          <a:p>
            <a:pPr marL="457200" marR="0" latinLnBrk="1">
              <a:lnSpc>
                <a:spcPct val="115000"/>
              </a:lnSpc>
              <a:spcBef>
                <a:spcPts val="0"/>
              </a:spcBef>
              <a:spcAft>
                <a:spcPts val="0"/>
              </a:spcAft>
            </a:pPr>
            <a:r>
              <a:rPr lang="en-US" sz="2400" kern="1200" dirty="0">
                <a:solidFill>
                  <a:srgbClr val="C00000"/>
                </a:solidFill>
                <a:effectLst/>
                <a:latin typeface="Times New Roman" panose="02020603050405020304" pitchFamily="18" charset="0"/>
                <a:ea typeface="Times New Roman" panose="02020603050405020304" pitchFamily="18" charset="0"/>
              </a:rPr>
              <a:t>Barium chloride +  Sodium sulfate → Barium sulfate +  Sodium chloride</a:t>
            </a:r>
            <a:endParaRPr lang="en-US" sz="2400" dirty="0">
              <a:solidFill>
                <a:srgbClr val="C00000"/>
              </a:solidFill>
              <a:effectLst/>
              <a:latin typeface="Times New Roman" panose="02020603050405020304" pitchFamily="18" charset="0"/>
              <a:ea typeface="Times New Roman" panose="02020603050405020304" pitchFamily="18" charset="0"/>
            </a:endParaRPr>
          </a:p>
        </p:txBody>
      </p:sp>
      <p:sp>
        <p:nvSpPr>
          <p:cNvPr id="2" name="TextBox 1"/>
          <p:cNvSpPr txBox="1"/>
          <p:nvPr/>
        </p:nvSpPr>
        <p:spPr>
          <a:xfrm>
            <a:off x="3919074" y="49569"/>
            <a:ext cx="4353851" cy="65722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marL="0" marR="0" algn="ctr">
              <a:lnSpc>
                <a:spcPct val="115000"/>
              </a:lnSpc>
              <a:spcBef>
                <a:spcPts val="0"/>
              </a:spcBef>
              <a:spcAft>
                <a:spcPts val="0"/>
              </a:spcAft>
            </a:pPr>
            <a:r>
              <a:rPr lang="nl-NL" sz="3200" dirty="0">
                <a:effectLst/>
                <a:latin typeface="Times New Roman" panose="02020603050405020304" pitchFamily="18" charset="0"/>
                <a:ea typeface="Times New Roman" panose="02020603050405020304" pitchFamily="18" charset="0"/>
              </a:rPr>
              <a:t>PHIẾU HỌC TẬP</a:t>
            </a:r>
            <a:r>
              <a:rPr lang="vi-VN" altLang="nl-NL" sz="3200" dirty="0">
                <a:effectLst/>
                <a:latin typeface="Times New Roman" panose="02020603050405020304" pitchFamily="18" charset="0"/>
                <a:ea typeface="Times New Roman" panose="02020603050405020304" pitchFamily="18" charset="0"/>
              </a:rPr>
              <a:t> SỐ</a:t>
            </a:r>
            <a:r>
              <a:rPr lang="nl-NL" sz="3200" dirty="0">
                <a:effectLst/>
                <a:latin typeface="Times New Roman" panose="02020603050405020304" pitchFamily="18" charset="0"/>
                <a:ea typeface="Times New Roman" panose="02020603050405020304" pitchFamily="18" charset="0"/>
              </a:rPr>
              <a:t> 1</a:t>
            </a:r>
            <a:endParaRPr lang="en-US" sz="3200" dirty="0">
              <a:effectLst/>
              <a:latin typeface="Times New Roman" panose="02020603050405020304" pitchFamily="18" charset="0"/>
              <a:ea typeface="Times New Roman" panose="02020603050405020304" pitchFamily="18" charset="0"/>
            </a:endParaRPr>
          </a:p>
        </p:txBody>
      </p:sp>
      <p:sp>
        <p:nvSpPr>
          <p:cNvPr id="6" name="TextBox 5"/>
          <p:cNvSpPr txBox="1"/>
          <p:nvPr/>
        </p:nvSpPr>
        <p:spPr>
          <a:xfrm>
            <a:off x="1477841" y="5842276"/>
            <a:ext cx="8607853" cy="461665"/>
          </a:xfrm>
          <a:prstGeom prst="rect">
            <a:avLst/>
          </a:prstGeom>
          <a:noFill/>
        </p:spPr>
        <p:txBody>
          <a:bodyPr wrap="square">
            <a:spAutoFit/>
          </a:bodyPr>
          <a:lstStyle/>
          <a:p>
            <a:pPr marL="0" marR="0" latinLnBrk="1">
              <a:spcBef>
                <a:spcPts val="0"/>
              </a:spcBef>
              <a:spcAft>
                <a:spcPts val="0"/>
              </a:spcAft>
            </a:pPr>
            <a:r>
              <a:rPr lang="en-US" sz="2400" kern="1200" dirty="0" err="1">
                <a:solidFill>
                  <a:srgbClr val="C00000"/>
                </a:solidFill>
                <a:effectLst/>
                <a:latin typeface="Times New Roman" panose="02020603050405020304" pitchFamily="18" charset="0"/>
                <a:ea typeface="Times New Roman" panose="02020603050405020304" pitchFamily="18" charset="0"/>
              </a:rPr>
              <a:t>Khối</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lượng</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các</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chất</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tham</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gia</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bằng</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khối</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lượng</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các</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chất</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sản</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phẩm</a:t>
            </a:r>
            <a:endParaRPr lang="en-US" sz="2000" dirty="0">
              <a:effectLst/>
              <a:latin typeface="Times New Roman" panose="02020603050405020304" pitchFamily="18" charset="0"/>
              <a:ea typeface="Times New Roman" panose="02020603050405020304" pitchFamily="18" charset="0"/>
            </a:endParaRPr>
          </a:p>
        </p:txBody>
      </p:sp>
      <p:sp>
        <p:nvSpPr>
          <p:cNvPr id="7" name="TextBox 6"/>
          <p:cNvSpPr txBox="1"/>
          <p:nvPr/>
        </p:nvSpPr>
        <p:spPr>
          <a:xfrm>
            <a:off x="581918" y="4648834"/>
            <a:ext cx="11519959" cy="515620"/>
          </a:xfrm>
          <a:prstGeom prst="rect">
            <a:avLst/>
          </a:prstGeom>
          <a:noFill/>
        </p:spPr>
        <p:txBody>
          <a:bodyPr wrap="square">
            <a:spAutoFit/>
          </a:bodyPr>
          <a:lstStyle/>
          <a:p>
            <a:pPr marL="457200" marR="0" latinLnBrk="1">
              <a:lnSpc>
                <a:spcPct val="115000"/>
              </a:lnSpc>
              <a:spcBef>
                <a:spcPts val="0"/>
              </a:spcBef>
              <a:spcAft>
                <a:spcPts val="0"/>
              </a:spcAft>
            </a:pPr>
            <a:r>
              <a:rPr lang="vi-VN" altLang="en-US" sz="2400" kern="1200" dirty="0">
                <a:solidFill>
                  <a:srgbClr val="C00000"/>
                </a:solidFill>
                <a:effectLst/>
                <a:latin typeface="Times New Roman" panose="02020603050405020304" pitchFamily="18" charset="0"/>
                <a:ea typeface="Times New Roman" panose="02020603050405020304" pitchFamily="18" charset="0"/>
              </a:rPr>
              <a:t>Giá trị không đổi</a:t>
            </a:r>
            <a:r>
              <a:rPr lang="en-US" sz="2400" kern="1200" dirty="0">
                <a:solidFill>
                  <a:srgbClr val="C00000"/>
                </a:solidFill>
                <a:effectLst/>
                <a:latin typeface="Times New Roman" panose="02020603050405020304" pitchFamily="18" charset="0"/>
                <a:ea typeface="Times New Roman" panose="02020603050405020304" pitchFamily="18" charset="0"/>
              </a:rPr>
              <a:t>.</a:t>
            </a:r>
            <a:endParaRPr lang="en-US" sz="2400" dirty="0">
              <a:solidFill>
                <a:srgbClr val="C00000"/>
              </a:solidFill>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6">
                                            <p:txEl>
                                              <p:pRg st="0" end="0"/>
                                            </p:txEl>
                                          </p:spTgt>
                                        </p:tgtEl>
                                        <p:attrNameLst>
                                          <p:attrName>style.visibility</p:attrName>
                                        </p:attrNameLst>
                                      </p:cBhvr>
                                      <p:to>
                                        <p:strVal val="visible"/>
                                      </p:to>
                                    </p:set>
                                    <p:animEffect transition="in" filter="fade">
                                      <p:cBhvr>
                                        <p:cTn id="13" dur="500"/>
                                        <p:tgtEl>
                                          <p:spTgt spid="3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4">
                                            <p:txEl>
                                              <p:pRg st="0" end="0"/>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4">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6" grpId="0"/>
      <p:bldP spid="7"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15832</Words>
  <Application>WPS Presentation</Application>
  <PresentationFormat>Custom</PresentationFormat>
  <Paragraphs>475</Paragraphs>
  <Slides>42</Slides>
  <Notes>1</Notes>
  <HiddenSlides>0</HiddenSlides>
  <MMClips>2</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42</vt:i4>
      </vt:variant>
    </vt:vector>
  </HeadingPairs>
  <TitlesOfParts>
    <vt:vector size="57" baseType="lpstr">
      <vt:lpstr>Arial</vt:lpstr>
      <vt:lpstr>SimSun</vt:lpstr>
      <vt:lpstr>Wingdings</vt:lpstr>
      <vt:lpstr>Wingdings 3</vt:lpstr>
      <vt:lpstr>Arial</vt:lpstr>
      <vt:lpstr>Times New Roman</vt:lpstr>
      <vt:lpstr>Calibri</vt:lpstr>
      <vt:lpstr>Microsoft YaHei</vt:lpstr>
      <vt:lpstr>Arial Unicode MS</vt:lpstr>
      <vt:lpstr>Trebuchet MS</vt:lpstr>
      <vt:lpstr>.VnTime</vt:lpstr>
      <vt:lpstr>Calibri</vt:lpstr>
      <vt:lpstr>Segoe UI</vt:lpstr>
      <vt:lpstr>Cambria Math</vt:lpstr>
      <vt:lpstr>Facet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Vận dụng giải quyết tình huống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Vận dụng</vt:lpstr>
      <vt:lpstr>Vận dụng</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Sáu lê</cp:lastModifiedBy>
  <cp:revision>72</cp:revision>
  <dcterms:created xsi:type="dcterms:W3CDTF">2023-06-27T03:34:00Z</dcterms:created>
  <dcterms:modified xsi:type="dcterms:W3CDTF">2024-09-20T01:23:48Z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527C1B5C981B4B33A254FB168EE44D4A_13</vt:lpwstr>
  </property>
  <property fmtid="{D5CDD505-2E9C-101B-9397-08002B2CF9AE}" pid="3" name="KSOProductBuildVer">
    <vt:lpwstr>1033-12.2.0.17562</vt:lpwstr>
  </property>
</Properties>
</file>