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572" r:id="rId3"/>
    <p:sldId id="438" r:id="rId4"/>
    <p:sldId id="478" r:id="rId5"/>
    <p:sldId id="459" r:id="rId6"/>
    <p:sldId id="499" r:id="rId7"/>
    <p:sldId id="500" r:id="rId8"/>
    <p:sldId id="503" r:id="rId9"/>
    <p:sldId id="504" r:id="rId10"/>
    <p:sldId id="633" r:id="rId11"/>
    <p:sldId id="526" r:id="rId12"/>
    <p:sldId id="527" r:id="rId13"/>
    <p:sldId id="529" r:id="rId14"/>
    <p:sldId id="322" r:id="rId15"/>
    <p:sldId id="531" r:id="rId16"/>
    <p:sldId id="530" r:id="rId17"/>
    <p:sldId id="532" r:id="rId18"/>
    <p:sldId id="614" r:id="rId19"/>
    <p:sldId id="545" r:id="rId20"/>
    <p:sldId id="548" r:id="rId21"/>
    <p:sldId id="549" r:id="rId22"/>
    <p:sldId id="550" r:id="rId23"/>
    <p:sldId id="551" r:id="rId24"/>
    <p:sldId id="552" r:id="rId25"/>
    <p:sldId id="553" r:id="rId26"/>
    <p:sldId id="562" r:id="rId27"/>
    <p:sldId id="563" r:id="rId28"/>
    <p:sldId id="564" r:id="rId29"/>
    <p:sldId id="565" r:id="rId30"/>
    <p:sldId id="567" r:id="rId31"/>
    <p:sldId id="568" r:id="rId32"/>
    <p:sldId id="569" r:id="rId33"/>
    <p:sldId id="570" r:id="rId34"/>
    <p:sldId id="355" r:id="rId36"/>
    <p:sldId id="282" r:id="rId3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xfrm>
            <a:off x="242888" y="1431925"/>
            <a:ext cx="6872287" cy="3865563"/>
          </a:xfrm>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1981200" y="228600"/>
            <a:ext cx="762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4400" b="1">
              <a:solidFill>
                <a:srgbClr val="CC0000"/>
              </a:solidFill>
              <a:latin typeface="Times New Roman" panose="02020603050405020304" pitchFamily="18" charset="0"/>
            </a:endParaRPr>
          </a:p>
        </p:txBody>
      </p:sp>
      <p:sp>
        <p:nvSpPr>
          <p:cNvPr id="53251" name="Rectangle 4"/>
          <p:cNvSpPr>
            <a:spLocks noChangeArrowheads="1"/>
          </p:cNvSpPr>
          <p:nvPr/>
        </p:nvSpPr>
        <p:spPr bwMode="auto">
          <a:xfrm>
            <a:off x="1689100" y="309563"/>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53252" name="Rectangle 1"/>
          <p:cNvSpPr>
            <a:spLocks noChangeArrowheads="1"/>
          </p:cNvSpPr>
          <p:nvPr/>
        </p:nvSpPr>
        <p:spPr bwMode="auto">
          <a:xfrm>
            <a:off x="0" y="1833880"/>
            <a:ext cx="1215326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r>
              <a:rPr lang="vi-VN" altLang="en-US" sz="4000" b="1" dirty="0">
                <a:solidFill>
                  <a:srgbClr val="FF0000"/>
                </a:solidFill>
                <a:latin typeface="Times New Roman" panose="02020603050405020304" pitchFamily="18" charset="0"/>
                <a:cs typeface="Times New Roman" panose="02020603050405020304" pitchFamily="18" charset="0"/>
              </a:rPr>
              <a:t>PHẦN 1: CHẤT VÀ SỰ BIẾN ĐỔI CỦA CHẤT</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ClrTx/>
              <a:buFontTx/>
              <a:buNone/>
            </a:pP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ClrTx/>
              <a:buFontTx/>
              <a:buNone/>
            </a:pPr>
            <a:r>
              <a:rPr lang="en-US" altLang="en-US" sz="4000" b="1" dirty="0">
                <a:solidFill>
                  <a:srgbClr val="0070C0"/>
                </a:solidFill>
                <a:latin typeface="Times New Roman" panose="02020603050405020304" pitchFamily="18" charset="0"/>
                <a:cs typeface="Times New Roman" panose="02020603050405020304" pitchFamily="18" charset="0"/>
              </a:rPr>
              <a:t>CHỦ ĐỀ </a:t>
            </a:r>
            <a:r>
              <a:rPr lang="vi-VN" altLang="en-US" sz="4000" b="1" dirty="0">
                <a:solidFill>
                  <a:srgbClr val="0070C0"/>
                </a:solidFill>
                <a:latin typeface="Times New Roman" panose="02020603050405020304" pitchFamily="18" charset="0"/>
                <a:cs typeface="Times New Roman" panose="02020603050405020304" pitchFamily="18" charset="0"/>
              </a:rPr>
              <a:t>1: PHẢN ỨNG HÓA HỌC</a:t>
            </a: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ClrTx/>
              <a:buFontTx/>
              <a:buNone/>
            </a:pPr>
            <a:endParaRPr lang="vi-VN" altLang="en-US" sz="4000" b="1" dirty="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ClrTx/>
              <a:buFontTx/>
              <a:buNone/>
            </a:pPr>
            <a:r>
              <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BÀI 2: PHẢN ỨNG HÓA </a:t>
            </a:r>
            <a:r>
              <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HỌC </a:t>
            </a:r>
            <a:endPar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a:p>
            <a:pPr algn="ctr">
              <a:lnSpc>
                <a:spcPct val="100000"/>
              </a:lnSpc>
              <a:spcBef>
                <a:spcPct val="0"/>
              </a:spcBef>
              <a:buClrTx/>
              <a:buFontTx/>
              <a:buNone/>
            </a:pPr>
            <a:r>
              <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VÀ NĂNG LƯỢNG CỦA PHẢN </a:t>
            </a:r>
            <a:r>
              <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ỨNG  HÓA HỌC</a:t>
            </a:r>
            <a:endParaRPr lang="vi-VN" altLang="en-US" sz="40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2" name="文本框 52"/>
          <p:cNvSpPr txBox="1"/>
          <p:nvPr/>
        </p:nvSpPr>
        <p:spPr>
          <a:xfrm>
            <a:off x="421640" y="217170"/>
            <a:ext cx="1492250" cy="583565"/>
          </a:xfrm>
          <a:prstGeom prst="rect">
            <a:avLst/>
          </a:prstGeom>
          <a:noFill/>
        </p:spPr>
        <p:txBody>
          <a:bodyPr wrap="square" rtlCol="0">
            <a:spAutoFit/>
          </a:bodyPr>
          <a:lstStyle/>
          <a:p>
            <a:pPr algn="ctr"/>
            <a:r>
              <a:rPr lang="vi-VN" altLang="en-US" sz="3200" b="1" dirty="0">
                <a:solidFill>
                  <a:srgbClr val="F77A08"/>
                </a:solidFill>
                <a:latin typeface="Microsoft YaHei" panose="020B0503020204020204" charset="-122"/>
                <a:ea typeface="Microsoft YaHei" panose="020B0503020204020204" charset="-122"/>
              </a:rPr>
              <a:t>BÀI 2</a:t>
            </a:r>
            <a:endParaRPr lang="vi-VN" altLang="en-US" sz="32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5">
                    <a:lumMod val="50000"/>
                  </a:schemeClr>
                </a:solidFill>
                <a:latin typeface="Microsoft YaHei" panose="020B0503020204020204" charset="-122"/>
                <a:ea typeface="Microsoft YaHei" panose="020B0503020204020204" charset="-122"/>
              </a:rPr>
              <a:t>Diễn biến của phản ứng hóa học :</a:t>
            </a:r>
            <a:endParaRPr lang="en-US" altLang="zh-CN" sz="2800" b="1" dirty="0">
              <a:solidFill>
                <a:schemeClr val="accent5">
                  <a:lumMod val="50000"/>
                </a:schemeClr>
              </a:solidFill>
              <a:latin typeface="Microsoft YaHei" panose="020B0503020204020204" charset="-122"/>
              <a:ea typeface="Microsoft YaHei" panose="020B0503020204020204" charset="-122"/>
            </a:endParaRPr>
          </a:p>
        </p:txBody>
      </p:sp>
      <p:sp>
        <p:nvSpPr>
          <p:cNvPr id="7" name="圆角矩形 44"/>
          <p:cNvSpPr/>
          <p:nvPr/>
        </p:nvSpPr>
        <p:spPr>
          <a:xfrm>
            <a:off x="469900" y="2012315"/>
            <a:ext cx="1520190" cy="484505"/>
          </a:xfrm>
          <a:prstGeom prst="roundRect">
            <a:avLst>
              <a:gd name="adj" fmla="val 972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endParaRPr lang="en-US" altLang="zh-CN" sz="2400" dirty="0">
              <a:solidFill>
                <a:schemeClr val="bg1"/>
              </a:solidFill>
              <a:latin typeface="Impact" panose="020B0806030902050204" charset="0"/>
              <a:ea typeface="Microsoft YaHei" panose="020B0503020204020204" charset="-122"/>
            </a:endParaRPr>
          </a:p>
        </p:txBody>
      </p:sp>
      <p:sp>
        <p:nvSpPr>
          <p:cNvPr id="5" name="圆角矩形 44"/>
          <p:cNvSpPr/>
          <p:nvPr/>
        </p:nvSpPr>
        <p:spPr>
          <a:xfrm>
            <a:off x="455295" y="2784475"/>
            <a:ext cx="1520190" cy="484505"/>
          </a:xfrm>
          <a:prstGeom prst="roundRect">
            <a:avLst>
              <a:gd name="adj" fmla="val 972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3</a:t>
            </a:r>
            <a:endParaRPr lang="en-US" altLang="zh-CN" sz="2400" dirty="0">
              <a:solidFill>
                <a:schemeClr val="bg1"/>
              </a:solidFill>
              <a:latin typeface="Impact" panose="020B0806030902050204" charset="0"/>
              <a:ea typeface="Microsoft YaHei" panose="020B0503020204020204" charset="-122"/>
            </a:endParaRPr>
          </a:p>
        </p:txBody>
      </p:sp>
      <p:sp>
        <p:nvSpPr>
          <p:cNvPr id="8" name="圆角矩形 25"/>
          <p:cNvSpPr/>
          <p:nvPr/>
        </p:nvSpPr>
        <p:spPr>
          <a:xfrm>
            <a:off x="1858010" y="2784475"/>
            <a:ext cx="937006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75000"/>
                  </a:schemeClr>
                </a:solidFill>
                <a:latin typeface="Microsoft YaHei" panose="020B0503020204020204" charset="-122"/>
                <a:ea typeface="Microsoft YaHei" panose="020B0503020204020204" charset="-122"/>
              </a:rPr>
              <a:t>   </a:t>
            </a:r>
            <a:r>
              <a:rPr lang="vi-VN" altLang="en-US" sz="2800" b="1" dirty="0">
                <a:solidFill>
                  <a:schemeClr val="accent6">
                    <a:lumMod val="75000"/>
                  </a:schemeClr>
                </a:solidFill>
                <a:latin typeface="Microsoft YaHei" panose="020B0503020204020204" charset="-122"/>
                <a:ea typeface="Microsoft YaHei" panose="020B0503020204020204" charset="-122"/>
              </a:rPr>
              <a:t>Dấu hiệu có phản ứng hóa học xảy ra</a:t>
            </a:r>
            <a:r>
              <a:rPr lang="en-US" altLang="zh-CN" sz="2800" b="1" dirty="0">
                <a:solidFill>
                  <a:schemeClr val="accent6">
                    <a:lumMod val="75000"/>
                  </a:schemeClr>
                </a:solidFill>
                <a:latin typeface="Microsoft YaHei" panose="020B0503020204020204" charset="-122"/>
                <a:ea typeface="Microsoft YaHei" panose="020B0503020204020204" charset="-122"/>
              </a:rPr>
              <a:t>:</a:t>
            </a:r>
            <a:endParaRPr lang="en-US" altLang="zh-CN" sz="2800" b="1" dirty="0">
              <a:solidFill>
                <a:schemeClr val="accent6">
                  <a:lumMod val="75000"/>
                </a:schemeClr>
              </a:solidFill>
              <a:latin typeface="Microsoft YaHei" panose="020B0503020204020204" charset="-122"/>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00" y="-102870"/>
            <a:ext cx="12192000" cy="6858000"/>
          </a:xfrm>
          <a:prstGeom prst="rect">
            <a:avLst/>
          </a:prstGeom>
        </p:spPr>
      </p:pic>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44041" name="图片 44040" descr="11"/>
          <p:cNvPicPr>
            <a:picLocks noChangeAspect="1"/>
          </p:cNvPicPr>
          <p:nvPr/>
        </p:nvPicPr>
        <p:blipFill>
          <a:blip r:embed="rId4"/>
          <a:stretch>
            <a:fillRect/>
          </a:stretch>
        </p:blipFill>
        <p:spPr>
          <a:xfrm>
            <a:off x="409575" y="-777875"/>
            <a:ext cx="5926455" cy="4084955"/>
          </a:xfrm>
          <a:prstGeom prst="rect">
            <a:avLst/>
          </a:prstGeom>
          <a:noFill/>
          <a:ln w="9525">
            <a:noFill/>
          </a:ln>
        </p:spPr>
      </p:pic>
      <p:sp>
        <p:nvSpPr>
          <p:cNvPr id="4" name="Text Box 3"/>
          <p:cNvSpPr txBox="1"/>
          <p:nvPr/>
        </p:nvSpPr>
        <p:spPr>
          <a:xfrm>
            <a:off x="1254125" y="159385"/>
            <a:ext cx="3484880" cy="3107690"/>
          </a:xfrm>
          <a:prstGeom prst="rect">
            <a:avLst/>
          </a:prstGeom>
          <a:noFill/>
        </p:spPr>
        <p:txBody>
          <a:bodyPr wrap="square" rtlCol="0">
            <a:spAutoFit/>
          </a:bodyPr>
          <a:lstStyle/>
          <a:p>
            <a:r>
              <a:rPr lang="en-US" sz="2400" b="1">
                <a:solidFill>
                  <a:srgbClr val="FF0000"/>
                </a:solidFill>
                <a:latin typeface="Bahnschrift Light" panose="020B0502040204020203" charset="0"/>
                <a:cs typeface="Bahnschrift Light" panose="020B0502040204020203" charset="0"/>
              </a:rPr>
              <a:t>  </a:t>
            </a:r>
            <a:r>
              <a:rPr lang="en-US" sz="2800" b="1">
                <a:solidFill>
                  <a:schemeClr val="accent4">
                    <a:lumMod val="50000"/>
                  </a:schemeClr>
                </a:solidFill>
                <a:latin typeface="Bahnschrift Light" panose="020B0502040204020203" charset="0"/>
                <a:cs typeface="Bahnschrift Light" panose="020B0502040204020203" charset="0"/>
              </a:rPr>
              <a:t> Phản ứng hóa học xảy ra khi có chất mới được tạo thành với những tính chất mới, khác biệt với chất ban đầu. </a:t>
            </a:r>
            <a:endParaRPr lang="en-US" sz="2800" b="1">
              <a:solidFill>
                <a:schemeClr val="accent4">
                  <a:lumMod val="50000"/>
                </a:schemeClr>
              </a:solidFill>
              <a:latin typeface="Bahnschrift Light" panose="020B0502040204020203" charset="0"/>
              <a:cs typeface="Bahnschrift Light" panose="020B0502040204020203" charset="0"/>
            </a:endParaRPr>
          </a:p>
          <a:p>
            <a:r>
              <a:rPr lang="en-US" sz="2800" b="1">
                <a:solidFill>
                  <a:schemeClr val="accent4">
                    <a:lumMod val="50000"/>
                  </a:schemeClr>
                </a:solidFill>
                <a:latin typeface="Bahnschrift Light" panose="020B0502040204020203" charset="0"/>
                <a:cs typeface="Bahnschrift Light" panose="020B0502040204020203" charset="0"/>
              </a:rPr>
              <a:t>  </a:t>
            </a:r>
            <a:endParaRPr lang="en-US" sz="2800" b="1">
              <a:solidFill>
                <a:schemeClr val="accent4">
                  <a:lumMod val="50000"/>
                </a:schemeClr>
              </a:solidFill>
              <a:latin typeface="Bahnschrift Light" panose="020B0502040204020203" charset="0"/>
              <a:cs typeface="Bahnschrift Light" panose="020B0502040204020203" charset="0"/>
            </a:endParaRPr>
          </a:p>
        </p:txBody>
      </p:sp>
      <p:sp>
        <p:nvSpPr>
          <p:cNvPr id="2" name="Text Box 1"/>
          <p:cNvSpPr txBox="1"/>
          <p:nvPr/>
        </p:nvSpPr>
        <p:spPr>
          <a:xfrm>
            <a:off x="2481580" y="2952115"/>
            <a:ext cx="4662170" cy="953135"/>
          </a:xfrm>
          <a:prstGeom prst="rec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a:solidFill>
                  <a:schemeClr val="tx1"/>
                </a:solidFill>
                <a:latin typeface="Bahnschrift Light" panose="020B0502040204020203" charset="0"/>
                <a:cs typeface="Bahnschrift Light" panose="020B0502040204020203" charset="0"/>
              </a:rPr>
              <a:t> Những dấu hiệu nhận ra có chất mới tạo thành:</a:t>
            </a:r>
            <a:endParaRPr lang="en-US" sz="2800" b="1">
              <a:solidFill>
                <a:schemeClr val="tx1"/>
              </a:solidFill>
              <a:latin typeface="Bahnschrift Light" panose="020B0502040204020203" charset="0"/>
              <a:cs typeface="Bahnschrift Light" panose="020B0502040204020203" charset="0"/>
            </a:endParaRPr>
          </a:p>
        </p:txBody>
      </p:sp>
      <p:pic>
        <p:nvPicPr>
          <p:cNvPr id="3080" name="Picture 8" descr="8"/>
          <p:cNvPicPr>
            <a:picLocks noChangeAspect="1"/>
          </p:cNvPicPr>
          <p:nvPr/>
        </p:nvPicPr>
        <p:blipFill>
          <a:blip r:embed="rId5"/>
          <a:stretch>
            <a:fillRect/>
          </a:stretch>
        </p:blipFill>
        <p:spPr>
          <a:xfrm>
            <a:off x="8655685" y="0"/>
            <a:ext cx="3630930" cy="1407160"/>
          </a:xfrm>
          <a:prstGeom prst="rect">
            <a:avLst/>
          </a:prstGeom>
          <a:noFill/>
          <a:ln w="9525">
            <a:noFill/>
          </a:ln>
        </p:spPr>
      </p:pic>
      <p:sp>
        <p:nvSpPr>
          <p:cNvPr id="8" name="Text Box 7"/>
          <p:cNvSpPr txBox="1"/>
          <p:nvPr/>
        </p:nvSpPr>
        <p:spPr>
          <a:xfrm>
            <a:off x="8870950" y="31369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 thay đổi màu sắc</a:t>
            </a:r>
            <a:endParaRPr lang="en-US" sz="2800"/>
          </a:p>
        </p:txBody>
      </p:sp>
      <p:pic>
        <p:nvPicPr>
          <p:cNvPr id="10" name="Picture 8" descr="8"/>
          <p:cNvPicPr>
            <a:picLocks noChangeAspect="1"/>
          </p:cNvPicPr>
          <p:nvPr/>
        </p:nvPicPr>
        <p:blipFill>
          <a:blip r:embed="rId5"/>
          <a:stretch>
            <a:fillRect/>
          </a:stretch>
        </p:blipFill>
        <p:spPr>
          <a:xfrm>
            <a:off x="8624570" y="1686560"/>
            <a:ext cx="3630930" cy="1447165"/>
          </a:xfrm>
          <a:prstGeom prst="rect">
            <a:avLst/>
          </a:prstGeom>
          <a:noFill/>
          <a:ln w="9525">
            <a:noFill/>
          </a:ln>
        </p:spPr>
      </p:pic>
      <p:pic>
        <p:nvPicPr>
          <p:cNvPr id="12" name="Picture 8" descr="8"/>
          <p:cNvPicPr>
            <a:picLocks noChangeAspect="1"/>
          </p:cNvPicPr>
          <p:nvPr/>
        </p:nvPicPr>
        <p:blipFill>
          <a:blip r:embed="rId5"/>
          <a:stretch>
            <a:fillRect/>
          </a:stretch>
        </p:blipFill>
        <p:spPr>
          <a:xfrm>
            <a:off x="8618220" y="3256915"/>
            <a:ext cx="3630930" cy="1447165"/>
          </a:xfrm>
          <a:prstGeom prst="rect">
            <a:avLst/>
          </a:prstGeom>
          <a:noFill/>
          <a:ln w="9525">
            <a:noFill/>
          </a:ln>
        </p:spPr>
      </p:pic>
      <p:pic>
        <p:nvPicPr>
          <p:cNvPr id="13" name="Picture 8" descr="8"/>
          <p:cNvPicPr>
            <a:picLocks noChangeAspect="1"/>
          </p:cNvPicPr>
          <p:nvPr/>
        </p:nvPicPr>
        <p:blipFill>
          <a:blip r:embed="rId5"/>
          <a:stretch>
            <a:fillRect/>
          </a:stretch>
        </p:blipFill>
        <p:spPr>
          <a:xfrm>
            <a:off x="8624570" y="4632325"/>
            <a:ext cx="3722370" cy="1447165"/>
          </a:xfrm>
          <a:prstGeom prst="rect">
            <a:avLst/>
          </a:prstGeom>
          <a:noFill/>
          <a:ln w="9525">
            <a:noFill/>
          </a:ln>
        </p:spPr>
      </p:pic>
      <p:sp>
        <p:nvSpPr>
          <p:cNvPr id="14" name="Text Box 13"/>
          <p:cNvSpPr txBox="1"/>
          <p:nvPr/>
        </p:nvSpPr>
        <p:spPr>
          <a:xfrm>
            <a:off x="8810625" y="200914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xuất hiện chất khí</a:t>
            </a:r>
            <a:endParaRPr lang="en-US" sz="2800"/>
          </a:p>
        </p:txBody>
      </p:sp>
      <p:sp>
        <p:nvSpPr>
          <p:cNvPr id="15" name="Text Box 14"/>
          <p:cNvSpPr txBox="1"/>
          <p:nvPr/>
        </p:nvSpPr>
        <p:spPr>
          <a:xfrm>
            <a:off x="8773160" y="362204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xuất hiện kết tủa</a:t>
            </a:r>
            <a:endParaRPr lang="en-US" sz="2800"/>
          </a:p>
        </p:txBody>
      </p:sp>
      <p:sp>
        <p:nvSpPr>
          <p:cNvPr id="16" name="Text Box 15"/>
          <p:cNvSpPr txBox="1"/>
          <p:nvPr/>
        </p:nvSpPr>
        <p:spPr>
          <a:xfrm>
            <a:off x="8716010" y="4987290"/>
            <a:ext cx="3630295" cy="553085"/>
          </a:xfrm>
          <a:prstGeom prst="rect">
            <a:avLst/>
          </a:prstGeom>
          <a:noFill/>
        </p:spPr>
        <p:txBody>
          <a:bodyPr wrap="square" rtlCol="0">
            <a:spAutoFit/>
          </a:bodyPr>
          <a:lstStyle/>
          <a:p>
            <a:r>
              <a:rPr lang="en-US" sz="3000">
                <a:solidFill>
                  <a:schemeClr val="accent4">
                    <a:lumMod val="50000"/>
                  </a:schemeClr>
                </a:solidFill>
              </a:rPr>
              <a:t>tỏa nhiệt và phát sáng</a:t>
            </a:r>
            <a:endParaRPr lang="en-US" sz="3000">
              <a:solidFill>
                <a:schemeClr val="accent4">
                  <a:lumMod val="50000"/>
                </a:schemeClr>
              </a:solidFill>
            </a:endParaRPr>
          </a:p>
        </p:txBody>
      </p:sp>
      <p:sp>
        <p:nvSpPr>
          <p:cNvPr id="17" name="Right Arrow 16"/>
          <p:cNvSpPr/>
          <p:nvPr/>
        </p:nvSpPr>
        <p:spPr>
          <a:xfrm rot="18480000">
            <a:off x="6588760" y="1774825"/>
            <a:ext cx="2432685" cy="2355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ight Arrow 17"/>
          <p:cNvSpPr/>
          <p:nvPr/>
        </p:nvSpPr>
        <p:spPr>
          <a:xfrm rot="19680000">
            <a:off x="7105015" y="2493010"/>
            <a:ext cx="1429385" cy="227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ight Arrow 18"/>
          <p:cNvSpPr/>
          <p:nvPr/>
        </p:nvSpPr>
        <p:spPr>
          <a:xfrm rot="1320000">
            <a:off x="7185025" y="3448050"/>
            <a:ext cx="1429385" cy="227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ight Arrow 19"/>
          <p:cNvSpPr/>
          <p:nvPr/>
        </p:nvSpPr>
        <p:spPr>
          <a:xfrm rot="2160000">
            <a:off x="6780530" y="4456430"/>
            <a:ext cx="2023745" cy="2355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4041"/>
                                        </p:tgtEl>
                                      </p:cBhvr>
                                    </p:animEffect>
                                    <p:set>
                                      <p:cBhvr>
                                        <p:cTn id="17" dur="1" fill="hold">
                                          <p:stCondLst>
                                            <p:cond delay="499"/>
                                          </p:stCondLst>
                                        </p:cTn>
                                        <p:tgtEl>
                                          <p:spTgt spid="440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2" nodeType="clickEffect">
                                  <p:stCondLst>
                                    <p:cond delay="0"/>
                                  </p:stCondLst>
                                  <p:childTnLst>
                                    <p:animEffect transition="out" filter="box(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ox(in)">
                                      <p:cBhvr>
                                        <p:cTn id="37" dur="20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dissolve">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1"/>
      <p:bldP spid="2" grpId="2" bldLvl="0" animBg="1"/>
      <p:bldP spid="8" grpId="0"/>
      <p:bldP spid="14" grpId="0"/>
      <p:bldP spid="15" grpId="0"/>
      <p:bldP spid="16" grpId="0"/>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425" y="-61595"/>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742690" y="429260"/>
            <a:ext cx="8707120" cy="2539365"/>
            <a:chOff x="1199390" y="12637"/>
            <a:chExt cx="8494083" cy="1999858"/>
          </a:xfrm>
        </p:grpSpPr>
        <p:sp>
          <p:nvSpPr>
            <p:cNvPr id="32" name="五边形 31"/>
            <p:cNvSpPr/>
            <p:nvPr/>
          </p:nvSpPr>
          <p:spPr>
            <a:xfrm>
              <a:off x="1199390" y="12637"/>
              <a:ext cx="2302465"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03" y="12637"/>
              <a:ext cx="6310179"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02485" y="12637"/>
              <a:ext cx="6190988" cy="1816825"/>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Cho khoảng 3ml dung dịch hydrochloric acid (HCl) vào ống nghiệm (1) chứa kẽm viên và ống nghiệm (2) chứa 2ml dung dịch barium chloride (BaCl</a:t>
              </a:r>
              <a:r>
                <a:rPr lang="en-US" altLang="zh-CN" sz="2400" baseline="-25000" dirty="0">
                  <a:solidFill>
                    <a:schemeClr val="tx1">
                      <a:lumMod val="65000"/>
                      <a:lumOff val="35000"/>
                    </a:schemeClr>
                  </a:solidFill>
                  <a:latin typeface="Microsoft YaHei" panose="020B0503020204020204" charset="-122"/>
                  <a:ea typeface="Microsoft YaHei" panose="020B0503020204020204" charset="-122"/>
                </a:rPr>
                <a:t>2</a:t>
              </a:r>
              <a:r>
                <a:rPr lang="zh-CN" altLang="en-US" sz="2400" dirty="0">
                  <a:solidFill>
                    <a:schemeClr val="tx1">
                      <a:lumMod val="65000"/>
                      <a:lumOff val="35000"/>
                    </a:schemeClr>
                  </a:solidFill>
                  <a:latin typeface="Microsoft YaHei" panose="020B0503020204020204" charset="-122"/>
                  <a:ea typeface="Microsoft YaHei" panose="020B0503020204020204" charset="-122"/>
                </a:rPr>
                <a:t>)</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3742690" y="3423920"/>
            <a:ext cx="8459470" cy="2416676"/>
            <a:chOff x="1218940" y="2850031"/>
            <a:chExt cx="6767111" cy="804410"/>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5893" y="2850031"/>
              <a:ext cx="4600158" cy="76788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Cho khoảng 3ml dung dịch sodium hydroxide (NaOH) vào ống nghiệm (3) chứa 2ml dung dịch copper (II) sulfate (CuSO</a:t>
              </a:r>
              <a:r>
                <a:rPr lang="en-US" altLang="zh-CN" sz="2400" baseline="-25000" dirty="0">
                  <a:solidFill>
                    <a:schemeClr val="tx1">
                      <a:lumMod val="65000"/>
                      <a:lumOff val="35000"/>
                    </a:schemeClr>
                  </a:solidFill>
                  <a:latin typeface="Microsoft YaHei" panose="020B0503020204020204" charset="-122"/>
                  <a:ea typeface="Microsoft YaHei" panose="020B0503020204020204" charset="-122"/>
                </a:rPr>
                <a:t>4</a:t>
              </a:r>
              <a:r>
                <a:rPr lang="zh-CN" altLang="en-US" sz="2400" dirty="0">
                  <a:solidFill>
                    <a:schemeClr val="tx1">
                      <a:lumMod val="65000"/>
                      <a:lumOff val="35000"/>
                    </a:schemeClr>
                  </a:solidFill>
                  <a:latin typeface="Microsoft YaHei" panose="020B0503020204020204" charset="-122"/>
                  <a:ea typeface="Microsoft YaHei" panose="020B0503020204020204" charset="-122"/>
                </a:rPr>
                <a:t>).</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2" name="Text Box 1"/>
          <p:cNvSpPr txBox="1"/>
          <p:nvPr/>
        </p:nvSpPr>
        <p:spPr>
          <a:xfrm>
            <a:off x="506730" y="1958340"/>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nhóm, làm thí nghiệm, hoàn thành phiếu học tập.</a:t>
            </a:r>
            <a:endParaRPr lang="en-US" sz="28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9055" y="730250"/>
          <a:ext cx="12244705" cy="6129020"/>
        </p:xfrm>
        <a:graphic>
          <a:graphicData uri="http://schemas.openxmlformats.org/drawingml/2006/table">
            <a:tbl>
              <a:tblPr firstRow="1" bandRow="1">
                <a:tableStyleId>{5940675A-B579-460E-94D1-54222C63F5DA}</a:tableStyleId>
              </a:tblPr>
              <a:tblGrid>
                <a:gridCol w="3968750"/>
                <a:gridCol w="2792730"/>
                <a:gridCol w="2487930"/>
                <a:gridCol w="2995295"/>
              </a:tblGrid>
              <a:tr h="89408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Cách tiến hành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80000"/>
                      </a:solidFill>
                      <a:prstDash val="solid"/>
                      <a:round/>
                      <a:headEnd type="none" w="med" len="med"/>
                      <a:tailEnd type="none" w="med" len="med"/>
                    </a:lnL>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Có xảy ra phản ứng không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Giải thích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r>
              <a:tr h="2702560">
                <a:tc>
                  <a:txBody>
                    <a:bodyPr/>
                    <a:lstStyle/>
                    <a:p>
                      <a:pPr indent="0">
                        <a:buNone/>
                      </a:pPr>
                      <a:r>
                        <a:rPr lang="en-US" sz="2400" b="0">
                          <a:solidFill>
                            <a:srgbClr val="000000"/>
                          </a:solidFill>
                          <a:latin typeface="Arial" panose="020B0604020202020204" pitchFamily="34" charset="0"/>
                          <a:cs typeface="Arial" panose="020B0604020202020204" pitchFamily="34" charset="0"/>
                        </a:rPr>
                        <a:t>1. Cho khoảng 3ml dung dịch hydrochloric acid (HCl) vào ống nghiệm (1) chứa kẽm viên và ống nghiệm (2) chứa 2ml dung dịch barium chloride (BaCl</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T w="12700" cap="flat" cmpd="sng" algn="ctr">
                      <a:solidFill>
                        <a:srgbClr val="080000"/>
                      </a:solidFill>
                      <a:prstDash val="solid"/>
                      <a:round/>
                      <a:headEnd type="none" w="med" len="med"/>
                      <a:tailEnd type="none" w="med" len="med"/>
                    </a:lnT>
                    <a:solidFill>
                      <a:schemeClr val="bg2"/>
                    </a:solidFill>
                  </a:tcPr>
                </a:tc>
                <a:tc>
                  <a:txBody>
                    <a:bodyPr/>
                    <a:lstStyle/>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r>
              <a:tr h="2532380">
                <a:tc>
                  <a:txBody>
                    <a:bodyPr/>
                    <a:lstStyle/>
                    <a:p>
                      <a:pPr indent="0">
                        <a:buNone/>
                      </a:pPr>
                      <a:r>
                        <a:rPr lang="en-US" sz="2400" b="0">
                          <a:solidFill>
                            <a:srgbClr val="000000"/>
                          </a:solidFill>
                          <a:latin typeface="Arial" panose="020B0604020202020204" pitchFamily="34" charset="0"/>
                          <a:cs typeface="Arial" panose="020B0604020202020204" pitchFamily="34" charset="0"/>
                        </a:rPr>
                        <a:t>2. Cho khoảng 3ml dung dịch sodium hydroxide (NaOH) vào ống nghiệm (3) chứa 2ml dung dịch copper (II) sulfate (CuSO</a:t>
                      </a:r>
                      <a:r>
                        <a:rPr lang="en-US" sz="2400" b="0" baseline="-25000">
                          <a:solidFill>
                            <a:srgbClr val="000000"/>
                          </a:solidFill>
                          <a:latin typeface="Arial" panose="020B0604020202020204" pitchFamily="34" charset="0"/>
                          <a:cs typeface="Arial" panose="020B0604020202020204" pitchFamily="34" charset="0"/>
                        </a:rPr>
                        <a:t>4</a:t>
                      </a: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r>
            </a:tbl>
          </a:graphicData>
        </a:graphic>
      </p:graphicFrame>
      <p:sp>
        <p:nvSpPr>
          <p:cNvPr id="5" name="Text Box 4"/>
          <p:cNvSpPr txBox="1"/>
          <p:nvPr/>
        </p:nvSpPr>
        <p:spPr>
          <a:xfrm>
            <a:off x="4066540" y="146685"/>
            <a:ext cx="4058285" cy="58356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chemeClr val="accent4">
                    <a:lumMod val="50000"/>
                  </a:schemeClr>
                </a:solidFill>
                <a:latin typeface="Arial" panose="020B0604020202020204" pitchFamily="34" charset="0"/>
                <a:cs typeface="Arial" panose="020B0604020202020204" pitchFamily="34" charset="0"/>
              </a:rPr>
              <a:t>PHIẾU HỌC TẬP 4</a:t>
            </a:r>
            <a:endParaRPr lang="en-US" sz="3200" b="1">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6670" y="730250"/>
          <a:ext cx="12244705" cy="6129020"/>
        </p:xfrm>
        <a:graphic>
          <a:graphicData uri="http://schemas.openxmlformats.org/drawingml/2006/table">
            <a:tbl>
              <a:tblPr firstRow="1" bandRow="1">
                <a:tableStyleId>{5940675A-B579-460E-94D1-54222C63F5DA}</a:tableStyleId>
              </a:tblPr>
              <a:tblGrid>
                <a:gridCol w="3968750"/>
                <a:gridCol w="2792730"/>
                <a:gridCol w="2487930"/>
                <a:gridCol w="2995295"/>
              </a:tblGrid>
              <a:tr h="89408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Cách tiến hành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80000"/>
                      </a:solidFill>
                      <a:prstDash val="solid"/>
                      <a:round/>
                      <a:headEnd type="none" w="med" len="med"/>
                      <a:tailEnd type="none" w="med" len="med"/>
                    </a:lnL>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Có xảy ra phản ứng không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Giải thích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r>
              <a:tr h="2702560">
                <a:tc>
                  <a:txBody>
                    <a:bodyPr/>
                    <a:lstStyle/>
                    <a:p>
                      <a:pPr indent="0">
                        <a:buNone/>
                      </a:pPr>
                      <a:r>
                        <a:rPr lang="en-US" sz="2400" b="0">
                          <a:solidFill>
                            <a:srgbClr val="000000"/>
                          </a:solidFill>
                          <a:latin typeface="Arial" panose="020B0604020202020204" pitchFamily="34" charset="0"/>
                          <a:cs typeface="Arial" panose="020B0604020202020204" pitchFamily="34" charset="0"/>
                        </a:rPr>
                        <a:t>1. Cho khoảng 3ml dung dịch hydrochloric acid (HCl) vào ống nghiệm (1) chứa kẽm viên và ống nghiệm (2) chứa 2ml dung dịch barium chloride (BaCl</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T w="12700" cap="flat" cmpd="sng" algn="ctr">
                      <a:solidFill>
                        <a:srgbClr val="080000"/>
                      </a:solidFill>
                      <a:prstDash val="solid"/>
                      <a:round/>
                      <a:headEnd type="none" w="med" len="med"/>
                      <a:tailEnd type="none" w="med" len="med"/>
                    </a:lnT>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Ống nghiệm (1) có bọt khí thoát ra</a:t>
                      </a: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Ống nghiệm (2) không có hiện tượng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 Có  </a:t>
                      </a: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r>
                        <a:rPr lang="en-US" sz="2400" b="0">
                          <a:solidFill>
                            <a:srgbClr val="000000"/>
                          </a:solidFill>
                          <a:latin typeface="Arial" panose="020B0604020202020204" pitchFamily="34" charset="0"/>
                          <a:cs typeface="Arial" panose="020B0604020202020204" pitchFamily="34" charset="0"/>
                        </a:rPr>
                        <a:t>- Không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Có chất mới tạo thành </a:t>
                      </a: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Không có chất mới tạo thành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r>
              <a:tr h="2532380">
                <a:tc>
                  <a:txBody>
                    <a:bodyPr/>
                    <a:lstStyle/>
                    <a:p>
                      <a:pPr indent="0">
                        <a:buNone/>
                      </a:pPr>
                      <a:r>
                        <a:rPr lang="en-US" sz="2400" b="0">
                          <a:solidFill>
                            <a:srgbClr val="000000"/>
                          </a:solidFill>
                          <a:latin typeface="Arial" panose="020B0604020202020204" pitchFamily="34" charset="0"/>
                          <a:cs typeface="Arial" panose="020B0604020202020204" pitchFamily="34" charset="0"/>
                        </a:rPr>
                        <a:t>2. Cho khoảng 3ml dung dịch sodium hydroxide (NaOH) vào ống nghiệm (3) chứa 2ml dung dịch copper (II) sulfate (CuSO</a:t>
                      </a:r>
                      <a:r>
                        <a:rPr lang="en-US" sz="2400" b="0" baseline="-25000">
                          <a:solidFill>
                            <a:srgbClr val="000000"/>
                          </a:solidFill>
                          <a:latin typeface="Arial" panose="020B0604020202020204" pitchFamily="34" charset="0"/>
                          <a:cs typeface="Arial" panose="020B0604020202020204" pitchFamily="34" charset="0"/>
                        </a:rPr>
                        <a:t>4</a:t>
                      </a: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Ống nghiệm (3) xuất hiện kết tủa xanh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Có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Có chất mới tạo thành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r>
            </a:tbl>
          </a:graphicData>
        </a:graphic>
      </p:graphicFrame>
      <p:sp>
        <p:nvSpPr>
          <p:cNvPr id="5" name="Text Box 4"/>
          <p:cNvSpPr txBox="1"/>
          <p:nvPr/>
        </p:nvSpPr>
        <p:spPr>
          <a:xfrm>
            <a:off x="4066540" y="146685"/>
            <a:ext cx="4058285" cy="58356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chemeClr val="accent4">
                    <a:lumMod val="50000"/>
                  </a:schemeClr>
                </a:solidFill>
                <a:latin typeface="Arial" panose="020B0604020202020204" pitchFamily="34" charset="0"/>
                <a:cs typeface="Arial" panose="020B0604020202020204" pitchFamily="34" charset="0"/>
              </a:rPr>
              <a:t>PHIẾU HỌC TẬP 4</a:t>
            </a:r>
            <a:endParaRPr lang="en-US" sz="3200" b="1">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1"/>
          <a:stretch>
            <a:fillRect/>
          </a:stretch>
        </p:blipFill>
        <p:spPr>
          <a:xfrm>
            <a:off x="-729615" y="-2020570"/>
            <a:ext cx="7063105" cy="8047355"/>
          </a:xfrm>
          <a:prstGeom prst="rect">
            <a:avLst/>
          </a:prstGeom>
          <a:noFill/>
          <a:ln w="9525">
            <a:noFill/>
          </a:ln>
        </p:spPr>
      </p:pic>
      <p:sp>
        <p:nvSpPr>
          <p:cNvPr id="8" name="Text Box 7"/>
          <p:cNvSpPr txBox="1"/>
          <p:nvPr/>
        </p:nvSpPr>
        <p:spPr>
          <a:xfrm>
            <a:off x="387985" y="2978150"/>
            <a:ext cx="482790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Trong phản ứng giữa Oxygen và hydrogen, nếu oxygen hết thì pư có xảy ra nữa không?</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pic>
        <p:nvPicPr>
          <p:cNvPr id="31" name="Picture 30" descr="Screenshot 2023-07-21 183601"/>
          <p:cNvPicPr>
            <a:picLocks noChangeAspect="1"/>
          </p:cNvPicPr>
          <p:nvPr/>
        </p:nvPicPr>
        <p:blipFill>
          <a:blip r:embed="rId2"/>
          <a:stretch>
            <a:fillRect/>
          </a:stretch>
        </p:blipFill>
        <p:spPr>
          <a:xfrm>
            <a:off x="5876925" y="0"/>
            <a:ext cx="6315710" cy="3196590"/>
          </a:xfrm>
          <a:prstGeom prst="rect">
            <a:avLst/>
          </a:prstGeom>
        </p:spPr>
      </p:pic>
      <p:sp>
        <p:nvSpPr>
          <p:cNvPr id="2" name="Text Box 1"/>
          <p:cNvSpPr txBox="1"/>
          <p:nvPr/>
        </p:nvSpPr>
        <p:spPr>
          <a:xfrm>
            <a:off x="562610" y="2861945"/>
            <a:ext cx="482790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Trong phản ứng giữa Oxygen và hydrogen, nếu oxygen( hoặc hydrogen) hết thì pư sẽ dừng lại </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1"/>
          <a:stretch>
            <a:fillRect/>
          </a:stretch>
        </p:blipFill>
        <p:spPr>
          <a:xfrm>
            <a:off x="-729615" y="-2020570"/>
            <a:ext cx="7063105" cy="8047355"/>
          </a:xfrm>
          <a:prstGeom prst="rect">
            <a:avLst/>
          </a:prstGeom>
          <a:noFill/>
          <a:ln w="9525">
            <a:noFill/>
          </a:ln>
        </p:spPr>
      </p:pic>
      <p:sp>
        <p:nvSpPr>
          <p:cNvPr id="8" name="Text Box 7"/>
          <p:cNvSpPr txBox="1"/>
          <p:nvPr/>
        </p:nvSpPr>
        <p:spPr>
          <a:xfrm>
            <a:off x="448945" y="3150870"/>
            <a:ext cx="4827905" cy="199961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Nhỏ giấm ăn vào viên đá vôi. Dấu hiệu nào cho biết đã có Pư hh xảy ra</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21 224604"/>
          <p:cNvPicPr>
            <a:picLocks noChangeAspect="1"/>
          </p:cNvPicPr>
          <p:nvPr/>
        </p:nvPicPr>
        <p:blipFill>
          <a:blip r:embed="rId2"/>
          <a:stretch>
            <a:fillRect/>
          </a:stretch>
        </p:blipFill>
        <p:spPr>
          <a:xfrm>
            <a:off x="5985510" y="0"/>
            <a:ext cx="6379210" cy="4657725"/>
          </a:xfrm>
          <a:prstGeom prst="rect">
            <a:avLst/>
          </a:prstGeom>
        </p:spPr>
      </p:pic>
      <p:sp>
        <p:nvSpPr>
          <p:cNvPr id="4" name="Text Box 3"/>
          <p:cNvSpPr txBox="1"/>
          <p:nvPr/>
        </p:nvSpPr>
        <p:spPr>
          <a:xfrm>
            <a:off x="560070" y="3018790"/>
            <a:ext cx="4827905" cy="1938020"/>
          </a:xfrm>
          <a:prstGeom prst="rect">
            <a:avLst/>
          </a:prstGeom>
          <a:noFill/>
          <a:ln w="9525">
            <a:noFill/>
          </a:ln>
        </p:spPr>
        <p:txBody>
          <a:bodyPr wrap="square">
            <a:spAutoFit/>
          </a:bodyPr>
          <a:lstStyle/>
          <a:p>
            <a:pPr indent="0"/>
            <a:r>
              <a:rPr lang="en-US" sz="2400" b="1">
                <a:solidFill>
                  <a:schemeClr val="accent3">
                    <a:lumMod val="50000"/>
                  </a:schemeClr>
                </a:solidFill>
                <a:latin typeface="Arial" panose="020B0604020202020204" pitchFamily="34" charset="0"/>
                <a:cs typeface="Arial" panose="020B0604020202020204" pitchFamily="34" charset="0"/>
              </a:rPr>
              <a:t>Nhỏ giấm ăn vào viên đá vôi, thấy bề mặt đá vôi sủi các bọt khí, đây là dấu hiệu cho biết có phản ứng hoá học xảy ra, tạo khí carbon dioxide.</a:t>
            </a:r>
            <a:endParaRPr lang="en-US" sz="2400" b="1">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32" fill="hold" grpId="1" nodeType="clickEffect">
                                  <p:stCondLst>
                                    <p:cond delay="0"/>
                                  </p:stCondLst>
                                  <p:childTnLst>
                                    <p:animEffect transition="out" filter="box(out)">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2" name="文本框 52"/>
          <p:cNvSpPr txBox="1"/>
          <p:nvPr/>
        </p:nvSpPr>
        <p:spPr>
          <a:xfrm>
            <a:off x="421640" y="217170"/>
            <a:ext cx="1492250" cy="583565"/>
          </a:xfrm>
          <a:prstGeom prst="rect">
            <a:avLst/>
          </a:prstGeom>
          <a:noFill/>
        </p:spPr>
        <p:txBody>
          <a:bodyPr wrap="square" rtlCol="0">
            <a:spAutoFit/>
          </a:bodyPr>
          <a:lstStyle/>
          <a:p>
            <a:pPr algn="ctr"/>
            <a:r>
              <a:rPr lang="vi-VN" altLang="en-US" sz="3200" b="1" dirty="0">
                <a:solidFill>
                  <a:srgbClr val="F77A08"/>
                </a:solidFill>
                <a:latin typeface="Microsoft YaHei" panose="020B0503020204020204" charset="-122"/>
                <a:ea typeface="Microsoft YaHei" panose="020B0503020204020204" charset="-122"/>
              </a:rPr>
              <a:t>BÀI 2</a:t>
            </a:r>
            <a:endParaRPr lang="vi-VN" altLang="en-US" sz="32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5">
                    <a:lumMod val="50000"/>
                  </a:schemeClr>
                </a:solidFill>
                <a:latin typeface="Microsoft YaHei" panose="020B0503020204020204" charset="-122"/>
                <a:ea typeface="Microsoft YaHei" panose="020B0503020204020204" charset="-122"/>
              </a:rPr>
              <a:t>Diễn biến của phản ứng hóa học :</a:t>
            </a:r>
            <a:endParaRPr lang="en-US" altLang="zh-CN" sz="2800" b="1" dirty="0">
              <a:solidFill>
                <a:schemeClr val="accent5">
                  <a:lumMod val="50000"/>
                </a:schemeClr>
              </a:solidFill>
              <a:latin typeface="Microsoft YaHei" panose="020B0503020204020204" charset="-122"/>
              <a:ea typeface="Microsoft YaHei" panose="020B0503020204020204" charset="-122"/>
            </a:endParaRPr>
          </a:p>
        </p:txBody>
      </p:sp>
      <p:sp>
        <p:nvSpPr>
          <p:cNvPr id="7" name="圆角矩形 44"/>
          <p:cNvSpPr/>
          <p:nvPr/>
        </p:nvSpPr>
        <p:spPr>
          <a:xfrm>
            <a:off x="469900" y="2012315"/>
            <a:ext cx="1520190" cy="484505"/>
          </a:xfrm>
          <a:prstGeom prst="roundRect">
            <a:avLst>
              <a:gd name="adj" fmla="val 972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endParaRPr lang="en-US" altLang="zh-CN" sz="2400" dirty="0">
              <a:solidFill>
                <a:schemeClr val="bg1"/>
              </a:solidFill>
              <a:latin typeface="Impact" panose="020B0806030902050204" charset="0"/>
              <a:ea typeface="Microsoft YaHei" panose="020B0503020204020204" charset="-122"/>
            </a:endParaRPr>
          </a:p>
        </p:txBody>
      </p:sp>
      <p:sp>
        <p:nvSpPr>
          <p:cNvPr id="5" name="圆角矩形 44"/>
          <p:cNvSpPr/>
          <p:nvPr/>
        </p:nvSpPr>
        <p:spPr>
          <a:xfrm>
            <a:off x="455295" y="2784475"/>
            <a:ext cx="1520190" cy="484505"/>
          </a:xfrm>
          <a:prstGeom prst="roundRect">
            <a:avLst>
              <a:gd name="adj" fmla="val 972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3</a:t>
            </a:r>
            <a:endParaRPr lang="en-US" altLang="zh-CN" sz="2400" dirty="0">
              <a:solidFill>
                <a:schemeClr val="bg1"/>
              </a:solidFill>
              <a:latin typeface="Impact" panose="020B0806030902050204" charset="0"/>
              <a:ea typeface="Microsoft YaHei" panose="020B0503020204020204" charset="-122"/>
            </a:endParaRPr>
          </a:p>
        </p:txBody>
      </p:sp>
      <p:sp>
        <p:nvSpPr>
          <p:cNvPr id="8" name="圆角矩形 25"/>
          <p:cNvSpPr/>
          <p:nvPr/>
        </p:nvSpPr>
        <p:spPr>
          <a:xfrm>
            <a:off x="1858010" y="2784475"/>
            <a:ext cx="937006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75000"/>
                  </a:schemeClr>
                </a:solidFill>
                <a:latin typeface="Microsoft YaHei" panose="020B0503020204020204" charset="-122"/>
                <a:ea typeface="Microsoft YaHei" panose="020B0503020204020204" charset="-122"/>
              </a:rPr>
              <a:t>   </a:t>
            </a:r>
            <a:r>
              <a:rPr lang="vi-VN" altLang="en-US" sz="2800" b="1" dirty="0">
                <a:solidFill>
                  <a:schemeClr val="accent6">
                    <a:lumMod val="75000"/>
                  </a:schemeClr>
                </a:solidFill>
                <a:latin typeface="Microsoft YaHei" panose="020B0503020204020204" charset="-122"/>
                <a:ea typeface="Microsoft YaHei" panose="020B0503020204020204" charset="-122"/>
              </a:rPr>
              <a:t>Dấu hiệu có phản ứng hóa học xảy ra</a:t>
            </a:r>
            <a:r>
              <a:rPr lang="en-US" altLang="zh-CN" sz="2800" b="1" dirty="0">
                <a:solidFill>
                  <a:schemeClr val="accent6">
                    <a:lumMod val="75000"/>
                  </a:schemeClr>
                </a:solidFill>
                <a:latin typeface="Microsoft YaHei" panose="020B0503020204020204" charset="-122"/>
                <a:ea typeface="Microsoft YaHei" panose="020B0503020204020204" charset="-122"/>
              </a:rPr>
              <a:t>:</a:t>
            </a:r>
            <a:endParaRPr lang="en-US" altLang="zh-CN" sz="2800" b="1" dirty="0">
              <a:solidFill>
                <a:schemeClr val="accent6">
                  <a:lumMod val="75000"/>
                </a:schemeClr>
              </a:solidFill>
              <a:latin typeface="Microsoft YaHei" panose="020B0503020204020204" charset="-122"/>
              <a:ea typeface="Microsoft YaHei" panose="020B0503020204020204" charset="-122"/>
            </a:endParaRPr>
          </a:p>
        </p:txBody>
      </p:sp>
      <p:sp>
        <p:nvSpPr>
          <p:cNvPr id="9" name="圆角矩形 44"/>
          <p:cNvSpPr/>
          <p:nvPr/>
        </p:nvSpPr>
        <p:spPr>
          <a:xfrm>
            <a:off x="502920" y="3657600"/>
            <a:ext cx="1520190" cy="484505"/>
          </a:xfrm>
          <a:prstGeom prst="roundRect">
            <a:avLst>
              <a:gd name="adj" fmla="val 9725"/>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p>
            <a:pPr algn="ctr"/>
            <a:r>
              <a:rPr lang="vi-VN" altLang="en-US" sz="2400" dirty="0">
                <a:solidFill>
                  <a:schemeClr val="bg1"/>
                </a:solidFill>
                <a:latin typeface="Impact" panose="020B0806030902050204" charset="0"/>
                <a:ea typeface="Microsoft YaHei" panose="020B0503020204020204" charset="-122"/>
              </a:rPr>
              <a:t>4</a:t>
            </a:r>
            <a:endParaRPr lang="vi-VN" altLang="en-US" sz="2400" dirty="0">
              <a:solidFill>
                <a:schemeClr val="bg1"/>
              </a:solidFill>
              <a:latin typeface="Impact" panose="020B0806030902050204" charset="0"/>
              <a:ea typeface="Microsoft YaHei" panose="020B0503020204020204" charset="-122"/>
            </a:endParaRPr>
          </a:p>
        </p:txBody>
      </p:sp>
      <p:sp>
        <p:nvSpPr>
          <p:cNvPr id="11" name="圆角矩形 25"/>
          <p:cNvSpPr/>
          <p:nvPr/>
        </p:nvSpPr>
        <p:spPr>
          <a:xfrm>
            <a:off x="1905635" y="3657600"/>
            <a:ext cx="937006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sz="2400" b="1" dirty="0">
                <a:solidFill>
                  <a:srgbClr val="FF0000"/>
                </a:solidFill>
                <a:latin typeface="Microsoft YaHei" panose="020B0503020204020204" charset="-122"/>
                <a:ea typeface="Microsoft YaHei" panose="020B0503020204020204" charset="-122"/>
              </a:rPr>
              <a:t>   </a:t>
            </a:r>
            <a:r>
              <a:rPr lang="vi-VN" altLang="en-US" sz="2800" b="1" dirty="0">
                <a:solidFill>
                  <a:srgbClr val="FF0000"/>
                </a:solidFill>
                <a:latin typeface="Microsoft YaHei" panose="020B0503020204020204" charset="-122"/>
                <a:ea typeface="Microsoft YaHei" panose="020B0503020204020204" charset="-122"/>
              </a:rPr>
              <a:t>Phản ứng tỏa nhiệt và phản ứng thu nhiệt</a:t>
            </a:r>
            <a:r>
              <a:rPr lang="en-US" altLang="zh-CN" sz="2800" b="1" dirty="0">
                <a:solidFill>
                  <a:srgbClr val="FF0000"/>
                </a:solidFill>
                <a:latin typeface="Microsoft YaHei" panose="020B0503020204020204" charset="-122"/>
                <a:ea typeface="Microsoft YaHei" panose="020B0503020204020204" charset="-122"/>
              </a:rPr>
              <a:t>:</a:t>
            </a:r>
            <a:endParaRPr lang="en-US" altLang="zh-CN" sz="2800" b="1" dirty="0">
              <a:solidFill>
                <a:srgbClr val="FF0000"/>
              </a:solidFill>
              <a:latin typeface="Microsoft YaHei" panose="020B0503020204020204" charset="-122"/>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1"/>
                                        </p:tgtEl>
                                        <p:attrNameLst>
                                          <p:attrName>style.visibility</p:attrName>
                                        </p:attrNameLst>
                                      </p:cBhvr>
                                      <p:to>
                                        <p:strVal val="visible"/>
                                      </p:to>
                                    </p:set>
                                    <p:anim calcmode="discrete" valueType="clr">
                                      <p:cBhvr override="childStyle">
                                        <p:cTn id="2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gtEl>
                                        <p:attrNameLst>
                                          <p:attrName>fillcolor</p:attrName>
                                        </p:attrNameLst>
                                      </p:cBhvr>
                                      <p:tavLst>
                                        <p:tav tm="0">
                                          <p:val>
                                            <p:clrVal>
                                              <a:schemeClr val="accent2"/>
                                            </p:clrVal>
                                          </p:val>
                                        </p:tav>
                                        <p:tav tm="50000">
                                          <p:val>
                                            <p:clrVal>
                                              <a:schemeClr val="hlink"/>
                                            </p:clrVal>
                                          </p:val>
                                        </p:tav>
                                      </p:tavLst>
                                    </p:anim>
                                    <p:set>
                                      <p:cBhvr>
                                        <p:cTn id="2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bldP spid="8" grpId="1" animBg="1"/>
      <p:bldP spid="9" grpId="0" bldLvl="0"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980"/>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830320" y="462915"/>
            <a:ext cx="8719185" cy="1496060"/>
            <a:chOff x="1199390" y="-250762"/>
            <a:chExt cx="8545740" cy="1952201"/>
          </a:xfrm>
        </p:grpSpPr>
        <p:sp>
          <p:nvSpPr>
            <p:cNvPr id="32" name="五边形 31"/>
            <p:cNvSpPr/>
            <p:nvPr/>
          </p:nvSpPr>
          <p:spPr>
            <a:xfrm>
              <a:off x="1199390" y="12637"/>
              <a:ext cx="2355200" cy="1688802"/>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36" y="12637"/>
              <a:ext cx="6310474" cy="1688802"/>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54142" y="-250762"/>
              <a:ext cx="6190988" cy="1805537"/>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gì?</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3830955" y="2736850"/>
            <a:ext cx="8367395" cy="1383665"/>
            <a:chOff x="1218940" y="2819885"/>
            <a:chExt cx="6765587" cy="864304"/>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4369" y="2819885"/>
              <a:ext cx="4600158" cy="864304"/>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gì?</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2" name="Text Box 1"/>
          <p:cNvSpPr txBox="1"/>
          <p:nvPr/>
        </p:nvSpPr>
        <p:spPr>
          <a:xfrm>
            <a:off x="506730" y="1958340"/>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cá nhân, nghiên cứu thông tin SGK, trả lời câu hỏi:</a:t>
            </a:r>
            <a:endParaRPr lang="en-US" sz="2800" b="1">
              <a:solidFill>
                <a:schemeClr val="accent2">
                  <a:lumMod val="75000"/>
                </a:schemeClr>
              </a:solidFill>
              <a:latin typeface="Arial" panose="020B0604020202020204" pitchFamily="34" charset="0"/>
              <a:cs typeface="Arial" panose="020B0604020202020204" pitchFamily="34" charset="0"/>
            </a:endParaRPr>
          </a:p>
        </p:txBody>
      </p:sp>
      <p:grpSp>
        <p:nvGrpSpPr>
          <p:cNvPr id="5" name="组合 40"/>
          <p:cNvGrpSpPr/>
          <p:nvPr/>
        </p:nvGrpSpPr>
        <p:grpSpPr>
          <a:xfrm>
            <a:off x="3945255" y="4980940"/>
            <a:ext cx="8255000" cy="1395095"/>
            <a:chOff x="1218940" y="2831937"/>
            <a:chExt cx="6765587" cy="822504"/>
          </a:xfrm>
        </p:grpSpPr>
        <p:sp>
          <p:nvSpPr>
            <p:cNvPr id="6" name="五边形 41"/>
            <p:cNvSpPr/>
            <p:nvPr/>
          </p:nvSpPr>
          <p:spPr>
            <a:xfrm>
              <a:off x="1218940" y="2850031"/>
              <a:ext cx="2061635" cy="804410"/>
            </a:xfrm>
            <a:prstGeom prst="homePlate">
              <a:avLst>
                <a:gd name="adj" fmla="val 305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7"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8" name="文本框 18"/>
            <p:cNvSpPr txBox="1"/>
            <p:nvPr/>
          </p:nvSpPr>
          <p:spPr>
            <a:xfrm>
              <a:off x="3384369" y="2831937"/>
              <a:ext cx="4600158" cy="8157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Thế nào là phản ứng tỏa nhiệt, phản ứng thu nhiệt?</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4573905" y="990600"/>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4600575" y="3121025"/>
            <a:ext cx="628650" cy="521970"/>
          </a:xfrm>
          <a:prstGeom prst="rect">
            <a:avLst/>
          </a:prstGeom>
          <a:noFill/>
        </p:spPr>
        <p:txBody>
          <a:bodyPr wrap="square" rtlCol="0">
            <a:spAutoFit/>
          </a:bodyPr>
          <a:lstStyle/>
          <a:p>
            <a:r>
              <a:rPr lang="en-US" sz="2800" b="1"/>
              <a:t>2</a:t>
            </a:r>
            <a:endParaRPr lang="en-US" sz="2800" b="1"/>
          </a:p>
        </p:txBody>
      </p:sp>
      <p:sp>
        <p:nvSpPr>
          <p:cNvPr id="11" name="Text Box 10"/>
          <p:cNvSpPr txBox="1"/>
          <p:nvPr/>
        </p:nvSpPr>
        <p:spPr>
          <a:xfrm>
            <a:off x="4573905" y="5345430"/>
            <a:ext cx="628650" cy="521970"/>
          </a:xfrm>
          <a:prstGeom prst="rect">
            <a:avLst/>
          </a:prstGeom>
          <a:noFill/>
        </p:spPr>
        <p:txBody>
          <a:bodyPr wrap="square" rtlCol="0">
            <a:spAutoFit/>
          </a:bodyPr>
          <a:lstStyle/>
          <a:p>
            <a:r>
              <a:rPr lang="en-US" sz="2800" b="1"/>
              <a:t>3</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ppt_x"/>
                                          </p:val>
                                        </p:tav>
                                        <p:tav tm="100000">
                                          <p:val>
                                            <p:strVal val="#ppt_x"/>
                                          </p:val>
                                        </p:tav>
                                      </p:tavLst>
                                    </p:anim>
                                    <p:anim calcmode="lin" valueType="num">
                                      <p:cBhvr additive="base">
                                        <p:cTn id="1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980"/>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830320" y="462915"/>
            <a:ext cx="8719185" cy="1496060"/>
            <a:chOff x="1199390" y="-250762"/>
            <a:chExt cx="8545740" cy="1952201"/>
          </a:xfrm>
        </p:grpSpPr>
        <p:sp>
          <p:nvSpPr>
            <p:cNvPr id="32" name="五边形 31"/>
            <p:cNvSpPr/>
            <p:nvPr/>
          </p:nvSpPr>
          <p:spPr>
            <a:xfrm>
              <a:off x="1199390" y="12637"/>
              <a:ext cx="2355200" cy="1688802"/>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36" y="12637"/>
              <a:ext cx="6310474" cy="1688802"/>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54142" y="-250762"/>
              <a:ext cx="6190988" cy="1805537"/>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gì?</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3830955" y="2736850"/>
            <a:ext cx="8367395" cy="1383665"/>
            <a:chOff x="1218940" y="2819885"/>
            <a:chExt cx="6765587" cy="864304"/>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4369" y="2819885"/>
              <a:ext cx="4600158" cy="864304"/>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gì?</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2" name="Text Box 1"/>
          <p:cNvSpPr txBox="1"/>
          <p:nvPr/>
        </p:nvSpPr>
        <p:spPr>
          <a:xfrm>
            <a:off x="506730" y="1958975"/>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cá nhân, nghiên cứu thông tin SGK, trả lời câu hỏi:</a:t>
            </a:r>
            <a:endParaRPr lang="en-US" sz="2800" b="1">
              <a:solidFill>
                <a:schemeClr val="accent2">
                  <a:lumMod val="75000"/>
                </a:schemeClr>
              </a:solidFill>
              <a:latin typeface="Arial" panose="020B0604020202020204" pitchFamily="34" charset="0"/>
              <a:cs typeface="Arial" panose="020B0604020202020204" pitchFamily="34" charset="0"/>
            </a:endParaRPr>
          </a:p>
        </p:txBody>
      </p:sp>
      <p:grpSp>
        <p:nvGrpSpPr>
          <p:cNvPr id="5" name="组合 40"/>
          <p:cNvGrpSpPr/>
          <p:nvPr/>
        </p:nvGrpSpPr>
        <p:grpSpPr>
          <a:xfrm>
            <a:off x="3945255" y="4537075"/>
            <a:ext cx="8340091" cy="1838960"/>
            <a:chOff x="1218940" y="2570248"/>
            <a:chExt cx="6835325" cy="1084193"/>
          </a:xfrm>
        </p:grpSpPr>
        <p:sp>
          <p:nvSpPr>
            <p:cNvPr id="6" name="五边形 41"/>
            <p:cNvSpPr/>
            <p:nvPr/>
          </p:nvSpPr>
          <p:spPr>
            <a:xfrm>
              <a:off x="1218940" y="2570248"/>
              <a:ext cx="2061422" cy="1084193"/>
            </a:xfrm>
            <a:prstGeom prst="homePlate">
              <a:avLst>
                <a:gd name="adj" fmla="val 305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7" name="任意多边形 42"/>
            <p:cNvSpPr/>
            <p:nvPr/>
          </p:nvSpPr>
          <p:spPr>
            <a:xfrm>
              <a:off x="3165868" y="2570622"/>
              <a:ext cx="4834272" cy="108344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8" name="文本框 18"/>
            <p:cNvSpPr txBox="1"/>
            <p:nvPr/>
          </p:nvSpPr>
          <p:spPr>
            <a:xfrm>
              <a:off x="3454107" y="2730481"/>
              <a:ext cx="4600158" cy="8157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Thế nào là phản ứng tỏa nhiệt, phản ứng thu nhiệt?</a:t>
              </a:r>
              <a:endParaRPr lang="zh-CN" altLang="en-US" sz="28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4573905" y="990600"/>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4600575" y="3121025"/>
            <a:ext cx="628650" cy="521970"/>
          </a:xfrm>
          <a:prstGeom prst="rect">
            <a:avLst/>
          </a:prstGeom>
          <a:noFill/>
        </p:spPr>
        <p:txBody>
          <a:bodyPr wrap="square" rtlCol="0">
            <a:spAutoFit/>
          </a:bodyPr>
          <a:lstStyle/>
          <a:p>
            <a:r>
              <a:rPr lang="en-US" sz="2800" b="1"/>
              <a:t>2</a:t>
            </a:r>
            <a:endParaRPr lang="en-US" sz="2800" b="1"/>
          </a:p>
        </p:txBody>
      </p:sp>
      <p:sp>
        <p:nvSpPr>
          <p:cNvPr id="11" name="Text Box 10"/>
          <p:cNvSpPr txBox="1"/>
          <p:nvPr/>
        </p:nvSpPr>
        <p:spPr>
          <a:xfrm>
            <a:off x="4573905" y="5345430"/>
            <a:ext cx="628650" cy="521970"/>
          </a:xfrm>
          <a:prstGeom prst="rect">
            <a:avLst/>
          </a:prstGeom>
          <a:noFill/>
        </p:spPr>
        <p:txBody>
          <a:bodyPr wrap="square" rtlCol="0">
            <a:spAutoFit/>
          </a:bodyPr>
          <a:lstStyle/>
          <a:p>
            <a:r>
              <a:rPr lang="en-US" sz="2800" b="1"/>
              <a:t>3</a:t>
            </a:r>
            <a:endParaRPr lang="en-US" sz="2800" b="1"/>
          </a:p>
        </p:txBody>
      </p:sp>
      <p:sp>
        <p:nvSpPr>
          <p:cNvPr id="12" name="任意多边形 32"/>
          <p:cNvSpPr/>
          <p:nvPr/>
        </p:nvSpPr>
        <p:spPr>
          <a:xfrm>
            <a:off x="5989154" y="664770"/>
            <a:ext cx="6438552" cy="129420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 name="文本框 15"/>
          <p:cNvSpPr txBox="1"/>
          <p:nvPr/>
        </p:nvSpPr>
        <p:spPr>
          <a:xfrm>
            <a:off x="6320494" y="664845"/>
            <a:ext cx="6316641" cy="1383665"/>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a:t>
            </a:r>
            <a:r>
              <a:rPr lang="en-US" altLang="zh-CN" sz="2800" dirty="0">
                <a:solidFill>
                  <a:schemeClr val="tx1">
                    <a:lumMod val="65000"/>
                    <a:lumOff val="35000"/>
                  </a:schemeClr>
                </a:solidFill>
                <a:latin typeface="Microsoft YaHei" panose="020B0503020204020204" charset="-122"/>
                <a:ea typeface="Microsoft YaHei" panose="020B0503020204020204" charset="-122"/>
              </a:rPr>
              <a:t>tỏa nhiệt</a:t>
            </a:r>
            <a:endParaRPr lang="en-US" altLang="zh-CN" sz="2800" dirty="0">
              <a:solidFill>
                <a:schemeClr val="tx1">
                  <a:lumMod val="65000"/>
                  <a:lumOff val="35000"/>
                </a:schemeClr>
              </a:solidFill>
              <a:latin typeface="Microsoft YaHei" panose="020B0503020204020204" charset="-122"/>
              <a:ea typeface="Microsoft YaHei" panose="020B0503020204020204" charset="-122"/>
            </a:endParaRPr>
          </a:p>
        </p:txBody>
      </p:sp>
      <p:sp>
        <p:nvSpPr>
          <p:cNvPr id="14" name="任意多边形 42"/>
          <p:cNvSpPr/>
          <p:nvPr/>
        </p:nvSpPr>
        <p:spPr>
          <a:xfrm>
            <a:off x="6218646" y="2790826"/>
            <a:ext cx="5979050" cy="128778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5" name="文本框 18"/>
          <p:cNvSpPr txBox="1"/>
          <p:nvPr/>
        </p:nvSpPr>
        <p:spPr>
          <a:xfrm>
            <a:off x="6505257" y="2778125"/>
            <a:ext cx="5689283" cy="13836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a:t>
            </a:r>
            <a:r>
              <a:rPr lang="en-US" altLang="zh-CN" sz="2800" dirty="0">
                <a:solidFill>
                  <a:schemeClr val="tx1">
                    <a:lumMod val="65000"/>
                    <a:lumOff val="35000"/>
                  </a:schemeClr>
                </a:solidFill>
                <a:latin typeface="Microsoft YaHei" panose="020B0503020204020204" charset="-122"/>
                <a:ea typeface="Microsoft YaHei" panose="020B0503020204020204" charset="-122"/>
              </a:rPr>
              <a:t>thu nhiệt</a:t>
            </a:r>
            <a:endParaRPr lang="en-US" altLang="zh-CN" sz="2800" dirty="0">
              <a:solidFill>
                <a:schemeClr val="tx1">
                  <a:lumMod val="65000"/>
                  <a:lumOff val="35000"/>
                </a:schemeClr>
              </a:solidFill>
              <a:latin typeface="Microsoft YaHei" panose="020B0503020204020204" charset="-122"/>
              <a:ea typeface="Microsoft YaHei" panose="020B0503020204020204" charset="-122"/>
            </a:endParaRPr>
          </a:p>
        </p:txBody>
      </p:sp>
      <p:sp>
        <p:nvSpPr>
          <p:cNvPr id="16" name="任意多边形 42"/>
          <p:cNvSpPr/>
          <p:nvPr/>
        </p:nvSpPr>
        <p:spPr>
          <a:xfrm>
            <a:off x="6320790" y="4524375"/>
            <a:ext cx="5898515" cy="185102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7" name="文本框 18"/>
          <p:cNvSpPr txBox="1"/>
          <p:nvPr/>
        </p:nvSpPr>
        <p:spPr>
          <a:xfrm>
            <a:off x="6564630" y="4340860"/>
            <a:ext cx="5918200" cy="212280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 </a:t>
            </a:r>
            <a:r>
              <a:rPr lang="zh-CN" altLang="en-US" sz="2000" dirty="0">
                <a:solidFill>
                  <a:schemeClr val="tx1">
                    <a:lumMod val="65000"/>
                    <a:lumOff val="35000"/>
                  </a:schemeClr>
                </a:solidFill>
                <a:latin typeface="Microsoft YaHei" panose="020B0503020204020204" charset="-122"/>
                <a:ea typeface="Microsoft YaHei" panose="020B0503020204020204" charset="-122"/>
              </a:rPr>
              <a:t>PƯ tỏa nhiệt là giải phóng năng lượng (dạng nhiệt) ra môi trường xung quanh.</a:t>
            </a:r>
            <a:endParaRPr lang="zh-CN" altLang="en-US" sz="2000" dirty="0">
              <a:solidFill>
                <a:schemeClr val="tx1">
                  <a:lumMod val="65000"/>
                  <a:lumOff val="35000"/>
                </a:schemeClr>
              </a:solidFill>
              <a:latin typeface="Microsoft YaHei" panose="020B0503020204020204" charset="-122"/>
              <a:ea typeface="Microsoft YaHei" panose="020B0503020204020204" charset="-122"/>
            </a:endParaRPr>
          </a:p>
          <a:p>
            <a:pPr>
              <a:lnSpc>
                <a:spcPct val="150000"/>
              </a:lnSpc>
            </a:pPr>
            <a:r>
              <a:rPr lang="zh-CN" altLang="en-US" sz="2000" dirty="0">
                <a:solidFill>
                  <a:schemeClr val="tx1">
                    <a:lumMod val="65000"/>
                    <a:lumOff val="35000"/>
                  </a:schemeClr>
                </a:solidFill>
                <a:latin typeface="Microsoft YaHei" panose="020B0503020204020204" charset="-122"/>
                <a:ea typeface="Microsoft YaHei" panose="020B0503020204020204" charset="-122"/>
              </a:rPr>
              <a:t>PƯ thu nhiệt là PƯ nhận năng lượng (dạng nhiệt) trong suốt quá trình PƯ xảy ra.</a:t>
            </a:r>
            <a:endParaRPr lang="zh-CN" altLang="en-US" sz="2000" dirty="0">
              <a:solidFill>
                <a:schemeClr val="tx1">
                  <a:lumMod val="65000"/>
                  <a:lumOff val="35000"/>
                </a:schemeClr>
              </a:solidFill>
              <a:latin typeface="Microsoft YaHei" panose="020B0503020204020204" charset="-122"/>
              <a:ea typeface="Microsoft YaHei"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41"/>
                                        </p:tgtEl>
                                      </p:cBhvr>
                                    </p:animEffect>
                                    <p:set>
                                      <p:cBhvr>
                                        <p:cTn id="23" dur="1" fill="hold">
                                          <p:stCondLst>
                                            <p:cond delay="1999"/>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2" grpId="0" bldLvl="0" animBg="1"/>
      <p:bldP spid="13" grpId="0"/>
      <p:bldP spid="14" grpId="0" bldLvl="0" animBg="1"/>
      <p:bldP spid="15" grpId="0"/>
      <p:bldP spid="16" grpId="0" bldLvl="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1610" y="-53975"/>
            <a:ext cx="167640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758973" y="2087638"/>
              <a:ext cx="1514419" cy="12547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pPr algn="ctr"/>
              <a:r>
                <a:rPr lang="vi-VN" altLang="en-US" sz="36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BÀI 2:</a:t>
              </a:r>
              <a:endParaRPr lang="vi-VN" altLang="en-US" sz="36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1013460"/>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pic>
        <p:nvPicPr>
          <p:cNvPr id="3080" name="Picture 8" descr="8"/>
          <p:cNvPicPr>
            <a:picLocks noChangeAspect="1"/>
          </p:cNvPicPr>
          <p:nvPr/>
        </p:nvPicPr>
        <p:blipFill>
          <a:blip r:embed="rId3"/>
          <a:stretch>
            <a:fillRect/>
          </a:stretch>
        </p:blipFill>
        <p:spPr>
          <a:xfrm>
            <a:off x="469900" y="1649095"/>
            <a:ext cx="11887200" cy="1369695"/>
          </a:xfrm>
          <a:prstGeom prst="rect">
            <a:avLst/>
          </a:prstGeom>
          <a:noFill/>
          <a:ln w="9525">
            <a:noFill/>
          </a:ln>
        </p:spPr>
      </p:pic>
      <p:sp>
        <p:nvSpPr>
          <p:cNvPr id="107" name="Text Box 106"/>
          <p:cNvSpPr txBox="1"/>
          <p:nvPr/>
        </p:nvSpPr>
        <p:spPr>
          <a:xfrm>
            <a:off x="864870" y="1819910"/>
            <a:ext cx="1093978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Phản ứng hoá học là quá trình biến đổi từ chất này thành chất khác</a:t>
            </a:r>
            <a:r>
              <a:rPr lang="en-US" sz="1400" b="0" i="1">
                <a:latin typeface="Times New Roman" panose="02020603050405020304" pitchFamily="18" charset="0"/>
              </a:rPr>
              <a:t>.</a:t>
            </a:r>
            <a:endParaRPr lang="en-US"/>
          </a:p>
        </p:txBody>
      </p:sp>
      <p:sp>
        <p:nvSpPr>
          <p:cNvPr id="18" name="Rounded Rectangle 17"/>
          <p:cNvSpPr/>
          <p:nvPr/>
        </p:nvSpPr>
        <p:spPr>
          <a:xfrm>
            <a:off x="181610" y="3342640"/>
            <a:ext cx="12011025" cy="2080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sz="2800">
                <a:solidFill>
                  <a:schemeClr val="accent6">
                    <a:lumMod val="50000"/>
                  </a:schemeClr>
                </a:solidFill>
                <a:sym typeface="+mn-ea"/>
              </a:rPr>
              <a:t>+ Chất ban đầu bị biến đổi trong phản ứng gọi là gì?</a:t>
            </a:r>
            <a:endParaRPr lang="en-US" sz="2800">
              <a:solidFill>
                <a:schemeClr val="accent6">
                  <a:lumMod val="50000"/>
                </a:schemeClr>
              </a:solidFill>
            </a:endParaRPr>
          </a:p>
          <a:p>
            <a:pPr algn="l"/>
            <a:r>
              <a:rPr lang="en-US" sz="2800">
                <a:solidFill>
                  <a:schemeClr val="accent6">
                    <a:lumMod val="50000"/>
                  </a:schemeClr>
                </a:solidFill>
                <a:sym typeface="+mn-ea"/>
              </a:rPr>
              <a:t>+ Chất mới sinh ra gọi là gì?</a:t>
            </a:r>
            <a:endParaRPr lang="en-US" sz="2800">
              <a:solidFill>
                <a:schemeClr val="accent6">
                  <a:lumMod val="50000"/>
                </a:schemeClr>
              </a:solidFill>
            </a:endParaRPr>
          </a:p>
          <a:p>
            <a:pPr algn="l"/>
            <a:r>
              <a:rPr lang="en-US" sz="2800">
                <a:solidFill>
                  <a:schemeClr val="accent6">
                    <a:lumMod val="50000"/>
                  </a:schemeClr>
                </a:solidFill>
              </a:rPr>
              <a:t>+ Trong quá trình phản ứng, lượng chất nào tăng dần, lượng chất nào giảm dần?</a:t>
            </a:r>
            <a:endParaRPr lang="en-US" sz="2800">
              <a:solidFill>
                <a:schemeClr val="accent6">
                  <a:lumMod val="50000"/>
                </a:schemeClr>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ox(in)">
                                      <p:cBhvr>
                                        <p:cTn id="23" dur="2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 calcmode="lin" valueType="num">
                                      <p:cBhvr additive="base">
                                        <p:cTn id="33" dur="500" fill="hold"/>
                                        <p:tgtEl>
                                          <p:spTgt spid="3080"/>
                                        </p:tgtEl>
                                        <p:attrNameLst>
                                          <p:attrName>ppt_x</p:attrName>
                                        </p:attrNameLst>
                                      </p:cBhvr>
                                      <p:tavLst>
                                        <p:tav tm="0">
                                          <p:val>
                                            <p:strVal val="#ppt_x"/>
                                          </p:val>
                                        </p:tav>
                                        <p:tav tm="100000">
                                          <p:val>
                                            <p:strVal val="#ppt_x"/>
                                          </p:val>
                                        </p:tav>
                                      </p:tavLst>
                                    </p:anim>
                                    <p:anim calcmode="lin" valueType="num">
                                      <p:cBhvr additive="base">
                                        <p:cTn id="3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additive="base">
                                        <p:cTn id="39" dur="500" fill="hold"/>
                                        <p:tgtEl>
                                          <p:spTgt spid="107"/>
                                        </p:tgtEl>
                                        <p:attrNameLst>
                                          <p:attrName>ppt_x</p:attrName>
                                        </p:attrNameLst>
                                      </p:cBhvr>
                                      <p:tavLst>
                                        <p:tav tm="0">
                                          <p:val>
                                            <p:strVal val="#ppt_x"/>
                                          </p:val>
                                        </p:tav>
                                        <p:tav tm="100000">
                                          <p:val>
                                            <p:strVal val="#ppt_x"/>
                                          </p:val>
                                        </p:tav>
                                      </p:tavLst>
                                    </p:anim>
                                    <p:anim calcmode="lin" valueType="num">
                                      <p:cBhvr additive="base">
                                        <p:cTn id="40"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2"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P spid="45" grpId="0" animBg="1"/>
      <p:bldP spid="107" grpId="0"/>
      <p:bldP spid="18" grpId="1" animBg="1"/>
      <p:bldP spid="18" grpId="2"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3091815"/>
            <a:chOff x="1199390" y="-92398"/>
            <a:chExt cx="8406630" cy="2179525"/>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79525"/>
            </a:xfrm>
            <a:prstGeom prst="rect">
              <a:avLst/>
            </a:prstGeom>
            <a:noFill/>
          </p:spPr>
          <p:txBody>
            <a:bodyPr wrap="square" rtlCol="0">
              <a:spAutoFit/>
            </a:bodyPr>
            <a:lstStyle/>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Thức ăn được tiêu hóa chuyển thành các chất dinh dưỡng. P</a:t>
              </a:r>
              <a:r>
                <a:rPr lang="en-US" altLang="zh-CN" sz="2600" dirty="0">
                  <a:solidFill>
                    <a:schemeClr val="tx1">
                      <a:lumMod val="65000"/>
                      <a:lumOff val="35000"/>
                    </a:schemeClr>
                  </a:solidFill>
                  <a:latin typeface="Microsoft YaHei" panose="020B0503020204020204" charset="-122"/>
                  <a:ea typeface="Microsoft YaHei" panose="020B0503020204020204" charset="-122"/>
                </a:rPr>
                <a:t>hản ứng hóa học</a:t>
              </a:r>
              <a:r>
                <a:rPr lang="zh-CN" altLang="en-US" sz="2600" dirty="0">
                  <a:solidFill>
                    <a:schemeClr val="tx1">
                      <a:lumMod val="65000"/>
                      <a:lumOff val="35000"/>
                    </a:schemeClr>
                  </a:solidFill>
                  <a:latin typeface="Microsoft YaHei" panose="020B0503020204020204" charset="-122"/>
                  <a:ea typeface="Microsoft YaHei" panose="020B0503020204020204" charset="-122"/>
                </a:rPr>
                <a:t> giữa chất dinh dưỡng với oxygen cung cấp năng lượng cho cơ thể hoạt động là pư tỏa nhiệt hay thu nhiệt?</a:t>
              </a:r>
              <a:endParaRPr lang="zh-CN" altLang="en-US" sz="2600" dirty="0">
                <a:solidFill>
                  <a:schemeClr val="tx1">
                    <a:lumMod val="65000"/>
                    <a:lumOff val="35000"/>
                  </a:schemeClr>
                </a:solidFill>
                <a:latin typeface="Microsoft YaHei" panose="020B0503020204020204" charset="-122"/>
                <a:ea typeface="Microsoft YaHei" panose="020B0503020204020204" charset="-122"/>
              </a:endParaRPr>
            </a:p>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 </a:t>
              </a:r>
              <a:r>
                <a:rPr lang="en-US" altLang="zh-CN" sz="2600" dirty="0">
                  <a:solidFill>
                    <a:schemeClr val="tx1">
                      <a:lumMod val="65000"/>
                      <a:lumOff val="35000"/>
                    </a:schemeClr>
                  </a:solidFill>
                  <a:latin typeface="Microsoft YaHei" panose="020B0503020204020204" charset="-122"/>
                  <a:ea typeface="Microsoft YaHei" panose="020B0503020204020204" charset="-122"/>
                </a:rPr>
                <a:t>L</a:t>
              </a:r>
              <a:r>
                <a:rPr lang="zh-CN" altLang="en-US" sz="2600" dirty="0">
                  <a:solidFill>
                    <a:schemeClr val="tx1">
                      <a:lumMod val="65000"/>
                      <a:lumOff val="35000"/>
                    </a:schemeClr>
                  </a:solidFill>
                  <a:latin typeface="Microsoft YaHei" panose="020B0503020204020204" charset="-122"/>
                  <a:ea typeface="Microsoft YaHei" panose="020B0503020204020204" charset="-122"/>
                </a:rPr>
                <a:t>ấy thêm ví dụ về loại </a:t>
              </a:r>
              <a:r>
                <a:rPr lang="en-US" altLang="zh-CN" sz="2600" dirty="0">
                  <a:solidFill>
                    <a:schemeClr val="tx1">
                      <a:lumMod val="65000"/>
                      <a:lumOff val="35000"/>
                    </a:schemeClr>
                  </a:solidFill>
                  <a:latin typeface="Microsoft YaHei" panose="020B0503020204020204" charset="-122"/>
                  <a:ea typeface="Microsoft YaHei" panose="020B0503020204020204" charset="-122"/>
                </a:rPr>
                <a:t>phản ứng</a:t>
              </a:r>
              <a:r>
                <a:rPr lang="zh-CN" altLang="en-US" sz="2600" dirty="0">
                  <a:solidFill>
                    <a:schemeClr val="tx1">
                      <a:lumMod val="65000"/>
                      <a:lumOff val="35000"/>
                    </a:schemeClr>
                  </a:solidFill>
                  <a:latin typeface="Microsoft YaHei" panose="020B0503020204020204" charset="-122"/>
                  <a:ea typeface="Microsoft YaHei" panose="020B0503020204020204" charset="-122"/>
                </a:rPr>
                <a:t> này</a:t>
              </a:r>
              <a:endParaRPr lang="zh-CN" altLang="en-US" sz="26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2273300" y="3524885"/>
            <a:ext cx="9896476" cy="3147060"/>
            <a:chOff x="1218940" y="2850031"/>
            <a:chExt cx="6765809" cy="903389"/>
          </a:xfrm>
        </p:grpSpPr>
        <p:sp>
          <p:nvSpPr>
            <p:cNvPr id="42" name="五边形 41"/>
            <p:cNvSpPr/>
            <p:nvPr/>
          </p:nvSpPr>
          <p:spPr>
            <a:xfrm>
              <a:off x="1218940" y="2850031"/>
              <a:ext cx="1312788" cy="903389"/>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490487" y="2850031"/>
              <a:ext cx="5494262" cy="9033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702773" y="2924037"/>
              <a:ext cx="5281541" cy="715274"/>
            </a:xfrm>
            <a:prstGeom prst="rect">
              <a:avLst/>
            </a:prstGeom>
            <a:noFill/>
          </p:spPr>
          <p:txBody>
            <a:bodyPr wrap="square" rtlCol="0">
              <a:spAutoFit/>
            </a:bodyPr>
            <a:lstStyle/>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Q</a:t>
              </a:r>
              <a:r>
                <a:rPr lang="en-US" altLang="zh-CN" sz="2600" dirty="0">
                  <a:solidFill>
                    <a:schemeClr val="tx1">
                      <a:lumMod val="65000"/>
                      <a:lumOff val="35000"/>
                    </a:schemeClr>
                  </a:solidFill>
                  <a:latin typeface="Microsoft YaHei" panose="020B0503020204020204" charset="-122"/>
                  <a:ea typeface="Microsoft YaHei" panose="020B0503020204020204" charset="-122"/>
                </a:rPr>
                <a:t>úa</a:t>
              </a:r>
              <a:r>
                <a:rPr lang="zh-CN" altLang="en-US" sz="2600" dirty="0">
                  <a:solidFill>
                    <a:schemeClr val="tx1">
                      <a:lumMod val="65000"/>
                      <a:lumOff val="35000"/>
                    </a:schemeClr>
                  </a:solidFill>
                  <a:latin typeface="Microsoft YaHei" panose="020B0503020204020204" charset="-122"/>
                  <a:ea typeface="Microsoft YaHei" panose="020B0503020204020204" charset="-122"/>
                </a:rPr>
                <a:t> trình nung đá vôi (thành phần chính là CaCO</a:t>
              </a:r>
              <a:r>
                <a:rPr lang="zh-CN" altLang="en-US" sz="2600" baseline="-25000" dirty="0">
                  <a:solidFill>
                    <a:schemeClr val="tx1">
                      <a:lumMod val="65000"/>
                      <a:lumOff val="35000"/>
                    </a:schemeClr>
                  </a:solidFill>
                  <a:latin typeface="Microsoft YaHei" panose="020B0503020204020204" charset="-122"/>
                  <a:ea typeface="Microsoft YaHei" panose="020B0503020204020204" charset="-122"/>
                </a:rPr>
                <a:t>3</a:t>
              </a:r>
              <a:r>
                <a:rPr lang="zh-CN" altLang="en-US" sz="2600" dirty="0">
                  <a:solidFill>
                    <a:schemeClr val="tx1">
                      <a:lumMod val="65000"/>
                      <a:lumOff val="35000"/>
                    </a:schemeClr>
                  </a:solidFill>
                  <a:latin typeface="Microsoft YaHei" panose="020B0503020204020204" charset="-122"/>
                  <a:ea typeface="Microsoft YaHei" panose="020B0503020204020204" charset="-122"/>
                </a:rPr>
                <a:t>) thành vôi sống (CaO) và khí carbon dioxide (CO</a:t>
              </a:r>
              <a:r>
                <a:rPr lang="zh-CN" altLang="en-US" sz="2600" baseline="-25000" dirty="0">
                  <a:solidFill>
                    <a:schemeClr val="tx1">
                      <a:lumMod val="65000"/>
                      <a:lumOff val="35000"/>
                    </a:schemeClr>
                  </a:solidFill>
                  <a:latin typeface="Microsoft YaHei" panose="020B0503020204020204" charset="-122"/>
                  <a:ea typeface="Microsoft YaHei" panose="020B0503020204020204" charset="-122"/>
                </a:rPr>
                <a:t>2</a:t>
              </a:r>
              <a:r>
                <a:rPr lang="zh-CN" altLang="en-US" sz="2600" dirty="0">
                  <a:solidFill>
                    <a:schemeClr val="tx1">
                      <a:lumMod val="65000"/>
                      <a:lumOff val="35000"/>
                    </a:schemeClr>
                  </a:solidFill>
                  <a:latin typeface="Microsoft YaHei" panose="020B0503020204020204" charset="-122"/>
                  <a:ea typeface="Microsoft YaHei" panose="020B0503020204020204" charset="-122"/>
                </a:rPr>
                <a:t>) cần cung cấp năng lượng (dạng nhiệt). </a:t>
              </a:r>
              <a:r>
                <a:rPr lang="en-US" altLang="zh-CN" sz="2600" dirty="0">
                  <a:solidFill>
                    <a:schemeClr val="tx1">
                      <a:lumMod val="65000"/>
                      <a:lumOff val="35000"/>
                    </a:schemeClr>
                  </a:solidFill>
                  <a:latin typeface="Microsoft YaHei" panose="020B0503020204020204" charset="-122"/>
                  <a:ea typeface="Microsoft YaHei" panose="020B0503020204020204" charset="-122"/>
                </a:rPr>
                <a:t>Đ</a:t>
              </a:r>
              <a:r>
                <a:rPr lang="zh-CN" altLang="en-US" sz="2600" dirty="0">
                  <a:solidFill>
                    <a:schemeClr val="tx1">
                      <a:lumMod val="65000"/>
                      <a:lumOff val="35000"/>
                    </a:schemeClr>
                  </a:solidFill>
                  <a:latin typeface="Microsoft YaHei" panose="020B0503020204020204" charset="-122"/>
                  <a:ea typeface="Microsoft YaHei" panose="020B0503020204020204" charset="-122"/>
                </a:rPr>
                <a:t>ây là </a:t>
              </a:r>
              <a:r>
                <a:rPr lang="en-US" altLang="zh-CN" sz="2600" dirty="0">
                  <a:solidFill>
                    <a:schemeClr val="tx1">
                      <a:lumMod val="65000"/>
                      <a:lumOff val="35000"/>
                    </a:schemeClr>
                  </a:solidFill>
                  <a:latin typeface="Microsoft YaHei" panose="020B0503020204020204" charset="-122"/>
                  <a:ea typeface="Microsoft YaHei" panose="020B0503020204020204" charset="-122"/>
                </a:rPr>
                <a:t>phản ứng</a:t>
              </a:r>
              <a:r>
                <a:rPr lang="zh-CN" altLang="en-US" sz="2600" dirty="0">
                  <a:solidFill>
                    <a:schemeClr val="tx1">
                      <a:lumMod val="65000"/>
                      <a:lumOff val="35000"/>
                    </a:schemeClr>
                  </a:solidFill>
                  <a:latin typeface="Microsoft YaHei" panose="020B0503020204020204" charset="-122"/>
                  <a:ea typeface="Microsoft YaHei" panose="020B0503020204020204" charset="-122"/>
                </a:rPr>
                <a:t> tỏa nhiệt hay thu nhiệt?</a:t>
              </a:r>
              <a:endParaRPr lang="zh-CN" altLang="en-US" sz="2600" dirty="0">
                <a:solidFill>
                  <a:schemeClr val="tx1">
                    <a:lumMod val="65000"/>
                    <a:lumOff val="35000"/>
                  </a:schemeClr>
                </a:solidFill>
                <a:latin typeface="Microsoft YaHei" panose="020B0503020204020204" charset="-122"/>
                <a:ea typeface="Microsoft YaHei" panose="020B0503020204020204" charset="-122"/>
              </a:endParaRPr>
            </a:p>
          </p:txBody>
        </p: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 y="159163"/>
            <a:ext cx="2382043" cy="238204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childTnLst>
                                </p:cTn>
                              </p:par>
                              <p:par>
                                <p:cTn id="16" presetID="32" presetClass="emph" presetSubtype="0" fill="hold" nodeType="withEffect">
                                  <p:stCondLst>
                                    <p:cond delay="0"/>
                                  </p:stCondLst>
                                  <p:childTnLst>
                                    <p:animRot by="120000">
                                      <p:cBhvr>
                                        <p:cTn id="17" dur="100" fill="hold">
                                          <p:stCondLst>
                                            <p:cond delay="0"/>
                                          </p:stCondLst>
                                        </p:cTn>
                                        <p:tgtEl>
                                          <p:spTgt spid="6146"/>
                                        </p:tgtEl>
                                        <p:attrNameLst>
                                          <p:attrName>r</p:attrName>
                                        </p:attrNameLst>
                                      </p:cBhvr>
                                    </p:animRot>
                                    <p:animRot by="-240000">
                                      <p:cBhvr>
                                        <p:cTn id="18" dur="200" fill="hold">
                                          <p:stCondLst>
                                            <p:cond delay="200"/>
                                          </p:stCondLst>
                                        </p:cTn>
                                        <p:tgtEl>
                                          <p:spTgt spid="6146"/>
                                        </p:tgtEl>
                                        <p:attrNameLst>
                                          <p:attrName>r</p:attrName>
                                        </p:attrNameLst>
                                      </p:cBhvr>
                                    </p:animRot>
                                    <p:animRot by="240000">
                                      <p:cBhvr>
                                        <p:cTn id="19" dur="200" fill="hold">
                                          <p:stCondLst>
                                            <p:cond delay="400"/>
                                          </p:stCondLst>
                                        </p:cTn>
                                        <p:tgtEl>
                                          <p:spTgt spid="6146"/>
                                        </p:tgtEl>
                                        <p:attrNameLst>
                                          <p:attrName>r</p:attrName>
                                        </p:attrNameLst>
                                      </p:cBhvr>
                                    </p:animRot>
                                    <p:animRot by="-240000">
                                      <p:cBhvr>
                                        <p:cTn id="20" dur="200" fill="hold">
                                          <p:stCondLst>
                                            <p:cond delay="600"/>
                                          </p:stCondLst>
                                        </p:cTn>
                                        <p:tgtEl>
                                          <p:spTgt spid="6146"/>
                                        </p:tgtEl>
                                        <p:attrNameLst>
                                          <p:attrName>r</p:attrName>
                                        </p:attrNameLst>
                                      </p:cBhvr>
                                    </p:animRot>
                                    <p:animRot by="120000">
                                      <p:cBhvr>
                                        <p:cTn id="21"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086609" y="440405"/>
            <a:ext cx="10173335" cy="2495835"/>
            <a:chOff x="1043564" y="12409"/>
            <a:chExt cx="8491433" cy="2000086"/>
          </a:xfrm>
        </p:grpSpPr>
        <p:sp>
          <p:nvSpPr>
            <p:cNvPr id="32" name="五边形 31"/>
            <p:cNvSpPr/>
            <p:nvPr/>
          </p:nvSpPr>
          <p:spPr>
            <a:xfrm>
              <a:off x="1043564" y="12637"/>
              <a:ext cx="1623448"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332040" y="12637"/>
              <a:ext cx="7202957"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588569" y="12409"/>
              <a:ext cx="6889716" cy="1996805"/>
            </a:xfrm>
            <a:prstGeom prst="rect">
              <a:avLst/>
            </a:prstGeom>
            <a:noFill/>
          </p:spPr>
          <p:txBody>
            <a:bodyPr wrap="square" rtlCol="0">
              <a:spAutoFit/>
            </a:bodyPr>
            <a:lstStyle/>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Quá trình tiêu hoá th</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c ăn cung cấp năng lượng cho cơ thể hoạt động là phản ứng toả nhiệt. </a:t>
              </a:r>
              <a:endParaRPr lang="zh-CN" altLang="en-US" sz="2600" b="1" dirty="0">
                <a:solidFill>
                  <a:schemeClr val="accent4">
                    <a:lumMod val="50000"/>
                  </a:schemeClr>
                </a:solidFill>
                <a:latin typeface="Microsoft YaHei" panose="020B0503020204020204" charset="-122"/>
                <a:ea typeface="Microsoft YaHei" panose="020B0503020204020204" charset="-122"/>
              </a:endParaRPr>
            </a:p>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Ví dụ khác vê phản ứng toả nhiệt: đốt cháy than, cồn, gas,...</a:t>
              </a:r>
              <a:endParaRPr lang="zh-CN" altLang="en-US" sz="2600" b="1" dirty="0">
                <a:solidFill>
                  <a:schemeClr val="accent4">
                    <a:lumMod val="50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2009775" y="3140711"/>
            <a:ext cx="10253980" cy="3763644"/>
            <a:chOff x="1218940" y="2849972"/>
            <a:chExt cx="6828393" cy="804469"/>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297664" y="2850001"/>
              <a:ext cx="5687085" cy="80444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565336" y="2849972"/>
              <a:ext cx="5481997" cy="789268"/>
            </a:xfrm>
            <a:prstGeom prst="rect">
              <a:avLst/>
            </a:prstGeom>
            <a:noFill/>
          </p:spPr>
          <p:txBody>
            <a:bodyPr wrap="square" rtlCol="0">
              <a:spAutoFit/>
            </a:bodyPr>
            <a:lstStyle/>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Quá trình nung đá vôi là phản </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ng thu nhiệt vì c</a:t>
              </a:r>
              <a:r>
                <a:rPr lang="en-US" altLang="zh-CN" sz="2600" b="1" dirty="0">
                  <a:solidFill>
                    <a:schemeClr val="accent4">
                      <a:lumMod val="50000"/>
                    </a:schemeClr>
                  </a:solidFill>
                  <a:latin typeface="Microsoft YaHei" panose="020B0503020204020204" charset="-122"/>
                  <a:ea typeface="Microsoft YaHei" panose="020B0503020204020204" charset="-122"/>
                </a:rPr>
                <a:t>ầ</a:t>
              </a:r>
              <a:r>
                <a:rPr lang="zh-CN" altLang="en-US" sz="2600" b="1" dirty="0">
                  <a:solidFill>
                    <a:schemeClr val="accent4">
                      <a:lumMod val="50000"/>
                    </a:schemeClr>
                  </a:solidFill>
                  <a:latin typeface="Microsoft YaHei" panose="020B0503020204020204" charset="-122"/>
                  <a:ea typeface="Microsoft YaHei" panose="020B0503020204020204" charset="-122"/>
                </a:rPr>
                <a:t>n cung cấp năng lượng từ phản ứng đốt cháy nhiên liệu là than đá. </a:t>
              </a:r>
              <a:endParaRPr lang="zh-CN" altLang="en-US" sz="2600" b="1" dirty="0">
                <a:solidFill>
                  <a:schemeClr val="accent4">
                    <a:lumMod val="50000"/>
                  </a:schemeClr>
                </a:solidFill>
                <a:latin typeface="Microsoft YaHei" panose="020B0503020204020204" charset="-122"/>
                <a:ea typeface="Microsoft YaHei" panose="020B0503020204020204" charset="-122"/>
              </a:endParaRPr>
            </a:p>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Ví dụ về phản ứng thu nhiệt: phản </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ng ph</a:t>
              </a:r>
              <a:r>
                <a:rPr lang="en-US" altLang="zh-CN" sz="2600" b="1" dirty="0">
                  <a:solidFill>
                    <a:schemeClr val="accent4">
                      <a:lumMod val="50000"/>
                    </a:schemeClr>
                  </a:solidFill>
                  <a:latin typeface="Microsoft YaHei" panose="020B0503020204020204" charset="-122"/>
                  <a:ea typeface="Microsoft YaHei" panose="020B0503020204020204" charset="-122"/>
                </a:rPr>
                <a:t>â</a:t>
              </a:r>
              <a:r>
                <a:rPr lang="zh-CN" altLang="en-US" sz="2600" b="1" dirty="0">
                  <a:solidFill>
                    <a:schemeClr val="accent4">
                      <a:lumMod val="50000"/>
                    </a:schemeClr>
                  </a:solidFill>
                  <a:latin typeface="Microsoft YaHei" panose="020B0503020204020204" charset="-122"/>
                  <a:ea typeface="Microsoft YaHei" panose="020B0503020204020204" charset="-122"/>
                </a:rPr>
                <a:t>n huỷ potassium permanganate, ammonium chloride, aluminium hydroxide,...</a:t>
              </a:r>
              <a:endParaRPr lang="zh-CN" altLang="en-US" sz="2600" b="1" dirty="0">
                <a:solidFill>
                  <a:schemeClr val="accent4">
                    <a:lumMod val="50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endParaRPr lang="en-US" sz="2800" b="1"/>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805" y="0"/>
            <a:ext cx="2305050" cy="32594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1"/>
          <a:stretch>
            <a:fillRect/>
          </a:stretch>
        </p:blipFill>
        <p:spPr>
          <a:xfrm>
            <a:off x="2933700" y="3286919"/>
            <a:ext cx="990600" cy="1428750"/>
          </a:xfrm>
          <a:prstGeom prst="rect">
            <a:avLst/>
          </a:prstGeom>
          <a:noFill/>
          <a:ln w="9525">
            <a:noFill/>
          </a:ln>
        </p:spPr>
      </p:pic>
      <p:pic>
        <p:nvPicPr>
          <p:cNvPr id="4" name="Picture 9" descr="9"/>
          <p:cNvPicPr>
            <a:picLocks noGrp="1" noChangeAspect="1"/>
          </p:cNvPicPr>
          <p:nvPr>
            <p:ph sz="half" idx="2"/>
          </p:nvPr>
        </p:nvPicPr>
        <p:blipFill>
          <a:blip r:embed="rId2"/>
          <a:stretch>
            <a:fillRect/>
          </a:stretch>
        </p:blipFill>
        <p:spPr>
          <a:xfrm>
            <a:off x="329565" y="1444625"/>
            <a:ext cx="6996430" cy="777875"/>
          </a:xfrm>
          <a:prstGeom prst="rect">
            <a:avLst/>
          </a:prstGeom>
          <a:noFill/>
          <a:ln w="9525">
            <a:noFill/>
          </a:ln>
        </p:spPr>
      </p:pic>
      <p:sp>
        <p:nvSpPr>
          <p:cNvPr id="12" name="圆角矩形 11"/>
          <p:cNvSpPr/>
          <p:nvPr/>
        </p:nvSpPr>
        <p:spPr>
          <a:xfrm>
            <a:off x="140335" y="85280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800" b="1">
              <a:solidFill>
                <a:schemeClr val="tx1"/>
              </a:solidFill>
            </a:endParaRPr>
          </a:p>
        </p:txBody>
      </p:sp>
      <p:sp>
        <p:nvSpPr>
          <p:cNvPr id="15" name="圆角矩形 14"/>
          <p:cNvSpPr/>
          <p:nvPr/>
        </p:nvSpPr>
        <p:spPr bwMode="auto">
          <a:xfrm>
            <a:off x="4813300" y="2921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endParaRPr lang="en-US" altLang="zh-CN" sz="3200" b="1" dirty="0">
              <a:solidFill>
                <a:srgbClr val="FF0000"/>
              </a:solidFill>
              <a:latin typeface="Calibri Light" panose="020F0302020204030204" charset="0"/>
              <a:ea typeface="Microsoft YaHei" panose="020B0503020204020204" charset="-122"/>
              <a:cs typeface="Calibri Light" panose="020F0302020204030204" charset="0"/>
            </a:endParaRPr>
          </a:p>
        </p:txBody>
      </p:sp>
      <p:pic>
        <p:nvPicPr>
          <p:cNvPr id="8" name="Picture 6" descr="7"/>
          <p:cNvPicPr>
            <a:picLocks noChangeAspect="1"/>
          </p:cNvPicPr>
          <p:nvPr/>
        </p:nvPicPr>
        <p:blipFill>
          <a:blip r:embed="rId1"/>
          <a:stretch>
            <a:fillRect/>
          </a:stretch>
        </p:blipFill>
        <p:spPr>
          <a:xfrm>
            <a:off x="142875" y="29210"/>
            <a:ext cx="1082040" cy="1060450"/>
          </a:xfrm>
          <a:prstGeom prst="rect">
            <a:avLst/>
          </a:prstGeom>
          <a:noFill/>
          <a:ln w="9525">
            <a:noFill/>
          </a:ln>
        </p:spPr>
      </p:pic>
      <p:pic>
        <p:nvPicPr>
          <p:cNvPr id="9" name="Picture 9" descr="9"/>
          <p:cNvPicPr>
            <a:picLocks noChangeAspect="1"/>
          </p:cNvPicPr>
          <p:nvPr/>
        </p:nvPicPr>
        <p:blipFill>
          <a:blip r:embed="rId2"/>
          <a:stretch>
            <a:fillRect/>
          </a:stretch>
        </p:blipFill>
        <p:spPr>
          <a:xfrm>
            <a:off x="329565" y="2072640"/>
            <a:ext cx="8152765" cy="777875"/>
          </a:xfrm>
          <a:prstGeom prst="rect">
            <a:avLst/>
          </a:prstGeom>
          <a:noFill/>
          <a:ln w="9525">
            <a:noFill/>
          </a:ln>
        </p:spPr>
      </p:pic>
      <p:sp>
        <p:nvSpPr>
          <p:cNvPr id="10" name="Text Box 9"/>
          <p:cNvSpPr txBox="1"/>
          <p:nvPr/>
        </p:nvSpPr>
        <p:spPr>
          <a:xfrm>
            <a:off x="607060" y="2101215"/>
            <a:ext cx="7555865" cy="521970"/>
          </a:xfrm>
          <a:prstGeom prst="rect">
            <a:avLst/>
          </a:prstGeom>
          <a:noFill/>
        </p:spPr>
        <p:txBody>
          <a:bodyPr wrap="square" rtlCol="0">
            <a:spAutoFit/>
          </a:bodyPr>
          <a:lstStyle/>
          <a:p>
            <a:r>
              <a:rPr lang="en-US" sz="2800" b="1">
                <a:latin typeface="+mj-lt"/>
                <a:cs typeface="+mj-lt"/>
                <a:sym typeface="+mn-ea"/>
              </a:rPr>
              <a:t>I</a:t>
            </a:r>
            <a:r>
              <a:rPr lang="vi-VN" altLang="en-US" sz="2800" b="1">
                <a:latin typeface="+mj-lt"/>
                <a:cs typeface="+mj-lt"/>
                <a:sym typeface="+mn-ea"/>
              </a:rPr>
              <a:t>V</a:t>
            </a:r>
            <a:r>
              <a:rPr lang="en-US" sz="2800" b="1">
                <a:latin typeface="+mj-lt"/>
                <a:cs typeface="+mj-lt"/>
                <a:sym typeface="+mn-ea"/>
              </a:rPr>
              <a:t>. NĂNG LƯỢNG CỦA PHẢN ỨNG HÓA HỌC</a:t>
            </a:r>
            <a:endParaRPr lang="en-US" sz="2800" b="1">
              <a:latin typeface="+mj-lt"/>
              <a:cs typeface="+mj-lt"/>
            </a:endParaRPr>
          </a:p>
        </p:txBody>
      </p:sp>
      <p:sp>
        <p:nvSpPr>
          <p:cNvPr id="11" name="圆角矩形 25"/>
          <p:cNvSpPr/>
          <p:nvPr/>
        </p:nvSpPr>
        <p:spPr>
          <a:xfrm>
            <a:off x="541020" y="2778125"/>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rgbClr val="FF0000"/>
                </a:solidFill>
                <a:latin typeface="Microsoft YaHei" panose="020B0503020204020204" charset="-122"/>
                <a:ea typeface="Microsoft YaHei" panose="020B0503020204020204" charset="-122"/>
              </a:rPr>
              <a:t>1. </a:t>
            </a:r>
            <a:r>
              <a:rPr lang="en-US" altLang="zh-CN" sz="2800" b="1" dirty="0">
                <a:solidFill>
                  <a:srgbClr val="FF0000"/>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rgbClr val="FF0000"/>
                </a:solidFill>
                <a:latin typeface="Microsoft YaHei" panose="020B0503020204020204" charset="-122"/>
                <a:ea typeface="Microsoft YaHei" panose="020B0503020204020204" charset="-122"/>
              </a:rPr>
              <a:t> :</a:t>
            </a:r>
            <a:endParaRPr lang="en-US" altLang="zh-CN" sz="2800" b="1" dirty="0">
              <a:solidFill>
                <a:srgbClr val="FF0000"/>
              </a:solidFill>
              <a:latin typeface="Microsoft YaHei" panose="020B0503020204020204" charset="-122"/>
              <a:ea typeface="Microsoft YaHei" panose="020B0503020204020204" charset="-122"/>
            </a:endParaRPr>
          </a:p>
        </p:txBody>
      </p:sp>
      <p:sp>
        <p:nvSpPr>
          <p:cNvPr id="16" name="Text Box 15"/>
          <p:cNvSpPr txBox="1"/>
          <p:nvPr/>
        </p:nvSpPr>
        <p:spPr>
          <a:xfrm>
            <a:off x="319405" y="3414395"/>
            <a:ext cx="11378565" cy="2061210"/>
          </a:xfrm>
          <a:prstGeom prst="rect">
            <a:avLst/>
          </a:prstGeom>
          <a:noFill/>
        </p:spPr>
        <p:txBody>
          <a:bodyPr wrap="square" rtlCol="0">
            <a:spAutoFit/>
          </a:bodyPr>
          <a:p>
            <a:r>
              <a:rPr lang="en-US" sz="3200">
                <a:latin typeface="Times New Roman" panose="02020603050405020304" pitchFamily="18" charset="0"/>
                <a:cs typeface="Times New Roman" panose="02020603050405020304" pitchFamily="18" charset="0"/>
              </a:rPr>
              <a:t>- Phản ứng tỏa nhiệt giải phóng năng lượng (dưới dạng nhiệt) ra môi trường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Phản ứng thu nhiệt nhận năng lượng (dưới dạng nhiệt) từ môi trường </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10" grpId="0"/>
      <p:bldP spid="11" grpId="0" bldLvl="0" animBg="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28570" y="342900"/>
            <a:ext cx="7660005"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92454" y="217402"/>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2" name="文本框 52"/>
          <p:cNvSpPr txBox="1"/>
          <p:nvPr/>
        </p:nvSpPr>
        <p:spPr>
          <a:xfrm>
            <a:off x="15424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r>
              <a:rPr lang="vi-VN" altLang="en-US" sz="3600" b="1" dirty="0">
                <a:solidFill>
                  <a:srgbClr val="F77A08"/>
                </a:solidFill>
                <a:latin typeface="Microsoft YaHei" panose="020B0503020204020204" charset="-122"/>
                <a:ea typeface="Microsoft YaHei" panose="020B0503020204020204" charset="-122"/>
              </a:rPr>
              <a:t>V</a:t>
            </a:r>
            <a:r>
              <a:rPr lang="en-US" altLang="zh-CN" sz="3600" b="1" dirty="0">
                <a:solidFill>
                  <a:srgbClr val="F77A08"/>
                </a:solidFill>
                <a:latin typeface="Microsoft YaHei" panose="020B0503020204020204" charset="-122"/>
                <a:ea typeface="Microsoft YaHei" panose="020B0503020204020204" charset="-122"/>
              </a:rPr>
              <a:t>.</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3662680" y="1835150"/>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chemeClr val="accent6">
                    <a:lumMod val="50000"/>
                  </a:schemeClr>
                </a:solidFill>
                <a:latin typeface="Microsoft YaHei" panose="020B0503020204020204" charset="-122"/>
                <a:ea typeface="Microsoft YaHei" panose="020B0503020204020204" charset="-122"/>
              </a:rPr>
              <a:t>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5" name="文本框 52"/>
          <p:cNvSpPr txBox="1"/>
          <p:nvPr/>
        </p:nvSpPr>
        <p:spPr>
          <a:xfrm>
            <a:off x="3302000" y="681990"/>
            <a:ext cx="6263005"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Năng lượng của 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6" name="圆角矩形 44"/>
          <p:cNvSpPr/>
          <p:nvPr/>
        </p:nvSpPr>
        <p:spPr>
          <a:xfrm>
            <a:off x="2295394" y="239395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endParaRPr lang="en-US" altLang="zh-CN" sz="2400" dirty="0">
              <a:solidFill>
                <a:schemeClr val="bg1"/>
              </a:solidFill>
              <a:latin typeface="Impact" panose="020B0806030902050204" charset="0"/>
              <a:ea typeface="Microsoft YaHei" panose="020B0503020204020204" charset="-122"/>
            </a:endParaRPr>
          </a:p>
        </p:txBody>
      </p:sp>
      <p:sp>
        <p:nvSpPr>
          <p:cNvPr id="7" name="圆角矩形 25"/>
          <p:cNvSpPr/>
          <p:nvPr/>
        </p:nvSpPr>
        <p:spPr>
          <a:xfrm>
            <a:off x="3662680" y="2631440"/>
            <a:ext cx="773239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Ứng dụng của p</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hản ứng tỏa nhiệt </a:t>
            </a:r>
            <a:r>
              <a:rPr lang="en-US" altLang="zh-CN" sz="2800" b="1" dirty="0">
                <a:solidFill>
                  <a:schemeClr val="accent6">
                    <a:lumMod val="50000"/>
                  </a:schemeClr>
                </a:solidFill>
                <a:latin typeface="Microsoft YaHei" panose="020B0503020204020204" charset="-122"/>
                <a:ea typeface="Microsoft YaHei" panose="020B0503020204020204" charset="-122"/>
              </a:rPr>
              <a:t>:</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2861358"/>
            <a:chOff x="1199390" y="-92398"/>
            <a:chExt cx="8406630" cy="2104893"/>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0485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Than, xăng, dầu…. là nhiên liệu hóa thạch, được sử dụng chủ yếu cho các ngành sản xuất và cho các hoạt động nào của con người? </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Em hãy</a:t>
              </a:r>
              <a:r>
                <a:rPr lang="en-US" altLang="zh-CN"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400" dirty="0">
                  <a:solidFill>
                    <a:schemeClr val="tx1">
                      <a:lumMod val="65000"/>
                      <a:lumOff val="35000"/>
                    </a:schemeClr>
                  </a:solidFill>
                  <a:latin typeface="Microsoft YaHei" panose="020B0503020204020204" charset="-122"/>
                  <a:ea typeface="Microsoft YaHei" panose="020B0503020204020204" charset="-122"/>
                  <a:sym typeface="+mn-ea"/>
                </a:rPr>
                <a:t>trình bày</a:t>
              </a:r>
              <a:r>
                <a:rPr lang="en-US" altLang="zh-CN" sz="2400" dirty="0">
                  <a:solidFill>
                    <a:schemeClr val="tx1">
                      <a:lumMod val="65000"/>
                      <a:lumOff val="35000"/>
                    </a:schemeClr>
                  </a:solidFill>
                  <a:latin typeface="Microsoft YaHei" panose="020B0503020204020204" charset="-122"/>
                  <a:ea typeface="Microsoft YaHei" panose="020B0503020204020204" charset="-122"/>
                  <a:sym typeface="+mn-ea"/>
                </a:rPr>
                <a:t> </a:t>
              </a:r>
              <a:r>
                <a:rPr lang="zh-CN" altLang="en-US" sz="2400" dirty="0">
                  <a:solidFill>
                    <a:schemeClr val="tx1">
                      <a:lumMod val="65000"/>
                      <a:lumOff val="35000"/>
                    </a:schemeClr>
                  </a:solidFill>
                  <a:latin typeface="Microsoft YaHei" panose="020B0503020204020204" charset="-122"/>
                  <a:ea typeface="Microsoft YaHei" panose="020B0503020204020204" charset="-122"/>
                </a:rPr>
                <a:t>hình ảnh </a:t>
              </a:r>
              <a:r>
                <a:rPr lang="en-US" altLang="zh-CN" sz="2400" dirty="0">
                  <a:solidFill>
                    <a:schemeClr val="tx1">
                      <a:lumMod val="65000"/>
                      <a:lumOff val="35000"/>
                    </a:schemeClr>
                  </a:solidFill>
                  <a:latin typeface="Microsoft YaHei" panose="020B0503020204020204" charset="-122"/>
                  <a:ea typeface="Microsoft YaHei" panose="020B0503020204020204" charset="-122"/>
                </a:rPr>
                <a:t>đã sưu tầm</a:t>
              </a:r>
              <a:r>
                <a:rPr lang="zh-CN" altLang="en-US" sz="2400" dirty="0">
                  <a:solidFill>
                    <a:schemeClr val="tx1">
                      <a:lumMod val="65000"/>
                      <a:lumOff val="35000"/>
                    </a:schemeClr>
                  </a:solidFill>
                  <a:latin typeface="Microsoft YaHei" panose="020B0503020204020204" charset="-122"/>
                  <a:ea typeface="Microsoft YaHei" panose="020B0503020204020204" charset="-122"/>
                </a:rPr>
                <a:t> về ứng dụng của các nhiên liệu này trong đời sống.</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2303145" y="3402965"/>
            <a:ext cx="9896475" cy="3415029"/>
            <a:chOff x="1218940" y="2850031"/>
            <a:chExt cx="6765809" cy="818906"/>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490487" y="2850031"/>
              <a:ext cx="5494262"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765488" y="2850031"/>
              <a:ext cx="4876737" cy="818906"/>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Các nguồn nhiêu liệu hóa thạch có phải là vô tận không? Đốt cháy nhiên liệu hóa thạch ảnh hưởng đến môi trường như thế nào? Hãy nêu ví dụ về việc tăng cường sử dụng các nguồn năng lượng thay thế để giảm việc sử dụng các nhiên liệu hóa thạch</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2827655" y="4612640"/>
            <a:ext cx="628650" cy="521970"/>
          </a:xfrm>
          <a:prstGeom prst="rect">
            <a:avLst/>
          </a:prstGeom>
          <a:noFill/>
        </p:spPr>
        <p:txBody>
          <a:bodyPr wrap="square" rtlCol="0">
            <a:spAutoFit/>
          </a:bodyPr>
          <a:lstStyle/>
          <a:p>
            <a:r>
              <a:rPr lang="en-US" sz="2800" b="1"/>
              <a:t>2</a:t>
            </a:r>
            <a:endParaRPr lang="en-US" sz="2800" b="1"/>
          </a:p>
        </p:txBody>
      </p:sp>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 y="0"/>
            <a:ext cx="2578735" cy="55181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32080" y="2243455"/>
            <a:ext cx="2576195" cy="301498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700" b="0">
                <a:solidFill>
                  <a:schemeClr val="accent1">
                    <a:lumMod val="50000"/>
                  </a:schemeClr>
                </a:solidFill>
                <a:latin typeface="Arial" panose="020B0604020202020204" pitchFamily="34" charset="0"/>
                <a:cs typeface="Arial" panose="020B0604020202020204" pitchFamily="34" charset="0"/>
              </a:rPr>
              <a:t> </a:t>
            </a:r>
            <a:r>
              <a:rPr lang="en-US" sz="2700">
                <a:solidFill>
                  <a:schemeClr val="accent1">
                    <a:lumMod val="50000"/>
                  </a:schemeClr>
                </a:solidFill>
                <a:latin typeface="Arial" panose="020B0604020202020204" pitchFamily="34" charset="0"/>
                <a:cs typeface="Arial" panose="020B0604020202020204" pitchFamily="34" charset="0"/>
              </a:rPr>
              <a:t>Lớp chia thành 6 nhóm hoạt động 6’:</a:t>
            </a:r>
            <a:endParaRPr lang="en-US" sz="2700">
              <a:solidFill>
                <a:schemeClr val="accent1">
                  <a:lumMod val="50000"/>
                </a:schemeClr>
              </a:solidFill>
              <a:latin typeface="Arial" panose="020B0604020202020204" pitchFamily="34" charset="0"/>
              <a:cs typeface="Arial" panose="020B0604020202020204" pitchFamily="34" charset="0"/>
            </a:endParaRPr>
          </a:p>
          <a:p>
            <a:pPr indent="0" algn="ctr"/>
            <a:r>
              <a:rPr lang="en-US" sz="2700">
                <a:solidFill>
                  <a:schemeClr val="accent1">
                    <a:lumMod val="50000"/>
                  </a:schemeClr>
                </a:solidFill>
                <a:latin typeface="Arial" panose="020B0604020202020204" pitchFamily="34" charset="0"/>
                <a:cs typeface="Arial" panose="020B0604020202020204" pitchFamily="34" charset="0"/>
              </a:rPr>
              <a:t>Nhóm 1,3,5: câu 1</a:t>
            </a:r>
            <a:endParaRPr lang="en-US" sz="2700">
              <a:solidFill>
                <a:schemeClr val="accent1">
                  <a:lumMod val="50000"/>
                </a:schemeClr>
              </a:solidFill>
              <a:latin typeface="Arial" panose="020B0604020202020204" pitchFamily="34" charset="0"/>
              <a:cs typeface="Arial" panose="020B0604020202020204" pitchFamily="34" charset="0"/>
            </a:endParaRPr>
          </a:p>
          <a:p>
            <a:pPr indent="0" algn="ctr"/>
            <a:r>
              <a:rPr lang="en-US" sz="2700">
                <a:solidFill>
                  <a:schemeClr val="accent1">
                    <a:lumMod val="50000"/>
                  </a:schemeClr>
                </a:solidFill>
                <a:latin typeface="Arial" panose="020B0604020202020204" pitchFamily="34" charset="0"/>
                <a:cs typeface="Arial" panose="020B0604020202020204" pitchFamily="34" charset="0"/>
              </a:rPr>
              <a:t>Nhóm 2,4,6: câu 2</a:t>
            </a:r>
            <a:endParaRPr lang="en-US" sz="27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2861358"/>
            <a:chOff x="1199390" y="-92398"/>
            <a:chExt cx="8406630" cy="2104893"/>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0485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Than, xăng, dầu chủ yếu dùng làm chất đốt cung cấp năng lượng cho sinh hoạt và sản xuất của con người, vận hành động cơ thiết bị máy công nghiệp, phương tiện giao thông và làm nguyên liệu cho nhiêu ngành công nghiệp khác như hoá mĩ phẩm, dược phẩm,...</a:t>
              </a:r>
              <a:endParaRPr lang="zh-CN" altLang="en-US" sz="2400" dirty="0">
                <a:solidFill>
                  <a:schemeClr val="tx1">
                    <a:lumMod val="65000"/>
                    <a:lumOff val="3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2303145" y="3258821"/>
            <a:ext cx="9896475" cy="3646168"/>
            <a:chOff x="1218940" y="2815466"/>
            <a:chExt cx="6765809" cy="874332"/>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387165" y="2850031"/>
              <a:ext cx="5597584" cy="80444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619421" y="2815466"/>
              <a:ext cx="5344924" cy="874332"/>
            </a:xfrm>
            <a:prstGeom prst="rect">
              <a:avLst/>
            </a:prstGeom>
            <a:noFill/>
          </p:spPr>
          <p:txBody>
            <a:bodyPr wrap="square" rtlCol="0">
              <a:spAutoFit/>
            </a:bodyPr>
            <a:lstStyle/>
            <a:p>
              <a:pPr>
                <a:lnSpc>
                  <a:spcPct val="150000"/>
                </a:lnSpc>
              </a:pPr>
              <a:r>
                <a:rPr lang="zh-CN" altLang="en-US" sz="2200" dirty="0">
                  <a:solidFill>
                    <a:schemeClr val="tx1">
                      <a:lumMod val="65000"/>
                      <a:lumOff val="35000"/>
                    </a:schemeClr>
                  </a:solidFill>
                  <a:latin typeface="Microsoft YaHei" panose="020B0503020204020204" charset="-122"/>
                  <a:ea typeface="Microsoft YaHei" panose="020B0503020204020204" charset="-122"/>
                </a:rPr>
                <a:t>- Nguồn nhiên liệu hoá thạch không phải vô tận mà đang ngày càng cạn kiệt.</a:t>
              </a:r>
              <a:endParaRPr lang="zh-CN" altLang="en-US" sz="2200" dirty="0">
                <a:solidFill>
                  <a:schemeClr val="tx1">
                    <a:lumMod val="65000"/>
                    <a:lumOff val="35000"/>
                  </a:schemeClr>
                </a:solidFill>
                <a:latin typeface="Microsoft YaHei" panose="020B0503020204020204" charset="-122"/>
                <a:ea typeface="Microsoft YaHei" panose="020B0503020204020204" charset="-122"/>
              </a:endParaRPr>
            </a:p>
            <a:p>
              <a:pPr>
                <a:lnSpc>
                  <a:spcPct val="150000"/>
                </a:lnSpc>
              </a:pPr>
              <a:r>
                <a:rPr lang="zh-CN" altLang="en-US" sz="2200" dirty="0">
                  <a:solidFill>
                    <a:schemeClr val="tx1">
                      <a:lumMod val="65000"/>
                      <a:lumOff val="35000"/>
                    </a:schemeClr>
                  </a:solidFill>
                  <a:latin typeface="Microsoft YaHei" panose="020B0503020204020204" charset="-122"/>
                  <a:ea typeface="Microsoft YaHei" panose="020B0503020204020204" charset="-122"/>
                </a:rPr>
                <a:t>-Ảnh hưởng tới môi trường của việc đốt cháy nhiên liệu hoá thạch: tạo lượng lớn khí carbon dioxide gây hiệu ứng nhà kính và các chất gây ô nhiễm không khí khác như các oxide của nitrogen, lưu huỳnh (g</a:t>
              </a:r>
              <a:r>
                <a:rPr lang="en-US" altLang="zh-CN" sz="2200" dirty="0">
                  <a:solidFill>
                    <a:schemeClr val="tx1">
                      <a:lumMod val="65000"/>
                      <a:lumOff val="35000"/>
                    </a:schemeClr>
                  </a:solidFill>
                  <a:latin typeface="Microsoft YaHei" panose="020B0503020204020204" charset="-122"/>
                  <a:ea typeface="Microsoft YaHei" panose="020B0503020204020204" charset="-122"/>
                </a:rPr>
                <a:t>â</a:t>
              </a:r>
              <a:r>
                <a:rPr lang="zh-CN" altLang="en-US" sz="2200" dirty="0">
                  <a:solidFill>
                    <a:schemeClr val="tx1">
                      <a:lumMod val="65000"/>
                      <a:lumOff val="35000"/>
                    </a:schemeClr>
                  </a:solidFill>
                  <a:latin typeface="Microsoft YaHei" panose="020B0503020204020204" charset="-122"/>
                  <a:ea typeface="Microsoft YaHei" panose="020B0503020204020204" charset="-122"/>
                </a:rPr>
                <a:t>y mưa acid), hợp chất hữu cơ dễ bay hơi và các kim loại nặng,...</a:t>
              </a:r>
              <a:endParaRPr lang="zh-CN" altLang="en-US" sz="2200" dirty="0">
                <a:solidFill>
                  <a:schemeClr val="tx1">
                    <a:lumMod val="65000"/>
                    <a:lumOff val="35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2827655" y="4612640"/>
            <a:ext cx="628650" cy="521970"/>
          </a:xfrm>
          <a:prstGeom prst="rect">
            <a:avLst/>
          </a:prstGeom>
          <a:noFill/>
        </p:spPr>
        <p:txBody>
          <a:bodyPr wrap="square" rtlCol="0">
            <a:spAutoFit/>
          </a:bodyPr>
          <a:lstStyle/>
          <a:p>
            <a:r>
              <a:rPr lang="en-US" sz="2800" b="1"/>
              <a:t>2</a:t>
            </a:r>
            <a:endParaRPr lang="en-US" sz="2800" b="1"/>
          </a:p>
        </p:txBody>
      </p:sp>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 y="0"/>
            <a:ext cx="2578735" cy="42310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32080" y="2243455"/>
            <a:ext cx="2576195" cy="9531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THẢO LUẬN CHUNG</a:t>
            </a:r>
            <a:endParaRPr lang="en-US" sz="27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1"/>
          <a:stretch>
            <a:fillRect/>
          </a:stretch>
        </p:blipFill>
        <p:spPr>
          <a:xfrm>
            <a:off x="2933700" y="3286919"/>
            <a:ext cx="990600" cy="1428750"/>
          </a:xfrm>
          <a:prstGeom prst="rect">
            <a:avLst/>
          </a:prstGeom>
          <a:noFill/>
          <a:ln w="9525">
            <a:noFill/>
          </a:ln>
        </p:spPr>
      </p:pic>
      <p:pic>
        <p:nvPicPr>
          <p:cNvPr id="4" name="Picture 9" descr="9"/>
          <p:cNvPicPr>
            <a:picLocks noGrp="1" noChangeAspect="1"/>
          </p:cNvPicPr>
          <p:nvPr>
            <p:ph sz="half" idx="2"/>
          </p:nvPr>
        </p:nvPicPr>
        <p:blipFill>
          <a:blip r:embed="rId2"/>
          <a:stretch>
            <a:fillRect/>
          </a:stretch>
        </p:blipFill>
        <p:spPr>
          <a:xfrm>
            <a:off x="329565" y="1444625"/>
            <a:ext cx="6996430" cy="777875"/>
          </a:xfrm>
          <a:prstGeom prst="rect">
            <a:avLst/>
          </a:prstGeom>
          <a:noFill/>
          <a:ln w="9525">
            <a:noFill/>
          </a:ln>
        </p:spPr>
      </p:pic>
      <p:sp>
        <p:nvSpPr>
          <p:cNvPr id="12" name="圆角矩形 11"/>
          <p:cNvSpPr/>
          <p:nvPr/>
        </p:nvSpPr>
        <p:spPr>
          <a:xfrm>
            <a:off x="140335" y="85280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800" b="1">
              <a:solidFill>
                <a:schemeClr val="tx1"/>
              </a:solidFill>
            </a:endParaRPr>
          </a:p>
        </p:txBody>
      </p:sp>
      <p:sp>
        <p:nvSpPr>
          <p:cNvPr id="15" name="圆角矩形 14"/>
          <p:cNvSpPr/>
          <p:nvPr/>
        </p:nvSpPr>
        <p:spPr bwMode="auto">
          <a:xfrm>
            <a:off x="4813300" y="2921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endParaRPr lang="en-US" altLang="zh-CN" sz="3200" b="1" dirty="0">
              <a:solidFill>
                <a:srgbClr val="FF0000"/>
              </a:solidFill>
              <a:latin typeface="Calibri Light" panose="020F0302020204030204" charset="0"/>
              <a:ea typeface="Microsoft YaHei" panose="020B0503020204020204" charset="-122"/>
              <a:cs typeface="Calibri Light" panose="020F0302020204030204" charset="0"/>
            </a:endParaRPr>
          </a:p>
        </p:txBody>
      </p:sp>
      <p:pic>
        <p:nvPicPr>
          <p:cNvPr id="8" name="Picture 6" descr="7"/>
          <p:cNvPicPr>
            <a:picLocks noChangeAspect="1"/>
          </p:cNvPicPr>
          <p:nvPr/>
        </p:nvPicPr>
        <p:blipFill>
          <a:blip r:embed="rId1"/>
          <a:stretch>
            <a:fillRect/>
          </a:stretch>
        </p:blipFill>
        <p:spPr>
          <a:xfrm>
            <a:off x="142875" y="29210"/>
            <a:ext cx="1082040" cy="1060450"/>
          </a:xfrm>
          <a:prstGeom prst="rect">
            <a:avLst/>
          </a:prstGeom>
          <a:noFill/>
          <a:ln w="9525">
            <a:noFill/>
          </a:ln>
        </p:spPr>
      </p:pic>
      <p:sp>
        <p:nvSpPr>
          <p:cNvPr id="5" name="Rounded Rectangle 4"/>
          <p:cNvSpPr/>
          <p:nvPr/>
        </p:nvSpPr>
        <p:spPr>
          <a:xfrm>
            <a:off x="541020" y="4096385"/>
            <a:ext cx="11648440" cy="1206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800">
                <a:solidFill>
                  <a:schemeClr val="accent6">
                    <a:lumMod val="50000"/>
                  </a:schemeClr>
                </a:solidFill>
              </a:rPr>
              <a:t>Các nhiên liệu như than, xăng, dầu… được sử dụng trong các ngành sản xuất, phục vụ sinh hoạt…</a:t>
            </a:r>
            <a:endParaRPr lang="en-US" sz="2800">
              <a:solidFill>
                <a:schemeClr val="accent6">
                  <a:lumMod val="50000"/>
                </a:schemeClr>
              </a:solidFill>
            </a:endParaRPr>
          </a:p>
        </p:txBody>
      </p:sp>
      <p:pic>
        <p:nvPicPr>
          <p:cNvPr id="9" name="Picture 9" descr="9"/>
          <p:cNvPicPr>
            <a:picLocks noChangeAspect="1"/>
          </p:cNvPicPr>
          <p:nvPr/>
        </p:nvPicPr>
        <p:blipFill>
          <a:blip r:embed="rId2"/>
          <a:stretch>
            <a:fillRect/>
          </a:stretch>
        </p:blipFill>
        <p:spPr>
          <a:xfrm>
            <a:off x="329565" y="2072640"/>
            <a:ext cx="8152765" cy="777875"/>
          </a:xfrm>
          <a:prstGeom prst="rect">
            <a:avLst/>
          </a:prstGeom>
          <a:noFill/>
          <a:ln w="9525">
            <a:noFill/>
          </a:ln>
        </p:spPr>
      </p:pic>
      <p:sp>
        <p:nvSpPr>
          <p:cNvPr id="10" name="Text Box 9"/>
          <p:cNvSpPr txBox="1"/>
          <p:nvPr/>
        </p:nvSpPr>
        <p:spPr>
          <a:xfrm>
            <a:off x="607060" y="2101215"/>
            <a:ext cx="7555865" cy="521970"/>
          </a:xfrm>
          <a:prstGeom prst="rect">
            <a:avLst/>
          </a:prstGeom>
          <a:noFill/>
        </p:spPr>
        <p:txBody>
          <a:bodyPr wrap="square" rtlCol="0">
            <a:spAutoFit/>
          </a:bodyPr>
          <a:lstStyle/>
          <a:p>
            <a:r>
              <a:rPr lang="en-US" sz="2800" b="1">
                <a:latin typeface="+mj-lt"/>
                <a:cs typeface="+mj-lt"/>
                <a:sym typeface="+mn-ea"/>
              </a:rPr>
              <a:t>I</a:t>
            </a:r>
            <a:r>
              <a:rPr lang="vi-VN" altLang="en-US" sz="2800" b="1">
                <a:latin typeface="+mj-lt"/>
                <a:cs typeface="+mj-lt"/>
                <a:sym typeface="+mn-ea"/>
              </a:rPr>
              <a:t>V</a:t>
            </a:r>
            <a:r>
              <a:rPr lang="en-US" sz="2800" b="1">
                <a:latin typeface="+mj-lt"/>
                <a:cs typeface="+mj-lt"/>
                <a:sym typeface="+mn-ea"/>
              </a:rPr>
              <a:t>. NĂNG LƯỢNG CỦA PHẢN ỨNG HÓA HỌC</a:t>
            </a:r>
            <a:endParaRPr lang="en-US" sz="2800" b="1">
              <a:latin typeface="+mj-lt"/>
              <a:cs typeface="+mj-lt"/>
            </a:endParaRPr>
          </a:p>
        </p:txBody>
      </p:sp>
      <p:sp>
        <p:nvSpPr>
          <p:cNvPr id="11" name="圆角矩形 25"/>
          <p:cNvSpPr/>
          <p:nvPr/>
        </p:nvSpPr>
        <p:spPr>
          <a:xfrm>
            <a:off x="541020" y="2778125"/>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1. </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chemeClr val="accent6">
                    <a:lumMod val="50000"/>
                  </a:schemeClr>
                </a:solidFill>
                <a:latin typeface="Microsoft YaHei" panose="020B0503020204020204" charset="-122"/>
                <a:ea typeface="Microsoft YaHei" panose="020B0503020204020204" charset="-122"/>
              </a:rPr>
              <a:t>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7" name="圆角矩形 25"/>
          <p:cNvSpPr/>
          <p:nvPr/>
        </p:nvSpPr>
        <p:spPr>
          <a:xfrm>
            <a:off x="541020" y="3437255"/>
            <a:ext cx="773239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b="1" dirty="0">
                <a:solidFill>
                  <a:schemeClr val="accent6"/>
                </a:solidFill>
                <a:latin typeface="Microsoft YaHei" panose="020B0503020204020204" charset="-122"/>
                <a:ea typeface="Microsoft YaHei" panose="020B0503020204020204" charset="-122"/>
              </a:rPr>
              <a:t>2. Ứng dụng của p</a:t>
            </a:r>
            <a:r>
              <a:rPr lang="en-US" altLang="zh-CN" sz="2800" b="1" dirty="0">
                <a:solidFill>
                  <a:schemeClr val="accent6"/>
                </a:solidFill>
                <a:latin typeface="Microsoft YaHei" panose="020B0503020204020204" charset="-122"/>
                <a:ea typeface="Microsoft YaHei" panose="020B0503020204020204" charset="-122"/>
                <a:sym typeface="+mn-ea"/>
              </a:rPr>
              <a:t>hản ứng tỏa nhiệt </a:t>
            </a:r>
            <a:r>
              <a:rPr lang="en-US" altLang="zh-CN" sz="2800" b="1" dirty="0">
                <a:solidFill>
                  <a:schemeClr val="accent6"/>
                </a:solidFill>
                <a:latin typeface="Microsoft YaHei" panose="020B0503020204020204" charset="-122"/>
                <a:ea typeface="Microsoft YaHei" panose="020B0503020204020204" charset="-122"/>
              </a:rPr>
              <a:t>:</a:t>
            </a:r>
            <a:endParaRPr lang="en-US" altLang="zh-CN" sz="2800" b="1" dirty="0">
              <a:solidFill>
                <a:schemeClr val="accent6"/>
              </a:solidFill>
              <a:latin typeface="Microsoft YaHei" panose="020B0503020204020204" charset="-122"/>
              <a:ea typeface="Microsoft YaHei"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5" grpId="1" animBg="1"/>
      <p:bldP spid="5" grpId="2"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6153" descr="封面4"/>
          <p:cNvPicPr>
            <a:picLocks noGrp="1" noChangeAspect="1"/>
          </p:cNvPicPr>
          <p:nvPr>
            <p:ph sz="half" idx="1"/>
          </p:nvPr>
        </p:nvPicPr>
        <p:blipFill>
          <a:blip r:embed="rId1"/>
          <a:stretch>
            <a:fillRect/>
          </a:stretch>
        </p:blipFill>
        <p:spPr>
          <a:xfrm>
            <a:off x="924560" y="3901440"/>
            <a:ext cx="3000375" cy="1990725"/>
          </a:xfrm>
          <a:prstGeom prst="rect">
            <a:avLst/>
          </a:prstGeom>
          <a:noFill/>
          <a:ln w="9525">
            <a:noFill/>
          </a:ln>
        </p:spPr>
      </p:pic>
      <p:pic>
        <p:nvPicPr>
          <p:cNvPr id="37894" name="图片 37893" descr="1-28"/>
          <p:cNvPicPr>
            <a:picLocks noGrp="1" noChangeAspect="1"/>
          </p:cNvPicPr>
          <p:nvPr>
            <p:ph sz="half" idx="2"/>
          </p:nvPr>
        </p:nvPicPr>
        <p:blipFill>
          <a:blip r:embed="rId2"/>
          <a:stretch>
            <a:fillRect/>
          </a:stretch>
        </p:blipFill>
        <p:spPr>
          <a:xfrm>
            <a:off x="0" y="-60960"/>
            <a:ext cx="7637145" cy="3962400"/>
          </a:xfrm>
          <a:prstGeom prst="rect">
            <a:avLst/>
          </a:prstGeom>
          <a:noFill/>
          <a:ln w="9525">
            <a:noFill/>
          </a:ln>
        </p:spPr>
      </p:pic>
      <p:sp>
        <p:nvSpPr>
          <p:cNvPr id="7" name="Flowchart: Alternate Process 6"/>
          <p:cNvSpPr/>
          <p:nvPr/>
        </p:nvSpPr>
        <p:spPr>
          <a:xfrm>
            <a:off x="2018665" y="1337945"/>
            <a:ext cx="3518535" cy="129921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1927860" y="1449070"/>
            <a:ext cx="3609340" cy="1076325"/>
          </a:xfrm>
          <a:prstGeom prst="rect">
            <a:avLst/>
          </a:prstGeom>
          <a:noFill/>
        </p:spPr>
        <p:txBody>
          <a:bodyPr wrap="square" rtlCol="0">
            <a:spAutoFit/>
          </a:bodyPr>
          <a:lstStyle/>
          <a:p>
            <a:r>
              <a:rPr lang="en-US" sz="320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rPr>
              <a:t>TRÒ CHƠI</a:t>
            </a:r>
            <a:endPar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endParaRPr>
          </a:p>
          <a:p>
            <a:pPr algn="ctr"/>
            <a:r>
              <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rPr>
              <a:t>“AI NHANH HƠN”</a:t>
            </a:r>
            <a:endPar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endParaRPr>
          </a:p>
        </p:txBody>
      </p:sp>
      <p:pic>
        <p:nvPicPr>
          <p:cNvPr id="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4615"/>
            <a:ext cx="6462395" cy="5064760"/>
          </a:xfrm>
          <a:prstGeom prst="rect">
            <a:avLst/>
          </a:prstGeom>
        </p:spPr>
      </p:pic>
      <p:sp>
        <p:nvSpPr>
          <p:cNvPr id="10" name="Text Box 9"/>
          <p:cNvSpPr txBox="1"/>
          <p:nvPr/>
        </p:nvSpPr>
        <p:spPr>
          <a:xfrm>
            <a:off x="6876415" y="857885"/>
            <a:ext cx="4574540" cy="3538220"/>
          </a:xfrm>
          <a:prstGeom prst="rect">
            <a:avLst/>
          </a:prstGeom>
          <a:noFill/>
        </p:spPr>
        <p:txBody>
          <a:bodyPr wrap="square" rtlCol="0">
            <a:spAutoFit/>
          </a:bodyPr>
          <a:lstStyle/>
          <a:p>
            <a:r>
              <a:rPr lang="en-US" sz="2800" b="1">
                <a:solidFill>
                  <a:schemeClr val="accent5">
                    <a:lumMod val="75000"/>
                  </a:schemeClr>
                </a:solidFill>
              </a:rPr>
              <a:t>- Phần luyện tập có 05 câu hỏi.</a:t>
            </a:r>
            <a:endParaRPr lang="en-US" sz="2800" b="1">
              <a:solidFill>
                <a:schemeClr val="accent5">
                  <a:lumMod val="75000"/>
                </a:schemeClr>
              </a:solidFill>
            </a:endParaRPr>
          </a:p>
          <a:p>
            <a:r>
              <a:rPr lang="en-US" sz="2800" b="1">
                <a:solidFill>
                  <a:schemeClr val="accent5">
                    <a:lumMod val="75000"/>
                  </a:schemeClr>
                </a:solidFill>
              </a:rPr>
              <a:t>- Mỗi học sinh có 1 bảng thẻ có mã tương ứng, 4 cạnh là 4 đáp án A, B, C, D. Học sinh đọc câu hỏi trên màn hình và chọn đáp án nào thì giơ cạnh có chữ cái đó lên trên.</a:t>
            </a:r>
            <a:endParaRPr lang="en-US" sz="2800" b="1">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pic>
        <p:nvPicPr>
          <p:cNvPr id="3078" name="Picture 6" descr="7"/>
          <p:cNvPicPr>
            <a:picLocks noGrp="1" noChangeAspect="1"/>
          </p:cNvPicPr>
          <p:nvPr>
            <p:ph sz="half" idx="1"/>
          </p:nvPr>
        </p:nvPicPr>
        <p:blipFill>
          <a:blip r:embed="rId1"/>
          <a:stretch>
            <a:fillRect/>
          </a:stretch>
        </p:blipFill>
        <p:spPr>
          <a:xfrm>
            <a:off x="2933700" y="3286919"/>
            <a:ext cx="990600" cy="1428750"/>
          </a:xfrm>
          <a:prstGeom prst="rect">
            <a:avLst/>
          </a:prstGeom>
          <a:noFill/>
          <a:ln w="9525">
            <a:noFill/>
          </a:ln>
        </p:spPr>
      </p:pic>
      <p:pic>
        <p:nvPicPr>
          <p:cNvPr id="46125" name="图片 46124" descr="png-0730"/>
          <p:cNvPicPr>
            <a:picLocks noGrp="1" noChangeAspect="1"/>
          </p:cNvPicPr>
          <p:nvPr>
            <p:ph sz="half" idx="2"/>
          </p:nvPr>
        </p:nvPicPr>
        <p:blipFill>
          <a:blip r:embed="rId2"/>
          <a:stretch>
            <a:fillRect/>
          </a:stretch>
        </p:blipFill>
        <p:spPr>
          <a:xfrm>
            <a:off x="9247505" y="534670"/>
            <a:ext cx="514350" cy="514350"/>
          </a:xfrm>
          <a:prstGeom prst="rect">
            <a:avLst/>
          </a:prstGeom>
          <a:noFill/>
          <a:ln w="9525">
            <a:noFill/>
          </a:ln>
        </p:spPr>
      </p:pic>
      <p:sp>
        <p:nvSpPr>
          <p:cNvPr id="12" name="圆角矩形 11"/>
          <p:cNvSpPr/>
          <p:nvPr/>
        </p:nvSpPr>
        <p:spPr>
          <a:xfrm>
            <a:off x="142875" y="0"/>
            <a:ext cx="12049125" cy="682942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000" b="1">
                <a:solidFill>
                  <a:schemeClr val="accent6"/>
                </a:solidFill>
                <a:sym typeface="+mn-ea"/>
              </a:rPr>
              <a:t>Câu 1:</a:t>
            </a:r>
            <a:r>
              <a:rPr lang="zh-CN" altLang="en-US" sz="2000" b="1">
                <a:solidFill>
                  <a:schemeClr val="bg1"/>
                </a:solidFill>
                <a:sym typeface="+mn-ea"/>
              </a:rPr>
              <a:t> Hòa tan đường vào nước là</a:t>
            </a:r>
            <a:endParaRPr lang="zh-CN" altLang="en-US" sz="2000" b="1">
              <a:solidFill>
                <a:schemeClr val="bg1"/>
              </a:solidFill>
              <a:sym typeface="+mn-ea"/>
            </a:endParaRPr>
          </a:p>
          <a:p>
            <a:pPr algn="l"/>
            <a:r>
              <a:rPr lang="en-US" altLang="zh-CN" sz="2000" b="1">
                <a:solidFill>
                  <a:schemeClr val="tx1"/>
                </a:solidFill>
                <a:sym typeface="+mn-ea"/>
              </a:rPr>
              <a:t> </a:t>
            </a:r>
            <a:r>
              <a:rPr lang="zh-CN" altLang="en-US" sz="2000" b="1">
                <a:solidFill>
                  <a:schemeClr val="tx1"/>
                </a:solidFill>
                <a:sym typeface="+mn-ea"/>
              </a:rPr>
              <a:t>A. Phản ứng hóa học. 	B. Phản ứng tỏa nhiệt. </a:t>
            </a:r>
            <a:r>
              <a:rPr lang="en-US" altLang="zh-CN" sz="2000" b="1">
                <a:solidFill>
                  <a:schemeClr val="tx1"/>
                </a:solidFill>
                <a:sym typeface="+mn-ea"/>
              </a:rPr>
              <a:t>            </a:t>
            </a:r>
            <a:r>
              <a:rPr lang="zh-CN" altLang="en-US" sz="2000" b="1">
                <a:solidFill>
                  <a:schemeClr val="tx1"/>
                </a:solidFill>
                <a:sym typeface="+mn-ea"/>
              </a:rPr>
              <a:t>C. Phản ứng thu nhiệt. 	D. Sự biến đổi vật lí.</a:t>
            </a:r>
            <a:endParaRPr lang="zh-CN" altLang="en-US" sz="2000" b="1">
              <a:solidFill>
                <a:schemeClr val="tx1"/>
              </a:solidFill>
              <a:sym typeface="+mn-ea"/>
            </a:endParaRPr>
          </a:p>
          <a:p>
            <a:pPr algn="l"/>
            <a:r>
              <a:rPr lang="zh-CN" altLang="en-US" sz="2000" b="1">
                <a:solidFill>
                  <a:schemeClr val="accent6"/>
                </a:solidFill>
                <a:sym typeface="+mn-ea"/>
              </a:rPr>
              <a:t>Câu 2:</a:t>
            </a:r>
            <a:r>
              <a:rPr lang="zh-CN" altLang="en-US" sz="2000" b="1">
                <a:solidFill>
                  <a:schemeClr val="tx1"/>
                </a:solidFill>
                <a:sym typeface="+mn-ea"/>
              </a:rPr>
              <a:t> </a:t>
            </a:r>
            <a:r>
              <a:rPr lang="zh-CN" altLang="en-US" sz="2000" b="1">
                <a:solidFill>
                  <a:schemeClr val="bg1"/>
                </a:solidFill>
                <a:sym typeface="+mn-ea"/>
              </a:rPr>
              <a:t>Đốt phosphorus trong oxygen thu được chất diphosphorus pentoxide. Phương trình chữ nào sau đây biểu diễn đúng phản ứng hoá học trên:</a:t>
            </a:r>
            <a:endParaRPr lang="zh-CN" altLang="en-US" sz="2000" b="1">
              <a:solidFill>
                <a:schemeClr val="bg1"/>
              </a:solidFill>
              <a:sym typeface="+mn-ea"/>
            </a:endParaRPr>
          </a:p>
          <a:p>
            <a:pPr algn="l"/>
            <a:r>
              <a:rPr lang="zh-CN" altLang="en-US" sz="2000" b="1">
                <a:solidFill>
                  <a:schemeClr val="tx1"/>
                </a:solidFill>
                <a:sym typeface="+mn-ea"/>
              </a:rPr>
              <a:t>A.Phosphorus + diphosphorus pentoxide</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  oxygen</a:t>
            </a:r>
            <a:r>
              <a:rPr lang="en-US" altLang="zh-CN" sz="2000" b="1">
                <a:solidFill>
                  <a:schemeClr val="tx1"/>
                </a:solidFill>
                <a:sym typeface="+mn-ea"/>
              </a:rPr>
              <a:t>         </a:t>
            </a:r>
            <a:r>
              <a:rPr lang="zh-CN" altLang="en-US" sz="2000" b="1">
                <a:solidFill>
                  <a:schemeClr val="tx1"/>
                </a:solidFill>
                <a:sym typeface="+mn-ea"/>
              </a:rPr>
              <a:t>B.Phosphorus</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oxygen + diphosphorus pentoxide </a:t>
            </a:r>
            <a:endParaRPr lang="zh-CN" altLang="en-US" sz="2000" b="1">
              <a:solidFill>
                <a:schemeClr val="tx1"/>
              </a:solidFill>
              <a:sym typeface="+mn-ea"/>
            </a:endParaRPr>
          </a:p>
          <a:p>
            <a:pPr algn="l"/>
            <a:r>
              <a:rPr lang="zh-CN" altLang="en-US" sz="2000" b="1">
                <a:solidFill>
                  <a:schemeClr val="tx1"/>
                </a:solidFill>
                <a:sym typeface="+mn-ea"/>
              </a:rPr>
              <a:t>C.Phosphorus + oxygen </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  diphosphorus pentoxide </a:t>
            </a:r>
            <a:endParaRPr lang="zh-CN" altLang="en-US" sz="2000" b="1">
              <a:solidFill>
                <a:schemeClr val="tx1"/>
              </a:solidFill>
              <a:sym typeface="+mn-ea"/>
            </a:endParaRPr>
          </a:p>
          <a:p>
            <a:pPr algn="l"/>
            <a:r>
              <a:rPr lang="zh-CN" altLang="en-US" sz="2000" b="1">
                <a:solidFill>
                  <a:schemeClr val="accent6"/>
                </a:solidFill>
                <a:sym typeface="+mn-ea"/>
              </a:rPr>
              <a:t>Câu 3: </a:t>
            </a:r>
            <a:r>
              <a:rPr lang="zh-CN" altLang="en-US" sz="2000" b="1">
                <a:solidFill>
                  <a:schemeClr val="bg1"/>
                </a:solidFill>
                <a:sym typeface="+mn-ea"/>
              </a:rPr>
              <a:t>Cho sơ đồ phản ứng hóa học sau:</a:t>
            </a:r>
            <a:r>
              <a:rPr lang="en-US" altLang="zh-CN" sz="2000" b="1">
                <a:solidFill>
                  <a:schemeClr val="bg1"/>
                </a:solidFill>
                <a:sym typeface="+mn-ea"/>
              </a:rPr>
              <a:t>      H</a:t>
            </a:r>
            <a:r>
              <a:rPr lang="zh-CN" altLang="en-US" sz="2000" b="1">
                <a:solidFill>
                  <a:schemeClr val="bg1"/>
                </a:solidFill>
                <a:sym typeface="+mn-ea"/>
              </a:rPr>
              <a:t>ydrogen + Oxygen </a:t>
            </a:r>
            <a:r>
              <a:rPr lang="en-US" altLang="zh-CN" sz="2000" b="1">
                <a:solidFill>
                  <a:schemeClr val="bg1"/>
                </a:solidFill>
                <a:sym typeface="+mn-ea"/>
              </a:rPr>
              <a:t>   </a:t>
            </a:r>
            <a:r>
              <a:rPr lang="en-US" altLang="zh-CN" sz="2000" b="1">
                <a:solidFill>
                  <a:schemeClr val="bg1"/>
                </a:solidFill>
                <a:latin typeface="Arial" panose="020B0604020202020204" pitchFamily="34" charset="0"/>
                <a:cs typeface="Arial" panose="020B0604020202020204" pitchFamily="34" charset="0"/>
                <a:sym typeface="+mn-ea"/>
              </a:rPr>
              <a:t>→</a:t>
            </a:r>
            <a:r>
              <a:rPr lang="zh-CN" altLang="en-US" sz="2000" b="1">
                <a:solidFill>
                  <a:schemeClr val="bg1"/>
                </a:solidFill>
                <a:sym typeface="+mn-ea"/>
              </a:rPr>
              <a:t>   Nước</a:t>
            </a:r>
            <a:endParaRPr lang="zh-CN" altLang="en-US" sz="2000" b="1">
              <a:solidFill>
                <a:schemeClr val="bg1"/>
              </a:solidFill>
              <a:sym typeface="+mn-ea"/>
            </a:endParaRPr>
          </a:p>
          <a:p>
            <a:pPr algn="l"/>
            <a:r>
              <a:rPr lang="zh-CN" altLang="en-US" sz="2000" b="1">
                <a:solidFill>
                  <a:schemeClr val="bg1"/>
                </a:solidFill>
                <a:sym typeface="+mn-ea"/>
              </a:rPr>
              <a:t>Trong quá trình phản ứng, số nguyên tử H và số nguyên tử O có thay đổi không?</a:t>
            </a:r>
            <a:endParaRPr lang="zh-CN" altLang="en-US" sz="2000" b="1">
              <a:solidFill>
                <a:schemeClr val="bg1"/>
              </a:solidFill>
              <a:sym typeface="+mn-ea"/>
            </a:endParaRPr>
          </a:p>
          <a:p>
            <a:pPr algn="l"/>
            <a:r>
              <a:rPr lang="zh-CN" altLang="en-US" sz="2000" b="1">
                <a:solidFill>
                  <a:schemeClr val="tx1"/>
                </a:solidFill>
                <a:sym typeface="+mn-ea"/>
              </a:rPr>
              <a:t>A. Thay đổi theo chiều tăng dần. 		</a:t>
            </a:r>
            <a:r>
              <a:rPr lang="en-US" altLang="zh-CN" sz="2000" b="1">
                <a:solidFill>
                  <a:schemeClr val="tx1"/>
                </a:solidFill>
                <a:sym typeface="+mn-ea"/>
              </a:rPr>
              <a:t>                </a:t>
            </a:r>
            <a:r>
              <a:rPr lang="zh-CN" altLang="en-US" sz="2000" b="1">
                <a:solidFill>
                  <a:schemeClr val="tx1"/>
                </a:solidFill>
                <a:sym typeface="+mn-ea"/>
              </a:rPr>
              <a:t>B. Thay đổi theo chiều giảm dần.</a:t>
            </a:r>
            <a:endParaRPr lang="zh-CN" altLang="en-US" sz="2000" b="1">
              <a:solidFill>
                <a:schemeClr val="tx1"/>
              </a:solidFill>
              <a:sym typeface="+mn-ea"/>
            </a:endParaRPr>
          </a:p>
          <a:p>
            <a:pPr algn="l"/>
            <a:r>
              <a:rPr lang="zh-CN" altLang="en-US" sz="2000" b="1">
                <a:solidFill>
                  <a:schemeClr val="tx1"/>
                </a:solidFill>
                <a:sym typeface="+mn-ea"/>
              </a:rPr>
              <a:t>C. Không thay đổi. 				D. H tăng còn O giảm. </a:t>
            </a:r>
            <a:endParaRPr lang="zh-CN" altLang="en-US" sz="2000" b="1">
              <a:solidFill>
                <a:schemeClr val="tx1"/>
              </a:solidFill>
              <a:sym typeface="+mn-ea"/>
            </a:endParaRPr>
          </a:p>
          <a:p>
            <a:pPr algn="l"/>
            <a:r>
              <a:rPr lang="zh-CN" altLang="en-US" sz="2000" b="1">
                <a:solidFill>
                  <a:schemeClr val="accent6"/>
                </a:solidFill>
                <a:sym typeface="+mn-ea"/>
              </a:rPr>
              <a:t>Câu 4:</a:t>
            </a:r>
            <a:r>
              <a:rPr lang="zh-CN" altLang="en-US" sz="2000" b="1">
                <a:solidFill>
                  <a:schemeClr val="bg1"/>
                </a:solidFill>
                <a:sym typeface="+mn-ea"/>
              </a:rPr>
              <a:t> Dấu hiệu nào giúp ta có thể nhận biết có phản ứng hoá học xảy ra?</a:t>
            </a:r>
            <a:endParaRPr lang="zh-CN" altLang="en-US" sz="2000" b="1">
              <a:solidFill>
                <a:schemeClr val="bg1"/>
              </a:solidFill>
              <a:sym typeface="+mn-ea"/>
            </a:endParaRPr>
          </a:p>
          <a:p>
            <a:pPr algn="l"/>
            <a:r>
              <a:rPr lang="zh-CN" altLang="en-US" sz="2000" b="1">
                <a:solidFill>
                  <a:schemeClr val="tx1"/>
                </a:solidFill>
                <a:sym typeface="+mn-ea"/>
              </a:rPr>
              <a:t>A. Có chất kết tủa (chất không tan).	</a:t>
            </a:r>
            <a:r>
              <a:rPr lang="en-US" altLang="zh-CN" sz="2000" b="1">
                <a:solidFill>
                  <a:schemeClr val="tx1"/>
                </a:solidFill>
                <a:sym typeface="+mn-ea"/>
              </a:rPr>
              <a:t>                </a:t>
            </a:r>
            <a:r>
              <a:rPr lang="zh-CN" altLang="en-US" sz="2000" b="1">
                <a:solidFill>
                  <a:schemeClr val="tx1"/>
                </a:solidFill>
                <a:sym typeface="+mn-ea"/>
              </a:rPr>
              <a:t>B. Có chất khí thoát ra (sủi bọt).</a:t>
            </a:r>
            <a:endParaRPr lang="zh-CN" altLang="en-US" sz="2000" b="1">
              <a:solidFill>
                <a:schemeClr val="tx1"/>
              </a:solidFill>
              <a:sym typeface="+mn-ea"/>
            </a:endParaRPr>
          </a:p>
          <a:p>
            <a:pPr algn="l"/>
            <a:r>
              <a:rPr lang="zh-CN" altLang="en-US" sz="2000" b="1">
                <a:solidFill>
                  <a:schemeClr val="tx1"/>
                </a:solidFill>
                <a:sym typeface="+mn-ea"/>
              </a:rPr>
              <a:t>C. Có sự thay đổi màu sắc. 			D. Một trong số các dấu hiệu trên.</a:t>
            </a:r>
            <a:endParaRPr lang="zh-CN" altLang="en-US" sz="2000" b="1">
              <a:solidFill>
                <a:schemeClr val="tx1"/>
              </a:solidFill>
              <a:sym typeface="+mn-ea"/>
            </a:endParaRPr>
          </a:p>
          <a:p>
            <a:pPr algn="l"/>
            <a:r>
              <a:rPr lang="zh-CN" altLang="en-US" sz="2000" b="1">
                <a:solidFill>
                  <a:schemeClr val="accent6"/>
                </a:solidFill>
                <a:sym typeface="+mn-ea"/>
              </a:rPr>
              <a:t>C</a:t>
            </a:r>
            <a:r>
              <a:rPr lang="en-US" altLang="zh-CN" sz="2000" b="1">
                <a:solidFill>
                  <a:schemeClr val="accent6"/>
                </a:solidFill>
                <a:sym typeface="+mn-ea"/>
              </a:rPr>
              <a:t>â</a:t>
            </a:r>
            <a:r>
              <a:rPr lang="zh-CN" altLang="en-US" sz="2000" b="1">
                <a:solidFill>
                  <a:schemeClr val="accent6"/>
                </a:solidFill>
                <a:sym typeface="+mn-ea"/>
              </a:rPr>
              <a:t>u 5.</a:t>
            </a:r>
            <a:r>
              <a:rPr lang="zh-CN" altLang="en-US" sz="2000" b="1">
                <a:solidFill>
                  <a:schemeClr val="bg1"/>
                </a:solidFill>
                <a:sym typeface="+mn-ea"/>
              </a:rPr>
              <a:t> Cho các phản ứng sau:</a:t>
            </a:r>
            <a:endParaRPr lang="zh-CN" altLang="en-US" sz="2000" b="1">
              <a:solidFill>
                <a:schemeClr val="bg1"/>
              </a:solidFill>
              <a:sym typeface="+mn-ea"/>
            </a:endParaRPr>
          </a:p>
          <a:p>
            <a:pPr algn="l"/>
            <a:r>
              <a:rPr lang="zh-CN" altLang="en-US" sz="2000" b="1">
                <a:solidFill>
                  <a:schemeClr val="tx1"/>
                </a:solidFill>
                <a:sym typeface="+mn-ea"/>
              </a:rPr>
              <a:t> (1) Điểu chế oxygen bằng cách đun nóng thuốc tím (KMnO4), ngừng cung cấp nhiệt, phản ứng dừng lại; </a:t>
            </a:r>
            <a:endParaRPr lang="zh-CN" altLang="en-US" sz="2000" b="1">
              <a:solidFill>
                <a:schemeClr val="tx1"/>
              </a:solidFill>
              <a:sym typeface="+mn-ea"/>
            </a:endParaRPr>
          </a:p>
          <a:p>
            <a:pPr algn="l"/>
            <a:r>
              <a:rPr lang="zh-CN" altLang="en-US" sz="2000" b="1">
                <a:solidFill>
                  <a:schemeClr val="tx1"/>
                </a:solidFill>
                <a:sym typeface="+mn-ea"/>
              </a:rPr>
              <a:t>(2) Nung đá vôi (CaCO3); </a:t>
            </a:r>
            <a:endParaRPr lang="zh-CN" altLang="en-US" sz="2000" b="1">
              <a:solidFill>
                <a:schemeClr val="tx1"/>
              </a:solidFill>
              <a:sym typeface="+mn-ea"/>
            </a:endParaRPr>
          </a:p>
          <a:p>
            <a:pPr algn="l"/>
            <a:r>
              <a:rPr lang="zh-CN" altLang="en-US" sz="2000" b="1">
                <a:solidFill>
                  <a:schemeClr val="tx1"/>
                </a:solidFill>
                <a:sym typeface="+mn-ea"/>
              </a:rPr>
              <a:t>(3) Tôi vôi (CaO với nước); </a:t>
            </a:r>
            <a:endParaRPr lang="zh-CN" altLang="en-US" sz="2000" b="1">
              <a:solidFill>
                <a:schemeClr val="tx1"/>
              </a:solidFill>
              <a:sym typeface="+mn-ea"/>
            </a:endParaRPr>
          </a:p>
          <a:p>
            <a:pPr algn="l"/>
            <a:r>
              <a:rPr lang="zh-CN" altLang="en-US" sz="2000" b="1">
                <a:solidFill>
                  <a:schemeClr val="tx1"/>
                </a:solidFill>
                <a:sym typeface="+mn-ea"/>
              </a:rPr>
              <a:t>(4) Cho dung dịch HC</a:t>
            </a:r>
            <a:r>
              <a:rPr lang="en-US" altLang="zh-CN" sz="2000" b="1">
                <a:solidFill>
                  <a:schemeClr val="tx1"/>
                </a:solidFill>
                <a:sym typeface="+mn-ea"/>
              </a:rPr>
              <a:t>l</a:t>
            </a:r>
            <a:r>
              <a:rPr lang="zh-CN" altLang="en-US" sz="2000" b="1">
                <a:solidFill>
                  <a:schemeClr val="tx1"/>
                </a:solidFill>
                <a:sym typeface="+mn-ea"/>
              </a:rPr>
              <a:t> tác dụng với dung dịch</a:t>
            </a:r>
            <a:r>
              <a:rPr lang="en-US" altLang="zh-CN" sz="2000" b="1">
                <a:solidFill>
                  <a:schemeClr val="tx1"/>
                </a:solidFill>
                <a:sym typeface="+mn-ea"/>
              </a:rPr>
              <a:t> </a:t>
            </a:r>
            <a:r>
              <a:rPr lang="zh-CN" altLang="en-US" sz="2000" b="1">
                <a:solidFill>
                  <a:schemeClr val="tx1"/>
                </a:solidFill>
                <a:sym typeface="+mn-ea"/>
              </a:rPr>
              <a:t>NaOH, ống nghiệm nóng lên.</a:t>
            </a:r>
            <a:endParaRPr lang="zh-CN" altLang="en-US" sz="2000" b="1">
              <a:solidFill>
                <a:schemeClr val="tx1"/>
              </a:solidFill>
              <a:sym typeface="+mn-ea"/>
            </a:endParaRPr>
          </a:p>
          <a:p>
            <a:pPr algn="l"/>
            <a:r>
              <a:rPr lang="zh-CN" altLang="en-US" sz="2000" b="1">
                <a:solidFill>
                  <a:schemeClr val="tx1"/>
                </a:solidFill>
                <a:sym typeface="+mn-ea"/>
              </a:rPr>
              <a:t>(5) Quang hợp của cây xanh.</a:t>
            </a:r>
            <a:endParaRPr lang="zh-CN" altLang="en-US" sz="2000" b="1">
              <a:solidFill>
                <a:schemeClr val="tx1"/>
              </a:solidFill>
              <a:sym typeface="+mn-ea"/>
            </a:endParaRPr>
          </a:p>
          <a:p>
            <a:pPr algn="l"/>
            <a:r>
              <a:rPr lang="zh-CN" altLang="en-US" sz="2000" b="1">
                <a:solidFill>
                  <a:schemeClr val="tx1"/>
                </a:solidFill>
                <a:sym typeface="+mn-ea"/>
              </a:rPr>
              <a:t>Các phản ứng thu nhiệt là</a:t>
            </a:r>
            <a:endParaRPr lang="zh-CN" altLang="en-US" sz="2000" b="1">
              <a:solidFill>
                <a:schemeClr val="tx1"/>
              </a:solidFill>
              <a:sym typeface="+mn-ea"/>
            </a:endParaRPr>
          </a:p>
          <a:p>
            <a:pPr algn="l"/>
            <a:r>
              <a:rPr lang="en-US" altLang="zh-CN" sz="2000" b="1">
                <a:solidFill>
                  <a:schemeClr val="tx1"/>
                </a:solidFill>
                <a:sym typeface="+mn-ea"/>
              </a:rPr>
              <a:t>          </a:t>
            </a:r>
            <a:r>
              <a:rPr lang="zh-CN" altLang="en-US" sz="2000" b="1">
                <a:solidFill>
                  <a:schemeClr val="tx1"/>
                </a:solidFill>
                <a:sym typeface="+mn-ea"/>
              </a:rPr>
              <a:t>A. (1); (2) và (5).	B.(l); (3) và (4).</a:t>
            </a:r>
            <a:r>
              <a:rPr lang="en-US" altLang="zh-CN" sz="2000" b="1">
                <a:solidFill>
                  <a:schemeClr val="tx1"/>
                </a:solidFill>
                <a:sym typeface="+mn-ea"/>
              </a:rPr>
              <a:t>          C</a:t>
            </a:r>
            <a:r>
              <a:rPr lang="zh-CN" altLang="en-US" sz="2000" b="1">
                <a:solidFill>
                  <a:schemeClr val="tx1"/>
                </a:solidFill>
                <a:sym typeface="+mn-ea"/>
              </a:rPr>
              <a:t>. (2); (3) và (5).	D. (2); (4) và (5).</a:t>
            </a:r>
            <a:endParaRPr lang="zh-CN" altLang="en-US" sz="2000" b="1">
              <a:solidFill>
                <a:schemeClr val="tx1"/>
              </a:solidFill>
              <a:sym typeface="+mn-ea"/>
            </a:endParaRPr>
          </a:p>
        </p:txBody>
      </p:sp>
      <p:sp>
        <p:nvSpPr>
          <p:cNvPr id="7" name="圆角矩形 14"/>
          <p:cNvSpPr/>
          <p:nvPr/>
        </p:nvSpPr>
        <p:spPr bwMode="auto">
          <a:xfrm>
            <a:off x="4410710" y="0"/>
            <a:ext cx="4253865" cy="36766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endParaRPr lang="en-US" altLang="zh-CN" sz="2800" b="1" dirty="0">
              <a:solidFill>
                <a:srgbClr val="FF0000"/>
              </a:solidFill>
              <a:latin typeface="Calibri Light" panose="020F0302020204030204" charset="0"/>
              <a:ea typeface="Microsoft YaHei" panose="020B0503020204020204" charset="-122"/>
              <a:cs typeface="Calibri Light" panose="020F0302020204030204" charset="0"/>
            </a:endParaRPr>
          </a:p>
        </p:txBody>
      </p:sp>
      <p:sp>
        <p:nvSpPr>
          <p:cNvPr id="13" name="Text Box 12"/>
          <p:cNvSpPr txBox="1"/>
          <p:nvPr/>
        </p:nvSpPr>
        <p:spPr>
          <a:xfrm>
            <a:off x="4979035" y="-77470"/>
            <a:ext cx="2723515" cy="521970"/>
          </a:xfrm>
          <a:prstGeom prst="rect">
            <a:avLst/>
          </a:prstGeom>
          <a:noFill/>
        </p:spPr>
        <p:txBody>
          <a:bodyPr wrap="none" rtlCol="0">
            <a:spAutoFit/>
          </a:bodyPr>
          <a:lstStyle/>
          <a:p>
            <a:r>
              <a:rPr lang="en-US" sz="2800" b="1">
                <a:solidFill>
                  <a:schemeClr val="accent2">
                    <a:lumMod val="20000"/>
                    <a:lumOff val="80000"/>
                  </a:schemeClr>
                </a:solidFill>
              </a:rPr>
              <a:t>BỘ CÂU HỎI SỐ 1</a:t>
            </a:r>
            <a:endParaRPr lang="en-US" sz="2800" b="1">
              <a:solidFill>
                <a:schemeClr val="accent2">
                  <a:lumMod val="20000"/>
                  <a:lumOff val="80000"/>
                </a:schemeClr>
              </a:solidFill>
            </a:endParaRPr>
          </a:p>
        </p:txBody>
      </p:sp>
      <p:pic>
        <p:nvPicPr>
          <p:cNvPr id="16" name="图片 46124" descr="png-0730"/>
          <p:cNvPicPr>
            <a:picLocks noChangeAspect="1"/>
          </p:cNvPicPr>
          <p:nvPr/>
        </p:nvPicPr>
        <p:blipFill>
          <a:blip r:embed="rId2"/>
          <a:stretch>
            <a:fillRect/>
          </a:stretch>
        </p:blipFill>
        <p:spPr>
          <a:xfrm>
            <a:off x="133985" y="1878965"/>
            <a:ext cx="451485" cy="451485"/>
          </a:xfrm>
          <a:prstGeom prst="rect">
            <a:avLst/>
          </a:prstGeom>
          <a:noFill/>
          <a:ln w="9525">
            <a:noFill/>
          </a:ln>
        </p:spPr>
      </p:pic>
      <p:pic>
        <p:nvPicPr>
          <p:cNvPr id="17" name="图片 46124" descr="png-0730"/>
          <p:cNvPicPr>
            <a:picLocks noChangeAspect="1"/>
          </p:cNvPicPr>
          <p:nvPr/>
        </p:nvPicPr>
        <p:blipFill>
          <a:blip r:embed="rId2"/>
          <a:stretch>
            <a:fillRect/>
          </a:stretch>
        </p:blipFill>
        <p:spPr>
          <a:xfrm>
            <a:off x="142875" y="3054350"/>
            <a:ext cx="489585" cy="489585"/>
          </a:xfrm>
          <a:prstGeom prst="rect">
            <a:avLst/>
          </a:prstGeom>
          <a:noFill/>
          <a:ln w="9525">
            <a:noFill/>
          </a:ln>
        </p:spPr>
      </p:pic>
      <p:pic>
        <p:nvPicPr>
          <p:cNvPr id="18" name="图片 46124" descr="png-0730"/>
          <p:cNvPicPr>
            <a:picLocks noChangeAspect="1"/>
          </p:cNvPicPr>
          <p:nvPr/>
        </p:nvPicPr>
        <p:blipFill>
          <a:blip r:embed="rId2"/>
          <a:stretch>
            <a:fillRect/>
          </a:stretch>
        </p:blipFill>
        <p:spPr>
          <a:xfrm>
            <a:off x="5544820" y="4003675"/>
            <a:ext cx="442595" cy="442595"/>
          </a:xfrm>
          <a:prstGeom prst="rect">
            <a:avLst/>
          </a:prstGeom>
          <a:noFill/>
          <a:ln w="9525">
            <a:noFill/>
          </a:ln>
        </p:spPr>
      </p:pic>
      <p:pic>
        <p:nvPicPr>
          <p:cNvPr id="19" name="图片 46124" descr="png-0730"/>
          <p:cNvPicPr>
            <a:picLocks noChangeAspect="1"/>
          </p:cNvPicPr>
          <p:nvPr/>
        </p:nvPicPr>
        <p:blipFill>
          <a:blip r:embed="rId2"/>
          <a:stretch>
            <a:fillRect/>
          </a:stretch>
        </p:blipFill>
        <p:spPr>
          <a:xfrm>
            <a:off x="734695" y="6394450"/>
            <a:ext cx="434975" cy="4349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1"/>
          <a:stretch>
            <a:fillRect/>
          </a:stretch>
        </p:blipFill>
        <p:spPr>
          <a:xfrm>
            <a:off x="2933700" y="3286919"/>
            <a:ext cx="990600" cy="1428750"/>
          </a:xfrm>
          <a:prstGeom prst="rect">
            <a:avLst/>
          </a:prstGeom>
          <a:noFill/>
          <a:ln w="9525">
            <a:noFill/>
          </a:ln>
        </p:spPr>
      </p:pic>
      <p:pic>
        <p:nvPicPr>
          <p:cNvPr id="46125" name="图片 46124" descr="png-0730"/>
          <p:cNvPicPr>
            <a:picLocks noGrp="1" noChangeAspect="1"/>
          </p:cNvPicPr>
          <p:nvPr>
            <p:ph sz="half" idx="2"/>
          </p:nvPr>
        </p:nvPicPr>
        <p:blipFill>
          <a:blip r:embed="rId2"/>
          <a:stretch>
            <a:fillRect/>
          </a:stretch>
        </p:blipFill>
        <p:spPr>
          <a:xfrm>
            <a:off x="4572635" y="1518920"/>
            <a:ext cx="594360" cy="594360"/>
          </a:xfrm>
          <a:prstGeom prst="rect">
            <a:avLst/>
          </a:prstGeom>
          <a:noFill/>
          <a:ln w="9525">
            <a:noFill/>
          </a:ln>
        </p:spPr>
      </p:pic>
      <p:sp>
        <p:nvSpPr>
          <p:cNvPr id="12" name="圆角矩形 11"/>
          <p:cNvSpPr/>
          <p:nvPr/>
        </p:nvSpPr>
        <p:spPr>
          <a:xfrm>
            <a:off x="0" y="13970"/>
            <a:ext cx="12192635" cy="682942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200" b="1">
                <a:solidFill>
                  <a:schemeClr val="accent6"/>
                </a:solidFill>
                <a:sym typeface="+mn-ea"/>
              </a:rPr>
              <a:t>Câu 1:</a:t>
            </a:r>
            <a:r>
              <a:rPr lang="en-US" altLang="zh-CN" sz="2200" b="1">
                <a:solidFill>
                  <a:schemeClr val="accent6"/>
                </a:solidFill>
                <a:sym typeface="+mn-ea"/>
              </a:rPr>
              <a:t> </a:t>
            </a:r>
            <a:r>
              <a:rPr lang="zh-CN" altLang="en-US" sz="2200" b="1">
                <a:solidFill>
                  <a:schemeClr val="bg1"/>
                </a:solidFill>
                <a:sym typeface="+mn-ea"/>
              </a:rPr>
              <a:t>Phản ứng sau là phản ứng gì?</a:t>
            </a:r>
            <a:endParaRPr lang="zh-CN" altLang="en-US" sz="2200" b="1">
              <a:solidFill>
                <a:schemeClr val="bg1"/>
              </a:solidFill>
              <a:sym typeface="+mn-ea"/>
            </a:endParaRPr>
          </a:p>
          <a:p>
            <a:pPr algn="l"/>
            <a:r>
              <a:rPr lang="zh-CN" altLang="en-US" sz="2200" b="1">
                <a:solidFill>
                  <a:schemeClr val="tx1"/>
                </a:solidFill>
                <a:sym typeface="+mn-ea"/>
              </a:rPr>
              <a:t>Phản ứng phân hủy copper (II) hydroxide thành copper (II) oxide và hơi nước thì cần cung cấp năng</a:t>
            </a:r>
            <a:r>
              <a:rPr lang="en-US" altLang="zh-CN" sz="2200" b="1">
                <a:solidFill>
                  <a:schemeClr val="tx1"/>
                </a:solidFill>
                <a:sym typeface="+mn-ea"/>
              </a:rPr>
              <a:t> </a:t>
            </a:r>
            <a:r>
              <a:rPr lang="zh-CN" altLang="en-US" sz="2200" b="1">
                <a:solidFill>
                  <a:schemeClr val="tx1"/>
                </a:solidFill>
                <a:sym typeface="+mn-ea"/>
              </a:rPr>
              <a:t> lượng dưới dạng nhiệt bằng cách đun nóng. Khi ngừng cung cấp nhiệt, phản ứng cũng dừng lại</a:t>
            </a:r>
            <a:endParaRPr lang="zh-CN" altLang="en-US" sz="2200" b="1">
              <a:solidFill>
                <a:schemeClr val="tx1"/>
              </a:solidFill>
              <a:sym typeface="+mn-ea"/>
            </a:endParaRPr>
          </a:p>
          <a:p>
            <a:pPr algn="l"/>
            <a:r>
              <a:rPr lang="zh-CN" altLang="en-US" sz="2200" b="1">
                <a:solidFill>
                  <a:schemeClr val="tx1"/>
                </a:solidFill>
                <a:sym typeface="+mn-ea"/>
              </a:rPr>
              <a:t>A. Phản ứng tỏa nhiệt. 			B. Phản ứng thu nhiệt.</a:t>
            </a:r>
            <a:endParaRPr lang="zh-CN" altLang="en-US" sz="2200" b="1">
              <a:solidFill>
                <a:schemeClr val="tx1"/>
              </a:solidFill>
              <a:sym typeface="+mn-ea"/>
            </a:endParaRPr>
          </a:p>
          <a:p>
            <a:pPr algn="l"/>
            <a:r>
              <a:rPr lang="zh-CN" altLang="en-US" sz="2200" b="1">
                <a:solidFill>
                  <a:schemeClr val="tx1"/>
                </a:solidFill>
                <a:sym typeface="+mn-ea"/>
              </a:rPr>
              <a:t>B. Phản ứng phân hủy. 			C. Phản ứng trao đổi.</a:t>
            </a:r>
            <a:endParaRPr lang="zh-CN" altLang="en-US" sz="2200" b="1">
              <a:solidFill>
                <a:schemeClr val="tx1"/>
              </a:solidFill>
              <a:sym typeface="+mn-ea"/>
            </a:endParaRPr>
          </a:p>
          <a:p>
            <a:pPr algn="l"/>
            <a:r>
              <a:rPr lang="zh-CN" altLang="en-US" sz="2200" b="1">
                <a:solidFill>
                  <a:schemeClr val="accent6"/>
                </a:solidFill>
                <a:sym typeface="+mn-ea"/>
              </a:rPr>
              <a:t>Câu 2:</a:t>
            </a:r>
            <a:r>
              <a:rPr lang="zh-CN" altLang="en-US" sz="2200" b="1">
                <a:solidFill>
                  <a:schemeClr val="tx1"/>
                </a:solidFill>
                <a:sym typeface="+mn-ea"/>
              </a:rPr>
              <a:t> </a:t>
            </a:r>
            <a:r>
              <a:rPr lang="zh-CN" altLang="en-US" sz="2200" b="1">
                <a:solidFill>
                  <a:schemeClr val="bg1"/>
                </a:solidFill>
                <a:sym typeface="+mn-ea"/>
              </a:rPr>
              <a:t>Than (thành phần chính là carbon) cháy trong không khí tạo thành khí carbon dioxide. </a:t>
            </a:r>
            <a:r>
              <a:rPr lang="en-US" altLang="zh-CN" sz="2200" b="1">
                <a:solidFill>
                  <a:schemeClr val="bg1"/>
                </a:solidFill>
                <a:sym typeface="+mn-ea"/>
              </a:rPr>
              <a:t> </a:t>
            </a:r>
            <a:r>
              <a:rPr lang="zh-CN" altLang="en-US" sz="2200" b="1">
                <a:solidFill>
                  <a:schemeClr val="bg1"/>
                </a:solidFill>
                <a:sym typeface="+mn-ea"/>
              </a:rPr>
              <a:t>Trong quá trình phản ứng, lượng chất nào tăng dần? </a:t>
            </a:r>
            <a:endParaRPr lang="zh-CN" altLang="en-US" sz="2200" b="1">
              <a:solidFill>
                <a:schemeClr val="tx1"/>
              </a:solidFill>
              <a:sym typeface="+mn-ea"/>
            </a:endParaRPr>
          </a:p>
          <a:p>
            <a:pPr algn="l"/>
            <a:r>
              <a:rPr lang="zh-CN" altLang="en-US" sz="2200" b="1">
                <a:solidFill>
                  <a:schemeClr val="tx1"/>
                </a:solidFill>
                <a:sym typeface="+mn-ea"/>
              </a:rPr>
              <a:t>A. Carbon dioxide tăng dần. </a:t>
            </a:r>
            <a:r>
              <a:rPr lang="en-US" altLang="zh-CN" sz="2200" b="1">
                <a:solidFill>
                  <a:schemeClr val="tx1"/>
                </a:solidFill>
                <a:sym typeface="+mn-ea"/>
              </a:rPr>
              <a:t>    </a:t>
            </a:r>
            <a:r>
              <a:rPr lang="zh-CN" altLang="en-US" sz="2200" b="1">
                <a:solidFill>
                  <a:schemeClr val="tx1"/>
                </a:solidFill>
                <a:sym typeface="+mn-ea"/>
              </a:rPr>
              <a:t>B. Oxygen tăng dần</a:t>
            </a:r>
            <a:r>
              <a:rPr lang="en-US" altLang="zh-CN" sz="2200" b="1">
                <a:solidFill>
                  <a:schemeClr val="tx1"/>
                </a:solidFill>
                <a:sym typeface="+mn-ea"/>
              </a:rPr>
              <a:t>     </a:t>
            </a:r>
            <a:r>
              <a:rPr lang="zh-CN" altLang="en-US" sz="2200" b="1">
                <a:solidFill>
                  <a:schemeClr val="tx1"/>
                </a:solidFill>
                <a:sym typeface="+mn-ea"/>
              </a:rPr>
              <a:t>C. Carbon tăng dần. </a:t>
            </a:r>
            <a:r>
              <a:rPr lang="en-US" altLang="zh-CN" sz="2200" b="1">
                <a:solidFill>
                  <a:schemeClr val="tx1"/>
                </a:solidFill>
                <a:sym typeface="+mn-ea"/>
              </a:rPr>
              <a:t>    </a:t>
            </a:r>
            <a:r>
              <a:rPr lang="zh-CN" altLang="en-US" sz="2200" b="1">
                <a:solidFill>
                  <a:schemeClr val="tx1"/>
                </a:solidFill>
                <a:sym typeface="+mn-ea"/>
              </a:rPr>
              <a:t>D. Tất cả đều tăng</a:t>
            </a:r>
            <a:endParaRPr lang="zh-CN" altLang="en-US" sz="2200" b="1">
              <a:solidFill>
                <a:schemeClr val="tx1"/>
              </a:solidFill>
              <a:sym typeface="+mn-ea"/>
            </a:endParaRPr>
          </a:p>
          <a:p>
            <a:pPr algn="l"/>
            <a:r>
              <a:rPr lang="zh-CN" altLang="en-US" sz="2200" b="1">
                <a:solidFill>
                  <a:schemeClr val="accent6"/>
                </a:solidFill>
                <a:sym typeface="+mn-ea"/>
              </a:rPr>
              <a:t>Câu 3:</a:t>
            </a:r>
            <a:r>
              <a:rPr lang="zh-CN" altLang="en-US" sz="2200" b="1">
                <a:solidFill>
                  <a:schemeClr val="tx1"/>
                </a:solidFill>
                <a:sym typeface="+mn-ea"/>
              </a:rPr>
              <a:t> </a:t>
            </a:r>
            <a:r>
              <a:rPr lang="zh-CN" altLang="en-US" sz="2200" b="1">
                <a:solidFill>
                  <a:schemeClr val="bg1"/>
                </a:solidFill>
                <a:sym typeface="+mn-ea"/>
              </a:rPr>
              <a:t>Phản ứng hóa học là gì?</a:t>
            </a:r>
            <a:endParaRPr lang="zh-CN" altLang="en-US" sz="2200" b="1">
              <a:solidFill>
                <a:schemeClr val="bg1"/>
              </a:solidFill>
              <a:sym typeface="+mn-ea"/>
            </a:endParaRPr>
          </a:p>
          <a:p>
            <a:pPr algn="l"/>
            <a:r>
              <a:rPr lang="zh-CN" altLang="en-US" sz="2200" b="1">
                <a:solidFill>
                  <a:schemeClr val="tx1"/>
                </a:solidFill>
                <a:sym typeface="+mn-ea"/>
              </a:rPr>
              <a:t>A. Quá trình biến đổi từ chất rắn sang chất khí</a:t>
            </a:r>
            <a:r>
              <a:rPr lang="en-US" altLang="zh-CN" sz="2200" b="1">
                <a:solidFill>
                  <a:schemeClr val="tx1"/>
                </a:solidFill>
                <a:sym typeface="+mn-ea"/>
              </a:rPr>
              <a:t>        </a:t>
            </a:r>
            <a:r>
              <a:rPr lang="zh-CN" altLang="en-US" sz="2200" b="1">
                <a:solidFill>
                  <a:schemeClr val="tx1"/>
                </a:solidFill>
                <a:sym typeface="+mn-ea"/>
              </a:rPr>
              <a:t>B. Quá trình biến đổi từ chất khí sang chất lỏng</a:t>
            </a:r>
            <a:endParaRPr lang="zh-CN" altLang="en-US" sz="2200" b="1">
              <a:solidFill>
                <a:schemeClr val="tx1"/>
              </a:solidFill>
              <a:sym typeface="+mn-ea"/>
            </a:endParaRPr>
          </a:p>
          <a:p>
            <a:pPr algn="l"/>
            <a:r>
              <a:rPr lang="zh-CN" altLang="en-US" sz="2200" b="1">
                <a:solidFill>
                  <a:schemeClr val="tx1"/>
                </a:solidFill>
                <a:sym typeface="+mn-ea"/>
              </a:rPr>
              <a:t>C. Quá trình biến đổi từ chất này thành chất khác</a:t>
            </a:r>
            <a:r>
              <a:rPr lang="en-US" altLang="zh-CN" sz="2200" b="1">
                <a:solidFill>
                  <a:schemeClr val="tx1"/>
                </a:solidFill>
                <a:sym typeface="+mn-ea"/>
              </a:rPr>
              <a:t>   </a:t>
            </a:r>
            <a:r>
              <a:rPr lang="zh-CN" altLang="en-US" sz="2200" b="1">
                <a:solidFill>
                  <a:schemeClr val="tx1"/>
                </a:solidFill>
                <a:sym typeface="+mn-ea"/>
              </a:rPr>
              <a:t>D. Tất cả các ý trên</a:t>
            </a:r>
            <a:endParaRPr lang="zh-CN" altLang="en-US" sz="2200" b="1">
              <a:solidFill>
                <a:schemeClr val="tx1"/>
              </a:solidFill>
              <a:sym typeface="+mn-ea"/>
            </a:endParaRPr>
          </a:p>
          <a:p>
            <a:pPr algn="l"/>
            <a:r>
              <a:rPr lang="zh-CN" altLang="en-US" sz="2200" b="1">
                <a:solidFill>
                  <a:schemeClr val="accent6"/>
                </a:solidFill>
                <a:sym typeface="+mn-ea"/>
              </a:rPr>
              <a:t>Câu 4: </a:t>
            </a:r>
            <a:r>
              <a:rPr lang="zh-CN" altLang="en-US" sz="2200" b="1">
                <a:solidFill>
                  <a:schemeClr val="bg1"/>
                </a:solidFill>
                <a:sym typeface="+mn-ea"/>
              </a:rPr>
              <a:t>Trong phản ứng giữa oxygen và hydrogen, nếu oxygen hết thì phản ứng có xảy ra nữa không?</a:t>
            </a:r>
            <a:endParaRPr lang="zh-CN" altLang="en-US" sz="2200" b="1">
              <a:solidFill>
                <a:schemeClr val="bg1"/>
              </a:solidFill>
              <a:sym typeface="+mn-ea"/>
            </a:endParaRPr>
          </a:p>
          <a:p>
            <a:pPr algn="l"/>
            <a:r>
              <a:rPr lang="zh-CN" altLang="en-US" sz="2200" b="1">
                <a:solidFill>
                  <a:schemeClr val="tx1"/>
                </a:solidFill>
                <a:sym typeface="+mn-ea"/>
              </a:rPr>
              <a:t>A. Phản ứng vẫn tiếp tục.</a:t>
            </a:r>
            <a:r>
              <a:rPr lang="en-US" altLang="zh-CN" sz="2200" b="1">
                <a:solidFill>
                  <a:schemeClr val="tx1"/>
                </a:solidFill>
                <a:sym typeface="+mn-ea"/>
              </a:rPr>
              <a:t>                                            </a:t>
            </a:r>
            <a:r>
              <a:rPr lang="zh-CN" altLang="en-US" sz="2200" b="1">
                <a:solidFill>
                  <a:schemeClr val="tx1"/>
                </a:solidFill>
                <a:sym typeface="+mn-ea"/>
              </a:rPr>
              <a:t>B. Phản ứng tiếp tục giữa hydrogen và sản phẩm. </a:t>
            </a:r>
            <a:endParaRPr lang="zh-CN" altLang="en-US" sz="2200" b="1">
              <a:solidFill>
                <a:schemeClr val="tx1"/>
              </a:solidFill>
              <a:sym typeface="+mn-ea"/>
            </a:endParaRPr>
          </a:p>
          <a:p>
            <a:pPr algn="l"/>
            <a:r>
              <a:rPr lang="zh-CN" altLang="en-US" sz="2200" b="1">
                <a:solidFill>
                  <a:schemeClr val="tx1"/>
                </a:solidFill>
                <a:sym typeface="+mn-ea"/>
              </a:rPr>
              <a:t>C. Phản ứng tiếp tục nếu dùng nhiệt độ xúc tác.</a:t>
            </a:r>
            <a:r>
              <a:rPr lang="en-US" altLang="zh-CN" sz="2200" b="1">
                <a:solidFill>
                  <a:schemeClr val="tx1"/>
                </a:solidFill>
                <a:sym typeface="+mn-ea"/>
              </a:rPr>
              <a:t>    </a:t>
            </a:r>
            <a:r>
              <a:rPr lang="zh-CN" altLang="en-US" sz="2200" b="1">
                <a:solidFill>
                  <a:schemeClr val="tx1"/>
                </a:solidFill>
                <a:sym typeface="+mn-ea"/>
              </a:rPr>
              <a:t>D. Phản ứng dừng lại.</a:t>
            </a:r>
            <a:endParaRPr lang="zh-CN" altLang="en-US" sz="2200" b="1">
              <a:solidFill>
                <a:schemeClr val="tx1"/>
              </a:solidFill>
              <a:sym typeface="+mn-ea"/>
            </a:endParaRPr>
          </a:p>
          <a:p>
            <a:pPr algn="l"/>
            <a:r>
              <a:rPr lang="zh-CN" altLang="en-US" sz="2200" b="1">
                <a:solidFill>
                  <a:schemeClr val="accent6"/>
                </a:solidFill>
                <a:sym typeface="+mn-ea"/>
              </a:rPr>
              <a:t>Câu 5:</a:t>
            </a:r>
            <a:r>
              <a:rPr lang="zh-CN" altLang="en-US" sz="2200" b="1">
                <a:solidFill>
                  <a:schemeClr val="bg1"/>
                </a:solidFill>
                <a:sym typeface="+mn-ea"/>
              </a:rPr>
              <a:t> Trong phản ứng hóa học, liên kết giữa nguyên tử trong các phân tử như thế nào?</a:t>
            </a:r>
            <a:endParaRPr lang="zh-CN" altLang="en-US" sz="2200" b="1">
              <a:solidFill>
                <a:schemeClr val="bg1"/>
              </a:solidFill>
              <a:sym typeface="+mn-ea"/>
            </a:endParaRPr>
          </a:p>
          <a:p>
            <a:pPr algn="l"/>
            <a:r>
              <a:rPr lang="en-US" altLang="zh-CN" sz="2200" b="1">
                <a:solidFill>
                  <a:schemeClr val="tx1"/>
                </a:solidFill>
                <a:sym typeface="+mn-ea"/>
              </a:rPr>
              <a:t>   </a:t>
            </a:r>
            <a:r>
              <a:rPr lang="zh-CN" altLang="en-US" sz="2200" b="1">
                <a:solidFill>
                  <a:schemeClr val="tx1"/>
                </a:solidFill>
                <a:sym typeface="+mn-ea"/>
              </a:rPr>
              <a:t>A. Không thay đổi. 				</a:t>
            </a:r>
            <a:r>
              <a:rPr lang="en-US" altLang="zh-CN" sz="2200" b="1">
                <a:solidFill>
                  <a:schemeClr val="tx1"/>
                </a:solidFill>
                <a:sym typeface="+mn-ea"/>
              </a:rPr>
              <a:t>                </a:t>
            </a:r>
            <a:r>
              <a:rPr lang="zh-CN" altLang="en-US" sz="2200" b="1">
                <a:solidFill>
                  <a:schemeClr val="tx1"/>
                </a:solidFill>
                <a:sym typeface="+mn-ea"/>
              </a:rPr>
              <a:t>B. Thay đổi.</a:t>
            </a:r>
            <a:endParaRPr lang="zh-CN" altLang="en-US" sz="2200" b="1">
              <a:solidFill>
                <a:schemeClr val="tx1"/>
              </a:solidFill>
              <a:sym typeface="+mn-ea"/>
            </a:endParaRPr>
          </a:p>
          <a:p>
            <a:pPr algn="l"/>
            <a:r>
              <a:rPr lang="en-US" altLang="zh-CN" sz="2200" b="1">
                <a:solidFill>
                  <a:schemeClr val="tx1"/>
                </a:solidFill>
                <a:sym typeface="+mn-ea"/>
              </a:rPr>
              <a:t>   </a:t>
            </a:r>
            <a:r>
              <a:rPr lang="zh-CN" altLang="en-US" sz="2200" b="1">
                <a:solidFill>
                  <a:schemeClr val="tx1"/>
                </a:solidFill>
                <a:sym typeface="+mn-ea"/>
              </a:rPr>
              <a:t>C. Có thể thay đổi hoặc không. 		</a:t>
            </a:r>
            <a:r>
              <a:rPr lang="en-US" altLang="zh-CN" sz="2200" b="1">
                <a:solidFill>
                  <a:schemeClr val="tx1"/>
                </a:solidFill>
                <a:sym typeface="+mn-ea"/>
              </a:rPr>
              <a:t>                </a:t>
            </a:r>
            <a:r>
              <a:rPr lang="zh-CN" altLang="en-US" sz="2200" b="1">
                <a:solidFill>
                  <a:schemeClr val="tx1"/>
                </a:solidFill>
                <a:sym typeface="+mn-ea"/>
              </a:rPr>
              <a:t>D. Đáp án khác.</a:t>
            </a:r>
            <a:endParaRPr lang="zh-CN" altLang="en-US" sz="2200" b="1">
              <a:solidFill>
                <a:schemeClr val="tx1"/>
              </a:solidFill>
              <a:sym typeface="+mn-ea"/>
            </a:endParaRPr>
          </a:p>
        </p:txBody>
      </p:sp>
      <p:sp>
        <p:nvSpPr>
          <p:cNvPr id="7" name="圆角矩形 14"/>
          <p:cNvSpPr/>
          <p:nvPr/>
        </p:nvSpPr>
        <p:spPr bwMode="auto">
          <a:xfrm>
            <a:off x="4410710" y="0"/>
            <a:ext cx="4253865" cy="36766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endParaRPr lang="en-US" altLang="zh-CN" sz="2800" b="1" dirty="0">
              <a:solidFill>
                <a:srgbClr val="FF0000"/>
              </a:solidFill>
              <a:latin typeface="Calibri Light" panose="020F0302020204030204" charset="0"/>
              <a:ea typeface="Microsoft YaHei" panose="020B0503020204020204" charset="-122"/>
              <a:cs typeface="Calibri Light" panose="020F0302020204030204" charset="0"/>
            </a:endParaRPr>
          </a:p>
        </p:txBody>
      </p:sp>
      <p:sp>
        <p:nvSpPr>
          <p:cNvPr id="13" name="Text Box 12"/>
          <p:cNvSpPr txBox="1"/>
          <p:nvPr/>
        </p:nvSpPr>
        <p:spPr>
          <a:xfrm>
            <a:off x="4979035" y="-77470"/>
            <a:ext cx="2723515" cy="521970"/>
          </a:xfrm>
          <a:prstGeom prst="rect">
            <a:avLst/>
          </a:prstGeom>
          <a:noFill/>
        </p:spPr>
        <p:txBody>
          <a:bodyPr wrap="none" rtlCol="0">
            <a:spAutoFit/>
          </a:bodyPr>
          <a:lstStyle/>
          <a:p>
            <a:r>
              <a:rPr lang="en-US" sz="2800" b="1">
                <a:solidFill>
                  <a:schemeClr val="accent2">
                    <a:lumMod val="20000"/>
                    <a:lumOff val="80000"/>
                  </a:schemeClr>
                </a:solidFill>
              </a:rPr>
              <a:t>BỘ CÂU HỎI SỐ 2</a:t>
            </a:r>
            <a:endParaRPr lang="en-US" sz="2800" b="1">
              <a:solidFill>
                <a:schemeClr val="accent2">
                  <a:lumMod val="20000"/>
                  <a:lumOff val="80000"/>
                </a:schemeClr>
              </a:solidFill>
            </a:endParaRPr>
          </a:p>
        </p:txBody>
      </p:sp>
      <p:pic>
        <p:nvPicPr>
          <p:cNvPr id="2" name="图片 46124" descr="png-0730"/>
          <p:cNvPicPr>
            <a:picLocks noChangeAspect="1"/>
          </p:cNvPicPr>
          <p:nvPr/>
        </p:nvPicPr>
        <p:blipFill>
          <a:blip r:embed="rId2"/>
          <a:stretch>
            <a:fillRect/>
          </a:stretch>
        </p:blipFill>
        <p:spPr>
          <a:xfrm>
            <a:off x="0" y="2898140"/>
            <a:ext cx="594360" cy="59436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0" y="3973195"/>
            <a:ext cx="594360" cy="594360"/>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728970" y="5302250"/>
            <a:ext cx="594360" cy="594360"/>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261620" y="5961380"/>
            <a:ext cx="594360" cy="59436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2" name="文本框 52"/>
          <p:cNvSpPr txBox="1"/>
          <p:nvPr/>
        </p:nvSpPr>
        <p:spPr>
          <a:xfrm>
            <a:off x="469265" y="217170"/>
            <a:ext cx="149225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pic>
        <p:nvPicPr>
          <p:cNvPr id="3080" name="Picture 8" descr="8"/>
          <p:cNvPicPr>
            <a:picLocks noChangeAspect="1"/>
          </p:cNvPicPr>
          <p:nvPr/>
        </p:nvPicPr>
        <p:blipFill>
          <a:blip r:embed="rId3"/>
          <a:stretch>
            <a:fillRect/>
          </a:stretch>
        </p:blipFill>
        <p:spPr>
          <a:xfrm>
            <a:off x="365125" y="1532890"/>
            <a:ext cx="11887200" cy="1369695"/>
          </a:xfrm>
          <a:prstGeom prst="rect">
            <a:avLst/>
          </a:prstGeom>
          <a:noFill/>
          <a:ln w="9525">
            <a:noFill/>
          </a:ln>
        </p:spPr>
      </p:pic>
      <p:sp>
        <p:nvSpPr>
          <p:cNvPr id="107" name="Text Box 106"/>
          <p:cNvSpPr txBox="1"/>
          <p:nvPr/>
        </p:nvSpPr>
        <p:spPr>
          <a:xfrm>
            <a:off x="864870" y="1819910"/>
            <a:ext cx="1093978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Phản ứng hoá học là quá trình biến đổi từ chất này thành chất khác</a:t>
            </a:r>
            <a:r>
              <a:rPr lang="en-US" sz="1400" b="0" i="1">
                <a:latin typeface="Times New Roman" panose="02020603050405020304" pitchFamily="18" charset="0"/>
              </a:rPr>
              <a:t>.</a:t>
            </a:r>
            <a:endParaRPr lang="en-US"/>
          </a:p>
        </p:txBody>
      </p:sp>
      <p:sp>
        <p:nvSpPr>
          <p:cNvPr id="6" name="Rounded Rectangle 5"/>
          <p:cNvSpPr/>
          <p:nvPr/>
        </p:nvSpPr>
        <p:spPr>
          <a:xfrm>
            <a:off x="1056640" y="2636520"/>
            <a:ext cx="2555875" cy="9937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 Box 6"/>
          <p:cNvSpPr txBox="1"/>
          <p:nvPr/>
        </p:nvSpPr>
        <p:spPr>
          <a:xfrm>
            <a:off x="1276350" y="2687320"/>
            <a:ext cx="2336165" cy="953135"/>
          </a:xfrm>
          <a:prstGeom prst="rect">
            <a:avLst/>
          </a:prstGeom>
          <a:noFill/>
        </p:spPr>
        <p:txBody>
          <a:bodyPr wrap="square" rtlCol="0">
            <a:spAutoFit/>
          </a:bodyPr>
          <a:lstStyle/>
          <a:p>
            <a:r>
              <a:rPr lang="en-US" sz="2800"/>
              <a:t>Chất ban đầu bị biến đổi </a:t>
            </a:r>
            <a:endParaRPr lang="en-US" sz="2800"/>
          </a:p>
        </p:txBody>
      </p:sp>
      <p:sp>
        <p:nvSpPr>
          <p:cNvPr id="8" name="Right Arrow 7"/>
          <p:cNvSpPr/>
          <p:nvPr/>
        </p:nvSpPr>
        <p:spPr>
          <a:xfrm>
            <a:off x="4237355" y="2961005"/>
            <a:ext cx="72009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82285" y="2687320"/>
            <a:ext cx="2555875" cy="993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a:solidFill>
                  <a:schemeClr val="accent6">
                    <a:lumMod val="50000"/>
                  </a:schemeClr>
                </a:solidFill>
              </a:rPr>
              <a:t>Chất phản ứng</a:t>
            </a:r>
            <a:endParaRPr lang="en-US" sz="2800">
              <a:solidFill>
                <a:schemeClr val="accent6">
                  <a:lumMod val="50000"/>
                </a:schemeClr>
              </a:solidFill>
            </a:endParaRPr>
          </a:p>
          <a:p>
            <a:pPr algn="ctr"/>
            <a:r>
              <a:rPr lang="en-US" sz="2800">
                <a:solidFill>
                  <a:schemeClr val="accent6">
                    <a:lumMod val="50000"/>
                  </a:schemeClr>
                </a:solidFill>
              </a:rPr>
              <a:t>(Chất tham gia)</a:t>
            </a:r>
            <a:endParaRPr lang="en-US" sz="2800">
              <a:solidFill>
                <a:schemeClr val="accent6">
                  <a:lumMod val="50000"/>
                </a:schemeClr>
              </a:solidFill>
            </a:endParaRPr>
          </a:p>
        </p:txBody>
      </p:sp>
      <p:sp>
        <p:nvSpPr>
          <p:cNvPr id="5" name="Rounded Rectangle 4"/>
          <p:cNvSpPr/>
          <p:nvPr/>
        </p:nvSpPr>
        <p:spPr>
          <a:xfrm>
            <a:off x="1166495" y="3924935"/>
            <a:ext cx="2555875" cy="9937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 Box 8"/>
          <p:cNvSpPr txBox="1"/>
          <p:nvPr/>
        </p:nvSpPr>
        <p:spPr>
          <a:xfrm>
            <a:off x="1276350" y="3950335"/>
            <a:ext cx="2336165" cy="953135"/>
          </a:xfrm>
          <a:prstGeom prst="rect">
            <a:avLst/>
          </a:prstGeom>
          <a:noFill/>
        </p:spPr>
        <p:txBody>
          <a:bodyPr wrap="square" rtlCol="0">
            <a:spAutoFit/>
          </a:bodyPr>
          <a:lstStyle/>
          <a:p>
            <a:r>
              <a:rPr lang="en-US" sz="2800"/>
              <a:t>Chất mới sinh ra </a:t>
            </a:r>
            <a:endParaRPr lang="en-US" sz="2800"/>
          </a:p>
        </p:txBody>
      </p:sp>
      <p:sp>
        <p:nvSpPr>
          <p:cNvPr id="16" name="Right Arrow 15"/>
          <p:cNvSpPr/>
          <p:nvPr/>
        </p:nvSpPr>
        <p:spPr>
          <a:xfrm>
            <a:off x="4140835" y="4244340"/>
            <a:ext cx="72009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582285" y="3849370"/>
            <a:ext cx="2555875" cy="993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a:solidFill>
                  <a:schemeClr val="accent6">
                    <a:lumMod val="50000"/>
                  </a:schemeClr>
                </a:solidFill>
              </a:rPr>
              <a:t>Sản phẩm</a:t>
            </a:r>
            <a:endParaRPr lang="en-US" sz="2800">
              <a:solidFill>
                <a:schemeClr val="accent6">
                  <a:lumMod val="50000"/>
                </a:schemeClr>
              </a:solidFill>
            </a:endParaRPr>
          </a:p>
        </p:txBody>
      </p:sp>
      <p:sp>
        <p:nvSpPr>
          <p:cNvPr id="18" name="Rounded Rectangle 17"/>
          <p:cNvSpPr/>
          <p:nvPr/>
        </p:nvSpPr>
        <p:spPr>
          <a:xfrm>
            <a:off x="470535" y="5102225"/>
            <a:ext cx="11648440" cy="993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rPr>
              <a:t>Trong quá trình phản ứng, lượng chất nào tăng dần, lượng chất nào giảm dần?</a:t>
            </a:r>
            <a:endParaRPr lang="en-US" sz="2800">
              <a:solidFill>
                <a:schemeClr val="accent6">
                  <a:lumMod val="50000"/>
                </a:schemeClr>
              </a:solidFill>
            </a:endParaRPr>
          </a:p>
        </p:txBody>
      </p:sp>
      <p:sp>
        <p:nvSpPr>
          <p:cNvPr id="19" name="Rounded Rectangle 18"/>
          <p:cNvSpPr/>
          <p:nvPr/>
        </p:nvSpPr>
        <p:spPr>
          <a:xfrm>
            <a:off x="469265" y="5102225"/>
            <a:ext cx="11648440" cy="993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rPr>
              <a:t>Trong quá trình phản ứng, lượng sản phẩm tăng dần, lượng chất phản ứng giảm dần</a:t>
            </a:r>
            <a:endParaRPr lang="en-US" sz="2800">
              <a:solidFill>
                <a:schemeClr val="accent6">
                  <a:lumMod val="50000"/>
                </a:schemeClr>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2"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cBhvr>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2"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2"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2"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2"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3" nodeType="clickEffect">
                                  <p:stCondLst>
                                    <p:cond delay="0"/>
                                  </p:stCondLst>
                                  <p:childTnLst>
                                    <p:anim calcmode="lin" valueType="num">
                                      <p:cBhvr additive="base">
                                        <p:cTn id="56" dur="500"/>
                                        <p:tgtEl>
                                          <p:spTgt spid="18"/>
                                        </p:tgtEl>
                                        <p:attrNameLst>
                                          <p:attrName>ppt_x</p:attrName>
                                        </p:attrNameLst>
                                      </p:cBhvr>
                                      <p:tavLst>
                                        <p:tav tm="0">
                                          <p:val>
                                            <p:strVal val="ppt_x"/>
                                          </p:val>
                                        </p:tav>
                                        <p:tav tm="100000">
                                          <p:val>
                                            <p:strVal val="ppt_x"/>
                                          </p:val>
                                        </p:tav>
                                      </p:tavLst>
                                    </p:anim>
                                    <p:anim calcmode="lin" valueType="num">
                                      <p:cBhvr additive="base">
                                        <p:cTn id="57" dur="500"/>
                                        <p:tgtEl>
                                          <p:spTgt spid="18"/>
                                        </p:tgtEl>
                                        <p:attrNameLst>
                                          <p:attrName>ppt_y</p:attrName>
                                        </p:attrNameLst>
                                      </p:cBhvr>
                                      <p:tavLst>
                                        <p:tav tm="0">
                                          <p:val>
                                            <p:strVal val="ppt_y"/>
                                          </p:val>
                                        </p:tav>
                                        <p:tav tm="100000">
                                          <p:val>
                                            <p:strVal val="1+ppt_h/2"/>
                                          </p:val>
                                        </p:tav>
                                      </p:tavLst>
                                    </p:anim>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2"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bldLvl="0" animBg="1"/>
      <p:bldP spid="7" grpId="0"/>
      <p:bldP spid="8" grpId="1" animBg="1"/>
      <p:bldP spid="8" grpId="2" bldLvl="0" animBg="1"/>
      <p:bldP spid="11" grpId="1" animBg="1"/>
      <p:bldP spid="11" grpId="2" bldLvl="0" animBg="1"/>
      <p:bldP spid="5" grpId="0" bldLvl="0" animBg="1"/>
      <p:bldP spid="9" grpId="1"/>
      <p:bldP spid="9" grpId="2"/>
      <p:bldP spid="16" grpId="1" animBg="1"/>
      <p:bldP spid="16" grpId="2" bldLvl="0" animBg="1"/>
      <p:bldP spid="17" grpId="1" animBg="1"/>
      <p:bldP spid="17" grpId="2" bldLvl="0" animBg="1"/>
      <p:bldP spid="18" grpId="1" animBg="1"/>
      <p:bldP spid="18" grpId="2" bldLvl="0" animBg="1"/>
      <p:bldP spid="18" grpId="3" bldLvl="0" animBg="1"/>
      <p:bldP spid="19" grpId="1" animBg="1"/>
      <p:bldP spid="19" grpId="2"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3961765" y="0"/>
            <a:ext cx="4978400" cy="78232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4591050" y="100330"/>
            <a:ext cx="4724400" cy="583565"/>
          </a:xfrm>
          <a:prstGeom prst="rect">
            <a:avLst/>
          </a:prstGeom>
          <a:noFill/>
        </p:spPr>
        <p:txBody>
          <a:bodyPr wrap="square" rtlCol="0">
            <a:spAutoFit/>
          </a:bodyPr>
          <a:lstStyle/>
          <a:p>
            <a:r>
              <a:rPr lang="en-US" sz="320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BÀI TẬP TỰ LUẬN</a:t>
            </a:r>
            <a:endPar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endParaRPr>
          </a:p>
        </p:txBody>
      </p:sp>
      <p:pic>
        <p:nvPicPr>
          <p:cNvPr id="9"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6105" y="782955"/>
            <a:ext cx="10396855" cy="5613400"/>
          </a:xfrm>
          <a:prstGeom prst="rect">
            <a:avLst/>
          </a:prstGeom>
        </p:spPr>
      </p:pic>
      <p:sp>
        <p:nvSpPr>
          <p:cNvPr id="10" name="Text Box 9"/>
          <p:cNvSpPr txBox="1"/>
          <p:nvPr/>
        </p:nvSpPr>
        <p:spPr>
          <a:xfrm>
            <a:off x="3114040" y="1604645"/>
            <a:ext cx="7880985" cy="3969385"/>
          </a:xfrm>
          <a:prstGeom prst="rect">
            <a:avLst/>
          </a:prstGeom>
          <a:noFill/>
        </p:spPr>
        <p:txBody>
          <a:bodyPr wrap="square" rtlCol="0">
            <a:spAutoFit/>
          </a:bodyPr>
          <a:lstStyle/>
          <a:p>
            <a:r>
              <a:rPr lang="en-US" sz="2800" b="1">
                <a:solidFill>
                  <a:schemeClr val="accent5">
                    <a:lumMod val="75000"/>
                  </a:schemeClr>
                </a:solidFill>
              </a:rPr>
              <a:t>1. Giải thích tại sao ở các trạm bơm xăng dầu lại có biển báo cấm lửa.</a:t>
            </a:r>
            <a:endParaRPr lang="en-US" sz="2800" b="1">
              <a:solidFill>
                <a:schemeClr val="accent5">
                  <a:lumMod val="75000"/>
                </a:schemeClr>
              </a:solidFill>
            </a:endParaRPr>
          </a:p>
          <a:p>
            <a:r>
              <a:rPr lang="en-US" sz="2800" b="1">
                <a:solidFill>
                  <a:schemeClr val="accent5">
                    <a:lumMod val="75000"/>
                  </a:schemeClr>
                </a:solidFill>
              </a:rPr>
              <a:t>2. Quét nước vôi tôi lên tường, sau 1 thời gian thấy có lớp chất rắn khô cứng lại. </a:t>
            </a:r>
            <a:endParaRPr lang="en-US" sz="2800" b="1">
              <a:solidFill>
                <a:schemeClr val="accent5">
                  <a:lumMod val="75000"/>
                </a:schemeClr>
              </a:solidFill>
            </a:endParaRPr>
          </a:p>
          <a:p>
            <a:r>
              <a:rPr lang="en-US" sz="2800" b="1">
                <a:solidFill>
                  <a:schemeClr val="accent5">
                    <a:lumMod val="75000"/>
                  </a:schemeClr>
                </a:solidFill>
              </a:rPr>
              <a:t>   a) Nêu dấu hiệu phản ứng.</a:t>
            </a:r>
            <a:endParaRPr lang="en-US" sz="2800" b="1">
              <a:solidFill>
                <a:schemeClr val="accent5">
                  <a:lumMod val="75000"/>
                </a:schemeClr>
              </a:solidFill>
            </a:endParaRPr>
          </a:p>
          <a:p>
            <a:r>
              <a:rPr lang="en-US" sz="2800" b="1">
                <a:solidFill>
                  <a:schemeClr val="accent5">
                    <a:lumMod val="75000"/>
                  </a:schemeClr>
                </a:solidFill>
              </a:rPr>
              <a:t>   b) Viết PT chữ của phản ứng biết vôi tôi tác dụng với khí carbon dioxide trong không khí và chất rắn khô lại là calcium carbonate. Ngoài ra còn có nước sinh ra trong phản ứng.</a:t>
            </a:r>
            <a:endParaRPr lang="en-US" sz="2800" b="1">
              <a:solidFill>
                <a:schemeClr val="accent5">
                  <a:lumMod val="75000"/>
                </a:schemeClr>
              </a:solidFill>
            </a:endParaRPr>
          </a:p>
        </p:txBody>
      </p:sp>
      <p:pic>
        <p:nvPicPr>
          <p:cNvPr id="22530" name="Picture 2" descr="F:\1-原创素材\1_mm1102\PPT\PPT_014\materaials\pageimg_g17.p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23520" y="100330"/>
            <a:ext cx="2331085" cy="23221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10820" y="1271270"/>
            <a:ext cx="1896745" cy="953135"/>
          </a:xfrm>
          <a:prstGeom prst="rect">
            <a:avLst/>
          </a:prstGeom>
          <a:noFill/>
        </p:spPr>
        <p:txBody>
          <a:bodyPr wrap="square" rtlCol="0">
            <a:spAutoFit/>
          </a:bodyPr>
          <a:lstStyle/>
          <a:p>
            <a:r>
              <a:rPr lang="en-US" sz="2800" b="1">
                <a:solidFill>
                  <a:schemeClr val="accent1"/>
                </a:solidFill>
              </a:rPr>
              <a:t>Hoạt động nhóm đôi</a:t>
            </a:r>
            <a:endParaRPr lang="en-US" sz="28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440690"/>
            <a:ext cx="10175240" cy="2171065"/>
            <a:chOff x="1199390" y="12637"/>
            <a:chExt cx="8493023" cy="1999858"/>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88560" y="173395"/>
              <a:ext cx="6803853" cy="1614977"/>
            </a:xfrm>
            <a:prstGeom prst="rect">
              <a:avLst/>
            </a:prstGeom>
            <a:noFill/>
          </p:spPr>
          <p:txBody>
            <a:bodyPr wrap="square" rtlCol="0">
              <a:spAutoFit/>
            </a:bodyPr>
            <a:lstStyle/>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Do xăng, dầu </a:t>
              </a:r>
              <a:r>
                <a:rPr lang="en-US" altLang="zh-CN" sz="2400" dirty="0">
                  <a:solidFill>
                    <a:schemeClr val="accent5">
                      <a:lumMod val="75000"/>
                    </a:schemeClr>
                  </a:solidFill>
                  <a:latin typeface="Microsoft YaHei" panose="020B0503020204020204" charset="-122"/>
                  <a:ea typeface="Microsoft YaHei" panose="020B0503020204020204" charset="-122"/>
                </a:rPr>
                <a:t>là chất </a:t>
              </a:r>
              <a:r>
                <a:rPr lang="zh-CN" altLang="en-US" sz="2400" dirty="0">
                  <a:solidFill>
                    <a:schemeClr val="accent5">
                      <a:lumMod val="75000"/>
                    </a:schemeClr>
                  </a:solidFill>
                  <a:latin typeface="Microsoft YaHei" panose="020B0503020204020204" charset="-122"/>
                  <a:ea typeface="Microsoft YaHei" panose="020B0503020204020204" charset="-122"/>
                </a:rPr>
                <a:t>dễ bay hơi, dễ bắt lửa, dễ cháy do đó ở các cây xăng, kho chứa xăng dầu thường treo các biển cấm lửa, cấm hút thuốc.</a:t>
              </a:r>
              <a:endParaRPr lang="zh-CN" altLang="en-US" sz="2400" dirty="0">
                <a:solidFill>
                  <a:schemeClr val="accent5">
                    <a:lumMod val="75000"/>
                  </a:schemeClr>
                </a:solidFill>
                <a:latin typeface="Microsoft YaHei" panose="020B0503020204020204" charset="-122"/>
                <a:ea typeface="Microsoft YaHei" panose="020B0503020204020204" charset="-122"/>
              </a:endParaRPr>
            </a:p>
          </p:txBody>
        </p:sp>
      </p:grpSp>
      <p:grpSp>
        <p:nvGrpSpPr>
          <p:cNvPr id="41" name="组合 40"/>
          <p:cNvGrpSpPr/>
          <p:nvPr/>
        </p:nvGrpSpPr>
        <p:grpSpPr>
          <a:xfrm>
            <a:off x="2295525" y="2895600"/>
            <a:ext cx="9959975" cy="3508376"/>
            <a:chOff x="1218940" y="2850031"/>
            <a:chExt cx="6809220" cy="804459"/>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346358" y="2850031"/>
              <a:ext cx="5638390" cy="8044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577311" y="2871435"/>
              <a:ext cx="5450849" cy="783055"/>
            </a:xfrm>
            <a:prstGeom prst="rect">
              <a:avLst/>
            </a:prstGeom>
            <a:noFill/>
          </p:spPr>
          <p:txBody>
            <a:bodyPr wrap="square" rtlCol="0">
              <a:spAutoFit/>
            </a:bodyPr>
            <a:lstStyle/>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a) Sau khi quét nước vôi 1 thời gian thấy khô lại và có chất rắn không tan chứng tỏ đã có phản ứng hóa học xảy ra làm cho nước vôi (Calcium hydroxide) chuyển thành chất rắn là canxi cacbonat.</a:t>
              </a:r>
              <a:endParaRPr lang="zh-CN" altLang="en-US" sz="2400" dirty="0">
                <a:solidFill>
                  <a:schemeClr val="accent5">
                    <a:lumMod val="75000"/>
                  </a:schemeClr>
                </a:solidFill>
                <a:latin typeface="Microsoft YaHei" panose="020B0503020204020204" charset="-122"/>
                <a:ea typeface="Microsoft YaHei" panose="020B0503020204020204" charset="-122"/>
              </a:endParaRPr>
            </a:p>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b) Calcium hydroxide + carbon dioxide  </a:t>
              </a:r>
              <a:r>
                <a:rPr lang="vi-VN" altLang="zh-CN" sz="2400" dirty="0">
                  <a:solidFill>
                    <a:schemeClr val="accent5">
                      <a:lumMod val="75000"/>
                    </a:schemeClr>
                  </a:solidFill>
                  <a:latin typeface="Microsoft YaHei" panose="020B0503020204020204" charset="-122"/>
                  <a:ea typeface="Microsoft YaHei" panose="020B0503020204020204" charset="-122"/>
                </a:rPr>
                <a:t>     </a:t>
              </a:r>
              <a:r>
                <a:rPr lang="zh-CN" altLang="en-US" sz="2400" dirty="0">
                  <a:solidFill>
                    <a:schemeClr val="accent5">
                      <a:lumMod val="75000"/>
                    </a:schemeClr>
                  </a:solidFill>
                  <a:latin typeface="Microsoft YaHei" panose="020B0503020204020204" charset="-122"/>
                  <a:ea typeface="Microsoft YaHei" panose="020B0503020204020204" charset="-122"/>
                </a:rPr>
                <a:t> calcium carbonate + Nước.</a:t>
              </a:r>
              <a:endParaRPr lang="zh-CN" altLang="en-US" sz="2400" dirty="0">
                <a:solidFill>
                  <a:schemeClr val="accent5">
                    <a:lumMod val="75000"/>
                  </a:schemeClr>
                </a:solidFill>
                <a:latin typeface="Microsoft YaHei" panose="020B0503020204020204" charset="-122"/>
                <a:ea typeface="Microsoft YaHei" panose="020B0503020204020204" charset="-122"/>
              </a:endParaRP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endParaRPr lang="en-US" sz="2800" b="1"/>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endParaRPr lang="en-US" sz="2800" b="1"/>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5" y="159385"/>
            <a:ext cx="2192020" cy="3100070"/>
          </a:xfrm>
          <a:prstGeom prst="rect">
            <a:avLst/>
          </a:prstGeom>
        </p:spPr>
      </p:pic>
      <p:sp>
        <p:nvSpPr>
          <p:cNvPr id="4" name="Text Box 3"/>
          <p:cNvSpPr txBox="1"/>
          <p:nvPr/>
        </p:nvSpPr>
        <p:spPr>
          <a:xfrm>
            <a:off x="10264775" y="5347970"/>
            <a:ext cx="487680" cy="460375"/>
          </a:xfrm>
          <a:prstGeom prst="rect">
            <a:avLst/>
          </a:prstGeom>
          <a:noFill/>
        </p:spPr>
        <p:txBody>
          <a:bodyPr wrap="none" rtlCol="0" anchor="t">
            <a:spAutoFit/>
          </a:bodyPr>
          <a:lstStyle/>
          <a:p>
            <a:r>
              <a:rPr lang="en-US" sz="2400">
                <a:solidFill>
                  <a:schemeClr val="accent5">
                    <a:lumMod val="75000"/>
                  </a:schemeClr>
                </a:solidFill>
                <a:latin typeface="Arial" panose="020B0604020202020204" pitchFamily="34" charset="0"/>
                <a:cs typeface="Arial" panose="020B0604020202020204" pitchFamily="34" charset="0"/>
              </a:rPr>
              <a:t>→</a:t>
            </a:r>
            <a:endParaRPr lang="en-US" sz="240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1"/>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2"/>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3"/>
          <a:stretch>
            <a:fillRect/>
          </a:stretch>
        </p:blipFill>
        <p:spPr>
          <a:xfrm>
            <a:off x="3883660" y="744220"/>
            <a:ext cx="5956935" cy="1582420"/>
          </a:xfrm>
          <a:prstGeom prst="rect">
            <a:avLst/>
          </a:prstGeom>
          <a:noFill/>
          <a:ln w="9525">
            <a:noFill/>
          </a:ln>
        </p:spPr>
      </p:pic>
      <p:pic>
        <p:nvPicPr>
          <p:cNvPr id="46125" name="图片 46124" descr="png-0730"/>
          <p:cNvPicPr>
            <a:picLocks noChangeAspect="1"/>
          </p:cNvPicPr>
          <p:nvPr/>
        </p:nvPicPr>
        <p:blipFill>
          <a:blip r:embed="rId4"/>
          <a:stretch>
            <a:fillRect/>
          </a:stretch>
        </p:blipFill>
        <p:spPr>
          <a:xfrm>
            <a:off x="3809365" y="980440"/>
            <a:ext cx="1515745" cy="1171575"/>
          </a:xfrm>
          <a:prstGeom prst="rect">
            <a:avLst/>
          </a:prstGeom>
          <a:noFill/>
          <a:ln w="9525">
            <a:noFill/>
          </a:ln>
        </p:spPr>
      </p:pic>
      <p:sp>
        <p:nvSpPr>
          <p:cNvPr id="2" name="Text Box 1"/>
          <p:cNvSpPr txBox="1"/>
          <p:nvPr/>
        </p:nvSpPr>
        <p:spPr>
          <a:xfrm>
            <a:off x="6205855" y="1212850"/>
            <a:ext cx="2444115" cy="706755"/>
          </a:xfrm>
          <a:prstGeom prst="rect">
            <a:avLst/>
          </a:prstGeom>
          <a:noFill/>
        </p:spPr>
        <p:txBody>
          <a:bodyPr wrap="square" rtlCol="0">
            <a:spAutoFit/>
          </a:bodyPr>
          <a:lstStyle/>
          <a:p>
            <a:r>
              <a:rPr lang="en-US" sz="4000" b="1">
                <a:solidFill>
                  <a:srgbClr val="FF0000"/>
                </a:solidFill>
              </a:rPr>
              <a:t>KẾT QUẢ</a:t>
            </a:r>
            <a:endParaRPr lang="en-US" sz="4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7933055" cy="583565"/>
          </a:xfrm>
          <a:prstGeom prst="rect">
            <a:avLst/>
          </a:prstGeom>
          <a:noFill/>
        </p:spPr>
        <p:txBody>
          <a:bodyPr wrap="square" rtlCol="0">
            <a:spAutoFit/>
          </a:bodyPr>
          <a:lstStyle/>
          <a:p>
            <a:r>
              <a:rPr lang="en-US" sz="32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 (VỀ NHÀ)</a:t>
            </a:r>
            <a:endParaRPr lang="en-US" sz="32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2186305" y="1667510"/>
            <a:ext cx="8335010" cy="267652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từ Internet hay tài liệu sách, báo:</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Nhận biết được các biến đổi hóa học xảy ra trong cuộc sống hàng ngày</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Biết sử dụng nhiệt của các phản ứng đốt cháy nhiên liệu để đun nấu, sưởi ấm.</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25" y="365125"/>
            <a:ext cx="10515600" cy="1325563"/>
          </a:xfr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a:solidFill>
                  <a:schemeClr val="tx1"/>
                </a:solidFill>
              </a:rPr>
              <a:t>Phương trình chữ: </a:t>
            </a:r>
            <a:br>
              <a:rPr lang="en-US" sz="3200" b="1">
                <a:solidFill>
                  <a:schemeClr val="tx1"/>
                </a:solidFill>
              </a:rPr>
            </a:br>
            <a:r>
              <a:rPr lang="en-US" sz="3200" b="1">
                <a:solidFill>
                  <a:schemeClr val="tx1"/>
                </a:solidFill>
              </a:rPr>
              <a:t>  Tên các chất phản ứng                Tên các sản phẩm</a:t>
            </a:r>
            <a:endParaRPr lang="en-US" sz="3200" b="1">
              <a:solidFill>
                <a:schemeClr val="tx1"/>
              </a:solidFill>
            </a:endParaRPr>
          </a:p>
        </p:txBody>
      </p:sp>
      <p:sp>
        <p:nvSpPr>
          <p:cNvPr id="3" name="Content Placeholder 2"/>
          <p:cNvSpPr>
            <a:spLocks noGrp="1"/>
          </p:cNvSpPr>
          <p:nvPr>
            <p:ph sz="half" idx="1"/>
          </p:nvPr>
        </p:nvSpPr>
        <p:spPr>
          <a:xfrm>
            <a:off x="838200" y="1825625"/>
            <a:ext cx="10283190" cy="910590"/>
          </a:xfrm>
        </p:spPr>
        <p:txBody>
          <a:bodyPr/>
          <a:lstStyle/>
          <a:p>
            <a:r>
              <a:rPr lang="en-US"/>
              <a:t>Ví dụ:               Iron  +  Sulfur               Iron(II)sulfide.  </a:t>
            </a:r>
            <a:endParaRPr lang="en-US"/>
          </a:p>
        </p:txBody>
      </p:sp>
      <p:pic>
        <p:nvPicPr>
          <p:cNvPr id="3078" name="Picture 6" descr="7"/>
          <p:cNvPicPr>
            <a:picLocks noGrp="1" noChangeAspect="1"/>
          </p:cNvPicPr>
          <p:nvPr>
            <p:ph sz="half" idx="2"/>
          </p:nvPr>
        </p:nvPicPr>
        <p:blipFill>
          <a:blip r:embed="rId1"/>
          <a:stretch>
            <a:fillRect/>
          </a:stretch>
        </p:blipFill>
        <p:spPr>
          <a:xfrm>
            <a:off x="212725" y="181610"/>
            <a:ext cx="990600" cy="1428750"/>
          </a:xfrm>
          <a:prstGeom prst="rect">
            <a:avLst/>
          </a:prstGeom>
          <a:noFill/>
          <a:ln w="9525">
            <a:noFill/>
          </a:ln>
        </p:spPr>
      </p:pic>
      <p:cxnSp>
        <p:nvCxnSpPr>
          <p:cNvPr id="4" name="Straight Arrow Connector 3"/>
          <p:cNvCxnSpPr/>
          <p:nvPr/>
        </p:nvCxnSpPr>
        <p:spPr>
          <a:xfrm>
            <a:off x="5434965" y="1278255"/>
            <a:ext cx="11061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511800" y="2105660"/>
            <a:ext cx="685165" cy="5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16200000">
            <a:off x="3980815" y="1299210"/>
            <a:ext cx="486410" cy="210947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p:cNvSpPr/>
          <p:nvPr/>
        </p:nvSpPr>
        <p:spPr>
          <a:xfrm rot="16200000">
            <a:off x="7287895" y="1299210"/>
            <a:ext cx="486410" cy="210947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ounded Rectangle 9"/>
          <p:cNvSpPr/>
          <p:nvPr/>
        </p:nvSpPr>
        <p:spPr>
          <a:xfrm>
            <a:off x="3056890" y="2789555"/>
            <a:ext cx="2334895" cy="4768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ounded Rectangle 10"/>
          <p:cNvSpPr/>
          <p:nvPr/>
        </p:nvSpPr>
        <p:spPr>
          <a:xfrm>
            <a:off x="6541135" y="2769235"/>
            <a:ext cx="1978025" cy="4768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 Box 11"/>
          <p:cNvSpPr txBox="1"/>
          <p:nvPr/>
        </p:nvSpPr>
        <p:spPr>
          <a:xfrm>
            <a:off x="3117850" y="2759075"/>
            <a:ext cx="2487295" cy="521970"/>
          </a:xfrm>
          <a:prstGeom prst="rect">
            <a:avLst/>
          </a:prstGeom>
          <a:noFill/>
        </p:spPr>
        <p:txBody>
          <a:bodyPr wrap="square" rtlCol="0">
            <a:spAutoFit/>
          </a:bodyPr>
          <a:lstStyle/>
          <a:p>
            <a:r>
              <a:rPr lang="en-US" sz="2800"/>
              <a:t>Chất phản ứng</a:t>
            </a:r>
            <a:r>
              <a:rPr lang="en-US"/>
              <a:t> </a:t>
            </a:r>
            <a:endParaRPr lang="en-US"/>
          </a:p>
        </p:txBody>
      </p:sp>
      <p:sp>
        <p:nvSpPr>
          <p:cNvPr id="13" name="Text Box 12"/>
          <p:cNvSpPr txBox="1"/>
          <p:nvPr/>
        </p:nvSpPr>
        <p:spPr>
          <a:xfrm>
            <a:off x="6725920" y="2769235"/>
            <a:ext cx="1610995" cy="521970"/>
          </a:xfrm>
          <a:prstGeom prst="rect">
            <a:avLst/>
          </a:prstGeom>
          <a:noFill/>
        </p:spPr>
        <p:txBody>
          <a:bodyPr wrap="none" rtlCol="0">
            <a:spAutoFit/>
          </a:bodyPr>
          <a:lstStyle/>
          <a:p>
            <a:r>
              <a:rPr lang="en-US" sz="2800"/>
              <a:t>Sản phẩm</a:t>
            </a:r>
            <a:endParaRPr lang="en-US" sz="2800"/>
          </a:p>
        </p:txBody>
      </p:sp>
      <p:sp>
        <p:nvSpPr>
          <p:cNvPr id="6" name="7-Point Star 5"/>
          <p:cNvSpPr/>
          <p:nvPr/>
        </p:nvSpPr>
        <p:spPr>
          <a:xfrm>
            <a:off x="304165" y="3291205"/>
            <a:ext cx="2332355" cy="2007870"/>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 Box 6"/>
          <p:cNvSpPr txBox="1"/>
          <p:nvPr/>
        </p:nvSpPr>
        <p:spPr>
          <a:xfrm>
            <a:off x="901700" y="3631565"/>
            <a:ext cx="1430020" cy="1568450"/>
          </a:xfrm>
          <a:prstGeom prst="rect">
            <a:avLst/>
          </a:prstGeom>
          <a:noFill/>
        </p:spPr>
        <p:txBody>
          <a:bodyPr wrap="square" rtlCol="0">
            <a:spAutoFit/>
          </a:bodyPr>
          <a:lstStyle/>
          <a:p>
            <a:r>
              <a:rPr lang="en-US" sz="2400"/>
              <a:t>Đọc phương trình chữ trên</a:t>
            </a:r>
            <a:endParaRPr lang="en-US" sz="2400"/>
          </a:p>
        </p:txBody>
      </p:sp>
      <p:sp>
        <p:nvSpPr>
          <p:cNvPr id="100" name="Text Box 99"/>
          <p:cNvSpPr txBox="1"/>
          <p:nvPr/>
        </p:nvSpPr>
        <p:spPr>
          <a:xfrm>
            <a:off x="2740025" y="3755390"/>
            <a:ext cx="8613775"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Đọc là: Iron tác dụng với Sulfur tạo ra Iron(II)sulfide.</a:t>
            </a:r>
            <a:endParaRPr 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additive="base">
                                        <p:cTn id="67" dur="500" fill="hold"/>
                                        <p:tgtEl>
                                          <p:spTgt spid="100"/>
                                        </p:tgtEl>
                                        <p:attrNameLst>
                                          <p:attrName>ppt_x</p:attrName>
                                        </p:attrNameLst>
                                      </p:cBhvr>
                                      <p:tavLst>
                                        <p:tav tm="0">
                                          <p:val>
                                            <p:strVal val="#ppt_x"/>
                                          </p:val>
                                        </p:tav>
                                        <p:tav tm="100000">
                                          <p:val>
                                            <p:strVal val="#ppt_x"/>
                                          </p:val>
                                        </p:tav>
                                      </p:tavLst>
                                    </p:anim>
                                    <p:anim calcmode="lin" valueType="num">
                                      <p:cBhvr additive="base">
                                        <p:cTn id="6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build="p"/>
      <p:bldP spid="8" grpId="0" bldLvl="0" animBg="1"/>
      <p:bldP spid="9" grpId="0" animBg="1"/>
      <p:bldP spid="10" grpId="0" animBg="1"/>
      <p:bldP spid="11" grpId="0" animBg="1"/>
      <p:bldP spid="12" grpId="0"/>
      <p:bldP spid="13" grpId="0"/>
      <p:bldP spid="6" grpId="0" animBg="1"/>
      <p:bldP spid="7"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5041900"/>
                <a:gridCol w="7150100"/>
              </a:tblGrid>
              <a:tr h="443230">
                <a:tc gridSpan="2">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SỐ 3</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D4B4"/>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418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Câu hỏi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2D69B"/>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Trả lời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6D9F0"/>
                    </a:solidFill>
                  </a:tcPr>
                </a:tc>
              </a:tr>
              <a:tr h="2221865">
                <a:tc>
                  <a:txBody>
                    <a:bodyPr/>
                    <a:lstStyle/>
                    <a:p>
                      <a:pPr indent="0">
                        <a:buNone/>
                      </a:pPr>
                      <a:r>
                        <a:rPr lang="en-US" sz="2000" b="0">
                          <a:solidFill>
                            <a:srgbClr val="000000"/>
                          </a:solidFill>
                          <a:latin typeface="Arial" panose="020B0604020202020204" pitchFamily="34" charset="0"/>
                          <a:cs typeface="Arial" panose="020B0604020202020204" pitchFamily="34" charset="0"/>
                        </a:rPr>
                        <a:t>1.Than (thành phần chính là carbon) cháy trong không khí tạo thành khí carbon dioxide.</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a. Hãy viết PTPƯ dạng chữ của PƯ này. Chất nào là chất PƯ? Chất nào là sản phẩm?</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b. Trong quá trình phản ứng, Lượng chất nào giảm dần, lượng chất nào tăng dần?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r>
              <a:tr h="3768725">
                <a:tc>
                  <a:txBody>
                    <a:bodyPr/>
                    <a:lstStyle/>
                    <a:p>
                      <a:pPr indent="0">
                        <a:buNone/>
                      </a:pPr>
                      <a:r>
                        <a:rPr lang="en-US" sz="2000" b="0">
                          <a:solidFill>
                            <a:srgbClr val="000000"/>
                          </a:solidFill>
                          <a:latin typeface="Arial" panose="020B0604020202020204" pitchFamily="34" charset="0"/>
                          <a:cs typeface="Arial" panose="020B0604020202020204" pitchFamily="34" charset="0"/>
                        </a:rPr>
                        <a:t>2. : Đánh dấu (X) vào ô ứng với hiện tượng hóa học hay hiện tượng vật lý. Viết phương trình chữ của phản ứng hóa học?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6936105"/>
        </p:xfrm>
        <a:graphic>
          <a:graphicData uri="http://schemas.openxmlformats.org/drawingml/2006/table">
            <a:tbl>
              <a:tblPr firstRow="1" bandRow="1">
                <a:tableStyleId>{5940675A-B579-460E-94D1-54222C63F5DA}</a:tableStyleId>
              </a:tblPr>
              <a:tblGrid>
                <a:gridCol w="4544695"/>
                <a:gridCol w="7647305"/>
              </a:tblGrid>
              <a:tr h="450215">
                <a:tc gridSpan="2">
                  <a:txBody>
                    <a:bodyPr/>
                    <a:lstStyle/>
                    <a:p>
                      <a:pPr indent="0" algn="ctr">
                        <a:buNone/>
                      </a:pPr>
                      <a:r>
                        <a:rPr lang="en-US" sz="2000" b="0">
                          <a:solidFill>
                            <a:srgbClr val="000000"/>
                          </a:solidFill>
                          <a:latin typeface="Arial" panose="020B0604020202020204" pitchFamily="34" charset="0"/>
                          <a:cs typeface="Arial" panose="020B0604020202020204" pitchFamily="34" charset="0"/>
                        </a:rPr>
                        <a:t>PHIẾU HỌC TẬP SỐ 3</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D4B4"/>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053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Câu hỏi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2D69B"/>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Trả lời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6D9F0"/>
                    </a:solidFill>
                  </a:tcPr>
                </a:tc>
              </a:tr>
              <a:tr h="2226945">
                <a:tc>
                  <a:txBody>
                    <a:bodyPr/>
                    <a:lstStyle/>
                    <a:p>
                      <a:pPr indent="0">
                        <a:buNone/>
                      </a:pPr>
                      <a:r>
                        <a:rPr lang="en-US" sz="1800" b="0">
                          <a:solidFill>
                            <a:srgbClr val="000000"/>
                          </a:solidFill>
                          <a:latin typeface="Arial" panose="020B0604020202020204" pitchFamily="34" charset="0"/>
                          <a:cs typeface="Arial" panose="020B0604020202020204" pitchFamily="34" charset="0"/>
                        </a:rPr>
                        <a:t>1.Than (thành phần chính là carbon) cháy trong không khí tạo thành khí carbon dioxide.</a:t>
                      </a:r>
                      <a:endParaRPr lang="en-US" sz="1800" b="0">
                        <a:solidFill>
                          <a:srgbClr val="000000"/>
                        </a:solidFill>
                        <a:latin typeface="Arial" panose="020B0604020202020204" pitchFamily="34" charset="0"/>
                        <a:cs typeface="Arial" panose="020B0604020202020204" pitchFamily="34" charset="0"/>
                      </a:endParaRPr>
                    </a:p>
                    <a:p>
                      <a:pPr indent="0">
                        <a:buNone/>
                      </a:pPr>
                      <a:r>
                        <a:rPr lang="en-US" sz="1800" b="0">
                          <a:solidFill>
                            <a:srgbClr val="000000"/>
                          </a:solidFill>
                          <a:latin typeface="Arial" panose="020B0604020202020204" pitchFamily="34" charset="0"/>
                          <a:cs typeface="Arial" panose="020B0604020202020204" pitchFamily="34" charset="0"/>
                        </a:rPr>
                        <a:t>a. Hãy viết PTPƯ dạng chữ của PƯ này. Chất nào là chất PƯ? Chất nào là sản phẩm?</a:t>
                      </a:r>
                      <a:endParaRPr lang="en-US" sz="1800" b="0">
                        <a:solidFill>
                          <a:srgbClr val="000000"/>
                        </a:solidFill>
                        <a:latin typeface="Arial" panose="020B0604020202020204" pitchFamily="34" charset="0"/>
                        <a:cs typeface="Arial" panose="020B0604020202020204" pitchFamily="34" charset="0"/>
                      </a:endParaRPr>
                    </a:p>
                    <a:p>
                      <a:pPr indent="0">
                        <a:buNone/>
                      </a:pPr>
                      <a:r>
                        <a:rPr lang="en-US" sz="1800" b="0">
                          <a:solidFill>
                            <a:srgbClr val="000000"/>
                          </a:solidFill>
                          <a:latin typeface="Arial" panose="020B0604020202020204" pitchFamily="34" charset="0"/>
                          <a:cs typeface="Arial" panose="020B0604020202020204" pitchFamily="34" charset="0"/>
                        </a:rPr>
                        <a:t>b. Trong quá trình phản ứng, Lượng chất nào giảm dần, lượng chất nào tăng dần? </a:t>
                      </a:r>
                      <a:endParaRPr lang="en-US" sz="1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r>
              <a:tr h="3828415">
                <a:tc>
                  <a:txBody>
                    <a:bodyPr/>
                    <a:lstStyle/>
                    <a:p>
                      <a:pPr indent="0">
                        <a:buNone/>
                      </a:pPr>
                      <a:r>
                        <a:rPr lang="en-US" sz="1800" b="0">
                          <a:solidFill>
                            <a:srgbClr val="000000"/>
                          </a:solidFill>
                          <a:latin typeface="Arial" panose="020B0604020202020204" pitchFamily="34" charset="0"/>
                          <a:cs typeface="Arial" panose="020B0604020202020204" pitchFamily="34" charset="0"/>
                        </a:rPr>
                        <a:t>2. : Đánh dấu (X) vào ô ứng với hiện tượng hóa học hay hiện tượng vật lý. Viết phương trình chữ của phản ứng hóa học? </a:t>
                      </a:r>
                      <a:endParaRPr lang="en-US" sz="1800" b="0">
                        <a:solidFill>
                          <a:srgbClr val="000000"/>
                        </a:solidFill>
                        <a:latin typeface="Arial" panose="020B0604020202020204" pitchFamily="34" charset="0"/>
                        <a:cs typeface="Arial" panose="020B0604020202020204" pitchFamily="34" charset="0"/>
                      </a:endParaRPr>
                    </a:p>
                    <a:p>
                      <a:pPr indent="0">
                        <a:buNone/>
                      </a:pPr>
                      <a:endParaRPr lang="en-US" sz="1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r>
            </a:tbl>
          </a:graphicData>
        </a:graphic>
      </p:graphicFrame>
      <p:graphicFrame>
        <p:nvGraphicFramePr>
          <p:cNvPr id="3" name="Table 2"/>
          <p:cNvGraphicFramePr/>
          <p:nvPr/>
        </p:nvGraphicFramePr>
        <p:xfrm>
          <a:off x="4564380" y="3100705"/>
          <a:ext cx="7627620" cy="3835400"/>
        </p:xfrm>
        <a:graphic>
          <a:graphicData uri="http://schemas.openxmlformats.org/drawingml/2006/table">
            <a:tbl>
              <a:tblPr firstRow="1" bandRow="1">
                <a:tableStyleId>{5940675A-B579-460E-94D1-54222C63F5DA}</a:tableStyleId>
              </a:tblPr>
              <a:tblGrid>
                <a:gridCol w="3263900"/>
                <a:gridCol w="576580"/>
                <a:gridCol w="629920"/>
                <a:gridCol w="3157220"/>
              </a:tblGrid>
              <a:tr h="326390">
                <a:tc row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Các quá trình</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grid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Hiện tượng</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row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Phương trình chữ của phản ứng hoá học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r>
              <a:tr h="570230">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Hoá học</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Vật lí</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r>
              <a:tr h="6121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a. Dây sắt cắt nhỏ tán thành đinh sắt</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r>
              <a:tr h="87376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b. Khi đốt </a:t>
                      </a:r>
                      <a:r>
                        <a:rPr lang="en-US" sz="1600" b="0" u="sng">
                          <a:solidFill>
                            <a:schemeClr val="accent1">
                              <a:lumMod val="50000"/>
                            </a:schemeClr>
                          </a:solidFill>
                          <a:latin typeface="Arial" panose="020B0604020202020204" pitchFamily="34" charset="0"/>
                          <a:cs typeface="Arial" panose="020B0604020202020204" pitchFamily="34" charset="0"/>
                        </a:rPr>
                        <a:t>nến</a:t>
                      </a:r>
                      <a:r>
                        <a:rPr lang="en-US" sz="1600" b="0">
                          <a:solidFill>
                            <a:schemeClr val="accent1">
                              <a:lumMod val="50000"/>
                            </a:schemeClr>
                          </a:solidFill>
                          <a:latin typeface="Arial" panose="020B0604020202020204" pitchFamily="34" charset="0"/>
                          <a:cs typeface="Arial" panose="020B0604020202020204" pitchFamily="34" charset="0"/>
                        </a:rPr>
                        <a:t>cháy (tác dụng với </a:t>
                      </a:r>
                      <a:r>
                        <a:rPr lang="en-US" sz="1600" b="0" u="sng">
                          <a:solidFill>
                            <a:schemeClr val="accent1">
                              <a:lumMod val="50000"/>
                            </a:schemeClr>
                          </a:solidFill>
                          <a:latin typeface="Arial" panose="020B0604020202020204" pitchFamily="34" charset="0"/>
                          <a:cs typeface="Arial" panose="020B0604020202020204" pitchFamily="34" charset="0"/>
                        </a:rPr>
                        <a:t>oxygen</a:t>
                      </a:r>
                      <a:r>
                        <a:rPr lang="en-US" sz="1600" b="0">
                          <a:solidFill>
                            <a:schemeClr val="accent1">
                              <a:lumMod val="50000"/>
                            </a:schemeClr>
                          </a:solidFill>
                          <a:latin typeface="Arial" panose="020B0604020202020204" pitchFamily="34" charset="0"/>
                          <a:cs typeface="Arial" panose="020B0604020202020204" pitchFamily="34" charset="0"/>
                        </a:rPr>
                        <a:t>) tạo ra khí </a:t>
                      </a:r>
                      <a:r>
                        <a:rPr lang="en-US" sz="1600" b="0" u="sng">
                          <a:solidFill>
                            <a:schemeClr val="accent1">
                              <a:lumMod val="50000"/>
                            </a:schemeClr>
                          </a:solidFill>
                          <a:latin typeface="Arial" panose="020B0604020202020204" pitchFamily="34" charset="0"/>
                          <a:cs typeface="Arial" panose="020B0604020202020204" pitchFamily="34" charset="0"/>
                        </a:rPr>
                        <a:t>carbon dioxide </a:t>
                      </a:r>
                      <a:r>
                        <a:rPr lang="en-US" sz="1600" b="0">
                          <a:solidFill>
                            <a:schemeClr val="accent1">
                              <a:lumMod val="50000"/>
                            </a:schemeClr>
                          </a:solidFill>
                          <a:latin typeface="Arial" panose="020B0604020202020204" pitchFamily="34" charset="0"/>
                          <a:cs typeface="Arial" panose="020B0604020202020204" pitchFamily="34" charset="0"/>
                        </a:rPr>
                        <a:t>và </a:t>
                      </a:r>
                      <a:r>
                        <a:rPr lang="en-US" sz="1600" b="0" u="sng">
                          <a:solidFill>
                            <a:schemeClr val="accent1">
                              <a:lumMod val="50000"/>
                            </a:schemeClr>
                          </a:solidFill>
                          <a:latin typeface="Arial" panose="020B0604020202020204" pitchFamily="34" charset="0"/>
                          <a:cs typeface="Arial" panose="020B0604020202020204" pitchFamily="34" charset="0"/>
                        </a:rPr>
                        <a:t>hơi nước</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Nến+oxygen → carbon dioxide + nước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r>
              <a:tr h="6121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c. Khi </a:t>
                      </a:r>
                      <a:r>
                        <a:rPr lang="en-US" sz="1600" b="0" u="sng">
                          <a:solidFill>
                            <a:schemeClr val="accent1">
                              <a:lumMod val="50000"/>
                            </a:schemeClr>
                          </a:solidFill>
                          <a:latin typeface="Arial" panose="020B0604020202020204" pitchFamily="34" charset="0"/>
                          <a:cs typeface="Arial" panose="020B0604020202020204" pitchFamily="34" charset="0"/>
                        </a:rPr>
                        <a:t>than </a:t>
                      </a:r>
                      <a:r>
                        <a:rPr lang="en-US" sz="1600" b="0">
                          <a:solidFill>
                            <a:schemeClr val="accent1">
                              <a:lumMod val="50000"/>
                            </a:schemeClr>
                          </a:solidFill>
                          <a:latin typeface="Arial" panose="020B0604020202020204" pitchFamily="34" charset="0"/>
                          <a:cs typeface="Arial" panose="020B0604020202020204" pitchFamily="34" charset="0"/>
                        </a:rPr>
                        <a:t>cháy (tác dụng với </a:t>
                      </a:r>
                      <a:r>
                        <a:rPr lang="en-US" sz="1600" b="0" u="sng">
                          <a:solidFill>
                            <a:schemeClr val="accent1">
                              <a:lumMod val="50000"/>
                            </a:schemeClr>
                          </a:solidFill>
                          <a:latin typeface="Arial" panose="020B0604020202020204" pitchFamily="34" charset="0"/>
                          <a:cs typeface="Arial" panose="020B0604020202020204" pitchFamily="34" charset="0"/>
                        </a:rPr>
                        <a:t>oxygen</a:t>
                      </a:r>
                      <a:r>
                        <a:rPr lang="en-US" sz="1600" b="0">
                          <a:solidFill>
                            <a:schemeClr val="accent1">
                              <a:lumMod val="50000"/>
                            </a:schemeClr>
                          </a:solidFill>
                          <a:latin typeface="Arial" panose="020B0604020202020204" pitchFamily="34" charset="0"/>
                          <a:cs typeface="Arial" panose="020B0604020202020204" pitchFamily="34" charset="0"/>
                        </a:rPr>
                        <a:t>) tạo ra </a:t>
                      </a:r>
                      <a:r>
                        <a:rPr lang="en-US" sz="1600" b="0" u="sng">
                          <a:solidFill>
                            <a:schemeClr val="accent1">
                              <a:lumMod val="50000"/>
                            </a:schemeClr>
                          </a:solidFill>
                          <a:latin typeface="Arial" panose="020B0604020202020204" pitchFamily="34" charset="0"/>
                          <a:cs typeface="Arial" panose="020B0604020202020204" pitchFamily="34" charset="0"/>
                        </a:rPr>
                        <a:t>carbon dioxide</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Than + oxygen</a:t>
                      </a:r>
                      <a:r>
                        <a:rPr lang="en-US" sz="1600">
                          <a:solidFill>
                            <a:schemeClr val="accent1">
                              <a:lumMod val="50000"/>
                            </a:schemeClr>
                          </a:solidFill>
                          <a:latin typeface="Arial" panose="020B0604020202020204" pitchFamily="34" charset="0"/>
                          <a:cs typeface="Arial" panose="020B0604020202020204" pitchFamily="34" charset="0"/>
                          <a:sym typeface="+mn-ea"/>
                        </a:rPr>
                        <a:t> → </a:t>
                      </a:r>
                      <a:r>
                        <a:rPr lang="en-US" sz="1600" b="0">
                          <a:solidFill>
                            <a:schemeClr val="accent1">
                              <a:lumMod val="50000"/>
                            </a:schemeClr>
                          </a:solidFill>
                          <a:latin typeface="Arial" panose="020B0604020202020204" pitchFamily="34" charset="0"/>
                          <a:cs typeface="Arial" panose="020B0604020202020204" pitchFamily="34" charset="0"/>
                        </a:rPr>
                        <a:t> carbon dioxide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r>
              <a:tr h="8407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d.Hydrochloric acid tác dụng với </a:t>
                      </a:r>
                      <a:r>
                        <a:rPr lang="en-US" sz="1600" b="0" u="sng">
                          <a:solidFill>
                            <a:schemeClr val="accent1">
                              <a:lumMod val="50000"/>
                            </a:schemeClr>
                          </a:solidFill>
                          <a:latin typeface="Arial" panose="020B0604020202020204" pitchFamily="34" charset="0"/>
                          <a:cs typeface="Arial" panose="020B0604020202020204" pitchFamily="34" charset="0"/>
                        </a:rPr>
                        <a:t>calcium carbonate</a:t>
                      </a:r>
                      <a:r>
                        <a:rPr lang="en-US" sz="1600" b="0">
                          <a:solidFill>
                            <a:schemeClr val="accent1">
                              <a:lumMod val="50000"/>
                            </a:schemeClr>
                          </a:solidFill>
                          <a:latin typeface="Arial" panose="020B0604020202020204" pitchFamily="34" charset="0"/>
                          <a:cs typeface="Arial" panose="020B0604020202020204" pitchFamily="34" charset="0"/>
                        </a:rPr>
                        <a:t>tạo ra </a:t>
                      </a:r>
                      <a:r>
                        <a:rPr lang="en-US" sz="1600" b="0" u="sng">
                          <a:solidFill>
                            <a:schemeClr val="accent1">
                              <a:lumMod val="50000"/>
                            </a:schemeClr>
                          </a:solidFill>
                          <a:latin typeface="Arial" panose="020B0604020202020204" pitchFamily="34" charset="0"/>
                          <a:cs typeface="Arial" panose="020B0604020202020204" pitchFamily="34" charset="0"/>
                        </a:rPr>
                        <a:t>calcium chloride</a:t>
                      </a:r>
                      <a:r>
                        <a:rPr lang="en-US" sz="1600" b="0">
                          <a:solidFill>
                            <a:schemeClr val="accent1">
                              <a:lumMod val="50000"/>
                            </a:schemeClr>
                          </a:solidFill>
                          <a:latin typeface="Arial" panose="020B0604020202020204" pitchFamily="34" charset="0"/>
                          <a:cs typeface="Arial" panose="020B0604020202020204" pitchFamily="34" charset="0"/>
                        </a:rPr>
                        <a:t>, </a:t>
                      </a:r>
                      <a:r>
                        <a:rPr lang="en-US" sz="1600" b="0" u="sng">
                          <a:solidFill>
                            <a:schemeClr val="accent1">
                              <a:lumMod val="50000"/>
                            </a:schemeClr>
                          </a:solidFill>
                          <a:latin typeface="Arial" panose="020B0604020202020204" pitchFamily="34" charset="0"/>
                          <a:cs typeface="Arial" panose="020B0604020202020204" pitchFamily="34" charset="0"/>
                        </a:rPr>
                        <a:t>nước</a:t>
                      </a:r>
                      <a:r>
                        <a:rPr lang="en-US" sz="1600" b="0">
                          <a:solidFill>
                            <a:schemeClr val="accent1">
                              <a:lumMod val="50000"/>
                            </a:schemeClr>
                          </a:solidFill>
                          <a:latin typeface="Arial" panose="020B0604020202020204" pitchFamily="34" charset="0"/>
                          <a:cs typeface="Arial" panose="020B0604020202020204" pitchFamily="34" charset="0"/>
                        </a:rPr>
                        <a:t>và </a:t>
                      </a:r>
                      <a:r>
                        <a:rPr lang="en-US" sz="1600" b="0" u="sng">
                          <a:solidFill>
                            <a:schemeClr val="accent1">
                              <a:lumMod val="50000"/>
                            </a:schemeClr>
                          </a:solidFill>
                          <a:latin typeface="Arial" panose="020B0604020202020204" pitchFamily="34" charset="0"/>
                          <a:cs typeface="Arial" panose="020B0604020202020204" pitchFamily="34" charset="0"/>
                        </a:rPr>
                        <a:t>carbon dioxide</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Hydrochloric acid+ calcium carbonate </a:t>
                      </a:r>
                      <a:r>
                        <a:rPr lang="en-US" sz="1600">
                          <a:solidFill>
                            <a:schemeClr val="accent1">
                              <a:lumMod val="50000"/>
                            </a:schemeClr>
                          </a:solidFill>
                          <a:latin typeface="Arial" panose="020B0604020202020204" pitchFamily="34" charset="0"/>
                          <a:cs typeface="Arial" panose="020B0604020202020204" pitchFamily="34" charset="0"/>
                          <a:sym typeface="+mn-ea"/>
                        </a:rPr>
                        <a:t> →  </a:t>
                      </a:r>
                      <a:r>
                        <a:rPr lang="en-US" sz="1600" b="0">
                          <a:solidFill>
                            <a:schemeClr val="accent1">
                              <a:lumMod val="50000"/>
                            </a:schemeClr>
                          </a:solidFill>
                          <a:latin typeface="Arial" panose="020B0604020202020204" pitchFamily="34" charset="0"/>
                          <a:cs typeface="Arial" panose="020B0604020202020204" pitchFamily="34" charset="0"/>
                        </a:rPr>
                        <a:t>calcium chloride+ nước + carbon dioxide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r>
            </a:tbl>
          </a:graphicData>
        </a:graphic>
      </p:graphicFrame>
      <p:sp>
        <p:nvSpPr>
          <p:cNvPr id="4" name="Text Box 3"/>
          <p:cNvSpPr txBox="1"/>
          <p:nvPr/>
        </p:nvSpPr>
        <p:spPr>
          <a:xfrm>
            <a:off x="4705350" y="1004570"/>
            <a:ext cx="7617460" cy="1753235"/>
          </a:xfrm>
          <a:prstGeom prst="rect">
            <a:avLst/>
          </a:prstGeom>
          <a:noFill/>
        </p:spPr>
        <p:txBody>
          <a:bodyPr wrap="square" rtlCol="0">
            <a:spAutoFit/>
          </a:bodyPr>
          <a:lstStyle/>
          <a:p>
            <a:pPr indent="0">
              <a:buNone/>
            </a:pPr>
            <a:r>
              <a:rPr lang="en-US" b="1">
                <a:solidFill>
                  <a:srgbClr val="00B050"/>
                </a:solidFill>
                <a:latin typeface="Arial" panose="020B0604020202020204" pitchFamily="34" charset="0"/>
                <a:cs typeface="Arial" panose="020B0604020202020204" pitchFamily="34" charset="0"/>
                <a:sym typeface="+mn-ea"/>
              </a:rPr>
              <a:t>1.</a:t>
            </a: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 a) Carbon + Oxygen —&gt; Carbon dioxide</a:t>
            </a: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 Chất phản ứng: carbon, oxygen;    sản phẩm: carbon dioxide.</a:t>
            </a:r>
            <a:endParaRPr lang="en-US" b="1">
              <a:solidFill>
                <a:srgbClr val="00B050"/>
              </a:solidFill>
              <a:latin typeface="Arial" panose="020B0604020202020204" pitchFamily="34" charset="0"/>
              <a:cs typeface="Arial" panose="020B0604020202020204" pitchFamily="34" charset="0"/>
            </a:endParaRPr>
          </a:p>
          <a:p>
            <a:pPr indent="0">
              <a:buNone/>
            </a:pP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b) Trong quá trình phản ứng, lượng carbon và oxygen giảm dần; lượng carbon dioxide tăng dần. </a:t>
            </a:r>
            <a:endParaRPr lang="en-US" b="1">
              <a:solidFill>
                <a:srgbClr val="00B05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2" name="文本框 52"/>
          <p:cNvSpPr txBox="1"/>
          <p:nvPr/>
        </p:nvSpPr>
        <p:spPr>
          <a:xfrm>
            <a:off x="405765" y="217170"/>
            <a:ext cx="1492250" cy="583565"/>
          </a:xfrm>
          <a:prstGeom prst="rect">
            <a:avLst/>
          </a:prstGeom>
          <a:noFill/>
        </p:spPr>
        <p:txBody>
          <a:bodyPr wrap="square" rtlCol="0">
            <a:spAutoFit/>
          </a:bodyPr>
          <a:lstStyle/>
          <a:p>
            <a:pPr algn="ctr"/>
            <a:r>
              <a:rPr lang="vi-VN" altLang="en-US" sz="3200" b="1" dirty="0">
                <a:solidFill>
                  <a:srgbClr val="F77A08"/>
                </a:solidFill>
                <a:latin typeface="Microsoft YaHei" panose="020B0503020204020204" charset="-122"/>
                <a:ea typeface="Microsoft YaHei" panose="020B0503020204020204" charset="-122"/>
              </a:rPr>
              <a:t>BÀI 2</a:t>
            </a:r>
            <a:endParaRPr lang="vi-VN" altLang="en-US" sz="32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rPr>
              <a:t>Diễn biến của phản ứng hóa học :</a:t>
            </a:r>
            <a:endPar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endParaRPr>
          </a:p>
        </p:txBody>
      </p:sp>
      <p:sp>
        <p:nvSpPr>
          <p:cNvPr id="7" name="圆角矩形 44"/>
          <p:cNvSpPr/>
          <p:nvPr/>
        </p:nvSpPr>
        <p:spPr>
          <a:xfrm>
            <a:off x="469900" y="2012315"/>
            <a:ext cx="1520190" cy="484505"/>
          </a:xfrm>
          <a:prstGeom prst="roundRect">
            <a:avLst>
              <a:gd name="adj" fmla="val 97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endParaRPr lang="en-US" altLang="zh-CN"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1" nodeType="clickEffect">
                                  <p:stCondLst>
                                    <p:cond delay="0"/>
                                  </p:stCondLst>
                                  <p:childTnLst>
                                    <p:set>
                                      <p:cBhvr override="childStyle">
                                        <p:cTn id="17" dur="indefinite"/>
                                        <p:tgtEl>
                                          <p:spTgt spid="6"/>
                                        </p:tgtEl>
                                        <p:attrNameLst>
                                          <p:attrName>style.fontStyle</p:attrName>
                                        </p:attrNameLst>
                                      </p:cBhvr>
                                      <p:to>
                                        <p:strVal val="normal"/>
                                      </p:to>
                                    </p:set>
                                    <p:set>
                                      <p:cBhvr override="childStyle">
                                        <p:cTn id="18" dur="indefinite"/>
                                        <p:tgtEl>
                                          <p:spTgt spid="6"/>
                                        </p:tgtEl>
                                        <p:attrNameLst>
                                          <p:attrName>style.fontWeight</p:attrName>
                                        </p:attrNameLst>
                                      </p:cBhvr>
                                      <p:to>
                                        <p:strVal val="bold"/>
                                      </p:to>
                                    </p:set>
                                    <p:set>
                                      <p:cBhvr override="childStyle">
                                        <p:cTn id="19" dur="indefinite"/>
                                        <p:tgtEl>
                                          <p:spTgt spid="6"/>
                                        </p:tgtEl>
                                        <p:attrNameLst>
                                          <p:attrName>style.textDecorationUnderline</p:attrName>
                                        </p:attrNameLst>
                                      </p:cBhvr>
                                      <p:to>
                                        <p:strVal val="fals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73025"/>
            <a:ext cx="12270105" cy="693166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80155" cy="370776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469265" y="1745615"/>
            <a:ext cx="309499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nhóm đôi, quan sát hình sau rồi trả lời câu hỏi</a:t>
            </a:r>
            <a:r>
              <a:rPr lang="en-US" sz="2800" b="1">
                <a:solidFill>
                  <a:schemeClr val="accent2">
                    <a:lumMod val="50000"/>
                  </a:schemeClr>
                </a:solidFill>
                <a:latin typeface="Arial" panose="020B0604020202020204" pitchFamily="34" charset="0"/>
                <a:cs typeface="Arial" panose="020B0604020202020204" pitchFamily="34" charset="0"/>
              </a:rPr>
              <a:t>:</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4" name="Table 3"/>
          <p:cNvGraphicFramePr/>
          <p:nvPr/>
        </p:nvGraphicFramePr>
        <p:xfrm>
          <a:off x="3556000" y="1109345"/>
          <a:ext cx="416560" cy="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6" name="Table 5"/>
          <p:cNvGraphicFramePr/>
          <p:nvPr/>
        </p:nvGraphicFramePr>
        <p:xfrm>
          <a:off x="3556000" y="1840865"/>
          <a:ext cx="416560" cy="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21" name="Table 20"/>
          <p:cNvGraphicFramePr/>
          <p:nvPr/>
        </p:nvGraphicFramePr>
        <p:xfrm>
          <a:off x="3146425" y="3191510"/>
          <a:ext cx="5899150" cy="245110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23" name="Table 22"/>
          <p:cNvGraphicFramePr/>
          <p:nvPr/>
        </p:nvGraphicFramePr>
        <p:xfrm>
          <a:off x="3146425" y="3923030"/>
          <a:ext cx="5899150" cy="245110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25" name="Table 24"/>
          <p:cNvGraphicFramePr/>
          <p:nvPr/>
        </p:nvGraphicFramePr>
        <p:xfrm>
          <a:off x="3146425" y="4654550"/>
          <a:ext cx="5899150" cy="245110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27" name="Table 26"/>
          <p:cNvGraphicFramePr/>
          <p:nvPr/>
        </p:nvGraphicFramePr>
        <p:xfrm>
          <a:off x="3146425" y="5386070"/>
          <a:ext cx="5899150" cy="245110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tr>
            </a:tbl>
          </a:graphicData>
        </a:graphic>
      </p:graphicFrame>
      <p:pic>
        <p:nvPicPr>
          <p:cNvPr id="31" name="Picture 30" descr="Screenshot 2023-07-21 183601"/>
          <p:cNvPicPr>
            <a:picLocks noChangeAspect="1"/>
          </p:cNvPicPr>
          <p:nvPr/>
        </p:nvPicPr>
        <p:blipFill>
          <a:blip r:embed="rId3"/>
          <a:stretch>
            <a:fillRect/>
          </a:stretch>
        </p:blipFill>
        <p:spPr>
          <a:xfrm>
            <a:off x="3706495" y="-198755"/>
            <a:ext cx="8564245" cy="4179570"/>
          </a:xfrm>
          <a:prstGeom prst="rect">
            <a:avLst/>
          </a:prstGeom>
        </p:spPr>
      </p:pic>
      <p:sp>
        <p:nvSpPr>
          <p:cNvPr id="32" name="Text Box 31"/>
          <p:cNvSpPr txBox="1"/>
          <p:nvPr/>
        </p:nvSpPr>
        <p:spPr>
          <a:xfrm>
            <a:off x="3779520" y="3510915"/>
            <a:ext cx="8338185"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Hình 2.3. Sơ đồ mô tả phản ứng hóa học giữa hydrogen với oxygen tạo thành nước</a:t>
            </a:r>
            <a:endParaRPr lang="en-US"/>
          </a:p>
        </p:txBody>
      </p:sp>
      <p:sp>
        <p:nvSpPr>
          <p:cNvPr id="33" name="Rounded Rectangle 32"/>
          <p:cNvSpPr/>
          <p:nvPr/>
        </p:nvSpPr>
        <p:spPr>
          <a:xfrm>
            <a:off x="469265" y="4384040"/>
            <a:ext cx="11648440" cy="16960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sz="2800">
                <a:solidFill>
                  <a:schemeClr val="accent6">
                    <a:lumMod val="50000"/>
                  </a:schemeClr>
                </a:solidFill>
                <a:sym typeface="+mn-ea"/>
              </a:rPr>
              <a:t>1.Trước và sau phản ứng, những nguyên tử nào liên kết với nhau?</a:t>
            </a:r>
            <a:endParaRPr lang="en-US" sz="2800">
              <a:solidFill>
                <a:schemeClr val="accent6">
                  <a:lumMod val="50000"/>
                </a:schemeClr>
              </a:solidFill>
              <a:sym typeface="+mn-ea"/>
            </a:endParaRPr>
          </a:p>
          <a:p>
            <a:pPr algn="l"/>
            <a:r>
              <a:rPr lang="en-US" sz="2800">
                <a:solidFill>
                  <a:schemeClr val="accent6">
                    <a:lumMod val="50000"/>
                  </a:schemeClr>
                </a:solidFill>
              </a:rPr>
              <a:t>2.Trong quá trình phản ứng, số nguyên tử H và số nguyên tử O có thay đổi không?</a:t>
            </a:r>
            <a:endParaRPr lang="en-US" sz="2800">
              <a:solidFill>
                <a:schemeClr val="accent6">
                  <a:lumMod val="50000"/>
                </a:schemeClr>
              </a:solidFill>
            </a:endParaRPr>
          </a:p>
        </p:txBody>
      </p:sp>
      <p:sp>
        <p:nvSpPr>
          <p:cNvPr id="34" name="Rounded Rectangle 33"/>
          <p:cNvSpPr/>
          <p:nvPr/>
        </p:nvSpPr>
        <p:spPr>
          <a:xfrm>
            <a:off x="103505" y="3990975"/>
            <a:ext cx="12064365" cy="23393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l"/>
            <a:r>
              <a:rPr lang="en-US" sz="2800">
                <a:solidFill>
                  <a:schemeClr val="accent6">
                    <a:lumMod val="50000"/>
                  </a:schemeClr>
                </a:solidFill>
                <a:sym typeface="+mn-ea"/>
              </a:rPr>
              <a:t>1.Trước phản ứng: nguyên tử H liên kết với nguyên tử H; nguyên tử O liên kết với nguyên tử O.</a:t>
            </a:r>
            <a:endParaRPr lang="en-US" sz="2800">
              <a:solidFill>
                <a:schemeClr val="accent6">
                  <a:lumMod val="50000"/>
                </a:schemeClr>
              </a:solidFill>
              <a:sym typeface="+mn-ea"/>
            </a:endParaRPr>
          </a:p>
          <a:p>
            <a:pPr algn="l"/>
            <a:r>
              <a:rPr lang="en-US" sz="2800">
                <a:solidFill>
                  <a:schemeClr val="accent6">
                    <a:lumMod val="50000"/>
                  </a:schemeClr>
                </a:solidFill>
                <a:sym typeface="+mn-ea"/>
              </a:rPr>
              <a:t>    Sau phản ứng: nguyên tử H liên kết với nguyên tử O.</a:t>
            </a:r>
            <a:endParaRPr lang="en-US" sz="2800">
              <a:solidFill>
                <a:schemeClr val="accent6">
                  <a:lumMod val="50000"/>
                </a:schemeClr>
              </a:solidFill>
              <a:sym typeface="+mn-ea"/>
            </a:endParaRPr>
          </a:p>
          <a:p>
            <a:pPr algn="l"/>
            <a:r>
              <a:rPr lang="en-US" sz="2800">
                <a:solidFill>
                  <a:schemeClr val="accent6">
                    <a:lumMod val="50000"/>
                  </a:schemeClr>
                </a:solidFill>
                <a:sym typeface="+mn-ea"/>
              </a:rPr>
              <a:t>2. Trong quá trình phản ứng, số nguyên tử H và số nguyên tử O không thay đổi.</a:t>
            </a:r>
            <a:endParaRPr lang="en-US" sz="2800">
              <a:solidFill>
                <a:schemeClr val="accent6">
                  <a:lumMod val="50000"/>
                </a:schemeClr>
              </a:solidFill>
              <a:sym typeface="+mn-ea"/>
            </a:endParaRPr>
          </a:p>
          <a:p>
            <a:pPr algn="l"/>
            <a:endParaRPr lang="en-US" sz="280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ox(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4"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5" nodeType="clickEffect">
                                  <p:stCondLst>
                                    <p:cond delay="0"/>
                                  </p:stCondLst>
                                  <p:childTnLst>
                                    <p:animEffect transition="out" filter="blinds(horizontal)">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2"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circle(in)">
                                      <p:cBhvr>
                                        <p:cTn id="3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bldLvl="0" animBg="1"/>
      <p:bldP spid="33" grpId="1" animBg="1"/>
      <p:bldP spid="33" grpId="4" bldLvl="0" animBg="1"/>
      <p:bldP spid="33" grpId="5" animBg="1"/>
      <p:bldP spid="34" grpId="1" animBg="1"/>
      <p:bldP spid="34"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endPar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2" name="文本框 52"/>
          <p:cNvSpPr txBox="1"/>
          <p:nvPr/>
        </p:nvSpPr>
        <p:spPr>
          <a:xfrm>
            <a:off x="405765" y="217170"/>
            <a:ext cx="1492250" cy="583565"/>
          </a:xfrm>
          <a:prstGeom prst="rect">
            <a:avLst/>
          </a:prstGeom>
          <a:noFill/>
        </p:spPr>
        <p:txBody>
          <a:bodyPr wrap="square" rtlCol="0">
            <a:spAutoFit/>
          </a:bodyPr>
          <a:lstStyle/>
          <a:p>
            <a:pPr algn="ctr"/>
            <a:r>
              <a:rPr lang="vi-VN" altLang="en-US" sz="3200" b="1" dirty="0">
                <a:solidFill>
                  <a:srgbClr val="F77A08"/>
                </a:solidFill>
                <a:latin typeface="Microsoft YaHei" panose="020B0503020204020204" charset="-122"/>
                <a:ea typeface="Microsoft YaHei" panose="020B0503020204020204" charset="-122"/>
              </a:rPr>
              <a:t>BÀI 2</a:t>
            </a:r>
            <a:endParaRPr lang="vi-VN" altLang="en-US" sz="32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rPr>
              <a:t>Diễn biến của phản ứng hóa học :</a:t>
            </a:r>
            <a:endPar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endParaRPr>
          </a:p>
        </p:txBody>
      </p:sp>
      <p:sp>
        <p:nvSpPr>
          <p:cNvPr id="7" name="圆角矩形 44"/>
          <p:cNvSpPr/>
          <p:nvPr/>
        </p:nvSpPr>
        <p:spPr>
          <a:xfrm>
            <a:off x="469900" y="2012315"/>
            <a:ext cx="1520190" cy="484505"/>
          </a:xfrm>
          <a:prstGeom prst="roundRect">
            <a:avLst>
              <a:gd name="adj" fmla="val 97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endParaRPr lang="en-US" altLang="zh-CN" sz="2400" dirty="0">
              <a:solidFill>
                <a:schemeClr val="bg1"/>
              </a:solidFill>
              <a:latin typeface="Impact" panose="020B0806030902050204" charset="0"/>
              <a:ea typeface="Microsoft YaHei" panose="020B0503020204020204" charset="-122"/>
            </a:endParaRPr>
          </a:p>
        </p:txBody>
      </p:sp>
      <p:sp>
        <p:nvSpPr>
          <p:cNvPr id="19" name="Rounded Rectangle 18"/>
          <p:cNvSpPr/>
          <p:nvPr/>
        </p:nvSpPr>
        <p:spPr>
          <a:xfrm>
            <a:off x="358775" y="3852545"/>
            <a:ext cx="11825605" cy="1337310"/>
          </a:xfrm>
          <a:prstGeom prst="roundRect">
            <a:avLst/>
          </a:prstGeom>
          <a:solidFill>
            <a:schemeClr val="accent5">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sz="2800">
                <a:solidFill>
                  <a:schemeClr val="tx1"/>
                </a:solidFill>
              </a:rPr>
              <a:t>       Trong phản ứng hóa học, liên kết giữa các nguyên tử thay đổi, làm phân tử này biến đổi thành phân tử khác. Kết quả là chất này biến đổi thành chất khác.</a:t>
            </a:r>
            <a:endParaRPr lang="en-US" sz="2800">
              <a:solidFill>
                <a:schemeClr val="tx1"/>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1" nodeType="clickEffect">
                                  <p:stCondLst>
                                    <p:cond delay="0"/>
                                  </p:stCondLst>
                                  <p:childTnLst>
                                    <p:set>
                                      <p:cBhvr override="childStyle">
                                        <p:cTn id="17" dur="indefinite"/>
                                        <p:tgtEl>
                                          <p:spTgt spid="6"/>
                                        </p:tgtEl>
                                        <p:attrNameLst>
                                          <p:attrName>style.fontStyle</p:attrName>
                                        </p:attrNameLst>
                                      </p:cBhvr>
                                      <p:to>
                                        <p:strVal val="normal"/>
                                      </p:to>
                                    </p:set>
                                    <p:set>
                                      <p:cBhvr override="childStyle">
                                        <p:cTn id="18" dur="indefinite"/>
                                        <p:tgtEl>
                                          <p:spTgt spid="6"/>
                                        </p:tgtEl>
                                        <p:attrNameLst>
                                          <p:attrName>style.fontWeight</p:attrName>
                                        </p:attrNameLst>
                                      </p:cBhvr>
                                      <p:to>
                                        <p:strVal val="bold"/>
                                      </p:to>
                                    </p:set>
                                    <p:set>
                                      <p:cBhvr override="childStyle">
                                        <p:cTn id="19" dur="indefinite"/>
                                        <p:tgtEl>
                                          <p:spTgt spid="6"/>
                                        </p:tgtEl>
                                        <p:attrNameLst>
                                          <p:attrName>style.textDecorationUnderline</p:attrName>
                                        </p:attrNameLst>
                                      </p:cBhvr>
                                      <p:to>
                                        <p:strVal val="fals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 grpId="2" bldLvl="0" animBg="1"/>
      <p:bldP spid="7" grpId="0" bldLvl="0" animBg="1"/>
      <p:bldP spid="19" grpId="1" animBg="1"/>
      <p:bldP spid="19" grpId="2"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12771</Words>
  <Application>WPS Presentation</Application>
  <PresentationFormat>Widescreen</PresentationFormat>
  <Paragraphs>501</Paragraphs>
  <Slides>34</Slides>
  <Notes>1</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34</vt:i4>
      </vt:variant>
    </vt:vector>
  </HeadingPairs>
  <TitlesOfParts>
    <vt:vector size="49" baseType="lpstr">
      <vt:lpstr>Arial</vt:lpstr>
      <vt:lpstr>SimSun</vt:lpstr>
      <vt:lpstr>Wingdings</vt:lpstr>
      <vt:lpstr>Tw Cen MT</vt:lpstr>
      <vt:lpstr>Times New Roman</vt:lpstr>
      <vt:lpstr>Microsoft YaHei</vt:lpstr>
      <vt:lpstr>Impact</vt:lpstr>
      <vt:lpstr>Arial Unicode MS</vt:lpstr>
      <vt:lpstr>Calibri Light</vt:lpstr>
      <vt:lpstr>Calibri</vt:lpstr>
      <vt:lpstr>Bahnschrift Light</vt:lpstr>
      <vt:lpstr>Sitka Text</vt:lpstr>
      <vt:lpstr>Impact MT Std</vt:lpstr>
      <vt:lpstr>等线</vt:lpstr>
      <vt:lpstr>Office Theme</vt:lpstr>
      <vt:lpstr>PowerPoint 演示文稿</vt:lpstr>
      <vt:lpstr>PowerPoint 演示文稿</vt:lpstr>
      <vt:lpstr>PowerPoint 演示文稿</vt:lpstr>
      <vt:lpstr>Phương trình chữ:    Tên các chất phản ứng                Tên các sản phẩm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83</cp:revision>
  <dcterms:created xsi:type="dcterms:W3CDTF">2017-05-28T12:28:00Z</dcterms:created>
  <dcterms:modified xsi:type="dcterms:W3CDTF">2024-09-16T07:30:49Z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1033-12.2.0.17562</vt:lpwstr>
  </property>
  <property fmtid="{D5CDD505-2E9C-101B-9397-08002B2CF9AE}" pid="3" name="ICV">
    <vt:lpwstr>D488359A2BF64FC9926A3C552F16ABA9_13</vt:lpwstr>
  </property>
</Properties>
</file>