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2"/>
  </p:notesMasterIdLst>
  <p:sldIdLst>
    <p:sldId id="572" r:id="rId3"/>
    <p:sldId id="574" r:id="rId4"/>
    <p:sldId id="575" r:id="rId5"/>
    <p:sldId id="579" r:id="rId6"/>
    <p:sldId id="378" r:id="rId7"/>
    <p:sldId id="576" r:id="rId8"/>
    <p:sldId id="581" r:id="rId9"/>
    <p:sldId id="578" r:id="rId10"/>
    <p:sldId id="580" r:id="rId11"/>
    <p:sldId id="639" r:id="rId12"/>
    <p:sldId id="640" r:id="rId13"/>
    <p:sldId id="284" r:id="rId14"/>
    <p:sldId id="577" r:id="rId15"/>
    <p:sldId id="582" r:id="rId16"/>
    <p:sldId id="583" r:id="rId17"/>
    <p:sldId id="584" r:id="rId18"/>
    <p:sldId id="585" r:id="rId19"/>
    <p:sldId id="586" r:id="rId20"/>
    <p:sldId id="282" r:id="rId21"/>
  </p:sldIdLst>
  <p:sldSz cx="12192000" cy="6858000"/>
  <p:notesSz cx="7103745" cy="10234295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DB2A4"/>
    <a:srgbClr val="F77A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97" d="100"/>
          <a:sy n="97" d="100"/>
        </p:scale>
        <p:origin x="9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5" Type="http://schemas.openxmlformats.org/officeDocument/2006/relationships/tableStyles" Target="tableStyles.xml"/><Relationship Id="rId24" Type="http://schemas.openxmlformats.org/officeDocument/2006/relationships/viewProps" Target="viewProps.xml"/><Relationship Id="rId23" Type="http://schemas.openxmlformats.org/officeDocument/2006/relationships/presProps" Target="presProps.xml"/><Relationship Id="rId22" Type="http://schemas.openxmlformats.org/officeDocument/2006/relationships/notesMaster" Target="notesMasters/notesMaster1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88595" cy="57471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67998" y="0"/>
            <a:ext cx="3188595" cy="57471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42770" y="1431824"/>
            <a:ext cx="6872756" cy="3865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5830" y="5512523"/>
            <a:ext cx="5886637" cy="451024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0879875"/>
            <a:ext cx="3188595" cy="57471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67998" y="10879875"/>
            <a:ext cx="3188595" cy="57471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8.png"/><Relationship Id="rId3" Type="http://schemas.microsoft.com/office/2007/relationships/media" Target="../media/media3.mp4"/><Relationship Id="rId2" Type="http://schemas.openxmlformats.org/officeDocument/2006/relationships/video" Target="../media/media3.mp4"/><Relationship Id="rId1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1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1.png"/><Relationship Id="rId3" Type="http://schemas.microsoft.com/office/2007/relationships/hdphoto" Target="../media/image10.wdp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image" Target="../media/image29.png"/><Relationship Id="rId8" Type="http://schemas.openxmlformats.org/officeDocument/2006/relationships/image" Target="../media/image28.png"/><Relationship Id="rId7" Type="http://schemas.openxmlformats.org/officeDocument/2006/relationships/image" Target="../media/image27.png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7.jpeg"/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3" Type="http://schemas.microsoft.com/office/2007/relationships/hdphoto" Target="../media/image10.wdp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3.png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3" Type="http://schemas.microsoft.com/office/2007/relationships/hdphoto" Target="../media/image10.wdp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6.jpeg"/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3"/>
          <p:cNvSpPr>
            <a:spLocks noChangeArrowheads="1"/>
          </p:cNvSpPr>
          <p:nvPr/>
        </p:nvSpPr>
        <p:spPr bwMode="auto">
          <a:xfrm>
            <a:off x="1981200" y="228600"/>
            <a:ext cx="7620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en-US" sz="4400" b="1">
              <a:solidFill>
                <a:srgbClr val="CC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3251" name="Rectangle 4"/>
          <p:cNvSpPr>
            <a:spLocks noChangeArrowheads="1"/>
          </p:cNvSpPr>
          <p:nvPr/>
        </p:nvSpPr>
        <p:spPr bwMode="auto">
          <a:xfrm>
            <a:off x="1689100" y="309563"/>
            <a:ext cx="91440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en-US" sz="32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252" name="Rectangle 1"/>
          <p:cNvSpPr>
            <a:spLocks noChangeArrowheads="1"/>
          </p:cNvSpPr>
          <p:nvPr/>
        </p:nvSpPr>
        <p:spPr bwMode="auto">
          <a:xfrm>
            <a:off x="0" y="1833880"/>
            <a:ext cx="12153265" cy="3169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vi-VN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1: CHẤT VÀ SỰ BIẾN ĐỔI CỦA CHẤT</a:t>
            </a:r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</a:t>
            </a:r>
            <a:r>
              <a:rPr lang="vi-VN" alt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1: PHẢN ỨNG HÓA HỌC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40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vi-VN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vi-VN" altLang="en-US" sz="4000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BÀI 1: BIẾN ĐỔI VẬT LÍ VÀ BIẾN ĐỔI HÓA HỌC</a:t>
            </a:r>
            <a:endParaRPr lang="vi-VN" altLang="en-US" sz="4000" b="1" dirty="0">
              <a:gradFill>
                <a:gsLst>
                  <a:gs pos="0">
                    <a:srgbClr val="7B32B2"/>
                  </a:gs>
                  <a:gs pos="100000">
                    <a:srgbClr val="401A5D"/>
                  </a:gs>
                </a:gsLst>
                <a:lin scaled="0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ext Box 1"/>
          <p:cNvSpPr txBox="1"/>
          <p:nvPr/>
        </p:nvSpPr>
        <p:spPr>
          <a:xfrm>
            <a:off x="349885" y="177165"/>
            <a:ext cx="115385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vi-VN" alt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1: BIẾN ĐỔI VẬT LÝ VÀ BIẾN ĐỔI HÓA HỌC</a:t>
            </a:r>
            <a:endParaRPr lang="vi-VN" alt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302260" y="831215"/>
            <a:ext cx="11617960" cy="56832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vi-VN" alt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SỰ BIẾN ĐỔI CHẤT</a:t>
            </a:r>
            <a:endParaRPr lang="vi-VN" altLang="en-US" sz="32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429260" y="1402715"/>
            <a:ext cx="11617960" cy="56832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vi-VN" alt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SỰ BIẾN ĐỔI VẬT </a:t>
            </a:r>
            <a:r>
              <a:rPr lang="vi-VN" alt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 </a:t>
            </a:r>
            <a:endParaRPr lang="vi-VN" altLang="en-US" sz="32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0" y="2005965"/>
            <a:ext cx="12174220" cy="24803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 đổi vật lí là hiện tượng chất có sự biến đổi về trạng thái, kích thước, hình </a:t>
            </a:r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dạng, … nhưng vẫn giữ nguyên là chất ban đầu.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 dụ: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Thuỷ tinh nóng chảy được thổi thành bình cầu.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Uốn cong thanh sắt.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476885" y="4101465"/>
            <a:ext cx="11617960" cy="56832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vi-VN" alt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SỰ BIẾN </a:t>
            </a:r>
            <a:r>
              <a:rPr lang="vi-VN" alt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ĐỔI </a:t>
            </a:r>
            <a:r>
              <a:rPr lang="vi-VN" alt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 HỌC</a:t>
            </a:r>
            <a:endParaRPr lang="vi-VN" altLang="en-US" sz="32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47625" y="4704715"/>
            <a:ext cx="12174220" cy="24803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 đổi hoá học là hiện tượng chất bị biến đổi tạo ra chất khác.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 dụ: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Tượng đá bị hư hại do mưa acid.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Xăng cháy trong động cơ xe máy.</a:t>
            </a:r>
            <a:endParaRPr lang="vi-V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ext Box 1"/>
          <p:cNvSpPr txBox="1"/>
          <p:nvPr/>
        </p:nvSpPr>
        <p:spPr>
          <a:xfrm>
            <a:off x="349885" y="177165"/>
            <a:ext cx="115385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vi-VN" alt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1: BIẾN ĐỔI VẬT LÝ VÀ BIẾN ĐỔI HÓA HỌC</a:t>
            </a:r>
            <a:endParaRPr lang="vi-VN" alt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302260" y="831215"/>
            <a:ext cx="11617960" cy="56832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vi-VN" alt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SỰ BIẾN ĐỔI CHẤT</a:t>
            </a:r>
            <a:endParaRPr lang="vi-VN" altLang="en-US" sz="28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318135" y="1370965"/>
            <a:ext cx="11617960" cy="56832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vi-VN" alt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PHÂN BIỆT SỰ BIẾN ĐỔI VẬT LÝ VÀ SỰ BIẾN ĐỔI HÓA HỌC</a:t>
            </a:r>
            <a:endParaRPr lang="vi-VN" altLang="en-US" sz="28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8" name="图片 71687" descr="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1318" y="5762625"/>
            <a:ext cx="11911054" cy="130608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4" name="Text Box 103"/>
          <p:cNvSpPr txBox="1"/>
          <p:nvPr/>
        </p:nvSpPr>
        <p:spPr>
          <a:xfrm>
            <a:off x="1071355" y="6047022"/>
            <a:ext cx="10538460" cy="5232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342265"/>
            <a:r>
              <a:rPr lang="en-US" sz="2800" b="1" dirty="0" err="1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quá</a:t>
            </a:r>
            <a:r>
              <a:rPr lang="en-US" sz="2800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2800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đốt</a:t>
            </a:r>
            <a:r>
              <a:rPr lang="en-US" sz="2800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cháy</a:t>
            </a:r>
            <a:r>
              <a:rPr lang="en-US" sz="2800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nến</a:t>
            </a:r>
            <a:r>
              <a:rPr lang="en-US" sz="2800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800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800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2800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2800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800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roduction_id_4524039 (1080p)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0550" y="203541"/>
            <a:ext cx="11201400" cy="555908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16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16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5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10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1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28600"/>
            <a:ext cx="83820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7" name="TextBox 2"/>
          <p:cNvSpPr txBox="1">
            <a:spLocks noChangeArrowheads="1"/>
          </p:cNvSpPr>
          <p:nvPr/>
        </p:nvSpPr>
        <p:spPr bwMode="auto">
          <a:xfrm>
            <a:off x="2971800" y="4800600"/>
            <a:ext cx="72390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vi-VN" altLang="en-US" sz="280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 sát hình 1.3 và cho biết quá trình nào diễn ra sự biến đổi vật lí, quá trình nào diễn ra sự biến đổi hóa học.</a:t>
            </a:r>
            <a:endParaRPr lang="en-US" altLang="en-US" sz="280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2468" name="Picture 4" descr="200 câu hỏi, đố về Kiều - HỘI KIỀU HỌC VIỆT N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4692650"/>
            <a:ext cx="12954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Text Box 99"/>
          <p:cNvSpPr txBox="1"/>
          <p:nvPr/>
        </p:nvSpPr>
        <p:spPr>
          <a:xfrm>
            <a:off x="1477645" y="159385"/>
            <a:ext cx="8364220" cy="8299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sz="4800" b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Hoạt động 1:   Mở đầu </a:t>
            </a:r>
            <a:endParaRPr lang="en-US" sz="4800" b="1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0" y="-111760"/>
            <a:ext cx="12192000" cy="6858000"/>
          </a:xfrm>
          <a:prstGeom prst="rect">
            <a:avLst/>
          </a:prstGeom>
        </p:spPr>
      </p:pic>
      <p:pic>
        <p:nvPicPr>
          <p:cNvPr id="9" name="Picture 8"/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89" b="92556" l="5688" r="51188"/>
                    </a14:imgEffect>
                  </a14:imgLayer>
                </a14:imgProps>
              </a:ext>
            </a:extLst>
          </a:blip>
          <a:srcRect l="5899" t="8819" r="49453" b="8264"/>
          <a:stretch>
            <a:fillRect/>
          </a:stretch>
        </p:blipFill>
        <p:spPr>
          <a:xfrm>
            <a:off x="0" y="2983230"/>
            <a:ext cx="3610610" cy="3974465"/>
          </a:xfrm>
          <a:prstGeom prst="rect">
            <a:avLst/>
          </a:prstGeom>
        </p:spPr>
      </p:pic>
      <p:pic>
        <p:nvPicPr>
          <p:cNvPr id="44041" name="图片 44040" descr="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80" y="-709930"/>
            <a:ext cx="6189980" cy="49714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Text Box 3"/>
          <p:cNvSpPr txBox="1"/>
          <p:nvPr/>
        </p:nvSpPr>
        <p:spPr>
          <a:xfrm>
            <a:off x="918845" y="521970"/>
            <a:ext cx="3954145" cy="28917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600" b="1">
                <a:solidFill>
                  <a:srgbClr val="FF0000"/>
                </a:solidFill>
                <a:latin typeface="Bahnschrift Light" panose="020B0502040204020203" charset="0"/>
                <a:cs typeface="Bahnschrift Light" panose="020B0502040204020203" charset="0"/>
              </a:rPr>
              <a:t>Trong cơ thể người và động vật, sự trao đổi chất là 1 loạt các quá trình sinh hóa, đó là những quá trình phức tạp, bao gồm cả biến đổi vật lí và biến đổi hóa học.</a:t>
            </a:r>
            <a:endParaRPr lang="en-US" sz="2600" b="1">
              <a:solidFill>
                <a:srgbClr val="FF0000"/>
              </a:solidFill>
              <a:latin typeface="Bahnschrift Light" panose="020B0502040204020203" charset="0"/>
              <a:cs typeface="Bahnschrift Light" panose="020B0502040204020203" charset="0"/>
            </a:endParaRPr>
          </a:p>
        </p:txBody>
      </p:sp>
      <p:pic>
        <p:nvPicPr>
          <p:cNvPr id="106" name="Picture 105"/>
          <p:cNvPicPr/>
          <p:nvPr/>
        </p:nvPicPr>
        <p:blipFill>
          <a:blip r:embed="rId5"/>
          <a:stretch>
            <a:fillRect/>
          </a:stretch>
        </p:blipFill>
        <p:spPr>
          <a:xfrm>
            <a:off x="6126480" y="-111760"/>
            <a:ext cx="6280150" cy="679323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6" name="Picture 12" descr="Cover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4880" y="4117340"/>
            <a:ext cx="4447540" cy="1677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5" name="Picture 11" descr="Cov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8850" y="3151505"/>
            <a:ext cx="3415665" cy="1929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4" name="Picture 10" descr="Cov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7295" y="1743710"/>
            <a:ext cx="4595495" cy="2373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3" name="Picture 9" descr="Cov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6330" y="244475"/>
            <a:ext cx="4697095" cy="2472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2" name="Picture 8" descr="Cov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4680" y="1223010"/>
            <a:ext cx="3256280" cy="2046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7" descr="Cov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635" y="2716530"/>
            <a:ext cx="4739640" cy="331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6" descr="Cove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">
            <a:off x="0" y="88900"/>
            <a:ext cx="4839970" cy="306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5" descr="Cover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635" y="2316480"/>
            <a:ext cx="2576195" cy="1236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4" descr="Cove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630" y="2359025"/>
            <a:ext cx="2766060" cy="1502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1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1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1"/>
          <p:cNvSpPr>
            <a:spLocks noChangeArrowheads="1"/>
          </p:cNvSpPr>
          <p:nvPr/>
        </p:nvSpPr>
        <p:spPr bwMode="auto">
          <a:xfrm>
            <a:off x="212725" y="304800"/>
            <a:ext cx="11616055" cy="2889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algn="just"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vi-VN" altLang="en-US" sz="2800" b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 1:</a:t>
            </a:r>
            <a:r>
              <a:rPr lang="vi-VN" altLang="en-US" sz="280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Quá trình nào sau đây diễn ra sự biến đổi hóa học</a:t>
            </a:r>
            <a:endParaRPr lang="en-US" altLang="en-US" sz="2800">
              <a:solidFill>
                <a:srgbClr val="0000FF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vi-VN" altLang="en-US" sz="28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A.Vỏ lon nước ngọt bị bóp méo.</a:t>
            </a:r>
            <a:endParaRPr lang="en-US" altLang="en-US" sz="28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vi-VN" altLang="en-US" sz="28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B.Hạt gạo được nghiền thành bột.</a:t>
            </a:r>
            <a:endParaRPr lang="en-US" altLang="en-US" sz="28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vi-VN" altLang="en-US" sz="28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C.Nước hoa khuếch tán trong không khí.</a:t>
            </a:r>
            <a:endParaRPr lang="en-US" altLang="en-US" sz="28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vi-VN" altLang="en-US" sz="28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D.Thức ăn để lâu bị ôi thiu.</a:t>
            </a:r>
            <a:endParaRPr lang="en-US" altLang="en-US" sz="28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212725" y="2672399"/>
            <a:ext cx="457200" cy="52228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1"/>
          <p:cNvSpPr>
            <a:spLocks noChangeArrowheads="1"/>
          </p:cNvSpPr>
          <p:nvPr/>
        </p:nvSpPr>
        <p:spPr bwMode="auto">
          <a:xfrm>
            <a:off x="136525" y="457200"/>
            <a:ext cx="11871325" cy="4615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0480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0"/>
              </a:spcBef>
              <a:buClrTx/>
              <a:buFontTx/>
              <a:buNone/>
            </a:pPr>
            <a:r>
              <a:rPr lang="vi-VN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2:</a:t>
            </a:r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trời lạnh ta thấy mỡ bị đóng thành ván. Đun nóng các ván mỡ tan chảy. Nếu đun quá lửa sẽ có 1 phần hóa hơi và một phần cháy đen. Chọn câu đúng</a:t>
            </a:r>
            <a:endParaRPr lang="en-US" altLang="en-US" sz="28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A. Khi trời lạnh mỡ đóng thành ván là hiện tượng vật lý</a:t>
            </a:r>
            <a:endParaRPr lang="en-US" alt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B. Đun nóng mỡ bị cháy đen là hiện tượng vật lý</a:t>
            </a:r>
            <a:endParaRPr lang="en-US" alt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C. Mỡ tan chảy khi đun nóng là hiện tượng hóa học</a:t>
            </a:r>
            <a:endParaRPr lang="en-US" alt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D. Không có hiện tượng xảy ra</a:t>
            </a:r>
            <a:endParaRPr lang="en-US" alt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136525" y="2590800"/>
            <a:ext cx="457200" cy="52228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1"/>
          <p:cNvSpPr>
            <a:spLocks noChangeArrowheads="1"/>
          </p:cNvSpPr>
          <p:nvPr/>
        </p:nvSpPr>
        <p:spPr bwMode="auto">
          <a:xfrm>
            <a:off x="1828800" y="228601"/>
            <a:ext cx="8229600" cy="289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algn="just"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vi-VN" altLang="en-US" sz="2800" b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 3:</a:t>
            </a:r>
            <a:r>
              <a:rPr lang="vi-VN" altLang="en-US" sz="280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Trong các biến đổi sau, biến đổi vật lí là</a:t>
            </a:r>
            <a:endParaRPr lang="en-US" altLang="en-US" sz="2800">
              <a:solidFill>
                <a:srgbClr val="0000FF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vi-VN" altLang="en-US" sz="28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A.Đường cháy thành than</a:t>
            </a:r>
            <a:endParaRPr lang="en-US" altLang="en-US" sz="28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vi-VN" altLang="en-US" sz="28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B.Cơm bị ôi thiu</a:t>
            </a:r>
            <a:endParaRPr lang="en-US" altLang="en-US" sz="28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vi-VN" altLang="en-US" sz="28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C.Sữa chua lên men</a:t>
            </a:r>
            <a:endParaRPr lang="en-US" altLang="en-US" sz="28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vi-VN" altLang="en-US" sz="28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D.Nước hóa đá ở dưới 0</a:t>
            </a:r>
            <a:r>
              <a:rPr lang="vi-VN" altLang="en-US" sz="2800" baseline="30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</a:t>
            </a:r>
            <a:r>
              <a:rPr lang="vi-VN" altLang="en-US" sz="28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</a:t>
            </a:r>
            <a:endParaRPr lang="en-US" altLang="en-US" sz="28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6563" name="Rectangle 2"/>
          <p:cNvSpPr>
            <a:spLocks noChangeArrowheads="1"/>
          </p:cNvSpPr>
          <p:nvPr/>
        </p:nvSpPr>
        <p:spPr bwMode="auto">
          <a:xfrm>
            <a:off x="713105" y="2965450"/>
            <a:ext cx="11146155" cy="3322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0480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0"/>
              </a:spcBef>
              <a:buClrTx/>
              <a:buFontTx/>
              <a:buNone/>
            </a:pPr>
            <a:r>
              <a:rPr lang="vi-VN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4:</a:t>
            </a:r>
            <a:r>
              <a:rPr lang="vi-VN" altLang="en-US" sz="2800" b="1">
                <a:solidFill>
                  <a:srgbClr val="0000FF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 hiệu chính để phân biệt sự</a:t>
            </a:r>
            <a:r>
              <a:rPr lang="vi-VN" alt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biến đổi</a:t>
            </a:r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vật lý và biến</a:t>
            </a:r>
            <a:r>
              <a:rPr lang="vi-VN" alt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đổi</a:t>
            </a:r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hóa học</a:t>
            </a:r>
            <a:endParaRPr lang="en-US" altLang="en-US" sz="28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A. Sự thay đổi về màu sắc của chất</a:t>
            </a:r>
            <a:endParaRPr lang="en-US" alt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B. Sự xuất hiện chất mới</a:t>
            </a:r>
            <a:endParaRPr lang="en-US" alt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C. Sự thay đổi về trạng thái của chất</a:t>
            </a:r>
            <a:endParaRPr lang="en-US" alt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D. Sự thay đổi về hình dạng của chất</a:t>
            </a:r>
            <a:endParaRPr lang="en-US" alt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713105" y="4538345"/>
            <a:ext cx="457200" cy="52228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1812925" y="2514600"/>
            <a:ext cx="457200" cy="52228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/>
          <p:cNvCxnSpPr/>
          <p:nvPr/>
        </p:nvCxnSpPr>
        <p:spPr>
          <a:xfrm>
            <a:off x="3000276" y="2063291"/>
            <a:ext cx="6191685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/>
          <p:cNvCxnSpPr/>
          <p:nvPr/>
        </p:nvCxnSpPr>
        <p:spPr>
          <a:xfrm>
            <a:off x="3000276" y="2120481"/>
            <a:ext cx="6191685" cy="0"/>
          </a:xfrm>
          <a:prstGeom prst="line">
            <a:avLst/>
          </a:prstGeom>
          <a:ln w="571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矩形 69"/>
          <p:cNvSpPr/>
          <p:nvPr/>
        </p:nvSpPr>
        <p:spPr>
          <a:xfrm>
            <a:off x="3001010" y="2091690"/>
            <a:ext cx="6194425" cy="937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5500" b="1" dirty="0">
                <a:solidFill>
                  <a:srgbClr val="2DB2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charset="-122"/>
                <a:ea typeface="Microsoft YaHei" panose="020B0503020204020204" charset="-122"/>
                <a:sym typeface="Microsoft YaHei" panose="020B0503020204020204" charset="-122"/>
              </a:rPr>
              <a:t>THANK YOU</a:t>
            </a:r>
            <a:endParaRPr lang="zh-CN" altLang="en-US" sz="5500" b="1" dirty="0">
              <a:solidFill>
                <a:srgbClr val="F77A0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anose="020B0503020204020204" charset="-122"/>
              <a:ea typeface="Microsoft YaHei" panose="020B0503020204020204" charset="-122"/>
              <a:sym typeface="Microsoft YaHei" panose="020B0503020204020204" charset="-122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3000276" y="2984437"/>
            <a:ext cx="6191685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/>
        </p:nvCxnSpPr>
        <p:spPr>
          <a:xfrm>
            <a:off x="3000276" y="3041626"/>
            <a:ext cx="6191685" cy="0"/>
          </a:xfrm>
          <a:prstGeom prst="line">
            <a:avLst/>
          </a:prstGeom>
          <a:ln w="571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/>
        </p:nvGrpSpPr>
        <p:grpSpPr>
          <a:xfrm>
            <a:off x="3010971" y="3087370"/>
            <a:ext cx="6170295" cy="337185"/>
            <a:chOff x="2992618" y="3469364"/>
            <a:chExt cx="6358413" cy="337185"/>
          </a:xfrm>
        </p:grpSpPr>
        <p:sp>
          <p:nvSpPr>
            <p:cNvPr id="9" name="矩形 8"/>
            <p:cNvSpPr>
              <a:spLocks noChangeArrowheads="1"/>
            </p:cNvSpPr>
            <p:nvPr/>
          </p:nvSpPr>
          <p:spPr bwMode="auto">
            <a:xfrm>
              <a:off x="3898035" y="3469364"/>
              <a:ext cx="4395930" cy="3371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algn="dist"/>
              <a:endParaRPr lang="zh-CN" altLang="en-US" sz="1600" dirty="0">
                <a:solidFill>
                  <a:srgbClr val="00B050"/>
                </a:solidFill>
                <a:latin typeface="Impact MT Std" pitchFamily="34" charset="0"/>
              </a:endParaRPr>
            </a:p>
          </p:txBody>
        </p:sp>
        <p:cxnSp>
          <p:nvCxnSpPr>
            <p:cNvPr id="10" name="直接连接符 9"/>
            <p:cNvCxnSpPr/>
            <p:nvPr/>
          </p:nvCxnSpPr>
          <p:spPr bwMode="auto">
            <a:xfrm>
              <a:off x="2992618" y="3609064"/>
              <a:ext cx="1769599" cy="0"/>
            </a:xfrm>
            <a:prstGeom prst="line">
              <a:avLst/>
            </a:prstGeom>
            <a:noFill/>
            <a:ln w="12700" cap="flat" cmpd="sng" algn="ctr">
              <a:solidFill>
                <a:schemeClr val="bg1">
                  <a:lumMod val="75000"/>
                </a:schemeClr>
              </a:solidFill>
              <a:prstDash val="solid"/>
            </a:ln>
            <a:effectLst/>
          </p:spPr>
        </p:cxnSp>
        <p:cxnSp>
          <p:nvCxnSpPr>
            <p:cNvPr id="11" name="直接连接符 10"/>
            <p:cNvCxnSpPr/>
            <p:nvPr/>
          </p:nvCxnSpPr>
          <p:spPr bwMode="auto">
            <a:xfrm>
              <a:off x="7581433" y="3609064"/>
              <a:ext cx="1769598" cy="0"/>
            </a:xfrm>
            <a:prstGeom prst="line">
              <a:avLst/>
            </a:prstGeom>
            <a:noFill/>
            <a:ln w="12700" cap="flat" cmpd="sng" algn="ctr">
              <a:solidFill>
                <a:schemeClr val="bg1">
                  <a:lumMod val="75000"/>
                </a:schemeClr>
              </a:solidFill>
              <a:prstDash val="solid"/>
            </a:ln>
            <a:effectLst/>
          </p:spPr>
        </p:cxnSp>
      </p:grpSp>
    </p:spTree>
  </p:cSld>
  <p:clrMapOvr>
    <a:masterClrMapping/>
  </p:clrMapOvr>
  <p:transition advTm="4492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6" presetClass="entr" presetSubtype="37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í nghiệm hòa tan muối - cô cạn dung dịch muối ăn - YouTube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extBox 1"/>
          <p:cNvSpPr txBox="1">
            <a:spLocks noChangeArrowheads="1"/>
          </p:cNvSpPr>
          <p:nvPr/>
        </p:nvSpPr>
        <p:spPr bwMode="auto">
          <a:xfrm>
            <a:off x="1512094" y="5001753"/>
            <a:ext cx="10211820" cy="1224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algn="just">
              <a:lnSpc>
                <a:spcPct val="115000"/>
              </a:lnSpc>
              <a:spcBef>
                <a:spcPct val="0"/>
              </a:spcBef>
              <a:buClrTx/>
              <a:buFontTx/>
              <a:buNone/>
            </a:pPr>
            <a:r>
              <a:rPr lang="en-SG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SG" alt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sát</a:t>
            </a:r>
            <a:r>
              <a:rPr lang="en-SG" alt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SG" alt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alt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1.1 </a:t>
            </a:r>
            <a:r>
              <a:rPr lang="en-SG" alt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SG" alt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alt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SG" alt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alt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SG" alt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SG" alt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Quá</a:t>
            </a:r>
            <a:r>
              <a:rPr lang="en-SG" alt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alt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SG" alt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alt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SG" alt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alt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diễn</a:t>
            </a:r>
            <a:r>
              <a:rPr lang="en-SG" alt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alt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SG" alt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alt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SG" alt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alt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n-SG" alt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alt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en-SG" alt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alt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SG" alt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alt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lý</a:t>
            </a:r>
            <a:r>
              <a:rPr lang="en-SG" alt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SG" alt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SG" alt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alt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SG" alt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altLang="en-US" sz="32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4275" name="Picture 4" descr="200 câu hỏi, đố về Kiều - HỘI KIỀU HỌC VIỆT NAM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694" y="4724400"/>
            <a:ext cx="12954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6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2" t="4664" r="9230" b="6200"/>
          <a:stretch>
            <a:fillRect/>
          </a:stretch>
        </p:blipFill>
        <p:spPr bwMode="auto">
          <a:xfrm>
            <a:off x="1747156" y="212271"/>
            <a:ext cx="8425543" cy="4852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F:\1-原创素材\1_mm1102\PPT\PPT_014\materaials\pageimg_g17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2410"/>
            <a:ext cx="3115945" cy="5916930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7"/>
          <p:cNvSpPr txBox="1"/>
          <p:nvPr/>
        </p:nvSpPr>
        <p:spPr>
          <a:xfrm>
            <a:off x="386715" y="2374900"/>
            <a:ext cx="2587625" cy="224676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ctr"/>
            <a:r>
              <a:rPr lang="en-US" sz="2800" dirty="0" err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28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2800" dirty="0" err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28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28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đời</a:t>
            </a:r>
            <a:r>
              <a:rPr lang="en-US" sz="28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28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8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quá</a:t>
            </a:r>
            <a:r>
              <a:rPr lang="en-US" sz="28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28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xảy</a:t>
            </a:r>
            <a:r>
              <a:rPr lang="en-US" sz="28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8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8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28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28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lí.</a:t>
            </a:r>
            <a:endParaRPr lang="en-US" sz="28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0" name="Picture 99"/>
          <p:cNvPicPr/>
          <p:nvPr/>
        </p:nvPicPr>
        <p:blipFill>
          <a:blip r:embed="rId2"/>
          <a:stretch>
            <a:fillRect/>
          </a:stretch>
        </p:blipFill>
        <p:spPr>
          <a:xfrm>
            <a:off x="6336030" y="0"/>
            <a:ext cx="5582920" cy="22650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1" name="Picture 100"/>
          <p:cNvPicPr/>
          <p:nvPr/>
        </p:nvPicPr>
        <p:blipFill>
          <a:blip r:embed="rId3"/>
          <a:stretch>
            <a:fillRect/>
          </a:stretch>
        </p:blipFill>
        <p:spPr>
          <a:xfrm>
            <a:off x="6410325" y="2265045"/>
            <a:ext cx="5686425" cy="22447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" name="Picture 101"/>
          <p:cNvPicPr/>
          <p:nvPr/>
        </p:nvPicPr>
        <p:blipFill>
          <a:blip r:embed="rId4"/>
          <a:stretch>
            <a:fillRect/>
          </a:stretch>
        </p:blipFill>
        <p:spPr>
          <a:xfrm>
            <a:off x="6410960" y="4366895"/>
            <a:ext cx="5685790" cy="249110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5" name="圆角矩形 44"/>
          <p:cNvSpPr/>
          <p:nvPr/>
        </p:nvSpPr>
        <p:spPr>
          <a:xfrm>
            <a:off x="5020945" y="53340"/>
            <a:ext cx="1315085" cy="1576705"/>
          </a:xfrm>
          <a:prstGeom prst="roundRect">
            <a:avLst>
              <a:gd name="adj" fmla="val 9725"/>
            </a:avLst>
          </a:prstGeom>
          <a:solidFill>
            <a:srgbClr val="2DB2A4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Hòa tan đường, muối vào nước </a:t>
            </a:r>
            <a:endParaRPr lang="en-US" altLang="zh-CN" sz="2000" b="1" dirty="0">
              <a:solidFill>
                <a:schemeClr val="bg1"/>
              </a:solidFill>
              <a:latin typeface="Arial" panose="020B0604020202020204" pitchFamily="34" charset="0"/>
              <a:ea typeface="Microsoft YaHei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3" name="圆角矩形 44"/>
          <p:cNvSpPr/>
          <p:nvPr/>
        </p:nvSpPr>
        <p:spPr>
          <a:xfrm>
            <a:off x="5020945" y="2472690"/>
            <a:ext cx="1315085" cy="1576705"/>
          </a:xfrm>
          <a:prstGeom prst="roundRect">
            <a:avLst>
              <a:gd name="adj" fmla="val 9725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0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Băng tan</a:t>
            </a:r>
            <a:endParaRPr lang="en-US" altLang="zh-CN" sz="20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ea typeface="Microsoft YaHei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4" name="圆角矩形 44"/>
          <p:cNvSpPr/>
          <p:nvPr/>
        </p:nvSpPr>
        <p:spPr>
          <a:xfrm>
            <a:off x="5020945" y="4509770"/>
            <a:ext cx="1315085" cy="1576705"/>
          </a:xfrm>
          <a:prstGeom prst="roundRect">
            <a:avLst>
              <a:gd name="adj" fmla="val 9725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0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Cồn bay hơi</a:t>
            </a:r>
            <a:endParaRPr lang="en-US" altLang="zh-CN" sz="20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ea typeface="Microsoft YaHei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15" name="圆角矩形 14"/>
          <p:cNvSpPr/>
          <p:nvPr/>
        </p:nvSpPr>
        <p:spPr bwMode="auto">
          <a:xfrm>
            <a:off x="2974340" y="2070735"/>
            <a:ext cx="2046605" cy="2296160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14CD68"/>
              </a:gs>
              <a:gs pos="100000">
                <a:srgbClr val="035C7D"/>
              </a:gs>
            </a:gsLst>
            <a:lin scaled="0"/>
          </a:gra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8816" tIns="54408" rIns="108816" bIns="54408" numCol="1" rtlCol="0" anchor="t" anchorCtr="0" compatLnSpc="1"/>
          <a:lstStyle/>
          <a:p>
            <a:pPr algn="l" defTabSz="815975"/>
            <a:r>
              <a:rPr lang="vi-VN" altLang="en-US" sz="3000" b="1" dirty="0">
                <a:solidFill>
                  <a:srgbClr val="FF0000"/>
                </a:solidFill>
                <a:latin typeface="Calibri Light" panose="020F0302020204030204" charset="0"/>
                <a:ea typeface="Microsoft YaHei" panose="020B0503020204020204" charset="-122"/>
                <a:cs typeface="Calibri Light" panose="020F0302020204030204" charset="0"/>
              </a:rPr>
              <a:t>BIẾN ĐỔI </a:t>
            </a:r>
            <a:r>
              <a:rPr lang="en-US" altLang="zh-CN" sz="3000" b="1" dirty="0">
                <a:solidFill>
                  <a:srgbClr val="FF0000"/>
                </a:solidFill>
                <a:latin typeface="Calibri Light" panose="020F0302020204030204" charset="0"/>
                <a:ea typeface="Microsoft YaHei" panose="020B0503020204020204" charset="-122"/>
                <a:cs typeface="Calibri Light" panose="020F0302020204030204" charset="0"/>
              </a:rPr>
              <a:t> </a:t>
            </a:r>
            <a:endParaRPr lang="en-US" altLang="zh-CN" sz="3000" b="1" dirty="0">
              <a:solidFill>
                <a:srgbClr val="FF0000"/>
              </a:solidFill>
              <a:latin typeface="Calibri Light" panose="020F0302020204030204" charset="0"/>
              <a:ea typeface="Microsoft YaHei" panose="020B0503020204020204" charset="-122"/>
              <a:cs typeface="Calibri Light" panose="020F0302020204030204" charset="0"/>
            </a:endParaRPr>
          </a:p>
          <a:p>
            <a:pPr algn="l" defTabSz="815975"/>
            <a:r>
              <a:rPr lang="en-US" altLang="zh-CN" sz="3000" b="1" dirty="0">
                <a:solidFill>
                  <a:srgbClr val="FF0000"/>
                </a:solidFill>
                <a:latin typeface="Calibri Light" panose="020F0302020204030204" charset="0"/>
                <a:ea typeface="Microsoft YaHei" panose="020B0503020204020204" charset="-122"/>
                <a:cs typeface="Calibri Light" panose="020F0302020204030204" charset="0"/>
              </a:rPr>
              <a:t>VẬT LÝ</a:t>
            </a:r>
            <a:endParaRPr lang="en-US" altLang="zh-CN" sz="3000" b="1" dirty="0">
              <a:solidFill>
                <a:srgbClr val="FF0000"/>
              </a:solidFill>
              <a:latin typeface="Calibri Light" panose="020F0302020204030204" charset="0"/>
              <a:ea typeface="Microsoft YaHei" panose="020B0503020204020204" charset="-122"/>
              <a:cs typeface="Calibri Light" panose="020F030202020403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7" dur="2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5" grpId="0" animBg="1"/>
      <p:bldP spid="45" grpId="1" animBg="1"/>
      <p:bldP spid="3" grpId="0" animBg="1"/>
      <p:bldP spid="3" grpId="1" animBg="1"/>
      <p:bldP spid="4" grpId="0" animBg="1"/>
      <p:bldP spid="4" grpId="1" animBg="1"/>
      <p:bldP spid="15" grpId="0" animBg="1"/>
      <p:bldP spid="15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Text Box 99"/>
          <p:cNvSpPr txBox="1"/>
          <p:nvPr/>
        </p:nvSpPr>
        <p:spPr>
          <a:xfrm>
            <a:off x="1477645" y="159385"/>
            <a:ext cx="8364220" cy="8299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sz="4800" b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Hoạt động 1:   Mở đầu </a:t>
            </a:r>
            <a:endParaRPr lang="en-US" sz="4800" b="1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0" y="-111760"/>
            <a:ext cx="12192000" cy="6858000"/>
          </a:xfrm>
          <a:prstGeom prst="rect">
            <a:avLst/>
          </a:prstGeom>
        </p:spPr>
      </p:pic>
      <p:pic>
        <p:nvPicPr>
          <p:cNvPr id="9" name="Picture 8"/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89" b="92556" l="5688" r="51188"/>
                    </a14:imgEffect>
                  </a14:imgLayer>
                </a14:imgProps>
              </a:ext>
            </a:extLst>
          </a:blip>
          <a:srcRect l="5899" t="8819" r="49453" b="8264"/>
          <a:stretch>
            <a:fillRect/>
          </a:stretch>
        </p:blipFill>
        <p:spPr>
          <a:xfrm>
            <a:off x="0" y="2983230"/>
            <a:ext cx="3610610" cy="3974465"/>
          </a:xfrm>
          <a:prstGeom prst="rect">
            <a:avLst/>
          </a:prstGeom>
        </p:spPr>
      </p:pic>
      <p:pic>
        <p:nvPicPr>
          <p:cNvPr id="44041" name="图片 44040" descr="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8520" y="-254000"/>
            <a:ext cx="6860540" cy="444436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Text Box 3"/>
          <p:cNvSpPr txBox="1"/>
          <p:nvPr/>
        </p:nvSpPr>
        <p:spPr>
          <a:xfrm>
            <a:off x="1647825" y="772795"/>
            <a:ext cx="4532630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b="1">
                <a:solidFill>
                  <a:srgbClr val="FF0000"/>
                </a:solidFill>
                <a:latin typeface="Bahnschrift Light" panose="020B0502040204020203" charset="0"/>
                <a:cs typeface="Bahnschrift Light" panose="020B0502040204020203" charset="0"/>
              </a:rPr>
              <a:t>Các quá trình : hòa tan, đông đặc, nóng chảy,...các chất chỉ chuyển từ trạng thái này sang trạng thái khác, không tạo thành chất mới </a:t>
            </a:r>
            <a:endParaRPr lang="en-US" sz="2800" b="1">
              <a:solidFill>
                <a:srgbClr val="FF0000"/>
              </a:solidFill>
              <a:latin typeface="Bahnschrift Light" panose="020B0502040204020203" charset="0"/>
              <a:cs typeface="Bahnschrift Light" panose="020B0502040204020203" charset="0"/>
            </a:endParaRPr>
          </a:p>
        </p:txBody>
      </p:sp>
      <p:sp>
        <p:nvSpPr>
          <p:cNvPr id="2" name="Right Arrow 1"/>
          <p:cNvSpPr/>
          <p:nvPr/>
        </p:nvSpPr>
        <p:spPr>
          <a:xfrm>
            <a:off x="7174230" y="1956435"/>
            <a:ext cx="1308735" cy="811530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800" name="图片 33799" descr="1-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51520" y="255270"/>
            <a:ext cx="4328795" cy="38487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 Box 4"/>
          <p:cNvSpPr txBox="1"/>
          <p:nvPr/>
        </p:nvSpPr>
        <p:spPr>
          <a:xfrm>
            <a:off x="9585325" y="1520190"/>
            <a:ext cx="1853565" cy="107632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accent6"/>
                </a:solidFill>
                <a:latin typeface="+mj-lt"/>
                <a:cs typeface="+mj-lt"/>
              </a:rPr>
              <a:t>BIẾN ĐỔI VẬT LÝ</a:t>
            </a:r>
            <a:endParaRPr lang="en-US" sz="3200" b="1">
              <a:solidFill>
                <a:schemeClr val="accent6"/>
              </a:solidFill>
              <a:latin typeface="+mj-lt"/>
              <a:cs typeface="+mj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2" grpId="0" animBg="1"/>
      <p:bldP spid="2" grpId="1" animBg="1"/>
      <p:bldP spid="5" grpId="0" animBg="1"/>
      <p:bldP spid="5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ột sắt tác dụng với lưu huỳnh - Tìm với Cốc Cốc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Text Box 99"/>
          <p:cNvSpPr txBox="1"/>
          <p:nvPr/>
        </p:nvSpPr>
        <p:spPr>
          <a:xfrm>
            <a:off x="1477645" y="159385"/>
            <a:ext cx="8364220" cy="8299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sz="4800" b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Hoạt động 1:   Mở đầu </a:t>
            </a:r>
            <a:endParaRPr lang="en-US" sz="4800" b="1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0" y="-111760"/>
            <a:ext cx="12192000" cy="6858000"/>
          </a:xfrm>
          <a:prstGeom prst="rect">
            <a:avLst/>
          </a:prstGeom>
        </p:spPr>
      </p:pic>
      <p:pic>
        <p:nvPicPr>
          <p:cNvPr id="9" name="Picture 8"/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89" b="92556" l="5688" r="51188"/>
                    </a14:imgEffect>
                  </a14:imgLayer>
                </a14:imgProps>
              </a:ext>
            </a:extLst>
          </a:blip>
          <a:srcRect l="5899" t="8819" r="49453" b="8264"/>
          <a:stretch>
            <a:fillRect/>
          </a:stretch>
        </p:blipFill>
        <p:spPr>
          <a:xfrm>
            <a:off x="0" y="2983230"/>
            <a:ext cx="3610610" cy="3974465"/>
          </a:xfrm>
          <a:prstGeom prst="rect">
            <a:avLst/>
          </a:prstGeom>
        </p:spPr>
      </p:pic>
      <p:pic>
        <p:nvPicPr>
          <p:cNvPr id="44041" name="图片 44040" descr="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8520" y="-254000"/>
            <a:ext cx="5876290" cy="444436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Text Box 3"/>
          <p:cNvSpPr txBox="1"/>
          <p:nvPr/>
        </p:nvSpPr>
        <p:spPr>
          <a:xfrm>
            <a:off x="1647825" y="772795"/>
            <a:ext cx="3509010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b="1">
                <a:solidFill>
                  <a:srgbClr val="FF0000"/>
                </a:solidFill>
                <a:latin typeface="Bahnschrift Light" panose="020B0502040204020203" charset="0"/>
                <a:cs typeface="Bahnschrift Light" panose="020B0502040204020203" charset="0"/>
              </a:rPr>
              <a:t>Các quá trình : đốt cháy nhiên liệu, phân hủy chất, tổng hợp chất... </a:t>
            </a:r>
            <a:r>
              <a:rPr lang="en-US" sz="3200" b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Bahnschrift Light" panose="020B0502040204020203" charset="0"/>
                <a:cs typeface="Bahnschrift Light" panose="020B0502040204020203" charset="0"/>
              </a:rPr>
              <a:t>có</a:t>
            </a:r>
            <a:r>
              <a:rPr lang="en-US" sz="2800" b="1">
                <a:solidFill>
                  <a:srgbClr val="FF0000"/>
                </a:solidFill>
                <a:latin typeface="Bahnschrift Light" panose="020B0502040204020203" charset="0"/>
                <a:cs typeface="Bahnschrift Light" panose="020B0502040204020203" charset="0"/>
              </a:rPr>
              <a:t> sự  tạo thành chất mới </a:t>
            </a:r>
            <a:endParaRPr lang="en-US" sz="2800" b="1">
              <a:solidFill>
                <a:srgbClr val="FF0000"/>
              </a:solidFill>
              <a:latin typeface="Bahnschrift Light" panose="020B0502040204020203" charset="0"/>
              <a:cs typeface="Bahnschrift Light" panose="020B0502040204020203" charset="0"/>
            </a:endParaRPr>
          </a:p>
        </p:txBody>
      </p:sp>
      <p:sp>
        <p:nvSpPr>
          <p:cNvPr id="2" name="Right Arrow 1"/>
          <p:cNvSpPr/>
          <p:nvPr/>
        </p:nvSpPr>
        <p:spPr>
          <a:xfrm>
            <a:off x="6809105" y="1784985"/>
            <a:ext cx="1308735" cy="811530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800" name="图片 33799" descr="1-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49895" y="266700"/>
            <a:ext cx="4328795" cy="38487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 Box 4"/>
          <p:cNvSpPr txBox="1"/>
          <p:nvPr/>
        </p:nvSpPr>
        <p:spPr>
          <a:xfrm>
            <a:off x="9287510" y="1520190"/>
            <a:ext cx="1853565" cy="107632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accent6"/>
                </a:solidFill>
                <a:latin typeface="+mj-lt"/>
                <a:cs typeface="+mj-lt"/>
              </a:rPr>
              <a:t>BIẾN ĐỔI HÓA HỌC</a:t>
            </a:r>
            <a:endParaRPr lang="en-US" sz="3200" b="1">
              <a:solidFill>
                <a:schemeClr val="accent6"/>
              </a:solidFill>
              <a:latin typeface="+mj-lt"/>
              <a:cs typeface="+mj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2" grpId="0" bldLvl="0" animBg="1"/>
      <p:bldP spid="2" grpId="1" animBg="1"/>
      <p:bldP spid="5" grpId="0" bldLvl="0" animBg="1"/>
      <p:bldP spid="5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extBox 1"/>
          <p:cNvSpPr txBox="1">
            <a:spLocks noChangeArrowheads="1"/>
          </p:cNvSpPr>
          <p:nvPr/>
        </p:nvSpPr>
        <p:spPr bwMode="auto">
          <a:xfrm>
            <a:off x="1512094" y="5001753"/>
            <a:ext cx="10211820" cy="1224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algn="just">
              <a:lnSpc>
                <a:spcPct val="115000"/>
              </a:lnSpc>
              <a:spcBef>
                <a:spcPct val="0"/>
              </a:spcBef>
              <a:buClrTx/>
              <a:buFontTx/>
              <a:buNone/>
            </a:pPr>
            <a:r>
              <a:rPr lang="en-SG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SG" alt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sát</a:t>
            </a:r>
            <a:r>
              <a:rPr lang="en-SG" alt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SG" alt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alt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1.1 </a:t>
            </a:r>
            <a:r>
              <a:rPr lang="en-SG" alt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SG" alt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alt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SG" alt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alt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SG" alt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SG" alt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Quá</a:t>
            </a:r>
            <a:r>
              <a:rPr lang="en-SG" alt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alt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SG" alt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alt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SG" alt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alt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diễn</a:t>
            </a:r>
            <a:r>
              <a:rPr lang="en-SG" alt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alt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SG" alt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alt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SG" alt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alt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n-SG" alt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alt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en-SG" alt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alt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lang="en-SG" alt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alt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SG" alt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SG" alt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SG" alt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alt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SG" alt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altLang="en-US" sz="32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4275" name="Picture 4" descr="200 câu hỏi, đố về Kiều - HỘI KIỀU HỌC VIỆT NAM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694" y="4724400"/>
            <a:ext cx="12954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6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2" t="4664" r="9230" b="6200"/>
          <a:stretch>
            <a:fillRect/>
          </a:stretch>
        </p:blipFill>
        <p:spPr bwMode="auto">
          <a:xfrm>
            <a:off x="1747156" y="212271"/>
            <a:ext cx="8425543" cy="4852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F:\1-原创素材\1_mm1102\PPT\PPT_014\materaials\pageimg_g17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"/>
            <a:ext cx="3115945" cy="4681855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7"/>
          <p:cNvSpPr txBox="1"/>
          <p:nvPr/>
        </p:nvSpPr>
        <p:spPr>
          <a:xfrm>
            <a:off x="423545" y="2233930"/>
            <a:ext cx="2587625" cy="23069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ctr"/>
            <a:r>
              <a:rPr lang="en-US" sz="240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Lấy 1 số ví dụ trong đời sống về các quá trình xảy ra sự biến đổi vật lí, biến đổi hóa học.</a:t>
            </a:r>
            <a:endParaRPr lang="en-US" sz="2400" b="1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圆角矩形 44"/>
          <p:cNvSpPr/>
          <p:nvPr/>
        </p:nvSpPr>
        <p:spPr>
          <a:xfrm>
            <a:off x="5528310" y="494030"/>
            <a:ext cx="1405890" cy="2597150"/>
          </a:xfrm>
          <a:prstGeom prst="roundRect">
            <a:avLst>
              <a:gd name="adj" fmla="val 9725"/>
            </a:avLst>
          </a:prstGeom>
          <a:solidFill>
            <a:srgbClr val="2DB2A4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Đốt cháy cồn</a:t>
            </a:r>
            <a:endParaRPr lang="en-US" altLang="zh-CN" sz="2000" b="1" dirty="0">
              <a:solidFill>
                <a:schemeClr val="bg1"/>
              </a:solidFill>
              <a:latin typeface="Arial" panose="020B0604020202020204" pitchFamily="34" charset="0"/>
              <a:ea typeface="Microsoft YaHei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3" name="圆角矩形 44"/>
          <p:cNvSpPr/>
          <p:nvPr/>
        </p:nvSpPr>
        <p:spPr>
          <a:xfrm>
            <a:off x="5438140" y="4105910"/>
            <a:ext cx="1315085" cy="1576705"/>
          </a:xfrm>
          <a:prstGeom prst="roundRect">
            <a:avLst>
              <a:gd name="adj" fmla="val 9725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0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Sắt bị gỉ</a:t>
            </a:r>
            <a:endParaRPr lang="en-US" altLang="zh-CN" sz="20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ea typeface="Microsoft YaHei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15" name="圆角矩形 14"/>
          <p:cNvSpPr/>
          <p:nvPr/>
        </p:nvSpPr>
        <p:spPr bwMode="auto">
          <a:xfrm>
            <a:off x="3201670" y="2070735"/>
            <a:ext cx="2046605" cy="2296160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14CD68"/>
              </a:gs>
              <a:gs pos="100000">
                <a:srgbClr val="035C7D"/>
              </a:gs>
            </a:gsLst>
            <a:lin scaled="0"/>
          </a:gra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8816" tIns="54408" rIns="108816" bIns="54408" numCol="1" rtlCol="0" anchor="t" anchorCtr="0" compatLnSpc="1"/>
          <a:lstStyle/>
          <a:p>
            <a:pPr algn="l" defTabSz="815975"/>
            <a:r>
              <a:rPr lang="en-US" altLang="zh-CN" sz="3000" b="1" dirty="0">
                <a:solidFill>
                  <a:srgbClr val="FF0000"/>
                </a:solidFill>
                <a:latin typeface="Calibri Light" panose="020F0302020204030204" charset="0"/>
                <a:ea typeface="Microsoft YaHei" panose="020B0503020204020204" charset="-122"/>
                <a:cs typeface="Calibri Light" panose="020F0302020204030204" charset="0"/>
              </a:rPr>
              <a:t>HIỆN TƯỢNG </a:t>
            </a:r>
            <a:endParaRPr lang="en-US" altLang="zh-CN" sz="3000" b="1" dirty="0">
              <a:solidFill>
                <a:srgbClr val="FF0000"/>
              </a:solidFill>
              <a:latin typeface="Calibri Light" panose="020F0302020204030204" charset="0"/>
              <a:ea typeface="Microsoft YaHei" panose="020B0503020204020204" charset="-122"/>
              <a:cs typeface="Calibri Light" panose="020F0302020204030204" charset="0"/>
            </a:endParaRPr>
          </a:p>
          <a:p>
            <a:pPr algn="l" defTabSz="815975"/>
            <a:r>
              <a:rPr lang="en-US" altLang="zh-CN" sz="3000" b="1" dirty="0">
                <a:solidFill>
                  <a:srgbClr val="FF0000"/>
                </a:solidFill>
                <a:latin typeface="Calibri Light" panose="020F0302020204030204" charset="0"/>
                <a:ea typeface="Microsoft YaHei" panose="020B0503020204020204" charset="-122"/>
                <a:cs typeface="Calibri Light" panose="020F0302020204030204" charset="0"/>
              </a:rPr>
              <a:t>HÓA   HỌC</a:t>
            </a:r>
            <a:endParaRPr lang="en-US" altLang="zh-CN" sz="3000" b="1" dirty="0">
              <a:solidFill>
                <a:srgbClr val="FF0000"/>
              </a:solidFill>
              <a:latin typeface="Calibri Light" panose="020F0302020204030204" charset="0"/>
              <a:ea typeface="Microsoft YaHei" panose="020B0503020204020204" charset="-122"/>
              <a:cs typeface="Calibri Light" panose="020F0302020204030204" charset="0"/>
            </a:endParaRPr>
          </a:p>
        </p:txBody>
      </p:sp>
      <p:pic>
        <p:nvPicPr>
          <p:cNvPr id="103" name="Picture 102"/>
          <p:cNvPicPr/>
          <p:nvPr/>
        </p:nvPicPr>
        <p:blipFill>
          <a:blip r:embed="rId2"/>
          <a:stretch>
            <a:fillRect/>
          </a:stretch>
        </p:blipFill>
        <p:spPr>
          <a:xfrm>
            <a:off x="7296150" y="494030"/>
            <a:ext cx="4171950" cy="25971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4" name="Picture 103"/>
          <p:cNvPicPr/>
          <p:nvPr/>
        </p:nvPicPr>
        <p:blipFill>
          <a:blip r:embed="rId3"/>
          <a:stretch>
            <a:fillRect/>
          </a:stretch>
        </p:blipFill>
        <p:spPr>
          <a:xfrm>
            <a:off x="7170420" y="3808730"/>
            <a:ext cx="2646045" cy="287083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5" name="Picture 104"/>
          <p:cNvPicPr/>
          <p:nvPr/>
        </p:nvPicPr>
        <p:blipFill>
          <a:blip r:embed="rId4"/>
          <a:stretch>
            <a:fillRect/>
          </a:stretch>
        </p:blipFill>
        <p:spPr>
          <a:xfrm>
            <a:off x="9805035" y="3808730"/>
            <a:ext cx="2386965" cy="29337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7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5" grpId="0" animBg="1"/>
      <p:bldP spid="45" grpId="1" animBg="1"/>
      <p:bldP spid="3" grpId="0" animBg="1"/>
      <p:bldP spid="3" grpId="1" animBg="1"/>
      <p:bldP spid="15" grpId="0" bldLvl="0" animBg="1"/>
      <p:bldP spid="15" grpId="1" animBg="1"/>
      <p:bldP spid="15" grpId="2" bldLvl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2608</Words>
  <Application>WPS Presentation</Application>
  <PresentationFormat>Widescreen</PresentationFormat>
  <Paragraphs>100</Paragraphs>
  <Slides>19</Slides>
  <Notes>1</Notes>
  <HiddenSlides>0</HiddenSlides>
  <MMClips>3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34" baseType="lpstr">
      <vt:lpstr>Arial</vt:lpstr>
      <vt:lpstr>SimSun</vt:lpstr>
      <vt:lpstr>Wingdings</vt:lpstr>
      <vt:lpstr>Tw Cen MT</vt:lpstr>
      <vt:lpstr>Times New Roman</vt:lpstr>
      <vt:lpstr>Calibri</vt:lpstr>
      <vt:lpstr>Microsoft YaHei</vt:lpstr>
      <vt:lpstr>Calibri Light</vt:lpstr>
      <vt:lpstr>Bahnschrift Light</vt:lpstr>
      <vt:lpstr>Wingdings 3</vt:lpstr>
      <vt:lpstr>Trebuchet MS</vt:lpstr>
      <vt:lpstr>Impact MT Std</vt:lpstr>
      <vt:lpstr>Arial Unicode MS</vt:lpstr>
      <vt:lpstr>等线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PC</cp:lastModifiedBy>
  <cp:revision>76</cp:revision>
  <dcterms:created xsi:type="dcterms:W3CDTF">2017-05-28T12:28:00Z</dcterms:created>
  <dcterms:modified xsi:type="dcterms:W3CDTF">2024-09-13T07:27:43Z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1033-12.2.0.17562</vt:lpwstr>
  </property>
  <property fmtid="{D5CDD505-2E9C-101B-9397-08002B2CF9AE}" pid="3" name="ICV">
    <vt:lpwstr>E066EAA5DB884504890661876B6556AE_13</vt:lpwstr>
  </property>
</Properties>
</file>