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315" r:id="rId2"/>
    <p:sldId id="329" r:id="rId3"/>
    <p:sldId id="330" r:id="rId4"/>
    <p:sldId id="331" r:id="rId5"/>
    <p:sldId id="327" r:id="rId6"/>
    <p:sldId id="328" r:id="rId7"/>
    <p:sldId id="320" r:id="rId8"/>
    <p:sldId id="332" r:id="rId9"/>
    <p:sldId id="309" r:id="rId10"/>
    <p:sldId id="308" r:id="rId11"/>
    <p:sldId id="326" r:id="rId12"/>
    <p:sldId id="264" r:id="rId13"/>
    <p:sldId id="33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F4D"/>
    <a:srgbClr val="ED7D31"/>
    <a:srgbClr val="E82327"/>
    <a:srgbClr val="D3EAD4"/>
    <a:srgbClr val="4F8B8E"/>
    <a:srgbClr val="78CDD1"/>
    <a:srgbClr val="FFFF00"/>
    <a:srgbClr val="91D7EC"/>
    <a:srgbClr val="31F5FF"/>
    <a:srgbClr val="3DE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0" autoAdjust="0"/>
    <p:restoredTop sz="95332" autoAdjust="0"/>
  </p:normalViewPr>
  <p:slideViewPr>
    <p:cSldViewPr snapToGrid="0">
      <p:cViewPr varScale="1">
        <p:scale>
          <a:sx n="90" d="100"/>
          <a:sy n="90" d="100"/>
        </p:scale>
        <p:origin x="120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1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4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9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3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3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4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2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16/09/2025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6610" y="1150431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" y="959267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4839" y="429909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3769" y="159228"/>
            <a:ext cx="417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16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1561" y="2013439"/>
            <a:ext cx="290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 2 ô ly" panose="020B0603050302020204" pitchFamily="34" charset="0"/>
                <a:cs typeface="Times New Roman" panose="02020603050405020304" pitchFamily="18" charset="0"/>
              </a:rPr>
              <a:t>h     </a:t>
            </a:r>
            <a:r>
              <a:rPr lang="en-US" sz="5400" dirty="0" err="1">
                <a:latin typeface="HP001 4 hàng 2 ô ly" panose="020B0603050302020204" pitchFamily="34" charset="0"/>
                <a:cs typeface="Times New Roman" panose="02020603050405020304" pitchFamily="18" charset="0"/>
              </a:rPr>
              <a:t>i</a:t>
            </a:r>
            <a:endParaRPr lang="en-US" sz="5400" dirty="0"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500" y="2013439"/>
            <a:ext cx="290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 2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HP001 4 hàng 2 ô ly" panose="020B0603050302020204" pitchFamily="34" charset="0"/>
                <a:cs typeface="Times New Roman" panose="02020603050405020304" pitchFamily="18" charset="0"/>
              </a:rPr>
              <a:t>hè</a:t>
            </a:r>
            <a:endParaRPr lang="en-US" sz="5400" dirty="0"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0601" y="768797"/>
            <a:ext cx="582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 h  - 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 (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20601" y="3461586"/>
            <a:ext cx="3382478" cy="1698109"/>
            <a:chOff x="7847940" y="535867"/>
            <a:chExt cx="3382478" cy="1698109"/>
          </a:xfrm>
        </p:grpSpPr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7940" y="535867"/>
              <a:ext cx="3382478" cy="1698109"/>
            </a:xfrm>
            <a:prstGeom prst="rect">
              <a:avLst/>
            </a:prstGeom>
          </p:spPr>
        </p:pic>
        <p:sp>
          <p:nvSpPr>
            <p:cNvPr id="11" name="TextBox 10">
              <a:extLst/>
            </p:cNvPr>
            <p:cNvSpPr txBox="1"/>
            <p:nvPr/>
          </p:nvSpPr>
          <p:spPr>
            <a:xfrm>
              <a:off x="8102917" y="1005804"/>
              <a:ext cx="3010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VIẾT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7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" y="961769"/>
            <a:ext cx="8323340" cy="5369896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11" y="1906123"/>
            <a:ext cx="6462359" cy="416926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082" y="853758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7" y="619429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4181" y="1188180"/>
            <a:ext cx="649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ctr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Bi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2637" y="2582509"/>
            <a:ext cx="2000066" cy="1692982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63" y="2277022"/>
            <a:ext cx="295906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F42FBD-FDE7-49EE-893B-5548BC3D91ED}"/>
              </a:ext>
            </a:extLst>
          </p:cNvPr>
          <p:cNvSpPr/>
          <p:nvPr/>
        </p:nvSpPr>
        <p:spPr>
          <a:xfrm>
            <a:off x="6853963" y="2828836"/>
            <a:ext cx="1887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400" i="1">
                <a:latin typeface="Arial-SGK-TV" pitchFamily="2" charset="0"/>
                <a:cs typeface="Arial-SGK-TV" pitchFamily="2" charset="0"/>
              </a:rPr>
              <a:t>ồ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b. 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bể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810736" y="3191720"/>
            <a:ext cx="467957" cy="46795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4997" y="126820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5039" y="53294"/>
            <a:ext cx="438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16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9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9044" y="499815"/>
            <a:ext cx="562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 h  -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(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021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10504 -0.0280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4" grpId="0" uiExpand="1" build="allAtOnce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6610" y="1150431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" y="959267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4839" y="429909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3769" y="159228"/>
            <a:ext cx="417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16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1334" y="2475104"/>
            <a:ext cx="290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 2 ô ly" panose="020B0603050302020204" pitchFamily="34" charset="0"/>
                <a:cs typeface="Times New Roman" panose="02020603050405020304" pitchFamily="18" charset="0"/>
              </a:rPr>
              <a:t>h   </a:t>
            </a:r>
            <a:r>
              <a:rPr lang="en-US" sz="5400" dirty="0" err="1">
                <a:latin typeface="HP001 4 hàng 2 ô ly" panose="020B0603050302020204" pitchFamily="34" charset="0"/>
                <a:cs typeface="Times New Roman" panose="02020603050405020304" pitchFamily="18" charset="0"/>
              </a:rPr>
              <a:t>i</a:t>
            </a:r>
            <a:endParaRPr lang="en-US" sz="5400" dirty="0"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499" y="2475104"/>
            <a:ext cx="396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HP001 4 hàng 2 ô ly" panose="020B0603050302020204" pitchFamily="34" charset="0"/>
                <a:cs typeface="Times New Roman" panose="02020603050405020304" pitchFamily="18" charset="0"/>
              </a:rPr>
              <a:t>hè</a:t>
            </a:r>
            <a:r>
              <a:rPr lang="en-US" sz="5400" dirty="0">
                <a:latin typeface="HP001 4 hàng 2 ô ly" panose="020B0603050302020204" pitchFamily="34" charset="0"/>
                <a:cs typeface="Times New Roman" panose="02020603050405020304" pitchFamily="18" charset="0"/>
              </a:rPr>
              <a:t>   h   </a:t>
            </a:r>
            <a:r>
              <a:rPr lang="en-US" sz="5400" dirty="0" err="1">
                <a:latin typeface="HP001 4 hàng 2 ô ly" panose="020B0603050302020204" pitchFamily="34" charset="0"/>
                <a:cs typeface="Times New Roman" panose="02020603050405020304" pitchFamily="18" charset="0"/>
              </a:rPr>
              <a:t>i</a:t>
            </a:r>
            <a:endParaRPr lang="en-US" sz="5400" dirty="0">
              <a:latin typeface="HP001 4 hàng 2 ô ly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0601" y="768797"/>
            <a:ext cx="582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 h  - 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 (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742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52414" y="694035"/>
            <a:ext cx="6435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QUÝ THẦY CÔ GIÁO TRƯỜNG TH CÁT THÀNH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9845" y="2010927"/>
            <a:ext cx="530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BÙI THỊ BÔNG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6122" y="3487058"/>
            <a:ext cx="42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</a:t>
            </a:r>
            <a:r>
              <a:rPr lang="en-US" sz="4800" dirty="0">
                <a:solidFill>
                  <a:srgbClr val="002060"/>
                </a:solidFill>
              </a:rPr>
              <a:t>LỚP 1A2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0789" y="4638851"/>
            <a:ext cx="7502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NĂM HỌC: 2025-2026</a:t>
            </a:r>
          </a:p>
        </p:txBody>
      </p:sp>
    </p:spTree>
    <p:extLst>
      <p:ext uri="{BB962C8B-B14F-4D97-AF65-F5344CB8AC3E}">
        <p14:creationId xmlns:p14="http://schemas.microsoft.com/office/powerpoint/2010/main" val="34971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1315" y="606670"/>
            <a:ext cx="4053254" cy="1560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sz="2000" dirty="0" err="1">
                <a:solidFill>
                  <a:srgbClr val="FF0000"/>
                </a:solidFill>
              </a:rPr>
              <a:t>Thứ</a:t>
            </a:r>
            <a:r>
              <a:rPr lang="en-US" sz="2000" dirty="0">
                <a:solidFill>
                  <a:srgbClr val="FF0000"/>
                </a:solidFill>
              </a:rPr>
              <a:t> 3 </a:t>
            </a:r>
            <a:r>
              <a:rPr lang="en-US" sz="2000" dirty="0" err="1">
                <a:solidFill>
                  <a:srgbClr val="FF0000"/>
                </a:solidFill>
              </a:rPr>
              <a:t>ngày</a:t>
            </a:r>
            <a:r>
              <a:rPr lang="en-US" sz="2000" dirty="0">
                <a:solidFill>
                  <a:srgbClr val="FF0000"/>
                </a:solidFill>
              </a:rPr>
              <a:t> 16  </a:t>
            </a:r>
            <a:r>
              <a:rPr lang="en-US" sz="2000" dirty="0" err="1">
                <a:solidFill>
                  <a:srgbClr val="FF0000"/>
                </a:solidFill>
              </a:rPr>
              <a:t>tháng</a:t>
            </a:r>
            <a:r>
              <a:rPr lang="en-US" sz="2000" dirty="0">
                <a:solidFill>
                  <a:srgbClr val="FF0000"/>
                </a:solidFill>
              </a:rPr>
              <a:t> 9 </a:t>
            </a:r>
            <a:r>
              <a:rPr lang="en-US" sz="2000" dirty="0" err="1">
                <a:solidFill>
                  <a:srgbClr val="FF0000"/>
                </a:solidFill>
              </a:rPr>
              <a:t>năm</a:t>
            </a:r>
            <a:r>
              <a:rPr lang="en-US" sz="2000" dirty="0">
                <a:solidFill>
                  <a:srgbClr val="FF0000"/>
                </a:solidFill>
              </a:rPr>
              <a:t> 2025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688" y="981808"/>
            <a:ext cx="405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4344" y="1252705"/>
            <a:ext cx="6128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Ô tô con  - Bài hát về Xe hơi - Baby Shark Cá Mập Con - Pinkfong!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1699" y="217785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6" y="753173"/>
            <a:ext cx="714375" cy="7143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61591" y="728400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2384" y="130280"/>
            <a:ext cx="431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16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2747" y="464414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2591" y="4327041"/>
            <a:ext cx="127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1231" y="5530362"/>
            <a:ext cx="8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đi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1402" y="4327041"/>
            <a:ext cx="59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1230" y="5530362"/>
            <a:ext cx="8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727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4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9117" y="984068"/>
            <a:ext cx="9973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6776" y="1515658"/>
            <a:ext cx="2302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h   </a:t>
            </a:r>
            <a:r>
              <a:rPr lang="en-US" sz="96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1554" y="162238"/>
            <a:ext cx="440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16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9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3008" y="573163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219" y="3259413"/>
            <a:ext cx="405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sz="2400" b="1" dirty="0" err="1"/>
              <a:t>Tiết</a:t>
            </a:r>
            <a:r>
              <a:rPr lang="en-US" sz="24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543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995990" y="2625335"/>
          <a:ext cx="3068852" cy="8726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6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5077097" y="2612838"/>
          <a:ext cx="2952206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535167" y="2562207"/>
            <a:ext cx="1388388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57694" y="2550401"/>
            <a:ext cx="1365685" cy="1015663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8702" y="2550641"/>
            <a:ext cx="1388388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6307" y="2562464"/>
            <a:ext cx="1365685" cy="1015663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790" y="2553450"/>
            <a:ext cx="1392556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9539" y="2562207"/>
            <a:ext cx="1361359" cy="1015663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30999" y="2564688"/>
            <a:ext cx="1392556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65830" y="2550503"/>
            <a:ext cx="1361359" cy="1015663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đ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7684" y="1300170"/>
            <a:ext cx="1104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è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132193" flipH="1">
            <a:off x="3164392" y="2178831"/>
            <a:ext cx="26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\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99449" y="2145484"/>
            <a:ext cx="27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`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8526" y="1300170"/>
            <a:ext cx="90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36B476-8A78-4FDD-83D7-D3787FD47D84}"/>
              </a:ext>
            </a:extLst>
          </p:cNvPr>
          <p:cNvGrpSpPr/>
          <p:nvPr/>
        </p:nvGrpSpPr>
        <p:grpSpPr>
          <a:xfrm>
            <a:off x="1232422" y="5280991"/>
            <a:ext cx="6679156" cy="799331"/>
            <a:chOff x="1278547" y="5583912"/>
            <a:chExt cx="6679156" cy="7993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04DEFF-6164-40C3-9B65-67C997D587C2}"/>
                </a:ext>
              </a:extLst>
            </p:cNvPr>
            <p:cNvGrpSpPr/>
            <p:nvPr/>
          </p:nvGrpSpPr>
          <p:grpSpPr>
            <a:xfrm>
              <a:off x="1278547" y="5583912"/>
              <a:ext cx="6679156" cy="782040"/>
              <a:chOff x="1202837" y="5231374"/>
              <a:chExt cx="6679156" cy="78204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B17D2BE-19C9-47AE-A266-A855F998E89C}"/>
                  </a:ext>
                </a:extLst>
              </p:cNvPr>
              <p:cNvGrpSpPr/>
              <p:nvPr/>
            </p:nvGrpSpPr>
            <p:grpSpPr>
              <a:xfrm>
                <a:off x="1202837" y="5231374"/>
                <a:ext cx="6679156" cy="782040"/>
                <a:chOff x="1146081" y="5085784"/>
                <a:chExt cx="6679156" cy="782040"/>
              </a:xfrm>
            </p:grpSpPr>
            <p:sp>
              <p:nvSpPr>
                <p:cNvPr id="41" name="Rectangle: Rounded Corners 8">
                  <a:extLst>
                    <a:ext uri="{FF2B5EF4-FFF2-40B4-BE49-F238E27FC236}">
                      <a16:creationId xmlns:a16="http://schemas.microsoft.com/office/drawing/2014/main" id="{69E71040-14DD-42BC-B709-13AEE14AA47D}"/>
                    </a:ext>
                  </a:extLst>
                </p:cNvPr>
                <p:cNvSpPr/>
                <p:nvPr/>
              </p:nvSpPr>
              <p:spPr>
                <a:xfrm>
                  <a:off x="1146081" y="5085784"/>
                  <a:ext cx="6679156" cy="754102"/>
                </a:xfrm>
                <a:prstGeom prst="roundRect">
                  <a:avLst/>
                </a:prstGeom>
                <a:solidFill>
                  <a:srgbClr val="F19E65"/>
                </a:solidFill>
                <a:ln>
                  <a:solidFill>
                    <a:srgbClr val="F19E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15D9862-1207-4EA9-8CC4-B83EFC3C5DF9}"/>
                    </a:ext>
                  </a:extLst>
                </p:cNvPr>
                <p:cNvSpPr txBox="1"/>
                <p:nvPr/>
              </p:nvSpPr>
              <p:spPr>
                <a:xfrm>
                  <a:off x="5806027" y="5098383"/>
                  <a:ext cx="82438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4400" dirty="0" err="1">
                      <a:latin typeface="Arial-SGK-TV" panose="020B0604020202020204" charset="0"/>
                      <a:cs typeface="Arial-SGK-TV" panose="020B0604020202020204" charset="0"/>
                    </a:rPr>
                    <a:t>i</a:t>
                  </a:r>
                  <a:endParaRPr lang="zh-CN" altLang="en-US" sz="4400" dirty="0">
                    <a:latin typeface="Arial-SGK-TV" panose="020B0604020202020204" charset="0"/>
                    <a:cs typeface="Arial-SGK-TV" panose="020B0604020202020204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18370C-A11C-4DC8-AD5B-CDA75626560C}"/>
                  </a:ext>
                </a:extLst>
              </p:cNvPr>
              <p:cNvSpPr txBox="1"/>
              <p:nvPr/>
            </p:nvSpPr>
            <p:spPr>
              <a:xfrm>
                <a:off x="2534377" y="5243973"/>
                <a:ext cx="915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4400" dirty="0">
                    <a:latin typeface="Arial-SGK-TV" panose="020B0604020202020204" charset="0"/>
                    <a:cs typeface="Arial-SGK-TV" panose="020B0604020202020204" charset="0"/>
                  </a:rPr>
                  <a:t>H</a:t>
                </a:r>
                <a:endParaRPr lang="zh-CN" altLang="en-US" sz="4400" dirty="0">
                  <a:latin typeface="Arial-SGK-TV" panose="020B0604020202020204" charset="0"/>
                  <a:cs typeface="Arial-SGK-TV" panose="020B060402020202020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CF17EC-F1A9-4AF2-8497-52E8D726713A}"/>
                </a:ext>
              </a:extLst>
            </p:cNvPr>
            <p:cNvSpPr txBox="1"/>
            <p:nvPr/>
          </p:nvSpPr>
          <p:spPr>
            <a:xfrm>
              <a:off x="3452439" y="5596510"/>
              <a:ext cx="876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h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203B4E-C32A-43DF-B826-039A3D22BFEB}"/>
                </a:ext>
              </a:extLst>
            </p:cNvPr>
            <p:cNvSpPr txBox="1"/>
            <p:nvPr/>
          </p:nvSpPr>
          <p:spPr>
            <a:xfrm>
              <a:off x="4857202" y="5613802"/>
              <a:ext cx="1176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I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978383" y="3751197"/>
            <a:ext cx="1104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è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98526" y="3751196"/>
            <a:ext cx="90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9" y="1489980"/>
            <a:ext cx="621740" cy="5997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" y="673133"/>
            <a:ext cx="781678" cy="7816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031409" y="947737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2909" y="218524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06314" y="156816"/>
            <a:ext cx="42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16 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9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98702" y="587856"/>
            <a:ext cx="40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2B:h - 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(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972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163 L 0.05469 0.17407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06424 0.17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06649 0.234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0.06059 0.17593 " pathEditMode="fixed" rAng="0" ptsTypes="AA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5834 0.17338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  <p:bldP spid="7" grpId="0"/>
      <p:bldP spid="6" grpId="0"/>
      <p:bldP spid="9" grpId="0"/>
      <p:bldP spid="9" grpId="1"/>
      <p:bldP spid="9" grpId="2"/>
      <p:bldP spid="8" grpId="0"/>
      <p:bldP spid="8" grpId="1"/>
      <p:bldP spid="8" grpId="2"/>
      <p:bldP spid="25" grpId="0"/>
      <p:bldP spid="25" grpId="1"/>
      <p:bldP spid="25" grpId="2"/>
      <p:bldP spid="24" grpId="0"/>
      <p:bldP spid="24" grpId="1"/>
      <p:bldP spid="24" grpId="2"/>
      <p:bldP spid="19" grpId="0"/>
      <p:bldP spid="3" grpId="0"/>
      <p:bldP spid="34" grpId="0"/>
      <p:bldP spid="34" grpId="1"/>
      <p:bldP spid="34" grpId="2"/>
      <p:bldP spid="27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1FFCB-2502-4D96-89EA-189B9BF70AA0}"/>
              </a:ext>
            </a:extLst>
          </p:cNvPr>
          <p:cNvSpPr/>
          <p:nvPr/>
        </p:nvSpPr>
        <p:spPr>
          <a:xfrm>
            <a:off x="828432" y="2175182"/>
            <a:ext cx="7173566" cy="3739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19259"/>
              </p:ext>
            </p:extLst>
          </p:nvPr>
        </p:nvGraphicFramePr>
        <p:xfrm>
          <a:off x="1415701" y="1428776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20008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701861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989513" y="442661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89513" y="514135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3167" y="4396137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3167" y="5147019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05287" y="446548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bí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13996" y="5187875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282425" y="4579268"/>
            <a:ext cx="127641" cy="109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54105" y="296338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36601" y="36844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54105" y="44810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36601" y="52021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9797" y="224660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5" y="1276029"/>
            <a:ext cx="625583" cy="603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6650" y="15375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3444" y="15497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15029" y="152587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0317" y="22490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3169" y="22549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3996" y="22466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hố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5381" y="297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9513" y="36883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3168" y="296378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3167" y="3700962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13996" y="294779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13996" y="367017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305396" y="1714410"/>
            <a:ext cx="111341" cy="1343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282425" y="2454142"/>
            <a:ext cx="127641" cy="109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097389" y="5003209"/>
            <a:ext cx="609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20" y="3139768"/>
            <a:ext cx="112930" cy="1509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CAA204-BB5B-42C0-9980-7B39B9690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6" y="3108480"/>
            <a:ext cx="158985" cy="1987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3" y="497122"/>
            <a:ext cx="714375" cy="7143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79690" y="810781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88300" y="349938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93918" y="133004"/>
            <a:ext cx="414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16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28467" y="555628"/>
            <a:ext cx="507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  h - 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(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210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1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8" grpId="0"/>
      <p:bldP spid="42" grpId="0"/>
      <p:bldP spid="35" grpId="0"/>
      <p:bldP spid="35" grpId="1"/>
      <p:bldP spid="36" grpId="0"/>
      <p:bldP spid="36" grpId="1"/>
      <p:bldP spid="48" grpId="0"/>
      <p:bldP spid="48" grpId="1"/>
      <p:bldP spid="49" grpId="0"/>
      <p:bldP spid="49" grpId="1"/>
      <p:bldP spid="34" grpId="0"/>
      <p:bldP spid="34" grpId="1"/>
      <p:bldP spid="7" grpId="0" build="allAtOnce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7" grpId="0"/>
      <p:bldP spid="28" grpId="0"/>
      <p:bldP spid="55" grpId="0"/>
      <p:bldP spid="55" grpId="1"/>
      <p:bldP spid="5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12" y="3124828"/>
            <a:ext cx="3222318" cy="2538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8" y="2834457"/>
            <a:ext cx="2129910" cy="2643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60" y="864630"/>
            <a:ext cx="2605963" cy="23903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00708" y="5555499"/>
            <a:ext cx="1965960" cy="63862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BAF4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hề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92774" y="3296494"/>
            <a:ext cx="1965960" cy="63862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BAF4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5" y="1587151"/>
            <a:ext cx="621792" cy="5998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18648" y="5739667"/>
            <a:ext cx="1963821" cy="63862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BAF4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3" y="735070"/>
            <a:ext cx="714375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5924" y="987780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3782" y="120730"/>
            <a:ext cx="160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TIẾNG VIÊT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2060" y="83319"/>
            <a:ext cx="43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16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9   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2025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1505" y="403005"/>
            <a:ext cx="534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2B: h  -  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   (</a:t>
            </a:r>
            <a:r>
              <a:rPr lang="en-US" sz="3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96180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10085</TotalTime>
  <Words>292</Words>
  <Application>Microsoft Office PowerPoint</Application>
  <PresentationFormat>On-screen Show (4:3)</PresentationFormat>
  <Paragraphs>161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Rounded MT Bold</vt:lpstr>
      <vt:lpstr>Arial-SGK-TV</vt:lpstr>
      <vt:lpstr>Calibri</vt:lpstr>
      <vt:lpstr>Calibri Light</vt:lpstr>
      <vt:lpstr>等线</vt:lpstr>
      <vt:lpstr>HP001 4 hàng 2 ô ly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1127</cp:revision>
  <dcterms:created xsi:type="dcterms:W3CDTF">2018-11-09T03:14:06Z</dcterms:created>
  <dcterms:modified xsi:type="dcterms:W3CDTF">2025-09-16T06:10:36Z</dcterms:modified>
</cp:coreProperties>
</file>